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325" r:id="rId9"/>
    <p:sldId id="326" r:id="rId10"/>
    <p:sldId id="323"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4" d="100"/>
          <a:sy n="74" d="100"/>
        </p:scale>
        <p:origin x="4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4E68-09E6-4A81-A7AA-8E1B5E2080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1B3BB-D2F7-49DD-841A-11E4C66BE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29BBD2-1146-40DF-9C1E-1F6CBA3A2D29}"/>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5" name="Footer Placeholder 4">
            <a:extLst>
              <a:ext uri="{FF2B5EF4-FFF2-40B4-BE49-F238E27FC236}">
                <a16:creationId xmlns:a16="http://schemas.microsoft.com/office/drawing/2014/main" id="{14B30760-DC45-4F67-A059-D6F111C2B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8AFF3-FCA2-4890-8F9A-6D5C39395106}"/>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245298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DC639-B318-4A2A-92D3-FB878D0A3E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97E953-FB1D-4857-BF33-FF79C396C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16C3E-26C3-48A7-8653-07DF09303E2F}"/>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5" name="Footer Placeholder 4">
            <a:extLst>
              <a:ext uri="{FF2B5EF4-FFF2-40B4-BE49-F238E27FC236}">
                <a16:creationId xmlns:a16="http://schemas.microsoft.com/office/drawing/2014/main" id="{16452B5E-794E-42EC-AC7B-D64976226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62684E-FC79-4D6F-B896-038C8672D9C8}"/>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381533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B1214-D5A4-4287-8D58-6122B30A5E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AE5892-2154-4F0D-A28C-6AC1FAA79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8FC12-0A09-4AD7-AA0E-2009503131D0}"/>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5" name="Footer Placeholder 4">
            <a:extLst>
              <a:ext uri="{FF2B5EF4-FFF2-40B4-BE49-F238E27FC236}">
                <a16:creationId xmlns:a16="http://schemas.microsoft.com/office/drawing/2014/main" id="{83A0311F-2D05-44EA-BCB4-0BEAA3E96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3BA30-EFF7-48C4-949D-42DFC70CBE91}"/>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271559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8EE7-E0DC-4D65-ADB5-3A262CAC2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7D47E4-2BBB-4625-A9F8-3DA222E22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1C9F0-9885-419F-8506-5C5EE5933CA5}"/>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5" name="Footer Placeholder 4">
            <a:extLst>
              <a:ext uri="{FF2B5EF4-FFF2-40B4-BE49-F238E27FC236}">
                <a16:creationId xmlns:a16="http://schemas.microsoft.com/office/drawing/2014/main" id="{7E5B70A6-042B-4620-8B97-6AE53A651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29A53-932F-4B77-A6F2-688AD6F20CB1}"/>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76277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3758-21C6-4C84-956C-622A865E1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DCAB4B-6406-4D85-B3FD-8626EBAFFB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E9FCEC-ACEE-457A-B36D-600EDBDAB6D3}"/>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5" name="Footer Placeholder 4">
            <a:extLst>
              <a:ext uri="{FF2B5EF4-FFF2-40B4-BE49-F238E27FC236}">
                <a16:creationId xmlns:a16="http://schemas.microsoft.com/office/drawing/2014/main" id="{A432913E-FA6C-465E-ABCF-8B9F78E4E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8FDE2-B91E-4DB0-A526-2CE3F4978AFA}"/>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268863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25A1-744F-4BA9-996D-EA15D95183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428C97-8523-4CFF-99E6-F87B747B9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F1E545-ABD4-42D9-AD37-6B55D6A3F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5D1DDB-4666-4980-9984-DD16E2089CB7}"/>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6" name="Footer Placeholder 5">
            <a:extLst>
              <a:ext uri="{FF2B5EF4-FFF2-40B4-BE49-F238E27FC236}">
                <a16:creationId xmlns:a16="http://schemas.microsoft.com/office/drawing/2014/main" id="{6C3FB201-0DD1-44A1-8BF2-37D52602D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120BF-D785-45B7-8E50-BD13F5826FBD}"/>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198146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F355-2604-458B-AB88-2BE27B9CB3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C17CC1-1A60-433B-AD4C-89840337E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3F51E-F804-4F07-B0F4-8D4F76DE7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388D03-126E-4CF0-B93D-7238F7848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58060-C959-4A65-9B1E-77C7719FA4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60DFAD-9DD7-4496-A9B1-4ADACD2A22B4}"/>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8" name="Footer Placeholder 7">
            <a:extLst>
              <a:ext uri="{FF2B5EF4-FFF2-40B4-BE49-F238E27FC236}">
                <a16:creationId xmlns:a16="http://schemas.microsoft.com/office/drawing/2014/main" id="{A826C65F-A57F-4421-9B9E-8C9A0343B6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8FDA55-974C-4211-BC47-49EE8E95DBC2}"/>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72346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05FC-A380-4458-A4E5-45CD700251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44578D-1336-4154-AE4E-BF2262C4EB1F}"/>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4" name="Footer Placeholder 3">
            <a:extLst>
              <a:ext uri="{FF2B5EF4-FFF2-40B4-BE49-F238E27FC236}">
                <a16:creationId xmlns:a16="http://schemas.microsoft.com/office/drawing/2014/main" id="{828AE491-9344-40E9-9B1E-9A2473121E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DA4581-C823-4E72-84B5-42F0D1F6BCE9}"/>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81846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8A2F5-5514-4B7C-9349-286EA8DAAEF5}"/>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3" name="Footer Placeholder 2">
            <a:extLst>
              <a:ext uri="{FF2B5EF4-FFF2-40B4-BE49-F238E27FC236}">
                <a16:creationId xmlns:a16="http://schemas.microsoft.com/office/drawing/2014/main" id="{9E95AE90-2E5B-45B1-AB16-D8D6AF2621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6762A5-4ED3-4103-9991-D07AF196B455}"/>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227759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0423-2966-41E5-BE07-E904D54A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D67908-D9F1-4779-8452-7D986B2EA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0F3575-6C7D-4195-982F-448B20F9C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642B4-D5A2-4CAB-96D1-054491B2E0E0}"/>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6" name="Footer Placeholder 5">
            <a:extLst>
              <a:ext uri="{FF2B5EF4-FFF2-40B4-BE49-F238E27FC236}">
                <a16:creationId xmlns:a16="http://schemas.microsoft.com/office/drawing/2014/main" id="{C9CAA77C-2276-453A-9CDE-C8311D25E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68071-4DE8-420C-A796-F1BAE7ABA067}"/>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415273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70BE-D0C5-41E4-A87B-43E055FF5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477E8A-363B-4CB8-81D2-AFA4B8A1C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A91FA6-7689-437B-AC22-82EE8ED89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5FC18-F2BF-4506-9FB6-634645F27D16}"/>
              </a:ext>
            </a:extLst>
          </p:cNvPr>
          <p:cNvSpPr>
            <a:spLocks noGrp="1"/>
          </p:cNvSpPr>
          <p:nvPr>
            <p:ph type="dt" sz="half" idx="10"/>
          </p:nvPr>
        </p:nvSpPr>
        <p:spPr/>
        <p:txBody>
          <a:bodyPr/>
          <a:lstStyle/>
          <a:p>
            <a:fld id="{8CF7C2E3-5B86-4FAC-817B-1AEECE6B23C1}" type="datetimeFigureOut">
              <a:rPr lang="en-IN" smtClean="0"/>
              <a:t>09-12-2020</a:t>
            </a:fld>
            <a:endParaRPr lang="en-IN"/>
          </a:p>
        </p:txBody>
      </p:sp>
      <p:sp>
        <p:nvSpPr>
          <p:cNvPr id="6" name="Footer Placeholder 5">
            <a:extLst>
              <a:ext uri="{FF2B5EF4-FFF2-40B4-BE49-F238E27FC236}">
                <a16:creationId xmlns:a16="http://schemas.microsoft.com/office/drawing/2014/main" id="{E2FB7686-D211-48FA-ABF8-E95A76A0C8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93C11B-E9C6-4F47-ADB3-E49E86711F4C}"/>
              </a:ext>
            </a:extLst>
          </p:cNvPr>
          <p:cNvSpPr>
            <a:spLocks noGrp="1"/>
          </p:cNvSpPr>
          <p:nvPr>
            <p:ph type="sldNum" sz="quarter" idx="12"/>
          </p:nvPr>
        </p:nvSpPr>
        <p:spPr/>
        <p:txBody>
          <a:bodyPr/>
          <a:lstStyle/>
          <a:p>
            <a:fld id="{2765BCC4-4A55-456F-9DA9-BCAEDE0ED8E7}" type="slidenum">
              <a:rPr lang="en-IN" smtClean="0"/>
              <a:t>‹#›</a:t>
            </a:fld>
            <a:endParaRPr lang="en-IN"/>
          </a:p>
        </p:txBody>
      </p:sp>
    </p:spTree>
    <p:extLst>
      <p:ext uri="{BB962C8B-B14F-4D97-AF65-F5344CB8AC3E}">
        <p14:creationId xmlns:p14="http://schemas.microsoft.com/office/powerpoint/2010/main" val="189532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100000">
              <a:srgbClr val="DFDFDF"/>
            </a:gs>
            <a:gs pos="100000">
              <a:schemeClr val="bg1">
                <a:lumMod val="9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DD2C0-904A-4D36-9D2F-3121C7493B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7FB9CD-A652-424D-8D77-AAEC8824CA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4CC630-D467-4908-A706-18BDAF9AD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7C2E3-5B86-4FAC-817B-1AEECE6B23C1}" type="datetimeFigureOut">
              <a:rPr lang="en-IN" smtClean="0"/>
              <a:t>09-12-2020</a:t>
            </a:fld>
            <a:endParaRPr lang="en-IN"/>
          </a:p>
        </p:txBody>
      </p:sp>
      <p:sp>
        <p:nvSpPr>
          <p:cNvPr id="5" name="Footer Placeholder 4">
            <a:extLst>
              <a:ext uri="{FF2B5EF4-FFF2-40B4-BE49-F238E27FC236}">
                <a16:creationId xmlns:a16="http://schemas.microsoft.com/office/drawing/2014/main" id="{D57A529C-CFC5-4AD7-88EF-4B42D7055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E6794-485B-4CC8-BECD-EE6676CA8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5BCC4-4A55-456F-9DA9-BCAEDE0ED8E7}" type="slidenum">
              <a:rPr lang="en-IN" smtClean="0"/>
              <a:t>‹#›</a:t>
            </a:fld>
            <a:endParaRPr lang="en-IN"/>
          </a:p>
        </p:txBody>
      </p:sp>
    </p:spTree>
    <p:extLst>
      <p:ext uri="{BB962C8B-B14F-4D97-AF65-F5344CB8AC3E}">
        <p14:creationId xmlns:p14="http://schemas.microsoft.com/office/powerpoint/2010/main" val="634120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688CE91-E229-4DF6-AF0F-A05E268475E1}"/>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64F20D3-68BC-4800-BA88-C8AFE456DCFE}"/>
              </a:ext>
            </a:extLst>
          </p:cNvPr>
          <p:cNvSpPr txBox="1"/>
          <p:nvPr/>
        </p:nvSpPr>
        <p:spPr>
          <a:xfrm>
            <a:off x="11246427" y="6400579"/>
            <a:ext cx="448181" cy="259879"/>
          </a:xfrm>
          <a:prstGeom prst="rect">
            <a:avLst/>
          </a:prstGeom>
          <a:noFill/>
        </p:spPr>
        <p:txBody>
          <a:bodyPr wrap="square" rtlCol="0" anchor="ctr">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fld id="{7896FBE5-CF38-483D-B422-B9B28BA1D2EC}" type="slidenum">
              <a:rPr kumimoji="0" lang="en-US" sz="1000" b="0" i="0" u="none" strike="noStrike" kern="1200" cap="none" spc="0" normalizeH="0" baseline="0" noProof="0" smtClean="0">
                <a:ln>
                  <a:noFill/>
                </a:ln>
                <a:solidFill>
                  <a:prstClr val="white"/>
                </a:solidFill>
                <a:effectLst/>
                <a:uLnTx/>
                <a:uFillTx/>
                <a:latin typeface="Lato" pitchFamily="34" charset="0"/>
                <a:ea typeface="+mn-ea"/>
                <a:cs typeface="+mn-cs"/>
              </a:rPr>
              <a:pPr marL="0" marR="0" lvl="0" indent="0" algn="ctr" defTabSz="914400" rtl="0" eaLnBrk="1" fontAlgn="auto" latinLnBrk="0" hangingPunct="1">
                <a:lnSpc>
                  <a:spcPct val="12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white"/>
              </a:solidFill>
              <a:effectLst/>
              <a:uLnTx/>
              <a:uFillTx/>
              <a:latin typeface="Lato" pitchFamily="34" charset="0"/>
              <a:ea typeface="+mn-ea"/>
              <a:cs typeface="+mn-cs"/>
            </a:endParaRPr>
          </a:p>
        </p:txBody>
      </p:sp>
      <p:sp>
        <p:nvSpPr>
          <p:cNvPr id="8" name="TextBox 7">
            <a:extLst>
              <a:ext uri="{FF2B5EF4-FFF2-40B4-BE49-F238E27FC236}">
                <a16:creationId xmlns:a16="http://schemas.microsoft.com/office/drawing/2014/main" id="{2A528CF7-7BA8-4D6B-8034-A37A81A4B588}"/>
              </a:ext>
            </a:extLst>
          </p:cNvPr>
          <p:cNvSpPr txBox="1"/>
          <p:nvPr/>
        </p:nvSpPr>
        <p:spPr>
          <a:xfrm>
            <a:off x="1301929" y="362562"/>
            <a:ext cx="9588139"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Lato Hairline"/>
                <a:ea typeface="+mn-ea"/>
                <a:cs typeface="+mn-cs"/>
              </a:rPr>
              <a:t>Shree Swami Atmanand Saraswati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Lato Hairline"/>
                <a:ea typeface="+mn-ea"/>
                <a:cs typeface="+mn-cs"/>
              </a:rPr>
              <a:t>Institute of Technology</a:t>
            </a:r>
          </a:p>
        </p:txBody>
      </p:sp>
      <p:sp>
        <p:nvSpPr>
          <p:cNvPr id="9" name="TextBox 8">
            <a:extLst>
              <a:ext uri="{FF2B5EF4-FFF2-40B4-BE49-F238E27FC236}">
                <a16:creationId xmlns:a16="http://schemas.microsoft.com/office/drawing/2014/main" id="{073EA496-0A03-4CB8-A4AD-2B1ADE8C7321}"/>
              </a:ext>
            </a:extLst>
          </p:cNvPr>
          <p:cNvSpPr txBox="1"/>
          <p:nvPr/>
        </p:nvSpPr>
        <p:spPr>
          <a:xfrm>
            <a:off x="4051663" y="1892081"/>
            <a:ext cx="408867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Lato Hairline"/>
                <a:ea typeface="+mn-ea"/>
                <a:cs typeface="+mn-cs"/>
              </a:rPr>
              <a:t>-: Subject :-</a:t>
            </a:r>
          </a:p>
        </p:txBody>
      </p:sp>
      <p:sp>
        <p:nvSpPr>
          <p:cNvPr id="10" name="TextBox 9">
            <a:extLst>
              <a:ext uri="{FF2B5EF4-FFF2-40B4-BE49-F238E27FC236}">
                <a16:creationId xmlns:a16="http://schemas.microsoft.com/office/drawing/2014/main" id="{45AD4872-2494-46D2-9062-B895E5210D56}"/>
              </a:ext>
            </a:extLst>
          </p:cNvPr>
          <p:cNvSpPr txBox="1"/>
          <p:nvPr/>
        </p:nvSpPr>
        <p:spPr>
          <a:xfrm>
            <a:off x="1762257" y="2430794"/>
            <a:ext cx="8667482" cy="707886"/>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Times New Roman" panose="02020603050405020304" pitchFamily="18" charset="0"/>
              </a:rPr>
              <a:t>“Digital Healthcare and Contact Tracing</a:t>
            </a:r>
            <a:r>
              <a:rPr kumimoji="0" lang="en-US" sz="4000" b="0" i="0" u="none" strike="noStrike" kern="1200" cap="none" spc="0" normalizeH="0" baseline="0" noProof="0" dirty="0">
                <a:ln>
                  <a:noFill/>
                </a:ln>
                <a:solidFill>
                  <a:srgbClr val="44546A"/>
                </a:solidFill>
                <a:effectLst/>
                <a:uLnTx/>
                <a:uFillTx/>
                <a:latin typeface="Lato Hairline" panose="020F0502020204030203"/>
                <a:ea typeface="+mn-ea"/>
                <a:cs typeface="+mn-cs"/>
              </a:rPr>
              <a:t>”</a:t>
            </a:r>
          </a:p>
        </p:txBody>
      </p:sp>
      <p:sp>
        <p:nvSpPr>
          <p:cNvPr id="11" name="TextBox 10">
            <a:extLst>
              <a:ext uri="{FF2B5EF4-FFF2-40B4-BE49-F238E27FC236}">
                <a16:creationId xmlns:a16="http://schemas.microsoft.com/office/drawing/2014/main" id="{98D047A2-489A-4CC8-944F-39AC7F64E30A}"/>
              </a:ext>
            </a:extLst>
          </p:cNvPr>
          <p:cNvSpPr txBox="1"/>
          <p:nvPr/>
        </p:nvSpPr>
        <p:spPr>
          <a:xfrm>
            <a:off x="3620588" y="3613862"/>
            <a:ext cx="495082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546A"/>
                </a:solidFill>
                <a:effectLst/>
                <a:uLnTx/>
                <a:uFillTx/>
                <a:latin typeface="Lato Hairline" panose="020F0502020204030203"/>
                <a:ea typeface="+mn-ea"/>
                <a:cs typeface="+mn-cs"/>
              </a:rPr>
              <a:t>-: Prepared By :-</a:t>
            </a:r>
          </a:p>
        </p:txBody>
      </p:sp>
      <p:sp>
        <p:nvSpPr>
          <p:cNvPr id="12" name="TextBox 11">
            <a:extLst>
              <a:ext uri="{FF2B5EF4-FFF2-40B4-BE49-F238E27FC236}">
                <a16:creationId xmlns:a16="http://schemas.microsoft.com/office/drawing/2014/main" id="{8CD39FD3-CA7D-418C-9751-F3C07351232F}"/>
              </a:ext>
            </a:extLst>
          </p:cNvPr>
          <p:cNvSpPr txBox="1"/>
          <p:nvPr/>
        </p:nvSpPr>
        <p:spPr>
          <a:xfrm>
            <a:off x="3089593" y="4129694"/>
            <a:ext cx="6012809" cy="2071208"/>
          </a:xfrm>
          <a:prstGeom prst="rect">
            <a:avLst/>
          </a:prstGeom>
          <a:noFill/>
        </p:spPr>
        <p:txBody>
          <a:bodyPr wrap="square" numCol="1"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44546A"/>
                </a:solidFill>
                <a:effectLst/>
                <a:uLnTx/>
                <a:uFillTx/>
                <a:latin typeface="Calibri" panose="020F0502020204030204"/>
                <a:ea typeface="+mn-ea"/>
                <a:cs typeface="+mn-cs"/>
              </a:rPr>
              <a:t>Keval Makadiya	 	   Team Leader</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44546A"/>
                </a:solidFill>
                <a:effectLst/>
                <a:uLnTx/>
                <a:uFillTx/>
                <a:latin typeface="Calibri" panose="020F0502020204030204"/>
                <a:ea typeface="+mn-ea"/>
                <a:cs typeface="+mn-cs"/>
              </a:rPr>
              <a:t>Rahul Bhojani		Team Member</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44546A"/>
                </a:solidFill>
                <a:effectLst/>
                <a:uLnTx/>
                <a:uFillTx/>
                <a:latin typeface="Calibri" panose="020F0502020204030204"/>
                <a:ea typeface="+mn-ea"/>
                <a:cs typeface="+mn-cs"/>
              </a:rPr>
              <a:t>Binita Kapadiya	 	Team Member</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44546A"/>
                </a:solidFill>
                <a:effectLst/>
                <a:uLnTx/>
                <a:uFillTx/>
                <a:latin typeface="Calibri" panose="020F0502020204030204"/>
                <a:ea typeface="+mn-ea"/>
                <a:cs typeface="+mn-cs"/>
              </a:rPr>
              <a:t>Kruti Rabadiya	 	Team Member</a:t>
            </a:r>
          </a:p>
        </p:txBody>
      </p:sp>
    </p:spTree>
    <p:extLst>
      <p:ext uri="{BB962C8B-B14F-4D97-AF65-F5344CB8AC3E}">
        <p14:creationId xmlns:p14="http://schemas.microsoft.com/office/powerpoint/2010/main" val="308049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10</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7738178" cy="584775"/>
          </a:xfrm>
          <a:prstGeom prst="rect">
            <a:avLst/>
          </a:prstGeom>
          <a:noFill/>
        </p:spPr>
        <p:txBody>
          <a:bodyPr wrap="square" rtlCol="0">
            <a:spAutoFit/>
          </a:bodyPr>
          <a:lstStyle/>
          <a:p>
            <a:r>
              <a:rPr lang="en-US" sz="3200" b="1" dirty="0">
                <a:solidFill>
                  <a:schemeClr val="bg1"/>
                </a:solidFill>
                <a:cs typeface="Times New Roman" panose="02020603050405020304" pitchFamily="18" charset="0"/>
              </a:rPr>
              <a:t>Future Enhancement</a:t>
            </a:r>
          </a:p>
        </p:txBody>
      </p:sp>
      <p:sp>
        <p:nvSpPr>
          <p:cNvPr id="9" name="TextBox 8">
            <a:extLst>
              <a:ext uri="{FF2B5EF4-FFF2-40B4-BE49-F238E27FC236}">
                <a16:creationId xmlns:a16="http://schemas.microsoft.com/office/drawing/2014/main" id="{68A817E7-D194-4FA7-934D-6AFF63864CA4}"/>
              </a:ext>
            </a:extLst>
          </p:cNvPr>
          <p:cNvSpPr txBox="1"/>
          <p:nvPr/>
        </p:nvSpPr>
        <p:spPr>
          <a:xfrm>
            <a:off x="445876" y="1086852"/>
            <a:ext cx="10578439" cy="4154984"/>
          </a:xfrm>
          <a:prstGeom prst="rect">
            <a:avLst/>
          </a:prstGeom>
          <a:noFill/>
        </p:spPr>
        <p:txBody>
          <a:bodyPr wrap="square" rtlCol="0">
            <a:spAutoFit/>
          </a:bodyPr>
          <a:lstStyle/>
          <a:p>
            <a:pPr marL="457200" indent="-457200" algn="just">
              <a:buFont typeface="Wingdings" panose="05000000000000000000" pitchFamily="2" charset="2"/>
              <a:buChar char="v"/>
            </a:pPr>
            <a:r>
              <a:rPr lang="en-IN" sz="2400" b="1" dirty="0">
                <a:solidFill>
                  <a:schemeClr val="tx2"/>
                </a:solidFill>
                <a:cs typeface="Times New Roman" panose="02020603050405020304" pitchFamily="18" charset="0"/>
              </a:rPr>
              <a:t>In future we can add following functionalities like: </a:t>
            </a:r>
          </a:p>
          <a:p>
            <a:pPr marL="457200" indent="-457200" algn="just">
              <a:buFont typeface="Wingdings" panose="05000000000000000000" pitchFamily="2" charset="2"/>
              <a:buChar char="v"/>
            </a:pPr>
            <a:endParaRPr lang="en-IN" sz="2400" b="1" dirty="0">
              <a:solidFill>
                <a:schemeClr val="tx2"/>
              </a:solidFill>
              <a:cs typeface="Times New Roman" panose="02020603050405020304" pitchFamily="18" charset="0"/>
            </a:endParaRPr>
          </a:p>
          <a:p>
            <a:pPr marL="457200" indent="-457200" algn="just">
              <a:buFont typeface="Wingdings" panose="05000000000000000000" pitchFamily="2" charset="2"/>
              <a:buChar char="v"/>
            </a:pPr>
            <a:r>
              <a:rPr lang="en-IN" sz="2400" b="1" dirty="0">
                <a:solidFill>
                  <a:schemeClr val="tx2"/>
                </a:solidFill>
                <a:cs typeface="Times New Roman" panose="02020603050405020304" pitchFamily="18" charset="0"/>
              </a:rPr>
              <a:t>Notification for the documents</a:t>
            </a:r>
          </a:p>
          <a:p>
            <a:pPr algn="just"/>
            <a:r>
              <a:rPr lang="en-IN" sz="2400" b="1" dirty="0">
                <a:solidFill>
                  <a:schemeClr val="tx2"/>
                </a:solidFill>
                <a:cs typeface="Times New Roman" panose="02020603050405020304" pitchFamily="18" charset="0"/>
              </a:rPr>
              <a:t> </a:t>
            </a:r>
          </a:p>
          <a:p>
            <a:pPr marL="457200" indent="-457200" algn="just">
              <a:buFont typeface="Wingdings" panose="05000000000000000000" pitchFamily="2" charset="2"/>
              <a:buChar char="v"/>
            </a:pPr>
            <a:r>
              <a:rPr lang="en-IN" sz="2400" b="1" dirty="0">
                <a:solidFill>
                  <a:schemeClr val="tx2"/>
                </a:solidFill>
                <a:cs typeface="Times New Roman" panose="02020603050405020304" pitchFamily="18" charset="0"/>
              </a:rPr>
              <a:t>Medicine reminder facility</a:t>
            </a:r>
          </a:p>
          <a:p>
            <a:pPr algn="just"/>
            <a:r>
              <a:rPr lang="en-IN" sz="2400" b="1" dirty="0">
                <a:solidFill>
                  <a:schemeClr val="tx2"/>
                </a:solidFill>
                <a:cs typeface="Times New Roman" panose="02020603050405020304" pitchFamily="18" charset="0"/>
              </a:rPr>
              <a:t> </a:t>
            </a:r>
          </a:p>
          <a:p>
            <a:pPr marL="457200" indent="-457200" algn="just">
              <a:buFont typeface="Wingdings" panose="05000000000000000000" pitchFamily="2" charset="2"/>
              <a:buChar char="v"/>
            </a:pPr>
            <a:r>
              <a:rPr lang="en-IN" sz="2400" b="1" dirty="0">
                <a:solidFill>
                  <a:schemeClr val="tx2"/>
                </a:solidFill>
                <a:cs typeface="Times New Roman" panose="02020603050405020304" pitchFamily="18" charset="0"/>
              </a:rPr>
              <a:t>Ambulance request and tracing facility. </a:t>
            </a:r>
          </a:p>
          <a:p>
            <a:pPr marL="457200" indent="-457200" algn="just">
              <a:buFont typeface="Wingdings" panose="05000000000000000000" pitchFamily="2" charset="2"/>
              <a:buChar char="v"/>
            </a:pPr>
            <a:endParaRPr lang="en-IN" sz="2400" b="1" dirty="0">
              <a:solidFill>
                <a:schemeClr val="tx2"/>
              </a:solidFill>
              <a:cs typeface="Times New Roman" panose="02020603050405020304" pitchFamily="18" charset="0"/>
            </a:endParaRPr>
          </a:p>
          <a:p>
            <a:pPr marL="457200" indent="-457200" algn="just">
              <a:buFont typeface="Wingdings" panose="05000000000000000000" pitchFamily="2" charset="2"/>
              <a:buChar char="v"/>
            </a:pPr>
            <a:r>
              <a:rPr lang="en-IN" sz="2400" b="1" dirty="0">
                <a:solidFill>
                  <a:schemeClr val="tx2"/>
                </a:solidFill>
                <a:cs typeface="Times New Roman" panose="02020603050405020304" pitchFamily="18" charset="0"/>
              </a:rPr>
              <a:t>Desktop software for a doctors to easily interact with service.</a:t>
            </a:r>
          </a:p>
          <a:p>
            <a:pPr marL="457200" indent="-457200" algn="just">
              <a:buFont typeface="Wingdings" panose="05000000000000000000" pitchFamily="2" charset="2"/>
              <a:buChar char="v"/>
            </a:pPr>
            <a:endParaRPr lang="en-IN" sz="2400" b="1" dirty="0">
              <a:solidFill>
                <a:schemeClr val="tx2"/>
              </a:solidFill>
              <a:cs typeface="Times New Roman" panose="02020603050405020304" pitchFamily="18" charset="0"/>
            </a:endParaRPr>
          </a:p>
          <a:p>
            <a:pPr marL="457200" indent="-457200" algn="just">
              <a:buFont typeface="Wingdings" panose="05000000000000000000" pitchFamily="2" charset="2"/>
              <a:buChar char="v"/>
            </a:pPr>
            <a:r>
              <a:rPr lang="en-IN" sz="2400" b="1" dirty="0">
                <a:solidFill>
                  <a:schemeClr val="tx2"/>
                </a:solidFill>
                <a:cs typeface="Times New Roman" panose="02020603050405020304" pitchFamily="18" charset="0"/>
              </a:rPr>
              <a:t>Support for iOS Devices </a:t>
            </a:r>
          </a:p>
        </p:txBody>
      </p:sp>
    </p:spTree>
    <p:extLst>
      <p:ext uri="{BB962C8B-B14F-4D97-AF65-F5344CB8AC3E}">
        <p14:creationId xmlns:p14="http://schemas.microsoft.com/office/powerpoint/2010/main" val="225469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11</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2465450" y="3070420"/>
            <a:ext cx="7738178" cy="1200329"/>
          </a:xfrm>
          <a:prstGeom prst="rect">
            <a:avLst/>
          </a:prstGeom>
          <a:noFill/>
        </p:spPr>
        <p:txBody>
          <a:bodyPr wrap="square" rtlCol="0">
            <a:spAutoFit/>
          </a:bodyPr>
          <a:lstStyle/>
          <a:p>
            <a:pPr algn="ctr"/>
            <a:r>
              <a:rPr lang="en-US" sz="7200" b="1" dirty="0">
                <a:solidFill>
                  <a:schemeClr val="tx2"/>
                </a:solidFill>
                <a:latin typeface="Lato Hairline" panose="020F0502020204030203"/>
              </a:rPr>
              <a:t>Thank You</a:t>
            </a:r>
          </a:p>
        </p:txBody>
      </p:sp>
    </p:spTree>
    <p:extLst>
      <p:ext uri="{BB962C8B-B14F-4D97-AF65-F5344CB8AC3E}">
        <p14:creationId xmlns:p14="http://schemas.microsoft.com/office/powerpoint/2010/main" val="291533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2</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3487783" cy="584775"/>
          </a:xfrm>
          <a:prstGeom prst="rect">
            <a:avLst/>
          </a:prstGeom>
          <a:noFill/>
        </p:spPr>
        <p:txBody>
          <a:bodyPr wrap="square" rtlCol="0">
            <a:spAutoFit/>
          </a:bodyPr>
          <a:lstStyle/>
          <a:p>
            <a:r>
              <a:rPr lang="en-US" sz="3200" b="1" dirty="0">
                <a:solidFill>
                  <a:schemeClr val="accent3">
                    <a:lumMod val="20000"/>
                    <a:lumOff val="80000"/>
                  </a:schemeClr>
                </a:solidFill>
                <a:cs typeface="Times New Roman" panose="02020603050405020304" pitchFamily="18" charset="0"/>
              </a:rPr>
              <a:t>Contents</a:t>
            </a:r>
          </a:p>
        </p:txBody>
      </p:sp>
      <p:sp>
        <p:nvSpPr>
          <p:cNvPr id="9" name="TextBox 8">
            <a:extLst>
              <a:ext uri="{FF2B5EF4-FFF2-40B4-BE49-F238E27FC236}">
                <a16:creationId xmlns:a16="http://schemas.microsoft.com/office/drawing/2014/main" id="{68A817E7-D194-4FA7-934D-6AFF63864CA4}"/>
              </a:ext>
            </a:extLst>
          </p:cNvPr>
          <p:cNvSpPr txBox="1"/>
          <p:nvPr/>
        </p:nvSpPr>
        <p:spPr>
          <a:xfrm>
            <a:off x="323996" y="982176"/>
            <a:ext cx="9247031" cy="4893647"/>
          </a:xfrm>
          <a:prstGeom prst="rect">
            <a:avLst/>
          </a:prstGeom>
          <a:noFill/>
        </p:spPr>
        <p:txBody>
          <a:bodyPr wrap="square" rtlCol="0">
            <a:spAutoFit/>
          </a:bodyPr>
          <a:lstStyle/>
          <a:p>
            <a:pPr marL="285750" indent="-285750">
              <a:buFont typeface="Wingdings" panose="05000000000000000000" pitchFamily="2" charset="2"/>
              <a:buChar char="v"/>
            </a:pPr>
            <a:r>
              <a:rPr lang="en-IN" sz="2400" b="1" dirty="0">
                <a:solidFill>
                  <a:schemeClr val="tx2"/>
                </a:solidFill>
                <a:cs typeface="Times New Roman" panose="02020603050405020304" pitchFamily="18" charset="0"/>
              </a:rPr>
              <a:t>Domain Introduction</a:t>
            </a:r>
          </a:p>
          <a:p>
            <a:pPr marL="285750" indent="-285750">
              <a:buFont typeface="Wingdings" panose="05000000000000000000" pitchFamily="2" charset="2"/>
              <a:buChar char="v"/>
            </a:pPr>
            <a:endParaRPr lang="en-IN" sz="2400" b="1" dirty="0">
              <a:solidFill>
                <a:schemeClr val="tx2"/>
              </a:solidFill>
              <a:cs typeface="Times New Roman" panose="02020603050405020304" pitchFamily="18" charset="0"/>
            </a:endParaRPr>
          </a:p>
          <a:p>
            <a:pPr marL="285750" indent="-285750">
              <a:buFont typeface="Wingdings" panose="05000000000000000000" pitchFamily="2" charset="2"/>
              <a:buChar char="v"/>
            </a:pPr>
            <a:r>
              <a:rPr lang="en-IN" sz="2400" b="1" dirty="0">
                <a:solidFill>
                  <a:schemeClr val="tx2"/>
                </a:solidFill>
                <a:cs typeface="Times New Roman" panose="02020603050405020304" pitchFamily="18" charset="0"/>
              </a:rPr>
              <a:t> Problem Statement</a:t>
            </a:r>
          </a:p>
          <a:p>
            <a:pPr marL="285750" indent="-285750">
              <a:buFont typeface="Wingdings" panose="05000000000000000000" pitchFamily="2" charset="2"/>
              <a:buChar char="v"/>
            </a:pPr>
            <a:endParaRPr lang="en-IN" sz="2400" b="1" dirty="0">
              <a:solidFill>
                <a:schemeClr val="tx2"/>
              </a:solidFill>
              <a:cs typeface="Times New Roman" panose="02020603050405020304" pitchFamily="18" charset="0"/>
            </a:endParaRPr>
          </a:p>
          <a:p>
            <a:pPr marL="285750" indent="-285750">
              <a:buFont typeface="Wingdings" panose="05000000000000000000" pitchFamily="2" charset="2"/>
              <a:buChar char="v"/>
            </a:pPr>
            <a:r>
              <a:rPr lang="en-IN" sz="2400" b="1" dirty="0">
                <a:solidFill>
                  <a:schemeClr val="tx2"/>
                </a:solidFill>
                <a:cs typeface="Times New Roman" panose="02020603050405020304" pitchFamily="18" charset="0"/>
              </a:rPr>
              <a:t>Solution of Problem</a:t>
            </a:r>
          </a:p>
          <a:p>
            <a:pPr marL="285750" indent="-285750">
              <a:buFont typeface="Wingdings" panose="05000000000000000000" pitchFamily="2" charset="2"/>
              <a:buChar char="v"/>
            </a:pPr>
            <a:endParaRPr lang="en-IN" sz="2400" b="1" dirty="0">
              <a:solidFill>
                <a:schemeClr val="tx2"/>
              </a:solidFill>
              <a:cs typeface="Times New Roman" panose="02020603050405020304" pitchFamily="18" charset="0"/>
            </a:endParaRPr>
          </a:p>
          <a:p>
            <a:pPr marL="285750" indent="-285750">
              <a:buFont typeface="Wingdings" panose="05000000000000000000" pitchFamily="2" charset="2"/>
              <a:buChar char="v"/>
            </a:pPr>
            <a:r>
              <a:rPr lang="en-IN" sz="2400" b="1" dirty="0">
                <a:solidFill>
                  <a:schemeClr val="tx2"/>
                </a:solidFill>
                <a:cs typeface="Times New Roman" panose="02020603050405020304" pitchFamily="18" charset="0"/>
              </a:rPr>
              <a:t> Proposed Modules</a:t>
            </a:r>
          </a:p>
          <a:p>
            <a:pPr marL="285750" indent="-285750">
              <a:buFont typeface="Wingdings" panose="05000000000000000000" pitchFamily="2" charset="2"/>
              <a:buChar char="v"/>
            </a:pPr>
            <a:endParaRPr lang="en-IN" sz="2400" b="1" dirty="0">
              <a:solidFill>
                <a:schemeClr val="tx2"/>
              </a:solidFill>
              <a:cs typeface="Times New Roman" panose="02020603050405020304" pitchFamily="18" charset="0"/>
            </a:endParaRPr>
          </a:p>
          <a:p>
            <a:pPr marL="285750" indent="-285750">
              <a:buFont typeface="Wingdings" panose="05000000000000000000" pitchFamily="2" charset="2"/>
              <a:buChar char="v"/>
            </a:pPr>
            <a:r>
              <a:rPr lang="en-IN" sz="2400" b="1" dirty="0">
                <a:solidFill>
                  <a:schemeClr val="tx2"/>
                </a:solidFill>
                <a:cs typeface="Times New Roman" panose="02020603050405020304" pitchFamily="18" charset="0"/>
              </a:rPr>
              <a:t> Technologies</a:t>
            </a:r>
          </a:p>
          <a:p>
            <a:pPr marL="285750" indent="-285750">
              <a:buFont typeface="Wingdings" panose="05000000000000000000" pitchFamily="2" charset="2"/>
              <a:buChar char="v"/>
            </a:pPr>
            <a:endParaRPr lang="en-IN" sz="2400" b="1" dirty="0">
              <a:solidFill>
                <a:schemeClr val="tx2"/>
              </a:solidFill>
              <a:cs typeface="Times New Roman" panose="02020603050405020304" pitchFamily="18" charset="0"/>
            </a:endParaRPr>
          </a:p>
          <a:p>
            <a:pPr marL="285750" indent="-285750">
              <a:buFont typeface="Wingdings" panose="05000000000000000000" pitchFamily="2" charset="2"/>
              <a:buChar char="v"/>
            </a:pPr>
            <a:r>
              <a:rPr lang="en-IN" sz="2400" b="1" dirty="0">
                <a:solidFill>
                  <a:schemeClr val="tx2"/>
                </a:solidFill>
                <a:cs typeface="Times New Roman" panose="02020603050405020304" pitchFamily="18" charset="0"/>
              </a:rPr>
              <a:t> Screenshots</a:t>
            </a:r>
          </a:p>
          <a:p>
            <a:pPr marL="285750" indent="-285750">
              <a:buFont typeface="Wingdings" panose="05000000000000000000" pitchFamily="2" charset="2"/>
              <a:buChar char="v"/>
            </a:pPr>
            <a:endParaRPr lang="en-IN" sz="2400" b="1" dirty="0">
              <a:solidFill>
                <a:schemeClr val="tx2"/>
              </a:solidFill>
              <a:cs typeface="Times New Roman" panose="02020603050405020304" pitchFamily="18" charset="0"/>
            </a:endParaRPr>
          </a:p>
          <a:p>
            <a:pPr marL="285750" indent="-285750">
              <a:buFont typeface="Wingdings" panose="05000000000000000000" pitchFamily="2" charset="2"/>
              <a:buChar char="v"/>
            </a:pPr>
            <a:r>
              <a:rPr lang="en-IN" sz="2400" b="1" dirty="0">
                <a:solidFill>
                  <a:schemeClr val="tx2"/>
                </a:solidFill>
                <a:cs typeface="Times New Roman" panose="02020603050405020304" pitchFamily="18" charset="0"/>
              </a:rPr>
              <a:t> Future Enhancements</a:t>
            </a:r>
            <a:endParaRPr lang="en-US" sz="2400" b="1"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370327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3</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4685885" cy="584775"/>
          </a:xfrm>
          <a:prstGeom prst="rect">
            <a:avLst/>
          </a:prstGeom>
          <a:noFill/>
        </p:spPr>
        <p:txBody>
          <a:bodyPr wrap="square" rtlCol="0">
            <a:spAutoFit/>
          </a:bodyPr>
          <a:lstStyle/>
          <a:p>
            <a:r>
              <a:rPr lang="en-US" sz="3200" b="1" dirty="0">
                <a:solidFill>
                  <a:schemeClr val="accent3">
                    <a:lumMod val="20000"/>
                    <a:lumOff val="80000"/>
                  </a:schemeClr>
                </a:solidFill>
                <a:cs typeface="Times New Roman" panose="02020603050405020304" pitchFamily="18" charset="0"/>
              </a:rPr>
              <a:t>Domain Introduction</a:t>
            </a:r>
          </a:p>
        </p:txBody>
      </p:sp>
      <p:pic>
        <p:nvPicPr>
          <p:cNvPr id="4" name="Picture 3">
            <a:extLst>
              <a:ext uri="{FF2B5EF4-FFF2-40B4-BE49-F238E27FC236}">
                <a16:creationId xmlns:a16="http://schemas.microsoft.com/office/drawing/2014/main" id="{80026299-3D44-4DD4-B095-FF6593CC1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5" y="1229245"/>
            <a:ext cx="6572250" cy="3810000"/>
          </a:xfrm>
          <a:prstGeom prst="rect">
            <a:avLst/>
          </a:prstGeom>
        </p:spPr>
      </p:pic>
      <p:sp>
        <p:nvSpPr>
          <p:cNvPr id="10" name="TextBox 9">
            <a:extLst>
              <a:ext uri="{FF2B5EF4-FFF2-40B4-BE49-F238E27FC236}">
                <a16:creationId xmlns:a16="http://schemas.microsoft.com/office/drawing/2014/main" id="{FC2C7260-5F0C-4DC9-BC1B-77DD2A0E9107}"/>
              </a:ext>
            </a:extLst>
          </p:cNvPr>
          <p:cNvSpPr txBox="1"/>
          <p:nvPr/>
        </p:nvSpPr>
        <p:spPr>
          <a:xfrm>
            <a:off x="4676089" y="5039245"/>
            <a:ext cx="2839822" cy="707886"/>
          </a:xfrm>
          <a:prstGeom prst="rect">
            <a:avLst/>
          </a:prstGeom>
          <a:noFill/>
        </p:spPr>
        <p:txBody>
          <a:bodyPr wrap="square" rtlCol="0">
            <a:spAutoFit/>
          </a:bodyPr>
          <a:lstStyle/>
          <a:p>
            <a:r>
              <a:rPr lang="en-US" sz="4000" b="1" dirty="0">
                <a:solidFill>
                  <a:schemeClr val="tx2"/>
                </a:solidFill>
                <a:cs typeface="Times New Roman" panose="02020603050405020304" pitchFamily="18" charset="0"/>
              </a:rPr>
              <a:t>HealthCare</a:t>
            </a:r>
          </a:p>
        </p:txBody>
      </p:sp>
    </p:spTree>
    <p:extLst>
      <p:ext uri="{BB962C8B-B14F-4D97-AF65-F5344CB8AC3E}">
        <p14:creationId xmlns:p14="http://schemas.microsoft.com/office/powerpoint/2010/main" val="69003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4</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3487783" cy="584775"/>
          </a:xfrm>
          <a:prstGeom prst="rect">
            <a:avLst/>
          </a:prstGeom>
          <a:noFill/>
        </p:spPr>
        <p:txBody>
          <a:bodyPr wrap="square" rtlCol="0">
            <a:spAutoFit/>
          </a:bodyPr>
          <a:lstStyle/>
          <a:p>
            <a:r>
              <a:rPr lang="en-US" sz="3200" b="1" dirty="0">
                <a:solidFill>
                  <a:schemeClr val="accent3">
                    <a:lumMod val="20000"/>
                    <a:lumOff val="80000"/>
                  </a:schemeClr>
                </a:solidFill>
                <a:cs typeface="Times New Roman" panose="02020603050405020304" pitchFamily="18" charset="0"/>
              </a:rPr>
              <a:t>Problem Statement</a:t>
            </a:r>
          </a:p>
        </p:txBody>
      </p:sp>
      <p:sp>
        <p:nvSpPr>
          <p:cNvPr id="9" name="TextBox 8">
            <a:extLst>
              <a:ext uri="{FF2B5EF4-FFF2-40B4-BE49-F238E27FC236}">
                <a16:creationId xmlns:a16="http://schemas.microsoft.com/office/drawing/2014/main" id="{68A817E7-D194-4FA7-934D-6AFF63864CA4}"/>
              </a:ext>
            </a:extLst>
          </p:cNvPr>
          <p:cNvSpPr txBox="1"/>
          <p:nvPr/>
        </p:nvSpPr>
        <p:spPr>
          <a:xfrm>
            <a:off x="242985" y="922127"/>
            <a:ext cx="11003442" cy="4524315"/>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dirty="0">
                <a:solidFill>
                  <a:schemeClr val="tx2"/>
                </a:solidFill>
                <a:effectLst/>
                <a:ea typeface="Calibri" panose="020F0502020204030204" pitchFamily="34" charset="0"/>
                <a:cs typeface="Calibri" panose="020F0502020204030204" pitchFamily="34" charset="0"/>
              </a:rPr>
              <a:t>Technology made life easier, sometimes patient forget their record file and lost somewhere then it’s difficult to keep secure. Uneducated people don’t know that which hospital record file and some people don’t know which treatment had taken and which issues created.</a:t>
            </a:r>
          </a:p>
          <a:p>
            <a:pPr algn="just"/>
            <a:endParaRPr lang="en-IN" sz="2400" b="1" dirty="0">
              <a:solidFill>
                <a:schemeClr val="tx2"/>
              </a:solidFill>
              <a:effectLst/>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US" sz="2400" b="1" dirty="0">
                <a:solidFill>
                  <a:schemeClr val="tx2"/>
                </a:solidFill>
                <a:cs typeface="Times New Roman" panose="02020603050405020304" pitchFamily="18" charset="0"/>
              </a:rPr>
              <a:t> </a:t>
            </a:r>
            <a:r>
              <a:rPr lang="en-US" sz="2400" b="1" dirty="0">
                <a:solidFill>
                  <a:schemeClr val="tx2"/>
                </a:solidFill>
                <a:effectLst/>
                <a:ea typeface="Calibri" panose="020F0502020204030204" pitchFamily="34" charset="0"/>
              </a:rPr>
              <a:t>Also it is difficult to know what is travelling history of patient, where the patient travel in last 15 days. In market there is lots of software to keep record of patient’s history. But there is no any option for patient’s travelling history and quick services</a:t>
            </a:r>
          </a:p>
          <a:p>
            <a:pPr marL="285750" indent="-285750" algn="just">
              <a:buFont typeface="Wingdings" panose="05000000000000000000" pitchFamily="2" charset="2"/>
              <a:buChar char="v"/>
            </a:pPr>
            <a:endParaRPr lang="en-US" sz="2400" b="1" dirty="0">
              <a:solidFill>
                <a:schemeClr val="tx2"/>
              </a:solidFill>
              <a:effectLst/>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b="1" dirty="0">
                <a:solidFill>
                  <a:schemeClr val="tx2"/>
                </a:solidFill>
                <a:effectLst/>
                <a:ea typeface="Calibri" panose="020F0502020204030204" pitchFamily="34" charset="0"/>
                <a:cs typeface="Calibri" panose="020F0502020204030204" pitchFamily="34" charset="0"/>
              </a:rPr>
              <a:t>Laboratory person have to visit hospital and give patient’s report and sometimes he/she can’t give report on time.</a:t>
            </a:r>
            <a:endParaRPr lang="en-IN" sz="2400" b="1" dirty="0">
              <a:solidFill>
                <a:schemeClr val="tx2"/>
              </a:solidFill>
              <a:effectLst/>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sz="2400" b="1"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414363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5</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3784364" cy="584775"/>
          </a:xfrm>
          <a:prstGeom prst="rect">
            <a:avLst/>
          </a:prstGeom>
          <a:noFill/>
        </p:spPr>
        <p:txBody>
          <a:bodyPr wrap="square" rtlCol="0">
            <a:spAutoFit/>
          </a:bodyPr>
          <a:lstStyle/>
          <a:p>
            <a:r>
              <a:rPr lang="en-US" sz="3200" b="1" dirty="0">
                <a:solidFill>
                  <a:schemeClr val="accent3">
                    <a:lumMod val="20000"/>
                    <a:lumOff val="80000"/>
                  </a:schemeClr>
                </a:solidFill>
                <a:cs typeface="Times New Roman" panose="02020603050405020304" pitchFamily="18" charset="0"/>
              </a:rPr>
              <a:t>Solution of Problem</a:t>
            </a:r>
          </a:p>
        </p:txBody>
      </p:sp>
      <p:sp>
        <p:nvSpPr>
          <p:cNvPr id="9" name="TextBox 8">
            <a:extLst>
              <a:ext uri="{FF2B5EF4-FFF2-40B4-BE49-F238E27FC236}">
                <a16:creationId xmlns:a16="http://schemas.microsoft.com/office/drawing/2014/main" id="{68A817E7-D194-4FA7-934D-6AFF63864CA4}"/>
              </a:ext>
            </a:extLst>
          </p:cNvPr>
          <p:cNvSpPr txBox="1"/>
          <p:nvPr/>
        </p:nvSpPr>
        <p:spPr>
          <a:xfrm>
            <a:off x="4404575" y="922127"/>
            <a:ext cx="6841852" cy="5262979"/>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dirty="0">
                <a:solidFill>
                  <a:schemeClr val="tx2"/>
                </a:solidFill>
                <a:effectLst/>
                <a:latin typeface="Calibri" panose="020F0502020204030204" pitchFamily="34" charset="0"/>
                <a:ea typeface="Calibri" panose="020F0502020204030204" pitchFamily="34" charset="0"/>
              </a:rPr>
              <a:t> Solution for this problem is Electronical Health Record system. </a:t>
            </a:r>
          </a:p>
          <a:p>
            <a:pPr marL="285750" indent="-285750" algn="just">
              <a:buFont typeface="Wingdings" panose="05000000000000000000" pitchFamily="2" charset="2"/>
              <a:buChar char="v"/>
            </a:pPr>
            <a:endParaRPr lang="en-US" sz="2400" b="1" dirty="0">
              <a:solidFill>
                <a:schemeClr val="tx2"/>
              </a:solidFill>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v"/>
            </a:pPr>
            <a:r>
              <a:rPr lang="en-US" sz="2400" b="1" dirty="0">
                <a:solidFill>
                  <a:schemeClr val="tx2"/>
                </a:solidFill>
                <a:effectLst/>
                <a:latin typeface="Calibri" panose="020F0502020204030204" pitchFamily="34" charset="0"/>
                <a:ea typeface="Calibri" panose="020F0502020204030204" pitchFamily="34" charset="0"/>
              </a:rPr>
              <a:t> Many EHR solutions are available in the market but not working properly. We propose the system that is works with the unique number and based on that number all the data store and retrieve from the server. </a:t>
            </a:r>
          </a:p>
          <a:p>
            <a:pPr marL="285750" indent="-285750" algn="just">
              <a:buFont typeface="Wingdings" panose="05000000000000000000" pitchFamily="2" charset="2"/>
              <a:buChar char="v"/>
            </a:pPr>
            <a:endParaRPr lang="en-US" sz="2400" b="1" dirty="0">
              <a:solidFill>
                <a:schemeClr val="tx2"/>
              </a:solidFill>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v"/>
            </a:pPr>
            <a:r>
              <a:rPr lang="en-US" sz="2400" b="1" dirty="0">
                <a:solidFill>
                  <a:schemeClr val="tx2"/>
                </a:solidFill>
                <a:effectLst/>
                <a:latin typeface="Calibri" panose="020F0502020204030204" pitchFamily="34" charset="0"/>
                <a:ea typeface="Calibri" panose="020F0502020204030204" pitchFamily="34" charset="0"/>
              </a:rPr>
              <a:t> With our propose system data is available for the patient and doctor at anytime and anywhere</a:t>
            </a:r>
          </a:p>
          <a:p>
            <a:pPr marL="285750" indent="-285750" algn="just">
              <a:buFont typeface="Wingdings" panose="05000000000000000000" pitchFamily="2" charset="2"/>
              <a:buChar char="v"/>
            </a:pPr>
            <a:endParaRPr lang="en-US" sz="2400" b="1" dirty="0">
              <a:solidFill>
                <a:schemeClr val="tx2"/>
              </a:solidFill>
              <a:latin typeface="Calibri" panose="020F0502020204030204" pitchFamily="34" charset="0"/>
              <a:ea typeface="Calibri" panose="020F0502020204030204" pitchFamily="34" charset="0"/>
            </a:endParaRPr>
          </a:p>
          <a:p>
            <a:pPr marL="285750" indent="-285750" algn="just">
              <a:buFont typeface="Wingdings" panose="05000000000000000000" pitchFamily="2" charset="2"/>
              <a:buChar char="v"/>
            </a:pPr>
            <a:r>
              <a:rPr lang="en-US" sz="2400" b="1" dirty="0">
                <a:solidFill>
                  <a:schemeClr val="tx2"/>
                </a:solidFill>
                <a:latin typeface="Calibri" panose="020F0502020204030204" pitchFamily="34" charset="0"/>
                <a:ea typeface="Calibri" panose="020F0502020204030204" pitchFamily="34" charset="0"/>
              </a:rPr>
              <a:t> W</a:t>
            </a:r>
            <a:r>
              <a:rPr lang="en-US" sz="2400" b="1" dirty="0">
                <a:solidFill>
                  <a:schemeClr val="tx2"/>
                </a:solidFill>
                <a:effectLst/>
                <a:latin typeface="Calibri" panose="020F0502020204030204" pitchFamily="34" charset="0"/>
                <a:ea typeface="Calibri" panose="020F0502020204030204" pitchFamily="34" charset="0"/>
              </a:rPr>
              <a:t>ith data security/privacy standard within their mobile phone. </a:t>
            </a:r>
            <a:endParaRPr lang="en-US" sz="3200" b="1" dirty="0">
              <a:solidFill>
                <a:schemeClr val="tx2"/>
              </a:solidFill>
              <a:cs typeface="Times New Roman" panose="02020603050405020304" pitchFamily="18" charset="0"/>
            </a:endParaRPr>
          </a:p>
        </p:txBody>
      </p:sp>
      <p:pic>
        <p:nvPicPr>
          <p:cNvPr id="4" name="Picture 3">
            <a:extLst>
              <a:ext uri="{FF2B5EF4-FFF2-40B4-BE49-F238E27FC236}">
                <a16:creationId xmlns:a16="http://schemas.microsoft.com/office/drawing/2014/main" id="{DA326169-F9A3-4667-A97A-68CE9B7AF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2" y="2523186"/>
            <a:ext cx="4089606" cy="2370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94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6</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3784364" cy="584775"/>
          </a:xfrm>
          <a:prstGeom prst="rect">
            <a:avLst/>
          </a:prstGeom>
          <a:noFill/>
        </p:spPr>
        <p:txBody>
          <a:bodyPr wrap="square" rtlCol="0">
            <a:spAutoFit/>
          </a:bodyPr>
          <a:lstStyle/>
          <a:p>
            <a:r>
              <a:rPr lang="en-US" sz="3200" b="1" dirty="0">
                <a:solidFill>
                  <a:schemeClr val="accent3">
                    <a:lumMod val="20000"/>
                    <a:lumOff val="80000"/>
                  </a:schemeClr>
                </a:solidFill>
                <a:cs typeface="Times New Roman" panose="02020603050405020304" pitchFamily="18" charset="0"/>
              </a:rPr>
              <a:t>Modules</a:t>
            </a:r>
          </a:p>
        </p:txBody>
      </p:sp>
      <p:sp>
        <p:nvSpPr>
          <p:cNvPr id="3" name="Cloud 2">
            <a:extLst>
              <a:ext uri="{FF2B5EF4-FFF2-40B4-BE49-F238E27FC236}">
                <a16:creationId xmlns:a16="http://schemas.microsoft.com/office/drawing/2014/main" id="{CD1494B3-C811-4AC4-86E4-77B99015FE78}"/>
              </a:ext>
            </a:extLst>
          </p:cNvPr>
          <p:cNvSpPr/>
          <p:nvPr/>
        </p:nvSpPr>
        <p:spPr>
          <a:xfrm>
            <a:off x="4597758" y="3013656"/>
            <a:ext cx="2807594" cy="1571223"/>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2"/>
                </a:solidFill>
              </a:rPr>
              <a:t>DHCT</a:t>
            </a:r>
          </a:p>
        </p:txBody>
      </p:sp>
      <p:sp>
        <p:nvSpPr>
          <p:cNvPr id="7" name="Rectangle: Rounded Corners 6">
            <a:extLst>
              <a:ext uri="{FF2B5EF4-FFF2-40B4-BE49-F238E27FC236}">
                <a16:creationId xmlns:a16="http://schemas.microsoft.com/office/drawing/2014/main" id="{BBA3CB7D-F7B6-457E-8CD8-EB94DD8019BE}"/>
              </a:ext>
            </a:extLst>
          </p:cNvPr>
          <p:cNvSpPr/>
          <p:nvPr/>
        </p:nvSpPr>
        <p:spPr>
          <a:xfrm>
            <a:off x="7777255" y="1022397"/>
            <a:ext cx="2759250" cy="9272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t>For Doctors</a:t>
            </a:r>
          </a:p>
        </p:txBody>
      </p:sp>
      <p:sp>
        <p:nvSpPr>
          <p:cNvPr id="10" name="Rectangle: Rounded Corners 9">
            <a:extLst>
              <a:ext uri="{FF2B5EF4-FFF2-40B4-BE49-F238E27FC236}">
                <a16:creationId xmlns:a16="http://schemas.microsoft.com/office/drawing/2014/main" id="{A077B61E-181D-41F2-9D06-275B78D02EBF}"/>
              </a:ext>
            </a:extLst>
          </p:cNvPr>
          <p:cNvSpPr/>
          <p:nvPr/>
        </p:nvSpPr>
        <p:spPr>
          <a:xfrm>
            <a:off x="7779190" y="5422551"/>
            <a:ext cx="2759250" cy="9272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2"/>
                </a:solidFill>
              </a:rPr>
              <a:t>For Patients</a:t>
            </a:r>
          </a:p>
        </p:txBody>
      </p:sp>
      <p:sp>
        <p:nvSpPr>
          <p:cNvPr id="11" name="Rectangle: Rounded Corners 10">
            <a:extLst>
              <a:ext uri="{FF2B5EF4-FFF2-40B4-BE49-F238E27FC236}">
                <a16:creationId xmlns:a16="http://schemas.microsoft.com/office/drawing/2014/main" id="{4F1E2EC1-37CF-4AB2-B450-20AD523535A2}"/>
              </a:ext>
            </a:extLst>
          </p:cNvPr>
          <p:cNvSpPr/>
          <p:nvPr/>
        </p:nvSpPr>
        <p:spPr>
          <a:xfrm>
            <a:off x="1655497" y="1027364"/>
            <a:ext cx="2759250" cy="9272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2"/>
                </a:solidFill>
              </a:rPr>
              <a:t>For Laboratory Attendant</a:t>
            </a:r>
          </a:p>
        </p:txBody>
      </p:sp>
      <p:sp>
        <p:nvSpPr>
          <p:cNvPr id="12" name="Rectangle: Rounded Corners 11">
            <a:extLst>
              <a:ext uri="{FF2B5EF4-FFF2-40B4-BE49-F238E27FC236}">
                <a16:creationId xmlns:a16="http://schemas.microsoft.com/office/drawing/2014/main" id="{C793AF3F-7FBA-424A-9535-2DEEEB532D28}"/>
              </a:ext>
            </a:extLst>
          </p:cNvPr>
          <p:cNvSpPr/>
          <p:nvPr/>
        </p:nvSpPr>
        <p:spPr>
          <a:xfrm>
            <a:off x="1544892" y="5422552"/>
            <a:ext cx="2759250" cy="9272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tx2"/>
                </a:solidFill>
              </a:rPr>
              <a:t>For Shops</a:t>
            </a:r>
          </a:p>
        </p:txBody>
      </p:sp>
      <p:cxnSp>
        <p:nvCxnSpPr>
          <p:cNvPr id="14" name="Straight Arrow Connector 13">
            <a:extLst>
              <a:ext uri="{FF2B5EF4-FFF2-40B4-BE49-F238E27FC236}">
                <a16:creationId xmlns:a16="http://schemas.microsoft.com/office/drawing/2014/main" id="{15EFD806-CE77-483D-995A-347641FF6C98}"/>
              </a:ext>
            </a:extLst>
          </p:cNvPr>
          <p:cNvCxnSpPr>
            <a:cxnSpLocks/>
            <a:stCxn id="11" idx="2"/>
            <a:endCxn id="3" idx="3"/>
          </p:cNvCxnSpPr>
          <p:nvPr/>
        </p:nvCxnSpPr>
        <p:spPr>
          <a:xfrm>
            <a:off x="3035122" y="1954643"/>
            <a:ext cx="2966433" cy="1148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DC6AEE5-27CA-4167-B42B-0AD3CE078021}"/>
              </a:ext>
            </a:extLst>
          </p:cNvPr>
          <p:cNvCxnSpPr>
            <a:cxnSpLocks/>
            <a:endCxn id="3" idx="0"/>
          </p:cNvCxnSpPr>
          <p:nvPr/>
        </p:nvCxnSpPr>
        <p:spPr>
          <a:xfrm flipH="1">
            <a:off x="7403012" y="1931488"/>
            <a:ext cx="1753866" cy="1867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918157B-8CD3-44D5-AE7C-F75E5B3FDAE4}"/>
              </a:ext>
            </a:extLst>
          </p:cNvPr>
          <p:cNvCxnSpPr>
            <a:cxnSpLocks/>
            <a:stCxn id="12" idx="0"/>
            <a:endCxn id="3" idx="2"/>
          </p:cNvCxnSpPr>
          <p:nvPr/>
        </p:nvCxnSpPr>
        <p:spPr>
          <a:xfrm flipV="1">
            <a:off x="2924517" y="3799268"/>
            <a:ext cx="1681950" cy="1623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9A0F393-EB74-47EA-994D-9AB9AA1ADB28}"/>
              </a:ext>
            </a:extLst>
          </p:cNvPr>
          <p:cNvCxnSpPr>
            <a:cxnSpLocks/>
            <a:stCxn id="3" idx="1"/>
            <a:endCxn id="10" idx="0"/>
          </p:cNvCxnSpPr>
          <p:nvPr/>
        </p:nvCxnSpPr>
        <p:spPr>
          <a:xfrm>
            <a:off x="6001555" y="4583206"/>
            <a:ext cx="3157260" cy="839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419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7</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3784364" cy="584775"/>
          </a:xfrm>
          <a:prstGeom prst="rect">
            <a:avLst/>
          </a:prstGeom>
          <a:noFill/>
        </p:spPr>
        <p:txBody>
          <a:bodyPr wrap="square" rtlCol="0">
            <a:spAutoFit/>
          </a:bodyPr>
          <a:lstStyle/>
          <a:p>
            <a:r>
              <a:rPr lang="en-US" sz="3200" b="1" dirty="0">
                <a:solidFill>
                  <a:schemeClr val="accent3">
                    <a:lumMod val="20000"/>
                    <a:lumOff val="80000"/>
                  </a:schemeClr>
                </a:solidFill>
                <a:cs typeface="Times New Roman" panose="02020603050405020304" pitchFamily="18" charset="0"/>
              </a:rPr>
              <a:t>Technologies</a:t>
            </a:r>
          </a:p>
        </p:txBody>
      </p:sp>
      <p:sp>
        <p:nvSpPr>
          <p:cNvPr id="9" name="TextBox 8">
            <a:extLst>
              <a:ext uri="{FF2B5EF4-FFF2-40B4-BE49-F238E27FC236}">
                <a16:creationId xmlns:a16="http://schemas.microsoft.com/office/drawing/2014/main" id="{68A817E7-D194-4FA7-934D-6AFF63864CA4}"/>
              </a:ext>
            </a:extLst>
          </p:cNvPr>
          <p:cNvSpPr txBox="1"/>
          <p:nvPr/>
        </p:nvSpPr>
        <p:spPr>
          <a:xfrm>
            <a:off x="4628665" y="1247178"/>
            <a:ext cx="6841852" cy="1569660"/>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dirty="0">
                <a:solidFill>
                  <a:schemeClr val="tx2"/>
                </a:solidFill>
                <a:latin typeface="Calibri" panose="020F0502020204030204" pitchFamily="34" charset="0"/>
                <a:cs typeface="Times New Roman" panose="02020603050405020304" pitchFamily="18" charset="0"/>
              </a:rPr>
              <a:t> Flutter is a technology used for a app development. </a:t>
            </a:r>
          </a:p>
          <a:p>
            <a:pPr marL="285750" indent="-285750" algn="just">
              <a:buFont typeface="Wingdings" panose="05000000000000000000" pitchFamily="2" charset="2"/>
              <a:buChar char="v"/>
            </a:pPr>
            <a:r>
              <a:rPr lang="en-US" sz="2400" b="1" dirty="0">
                <a:solidFill>
                  <a:schemeClr val="tx2"/>
                </a:solidFill>
                <a:latin typeface="Calibri" panose="020F0502020204030204" pitchFamily="34" charset="0"/>
                <a:cs typeface="Times New Roman" panose="02020603050405020304" pitchFamily="18" charset="0"/>
              </a:rPr>
              <a:t> With the help of we it we can develop for a multiple systems like iOS, android, web etc.</a:t>
            </a:r>
            <a:endParaRPr lang="en-US" sz="3200" b="1" dirty="0">
              <a:solidFill>
                <a:schemeClr val="tx2"/>
              </a:solidFill>
              <a:cs typeface="Times New Roman" panose="02020603050405020304" pitchFamily="18" charset="0"/>
            </a:endParaRPr>
          </a:p>
        </p:txBody>
      </p:sp>
      <p:pic>
        <p:nvPicPr>
          <p:cNvPr id="10" name="Picture 9">
            <a:extLst>
              <a:ext uri="{FF2B5EF4-FFF2-40B4-BE49-F238E27FC236}">
                <a16:creationId xmlns:a16="http://schemas.microsoft.com/office/drawing/2014/main" id="{B57247C4-B60D-4AF3-880D-4A1C35E01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78" y="1595370"/>
            <a:ext cx="3059678" cy="873276"/>
          </a:xfrm>
          <a:prstGeom prst="rect">
            <a:avLst/>
          </a:prstGeom>
        </p:spPr>
      </p:pic>
      <p:pic>
        <p:nvPicPr>
          <p:cNvPr id="1026" name="Picture 2" descr="Firebase Brand Guidelines">
            <a:extLst>
              <a:ext uri="{FF2B5EF4-FFF2-40B4-BE49-F238E27FC236}">
                <a16:creationId xmlns:a16="http://schemas.microsoft.com/office/drawing/2014/main" id="{547B78A1-1DF3-4BEC-A2D6-6BC910300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079" y="3752164"/>
            <a:ext cx="1492276" cy="243342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C3D1730-1FF5-4366-8C8B-A1F1DCC99D9E}"/>
              </a:ext>
            </a:extLst>
          </p:cNvPr>
          <p:cNvSpPr txBox="1"/>
          <p:nvPr/>
        </p:nvSpPr>
        <p:spPr>
          <a:xfrm>
            <a:off x="4628665" y="4184048"/>
            <a:ext cx="6111024" cy="1569660"/>
          </a:xfrm>
          <a:prstGeom prst="rect">
            <a:avLst/>
          </a:prstGeom>
          <a:noFill/>
        </p:spPr>
        <p:txBody>
          <a:bodyPr wrap="square">
            <a:spAutoFit/>
          </a:bodyPr>
          <a:lstStyle/>
          <a:p>
            <a:pPr marL="285750" indent="-285750" algn="just">
              <a:buFont typeface="Wingdings" panose="05000000000000000000" pitchFamily="2" charset="2"/>
              <a:buChar char="v"/>
            </a:pPr>
            <a:r>
              <a:rPr lang="en-US" sz="2400" b="1" dirty="0">
                <a:solidFill>
                  <a:schemeClr val="tx2"/>
                </a:solidFill>
                <a:latin typeface="Calibri" panose="020F0502020204030204" pitchFamily="34" charset="0"/>
                <a:cs typeface="Times New Roman" panose="02020603050405020304" pitchFamily="18" charset="0"/>
              </a:rPr>
              <a:t> Firebase will be the backend to store the data of applications.</a:t>
            </a:r>
          </a:p>
          <a:p>
            <a:pPr marL="285750" indent="-285750" algn="just">
              <a:buFont typeface="Wingdings" panose="05000000000000000000" pitchFamily="2" charset="2"/>
              <a:buChar char="v"/>
            </a:pPr>
            <a:r>
              <a:rPr lang="en-US" sz="2400" b="1" dirty="0">
                <a:solidFill>
                  <a:schemeClr val="tx2"/>
                </a:solidFill>
                <a:latin typeface="Calibri" panose="020F0502020204030204" pitchFamily="34" charset="0"/>
                <a:cs typeface="Times New Roman" panose="02020603050405020304" pitchFamily="18" charset="0"/>
              </a:rPr>
              <a:t> Firebase is a service of google which provides faster data rendering and storing.</a:t>
            </a:r>
            <a:endParaRPr lang="en-US" sz="3200" b="1"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80817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8</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7738178"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Prototype</a:t>
            </a:r>
          </a:p>
        </p:txBody>
      </p:sp>
      <p:sp>
        <p:nvSpPr>
          <p:cNvPr id="9" name="TextBox 8">
            <a:extLst>
              <a:ext uri="{FF2B5EF4-FFF2-40B4-BE49-F238E27FC236}">
                <a16:creationId xmlns:a16="http://schemas.microsoft.com/office/drawing/2014/main" id="{68A817E7-D194-4FA7-934D-6AFF63864CA4}"/>
              </a:ext>
            </a:extLst>
          </p:cNvPr>
          <p:cNvSpPr txBox="1"/>
          <p:nvPr/>
        </p:nvSpPr>
        <p:spPr>
          <a:xfrm>
            <a:off x="445876" y="1086852"/>
            <a:ext cx="10578439"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44546A"/>
                </a:solidFill>
                <a:latin typeface="Times New Roman" panose="02020603050405020304" pitchFamily="18" charset="0"/>
                <a:cs typeface="Times New Roman" panose="02020603050405020304" pitchFamily="18" charset="0"/>
              </a:rPr>
              <a:t>Doctor side:</a:t>
            </a: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97774" y="1548518"/>
            <a:ext cx="2860074" cy="4851374"/>
          </a:xfrm>
          <a:prstGeom prst="rect">
            <a:avLst/>
          </a:prstGeom>
        </p:spPr>
      </p:pic>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68437" y="1548517"/>
            <a:ext cx="2933700" cy="4851374"/>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50340" y="1548517"/>
            <a:ext cx="3056709" cy="4851374"/>
          </a:xfrm>
          <a:prstGeom prst="rect">
            <a:avLst/>
          </a:prstGeom>
        </p:spPr>
      </p:pic>
    </p:spTree>
    <p:extLst>
      <p:ext uri="{BB962C8B-B14F-4D97-AF65-F5344CB8AC3E}">
        <p14:creationId xmlns:p14="http://schemas.microsoft.com/office/powerpoint/2010/main" val="82289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BCE3B-BAB5-4BF4-B35D-AA110DBA4299}"/>
              </a:ext>
            </a:extLst>
          </p:cNvPr>
          <p:cNvSpPr/>
          <p:nvPr/>
        </p:nvSpPr>
        <p:spPr>
          <a:xfrm>
            <a:off x="0" y="0"/>
            <a:ext cx="12192000" cy="70539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Oval 4">
            <a:extLst>
              <a:ext uri="{FF2B5EF4-FFF2-40B4-BE49-F238E27FC236}">
                <a16:creationId xmlns:a16="http://schemas.microsoft.com/office/drawing/2014/main" id="{00E264C1-0045-4508-9DCE-81ECE6522683}"/>
              </a:ext>
            </a:extLst>
          </p:cNvPr>
          <p:cNvSpPr>
            <a:spLocks noChangeAspect="1"/>
          </p:cNvSpPr>
          <p:nvPr/>
        </p:nvSpPr>
        <p:spPr>
          <a:xfrm>
            <a:off x="11290518" y="6349831"/>
            <a:ext cx="360000" cy="360000"/>
          </a:xfrm>
          <a:prstGeom prst="ellipse">
            <a:avLst/>
          </a:prstGeom>
          <a:solidFill>
            <a:schemeClr val="tx2">
              <a:lumMod val="75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4DDF90-64FF-490C-AD17-86C728F9CF41}"/>
              </a:ext>
            </a:extLst>
          </p:cNvPr>
          <p:cNvSpPr txBox="1"/>
          <p:nvPr/>
        </p:nvSpPr>
        <p:spPr>
          <a:xfrm>
            <a:off x="11246427" y="6399891"/>
            <a:ext cx="448181" cy="259879"/>
          </a:xfrm>
          <a:prstGeom prst="rect">
            <a:avLst/>
          </a:prstGeom>
          <a:noFill/>
        </p:spPr>
        <p:txBody>
          <a:bodyPr wrap="square" rtlCol="0" anchor="ctr">
            <a:spAutoFit/>
          </a:bodyPr>
          <a:lstStyle/>
          <a:p>
            <a:pPr algn="ctr">
              <a:lnSpc>
                <a:spcPct val="120000"/>
              </a:lnSpc>
            </a:pPr>
            <a:fld id="{7896FBE5-CF38-483D-B422-B9B28BA1D2EC}" type="slidenum">
              <a:rPr lang="en-US" sz="1000" smtClean="0">
                <a:solidFill>
                  <a:schemeClr val="bg1"/>
                </a:solidFill>
                <a:latin typeface="Lato" pitchFamily="34" charset="0"/>
              </a:rPr>
              <a:t>9</a:t>
            </a:fld>
            <a:endParaRPr lang="en-US" sz="1000" dirty="0">
              <a:solidFill>
                <a:schemeClr val="bg1"/>
              </a:solidFill>
              <a:latin typeface="Lato" pitchFamily="34" charset="0"/>
            </a:endParaRPr>
          </a:p>
        </p:txBody>
      </p:sp>
      <p:sp>
        <p:nvSpPr>
          <p:cNvPr id="8" name="TextBox 7">
            <a:extLst>
              <a:ext uri="{FF2B5EF4-FFF2-40B4-BE49-F238E27FC236}">
                <a16:creationId xmlns:a16="http://schemas.microsoft.com/office/drawing/2014/main" id="{FE94E7EE-9615-45EE-BA2B-97765EF4B169}"/>
              </a:ext>
            </a:extLst>
          </p:cNvPr>
          <p:cNvSpPr txBox="1"/>
          <p:nvPr/>
        </p:nvSpPr>
        <p:spPr>
          <a:xfrm>
            <a:off x="143692" y="29531"/>
            <a:ext cx="7738178"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Prototype</a:t>
            </a:r>
          </a:p>
        </p:txBody>
      </p:sp>
      <p:sp>
        <p:nvSpPr>
          <p:cNvPr id="9" name="TextBox 8">
            <a:extLst>
              <a:ext uri="{FF2B5EF4-FFF2-40B4-BE49-F238E27FC236}">
                <a16:creationId xmlns:a16="http://schemas.microsoft.com/office/drawing/2014/main" id="{68A817E7-D194-4FA7-934D-6AFF63864CA4}"/>
              </a:ext>
            </a:extLst>
          </p:cNvPr>
          <p:cNvSpPr txBox="1"/>
          <p:nvPr/>
        </p:nvSpPr>
        <p:spPr>
          <a:xfrm>
            <a:off x="445876" y="1086852"/>
            <a:ext cx="10578439"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44546A"/>
                </a:solidFill>
                <a:latin typeface="Times New Roman" panose="02020603050405020304" pitchFamily="18" charset="0"/>
                <a:cs typeface="Times New Roman" panose="02020603050405020304" pitchFamily="18" charset="0"/>
              </a:rPr>
              <a:t>Doctor side:</a:t>
            </a:r>
          </a:p>
        </p:txBody>
      </p:sp>
      <p:pic>
        <p:nvPicPr>
          <p:cNvPr id="10" name="Picture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159" y="1548517"/>
            <a:ext cx="3034630" cy="485137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646" y="1548517"/>
            <a:ext cx="3056708" cy="4851374"/>
          </a:xfrm>
          <a:prstGeom prst="rect">
            <a:avLst/>
          </a:prstGeom>
        </p:spPr>
      </p:pic>
    </p:spTree>
    <p:extLst>
      <p:ext uri="{BB962C8B-B14F-4D97-AF65-F5344CB8AC3E}">
        <p14:creationId xmlns:p14="http://schemas.microsoft.com/office/powerpoint/2010/main" val="184399970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406</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Lato</vt:lpstr>
      <vt:lpstr>Lato Hairline</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Keval Makadiya</dc:creator>
  <cp:lastModifiedBy>Keval Makadiya</cp:lastModifiedBy>
  <cp:revision>4</cp:revision>
  <dcterms:created xsi:type="dcterms:W3CDTF">2020-12-09T08:46:36Z</dcterms:created>
  <dcterms:modified xsi:type="dcterms:W3CDTF">2020-12-09T09:06:23Z</dcterms:modified>
</cp:coreProperties>
</file>