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handoutMasterIdLst>
    <p:handoutMasterId r:id="rId27"/>
  </p:handoutMasterIdLst>
  <p:sldIdLst>
    <p:sldId id="256" r:id="rId2"/>
    <p:sldId id="258" r:id="rId3"/>
    <p:sldId id="259" r:id="rId4"/>
    <p:sldId id="260" r:id="rId5"/>
    <p:sldId id="261" r:id="rId6"/>
    <p:sldId id="262" r:id="rId7"/>
    <p:sldId id="263" r:id="rId8"/>
    <p:sldId id="278" r:id="rId9"/>
    <p:sldId id="280" r:id="rId10"/>
    <p:sldId id="264" r:id="rId11"/>
    <p:sldId id="265" r:id="rId12"/>
    <p:sldId id="266" r:id="rId13"/>
    <p:sldId id="267" r:id="rId14"/>
    <p:sldId id="268" r:id="rId15"/>
    <p:sldId id="269" r:id="rId16"/>
    <p:sldId id="270" r:id="rId17"/>
    <p:sldId id="279" r:id="rId18"/>
    <p:sldId id="271"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Summer Intership</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936954-D565-416B-9460-5EBF3E861FAB}" type="datetimeFigureOut">
              <a:rPr lang="en-IN" smtClean="0"/>
              <a:t>05-08-2022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511D4B-651C-414E-A953-9F183D4E57EC}" type="slidenum">
              <a:rPr lang="en-IN" smtClean="0"/>
              <a:t>‹#›</a:t>
            </a:fld>
            <a:endParaRPr lang="en-IN"/>
          </a:p>
        </p:txBody>
      </p:sp>
    </p:spTree>
    <p:extLst>
      <p:ext uri="{BB962C8B-B14F-4D97-AF65-F5344CB8AC3E}">
        <p14:creationId xmlns:p14="http://schemas.microsoft.com/office/powerpoint/2010/main" val="4206380872"/>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Summer Intership</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3BB0B-B27B-4E5E-B08F-7D9A09D668ED}" type="datetimeFigureOut">
              <a:rPr lang="en-IN" smtClean="0"/>
              <a:t>05-08-2022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AF079-38B7-46D6-AB67-CE7F15C49D3B}" type="slidenum">
              <a:rPr lang="en-IN" smtClean="0"/>
              <a:t>‹#›</a:t>
            </a:fld>
            <a:endParaRPr lang="en-IN"/>
          </a:p>
        </p:txBody>
      </p:sp>
    </p:spTree>
    <p:extLst>
      <p:ext uri="{BB962C8B-B14F-4D97-AF65-F5344CB8AC3E}">
        <p14:creationId xmlns:p14="http://schemas.microsoft.com/office/powerpoint/2010/main" val="67950315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Header Placeholder 4"/>
          <p:cNvSpPr>
            <a:spLocks noGrp="1"/>
          </p:cNvSpPr>
          <p:nvPr>
            <p:ph type="hdr" sz="quarter" idx="10"/>
          </p:nvPr>
        </p:nvSpPr>
        <p:spPr/>
        <p:txBody>
          <a:bodyPr/>
          <a:lstStyle/>
          <a:p>
            <a:r>
              <a:rPr lang="en-IN" smtClean="0"/>
              <a:t>Summer Intership</a:t>
            </a:r>
            <a:endParaRPr lang="en-IN"/>
          </a:p>
        </p:txBody>
      </p:sp>
    </p:spTree>
    <p:extLst>
      <p:ext uri="{BB962C8B-B14F-4D97-AF65-F5344CB8AC3E}">
        <p14:creationId xmlns:p14="http://schemas.microsoft.com/office/powerpoint/2010/main" val="241007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218E54-CD8D-4C61-BF9C-E645145D9D06}" type="datetime1">
              <a:rPr lang="en-US" smtClean="0"/>
              <a:t>8/5/2022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17C1-26C3-40F6-BEB2-6B72757973E1}" type="datetime1">
              <a:rPr lang="en-US" smtClean="0"/>
              <a:t>8/5/2022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F0AD0E-69E2-4270-BA3F-9887FB04FF12}" type="datetime1">
              <a:rPr lang="en-US" smtClean="0"/>
              <a:t>8/5/2022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FB2BFA-D365-4E6A-B0FB-81C42370B9D8}" type="datetime1">
              <a:rPr lang="en-US" smtClean="0"/>
              <a:t>8/5/2022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DF5DD5-5535-46F1-B51D-A837A7957EE9}" type="datetime1">
              <a:rPr lang="en-US" smtClean="0"/>
              <a:t>8/5/2022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424533-E1A8-4ACA-A524-288E3B9E0063}" type="datetime1">
              <a:rPr lang="en-US" smtClean="0"/>
              <a:t>8/5/2022</a:t>
            </a:fld>
            <a:endParaRPr lang="en-US" dirty="0"/>
          </a:p>
        </p:txBody>
      </p:sp>
      <p:sp>
        <p:nvSpPr>
          <p:cNvPr id="6" name="Footer Placeholder 5"/>
          <p:cNvSpPr>
            <a:spLocks noGrp="1"/>
          </p:cNvSpPr>
          <p:nvPr>
            <p:ph type="ftr" sz="quarter" idx="11"/>
          </p:nvPr>
        </p:nvSpPr>
        <p:spPr/>
        <p:txBody>
          <a:bodyPr/>
          <a:lstStyle/>
          <a:p>
            <a:r>
              <a:rPr lang="en-US" smtClean="0"/>
              <a:t>SSEC(IT),Bhavnagar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6DBA43-A0C3-43F8-B219-51E368B5F007}" type="datetime1">
              <a:rPr lang="en-US" smtClean="0"/>
              <a:t>8/5/2022</a:t>
            </a:fld>
            <a:endParaRPr lang="en-US" dirty="0"/>
          </a:p>
        </p:txBody>
      </p:sp>
      <p:sp>
        <p:nvSpPr>
          <p:cNvPr id="8" name="Footer Placeholder 7"/>
          <p:cNvSpPr>
            <a:spLocks noGrp="1"/>
          </p:cNvSpPr>
          <p:nvPr>
            <p:ph type="ftr" sz="quarter" idx="11"/>
          </p:nvPr>
        </p:nvSpPr>
        <p:spPr/>
        <p:txBody>
          <a:bodyPr/>
          <a:lstStyle/>
          <a:p>
            <a:r>
              <a:rPr lang="en-US" smtClean="0"/>
              <a:t>SSEC(IT),Bhavnagar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A34522-6C8E-43A6-8DDD-E5DB5D949FBC}" type="datetime1">
              <a:rPr lang="en-US" smtClean="0"/>
              <a:t>8/5/2022</a:t>
            </a:fld>
            <a:endParaRPr lang="en-US" dirty="0"/>
          </a:p>
        </p:txBody>
      </p:sp>
      <p:sp>
        <p:nvSpPr>
          <p:cNvPr id="4" name="Footer Placeholder 3"/>
          <p:cNvSpPr>
            <a:spLocks noGrp="1"/>
          </p:cNvSpPr>
          <p:nvPr>
            <p:ph type="ftr" sz="quarter" idx="11"/>
          </p:nvPr>
        </p:nvSpPr>
        <p:spPr/>
        <p:txBody>
          <a:bodyPr/>
          <a:lstStyle/>
          <a:p>
            <a:r>
              <a:rPr lang="en-US" smtClean="0"/>
              <a:t>SSEC(IT),Bhavnagar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34289D3-E763-4BB6-8B1B-1FE40BB66F00}" type="datetime1">
              <a:rPr lang="en-US" smtClean="0"/>
              <a:t>8/5/2022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SSEC(IT),Bhavnagar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60FB3A-8AE8-4503-9C98-017986B4252D}" type="datetime1">
              <a:rPr lang="en-US" smtClean="0"/>
              <a:t>8/5/2022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SSEC(IT),Bhavnagar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53020-084C-4659-A3B0-9EF2B0DCECA7}" type="datetime1">
              <a:rPr lang="en-US" smtClean="0"/>
              <a:t>8/5/2022</a:t>
            </a:fld>
            <a:endParaRPr lang="en-US" dirty="0"/>
          </a:p>
        </p:txBody>
      </p:sp>
      <p:sp>
        <p:nvSpPr>
          <p:cNvPr id="6" name="Footer Placeholder 5"/>
          <p:cNvSpPr>
            <a:spLocks noGrp="1"/>
          </p:cNvSpPr>
          <p:nvPr>
            <p:ph type="ftr" sz="quarter" idx="11"/>
          </p:nvPr>
        </p:nvSpPr>
        <p:spPr/>
        <p:txBody>
          <a:bodyPr/>
          <a:lstStyle/>
          <a:p>
            <a:r>
              <a:rPr lang="en-US" smtClean="0"/>
              <a:t>SSEC(IT),Bhavnagar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86F502-F34D-4DE9-9E5F-E2FEB65CEF0A}" type="datetime1">
              <a:rPr lang="en-US" smtClean="0"/>
              <a:t>8/5/2022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SSEC(IT),Bhavnagar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s://www.tensorflow.org/tutorials/images/data_augmentation" TargetMode="External"/><Relationship Id="rId3" Type="http://schemas.openxmlformats.org/officeDocument/2006/relationships/hyperlink" Target="https://keras.io/api/losses/" TargetMode="External"/><Relationship Id="rId7" Type="http://schemas.openxmlformats.org/officeDocument/2006/relationships/hyperlink" Target="https://www.tensorflow.org/tutorials/images/transfer_learning" TargetMode="External"/><Relationship Id="rId12" Type="http://schemas.openxmlformats.org/officeDocument/2006/relationships/hyperlink" Target="https://pypi.org/" TargetMode="External"/><Relationship Id="rId2" Type="http://schemas.openxmlformats.org/officeDocument/2006/relationships/hyperlink" Target="https://www.researchgate.net/publication/356000872_Brain_tumor_detection_and_classification_using_machine_learning_a_comprehensive_survey" TargetMode="External"/><Relationship Id="rId1" Type="http://schemas.openxmlformats.org/officeDocument/2006/relationships/slideLayout" Target="../slideLayouts/slideLayout6.xml"/><Relationship Id="rId6" Type="http://schemas.openxmlformats.org/officeDocument/2006/relationships/hyperlink" Target="https://www.tensorflow.org/tutorials/images/cnn" TargetMode="External"/><Relationship Id="rId11" Type="http://schemas.openxmlformats.org/officeDocument/2006/relationships/hyperlink" Target="https://www.kaggle.com/" TargetMode="External"/><Relationship Id="rId5" Type="http://schemas.openxmlformats.org/officeDocument/2006/relationships/hyperlink" Target="https://www.tensorflow.org/tutorials/images/classification" TargetMode="External"/><Relationship Id="rId10" Type="http://schemas.openxmlformats.org/officeDocument/2006/relationships/hyperlink" Target="https://www.frontiersin.org/articles/10.3389/fonc.2020.607777/full" TargetMode="External"/><Relationship Id="rId4" Type="http://schemas.openxmlformats.org/officeDocument/2006/relationships/hyperlink" Target="https://www.tensorflow.org/" TargetMode="External"/><Relationship Id="rId9" Type="http://schemas.openxmlformats.org/officeDocument/2006/relationships/hyperlink" Target="https://www.mayoclinic.org/diseases-conditions/brain-tumor/symptoms-causes/syc-20350084#:~:text=A%20brain%20tumor%20is%20a,tumors%20are%20cancerous%20(maligna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solidFill>
                  <a:schemeClr val="tx1">
                    <a:lumMod val="50000"/>
                    <a:lumOff val="50000"/>
                  </a:schemeClr>
                </a:solidFill>
                <a:latin typeface="Times New Roman" panose="02020603050405020304" pitchFamily="18" charset="0"/>
                <a:cs typeface="Times New Roman" panose="02020603050405020304" pitchFamily="18" charset="0"/>
              </a:rPr>
              <a:t/>
            </a:r>
            <a:br>
              <a:rPr lang="en-IN" sz="4000" dirty="0">
                <a:solidFill>
                  <a:schemeClr val="tx1">
                    <a:lumMod val="50000"/>
                    <a:lumOff val="50000"/>
                  </a:schemeClr>
                </a:solidFill>
                <a:latin typeface="Times New Roman" panose="02020603050405020304" pitchFamily="18" charset="0"/>
                <a:cs typeface="Times New Roman" panose="02020603050405020304" pitchFamily="18" charset="0"/>
              </a:rPr>
            </a:br>
            <a:r>
              <a:rPr lang="en-IN" sz="4000" b="1" dirty="0" smtClean="0">
                <a:solidFill>
                  <a:schemeClr val="tx1">
                    <a:lumMod val="50000"/>
                    <a:lumOff val="50000"/>
                  </a:schemeClr>
                </a:solidFill>
                <a:latin typeface="Times New Roman" panose="02020603050405020304" pitchFamily="18" charset="0"/>
                <a:ea typeface="Calibri" panose="020F0502020204030204" pitchFamily="34" charset="0"/>
                <a:cs typeface="Times New Roman" panose="02020603050405020304" pitchFamily="18" charset="0"/>
              </a:rPr>
              <a:t/>
            </a:r>
            <a:br>
              <a:rPr lang="en-IN" sz="4000" b="1" dirty="0" smtClean="0">
                <a:solidFill>
                  <a:schemeClr val="tx1">
                    <a:lumMod val="50000"/>
                    <a:lumOff val="50000"/>
                  </a:schemeClr>
                </a:solidFill>
                <a:latin typeface="Times New Roman" panose="02020603050405020304" pitchFamily="18" charset="0"/>
                <a:ea typeface="Calibri" panose="020F0502020204030204" pitchFamily="34"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a:xfrm>
            <a:off x="609600" y="0"/>
            <a:ext cx="112014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07000"/>
              </a:lnSpc>
              <a:spcAft>
                <a:spcPts val="20"/>
              </a:spcAft>
            </a:pPr>
            <a:r>
              <a:rPr lang="en-US" sz="3000" b="1" dirty="0" smtClean="0">
                <a:solidFill>
                  <a:schemeClr val="tx1">
                    <a:lumMod val="50000"/>
                    <a:lumOff val="50000"/>
                  </a:schemeClr>
                </a:solidFill>
                <a:latin typeface="Times New Roman" panose="02020603050405020304" pitchFamily="18" charset="0"/>
                <a:ea typeface="Calibri" panose="020F0502020204030204" pitchFamily="34" charset="0"/>
                <a:cs typeface="Times New Roman" panose="02020603050405020304" pitchFamily="18" charset="0"/>
              </a:rPr>
              <a:t>Software Project Management </a:t>
            </a:r>
            <a:endParaRPr lang="en-IN" sz="3000" b="1" dirty="0">
              <a:solidFill>
                <a:schemeClr val="tx1">
                  <a:lumMod val="50000"/>
                  <a:lumOff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xmlns="" id="{A9C80EBA-4F6E-4B16-921F-1DBE70E92A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5830" y="5018890"/>
            <a:ext cx="780340" cy="939954"/>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925795" y="2037996"/>
            <a:ext cx="10980000" cy="13716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sz="1600" dirty="0" smtClean="0">
              <a:solidFill>
                <a:schemeClr val="tx1"/>
              </a:solidFill>
              <a:latin typeface="Times New Roman" panose="02020603050405020304" pitchFamily="18" charset="0"/>
              <a:cs typeface="Times New Roman" panose="02020603050405020304" pitchFamily="18" charset="0"/>
            </a:endParaRPr>
          </a:p>
          <a:p>
            <a:endParaRPr lang="en-US" sz="1600" dirty="0" smtClean="0">
              <a:solidFill>
                <a:schemeClr val="tx1"/>
              </a:solidFill>
              <a:latin typeface="Book Antiqua" panose="02040602050305030304" pitchFamily="18" charset="0"/>
              <a:cs typeface="Calibri Light" panose="020F0302020204030204" pitchFamily="34" charset="0"/>
            </a:endParaRPr>
          </a:p>
          <a:p>
            <a:endParaRPr lang="gu-IN" sz="1600" dirty="0" smtClean="0">
              <a:solidFill>
                <a:schemeClr val="tx1"/>
              </a:solidFill>
              <a:latin typeface="Book Antiqua" panose="02040602050305030304" pitchFamily="18" charset="0"/>
              <a:cs typeface="Calibri Light" panose="020F0302020204030204" pitchFamily="34" charset="0"/>
            </a:endParaRPr>
          </a:p>
          <a:p>
            <a:endParaRPr lang="en-US" sz="1600" dirty="0">
              <a:solidFill>
                <a:schemeClr val="tx1"/>
              </a:solidFill>
              <a:latin typeface="Book Antiqua" panose="02040602050305030304" pitchFamily="18" charset="0"/>
              <a:cs typeface="Calibri Light" panose="020F0302020204030204" pitchFamily="34" charset="0"/>
            </a:endParaRPr>
          </a:p>
        </p:txBody>
      </p:sp>
      <p:sp>
        <p:nvSpPr>
          <p:cNvPr id="7" name="text 1"/>
          <p:cNvSpPr txBox="1"/>
          <p:nvPr/>
        </p:nvSpPr>
        <p:spPr>
          <a:xfrm>
            <a:off x="4108959" y="2396485"/>
            <a:ext cx="46159" cy="276999"/>
          </a:xfrm>
          <a:prstGeom prst="rect">
            <a:avLst/>
          </a:prstGeom>
        </p:spPr>
        <p:txBody>
          <a:bodyPr vert="horz" wrap="square" lIns="0" tIns="0" rIns="0" bIns="0" rtlCol="0">
            <a:spAutoFit/>
          </a:bodyPr>
          <a:lstStyle/>
          <a:p>
            <a:endParaRPr dirty="0">
              <a:latin typeface="Book Antiqua" panose="02040602050305030304" pitchFamily="18" charset="0"/>
              <a:cs typeface="Calibri Light" panose="020F0302020204030204" pitchFamily="34" charset="0"/>
            </a:endParaRPr>
          </a:p>
        </p:txBody>
      </p:sp>
      <p:sp>
        <p:nvSpPr>
          <p:cNvPr id="8" name="Rectangle 7">
            <a:extLst>
              <a:ext uri="{FF2B5EF4-FFF2-40B4-BE49-F238E27FC236}">
                <a16:creationId xmlns="" xmlns:a16="http://schemas.microsoft.com/office/drawing/2014/main" id="{AFCF3607-C605-420A-AC4A-009C4E50963A}"/>
              </a:ext>
            </a:extLst>
          </p:cNvPr>
          <p:cNvSpPr/>
          <p:nvPr/>
        </p:nvSpPr>
        <p:spPr>
          <a:xfrm>
            <a:off x="609600" y="762000"/>
            <a:ext cx="11201400" cy="369332"/>
          </a:xfrm>
          <a:prstGeom prst="rect">
            <a:avLst/>
          </a:prstGeom>
        </p:spPr>
        <p:txBody>
          <a:bodyPr wrap="square">
            <a:spAutoFit/>
          </a:bodyPr>
          <a:lstStyle/>
          <a:p>
            <a:pPr algn="ctr"/>
            <a:r>
              <a:rPr lang="en-IN" b="1" dirty="0" smtClean="0">
                <a:solidFill>
                  <a:schemeClr val="tx1">
                    <a:lumMod val="50000"/>
                    <a:lumOff val="50000"/>
                  </a:schemeClr>
                </a:solidFill>
                <a:latin typeface="Times New Roman" panose="02020603050405020304" pitchFamily="18" charset="0"/>
                <a:ea typeface="Times New Roman" panose="02020603050405020304" pitchFamily="18" charset="0"/>
                <a:cs typeface="Times New Roman" panose="02020603050405020304" pitchFamily="18" charset="0"/>
              </a:rPr>
              <a:t>B.E. in Information Technology Engineering</a:t>
            </a:r>
            <a:endParaRPr lang="en-IN"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9" name="text 1"/>
          <p:cNvSpPr txBox="1"/>
          <p:nvPr/>
        </p:nvSpPr>
        <p:spPr>
          <a:xfrm>
            <a:off x="4108959" y="2396485"/>
            <a:ext cx="46159" cy="276999"/>
          </a:xfrm>
          <a:prstGeom prst="rect">
            <a:avLst/>
          </a:prstGeom>
        </p:spPr>
        <p:txBody>
          <a:bodyPr vert="horz" wrap="square" lIns="0" tIns="0" rIns="0" bIns="0" rtlCol="0">
            <a:spAutoFit/>
          </a:bodyPr>
          <a:lstStyle/>
          <a:p>
            <a:endParaRPr dirty="0">
              <a:latin typeface="Book Antiqua" panose="02040602050305030304" pitchFamily="18" charset="0"/>
              <a:cs typeface="Calibri Light" panose="020F0302020204030204" pitchFamily="34" charset="0"/>
            </a:endParaRPr>
          </a:p>
        </p:txBody>
      </p:sp>
      <p:cxnSp>
        <p:nvCxnSpPr>
          <p:cNvPr id="10" name="Straight Connector 9">
            <a:extLst>
              <a:ext uri="{FF2B5EF4-FFF2-40B4-BE49-F238E27FC236}">
                <a16:creationId xmlns:a16="http://schemas.microsoft.com/office/drawing/2014/main" xmlns="" id="{11921E46-246B-458D-A1E1-FB5BAC289695}"/>
              </a:ext>
            </a:extLst>
          </p:cNvPr>
          <p:cNvCxnSpPr>
            <a:cxnSpLocks/>
          </p:cNvCxnSpPr>
          <p:nvPr/>
        </p:nvCxnSpPr>
        <p:spPr>
          <a:xfrm>
            <a:off x="1219200" y="2078826"/>
            <a:ext cx="960120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0" y="1523202"/>
            <a:ext cx="12192000" cy="5556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rgbClr val="0070C0"/>
                </a:solidFill>
                <a:latin typeface="Times New Roman" panose="02020603050405020304" pitchFamily="18" charset="0"/>
                <a:cs typeface="Times New Roman" panose="02020603050405020304" pitchFamily="18" charset="0"/>
              </a:rPr>
              <a:t>Brain Tumor Detection and Classification</a:t>
            </a:r>
            <a:endParaRPr lang="en-US" sz="3200" b="1" dirty="0">
              <a:solidFill>
                <a:srgbClr val="0070C0"/>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 xmlns:a16="http://schemas.microsoft.com/office/drawing/2014/main" id="{D5309AB6-E8D1-490F-B050-70AC8354543D}"/>
              </a:ext>
            </a:extLst>
          </p:cNvPr>
          <p:cNvCxnSpPr/>
          <p:nvPr/>
        </p:nvCxnSpPr>
        <p:spPr>
          <a:xfrm>
            <a:off x="609600" y="762000"/>
            <a:ext cx="10980000" cy="0"/>
          </a:xfrm>
          <a:prstGeom prst="line">
            <a:avLst/>
          </a:prstGeom>
          <a:ln w="50800" cap="flat" cmpd="sng">
            <a:solidFill>
              <a:srgbClr val="FFC000"/>
            </a:solidFill>
            <a:prstDash val="solid"/>
          </a:ln>
          <a:effectLst>
            <a:softEdge rad="0"/>
          </a:effectLst>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54380" y="6017797"/>
            <a:ext cx="10744200" cy="338554"/>
          </a:xfrm>
          <a:prstGeom prst="rect">
            <a:avLst/>
          </a:prstGeom>
        </p:spPr>
        <p:txBody>
          <a:bodyPr wrap="square">
            <a:spAutoFit/>
          </a:bodyPr>
          <a:lstStyle/>
          <a:p>
            <a:pPr algn="ctr"/>
            <a:r>
              <a:rPr lang="en-US" sz="1600" dirty="0" smtClean="0">
                <a:latin typeface="Times New Roman" panose="02020603050405020304" pitchFamily="18" charset="0"/>
                <a:cs typeface="Times New Roman" panose="02020603050405020304" pitchFamily="18" charset="0"/>
              </a:rPr>
              <a:t>Gujarat Technological University</a:t>
            </a:r>
            <a:endParaRPr lang="en-US" sz="1600" dirty="0">
              <a:latin typeface="Times New Roman" panose="02020603050405020304" pitchFamily="18" charset="0"/>
              <a:cs typeface="Times New Roman" panose="02020603050405020304" pitchFamily="18" charset="0"/>
            </a:endParaRPr>
          </a:p>
        </p:txBody>
      </p:sp>
      <p:sp>
        <p:nvSpPr>
          <p:cNvPr id="17" name="Rectangle 16"/>
          <p:cNvSpPr/>
          <p:nvPr/>
        </p:nvSpPr>
        <p:spPr>
          <a:xfrm>
            <a:off x="3078480" y="2224613"/>
            <a:ext cx="6096000" cy="2031325"/>
          </a:xfrm>
          <a:prstGeom prst="rect">
            <a:avLst/>
          </a:prstGeom>
        </p:spPr>
        <p:txBody>
          <a:bodyPr>
            <a:spAutoFit/>
          </a:bodyPr>
          <a:lstStyle/>
          <a:p>
            <a:pPr algn="ctr"/>
            <a:r>
              <a:rPr lang="en-US" dirty="0">
                <a:latin typeface="Times New Roman" panose="02020603050405020304" pitchFamily="18" charset="0"/>
                <a:cs typeface="Times New Roman" panose="02020603050405020304" pitchFamily="18" charset="0"/>
              </a:rPr>
              <a:t>Mr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Pandya Keval </a:t>
            </a:r>
            <a:r>
              <a:rPr lang="en-US" dirty="0" smtClean="0">
                <a:latin typeface="Times New Roman" panose="02020603050405020304" pitchFamily="18" charset="0"/>
                <a:cs typeface="Times New Roman" panose="02020603050405020304" pitchFamily="18" charset="0"/>
              </a:rPr>
              <a:t>Rajeshbhai </a:t>
            </a:r>
            <a:r>
              <a:rPr lang="en-US" dirty="0">
                <a:latin typeface="Times New Roman" panose="02020603050405020304" pitchFamily="18" charset="0"/>
                <a:cs typeface="Times New Roman" panose="02020603050405020304" pitchFamily="18" charset="0"/>
              </a:rPr>
              <a:t>(190430116092)</a:t>
            </a:r>
          </a:p>
          <a:p>
            <a:pPr algn="ctr"/>
            <a:r>
              <a:rPr lang="en-US" dirty="0">
                <a:latin typeface="Times New Roman" panose="02020603050405020304" pitchFamily="18" charset="0"/>
                <a:cs typeface="Times New Roman" panose="02020603050405020304" pitchFamily="18" charset="0"/>
              </a:rPr>
              <a:t>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Semester, I. T. Dept., SSEC, Bhavnagar, Gujarat Technological University</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Supervised By</a:t>
            </a:r>
          </a:p>
          <a:p>
            <a:pPr algn="ctr"/>
            <a:r>
              <a:rPr lang="en-US" dirty="0">
                <a:latin typeface="Times New Roman" panose="02020603050405020304" pitchFamily="18" charset="0"/>
                <a:cs typeface="Times New Roman" panose="02020603050405020304" pitchFamily="18" charset="0"/>
              </a:rPr>
              <a:t>Prof. </a:t>
            </a:r>
            <a:r>
              <a:rPr lang="en-US" dirty="0" smtClean="0">
                <a:latin typeface="Times New Roman" panose="02020603050405020304" pitchFamily="18" charset="0"/>
                <a:cs typeface="Times New Roman" panose="02020603050405020304" pitchFamily="18" charset="0"/>
              </a:rPr>
              <a:t>S. J. </a:t>
            </a:r>
            <a:r>
              <a:rPr lang="en-US" dirty="0" err="1" smtClean="0">
                <a:latin typeface="Times New Roman" panose="02020603050405020304" pitchFamily="18" charset="0"/>
                <a:cs typeface="Times New Roman" panose="02020603050405020304" pitchFamily="18" charset="0"/>
              </a:rPr>
              <a:t>Agravat</a:t>
            </a:r>
            <a:r>
              <a:rPr lang="en-US" dirty="0" smtClean="0">
                <a:latin typeface="Times New Roman" panose="02020603050405020304" pitchFamily="18" charset="0"/>
                <a:cs typeface="Times New Roman" panose="02020603050405020304" pitchFamily="18" charset="0"/>
              </a:rPr>
              <a:t> </a:t>
            </a:r>
            <a:endParaRPr lang="gu-IN" dirty="0">
              <a:latin typeface="Times New Roman" panose="02020603050405020304" pitchFamily="18" charset="0"/>
              <a:cs typeface="Calibri Light" panose="020F0302020204030204" pitchFamily="34" charset="0"/>
            </a:endParaRPr>
          </a:p>
          <a:p>
            <a:pPr algn="ctr"/>
            <a:r>
              <a:rPr lang="en-US" dirty="0">
                <a:latin typeface="Times New Roman" panose="02020603050405020304" pitchFamily="18" charset="0"/>
                <a:cs typeface="Times New Roman" panose="02020603050405020304" pitchFamily="18" charset="0"/>
              </a:rPr>
              <a:t>Asst. Prof., (I. T. Dept.), SSEC, Bhavnagar</a:t>
            </a:r>
          </a:p>
        </p:txBody>
      </p:sp>
      <p:sp>
        <p:nvSpPr>
          <p:cNvPr id="18" name="Slide Number Placeholder 17"/>
          <p:cNvSpPr>
            <a:spLocks noGrp="1"/>
          </p:cNvSpPr>
          <p:nvPr>
            <p:ph type="sldNum" sz="quarter" idx="12"/>
          </p:nvPr>
        </p:nvSpPr>
        <p:spPr/>
        <p:txBody>
          <a:bodyPr/>
          <a:lstStyle/>
          <a:p>
            <a:fld id="{4FAB73BC-B049-4115-A692-8D63A059BFB8}" type="slidenum">
              <a:rPr lang="en-US" smtClean="0"/>
              <a:t>1</a:t>
            </a:fld>
            <a:endParaRPr lang="en-US" dirty="0"/>
          </a:p>
        </p:txBody>
      </p:sp>
      <p:sp>
        <p:nvSpPr>
          <p:cNvPr id="20" name="Footer Placeholder 19"/>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SSEC(IT),Bhavnagar</a:t>
            </a:r>
            <a:endParaRPr lang="en-US" dirty="0">
              <a:latin typeface="Times New Roman" panose="02020603050405020304" pitchFamily="18" charset="0"/>
              <a:cs typeface="Times New Roman" panose="02020603050405020304" pitchFamily="18" charset="0"/>
            </a:endParaRPr>
          </a:p>
        </p:txBody>
      </p:sp>
      <p:sp>
        <p:nvSpPr>
          <p:cNvPr id="21" name="Date Placeholder 20"/>
          <p:cNvSpPr>
            <a:spLocks noGrp="1"/>
          </p:cNvSpPr>
          <p:nvPr>
            <p:ph type="dt" sz="half" idx="10"/>
          </p:nvPr>
        </p:nvSpPr>
        <p:spPr/>
        <p:txBody>
          <a:bodyPr/>
          <a:lstStyle/>
          <a:p>
            <a:fld id="{928F3D58-0AD4-43AB-B7A6-DA21322C210F}" type="datetime1">
              <a:rPr lang="en-US" sz="1000" smtClean="0">
                <a:latin typeface="Times New Roman" panose="02020603050405020304" pitchFamily="18" charset="0"/>
                <a:cs typeface="Times New Roman" panose="02020603050405020304" pitchFamily="18" charset="0"/>
              </a:rPr>
              <a:t>8/5/2022</a:t>
            </a:fld>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832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Design Diagrams </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96411" y="1737360"/>
            <a:ext cx="9959269" cy="2308324"/>
          </a:xfrm>
          <a:prstGeom prst="rect">
            <a:avLst/>
          </a:prstGeom>
          <a:noFill/>
        </p:spPr>
        <p:txBody>
          <a:bodyPr wrap="square" rtlCol="0">
            <a:spAutoFit/>
          </a:bodyPr>
          <a:lstStyle/>
          <a:p>
            <a:r>
              <a:rPr lang="en-US" dirty="0" smtClean="0"/>
              <a:t>This section contains different diagrams like as below:-</a:t>
            </a: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Flow Chart.</a:t>
            </a:r>
          </a:p>
          <a:p>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Use Case.</a:t>
            </a:r>
          </a:p>
          <a:p>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Data Flow Diagram(Level 0 and Level 1).</a:t>
            </a:r>
          </a:p>
          <a:p>
            <a:endParaRPr lang="en-US" b="1"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E380DBEE-75CD-41A8-9BD7-F13E6E1C9E48}" type="datetime1">
              <a:rPr lang="en-US" smtClean="0"/>
              <a:t>8/5/2022</a:t>
            </a:fld>
            <a:endParaRPr lang="en-US" dirty="0"/>
          </a:p>
        </p:txBody>
      </p:sp>
    </p:spTree>
    <p:extLst>
      <p:ext uri="{BB962C8B-B14F-4D97-AF65-F5344CB8AC3E}">
        <p14:creationId xmlns:p14="http://schemas.microsoft.com/office/powerpoint/2010/main" val="1917699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Flow Chart</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53" y="2050989"/>
            <a:ext cx="8463054" cy="3136307"/>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81FDCB42-7433-4951-A93F-96547C978AEB}" type="datetime1">
              <a:rPr lang="en-US" smtClean="0"/>
              <a:t>8/5/2022</a:t>
            </a:fld>
            <a:endParaRPr lang="en-US" dirty="0"/>
          </a:p>
        </p:txBody>
      </p:sp>
    </p:spTree>
    <p:extLst>
      <p:ext uri="{BB962C8B-B14F-4D97-AF65-F5344CB8AC3E}">
        <p14:creationId xmlns:p14="http://schemas.microsoft.com/office/powerpoint/2010/main" val="1347511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294" y="1862983"/>
            <a:ext cx="8875059" cy="6858000"/>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12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8FE77AFB-B6AC-42CC-8D0F-8E8B27960AE1}" type="datetime1">
              <a:rPr lang="en-US" smtClean="0"/>
              <a:t>8/5/2022</a:t>
            </a:fld>
            <a:endParaRPr lang="en-US" dirty="0"/>
          </a:p>
        </p:txBody>
      </p:sp>
    </p:spTree>
    <p:extLst>
      <p:ext uri="{BB962C8B-B14F-4D97-AF65-F5344CB8AC3E}">
        <p14:creationId xmlns:p14="http://schemas.microsoft.com/office/powerpoint/2010/main" val="2213535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Dataflow Diagram Level 0</a:t>
            </a:r>
            <a:endParaRPr lang="en-IN" b="1" dirty="0">
              <a:latin typeface="Times New Roman" panose="02020603050405020304" pitchFamily="18" charset="0"/>
              <a:cs typeface="Times New Roman" panose="02020603050405020304" pitchFamily="18" charset="0"/>
            </a:endParaRPr>
          </a:p>
        </p:txBody>
      </p:sp>
      <p:sp>
        <p:nvSpPr>
          <p:cNvPr id="3" name="AutoShape 2" descr="data:image/png;base64,iVBORw0KGgoAAAANSUhEUgAAAsEAAAD1CAYAAACxxSjmAAAAAXNSR0IArs4c6QAAIABJREFUeF7sXQdUVVfW3qAgvSiiCIi9994LKir2EjWmJ5PMpJdJMkkmyUx6mZTJJH8yJc1Ejb2LvfdesBdEBRGkC4LUf30bH3kiyGv3vXvv23utrAjce+4539n33O/ss4sLEVFpaWkp/i8iCAgCgoAgIAgIAoKAIKBVBEDnXLTaebv3m5ESEmx33OWBgoAgIAgIAoKAICAICAIOREBIsAPBl0cLAooiIAYBReGVxgUBdSMgC4C650d6pwYEhASrYRakD4KAICAICAKCgCAgCAgCdkVASLA94ZaNuT3RlmcJAoKAICAICAKCwB0ICBkxQOICFlwigXHykggCgoAgIAgIAg5DQGiJw6CXB+sNATNeJrEE623yZTyCgCDgHAiYsdA7ByAySkFAEBAEzENASLB5eMnVgoAgIAg4GAFhvw6eAHm8ICAI6AQBIcE6mUh9DkM+9vqcVxmVICAICAKCgCDgeASEBDt+DqQHgoATISAbGyeabBmqICAICAKqRkBhEiwfPFXPvnTuNgQyM7MoPSOTsrKz6fr1HLqRl0f5+TepsLCQiouLUVSGXF1dqUaNGuTu7kYeHh7k7eVFvr4+FBjgT4GBAeTj7S2oCgLlCGRfv07p6UY6dSOP8vLzWaeKiopYp1xcXKhmzZrk5uZGnh4e5OXlyTrl7+dHtWsHkJ+vryAqCJQjkJObSxkZmZSRmcXrVO6NG5Sfn08FBWXrVElJCesU1inolIdHLfLyNNKpwAAKCPAXRHWOAPQgNS2dMrOyKCvrOuXm5tKNG3l0s6Cg/JsGCKAn+K9WLXfWEy8vL/Lz86UAfz8KqlOb3N3ddY2UwiRY19jJ4DSOwNXkFEpIvEJXr6bQ1ZQUXgBAZPHy+/r68s8gJW7uNXmRcCEXZFLhD01BQQHl5eXzByg7+zplZWVTWnoGId1K/XrBFBJSn8JDG8jHRuM6cvfu37nJx0cHOpWUlMw6BXJbp3YgE1oQW2yaPD09mJzUrFmmU6VUSkVFxfxhMugUyA02Y9ApkOX6wdCpehQW2oA/TCLOgwA255dZp64S1qzSUirTKX8/JisGnQJZwTrl6lKmU1inCguKeNOFDf3169cpMyubCTR+hk7Vrx/MOoU1S0TbCID0XrqcSIlXklhPUq5do6A6dSgwIID8/X3Jx8ebvDy9mOy61Sz7pkGKS0qouKiIyfENfNNyc/l7Bl1JS0vn+6AfoQ1CKCysAX8THSPKGFWFBDtmNuWpDkIA5ORc3AW6EH+RPD09KSw0hBqEhFC9enXJo1Ytq3sFQowF6ErSVf5w1XJ3pyaNG1GzJo2EEFuNrjobuJaaRufjLlBc/CXCghoeFkoNQupTveC65O3tZXWnc3NvUHLKtTKdSkgkfAqaNGpITZs0prpBdaxuXxpQHwIgvufi4inuQjyTE2yooVMgIyC+1kr+zZuUnAydSqKExCTKy8ujxo0iqFmTxrzZEtEOAviexcXF04WLl1hHQkNCeA6x/uDk0loBEU5KTmFyfelSAutgk8YR1LxZE11YiR1EgpVh9NZOttyvTwSwQz5+8jSdPHWGB9i8aRNq3KihXUhp0tVkirtwkc6ej2PC0rplC15ARLSPwOkz5+jk6TMEkooPAjY79rDSwtoMcnT2XByTbOhUyxbN1AWoLPEWzQfWCugUNlZYp7BWhNRXnpSCdF+Iv8TrFKR1qxbUtnVLm5Aoi4CQm+6KAIwtJ06doVNnzlKd2rXZyIJNDFxflBS4b8VfvETnL1ykc+fieN1p07olE26tioNIsFbhkn5rCQEcLx85epyOHjtB4eGh1KZVCz7ScZScOXeeTpw4zZadDu3a8IdGRHsIQKdij59kf13oVKOIhg4bBD5I+BjC77h929bUsUNbh/VFHmw5AtigY53CyVGbNi2pRbOmljdm5Z2w+EGnLl9O5HUKOgX3HRHHIwD3qKOxx+l8XDyTz9Ytm7MLnyMEbjanTp+lEydPs0GpQ7u2FB7WwBFdKXumhRtvIcGOmzJ5soIIHDx8lA4dieXjvQ7t27BflFrkcsIVOhJ7jC2I3bp05GNtEfUjgNME6BWsHh3bt1WV9QPuEkdij7PbRJdOHdiKJ+IgBMz4GMONZv/BI2zR79S+HftcqkUyMjPpaOwJdh/r3LE965WIYxBA7MmBg0fo3PkLvCnB5kRNGxNs4rD++Pv5UtfOHSlYQ5ZhIcGO0Wl5qkII4Ehvz74DVLt2IL+MCCBRq8RfvEwHDh3hQINePbpyn0XUhwB8caFTNWu68abFHsfTlqIA9xuQqqKiQurZvSv7CIo4AoG7M+H09AzavfcAB61hnWoUEe6ITpr0TFgfsU6hz9ApuJKJ2A+Bw0eP0d79B9nS2rVzB1WR34oo4IRs/8HD1KJZE+rZvRsH/6pdhASreYbMsCioeRh39E2BccH1YfvOPWwJ69mjKzV24BG1uXOB461dew9Qj66dqXOn9ubeLtcriMCuPfvozNk43qSozu/2LuOGvzJIVovmTah3z+4KIiRNm4vAocOxtPfAIerdoyt1aK8d9xUEXu3Ze4BPQPr16alqMmbunKjxeviF79i1l2q5u1HPHt2otoPcHszFBpmT9uw7SPGXLlPfXj1UHwMjJNjcGZbrVYcAIua3bt/Fvpl9e/dQXf9M6VBW9nXasXMPlZSW0MB+fTidlojjEEi5lkrbduyigIAA6te7J6cV0prcvFlA23ftoczMTOrftzcF1w266xAU2JtqDTJF+4u0d1u27yRXF1fq26cnHx1rUUDM4Is+oF9vzoQiYnsE4B++a89+6te7B7Vt08r2D7BDi5cuJ9D2XXupYXgor6FqFSHBap0Z6ZdJCMDv98jRYzSgXx/V7zhNGRCsRIdjj9HgAf1UfURqyli0eg2CPTZt3U4D+/flwDetC4KctmzbwTrVqmVzrQ9Hk/2H6xN0Cn6/ejjtQRaLrdt3UscO7dhfWMR2CGzcsp2ys7JoQP++mrH+VjV65Djfsn0XF3WJHNRPlYV/ykgwKgDwv0yXi5cSuLKRCDF0sKKYKjk5uZwwXxKUm4pY5dfh5ULid7W+XJaODu/Wxs1bqVvXzhzxL2I/BOB7h8jrIYP6ayq4ozqEUlKu0YbN26hpk0bUo1uX6i6Xv9sQAfaTPHCIIgcNoIiGYTZs2bFNoRrixs3bOTvBwH69HdsZHTwdvGD9pi238OyjgxH9PgT4NSOrztDIAQ7N0FQZqGZbghEhffjIMapRswbVvFVxRFezZYfBoBRvjZqu5O/nT5ED+3L5XYvFCc8wkatwzfpNrH9DIwdaDJ2ab0Rk9roNW9gaLKTFPjO1ZdtOtlgMHTLQJoVT7NNr05+CAgnrN2xhV5uB/fX1ka2IglqWRWyqYAUeNmSgqjLUmK411V+5fuMWKioupuFDB3O5ZrWIWnTAFDxQkALfNOT81sNJQWVjhnFh3YbNvL4ia5NaxCwSjHxwR2JP0IC+vSg01HH5VtUCnrX9WL5qDRUXFdP4MdHWNuU096MU6Ko1G7hkaP++vVQybmWWW5CW1Ws3si9nn14S3GTWZJs5JRs2baXi4hKKGjrIrMdo8eK16zdxydQhgwdosfua6fPO3fsIvuUjoiI1v6mq7nXatmM3l9odOXxIeTlezUyUgzuKU5qYtRvY2KEH96u7wYlMO/im9e3Tg1o2V0eBH7NI8Nr1G8nXx5d6O80HubpX3/q357f5i5jgRISrN0WO9aO0XQvLY9ayn5RWA+DMRQI+VTFr1nO1OYnyNxc9067fuHkblZSU8lGds8j6jVvJ1dWFIgf1d5Yh23WcyCqC6P7o4UOpZs2adn22ox6GgLn0jEwaEx3lqC5o7rmo/rg8Zg316dldU9lnrAEaGZxiVq/nDCOotOloMYsEz5yzkIYPHST16m04a3MXLOGsBj27i59edbDiuMjL01NFFuDqemybvxcWFtGKVWuoYXgY5xQVsR0CsGDduJFHw4cNtl2jGmlpzbpNHNehnhMVjQBXTTeRUxeR8aNHDic3NzMJsPJ2F0VB5vcpL49dI0TujgBcr5auWEVdu3Tiym/OJMhnviJmLUUNHexwP3mzSPCsOQto7KgRkr7Jhtq6buMWzmnbrKl6fGRsODybNYUUaCg3PEynPsDVAYXqcktXrKbOHdtJueXqwDLx7yArCYlJNG70CBPv0N9l0Kmw0BDZXNloalE569CRY6xTqALnjIJvGso/I4WaSOUIlJSU0OJlMRyo2qlDO6eECQHg6zZupgljoqlOndoOw0BIsMOgL3uwkODqJ4BrpV+4SOPHjFRV4EX1PbftFfAvXLxsJY2JHkENQurZtnEnaw3lR1FMYsK4aPL2ck6ygilHOdbFS2O4GIhsxK17Ca4kJdPymNU0YeyoanMyW/ckdd+NwOUly1dR08YRmioGYk9U4Y7k4VGLXQJULwqeTiDODNlTJo0f7TC3ISHBDtZAm5JgBZXVUTAlXkmi1es20qRxoykgwN9R3VDNc8+ei6N9Bw/T5AljyN3NTTX90lJHMjOzaMHi5RQ9YqiUFSYiBKvARw86Je+YZZpcUFjIOtW9SydV+DlaNgrb3YV3bOHSFTRiWKTqUmLZbpSWtXTw8FFKTEyiMaOGW9aAzu6CL3l+fr7DAnX1R4I1RgRtSoJ19nLgyAg+0927dhYrldHcIuoci4YENVmm8AhEgX91Rw2VrLVspKbfdST2OPuxjomWD7PpqP1+JYIrkepSsrj8jglOW/YdOERTJ48nV1dXS2DV3T3YcK5au4HumThWlYUjHAX4kmUx1KxZE2rngOp4KibBGmOzFmqPkOCqgYMfMPJOSuDOnRgtWLyM2rdrSy2bN7VQ85zzNlhhEJ08MmqIcwJwl1Hj41yvbl3q0rmDYGMGAqfPnqfYY8dp8oSxZtzlHJciUA7uEeIfXDbfOC1o366NrNsV1D81NY0WLFlB0yaPt/tplFkV4yQwzvYLl5DgyjG9nJBIIMHT7pkgeScrgSgpKZnWbNhE06dMJHd3d9srpg5bRPqm+YuW0bR7xpO/n58OR2jdkLKys2nO/CVspUIaQpHqESgoKKDZ8xbR8CGDKUT89O8ADHnd58xfzCQ4PCy0ekB1fMX+A4cpMzubhkp+7kpn+dCRWLqanGJ3A4WKLcE6fhuMhiYkuPJ5xo4ZUbMSrFP1e7B91x6u162J4AoVvM7wLUepcmeNxjZlClDeFB8i+HKKVI/A9p17iFyI+vU2NcDJOU44jZGDWwT0Cj7nzioZGZk0b9Eyum/qJPLx8XZWGKod98IlK9hNzZ7ffSHB1U6LshcICb4TX0SLJiRc4epDIlUjACvUrDkLaXR0lOTurkZR4i9eor37D9GUSeNUolLqJUPzFi6lHt06c/5ykaoRQDEM5Dq9b9okOY2pRlFQ5TMsrAG1b9vaKVUK3/k6gYHmuxqpd5lQZB4Rl4BAuXunTFSk/coaFRJsN6grf5CQ4Ntxgf/Yr7Pn0fBhkVQvuK6DZ0f9j0dAU3JyCicdF6kagUVLV1KH9m1UVbNerfN1Lu4CHY09QRPHjVJrF1XRL5SfrlcvWAIsTZgN+OGvWbeRHpg+xenSXCIYDoGT9997jwlI6fES85g8imKF1K9HHdq1sQsYQoLtAnPVDxESfDs2ODZLTU13qhK21qrgr7/Np6ghg2TTUAWQIHXHjp+g8WPsQ+qeeem18p40DAulFs2a0qjoKHIzoXwuAve6dHJ8YNqS5THUrm1r2TRUoVMgdWs3bKYHnJbYmL9qITduUFBtp3NHghtWWIMQfp8sE/NIpGXPUM9dpr5btkJFSLCD515I8O0TAEI3fMggChYrsMmaCWvwtWupNNRJq+lVBxTS7yAiG9WZ7CF9I0fR1198RMXFJZyDd9uOXVRUVEx/+fOzbOG4mzzw2FP06w/f2qObd33G+bh4ij12gsaPjXZ4X9TYgfUbt1DdukFiBTZjclJgDXayjQMKHMGyKZslMxSFiGsDwIDQpnVL82604GrHkmBbUXkLBq6WW4QE/z4TSDV07nwcjRoxTC3To4l+FBUV0c8z59CUiePIz89XE322VyfLSOhuzlVqLwEJ3rFx5W2Pe+udj8jPz49eefFpunEjj4aNnsx/RwAILL/PP/0EwYJ86HAstWzejJ558jFq1aJ5+XVtW7ekXj260aMPTbfXMDhHN9ITNgipb7dnGj9IrZ+H7OzrNG/RUnr4/mkOq3LlkAmxwUNXrl5HzZo2cZoUYZu37uBMNJ07tbcBes7TxOWEK7R7737OVKO0OJYEKz06DbQvJPj3SUKpTUSGNm4kATnmqi6CCdzcalKPbl3MvVXX18MXL6hObbuWb62MBC9dsZpLXv/836/pi399R3HxF+mbLz4muD/85c13ad2KBTwPxvfiugB/fya+uG7mb/Ppi0/es9t8oVx5alq6FGWpgPje/QepsLCI+vbuYbe50MuDLsRfIpxcjR8zUi9DqnIcN28W0I+/zKJHHpxOHrVq6Xu8CuxYkSGqZ/euFB7WQFHshAQrCm/1jQsJLsMoLS2dYtZukGOj6lWm0itAVlav3WC34AsF1jwLR171bcie8cOMWfTog/dRrVr2y6VcGQnetWc/wRq8PmYhdzgvL4+Qtxj//enZl9l9AhbhivcarktLz6Ann3vlDguzzUEzatDwEX/sofsszH6gBS0xH0FsRkZEDeHNlYj5CMDlLTpqCNXROX7IcgQXkCGSF9h8JSGio8dOEDKwDBnU36L7Tb1JSLCpSCl0nZDgMmBhXUFi9d49uyuEtP6bRY7Fnt27UFiosjtnrSB58vQZwrEaggbtKZWRYLgW4F3//tsv6cNP/0k4FsZxOgSuLJWR4A8++ZJi1qwnkFAILCMxS36z51A4+AuWmNYtW9j1uWp9WELiFdqz7yBNGj/apl00DqY0bhinBZYITg4gagiyrNj/XXv2cQEkvZ9aIRahc6cOFNEwzJIprPIeZ9EVGABm/raAHnv4PkXLbgsJtql6mt+Y1SRYJ8aWuQuX0qD+fSTDgfkqVH4H/Elzb9yQ4hm3EIlZvZ5aNG9q18TreHRFEowcxW++8zGNjIqk+6ZNpuFjp7BbBILkcDz85POv0Ifv/PU2S3BCYhJNfeAPtGD2j3wd0nG98+FndrUEYywodHDm7HmKHjHUCs3Uz60ojuHt5WVzH09DMGVFpCwlsR999hUNHzpYlSQY0f9btu1UUc5u2+tnTk4uzV+0lF0hbC3OpCsrVq3lDbgiQc23uJOQYFtrqJntWU2CzXyeGi/PzMyi5avWiiuElZODI3Pk4pw+dZKVLWn/dpwq/O/HX+nRh+8jdzc3uw4IHymD9fZy4hXavWc/DR7Yl1596Vnux7QHn6AGIfWoW9fOtCJmDTVt0pgmjI1mwjJ5+qP0xz88RHVqB3L/x0QP5wpue/YfpKtXk+ntN16mrp072m08BYWF9OPPs+jxRx+Q8uVENHvuQs5hjvmxpVR2emBoHwHDj/7xOf6xZYtm9OyTf6DOHcsCrXAfBJUQO3ZoS2+//jL9OGM2zZqzgEJC6lPkwH7l3TQEVcKS2KVjB/Y1x78njhtNK1eto88/fodA8uGjDmnXphW9/srzihRNgUvEmJFRFBDgb0sYVdPWiZOn+b2NVOAo35l0BS4lcJUcNKCvYnMrJFgxaE1rWEgw0fETpwipZAYbLdimoSdXVUQA/orIrhEYGODU4KDyEHJOjx01wu44gIQYxNvbi0IbhNxmnb94KYG2bN/JWSJgrUtMSqI9ew/Qn59/ijZu2U4X4i8yyYkID6NlMWsoN/cGk+ENm7Zys/bMEIHnLVu5mnO7Ngy37bGu3SfGygei9C3cWJQoelAVscGR8IuvvkWTJ4zl3Olwc3jvo89p8dwZtGrtBnr/4y/4dACnDTgpeOOVF6h5syZMbh99cDpvrAz6aNCbN97+gE9H8LNhwxY5qB/5+vjQo396np5/5o9MnpfHrKV9Bw7Ru2/9xUrk7rx905btFFw3iNq2aWXzttXQIE5uIiLCOdOLrcWZdAUGshWr8M6VZdNRQoQEK4GqGW1aQ4Kr94So/gozuqrYpUiiDr9DWDlErENgw+ZtfHzeppWWfTit11v4bdZwdaVuXTtZB6jcTfsPHKbikhL2N3dmOXHqDCVdTVYkUAfEpmIaLVhrO3VsR1998196+IEy/3FPT0/69j8/0gvP/pEJLrJUZGZlEQg6iKWbm1u5hbcqEvzJ519zmXUDCZ7103ds7QWpxobngXun8LPc3d3p+ZffoDXL55GPt7dNp/70mXPsrw9ir0eZMXMuV1z09fWx+fCcTVdwagBjhr9C6T+FBNtcRc1r0BoSbN6T1Hs1jhijhw/V7dGYPZGHVR2ZIgb272PPx6ruWctj1nC6PWe3XtpiYmBVR1orWKMVE+v3PYp1zdAw/FiREUIJ62VVfp549jf//oFdEyC1atVi956uXTrS4SPHaOHSFTRp3O9BeqVUyq44d7ME/+eHX7h6oYEEG3Ja/zZvEVuaGzeK4GcheK1GDVcaPKCfzX0yYeFD0KceXbeysrNp2co1irn3OZuuwKoOncQJhxIiJFgJVM1o09lJMNIw/frbPPrDw/ebgZpcWhUCCDrZvnM3TRo/xqlB+umX32jaPePZciZiHQI4kp8zfwk98uC91jWk8bsXLllO/fr0UiR4t6ojbpDSV994h2bP+A+7D0BgjcZpz+tvv0/NmzYpd4954pk/U6/uXSu1BN/Iy6Nn/vQY3//sS69R51s+wcbPRa7xt9/7hOb++l8KqlOHr0Wcga39nw1q8P3PM9nqbM/0hfZQwbgLF+n02XM0MmqIIo9zNl05eOgo3Sy4qVjmKCHBiqip6Y06OwnGgo4cqjg60pIg/6OxqKXMc2FhIf386xwOZDJdNGCGM30wnCFjwaLl9ND9U824Sy69GwI43p08cQxnRnBWQaAi3BLgcmBruVuwE3yA8/Lz6Z4JY2ndxs2Uci2NPvvo7zR/0TJasHgZZyCYPWchjRk1nK5fz2EXCrg2oFJZn17d2dcXwW6w/B44dJRycnI44r6iJRhjgk8wguzwrOWr1vC9Lz77J1sPl9tbtHQl9e7ZrdpS4oo8XMFG9x88zCXTlXIfcjZduXDxEp08eUaxDDWaIME42kFwyesvP1+l6iIP57adu7kKk6lifGRk6j22vs7ZSfCpM+coMfHKHQnFjXMhooZ4i2ZNaVR0FB/jVSewnliaWqi6tg1///Nrb1P0iGGEcrYPP/EsrV4619Rbb7vOuK+20sdfZs2lieNH29yPz6IBOuCmpKRk2rPvAI0fG+2Ap9/5SD1sMZDzFNWbQkLqqQJTe3ciJzeXFi1ZQQ/ep8zGCsFrdwt4NAS3gaB2aN+WwkJDKDMrm099zsfFcyBlxw7t6PuffuUA49qBAYT4ABdy4XYN96MaJ9LyMeG99Xvj52Zfv84bSAieETV0sGJQI9AzNLQBtbJ1LIiDXzjgHtYgRLEYF2fTlYzMTFq9diPdO2WiIrqoehKMHJVvvvMRpWdk0PqVZdWWKhNEVS9ausIsEqwIomY26uwk+MChI1wko2LidIPfE3bUV5Ku0rYdu6ioqJj+8udnq7UcPPDYU/TrD9+aORPmXW4rEowqYu/97XXzHl7N1bCwwAKED6Yzyplz5+nSpQQaGjmwfPgI8PH28iYfH2/y8/OhiIYNaUx0lFPAUzE7gCWDXr9xCzVsGMabUWcUpLvauXuf5k6sHMwH76oqKJAEv2N7pvyzh+6iRHq3Lh3ZcCdiPQJFRUUE9zbzTjdNf67qSfBH//iKAgP8+TgIztHGNcf/8eX/0ZLlMewwjdyJP/36G5Ngg0UN1mGU3UOULMg0Ei83a4prH6PwsNDy6wDXj7/M5tyJS1esIhxt//XVFxTJj1hxapydBG/bsZvTeRkCPwz4VHbkA8Lo5+dHr7z4NKeXGja6LG0K0v3A8vv800/wnKJoBFLTPPPkY9SqRfPy62C17dWjW6UWF2yi0D5I0uOPPECTJ5T51KIK2xf/+o7/jewVP/77K/53VSQYaYrgyA+ZOmk8Pff04+VTbsjpOW7MSHr1xWfK+9ogpD7n44QOGiK6Dx2JpWdefK38XkMEt4HQpKalERZblJR89+3fr8MNq9dtZLLSpHFZgIuzCVKjQT+wETDWJ6wNJaUl/CusDbCk/febz50NHovGCwLo5eXJqdKcUeDnic3ViGGRzjh8RcZ87MQpzmrRv28vRdp3VKMIMISeOHuaSlvij+8eCg0p4T+uahKMHcDAqHH043++IhcXFy43ikpLkMQrSfTpl9/QV//4gH9+4ZW/UlFxcTkJ9qhVi/Nu4mj07x/+g0aPHEbjx0TTd//7mbp0as+RzsZRliAgwyIH0bjRIwgpOQCMEvkgKyqGnkkwcv9u3raTevfoxinQKpOqxl8ZCQbpW7xsJesAiGlc/EWeb7gUwOdt3YoF/Ajje3FdgL8/E19chzy6X3zy3m1dycrKpugJ93K+TejVX//+IU2fMpH8/f35epS0hXzw6ZdcvhFuOZWR4O9/mkkXLyfQe2+/xsErn/3z/zhnLxKmw2UCpHjk8CHcjpenJ/vaGffVsHlD0Mufnn2Zvvz0fSayODZcs34zffrB23yseS7uArcLUv/x5/+iqZPHlyfPRz83b93BGzltp0mrfAmFTqEgCD6cSOtUmezee4Aj6Lt07nAbCTZEwRt+icIUn3/8LqWlp9PipSupdu1AOn8hnnXqvz/+QvCDRSqp9m1bV2mtx5wNHzKY5wGbsYH9+pTrGtpEiiQEGUH/Pv3ia964QCaMHUUvv/BUef/eePt92rJ9F//++acfZ79TEK83/vYBXU5IvK1IAvzRZ89bxOV709Mz6J5J4+gPD5eVVkZgU0LCFQoI8GOrJQK5jC3B6O+EMdEcvR5/8TI98uA0Xhchhv716tGV7pnZL0oIAAAgAElEQVQ4lmbOWVB+sobgFBTOwN/0JtApFIvo16cnG1pq1qxxxxCRHg24K5m0X2+4VjceVCOEv+cwoxOb6u5x9N/hZpV9PYc6d2hHQUFlwYMVBca4aZMlKNeWc4XiL6Ojo9jP3daiahK8ImYtrV6/sXwhfur5Vzk/IqxcSDa/c9c+tqBB/vHlN0xADJbgoYMHlluNQTTmz/qBYHEz/iAYk2AQbJQohYAsgRSb419s6cTomQRv3bGL3vz7R0yAQ0NDqH+fXtShXdvbaqmjtC1SDlWsr14ZCUYAHay162PK3GIQtZ6ekcn/gTSCrMIiXPFew3WIdH7yuVfuKD2LdFp79x28g+hAV5BtwaBjR4+dYPINEl4ZCX7kiefYeb9OndrcPxAUFDqYNH40l8qtSMJwTWUkOD09k378ZRbN/vk/3A76MHHaw7R4zgw+zUAVsr+98TL/rbKjbkR5+/p4s++g3uT4yVP0yhvvkJ+vD9WrV4/69epOXbp0pMYRDcvry6Pqlb+/H5NXg1SmTzhJWLloNsEi9bf3PuEAIxQJWL9pK82YOYf++Y/3uZobAqJg1TGcDhhjaig2AJKL3KcILFq1dA6XG0abjz18P0UPH0LIhY01xbDG/O+nmay/zz31OOv04EH9+dmYz91799N//+8L1g1sxp7+02O3FUmAu8u583HlFehAbJ96/BGCBQpuRQiQguD3f33lRQ6SghgXR8BmH+vlp198Q3N++S+fHqxeu4H++Y8PeBz46NzIy+cALAgqN2GzCKKoNwEJfualv1BJcSlnYOjZowv16t6NN1kGy9PR2ON0PSeX+vbuobfhO2w8KBqDlI5aKsn9j39+SzGr11HjRuHUtHFj9r9u1qQRGx0MgvUCmVRqmhC/YnPw1ez/YsVg5y1cyqeehm+rFU3dcauqSTCIDXZbBQWFVFRUyInBG4aH0isvPsMfi/ybN+mpJx7hQf37fz/TsZOnbnOHMARHGX8AqyLBxqTX3iTYx8uLGjWq3Kply8m2d1vHT57m6kaw6BOVEpW6UHh4GIWG1KM+fXpSeGgDSk5Ooc6dOnAQRkVyUZE04ggbm4bvv/2STwVQvenh+8uSyP88c06lJPiDT77kfJSGMrYLFi+nmCW/3fYstJuQeIVPDowFugI3nKf/+Cj/GpHXE+99mC3OlZFgkA5U+YKewmpWzOMmDqaBm8TMH+/0U66MBIOEbNi0jb7/7ku+/+bNmxQ5ciK7YoDgGggN/l8ZCYYlFH1t11Z/1ZguXrpMH332L0pNTSufqgYN6lP94GC2UsI1Kicnl+pXKBgCnGExv3YtlckfgoleeOaPbPHE+/75V98RXE4gX/zr3xTg78dWeFj+UfUN1h1Y+DMyssqfi7+j3TdefYEt85B77nuM/vHh33hjVrHNesFBfKQHweYvZu16+vi9t2j4mCm0aM7Pt6XeSklJpQnTHqIP/v4GX+/hUYu+/c9PbASAnzxOvqZPnchJ5OHaBYFuQM/++NiD1L9Pz/IPc8U1Dz7ohnK6Bv3717f/4w2bYcOHggoIkjI8H5bQ02fOsjuRWgUfM3AAcwWb408+/4riLpQFjKGV4LrBPB/dunak9m3bUGlJCZGLi0Ms4TrlNZSQmMQFPrRUMGPWnIV8GmmQGjVqUpNGDfn7PXhAXy5VvXHTVi59jtNrR4ohg5FaMhdZgwXcEo3XNGvaKnvDiU/7Iaolwai9/eJf3qI1y+bdNt6oMffQ2uXz+SgQ1W0MizSODbFoG/sEa4EEr92wmbZu20Hduna2dl5Vdz+OcRcsXnGLBP/ePU/PWlS3bjA1DG1A/fr25KP8sNDb3SUqWu5QFvTNdz6mkVGRTCRgWYVFFq4DiHZ+8vlX6MN3/nqbJRiL7NQH/sDWN1wHX12QhIrkGv3803OvsFUQYlz2FsfjBh3Dgj1v0TL67qtPqyTBSD1kIM3os+HIHv39z9ef8c8gKyC6cNGZMO3h8v4Y3CHy8vLp48++ouULZ3F/ML77H32SM1AgLRLEENFdGQnGu/Hb3IU0aKBy9dYdpWwpqTi6Xn8bCUZf8DHC5iogwJ/Jbr16dTkNlEEMpz6Ilvf28aIG9euz/zek4qb3L399l5rdSsyODxm+ZbhvwrhoeuvdsuwzCOiBK5ahXcNa84cnX6QXnnmCN0HGG2u0OWrkMBrQrzffD2sv3A1efv4puu+RJ2nDqkUEFy6DGKzKDz9QlpvX0AdUFcOzsAHEET6KWMCS9tdXX+TroFtYF+HDOyIqkn9f2ca/4tqInLN4Bw26C6MCiq68+dpL3O7J02cIgUxKHEc6SpcMz8WGce2GTUYk+PceYXPu6+dLT/3hESosKrI67ZVx1hvjcRtiASrDArnUcQJiq4w30HeIoaTywSNH7XLqWXFsMDxgs4WSzbYhjMpvFw4eOUYbNm65bSggUQGBgRTo50v9+vWmkpJievLxMuOcLQRGjZ2799Le/YcoNzeX/fJNCaZ+9qXXacqkcRb5XBvriD2NglXhhdMvnMJgY2prUS0J/vyrb9kvDseFxoKjw149u7FFYuzk+9nqkZySygm9DS9zxVRTarcE4ygX/oR6EwR3vfDKm0yCfXy8KDw0jFq1bMY+siCDSOOD431U9jJYswwYGI6Z8TOO/3fv2U+DB/YtPwKe9uAT1CCkHm8eVsSs4WPrCWOjeWGHryd24tAJHE3B/xvR3Xv2H6SrV5Pp7TdeviMi+f5Hn6K2bVpygB4swzN//I4tiiCvODru1q0z/TprHrvYjBs9slISvO/AIYLlGcfmHh4etGT5KnrpuT9xn6C3Fy5eZvK6Y+ceTvwNC4hxX40D4x578gWudoY8mnv2HmBLoOEEBJjcjQSDYKGyFDYXehP4Q//5tb9xwCtIY6OIsFvHkv2pWZMItn7CVapunTrUpnXL8uHfLbdmxUX+u//9RFeuXC3/0GAzFVy3DpeRrSho99WXnmGdgIyZdB/995svKCk5+TYSjDZzcm5wUCcElo1NW7cz+YDuvfX6n6ll87LMCyCtsFCPGDeVTwMMZB5W8IiG4Xw64enhwdcaNofvvPkK1a0bRH6+vrf9/u9/fYW2bt/FvzO4QxjchvA7Ay7wMcbRtGHDB794BCS//EJZf2GUuJaWxj7PehO4Q+BkBz7Yrq4u7BcM96xB/ftS61Yt2I0OaxlOZKy1hBu74FXEsSqSC53/8l//pv/75ye33WIp5YP7F8ZsOB1z1HzC+IBN3OiR2snS8t33M2jmbBjmcFpQt+y0oFtn6tOzO7tkeXp60L+/n0FPPPYgudrIEjzungdp0IA+bPyBiwW+hYgrqcy9zngurSHBatERw3iQD3tAvz7lBWNsqbOqJMFY5H+bu4h3MBVL5R07fpJ3RFjQEdEfe+wEl7Js2aI5wW/LkPsQCcMNi4pxXj1jqwj+jesgKEFpIBb4KBr/bEvAK7alZ59gWI5wtAwihzK+WCTgq2ks8EXEx99QqtPwN2NrLI6jkW7G2B8R/mQgO8gCMHzoYEpMSmKyCJcG6MWF+ItMAuGesCxmDR/1ggwjyMxACIz7AcILvyOUvMTRdotbhAT3gRSjPUNmCtz36+z5hGN4BKet27CFHph+DzeHZ8fHX+IjdOjlkMEDyh8DV4wjR4+xRdDwMTXuK3TOoLfGz0UDhp1/RctvZZbgqjJuKKnH9mobhOC1t96n7l068WaqcUT4HQEqsIb6eHtTxw6/+0SbQ4Jhhf3y639T926dOagNGWPgdmCcmcYwXrQbNWQQNW/elBISEjnwDT7rJ0+duY0El1t2759G4eGhNHvuIm4PwWtf/d9/Cf7m+MjNnb+Y8/EaAulKSkr5/YFPLjLc4LQDQXuIqh8eFUlXr6ZwX0Fs8eyaNWpQ3z492R/919nzuNLY3PlLqiXBeFdffPUttmCdPR9X9rEpLWV/ZMiRo8cJuXL16BMLQvjHZ/7M7x5KBOPdr5he0FaZDO6mhzDeRA7sX56GDacO/Xr3vOWfnceb+v988zmB3GBtMxh9sAb8MGMWb4BQoOHvb75a/jri9/MWLGUyj4DLjMwsevfDz3iTDr2FGNrBxnL8lAfL7331pWfZAGDYJNo6exLW1NNntZVx4+PPv6azZ8/TgP69uTqfsd+4AThUwnvovqk2K6oCnTGcZhqeYVzJD4H8OLmBQF8++eBt/rcxCUZMwt/e/4S/v8i7/9rLz5WfUhoyKmGzjd/jRB06AkNK3bp1OGOR8akW4h6wnkGeePRBLkqklI4Yxjtn/mIajowbAf42/9SohwRbuq21OST2bVAJEqwmKHHUiAj5qgQkMDSkvmKJxe07m+p4Gog+iJZec7oieXpgQECVYO8/eIRKS0uou5GL0d0SzFe26QXpxClFaUkptW7VnLM23Ca3XjJ8oGZ8/w0tWbaK/P18+WgXpxKVtQlLKxLpwy8Zrgc4rTCIYYNkCJAz/N6wyUGWCpA0w4kJCO+R2GPk7uZOA/v3Li8piuA4EGq4/yBIDn7St2/8Z1GnjmUuFRBjXPAuYpPWtEkjwiYT1eEMhgGccri4uHL+Uz0KiLChLHFl40N6tMuXE+8o6mMuFlVZgjEfcD8Zd88D7Ja1Zv0mzlTz0nNP3uGuM3LcND4pQKYZxMtMf/iPvAlq0iiCPvzHP6lbl058DG4879BHkKK5v35fnsLRYDAykGD8Hadp2FzC/QWuPQt/+4nztCuRPQlEKjHparl/urlYOup6xHy4uVVdtAmkFBlYDO5W1vYTp4jYoGAjDncovNsGgevb19/9j97/2+tMat//+AvOcoNYKQMJhoEJboE4bULqNqxrqByI4GrjWCq4+6EmQ0UdMT4pg/sKAo7hgoU14pkX/0Jff/Ex13FQQkcM40QBqEkTlKlYqR4SbK2maPR+JUiwlqDYtWcfWyX0eHTvqHlYsWoddWzf5g4XE0f1x97PBdmEpcTgf6vk80FqYpbMYQKsZQFhQpYWBFNmZ19nX00QIpzgQOBSAUskrnFGKTu6P8F+/NYI9AVEpqIYMhGB1Myeu5BOnTlLKxbOYmtiRXcdtIGMHsYuZNB3nA7MX7yMyTPaAwlCQZiKVd8qnoYaSHBFi+Nrb71HyLJUu3YAByLbOnsSXEzy8/PLN3DW4Kqme7GhxXuDjautBBvUTZu30bade6iwsJBdWbCJQbaiG3nIif571pJPPv8Xx1IZSDB8ypesiKHJ48ty3+OUEm6KcKf42/ufUs9uXe7I0FFxA2WwBENHjIN4//7+p3zyhLVBCR0x4PefH36hxx+5vzwDkK1wRTtCgm2JpgVtOTsJhtUqOxupl/SVMN0CVbDZLXDfQLU0LEzOKPCTPXnqLFvKbCVVna7go/DL9//H1lOti+FYHeMwDrbDz6vWbGCLeFW5mbU+9ur6D5KJqnkIurRG7uYOYWgX14BEwfUFUhkJNviD7tt/iD776tsy1wYX4pOLw7HHmASPmjid3nrtz3dktLgbCYYrj8HfHBlDQOS4SJBRylBbBUqh5DNczDq0a2MNpKq7F9mIkKNdqXcF6RcfevwZWr5gJsedIBNNYWEBB24WFRZRaWkpu88ZSDACENdt2Ey9bxFluCq7urgyiYYv/OQJY9nlyljuRoKr0hFkrzFkNLKVjqBPcHmct2hpeSYoW0+4kGBbI2pme85OgpUgLGZOge4uRzDgQw9M44IRzihpaemc69dawuKM2FU1Zt5YDR6gSJ5OLeCMbB8zfp1jdenW6kgw/MPhhoIc6yhiAp/xu5FgzAuKBqGADwRZPq7n5DAJhpUQbjdwjYAYYmAQewCp6A6Bvv3w3T+pVcvm/PfHn3qRkJ0EwV5KkGC9bqy279pDfj4+NsnTjjmD73TFbBBjJz/ALjBwfUOFzH99/iHPmXEQr4EEI80jF8KZ/2v5q2bwKf7sn99SUFDtcoJZmY4Y69/ddEQpSzCC2hHngXz7SoiQYCVQNaNNZyfBmZlZFLN2AxcFELEeAfhgL1mxih64tyxQzxmluLiYUIziT0Y+t86Igy3HjIh3HEciNZyzCnw9x48eedcYh+qwMc56U/FaZAjCsS/yVeOj//cPPuXc4NDnJ57+M338/lt3FAOCmwqILwKUTpw6zUF9cDNAMBPcI1DJEMGOhw4fpYysLCbHBmI1fmw0Bzwa3CHQjlvNmuwzXlJSwkVWQIorknBbWfmQkSQ6aginNdSTwB0rNT2DBt5Kh2jt2J54+iUOaIOPPwLD4IuLTEco+Q4jElIsIiMRAnkXL43hhAIIujUOjEMwG1KrtWvbml2b4L6FiqXwD/7oH19xQLmxjqBQGarjTRhXFgth2ATdTUdefeOd8kJWttIRPPvU6bPsO45iGUqIkGAlUDWjTWcnwYAKlsuHH5hms2haM+DX3aVYFFHYIHr4UN2NzZwBIZoYR8QIEhGxDgFkmkA+82n3TLCuIY3fbYtjbuOsN8Zw5N64wRZg+FwjwwMTjxllecsNFlvjfxsCFvE7kBr8h0xKOP1AelEEjuIa5EY/cPgotWzejAPQQDhxfL5kWcxts2FoD4GbyBRyI/cG3T99CmfuqRjkaYvsSfBr/dkGlnU1qhQCCZHbF1Z8WwgyF2EO4fqSk5PDZNi4yh6KUiEzEqobwk/cEAuBDEaNIsKZFGdlX+cqmAjKbdGi2W1Gksp0xFj/EJBrnC3LXjpiwA4VQBFkCBKvhAgJVgJVM9oUEky8IGMXizRoItYhgA8YEs8bZ0awrkVt3o1jQuiT4WhXm6NQR6/ZEnMlyerMCOoYjeW9QIYM+FuChIhYhwD0CaQO1mi9CbJHwHL6xKMP2KgIiN4QMm88S5bH8PdMKX4gJNi8+bD51UKCy6pnIQk4UvuIWIcAqoVhx4xCG84sOJJE2qvBA/s5Mww2GTtSJyF9mLNmhjCAeOlyAvtfIlWViHUI7D94mIsoWVt8xLpeKHf3wsXLqU/vHrelM1PuafptGW45/0VmiEcfUMwVS0iwg/VHSDARKmGhcpB8XKxTRvaF/fFX+sMj9/OmwpkFR76r1qznAhQi1iEwa84CGjl8KFd4dGYBafv+p5mKfpCdBV9s1lEpFBUQ9ShI/Yn0dmLYsW52kZrw4OFYLtqilAgJVgpZE9sVEkwchIFApofvn8pVakQsQwBRxMdOnObcoCJECLyJihx4R0U5wcZ0BFJT02jtxi0SuHoLsuUxa6ldm5Z3VLg0HVG5EuWnf545V7G8r2pA+HLCFdp/8NCdRXbU0DkN9QH+wF5enuXFfZToupBgJVA1o00hwWVgoUIS8ioiEEPEMgRwbB0UVIcr+ogQR9gjWESsMZZrA46tkWxfj+WSLUEFlQSxMTDFzUZNlTstGatS96BUMgJ4Ue5ez/LTL79x1oa7VUzV8/htMTacQqHKXZ06tW3RXKVtCAlWDFrTGhYSXIbTmbPn6XxcvE0LHJg2A/q4CgE7P8yYxRH8Pt7e+hiUlaNIuprM+VanTrKuwIGV3dD07XMXLqEBfXuLb+OtWczJzSVkHkHFLgSgipiPAPIDo7gM0rnpWbZs28mpzZTKaqBn7DA2ZNmAIQMlwpUUpybBatipCwkuU2+4RCCiFoRFds7mv/Knz56j8+fj7yh/aX5L+rpj3sKlXI2wQUg9fQ3MDqO5kpRMqOplKLZgh0ea8AjHr9oxq9dT06aNOO2YiHkIII85NlbIY4wiDnoWZMDYuXuf4iROrxhu3rqDNxGdO95ZZtyWY3ZqEmxLIC1tyyIS7PjvgKXDvet98P+p5e7O6dJEzEMAgSZtW7fSRfle80Z+96sRzY8gOeRIFTEPgY1btnMwnFiybscNJ1bHT56SQF7z1ImvRlq0mwUF1K9PTwvu1t4t2IT36dWdK/eJmI4A/MZ/+nUOPXTfVK5YqKQICVYSXRPatogEm9CuFi9BudsVq9bRQ/dPtV33dbphMAYIZSU3bt5G06dOsh1uOmmpoKCAF9P7pk0SNxEz5hTH/rPmLKRHUH7b3d2MO53j0tlzF1LkoP5Uv16wcwzYRqOcMXMujR45TFEfTxt11SbNHDtxkq5cuUpROvd/tglYRo2gIEtWVrZJvvfWPltIsLUIWnm/kODbAVyzbhOFNqjP5R1FTEMAOlSvbpBNatWb9kRtXQW/sho1XHWbk1SJ2UDu7uLiEgmIqwLco7HHKflaKg2LHKgE/Lps89jxk5R45SoNH6bvgDjjyUOsxoxZc2nMyCinIf62UN5fZs/jgLjgunWISFnfe6cmwWowEgoJvv2VgR/i5q3bxapp4kqCghAINHnwvinaCtSx48sHP0SkS3tw+hTFj9ZMnDZVX5aXl0/4CE2fMlE1/vl2VBeT5gbk5pdZ8ziQF4VERKpHANbzQQP6OZ1//sFDRykzK4tPDkSqRyD22AlCULO9rOdOTYKrnw7lr9AiCVb6gwRrMI4ZO3Zoq/wEaPwJwCqkfj3q0L6NxkeibPdhDYZIqq/qcRasqscIV8AanHQ1xaksm6Yhc+dVR44eJ7htOZMV2IACgr5/nT2fRkRFUr3gupZC6BT3oeDTzN8W0MioSAq2E1ZCgh2sWlokwUpDlpqWTstWrGZrsIeHFM+oCu+LlxIIlYmQFk3k7gjk5ecTck5OGBMtx5J3gQp++YuXx3ClPU8PZQNS9KCzSJfWu2d3imjo3GXK7zaX+fk3CVbgsaNHUJCC+V6t1ScljTvHTpziyqijRgyztpu6vn/PvoOUl5dHgwb0VXCct8+0kGAFoTalaSHBlaOE1DIoUzqgX29TYHTKa+YvWkZdOnegpo0bOeX4zR00LHcJiUmSRu4uwCH9V1hoiPiXm6hc5y/EE467lc5lamJ3VHnZ1u27uIw7siQ4syxaupLatmklBaGqUAJswIHRvVMn2jWIWUiwg99KIcGVTwCORX6bt4j69+2l2/ry1qjevgOHKDMrWwJzzARxybIYatGiGbVp1cLMO/V/+YlTZ+jMmXM0fmy0/gdrwxFiDQ/w96PuXSW1Y0VYYf3ctmM33TtlItWoUcOGqGuvKRR/WLt+M02bMoE8askJZ8UZRElynKh0aGdf1z4hwQ5+l4QEVz0BcRcu0u59B2jKxLFsSRApQwCL6eq1G2nqPePJ28tLYDEDgZSUa7R0xWqaMnk8+fv5mnGnvi/Nyr5O8xYsoXGjR9jNF08viObeuEFz5y9hn88GIfX1Miyrx4GTvHmLllGv7l2pSeMIq9vjBpT0WbBND+/aCrKu5ObeoCGDB9jhadp5xKEjsYTiIqNHRtm900KC7Q757Q8UEnz3Cdi+aw8VFBQqVOxAeysqPiwLl6zgKjp6Lzuq1KvJC25iEo2Otv+Cq9SYrG13RcxaCg0NUbw6k7X9VOv9KPsOvZo0frRs2G9NEoqtuLu7Ub/ezlEYw1TdxJF/i2ZNnDsNqNGnFxmhYlavo8kTx/KJir1FSLC9Ea/wPCHB1U/AkuUx1DgiQrJFENH6jVs5WND+FZe0t2G4m2at27CZvL29nd5PERjB/z43N5eGDRlU/csoV1SJACpeIghsaKRY+ZAN4sLFizR+jLjWVFQY+L4uXLqCRo8c7nTp4ipigfdl0bKV1L1LJ2rerIlDVhchwQ6B/feHCgmufgJQOQYvyqD+fahxIxsdq1X/WNVdAT/g5JRUrrgkYh0ChUVFtGjJCmrXphUHqzirHD9xihC5PnH8aHITlyOr1QAVL+sFBzm1f/CF+Iu0edtOmjh2FPk7wLJn9STaoYGz5+IImRDGjxlJPj7edniiOh+xcvU6zhjSs3tXh3VQSLDDoC97sJBg0yYgIfEKxaxZT2NHjXDKUqUov3ns+CkaN2akU6eusqU9Oi09g5YuX8XpeGzms2iaOqviKvjcb966g3WqTu1AVfRJ651AKj7oVLu2rahdG+ereolcwMtWrqbo4UMpLLSB1qdT0f4fOhxL8Zcu05joKKd0ocHagwB4R/tHm0WCFy2LoT49u1L9evUUVQ5nanx5zBpq07ql7tJc2ZKsGPQBfnc79+xjS2hQHZRTdA45feYc7d57gMaMGk61AwOcY9B2GiU2V/CHHTVyGIWHhdrpqY5/zOWERFq5ah37RQtZse18pGdk0vKVa6hXj67UskUz2zau4tZS09IIlvA+PbtLvIKJ8wRXpPSMDIcEhJnYRUUug+tQVna2KvImm0WCN2zaSjVr1qCB/ZVMZKwI5qpsFNWG1m/aQpMmjCEvSUxv0hwhjdP+A4do5PChVDdI/0QYBBgFMTBeqTZkkoqYfRGsMWvWbuQSuA3D9V/04NLlBC61PTwqkho1DDcbL7mhegSSU67RqjXruZCGMxDha6lpPN5uXTtL+sHq1eO2K7bv2E1Z16/zGu/qwpRM14KKlCD+KBzi6urq8LGaRYLR8U1bt5MruVDjJo2oTqAcoVkyg7AU4CgW6ZoQ4d+lUwdLmnHae06eOsOW0aihgyi0QYhucYg9fpIOHT5KI6KGUHDdIN2OUw0Di794mVav20jDIgdQ0yaN1dAlRfpwPu4Crdu4lUYMi6RGEc5AgJU4kzJtalKupdLqtRuoc6cO1L6tfl0jkNoK+W9h+W4t+bdNU44KV+3YtYdS0zL4m6bnSo1btu2k6zk5NDJqiGryRptFgjFvOTk5dCT2JOXeyKWCggKLJtzZb8rMzKaQ+nWpWdOmUm7TQmVApaZ16zdT5KD+ujx6Q9AEEs0PGzKQAgPEBcJCNTHrNk5mv2EzdenYXpcV01Ax7+CRWIoaMkjy2ZqlGZZfnJGZSes2bOGCPz27d7G8IZXeCRe1jZu30bChg3Tn0mdvyBH4DD/9IYP7687dr7CwkNazJ0FN1RV4MpsE21sx5HmCQFUIJF1N5gUY1nS9VGvCxhIBA0VFZQEDtWq5iwLYEQFkIsFiDVcbPZXsRulaHFkPHTxAIvbtqE941M2bBWRwJUQQpru7Pt5pkDaQYBgiQupXEifkOCO87WfYTmM5fhTb1s8AACAASURBVPI07dy1lwYP7EfNmurjRAon3pu27qCG4aHsHqQ2ERKsthmR/piFQF5eHm3eupNKS0u5xLKvr49Z96vp4ssJV2jbjl3UuFFDVS4WasJKyb5Al7ARycjMYp3Ssu85iC/K1gYG+HMWDBcn8DlUUjesaRu+/RfiL1H/vr0pPEy7mROuX89hnYIuDRrQhzw9Pa2BRe6tgABOpJBiDv76fXqpjzSaM2Fw6QOpH9i/D7Vq2dycW+12rZBgu0Fd/YPstNmsviMavOLg4aOE//r06qHJwAyU0zx95jwXwWjapJEGZ0B/XT5x8jRt27mHunftpEm/fbwP+w4cpv59enIGGhHHI3A+Lp4QGd+yRVPq1aOb4ztkZg8QmLxz915+HySWxUzwzLgc7gNbd+ymjIxM6t2z222xL1rgCcj8sGvPfi4eM6BvL6qt4hSMQoLNUEw1X6qFF0Np/BCRvXvPfqrpVpPdI7QQTHYu7gLt23+I6tUL5l2/R61aSsMk7ZuBANwjkJYvLy+fdUoLFjycKOCo2tPTg9NVScECMybcDpfm37zJVfqSk1Ooe7fO1EwDgZgI8oNOFRUWUa+e3czPVCMfKIs068y58/xNQ5Eo6IoWvg/YfO/df4h6dOusiY2SkGCLVFNuUjMCOIJBGrUmTRpR547tyc/XV3XdxZEXFoubN29Sty6dJUBSdTN0e4fg+7j/4GGqWzeIdQpVjtQmqWnpdOhILF27lkrdunTSZcCo2jC3pj8XLyXQ/oOHqFatWkwWGoTUt6Y5Re7Nvn6ddSouLp7Tn+k5y4UiANqgUVS33LvvIJ08fYa6dupIHTu2U2UqtVNnznE2IxTeAWHXSkC3kGAbKKk0oT4ECgoL+YU8Enuc83SiepMaqmIhRysqv2VmZ1OnDu006bqhvtm2X48OHz1G+C+sQQOuCla/XrD9Hl7Fk1ClCzqVcOUK6xT+E9EOAnAxgE4F+PmxTqkhVzVSeKJKJfKUd2zfltO8ubu5aQdUHfYUc3L4SCxdTrzCm5G2rVuRh4fjTw5BzmOPneSTJ6w9Wis6JCRYhy+LPYek9lMuHD3iBYV/JwKcQIjt7XMLv6iz5+P4gwJp26YltW7Zwp7TJM+yIQIlpaV07NhJOnbyFHl5elKrFs2oebMmds17iXKjZ8/F0emz5yn3xg1q17oVtWvXWpUWIhtCX3lTal+ETAQAZOL4idN8Ndap5k2b2I/k3MIQPstYpxBQCT/y9u1aa+II3kSIdXFZWlo64bTz1OmznJcZ2ZEqzc6h4GiR+u/M2TjuQ3DdOtSubWvNkV8DPEKCrVYUM1ZgMy61ulvSwB0IgDCcOXOOUN6zSeNG7IKAkrHIXWhrATG5fDmRLly8RJcuJXC6mxbNm2nCp9TWWOi5PeT1hN8eLPxNGjXiAhTQKSUsNNhMocwzCnvExcezxbBFs6bUpHGEniF2urHBp/vM2XN07vwFatgwjBpHNKTw8FDy9vKyORZFRUWsU3DNiLsQz/lpW7RoRi2bN7X5s6RB2yKAzEgnT59lA0tpSSk1imjI3zSlCDEs0Vjn4i9eImQIad6sKW/WagdqO4+9kGDb6qW0pgEE8AJfiL9Ily4n8gcAi0ZwcBDVDQriKNYAfz+zyjkit29mZhalZWRSyrVrdPVqCt24kUdhYQ14UWocEUFubrYn2o6EWvZzt6OPD9KFi5e5wElCwhUKDAygkPrBFBQUxG44/n5+ZulAYWERIcIaH57U1FRCiXVEipfpVDg1jgiX1FSOfAHs8GzowIWLF5mgQqe8vDypfv1gCq5bl+oEBlBAgL9ZOYdLSkooMyub0tMz6FpqKqWkQK+SedOGHK4IvtJyikk7TIlqH4FcvCj/jm8agnnhX45vGjY1gYH+ZsfF4PsFay+szsnXUgkuVzVcXdnai42+1lwe7jZxQoJVq9bSMXsggGNlfAgQ/ZyamkYoaY0PhZenB3l7e3HQCnzhatSoQS6urlRaUsKFLAoKCzhjwI0bN6iouJgC/P2ZQMPlol5wXU1kprAHvs76DOgUspWkpqYTys1jkwRdApHx8PCgWu7uVKOGa7lOFReX0M2CAsrPh07lccAkSE7twEAKCqrNOqWUhcdZ50hr48YaBZ2CqwKIbGZWFtWsUYO8vLzYH9PdzZ1q1vx9ncLahtgI6FJu7g26kZfPG3xY7oKC6vAaBZ3C2iaiHwSwfoC08jctLY3zneN3Pt5erCtYe9zc3dh1Cq5dLuRChUXQE3zT8ign9wZv2PFNQwAwgoGx/kB39ChCgvU4qzImqxHIyc0tJyP4kOCDUlpKhBcG7hPu7m5c4x1EGaRGRBCoDgF8iOAmA7cGnB6wTlGZToGIoJIY3Chw7A2yLCIIVIcANk0guHn5+VRQUEhwb2CdcrmlU25u5ZsvH2/v6pqTv+sUAaw1+KbBcIP1B3qyZsMmOns2jp7+46NMerH+YDMFPXFzoiBIIcE6VXoZlk4QEL+DKidSoNGJjsswBAFBwO4IIBAzOfkaV5J0ZhES7MyzL2O3AgGhYFaAJ7cKAoKAICAIOBABIcFl4AsJdqASyqMFAUFAEBAEBAFBQBCwNwJCgoUE21vn5HmOQEAMto5AXZ4pCAgCgoAgoGIEhAQLCVaxekrXBAFBQBAQBJwCAdmoO8U0q22QQoKFBKtNJ6U/gkAZAvJRFE0QBAQBQcCOCDjfoiskWEiwHV8weZQgIAgIAoKAICAImI6A8xFT07Gx/kohwUKCrdci1bQgi4VqpkI6IggIAoKAICAIqBwBVZJgB1AZyQ6hckWV7gkCgoAgIAgIAoKAIGBLBFRJgm05QBPbEhJsIlB6u8wBGy69QSjjEQQEAUFAEBAENImAkOCyaRMSrEn1lU4LAoKAICAICAKCgCBgGQJCgoUEW6Y5clcVCIhtWbeqccfUylzraq5lOnU1nTIYQcAUBIQECwk2RU/kGkFAEDAZgWrY1K0/C+cyGVC5UBAQBAQBRRAQEiwkWBHFkkYdiYCF9MrC2ywaqV6JYCUY2hNWi+ZCbhIEBAFBQCsI2HhBFRIsJFgrqi/9FAQEAUGgCgRs/GUUnAUBQcApEBASLCTYKRRdBqkjBITv6GgyZSiCgCAgCDgOASHBQoIdp33yZEFAEBAEBAFBQBAQBByEgJBgDZBgMXw56O2QxwoCgoAgIAgIAoKAbhEQEnyLBCNRcElpKfimiCAgCAgCgoAgIAgIAoKAzhEQEqwBS7DOdVCGJwgIAoKAICAICAKCgN0RsCkJ1vCxvVSMs7vqyQMFAUFAEBAEBAFBQBBwHAI2JcGOG4bVTxYSbDWE0oAgIAgIAoKAICAICALaQUBIcNlcCQnWjs5KTwUBQUAQEAQEgd8R0PAxtEyjYxEQEiwk2LEaKE8XBGyAgHwDbQCiNCEICAKCgJMhICRYSLCTqbwMVxAQBAQBQUAQEAQEASIhwUKC5T0QBAQBQUAQEAQEAUHA6RAQEiwk2OmUXgYsCAgCgoBjEBDHnTLcBQfH6J88tSICQoKFBMtbIQgIAoKAICAICAIKIiC0X0FwrWhaSPAtEiwV46zQIrlVEBAEBAFrELCIIVh0kzW9lHsFAUFAZwgICRZLsM5UWoYjCAgCgoAgIAgIAoJA9QgICRYSXL2WyBWCgCAgCAgCgoADERC7vwPB1/GjVUmCHaDsUixDx0ouQxMEBAFBQBAQBAQBQaAiAqokwQ6YJiHBDgBdHikICAKCgCAgCAgCgoC9EZi/cBklJl2h7OvXqbCwmOrVq0slxcX03FNP2LsrqniekGBVTIN0QhAQBAQBQUAQEAQEAWUR+GHGTPpxxm+3PWRAv1700btvKftglbYuJFilEyPdEgQEAUFAEBAEBAFBwJYIxF24SK+99R4lXkniZl1dXenDd96k/n172vIxmmlLSLBmpko6KggIAoKAICAICAKCgOUIlJSW0gsvv0H7Dx0lEMBmTRvTJ++/TfXrBVveqIbvFBKs4cmTrgsCgoAgIAgIAoKAIGAOArPmLqRv//0jgQUPGdSf3n37NXNu19W1QoJ1NZ0yGEFAEFADAg7I9KOGYUsfBAFBQAMInD0XR6+//T4lXU2md9/6Cw0ZPEADvVami0KClcFVWhUEBAFBQBBwAgRkw+MEk6yzIRYWFtHzL7/BGSI+/eBv1CCkvs5GaPpwhASbjpVcKQgIAoKAICAICAKCgOYR+M/3M+jYyVP09ecfWTYWnez+bEuCdQKKZRohdymJQEkJlAv/lUWziggCVSFQUlIieqIz9ZA51caEGuYJzqaurkwvRFSKwJ59Bygu/iLde89ElfbQPt2yLQm2T5/lKTpEAMcyqanplJ6RQdnZ1yn7eg7dyMuj/Lx8Kigs5BG7uLhQaUkJubi6kLu7O3l6eJC3txf5+viQv78f1Q4MoLpBQeTl5alDhCoMyUk3nMXFxZRyLZXS0zMoMyuLsrNzKCc3l/Ly8ujmzQIqKi4iV9caDBZ0paZbTapVqxZ5eXqSj7c3+fv7UmBAANWpU5uC6tTWv55oZITXUtMoLS2dMjIz+d3Pwfufn89zWlhYUD6nJSXF5FbTjdzd3cjT05Pff38/PwoM8KfatQMpuG6QbJIVnPMbN/LoWmoqpWdkUlbWdbqec51yc29QXn4+FRQUUGlJKbm4ulJpaZnBwt3NjTw8Pfj98/P1IT8/X6odGEhBQbXJz9dXwZ5K06lp6eXvFOYK6yS+qTdv3qSiwiKeJwjeqZo1sE668zuFddLPz4cC/H9/p2rUKFtT9ShCgvU4qxoYExbTS5cTKCExiZKuXuUeBwXV4QUywN+PfH19yNvLiwmMey13cnX53aoAawMWXCy8OTk36HpODmVmZlFaegalpqbxPaEN6lNoaAhFhIeTm1tNDSAiXawKgStJV+lywhXOa5mSco3q1g1iAgvi4+vny5sgT08PquVei2rW/H2xxoe4qKiI8vNvUl5ePl3PzaGszGwmWvhAYLNVv349CgsNoYZhoUyMReyDAEjv5YRESsT7n5zMH1zMaUCAP5NaXx9v8vLy4ncfRMpY4M94s6BsTnNzcykr+zplZGTyBz8lNZVC6tdjH8fwsFD+t4jlCADri5cv8zwlXrnKBArrdJ3agTxXePd8fLzYIAHDhPEpHVJxFdws4Htyb9yg69dzKDMrmw0dWKchIfXrl71/4WHOYbywfCqqvRP6fykhkb+pV68m84ajbJ0MIP8AP/L1LlsnPTywTtZko5JBioqKy98pfE+v453KzOJ18tq1VAoOrkuhDUIoPKyB7vyHhQRXq1pyga0QgBXvzLnzdP58PF1NSaGIhuEUHtqAQkLq8YfPVgIyDMKUkHCFiXbjRhGcC7Fpk0a2eoS0ozACySnXCBHMcRfi2doHQhMW2oBJq/GGyJpuwMp45epV/sBDT2DtaNK4EbVo3pT8/cRKZQ22ld0Lonr2fBydj4vnP4P4gACBqIJA2UKwxiDiHYQNc5p/8yY1aRRBzZs1YSuxiGkIYI7Onb9AF+Ivls1TWAMmQSC/lsvtx1dZ2dmUlJRMlxOv0MVLl6l+cDA1bdqIWjRryu+iJeJsB2TYAJ45e57XSeg+5grGnwb167Nl1xaCzQxIdULiFd64wvKPdRLvVL3gurZ4hEPbEBLsUPid4+E4Ojtx8jSdOn2WX1IQ0iaNI+wy+MLCQv7oglDh+Lx1yxbUpnVLsTrYBX3zHwIdOXn6LOXn5zMZbdq4EVuc7CFMvM/H0dmzcVS/fjC1adWCN2oi1iEQf/ESnTh5hq20IDh4/+1FSLH2xMXF8+YbluU2rVtwH0TuRACnc1inT54+w5Z5kBwYDtwqWOKVwg6VzEC8sXlp1bIZtW3Tiq2YIncigE3DiVNn6OrVFGrevAk1b2o/QopT1/MX4pl8e3h4UOuWzalVy+aanSYhwZqdOvV3HEcpR44e40UNC1qbVi3Jx8fbYR3HcREWjmMnTlL7dm2oU4d27P8k4ngEYo+fpKOxxykwMIA3KY0cTD5BBI6fOM0WqQ7t2sgpggUqgo1n7LHjRC6u1LZ1S2rZopkFrdjuFpCs4ydP87F8x/ZteE0SIfYVPXz0GMUeO0Ht2rTmzZ8jXYNycnLpxKnT/P41DA+ljh3aUlCdOjJVRGzQOXrsBFt927ZpyUYdR0o8yPjJ0+yO1KF9W2rftrUju2PRs4UEWwSb3HQ3BOD/tf/AYT5K69ihHXVs31ZVwSqweByJPUZHjh6nLp07ULeunW12xC6aYR4Cp8+eowMHj1Lt2gG8KVFb6U58dI7EHmdf466dO/KRsMjdEcCR6YFDR8iFXKhDh7bUOKKhqiCDjznefQTjYk5hmXZGwTH3/gOH6OCho0w0O7Zvp6oTMsR+4N07fCSWmjRpTN26dOQ4EduJdpwn4N6Hdwq+u/ieqs2172pyCm+k0tMzqWuXDtSyuWM3vOboiJBgc9CSa6tFANa8PfsOsqUVHxg1B6XBIrT/4GH2H+zZvQsf/4nYBwEExuzed4AD17p27sQBF2oWuGnsO3CYLVM9u3fl4BLtiH0+9thcYk7xQezWuSO7s6hZLl5K4PcfwUK9e3ZzqqN3WOmxTiOAuFuXThyIrFZBcB4IICzVWKdhcXQWQVAvUpldupxI3bt2Ur3bAQKYDxw6zIF3vbp35SBKtYuQYLXPkEb6B9+7Hbv2sMW3V49uVgZQ2HfQeHF3793PKdb69u6pMYJjX6xs8bRDh2Np38FDrCdwNdCKwDK1e+8B9i/v27uH01oQK5uv02fP046de9jFAERFSwIL1u49+6l3z+5sEbW72GePwsMCqcI6jfUa75/aN5/Gc4G0iLv27ie8h1insV7rWeAfvWPXXjbO9OrRVVWnqdXhDpcNfFO7d+lMnTu1r+5yh/5dSLBD4dfHw+Fnu237Lurdq7vypEbBD8auPfs5MGpgvz4U0TBMH5OjklFg2pDOauu2XcijzyTSlhlB7DlMRElv37mHXSP69+1lz0er8llbtu3k3M39+vTUbEoypM3bvmMPubm70cD+fTjll94Elu8t23dyEBUs31oVEKxdu/dR/3692X9Zj7Jtx27OcIR3CllxtCjI/gESjxpXA/r3Vm38jZBgLWqXivoMMoCURPhw2CviW8nhI5J987ad7HfVuaO6d7BK4mDrtmFt37RlGwe94fhV6wJrFPQkOyubIgf3d8rE/yCOGzdv5yPPgf16a31Kuf979x9kS3/kwP6culEvcuhILPvXDurfhxqpzEfbEoyx6cLmC+n1QBT1IvBT37hpG/n5+/Fc6aE6KlyOEDw3eGB/VZ48WESCEWWffC3V4lx+elFYS8eRmpZG/r6+1E6DkZSGMRcWFdG69ZvZcjJkUH9dvKyGsaGIwsbN27gC1QCdfNwt1VVb3IdMCzt27qXIQf3tlhrPFv02pQ0cpSPIatiQgbpLIn+38cMavm7DFurapaPypz+mTIQNr8Ex9PpNWylyUD9dpFPbun0XV1jE+4cCCnoRbEQ3bN5GhQWFNGzoIHKrqe2iSAjYxDsFlxwECetJkJkF39S+fXo4PKNFRVzNJsF79h2iM2fPcZRmQKB98nfqSRkwFgSOuNeoScUlJTRoQF+qV09bCaeR/WH12o3UIKQe+9HpVdZt3MKld6OGDtbrEBUfFyxQJ0+doWFDBlFdDQRJWALI+bgL/PEaPmwwF2bRu4AkgnxEDRmoy/HCdSc5OYXWbtjMZERLfusVdW/t+k1cHndY5EDdquWuPfvoSlIyjYiK5FzQv9dB086QkUlpzbpNvJlu2kSf2UpQJXLdhs3UulULVZ2ycuG8EkOh72p0BvlV4f85cewojv4TsQ4BLLIZGRk0dfIE6xqy493I4RizZj0HBXXp1MGOT3bMo7Zs30W5ObkUPWKoYzqg4afiGOxC/CUaMSxS1dHntoAY7h6r126gwYP6UTOdfsSAkyEAbkTUEN4E61lQFGD1uo2c31iLrlExq9eTt4+3blxV7qZrBw8f5UIb0cOHOjQXvSXvw7m4C7Rp83bCO6WlQEVLxoqMTHinGjdqqBq3OLMswctjVlPjxo2pXeuWloxf7qkEgfkLl5YVktAApnl5+bQ8Zg1Hq9r1o6BgMNxdlfLWc3GcCOv3yKghosMmIoAMEKgqhI+Sl5eniXdp+zIcZ65ctY6GRg5QxELqqNfAMCsgGXgXRo0cpotyqaZoGz7aK1ev4wAsLaXmWrV2A5/WOpM7F06d4M89Jno4p73TgsACvH7jVn6nGoTU10KXre4jUinCkIZqoGrIHGEWCf519nw+ctDrsabVs2tBA7PmLmTLkdrTCpWUlNKylasoLDSUk5Y7m2zcsp1dI4YMHuBsQzd7vMdPnOKqRmNGDVdtRLDZgzLxBliEV65aS+NGj9RVYBUKYMSs2UBjoqOc5mNtmPLMrGxaEbOW87Q6uuqdKWq4YdNWdoGIHNjPlMsVvsa+W7f9B49QQmIijR01klxd1e0YkZSUTEtXrKJRI6M0ZwG2dlZRpXD5yjXsauToyo1mkeBZcxbQ2FEjdH+0qfCqcFvz8DtFRSW1Vy2CL4+np6euInHNnWccL6Ksr5bTC5k7ZnOvj794mQMgxo0Zqalc0eaO827Xw2K6c/deGj8mWheBSMgCsXhpDAeK6SGzgCVznZJyjZYsX8VuUWpOWYU0jyhh68zuW8hYlJeXx3EIahUEXy9ZHkN9ejlvvvG09AxaunwVB2w2igh32FQJCXYY9GUP1gIJRsUalEMcOdy53QEKCgpo8bIYTp/WqmVzB2vOnY+3dndu7YCysq/ToiUreFFz9jzLOJpFXtbxY0ZaC6tD70e4yMIlK9gC2l7D2WxsASIi3Lfv3E0Tx49W5QkHqhoiDdqEsdHk7u5uiyFrto1VazZwKXZUd1SjYEOFNdKuboUqBAJrJIwmeKf8HZS5REiwgxVD7SQYCz+ibydNGEMetbRUKlaZiYVFaNHSlTR5whhNlIRUBoXKW126YjUv7HpL72MphnChcXdz0/TpyeatO8jF1YULyIgQl+9Fdp9RI4apCg6UIV+weDlNHDeKgoO1lW1ICSDzb96khYuXc1W8pk0aKfEIi9uEpbqgsFAl7ioWD8NmNyLNJMjwuNEjbNamOQ0JCTYHLQWuVTMJxpHS3IVL2Q82XKNVaxSYMoLP65lz52nC2FFKNK/JNnFaAEtwlIqPIO0NbHFxMc1ftIx9SbWY9uj0mXMUe/wkb/hEfkcAVsbg4CDq2lk9sRGLl63knMaO9q9Uk55cTrxC8I+eOmm8agLlkE5x34HDdM/EsVJnwUhZkCkLlmBHWO6FBDv4rbUnCTb3uHz9xi3k6wvF7OJglNT3eLy0tQMCqFtX7Vc/sxZdZEVYs34TTZuMj41zZIIwFTNDpbypk8dTLQ2dpOTm3qC5C5awCxSqcon8jgAyRsxZsITGjhquiiwZ+w8cpvTMzEo3oOau+Xqb5z37DhLmCxlbHC03b97kd0qtldMciQ8Mbninhg8dbPfAWyHBjpx5FfsEI3fhwUNHacqkcQ5GSJ2Pv56TQ3PnL6HxY0dSUJ066uyknXoF9xBYoFo2b2qnJ2rrMTt27aWi4mJN5WuFn56Pjzf16CYb4Mq0DWVgsUYiUNyRguqjS5atoqn3jCdfHx9HdkW1z8ZpDFJxOTp/N3LO16xRg/r27qFarBzZMeQgxykrXHrsKUKC7Yl2Jc+ypyXYnKHOnruQfRkbhoeZc5tTXRt77AQlJCY5dcDg0djjlHjlqlNjUJ3Swy0CqRCHDh5gdytHdX2r7O+XLicQiPu9UyZacrvT3IMUT02bNuYcwo4SuGaEhYZQ+3ZtHNUF1T8X+rx9116a7kB9xmkZSnHfN3WSuEHcRWOgz6EN6ts1J7eQYAe/wmokwYcOH6XU9Axdl9q01bQjGAW+gaiA42xSWFhIM39bQKOjoyR3eDWTj9LRsBwikb/aBZZ9ZIJAURyRqhFIuppMcBm7b9pkcnV1tTtUqMaIQD3x2a4eenxng2rXtntxBoM7CopMwRKNksEiVSOA0srIyX3/vZPJzc3NLlA5HQlWm4+U2khwYVER/TprnlPneTXnzTsfF0+Ibp00frQ5t+ni2r37D1Je/k1NHfM7EngtbJjOnD1PJ0+fdViktiPnx5Jnw20kwN+funS2fwl5pK5DJha1ZT+wBEeL7jHjY46ctMjL+8D0KZyxxZ6i3c2KGQDbEFC4jXh61LKbK5bTkWAbzpVNmlIbCYZlAYEEgwb0tcn4nKERLK44jkQZSGcR5EyeMXMuTZk83mH5HbWGNSzBx46dpPFjo1XbdRD17l07O32eZ1MnKC0tnZbFrKGH7ptqV2swSpLDHQsFWURMQwDp/uDn3q2LfYOZlyyLoXbtWjvcJ9k0lBx/FbIMzVuwhB66f6pd8l0LCXbwnKuNBP88cw6NjR5OtWsHOhgZ7Tyeyc3xU5ovjGAO4gcPHyVUPZLNkjmoEadM69WjK4WHhZp3ox2uhsXq8NFYSf1nJtZYw+vVDbKrHyOKLbRr20qIlRlzBWsw3BIevn+aGXdZdynKje/ee4BToomYjgA2LH5+vtSlk/InLEKCTZ8XRa5UEwk+ceoMIYhgxLBIRcaq50bnzF9MA/v3cZp0Ur/Onk/Dhw2m4LpBep5Wm4/t+MnTlJB4hVMBqU1WrFpLLZo35XyzIqYjcCUpmbZu30nT7plg+k1WXAlf5C3bbPU8xxx5WzF8q25dvW4jB3vbK5gRqSNRZrtt65ZW9dvZbk65lkpr1m2iB6bfo/jQhQQrDvHdH6AmEoyAGAR5OXvJW0tUAn7BGRmZNHhgP0tu19Q9OIpFiigtBHmpDViUIf7pl99o8sQx5Ofrq5rupWdk0oqYNfTgfVNV0yctdcSea+emLdspMDBAKjNaoCCoTAaXP3uk4cq+fp0WLFpOjzx4L7m4MNWygTjPpgVW+zatWyruZigk2AZqim9lfgAAIABJREFUaU0TaiHBiMpct2EzTZ86yZrhOO29SPb9y+x59NhD91HNmjV1jcOqtRuoSaMIatmima7HqdTgUDbV09NDVRXHcGRLVMplZkXMRwD5TZOupihelKGoqIh+/GU2PXDvPVKYxvxp4juQ/nPYkEGKZ7QB2c7Ly9d02XQLIbbJbahYGRd/kUZGDbFJe1U1oloS/MxLr1Xa50cfnK6on8jNmwV0/OQpRZ9hPDC1kGB8BLFbtbQ6nPF8NQwL5SPVUdFR5HaLEOLvSs+dqW+KUn0BOUSktp6Pk/Nv3uSAuD88fJ9J+S6ff/kN8vby5oAUPz8fimjYkMZER5k6VeXXofzp2+99wimOvvniY7PvV9MNOM7etmO3qgrRKE0MqlrPMS9an0+MIT//Js2YNZcee2i6optglGtHRholiYHe5wpV5HAiA998JWXewqXUv28vm7vIVTU/lr5HiO+A2MP/1hy8kV/9+59ncYCch4LVNlVLgvtGjqKvv/ioUsyUnCwEOX35r3/T//3zE3Pmy+Jr1UKC4dOKo/x6wXUtGothvoqLSwiJwbft2EVFRcX0lz8/a/NFwKIO2uEm7FwvXrpMUSr097TV8M0dI/QCi3NJaQl3AWVDM7Oy6b/ffG5Wl36cMZvSMjLolReeNus+tV4887f5FD1iGNUODHB4F1NSrtGmrTsIpZ2VEsOHFu0/+9Lrt63td13PNXT6G7N6PbVo0VTRYLW16zdRRMNwRU9hLJ4rpZTHxu0mQ9+3bFfUhxtlrGNWraP777W9T2tV3MhSXvTRZ19xjIKl99t4em5rzh76rmoSvGPjSpzQEVVwp8FOKHJg/3K/nrfe/Zj69e5JiVeSCKmbfv1tPgOJUq5vvPI8NYpoyMTs9bffp3PnL1DjiAh69OHpFDmwH+GFx/FSx3Zt6cix45SddZ1u5OVRndqB9B8zP9SWKIMaSHBmZhYtj1lrlRM6XkyeLyN5652PyM/Pj1558Wkytr7uP3iYsEtGVSocvyLHbp9e3flOXHfocCxFDRlUHkH/6EPT+ffjRo3g+uK5ubn0xGMP8fxB4I/3+Vff8r9hyf7ik/f43xfiL9Jf//4hIeUKxrhq6Rz2wzTuyw8zZhGq1HB9+SEDrSJZcImYOWchPf7I/ZaogibuWbthM0WEh5n8Ea5MLyZPf5Q+//hd9j3Hu/rv//3MY8c7/MkHb5frAU4OkLLL28uLkpKTqbiomGrUrMGk+rN/fkuLl5Xp27jRI+jVl54tv2/KxHG0dMVq+vzjd3iuJ44bzc9oHNGQ2//y639zu3BdgW5BQLKhC9AP6NDf33y1fD7w+3kLlnKi++effpwaN4rgvz36p+cJmwKUzX7s4elmldDdun0X+fv7Ucf2bR0+73gfUfikd8+yd1BpMXzEDR9dYM94Gs2F4WfM331TJxM2DS6uLvTy80/Rxs3bea4iB/Wn994uOzHEOg5ybZBP3n+bj6ENbaempVNQndrlz1BijMdOnKRr19IUjQv4308z6f5pk+zmCqHXuUJgL06kAgL8lVAFOhJ7nLKysmlAv942b7+yNdXwEJQefvSPz/GPcFd79sk/UOeO7fln3AepXy+YOnZoS2+//jK/H7PmLKCQkPrl31PjdxHvX5eOHfi9MaylK1et47UVbl1/efNdbrNdm1b0+i2u9f/tnQe4zuUbx28zKzvZmdl7RUMhe8uMSlEp7aXSVFL5R4uoKEKydySRkD1DNsc89t78r899/N5er/ec847fO8/zXJcL5/zG87vvZ3yfe3xvOz9YjS4xuxUPBKqFNQh2Zwlm4WRBa9a6k0wbP1LIvgT8vvhsN1XospWr5NUXuivw/eSzLyVZsuQKwlggGQwok1idjz79XIYPGSBUcgIEA6oBVcSg8H9fXQveKiocQDDxbGRj+pPU5W5iAkQAKj8M/vI64Nn1qRek2+OdNWxg7MQpkjxZMk3IARBt275T3nnjZQXITLYihQuqzng+oAXAQ3LDyF/GS9+P3hWsL9NnzXbo69shw1UFXR/tJA1btJf+n34Q954JU2Tjps3S87UX9VmMrV27dqu+GTs0BcedOvhFfA+BfY1qVSRXrlu9HQoRcf3Q4aOU7idD+vQe9dfduLi/8QM6d1euXidfDvxWPnjndZ2vH/T5TKn5nnq8s+qCd7Rp1UwtFM5A6buhP+nZ2DpsAKq7du6kbBW8DxfkQx3aaFIF/8d6DDcv95HURzwgHo8eb/WSsSOGyP4DsdLhkSf0EMdhqfen/ZVLlHc7v9cCWlz3Uo93JF3aNNLrndeF8IYPP+6nY9rTLHDGOeOxYb06HskxkBcxTyuWLxM02jZvgFW3Z1+R0qVKaLlZDmCTp82UZ7o9puNlwOCh0qBuLT1I1G/WTvp93Evn7px5f6nefhoywKE/xlXDerUDyjvK2Jmq1r8HAqKuffsOyMLFS4NamCdadYUlGGYbDGWBaNNnzpbitxeVQgXjDsx2tvhAMEaYF159Sx5o0VRj01mven30P5kw+kchVI/1lbVrx85d8l7vvvLGK89rVUhno5DrgfSNtz+8YQ+ude9dcnOGDGoEeK77E4qbMKItXb5S3n/rtfg/1QevzqnTp5VWsnOn9naK8LpnhTUIJv7PtVnglLge4tjYSKaOG6El9lAgoHj08G/1NmcQxsBhw7IaAKtFs4aSLm1a6dv/axn5wyD9lWUZTkogmNKf0LgUL1bU54HmbmIuWrxMsAbPnj7uuonGS7C8wtt45OhRx6HjnQ8+kWqVK0rD+nHAAJACgLVA8OCvP3OADOt9n33xjVy6fEkPPjTcJwBkgHf/rwZp9SvcvJbVmGushR2A3aBZO/099EY+0X25TGy++abUqf0C0j4rIcA3HjlyVOdX+zYtPX4Tska+Bw8e0hM98YzPd39CgfRnXwxUr0uNO6o6nvfx/76QmZN/0fHi7O1xXpz5XcO6dRzjBEvGgdhD8uKzT6puCcFp2qi+PpP/Tx4zXLJly6ogeM269fLF/3rr71xjw2FI4BvHTJisB2vWAA7PWIxcQ1wateygYDttmjSavbxr9x6NW7OsmYkJ6Oy5c7p+cbALZSM2ctD3w6TLIx0lZcoUQemKV8DquVelVbPGjk3dea22xkT5cqXlk8++kp+HDXb0v27j1jLqx0G6B0CL9ctP3/nwbd7v2iTHclDPlDGjD+9L+JYVK9fI+QsXpHq14CUvRo6uvBP3xn83K1VhnVo1vbvRw6vxVJBkzvpgd0MnrtgIay3z4POvBssjneJ4kNOmTSsDBg2R5595Qg0JFy9ekmPHjyuLEYcAMJNl4bXydVxB8Mf/+1ITCK09eMTQgXoABVRPnvardGrfRt+VOnVqIf9j5pRfPDaQeCqXUb+M13CNQNUuCGsQ7OpedxUagwFu1t7vvam/QoErVq9xWAUBJO/0+lhmTR2jm2Ht++7R63CvpkuXVv9m4DhbfpMiCAY0YlHJktn3+ER3IJj4Tyzd3w3o5wAcAM833+ktV+WqulloyPyrfn3kpR5v6ynWWuS/GPCtTihrAv7x6wSHJcd632tvvi/58+eVp594VJ/F4ajne73lt6lj9f/0gXhnLN24cAi/cF7Y1/2zQa/BegRQdj4oeTpJna/D0rh5y7ao5FrGa4LVEze0p82SdTJJJukzpJPcOXNqkpw1XwGeFy9eEMp1X7p4SRNW0IErQHUFwbjIrXGCW27KtJka6sD7hgz6XIoVjWOucB6XuJJTJE/uAKrWOwiz6Pv5gDiXWzKRq1euyqq163QdAey+1eOlG5JosGYnT5ZcShQvKrfemkMtIxyoPQXB9I3FHXBN6FWoWmzsIflzwSJ5oEWToHXBG2D11HOvSpfOHXUTd12bnUHwgEFD5buB/Rzf8OgTz+lhCI+S857gPaz1Tixwm5IcyzoXX/O1D4B5LHfBrEwZSl15J3nvrj567JjMmDVHOnhxoPf0DRh3MMZ4Yyzw9NnWmhZfvtRX33yvoQm0m266SUtEV6pYTlatXifjJk3VA6XV2IM5hCdkCeaATHK7tQdbmIy1i/lohYalSJFCUqRILvfdc5ftZbwpTZ4r560ajhaIFrEg+POvByuIZQGndCS8fyyKuCHGjhyisiLu9O8lyzRGlMncp9dbar2hkcBEgoHrwprUQDAx1MNG/KIbjT/NFQTjcun5Xh8F1w+2e8Ax0fbvj1VLLa5KGtZakhGtOE8ShSwg0fHRpxSYWhPQsug5g5uB3w6V3Xv2yYfvvqHPo4TxzNlzZeDnn+jP8+bJpT8H5A4cPFTGjPj+OhDsfA1W6xrVq/qVeU388ZRpvwYkIcIf/dhxL2Az480ZvKqMFZ/rjv4wX+FXtiyz6CLHLdn0oJMYCL7nzuoOdgXWgtSpU0m3rp1Vt1j98uSO07vz+7/74ScFrtb4st7BoYWwmNdffk7v+eDjfrL/wAEdk1ir8ZIQGmH1mYMzgBqaOEKtaBwQvF2kOSASX02BilA1CuQcOBDrVyiUt313B6zwCHR/8jF91DMv9pAK1+IQn37+NXnskQcTBcEYO6aMG6H3U8q4aetO8uuk0epKdQbB3vbV2+sJtcPiFgjmAeKimzTCyhw8fulo1hWeoYcebGN7iMymzVvV63V/gKzM8a2pYJdX33hPRv44yOHVxGgBgCQfqmjhQo617/HuL8kdVSq5tQTHNxed38vhErae0cMHa06EzrsjRwNyoF+z9h85cfJUwKjmwhoEx+cq5JTNCQXTPMp498NPZMg3n8tvv89TZXBaRiHEgWItwkpI4hRB1q2aN5HNW7cJAxULMpQzzpZgwFvXp18UEiuCkS0Z6phgMsPnL/xb5eJPY4JY+orZs1f+XrxM7qt553UJS7hcCBV4rWcvefapLrJ0xSo9yBDX+1Gvnqqz9z78VF55obvM/fMvKVqksLqTXF0xzuDGSgSgFGa+fHlk5Ojx0qp5I40TfLBzN3nu6cc11hGQgv4tayEnaVxCuL05QB07dkK+HzZSerz0jFSr4h91DnHJjzzU3kEP549cw+lerK0AQG9K/iYEgplr6AgrZJXKFWTCpOl6SG3epEGCIJjxwkGKA1KBAvk15Ib5TyII7yPe2Ep4cX4/Lkos0q4g+NSp07pJYIEeP2mqxunyDq7Dddjnf18owF65ao0cPX5cwTFudopL4LkgqWzA4CEyacxwdTF62khIu3LlilStXNHTW2y/jvUTy3wwE/RcgRWHEBJsrHyNfHniSkqrq/aFHvp3QpZg55wBxgNrT6pUKXUdcfUO2i5AlwcS6/3v5i1+HaTd9RFPyQ/DRmmuQzBbQHR1XyM92IRaV+MmTpG7a9whOXxkRHKvh6uyZNlKSZ48ueYVBKIltKYSA0yoVesWTeW3OXMl9uBhzZ3hMDh2wmTp/FAHGfnzOGnSqJ6GJLKeE9pA+A7J6Xi0/puLa+TUqVNSotjtN1iCdX4++Zwm2fGuKTNm6r0vPPOk7Z9M6Wks2fQ5EC1sQbDl6nL96NNnzihwIqDd4rR1vpYqLcSw7IrZo4kxxGdZzbqO31ubOacnBOzsxuQ6y1UQCKE7PzPUIJgNaMeuGL9Prc46SJ8+nVriyM52lj0yZzNb+PdS/WNZfZ1d3YALqpHhUoTKBl2jG66pUqm8lCldUh/J/y2dkdj3+9z5GneK1e6JLg/rNVu3bZd58xepJYjQi/tr11QAx71WX3BbAcZpVSqWt4XeDA9E7Xvv1jjUaGrE3jZuWNereEdnPbmTBWWEFy9ZLjfdlFp1Y2VTO+vI0rcFjPib++AORucAaCsGmPsotWmBUef3u2MhsMYBnoI/5s5XQMpiy6GZ8CDGGGNk+ao1GmIB8LYAtvU8xjHjrnIl7zY9u+aeP2NsxszZasEmzi9YzVW3zvotWCC/bN+xS7tizXtLR65rtas+SUpdtXqt3muFNbleE+hvJKacNd1uujms26xxlkci0N/hbt123UcjXVfoqUD+fGo0s7MF6rnO8k8o7Moa8wDUsmVKqTcUWsq/Fv6tORkQBJQrW1q+GzpcPUCsX4wty0Bg3e9Ov87vtSri0S/eEShq0OMnTsjU6bPUoxyIFrYg2JePRXkEu7/9xsu+3B6Se0INgleuXivnz58Pi0pRzpsjbhyC8ls0bahx35HUpv36m5QuWSLqyk9/892P8vijndTKYZr/EmCML166XMO5QtWwELERQh9mmv8SsCg67U54hBEHCrZG9e/3v5PmCSoBQiWJm7UoxOwSCyF5eBMJQzDNfwngLRs8ZLg8ec245f8Tr39C1IHgtf9skH6fxPHERkILNQjGIovlNpju0IT0AhCeO3+hWnGdeVwjQZdWHwmzYAH0h20j3L4XF9vPv4xXd5pp9kgA68z0X38Laalyqv8RjsIaYJo9EiAcqvND7W2tHAebAYcmf2gs7fm66HkKXL6nT59xcNTb9WWwvlAIJ3Mm+xlC7OpjpD1n6LCR0q5Ny4CwbUQkCPY1uzYcFZ8QCKbAB7GsCxctkR6vPOdVvKGn34obOE+unB4XP/D0uUn5uoQOFnBcb9++U907Tz7+SMRYCyB+nzZzdkCyqZPqWKEE9ajRHCxu5MAkBnTHjl0ya848uSVrVmnzQFxint1t8JBhetgku9s0eyQwbMRoacXBIt2NB4sdO2M0ZnRXzG55+fmnPH5hoACbxx2IwgvJEdmzb/919JnWZ+KCR1cTJk+Xdg8098qgMXTYKGnftmVAS/1GoToS/CRyQBrVq6MFhuxuEQmC7RZCKJ/nCoIJAseaTdlhQju2bd+lAHXQl30DAoKJdyxcqKDttCahlGmo371s+SqRZMmkcsVy2hVim6lUiIV4y/YdWqQDWixYESLFZQZ4p//w+5pmjwQuX76slc8ef/QhfeD58xeUyH7RkmWyZMkK2R8bq2OnfdtW0v0aBWBib/bGQHDl6lUZ/P2wgLkZE+trtP7eecNGxhxmSKpc8PcS2bvvgMTE7JEad1SWTz96z2MRLFuxWq5euaLx76bZIwHiY/E4WrGs0Kbt2BGjTEIb/t0ku3fvlUuXLkn/vh86aMc8ebM5WHoiJe+uCWTYVnSAYG9Wfu9kH/CrAcE3Z0gvG/7dIus3bJQ9e/crfZtzAwQ/91RXW91rPB9O1ikzZkn71i2CmhgTcKGG+AUk8FC9Z9fuvfLvxk2yfVeMbN+5S8v+Wi1/vrzSrcvDEZM8R+zqzTffHFYgGGYTmr3Z3cEdPJRzJtlz+arVsn7DJjmw/4DEHj4cVy7+Wqtft7a0bGp/3DBUXhOnTJN3eyZQ5ckLcdyojwhemL34btdL4R2HP5WEa+J49+2Plb379v132VWRShXLyhOPxSXwetKmz/xNat9XMyiMRZ70Jxqu4cBJMaWzZ87Jxs1blKozJma3nDlzjt1RPzFdunTybLcuHld+Y08dO3aivOtUmCsaZBXqbyDp9e4a1QKy1kcHCE5AQ+G+UQKCs2TOJBMnT1fXzIEDBwVXjCsI7tS+te0uSyYs1glIvQsGITucijLp06VXUm1a9uzZ5N577gxaPDLgNBi0d7znwoWL8uvsObqoHjl8TGIPHdJlVSeciACC27Vu7leBkqAtTFdFVq5ZK7lz5fQLBMPL665Z1Yq8/Z5Ojz2lFHxlSpXw9la93nk8uPIS+/RAH26C5zrXrbfK3PmL5PDhw2oJxnro3GrXqil1vChQ4mk3SIhdsOBvefdt93px95wp02cqK8fS5avkzupVtUQ4JalpUCvBimJnlrizXr4c+J1Q3bJZ4wZeFSWxvsNV34GqCgo7DNnyE6fOEIqRxMTslXPnAVbX2jUQDL2ep41yyRRzsWv9cp6L+fPm0cqcjRrW9YjW0Z91FG/HPxs2Or6DfgRKD4nJFsMEsdZwlfNv6BD37t1/3W2A4IcfbCv588XR9iXWrly5Kr/PmSO93u2Z2KUe/96ufdO57HtCL+c6GmMtVOuia//GT5qm6w3l7u1uQQPBgVCkJ/Q3FM+A5N+qKuetAD15hz+LgnM4BJQjuM7m/bVI1q5bL3v3H9CJWbJEcRnQv09AwiGocARFTCBqnLvKGn7D/p9+KGfOnNFfXbh4UX6d9bvSYrGxBbo93KW7/PjdV4F+jQIEJhaUWefOnf/Pxb1shW6K+w/EClyo/T7tFTHhEAcPHZZ58xf6VVnM4hx1pwBfNnd/QXCwxkN8A46sZ4puPPFYXDgEiU+bNm+RP/5cqGMGqjDcsR07tFGvgd3N9f2JPX/unwuEpC+4QBnb0BnipixbuoQeRgIBgp37xIbcpmUzB41eYv11/X2wABfVtBrUra1UelCbAbDmzP1LdUt57dOnzsg9d90hH/V6y+NPIMSKoxE0kXY0ay5evnxFyD0h/O7SpctaZS+xEC3m3fDv44odeduwtvb74hv5uv/H3t5q+/VwOkNTWO/++5Svm/nGXr7w7yW6RkOzSunh/p9+4FU4BDUMunbuaBuLjl37pqcg+KO+n2uZYl/WZNuVdO2B1HyAJQp6W7tb0EBwsBVpCcpfEOyJwP1ZFOJLjDt1+rQC4vmLlsiqVavlq34fBwQEU5IwT57cUiwIVavckXzDx3rs2HEHr2ePt3rJ/AV/axWaxx7poPyvHAgGDRkmDzRvIp/0+0ry5cktbVu3cCQ09O0/QCZMnqaqgheaDZlmbZps1ucvnJeVq9ZqzXVfLY+ejAWuiY96B9CPTpcuWyF/Llgs7/Z8JdENx9N3Jnqdn55pdASpuj+lQBMieXcFKMQfMw6gO+Q+GryX5cqWkrdfj6NAtEAwxSoSKn1u3V+kUEHlx3zx2Sd1bDiPB+63xgXj5ZPPvnSIdOIvw3TxpeJcqRLFZP7CxTJpygxNEnz6WpWzROXv5gIssSN+HufWqkksMPGKU2fMlnz5cku3Lo/48opE7/F0w7aqsH3y4TtqkbEaYJ3CQ3dUqywfftzPYQmmEAgWUYpxUKq8VfPGjiz8nu99JJQrh6z/5ReeVsBI4tePP/0sW7ftlOMnjstH7/eU6tWqOCxR6IdGHHWVihUc5P38DBDT46VntfIX4KVV+856LYw3XR7pKBUrlNUxxNynYXl0Hm/oGp3TWjRt5EhYs6xgfAcJyp07tXdYvRMS7LCRv2gBHkq+OzfmEIAYa/axEyfkw3fiqlx60uymsnQ3Fyk6kzFjRkcVRHdrsTVv4Mzu3u0xnZMUmiHngRAQeGTh0qZR6Wvw0OH6bwoqAGIeeuxpoSIZORGDvvqfx3p4+bmnZOC3P8jGf7dI54fa2UIrSKGlPXv2ui0DD3c+4Sx4Pjj0WaWIPdEVhrMH27VS+jU7mq/7Ju/mQEYpZTyPVLd85sXXhdLH7jjTrb7CBw8meL7747quWusiY5DiNY7rhg7UMErrWYcOH9Z5hDfofS+8S57IyPlg6cn13lwTVBBs1Z22OugMgM6cOSv3N44jQ6YiHKcQqn15qkgyPalgYjUqgvEMZxCMNevNd3sLxRVoJKQ83LGt/vvrb77XKlSQS3OKszZV58FCwPzg73/UEn5ky/M9rouCt6cnTyjSzp07J2nSpPFGrx5fu2DRYo31LHutCIXHN/pwobvJ/MbbH0j1O6pKk4Z15aUe7+iJHIo7rGJsqt0e7ywpU6RQ3b7/1mtS+757ZPHSFfL1oCEy7LuvhNKX4Dt0Rnugw6PStXMn3Rh5HxXIHurQRgunJATCfPiceG/BYnrLLdmlZAK1zvnOSOLbZX7+Mn6SUJnP13adJdgJlDNn+n35jRQqWMBR3Kbbc69Kx3YPCNXc3v+or841ANd7vfvKG688r94LT0DwoO9/1ERTgA+WkDff6S0zJv2sn+A8HizAgxWMMfTdwH5aKYlDInMUUMZaAIjhIJAubRp59qU35N2er/psMTlx4qRMDnGJ7R9++lnatmqmFq+EGmC2b/+vZcLoH+O9zNkS3PWpF3Tu4mYfO3GKJE+WTB56sK1W96tapZLOd5oFRp1/TiEUwkQssGptws6uWcq+AnKpBjp81BiZ/9ci+eKzj+T93n2Fww5gjE17+Mhf5LOPe6nunQ9Klu6pDMjPx44cov3BMk88/7NPddW+lSxeTEOAKMry3CtvajVCwHZCjWc80rFtgkYLjByuIDmhZ1Lemj7YxZnubi0EwGBM+GHwl/GuxRwCne997c33NXHbqvb30aefy/AhA2Tdug3yYo+3ZP7sqVq+/v3en6oXiRA4b/VQu2FLrczI/SSLv/rmex7pIbF1as269XLy5Em5s/p/RZ0Su8eT31PeGuNNRpvKW/u6b6Kr1g8+Jp/2fscBVknETQgEa5XGF3s4gK/zuvjkMy9Lv08+UK8xIVEzZ8+VTz58W9dFLPxwWPNOKmxSLMZO/mXWKbxA6dIlvE55oh/Xa0IKgp0B0GdfDJRtO3Y6NisW1N+mjtX+eqLIjo8+padv/uDW6PbcKzJ+1A8yd/4CRzgEp6D6dWupsiAf7/7Ca/LlZ33UusAJh80RMM3GidWORdgCwY0a3C9vv99HT680rAdZs2SRLp07+gWuPAHBvijW03vYHEiQsarveXqfL9c5W2OoTsO7mXQWsfwjjz/jAFlU/MI6lOamm+IsCF2ell9++k4r0QGQASpTxo2Qt3v1kYZ160jD+nW0S5xiD8QeUmsf78O9Z1UTCxYIxmJaoljRqEo2JH78m+9+kG5dOv8X2OzlIHDWv/OtzDOsRgMGD5Vvvuyr1Y0IVZg0Zphexvg8dvy4hgZhIWZsMG48AcHcD6jhmUePHZe+/b6WZ7p1lQrlS7sFwYePHJPf/5gnfa65qq2xZm0chCw93/0JB4CjEmFC1ZsSEhHWXkK1sJKGqpHEVadWTbXMJdSIyZs6Y5aWp46vuYZDYOmlFPqRo0cdwIeQis+/HiztWre4rqoaCYKzfp+rFdGYr9Zm525D5tDU9IGOuha7c93zXmu8cJhCd/GB4M+++EZuzZHdUY0KUDyMPlHNAAAgAElEQVR91mwHAG/ZtJHDUuhJfCRjFYs2+4KdzUriwmpuR3O3Fi5avFTeeq+PzJ4+TuJbi60S1cgUq3v7h5+Q3u+9oTkQl69ckWkzfpMWzRrKoYOHNens9Vf+M0zRb1/00LhlB3npuaccHMmupZx9lQfGFMpre2u4Sux9JHFRLdWu+FVf9028M5RRHvXjIO0yoY+WQSE+S3B8IPjIkWMyZNgIGflD3LNYu1q2e0Qm/Pyjrgsxe/bKO9eKlHkSQpqYDF1/z6H4yS6PSLJkVlaNt0+I//qggmDLHeUOAFmb1ZGjx4Q/nDqw5mIBTUyRjRvUlU5dnpKZk39xfGm7hx6XV1/srhPViglmMHHitxbOdz/4RO6sUU1Onzotq9etdygRIAVNkTMIZnB0ffpFyZnjFl28Szsl4/gDrkINgpUrce8+ty4h+4ZZ3JOc5YQ1vvuLr8uIod9I7lw5NGUMT0DbVs31WgyFyZMzUpJpuWP0aXkSKNxQp2ErGTLocyFZ5sG2D0j1apX1PnQ9ZdpM+fjDt+TOWo31Glx3ru+3+9ucn0ecJMA9xy3ZA/maoD8bqxru4gwZrnfzetqRxOZJ205dZPTw79Syd+7sOen6aCcNLfmgTz893FrNKmnuCQhmQcb6YR20sDJiYWYtcmcJZj7gMcISSCORp1aDFm6tJ4Ci/0Cw9/EmUDThRsZrEarGBoYXCHdpQg0Q9uSzr8ivk0bfcBlV0rCOWiCYzReLO3pCPjTAz1f9+ui/8agBvgmJsAriAJYpHEK1xZjdex0/jw8E31e/hUyfOOoG8vwPP+mn1FZVKsVRiRFLyHXxgS8smRg4rHLdjLeffh57gxWaZ3kCgu0IG3Knh9iDhzQm3y6KQndzEZ2wH303oF+8a7EzCGauvNTjbfXO0VKmTKkH1NSpUmk8NEnpT3a9PozHFz206dhFerz8rAOs2gWCNRQwdy7bOfIBm3izCxcqYMu0jn/fjKtIF9++ye/grMerRft7yXLVly+WYHT9+x/zHc8ilKtWg5Z6KMZLRLOMAXaDYLyBeCg6dWhjizxdHxJUEGyBmOsBUJwie3/SXxdAy92K+RsQTFxOYookRo1gbtw4Vnv86Rd1ArqCYE65aa+FFnwx4FuN9SMhAAsPrjXan38tUtevKwhmIfp5zARdwIl/+n5gf7npptQRbQkmKQL6K8BNoJvrwov158DBQ47DB1YbYnrr319Lu8I4KVWyuMPyC2AucFs+zehlQ549baw8/2pPuefO6mpBomFlSp06lXTr2ln1YlmP+V1iIMyu7wd0AczTpLEnJsyufvn7nIlTZkjVyhWUJcKXlpj8CW0hC/vnMRPlzdde0E0EUEPYyOsvx1mUcIPfUaXSDZZg4t4sKyUW5fUb/9X5i8cAdzqeAtyyuOk/fO8N3VDdgeCzZ88JPJ8/fhuXQImbD6u0u43jehDsvUQABGwmxL6GqrHWZcmS+QaGDXeQHk8abC7OlmusaRxEP3inh8ZsEg/Iekpo2U9D4pKn+n81SOWIPlhnM958s/4cYN3zvT7y2cfvqzfOMk4AkglPGzdqqFvXLLrr8MgT0rPHS46QIzZeWCk4SFmGDjjQCZ9JyBKMhenUqTOOOFiseH/8+ZfPIDhQ5Y1JsB0xeqzjMOfveHGdi5YuGtStpVbx+NZi53UUi3v9Zm3l4w/ekrtq3KFdgt7ztvz5NGyBsJD3er6qP7eAUflypd2GQySkB6zSHEoti61dIBhgRXljX9ez+HSARZ14YLsszL7um0uWrVADIh5TGrHt7I/WWkZsdvdrOQ3PvNhDKlzzark7eLIu9un7ueNZeNs7PtpND8UYfWiBAsFgFArMNG8SmOT5kIBgBOYKgOo1baMgloXQCmeA0YHs6IQUybM4HTMZfx42WPLljaMyad7mIU2qcQXBAFernC0b4iOd2quJ/Yfho2Tw15/pvQBqrKOuIBgrEjEv1qTed+CAvPnqC36Bq1BbgnEVAzrcVa26YZJ7b+y67hHuQBCbWcd2rRWkEJM2dfpMjf8i2WnA4CHy8Qdv6yLVtHUnBTP8e8++fUK2NK5z3JdsuCRjFCiQX2MOAUPEqfE+YviwStAARE/AzZs1i20LlKuMiPUbN2GqI9bc380qnO7HEpU9W1Y9mPjS0IdlkXW9nwWUOPven/bX5BcrFAI3PJsK1qaRP4+TJo3qaegEtFyAK4siDU8B15w/f05pBo8eP67zl/i0HNmzS5q0aWTmrDkKsolJzZM7px68rfHgnABC/DkbOd6FxUuWKzXhG68+f0Myib8gGLCX69YcUiKB2PH45OznVHQ8lnhpwkwsS2hCesXiQzxm8yYN5faihVUPv/42R+Olud+yBGNde61nL3n2qS6ydMUqrZzGPP2oV08ZOPgHuaNaJalUoZwm1FFiduSPg+S5l97UxDlAEoYP1gLGQHyWYOY5fX/26cdl9JgJCmY6dWgtT3R/SdePzVu3afgLRSrYB5jzePJYT5wPQFYuCcaXfPnyyMjR43WzxfPgavn1xBIM3RaleJ2TB32ZK+7uocR1qxaNvYolju/dznMRV/bfi5fJfTXvdCQVx7cWw2ntvI6S5Ic3o1XzJnLy1Ck1ILFv4y3iHYBXDEWf9vtawRcx9RiovNEDOmWe2g2CqewGTWVi8fDuZRj/DCSJct+BWLeV6HwZC77umyS3NWn1oBqWSDSnAAgGRfQAKwbz1Yrlhq3IArKM83p1aknuXLfK0OGjHPHB1phhn2W8EEryygvd402y8zVMzFVGGMMo1mRXPLzr80MGgumIMwBiE0PolStVUCBEFbMWTRtqXGV8inQ2uxOju2nLNunQtpUCXwK3AbzOiXFksaZKmVLKlyujCVjEbnINwKVekzaa/UssGZaM3Xv3XgeCyYL9YuC38kL3JyVV6lSClYGkDxTtD7gKNQhGD7i5oSizK5A/vomOvlwnBi6a9Rv+lQb1ausByNJp1iyZJW+e3ErFdPzESWnYvJ1aloaNHCO3FymkG5W1eHE4Qd8kjlBRyYoB5llsjLjoaICO7Tt2asC+Xad012+l1CYE+YToRFtbt36jxnjWvKu6T59m6dbdzfFZEeDMZuGGzgg+YEDS2PFT9BHolf/zc3QL8wbzNGfOHAqkeCYVGLkfq8e9d9fQWDaKUnAfccLWeOB6fsa4AMTg7eF3tF7XiO8TiqPzRSDhEDbjrSeIubZ8xSrNqQC8w/wAJ27cOjJG42uxyCJz/jCP0YMlu/ZtWsi0X2fL8pWrdb5XrVxR7qhaSS2HxAsDbAHReBx4NvdZenH+N+8jlINDyn333u0AHGyYgHXKqxK25qwz/m2F0jivRdzz+9z5un6w5gC4aK7vc/2/O52zDvEMDuF2N763dMkS6g3ztznPxfTp06nMiWN1bu7WYnfrqHUdXlV0ZRmiMLD8MW+Bzr24cYIHKZnKNdB6SEw+JKVOmjojIC52u0NXfN03kQEMM9DzpUyZQjo/FDcPXdfaggXyq+GRxu+stdSSoTX/+D+eklWr1wZ0XYwLhvwv9hfKWA6x3jB0JKZ/598HDQQnpkgC6+f9tVDIQoejDmsfCxwB8fEp0nVTIv5r9Zp1+n1YCJiUgGCCuju2j2OeYLHDTXDm9Bnl37SowbAIWIUrmMTuwiEAbNxLsgyWDLJV3S0K3iggHEAw1pyiGsNU0JuuB+1aiznElV0kaB3w4kVLl6/USnxs7tHWAJBYeuyKS4w2+XjzPSRQYX1+/NFOAUn28LQvFy9d0o3R4ir29D5znXsJQOXEISCxRENf5Mfeg9fSinf25RnmnjgJgCk2b93uCL2zUy6s/4OHDFcLKtZS0/yTAMYCPE12JRq69iZoINg/MQT2bpIhAOFYgXDjfP/DCDl95owjOSaQbw8HEIwLj+BzV0tAIL/bm2ezUd9bt5kjMc6be4N9LZRX5cuWTjTRKNj9sut9FEuA6goXp2m+SwAL9YpVax2UcL4/yf87x02YIjWqVw0eZ7X/XQ7LJ+BRZMPGoxiItitmt1Y3szxdgXhHUnkmCdTs9azVgWiEk1QsX8ZhFQ/EO5LCM0lMHjZitNKeOhmHbf10A4KviRPwQtzalm07NDaKWN9gtHAAwbhvoJ7CfWia7xIgfv3bocN1wpIpbV+zKwLU/x4xR3D12pX57H+PIvMJHLxTpEhpWwUwf6QQTn3x5zv03hBOFYov7Ny5y9ay0c7yCNz64rfUI+4BhDvdV/OugDH4UDX08uVLGgZimu8SgEEHL71Fger7k+K/04DgQEjVi2eGAwimu1Q5atqwniOJzItPMJdekwBxq7ASRGM8sKVkYjapHgZLgGm+S4BNGBkGysXnTc+IxyX72pmGzpv7zbVxEmAtz5s7l0+Jjp7KkLhgCngEo8y9p32KtOugsZs8faYWUQpUI3SMGHdjWPJPwsgwW7asN7DX+PfU6+82INhOafrwrHABwZSoJUEiUAljPogm4m6BdzJHjuyavBKtjYSScZOmBszlG61yc/6uI3DizpwtHdu3DpvPhZKSRORMGTOGTZ8iqSNXrlyV73/4SXNPfGMb8OxrSbqNjT0UFF53z3oUeVdBTUjyK9VEA9moHNewXh3JmkghmkD2IdKfDTtFq2aNA5q0b0BwiEdJuIBgKOEWLV7mSPYLsVgi7vXwnJJgBMdmIEo7hpNAiHcrV6ZkVFXEC6Z8SXBivISSH9j1e0l4pIxvxQpxxS0ivQU7KgLKKWjZAD2BbCQJU8yJLH6o+0zzXgIk0EN/CCNGIBvUjugoGpOkAyk369lwV69euz7geRMGBAdDmwm8I1xAMF0ks5k4KWimTPNOAnAwQhtlFfrw7u7Iunr9xk2ye/eegMU+RpY0vO8tFqJ699dS9ppwaTDeAIRvdN/aDCdtfly4yI9CT1BmFi1SKOBdgs3ntvx5pUSx2wP+rmh7AfSp5L+0b9My4J9G5cmZv80JK49PwD/axhdAQ5s3bx5HQRwbH33dowwIDpRkPXxuOIFg3ES4u028p4fKc7pswuTpWoq3QH7/OTy9f3tw74BjG3ovqvRZ1b+C1YNIx1Bbt++Qdf9sDLh1wxd9wAFauWJ5BVimeS6BI0ePaan2hzu29fwmP67csStGVq5aq+ErpnknAWJM4cMPVtgfXrPSpYpL4YL2lFD27msj92oqS1LhDpo5KoYGshkQbJd0fdydwwkEU5qT2EDi2nCNmuaZBEgsojCAVbrZs7si+yq+N3nyZCb72Us1Tpk+Uy14RQqHHyc33owdO2K0cI1pnkuAfApKpAeTvxeAQIU9CnOY5pkEoD2loAvVAYNV0p5qesyrJg3redZJc5VKAMaaK5evSo3qgS8pb0BwiAddOIFgRAF/ItVlDLWL5wODyoO35csrJa+V1Pb8zsi9kpP66DETDWewFyrksMT8ate6hRd3BffSn0aNlftr1wwL1orgfrlvbwNYwWP68IPtgpoLQJXNnTG7pUFdc2DxVHPkvFy+clnuqn59ZTxP7/f1up/HTFAOfnNg8UyCFjdw29bNg+JpNCDYM70E7KpwA8EnT56SEaPHKX1MtCd42aFUys7iYqNcd1JrxJBiUTGJH55pnrjRggVuC3iMm2e9cX/V2nXrZd/+WKlb515/HpNk7qVEM1XcsMoGu40cPU5D13LnohyxaQlJgITC4aPGSIc2LeXmmzMEVVjkUFCCvVH9+4P63kh9GYnDeKWpEheMZkBwMKScwDvCDQTTVVzdVzgx1wgshUyIRW/L6+HtLFSwQFgDG1s+1M1DsAaPGj1eHjThM4mKmDjOJUtXBCBkxsc4rAR6DLhiAzKWq4TVevz4CRk9bqJ0bNc6JAYDwNW27Tuimpc80Ynl4QULFi2WZMmSh+SwQhcJX6lapWKSyBnxUCVuL6Pq4ohRY6V925aJWoHtWvkMCPZHYzbcG44gGHcENDxNGtULqwx2G8Rt6yOgRVqzbr20at7Y1udG0sMWL10hZ8+eNcmUiSgNWiYSJyMhQYYKTRs2bpLmJvEqQa3OnvOnZMmSSSpVKBeyKUsyY7kypcIyxjxkQnF5MSwNJC7irQtWLLDrt5MQSzLjAy2ahItYwrIfeFXh2a5WpWLQ+mdAcNBE7f5F4QiC6SmVwXbuijFWhnjGBwwJUMphMcuXN0+IR1HoXn/l6lUZ+fNYqXl3jSQth4Q0sHL1WqGCVCTR502d8ZuyRJQpFb2FX/yZNbi3OQCGOr47ZvcepbaD8ivQWfT+yCuU9+Ktuy1/vpCPZajtqBBZoVyZUIojbN/NWJ43f6F0aPeAJE+m0DQoddANCA7xkAhXEIxYJk/7VWMYzUZ44yDBvXbp8mWpeVeNEI+g0L9+67btsmzFalMi1I0qoM/6ZexEBUuZM2cKvbI87MGhw0dk/KSpqlNTRe56oVHohLLXNapXDQv39ry/FkrKFCnkziAnfHk4lEJ6GcYcDixNG9UPaT94OeWaSZJr80BzyZolc3D7Y1fsQAB7zZyqXLGcFC4UXOYcA4IDqFRPHh3OIPjw4SMyZvxkad2qmWQzpR8d6mRRjaNEay6pUqX0RM1Rfw0E9KlSpdIs6LBoYbLoc5CEO7psmVJhIRZvOoH7liIaDesHtgqaN30Kh2vn/bVILVWBLrvr6bdevHhJfhk3UeNdMVqYFieBw0eOyphxk6R1y6aSLVvWsBDLmrX/CPkB4QDKw0Ig1zoBa87Fixe1WFewmwHBwZa4y/vCGQTTVU7SWPqaNzHE7MiDwP1xE6bKfTXvlPz5TFEBazizEXNgqlKpfFCqZoV42nr0etzlWH/q3X+fR9eH40XTZ85WF24o417DSS4b/92seQAAK1ghwqXtitktf8xbIK1aNE7SHO/OZ9+JU6arVTHcPJkzf/tDvULBjHsNl3Hqrh/k1ixdvkrnVCiMSgYEh3h0hDsIRjxz5v2l7rZgUZaoSsLEkuc6PKZMnyW5cubQylqmXS8B6OKmzfhNWjZrFDaWl1DpiIUdqp9WLZpImptuClU3/H4vh77xE6cqU0yhgknbynjgwEEZP3mqtGrWWHLkuMVv2dr9gGUrVim9XZOGde1+dMQ9jzhpwtVqhcCymJiwzp0/L+MmTFFqyWCU2U6sP6H8Pd7m8ZOmSaMG94eM6s+A4FCOABGJBBCMiCgLXOC2fEk6qJ+F9cKFC1KnVs0AjZowRf5efO0/6zfKug0bpXnjhnLTTam9uDN6Lt1/IFYmTp4uTRvXD9nCbqc0Y3bvlZm/zZFmTRokWbYYeGYnTp0hlcqXlWK3F7FTvLY+a/aceZI6dergGixs/QL/H0Yi6o6dMWFdVhqDweSpvyoDS85bc/j/0RH4BFioJk6dLqVLFJdSJYvf+AVB2g69AsFDfhxpaLNsHmyTpsxQtzr0SeHcKKIxccoMqVq5QlhvAoGS4dJlK2Xv/gPSrHHoEyzcf2OQVgwPBEwYwMGDh6RxErRIEf5AaeRqVSrJ7UULeyCtyLiE0q/ECFP+NdjFBkItIRLhoNjKmzd3RHiAJk39VXLnvFWqVK4QatEF/f2Eq+Bab96kQdiP002bt8ripct1TkVS0qxdSp06fZbcckv2kIeFeAWCyd7DhF+wQH675JDkn0PcEsUWypYuGfayiD14SBi4hEUUKRzcDM5QCgfLAu5teJPTpkkTyq5EzLuxmp85ezaiaMH8FS4HReiYsGpEwnz29nuZB1u2btfKV0mpmiSV/jJnyiR3Vq/qrchCcv3Zc+cUtONqT0p0XIxN1h0O3zluyR4S2Xv7UuLL8Z41blA37EG7t9+W0PXQxaVLmzYsPBZegWCsYYcOH5YG9fzNFg4fq5WdivX2WevWbZB/Nm6U1i2bRQzH4959B2T6zN+UGiwpxDNh/dq0Zatu/BkypPdWxUn6eojPiX+LJH5cXxV27PgJ+XXW71K8WFEpX7a0r4+x9b5ArLLLV66Wbdt3SoO6taN+PsAFPmPW71q5KlyYIDwdIKdOnRbA++1FCoe9l9HTb0roOowUUMU1rEds6a12PDJoz1i1Zp1gwa5ft7ZkzpQxaO8N1YsAwORJUPI70M2TNdArEEyHf5/7lxw6fEhjw7JmyRLob4jK50Ocf+r0GTl75oxUxW1apFBEfScxjwzkKhXLu4/liaivib+zfy9ZLnv27pV699dK0hnX/qgTywzlZevWuS9qY4RjYw/KzNlzpVyZkhFJheatfleuWiMb/t0i9ercG7UJkMQAz5r9h7prI8UC7KpHkhqJ5c6TO7fcUbWSt2qOmOuxpC5dsUoP25EaXwt12uq163VOhWPSpR2DgRhg5lSmTBnDwgJsfZPXIJgbN27aIieOn5TLVy7ZIZsk9wysqTAMlCxeXDJnjsyTHxyMJGGQLEf8Y7S13+fO13LAdWvfq4kmpvkuAWKEqT5Y+967ow40YRWd/cc89YyEc8KU79pzf+f6Df/KoiXLpPa99+gaEIjmiRUnEO/lUDN77nw1TkQ6CwyJvLN+n6ulaJl/0daIqSUJjmTlSOeyp1w51uw699WMOiYWWCDYU6ncF27UcD6B4GibSOZ7fJPAuXPnZc7c+ZIyZUotmxsqNgA7N0sqfOHGh1y95l3VfROMuesGCQCaFixaoi6waAmjITQAK1Ste++WvHlyJzmt79y1W+bM/VPKlysTNbGnuKWZ/5D2R9OhhgIfABHmX9CrlQVgZmBVRE8kLTL/0qSJXBpCZ/Hs3rNX91TyCqKFm5tQFXSFR6VkiWIBGA3+PdKAYP/kZ+4WEcIGtmzdJnffWV1uyx+5BSTIgJ+/4G+pXq1K2BGsR8NA27fvgMydv0Dy58sT0SVeibf8c8EiuXr1qh7+MqRPurHix0+ckHnzF2qMH1zCkZowR/zv/IV/y/79sQoUKRASbY3CR4sWL9X45hLFbo/Yz+PwNX/BIilSuFBUhnkQxsKcohjLPXdWj+jY+wWLFsuumD1y7913Sq4wjdU2IDhil4Lw6jilhP9atESZQ6pXrSwpUqQIrw4m0Buy+nHt8vfdNapFbUxWOCjk0qVLQolM4uKrV6sccVX3/iEMYPFStXxGi6XGjnFBYRCs4hwgSQ6MpLZj5y5ZuHiZ5M2dS8t+J0+ePJK671VfCfWYv3CxMhGwTgeU7s5OF52IsHYQ/rBtxy65q3rVqC8RjacJRhbmVKkwtKAmNPCoYLho8TI9TDKn8BaHazMgOFw1E4H9unDxovy9eJnWRq9aqUJEbIYsMmzgFcuX05K/djeb9wG7uxey523dvkPHSu5cOTXuMqCbsQ1fSTLosuWr5PKVK1K9aiVzUHIj0337D6hXiLAodBruNFXHT5yUZctXCtSPHMgK3BY46s9wWwfg0l2xarVSnkYCjRphKkuWr5QC+fNJ9TuqSKowBlU2LDeOR3BoWbRkuaRInlwqVyof9ol/GJKoXEgxkDuqVZbCBQvYKY6APMuA4ICINWk/lAnAInvlymVdYAO5ufgq6Q0bN8nKNevklmxZdXHJkjmzr48y9/koAcIJli5fKVg8KpQrK+XLlQ67EsMkgEJhtGfPXgV24RjT5qP4A3Ybbnc2woK35Ve6uHArBADzAzqln5UqlI345DdfFXn02DE92B08fEQqlC0tJYqHX4gEVnoMFcmTp1AjBYfmpNjIqWBO5cmTW+dUuCUBQoW5avU6Wbl6jXrIqlSqoOEckdAMCI4ELUVoHyEvX712nZ5iS5UsEfKEKOL+cGev+2eDWh5ZTJJiQlO4DSdibNno1m/8V8qUKqlAM9R8mVg12XiIZytbpqRULF82Yhb1cNDvpUuXZdXqtbJq7TotBlS6RLGQW88Bfeh07boNUqZ0SZ3/6dOnCwdxhbQPJGNxKMCKV7pUCXW9hzokhGSqdes3CGt2uTKlk1RxpvgGA0aDFavWyJq16zWvgnUyV87QciLDj65z6p/1UrJ4MTV6RRqfvgHBIV1+ksbLoZFiohw9dlyKFyuiC1owLa/En7Kobty0WWNQS5csnmQtCuE84gDDbHzrN2yS3LlzKtF/oYK3Ba3L0Elt2bZDNm3aImfOnpNSJYvpWImk+PagCcvDF128dEkPncx/NsdiRYtI4UIFJVWq4MUIbtm2XTZv3ib7Y2OlZPHbFeilT2fAr6sK8eCtW79RiOcsfntRNVoEM0GQQ8qWrTu0cESWzJkU5AVz/ns4pEN+GYwY6Omf9f9KurRp5Pbbi0iRQgWCSuXJnk4Rqb1790vJErdL6ZIlIg78Woo0IDjkQzrpdODQ4SMCF+LWbdslffr0yiSRL28ePxfaG6PtODHv2btPsHDAIUkDeAOqMma8OekIPEK/FOvPps1b9eBy8NBhKVAgv+TPm0fy5sklaWwuWw27we49+3Tj37kzRgoVKqCbP6580+yVABsnOiWJtmDB29SalTd3btvjwQl3YP6j0+07d2kcZdEihaVY0cL2flCUPu3EiZMKcPDk0eCBxmOWJ3cu270hGChidu8RGB9Onz6tBySo6bJnyxql0rX3sxjfzKlt23bIbbflUyMP62SmjPbWHzh37lzcOrl7j+zYsUuLpbFO3l60cMi9BtdL1PvoewOC7R2T5mkeSgCAiquZv0+eOqVA+Jbs2ZXDkooyhCuk9QDwsOGdOHlSjh07LsRvAppYWHPckk3y5ckj+fPnDfsEHQ9FliQvwzpMoQ0WX4AN4yJH9uzK44w3IVOmm5WiLDH3LRbJU6dOCclQRxknh4/IwYOH1N3K5s5hDLCdVBJuQjmYsLizecfEoNP9ahWmShZxjuiUUBgOyYlZi7GIUXnzxIkTcvToMTmEXg8ektOnz6gnQXV6Wz5j9fVD2SQN7tq1W2L27JHYg4evrdPZVFfEelNS2hNavLPnzmm4BdUj4WI/eOiQrtM3Z8igAFsPREmQa9sP1Vx3K+sb4JQDBesk6yHVDsl5yZI1i2TKeLNkyJAh0fWN9RCKtuPHTwqWebilYw8dUt15OoUAAAQDSURBVN2xTmKMoOBFpIU8JCTnMADB3iN3uwaOeU54SIDKbAdiD8mhw4d1gWShBPxcvHRRE6VSpUqlLmkmNpP00uXLwkZ67uw5rYQEMGLjzJIls55Qb701R6KTPTy+3PTCWwlwyGFjPnLkqBw7flzHyukzZ1XfsBIwVqyEDMbKhQsX5fyF8yJXReM/sZBkyZJJQTRgOqBJW2Zp80i9bLYALDZc/s0GjFUweYrkclNq5n9KxyEHL8/FixeFYgls/BnSp1MgxtzPmjWLHniNFdEjsXt9EfI+cCBWDQ0cOogHBRyxfqdJm0bd8Smd1mkOKeiKpKlUKVMpcMLAgaEje7ZscmuO7Lp+m2a/BDAKAV51Th09Lni8OBxKMtE5lTp1qnjnVPp0aVVPmTNlcswp9tVobWEAgqNVtFH4XUHe1FlEWUAvXriolYGuXL0qyZMlU85BwA6u8eTJIyMDNQpHQ1h9EtULL1y8IBcvXtIiFjQOTYBjqkkxXkyLLAlw0D1/IU6nHGhoHHAAxWzkoapQGVlSDHxvr1y5KrjLAbxw+VrrNIaLVKlTqSEj1HH1Qd66Ai90H9+gh5Jz5/UA6TqnUqdKHTWV97wRjwHB3kjLXOunBMxS5KcAze1GAkYCRgJGAkYCRgI2ScCAYJsEaR5jJGAkYCRgJGAkYCRgJGAkEDkSMCA4cnRlemokYCRgJGAkYCRgJGAkYCTgrwSuOaYNCPZXkOZ+IwEjASMBI4GgScAEVQVN1OZFRgJRLwEDgqNexeYDjQSMBIwEjASMBIwEjASMBFwloNWdr1jp1EldPsbEkNRHgPl+uMTg0THNSMBIwEjASMBIIMolYCzBUa5g83nRJwEDU6NPp+aLjASCIgGzeARFzOYlkSMBA4IjR1emp0YCRgJGAglIwCAcMzyMBIwEjAS8kYABwd5Iy1xrJGAkYCRgJGAkYCRgJGAkEBUSMCA4KtRoPsJIwEjASMBIwEjASMBIwEjAGwkYEOyNtMy1RgKeSsB4pj2VlLnOSMBIwEjASMBIICQSMCA4JGI3LzUSMBIwEjASMBIwEjASMBIIpQQMCA6l9M27jQSMBIwEjASMBIwEjASMBEIiAQOCQyL2ILzUuOODIGTzCiMBIwEjASMBIwEjgUiVgAHBkao50+/wk4A5eHitEyMyr0VmbjASMBIwEjASsEkCBgTbJEjzGCMBIwEjASMBIwEjASMBI4HIkYABwZGjK9NTIwEjASOBiJWAsfq7qs5IJGIHs+l41EjAgOCoUaX5ECMBIwEjASMBI4Fol4A5PES7hoP5fQYEB1Pa5l1GAkYCRgJGAkYCRgJGAkYCYSEBA4LDQg2mE0YCRgJGAkYCRgJGAkYCRgLBlMD/AdB5FeH/sAZo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 r="12613" b="34380"/>
          <a:stretch/>
        </p:blipFill>
        <p:spPr>
          <a:xfrm>
            <a:off x="1097281" y="2069293"/>
            <a:ext cx="10302810" cy="3724756"/>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sp>
        <p:nvSpPr>
          <p:cNvPr id="6" name="Footer Placeholder 5"/>
          <p:cNvSpPr>
            <a:spLocks noGrp="1"/>
          </p:cNvSpPr>
          <p:nvPr>
            <p:ph type="ftr" sz="quarter" idx="11"/>
          </p:nvPr>
        </p:nvSpPr>
        <p:spPr/>
        <p:txBody>
          <a:bodyPr/>
          <a:lstStyle/>
          <a:p>
            <a:r>
              <a:rPr lang="en-US" smtClean="0"/>
              <a:t>SSEC(IT),Bhavnagar</a:t>
            </a:r>
            <a:endParaRPr lang="en-US" dirty="0"/>
          </a:p>
        </p:txBody>
      </p:sp>
      <p:sp>
        <p:nvSpPr>
          <p:cNvPr id="7" name="Date Placeholder 6"/>
          <p:cNvSpPr>
            <a:spLocks noGrp="1"/>
          </p:cNvSpPr>
          <p:nvPr>
            <p:ph type="dt" sz="half" idx="10"/>
          </p:nvPr>
        </p:nvSpPr>
        <p:spPr/>
        <p:txBody>
          <a:bodyPr/>
          <a:lstStyle/>
          <a:p>
            <a:fld id="{337A2796-1A7B-421D-AA7B-35D3D2AE2DF7}" type="datetime1">
              <a:rPr lang="en-US" smtClean="0"/>
              <a:t>8/5/2022</a:t>
            </a:fld>
            <a:endParaRPr lang="en-US" dirty="0"/>
          </a:p>
        </p:txBody>
      </p:sp>
    </p:spTree>
    <p:extLst>
      <p:ext uri="{BB962C8B-B14F-4D97-AF65-F5344CB8AC3E}">
        <p14:creationId xmlns:p14="http://schemas.microsoft.com/office/powerpoint/2010/main" val="2928762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 Flow Diagram Level 1</a:t>
            </a:r>
            <a:endParaRPr lang="en-IN" b="1" dirty="0">
              <a:latin typeface="Times New Roman" panose="02020603050405020304" pitchFamily="18" charset="0"/>
              <a:cs typeface="Times New Roman" panose="02020603050405020304" pitchFamily="18" charset="0"/>
            </a:endParaRPr>
          </a:p>
        </p:txBody>
      </p:sp>
      <p:pic>
        <p:nvPicPr>
          <p:cNvPr id="3074" name="Picture 2" descr="https://documents.lucid.app/documents/abf6d067-651e-414b-9f39-99d6d0916aba/pages/0_0?a=414&amp;x=204&amp;y=37&amp;w=1232&amp;h=506&amp;store=1&amp;accept=image%2F*&amp;auth=LCA%20b93c7413d9636aeca39c547b776043812f475e4c-ts%3D16565207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806" y="2160157"/>
            <a:ext cx="8801100" cy="36195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4FAB73BC-B049-4115-A692-8D63A059BFB8}" type="slidenum">
              <a:rPr lang="en-US" smtClean="0"/>
              <a:t>14</a:t>
            </a:fld>
            <a:endParaRPr lang="en-US" dirty="0"/>
          </a:p>
        </p:txBody>
      </p:sp>
      <p:sp>
        <p:nvSpPr>
          <p:cNvPr id="4" name="Footer Placeholder 3"/>
          <p:cNvSpPr>
            <a:spLocks noGrp="1"/>
          </p:cNvSpPr>
          <p:nvPr>
            <p:ph type="ftr" sz="quarter" idx="11"/>
          </p:nvPr>
        </p:nvSpPr>
        <p:spPr/>
        <p:txBody>
          <a:bodyPr/>
          <a:lstStyle/>
          <a:p>
            <a:r>
              <a:rPr lang="en-US" smtClean="0"/>
              <a:t>SSEC(IT),Bhavnagar</a:t>
            </a:r>
            <a:endParaRPr lang="en-US" dirty="0"/>
          </a:p>
        </p:txBody>
      </p:sp>
      <p:sp>
        <p:nvSpPr>
          <p:cNvPr id="5" name="Date Placeholder 4"/>
          <p:cNvSpPr>
            <a:spLocks noGrp="1"/>
          </p:cNvSpPr>
          <p:nvPr>
            <p:ph type="dt" sz="half" idx="10"/>
          </p:nvPr>
        </p:nvSpPr>
        <p:spPr/>
        <p:txBody>
          <a:bodyPr/>
          <a:lstStyle/>
          <a:p>
            <a:fld id="{F38AF999-7B2C-4451-BE69-ECF443E22006}" type="datetime1">
              <a:rPr lang="en-US" smtClean="0"/>
              <a:t>8/5/2022</a:t>
            </a:fld>
            <a:endParaRPr lang="en-US" dirty="0"/>
          </a:p>
        </p:txBody>
      </p:sp>
    </p:spTree>
    <p:extLst>
      <p:ext uri="{BB962C8B-B14F-4D97-AF65-F5344CB8AC3E}">
        <p14:creationId xmlns:p14="http://schemas.microsoft.com/office/powerpoint/2010/main" val="669150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Implementation </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30594" y="1737360"/>
            <a:ext cx="10477144" cy="286232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Major steps of the Implementation are as below:-</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Build and Collect the Dataset.</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Train Model.</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Evaluate Model.</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Model Deployment.</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8A962DB9-F48A-4267-8A35-71DDC7F2465F}" type="datetime1">
              <a:rPr lang="en-US" smtClean="0"/>
              <a:t>8/5/2022</a:t>
            </a:fld>
            <a:endParaRPr lang="en-US" dirty="0"/>
          </a:p>
        </p:txBody>
      </p:sp>
    </p:spTree>
    <p:extLst>
      <p:ext uri="{BB962C8B-B14F-4D97-AF65-F5344CB8AC3E}">
        <p14:creationId xmlns:p14="http://schemas.microsoft.com/office/powerpoint/2010/main" val="2746525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Build and Collect the Dataset.</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70774" y="1734796"/>
            <a:ext cx="9964396"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Data collection and building of the dataset is very import task to solve the problem of Machine Learning.</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As per survey , 80% of the time is spend on data collection and pre-processing in solving the machine learning problem.</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Here I am using mixture of many datasets in order to get better accuracy. Because a wise man says</a:t>
            </a:r>
          </a:p>
          <a:p>
            <a:pPr algn="just"/>
            <a:r>
              <a:rPr lang="en-US" dirty="0" smtClean="0">
                <a:latin typeface="Times New Roman" panose="02020603050405020304" pitchFamily="18" charset="0"/>
                <a:cs typeface="Times New Roman" panose="02020603050405020304" pitchFamily="18" charset="0"/>
              </a:rPr>
              <a:t>“the more data , the more learning , the more learning the better results”.</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data set here I am using are from the </a:t>
            </a:r>
            <a:r>
              <a:rPr lang="en-US" dirty="0" err="1" smtClean="0">
                <a:latin typeface="Times New Roman" panose="02020603050405020304" pitchFamily="18" charset="0"/>
                <a:cs typeface="Times New Roman" panose="02020603050405020304" pitchFamily="18" charset="0"/>
              </a:rPr>
              <a:t>Kaggle</a:t>
            </a:r>
            <a:r>
              <a:rPr lang="en-US" dirty="0" smtClean="0">
                <a:latin typeface="Times New Roman" panose="02020603050405020304" pitchFamily="18" charset="0"/>
                <a:cs typeface="Times New Roman" panose="02020603050405020304" pitchFamily="18" charset="0"/>
              </a:rPr>
              <a:t> which is </a:t>
            </a:r>
            <a:r>
              <a:rPr lang="en-US" dirty="0">
                <a:latin typeface="Times New Roman" panose="02020603050405020304" pitchFamily="18" charset="0"/>
                <a:cs typeface="Times New Roman" panose="02020603050405020304" pitchFamily="18" charset="0"/>
              </a:rPr>
              <a:t> subsidiary of Google LLC, is an online community of data scientists and machine learning practitioners</a:t>
            </a:r>
            <a:r>
              <a:rPr lang="en-US"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Here I am using two types of the data first one is for tumor detection and other for the tumor classification.</a:t>
            </a:r>
          </a:p>
          <a:p>
            <a:pPr marL="342900" indent="-34290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the data pre-processing task I am doing following operations on the dataset.</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Image resizing.</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ii. Noise Removing.</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iii. Train/Test partitioning (80/20).</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iv. Removing un-necessary images.</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2E58F2EB-5AFE-436A-BBA6-8E0E3F9D9BAF}" type="datetime1">
              <a:rPr lang="en-US" smtClean="0"/>
              <a:t>8/5/2022</a:t>
            </a:fld>
            <a:endParaRPr lang="en-US" dirty="0"/>
          </a:p>
        </p:txBody>
      </p:sp>
    </p:spTree>
    <p:extLst>
      <p:ext uri="{BB962C8B-B14F-4D97-AF65-F5344CB8AC3E}">
        <p14:creationId xmlns:p14="http://schemas.microsoft.com/office/powerpoint/2010/main" val="748096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Dataset Which  I have  </a:t>
            </a:r>
            <a:r>
              <a:rPr lang="en-US" b="1" dirty="0">
                <a:latin typeface="Times New Roman" panose="02020603050405020304" pitchFamily="18" charset="0"/>
                <a:cs typeface="Times New Roman" panose="02020603050405020304" pitchFamily="18" charset="0"/>
              </a:rPr>
              <a:t>U</a:t>
            </a:r>
            <a:r>
              <a:rPr lang="en-US" b="1" dirty="0" smtClean="0">
                <a:latin typeface="Times New Roman" panose="02020603050405020304" pitchFamily="18" charset="0"/>
                <a:cs typeface="Times New Roman" panose="02020603050405020304" pitchFamily="18" charset="0"/>
              </a:rPr>
              <a:t>sed</a:t>
            </a:r>
            <a:endParaRPr lang="en-IN"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CC6FA9E6-2F53-45F9-AE63-374CACA626CA}" type="datetime1">
              <a:rPr lang="en-US" smtClean="0"/>
              <a:t>8/5/2022</a:t>
            </a:fld>
            <a:endParaRPr lang="en-US" dirty="0"/>
          </a:p>
        </p:txBody>
      </p:sp>
      <p:sp>
        <p:nvSpPr>
          <p:cNvPr id="4" name="Footer Placeholder 3"/>
          <p:cNvSpPr>
            <a:spLocks noGrp="1"/>
          </p:cNvSpPr>
          <p:nvPr>
            <p:ph type="ftr" sz="quarter" idx="11"/>
          </p:nvPr>
        </p:nvSpPr>
        <p:spPr/>
        <p:txBody>
          <a:bodyPr/>
          <a:lstStyle/>
          <a:p>
            <a:r>
              <a:rPr lang="en-US" smtClean="0"/>
              <a:t>SSEC(IT),Bhavnagar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dirty="0"/>
          </a:p>
        </p:txBody>
      </p:sp>
      <p:sp>
        <p:nvSpPr>
          <p:cNvPr id="6" name="TextBox 5"/>
          <p:cNvSpPr txBox="1"/>
          <p:nvPr/>
        </p:nvSpPr>
        <p:spPr>
          <a:xfrm>
            <a:off x="1230594" y="1737360"/>
            <a:ext cx="9925086"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Here I have used two types of dataset 1.Dataset containing the image about the Positive and negative image and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one which contains images of the different type of brain tumor</a:t>
            </a:r>
          </a:p>
          <a:p>
            <a:pPr marL="400050" indent="-400050">
              <a:buFont typeface="+mj-lt"/>
              <a:buAutoNum type="romanUcPeriod"/>
            </a:pPr>
            <a:r>
              <a:rPr lang="en-US" dirty="0" smtClean="0">
                <a:latin typeface="Times New Roman" panose="02020603050405020304" pitchFamily="18" charset="0"/>
                <a:cs typeface="Times New Roman" panose="02020603050405020304" pitchFamily="18" charset="0"/>
              </a:rPr>
              <a:t>Detection Dataset:- The detection Dataset Here I have used is Brain Tumor dataset which is available on kaggle.com. This dataset contains 2 classes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is positive and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is negative . This dataset contain about 4600 images . All the images are in .jpg format and 150X150 RGB images.</a:t>
            </a:r>
          </a:p>
          <a:p>
            <a:pPr marL="400050" indent="-400050">
              <a:buFont typeface="+mj-lt"/>
              <a:buAutoNum type="romanUcPeriod"/>
            </a:pPr>
            <a:r>
              <a:rPr lang="en-US" dirty="0" smtClean="0">
                <a:latin typeface="Times New Roman" panose="02020603050405020304" pitchFamily="18" charset="0"/>
                <a:cs typeface="Times New Roman" panose="02020603050405020304" pitchFamily="18" charset="0"/>
              </a:rPr>
              <a:t>Classification Dataset:- In the classification dataset , I have used dataset of Brain Tumor MRI Dataset which is also from kaggle.com. This dataset contains more than 7000 images. Each images are in .jpg format and 150X150 RGB images.</a:t>
            </a:r>
            <a:r>
              <a:rPr lang="en-IN" dirty="0" smtClean="0">
                <a:latin typeface="Times New Roman" panose="02020603050405020304" pitchFamily="18" charset="0"/>
                <a:cs typeface="Times New Roman" panose="02020603050405020304" pitchFamily="18" charset="0"/>
              </a:rPr>
              <a:t> This dataset contains four classes . </a:t>
            </a:r>
          </a:p>
          <a:p>
            <a:r>
              <a:rPr lang="en-IN" dirty="0" smtClean="0">
                <a:latin typeface="Times New Roman" panose="02020603050405020304" pitchFamily="18" charset="0"/>
                <a:cs typeface="Times New Roman" panose="02020603050405020304" pitchFamily="18" charset="0"/>
              </a:rPr>
              <a:t>	1.glioma.</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2.meningioma.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3.notumor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4.pituitary.</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879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Train the Model</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04957" y="1626265"/>
            <a:ext cx="10015671"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After collecting and pre-processing the data , next step is training the model . It is most important step of the project.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process of training an ML model involves providing an ML algorithm (that is, the learning algorithm) with training data to learn from. The term ML model refers to the model artifact that is created by the training process</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Here I am creating two Models 1</a:t>
            </a:r>
            <a:r>
              <a:rPr lang="en-US" baseline="30000" dirty="0" smtClean="0">
                <a:latin typeface="Times New Roman" panose="02020603050405020304" pitchFamily="18" charset="0"/>
                <a:cs typeface="Times New Roman" panose="02020603050405020304" pitchFamily="18" charset="0"/>
              </a:rPr>
              <a:t>st</a:t>
            </a:r>
            <a:r>
              <a:rPr lang="en-US" dirty="0" smtClean="0">
                <a:latin typeface="Times New Roman" panose="02020603050405020304" pitchFamily="18" charset="0"/>
                <a:cs typeface="Times New Roman" panose="02020603050405020304" pitchFamily="18" charset="0"/>
              </a:rPr>
              <a:t> one for the detection of tumor and 2</a:t>
            </a:r>
            <a:r>
              <a:rPr lang="en-US" baseline="30000" dirty="0" smtClean="0">
                <a:latin typeface="Times New Roman" panose="02020603050405020304" pitchFamily="18" charset="0"/>
                <a:cs typeface="Times New Roman" panose="02020603050405020304" pitchFamily="18" charset="0"/>
              </a:rPr>
              <a:t>nd</a:t>
            </a:r>
            <a:r>
              <a:rPr lang="en-US" dirty="0" smtClean="0">
                <a:latin typeface="Times New Roman" panose="02020603050405020304" pitchFamily="18" charset="0"/>
                <a:cs typeface="Times New Roman" panose="02020603050405020304" pitchFamily="18" charset="0"/>
              </a:rPr>
              <a:t> one for the classification of the tumor.</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Here I am using </a:t>
            </a:r>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Deep Learning architectures CNN (Convolution Neural Network) generally known as NN (Neural Network) and Transfer learning for detect the brain tumour and classify the types of tumour</a:t>
            </a:r>
            <a:r>
              <a:rPr lang="en-IN"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Here I am using the tensor flow frame work for creation of the model. And also using libraries like OS, Numpy , Pandas and keras for implementation.</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programming language I used here is Python 3.8.9.</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Each model is trained for 20-30 epochs using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dam optimizer and learning rate of 0.00001.</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loss function used in Detection model is binary </a:t>
            </a:r>
            <a:r>
              <a:rPr lang="en-US" dirty="0">
                <a:latin typeface="Times New Roman" panose="02020603050405020304" pitchFamily="18" charset="0"/>
                <a:cs typeface="Times New Roman" panose="02020603050405020304" pitchFamily="18" charset="0"/>
              </a:rPr>
              <a:t>cross entropy loss and </a:t>
            </a:r>
            <a:r>
              <a:rPr lang="en-US" dirty="0" smtClean="0">
                <a:latin typeface="Times New Roman" panose="02020603050405020304" pitchFamily="18" charset="0"/>
                <a:cs typeface="Times New Roman" panose="02020603050405020304" pitchFamily="18" charset="0"/>
              </a:rPr>
              <a:t>in classification model loss function is used </a:t>
            </a:r>
            <a:r>
              <a:rPr lang="en-US" dirty="0" err="1" smtClean="0">
                <a:latin typeface="Times New Roman" panose="02020603050405020304" pitchFamily="18" charset="0"/>
                <a:cs typeface="Times New Roman" panose="02020603050405020304" pitchFamily="18" charset="0"/>
              </a:rPr>
              <a:t>sparse_categorical_crossentropy</a:t>
            </a:r>
            <a:r>
              <a:rPr lang="en-US" dirty="0" smtClean="0">
                <a:latin typeface="Times New Roman" panose="02020603050405020304" pitchFamily="18" charset="0"/>
                <a:cs typeface="Times New Roman" panose="02020603050405020304" pitchFamily="18" charset="0"/>
              </a:rPr>
              <a:t>  loss.</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accuracy matrix is used as evaluation matrix for both model.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86D3A5BE-D7C3-4466-A142-39D2482EAFF8}" type="datetime1">
              <a:rPr lang="en-US" smtClean="0"/>
              <a:t>8/5/2022</a:t>
            </a:fld>
            <a:endParaRPr lang="en-US" dirty="0"/>
          </a:p>
        </p:txBody>
      </p:sp>
    </p:spTree>
    <p:extLst>
      <p:ext uri="{BB962C8B-B14F-4D97-AF65-F5344CB8AC3E}">
        <p14:creationId xmlns:p14="http://schemas.microsoft.com/office/powerpoint/2010/main" val="97750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0"/>
            <a:ext cx="10058400" cy="696163"/>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Model architecture </a:t>
            </a:r>
            <a:endParaRPr lang="en-IN"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097280" y="696163"/>
            <a:ext cx="4937760" cy="457519"/>
          </a:xfrm>
        </p:spPr>
        <p:txBody>
          <a:bodyPr/>
          <a:lstStyle/>
          <a:p>
            <a:r>
              <a:rPr lang="en-US" dirty="0" smtClean="0"/>
              <a:t>Detection Model</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3886" y="1153682"/>
            <a:ext cx="4153256" cy="4807381"/>
          </a:xfrm>
        </p:spPr>
      </p:pic>
      <p:sp>
        <p:nvSpPr>
          <p:cNvPr id="6" name="Text Placeholder 5"/>
          <p:cNvSpPr>
            <a:spLocks noGrp="1"/>
          </p:cNvSpPr>
          <p:nvPr>
            <p:ph type="body" sz="quarter" idx="3"/>
          </p:nvPr>
        </p:nvSpPr>
        <p:spPr>
          <a:xfrm>
            <a:off x="6217920" y="696163"/>
            <a:ext cx="4937760" cy="457519"/>
          </a:xfrm>
        </p:spPr>
        <p:txBody>
          <a:bodyPr/>
          <a:lstStyle/>
          <a:p>
            <a:r>
              <a:rPr lang="en-US" dirty="0" smtClean="0"/>
              <a:t>Classification model</a:t>
            </a:r>
            <a:endParaRPr lang="en-IN" dirty="0"/>
          </a:p>
        </p:txBody>
      </p:sp>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5477854" y="1153682"/>
            <a:ext cx="5563312" cy="480738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FAB73BC-B049-4115-A692-8D63A059BFB8}" type="slidenum">
              <a:rPr lang="en-US" smtClean="0"/>
              <a:t>19</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7" name="Date Placeholder 6"/>
          <p:cNvSpPr>
            <a:spLocks noGrp="1"/>
          </p:cNvSpPr>
          <p:nvPr>
            <p:ph type="dt" sz="half" idx="10"/>
          </p:nvPr>
        </p:nvSpPr>
        <p:spPr/>
        <p:txBody>
          <a:bodyPr/>
          <a:lstStyle/>
          <a:p>
            <a:fld id="{AC47CD64-B877-4640-8861-D69534E286A5}" type="datetime1">
              <a:rPr lang="en-US" smtClean="0"/>
              <a:t>8/5/2022</a:t>
            </a:fld>
            <a:endParaRPr lang="en-US" dirty="0"/>
          </a:p>
        </p:txBody>
      </p:sp>
    </p:spTree>
    <p:extLst>
      <p:ext uri="{BB962C8B-B14F-4D97-AF65-F5344CB8AC3E}">
        <p14:creationId xmlns:p14="http://schemas.microsoft.com/office/powerpoint/2010/main" val="3532554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Outline</a:t>
            </a:r>
            <a:endParaRPr lang="en-IN"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96411" y="1737360"/>
            <a:ext cx="10827522" cy="4693593"/>
          </a:xfrm>
          <a:prstGeom prst="rect">
            <a:avLst/>
          </a:prstGeom>
          <a:noFill/>
        </p:spPr>
        <p:txBody>
          <a:bodyPr wrap="square" rtlCol="0">
            <a:spAutoFit/>
          </a:bodyPr>
          <a:lstStyle/>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Introduction.</a:t>
            </a:r>
          </a:p>
          <a:p>
            <a:pPr algn="just"/>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Objectives , Purpose and motivation.</a:t>
            </a:r>
          </a:p>
          <a:p>
            <a:pPr marL="285750" indent="-285750" algn="just">
              <a:buFont typeface="Wingdings" panose="05000000000000000000" pitchFamily="2" charset="2"/>
              <a:buChar char="Ø"/>
            </a:pPr>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Project Profile.</a:t>
            </a:r>
          </a:p>
          <a:p>
            <a:pPr algn="just"/>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Design Diagram. </a:t>
            </a:r>
          </a:p>
          <a:p>
            <a:pPr algn="just"/>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Implementation.</a:t>
            </a:r>
          </a:p>
          <a:p>
            <a:pPr algn="just"/>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Conclusion.</a:t>
            </a:r>
          </a:p>
          <a:p>
            <a:pPr algn="just"/>
            <a:endParaRPr lang="en-US" sz="23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300" dirty="0" smtClean="0">
                <a:latin typeface="Times New Roman" panose="02020603050405020304" pitchFamily="18" charset="0"/>
                <a:cs typeface="Times New Roman" panose="02020603050405020304" pitchFamily="18" charset="0"/>
              </a:rPr>
              <a:t>Reference.</a:t>
            </a:r>
            <a:endParaRPr lang="en-IN" sz="23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4FAB73BC-B049-4115-A692-8D63A059BFB8}" type="slidenum">
              <a:rPr lang="en-US" smtClean="0"/>
              <a:t>2</a:t>
            </a:fld>
            <a:endParaRPr lang="en-US" dirty="0"/>
          </a:p>
        </p:txBody>
      </p:sp>
      <p:sp>
        <p:nvSpPr>
          <p:cNvPr id="3" name="Footer Placeholder 2"/>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E80109B6-8662-48C7-9125-D5604A117873}" type="datetime1">
              <a:rPr lang="en-US" smtClean="0"/>
              <a:t>8/5/2022</a:t>
            </a:fld>
            <a:endParaRPr lang="en-US" dirty="0"/>
          </a:p>
        </p:txBody>
      </p:sp>
    </p:spTree>
    <p:extLst>
      <p:ext uri="{BB962C8B-B14F-4D97-AF65-F5344CB8AC3E}">
        <p14:creationId xmlns:p14="http://schemas.microsoft.com/office/powerpoint/2010/main" val="2864376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Model Evaluation </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93862" y="1717705"/>
            <a:ext cx="10041308"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Model evaluation is based on the two losses </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 . Binary cross entropy  :- </a:t>
            </a:r>
            <a:r>
              <a:rPr lang="en-US" dirty="0">
                <a:latin typeface="Times New Roman" panose="02020603050405020304" pitchFamily="18" charset="0"/>
                <a:cs typeface="Times New Roman" panose="02020603050405020304" pitchFamily="18" charset="0"/>
              </a:rPr>
              <a:t>Binary cross entropy compares each of the predicted probabilities to actual </a:t>
            </a:r>
            <a:r>
              <a:rPr lang="en-US" dirty="0" smtClean="0">
                <a:latin typeface="Times New Roman" panose="02020603050405020304" pitchFamily="18" charset="0"/>
                <a:cs typeface="Times New Roman" panose="02020603050405020304" pitchFamily="18" charset="0"/>
              </a:rPr>
              <a:t>    	class </a:t>
            </a:r>
            <a:r>
              <a:rPr lang="en-US" dirty="0">
                <a:latin typeface="Times New Roman" panose="02020603050405020304" pitchFamily="18" charset="0"/>
                <a:cs typeface="Times New Roman" panose="02020603050405020304" pitchFamily="18" charset="0"/>
              </a:rPr>
              <a:t>output which can be either 0 or 1. It then calculates the score that penalizes the probabilities </a:t>
            </a:r>
            <a:r>
              <a:rPr lang="en-US" dirty="0" smtClean="0">
                <a:latin typeface="Times New Roman" panose="02020603050405020304" pitchFamily="18" charset="0"/>
                <a:cs typeface="Times New Roman" panose="02020603050405020304" pitchFamily="18" charset="0"/>
              </a:rPr>
              <a:t>	based </a:t>
            </a:r>
            <a:r>
              <a:rPr lang="en-US" dirty="0">
                <a:latin typeface="Times New Roman" panose="02020603050405020304" pitchFamily="18" charset="0"/>
                <a:cs typeface="Times New Roman" panose="02020603050405020304" pitchFamily="18" charset="0"/>
              </a:rPr>
              <a:t>on the distance from the expected value. That means how close or far from the actual value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II. </a:t>
            </a:r>
            <a:r>
              <a:rPr lang="en-IN" dirty="0" smtClean="0">
                <a:latin typeface="Times New Roman" panose="02020603050405020304" pitchFamily="18" charset="0"/>
                <a:cs typeface="Times New Roman" panose="02020603050405020304" pitchFamily="18" charset="0"/>
              </a:rPr>
              <a:t>Sparse categorical cross entropy:- It is </a:t>
            </a:r>
            <a:r>
              <a:rPr lang="en-US" dirty="0" smtClean="0">
                <a:latin typeface="Times New Roman" panose="02020603050405020304" pitchFamily="18" charset="0"/>
                <a:cs typeface="Times New Roman" panose="02020603050405020304" pitchFamily="18" charset="0"/>
              </a:rPr>
              <a:t>Used </a:t>
            </a:r>
            <a:r>
              <a:rPr lang="en-US" dirty="0">
                <a:latin typeface="Times New Roman" panose="02020603050405020304" pitchFamily="18" charset="0"/>
                <a:cs typeface="Times New Roman" panose="02020603050405020304" pitchFamily="18" charset="0"/>
              </a:rPr>
              <a:t>as a loss function for multi-class classification model </a:t>
            </a:r>
            <a:r>
              <a:rPr lang="en-US" dirty="0" smtClean="0">
                <a:latin typeface="Times New Roman" panose="02020603050405020304" pitchFamily="18" charset="0"/>
                <a:cs typeface="Times New Roman" panose="02020603050405020304" pitchFamily="18" charset="0"/>
              </a:rPr>
              <a:t>	where </a:t>
            </a:r>
            <a:r>
              <a:rPr lang="en-US" dirty="0">
                <a:latin typeface="Times New Roman" panose="02020603050405020304" pitchFamily="18" charset="0"/>
                <a:cs typeface="Times New Roman" panose="02020603050405020304" pitchFamily="18" charset="0"/>
              </a:rPr>
              <a:t>the output label is assigned integer value (0, 1, 2, 3…).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the </a:t>
            </a:r>
            <a:r>
              <a:rPr lang="en-US" dirty="0" err="1" smtClean="0">
                <a:latin typeface="Times New Roman" panose="02020603050405020304" pitchFamily="18" charset="0"/>
                <a:cs typeface="Times New Roman" panose="02020603050405020304" pitchFamily="18" charset="0"/>
              </a:rPr>
              <a:t>backpropogation</a:t>
            </a:r>
            <a:r>
              <a:rPr lang="en-US" dirty="0" smtClean="0">
                <a:latin typeface="Times New Roman" panose="02020603050405020304" pitchFamily="18" charset="0"/>
                <a:cs typeface="Times New Roman" panose="02020603050405020304" pitchFamily="18" charset="0"/>
              </a:rPr>
              <a:t> of the model , this both losses are used in order to improve accuracy and decrease the loss.</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accuracy table of model is as below.</a:t>
            </a:r>
          </a:p>
          <a:p>
            <a:pPr algn="just"/>
            <a:endParaRPr lang="en-IN"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36454030"/>
              </p:ext>
            </p:extLst>
          </p:nvPr>
        </p:nvGraphicFramePr>
        <p:xfrm>
          <a:off x="384562" y="4394358"/>
          <a:ext cx="11613732" cy="1112520"/>
        </p:xfrm>
        <a:graphic>
          <a:graphicData uri="http://schemas.openxmlformats.org/drawingml/2006/table">
            <a:tbl>
              <a:tblPr firstRow="1" bandRow="1">
                <a:tableStyleId>{5C22544A-7EE6-4342-B048-85BDC9FD1C3A}</a:tableStyleId>
              </a:tblPr>
              <a:tblGrid>
                <a:gridCol w="1845890"/>
                <a:gridCol w="2025354"/>
                <a:gridCol w="1862983"/>
                <a:gridCol w="1862983"/>
                <a:gridCol w="1991170"/>
                <a:gridCol w="2025352"/>
              </a:tblGrid>
              <a:tr h="370840">
                <a:tc>
                  <a:txBody>
                    <a:bodyPr/>
                    <a:lstStyle/>
                    <a:p>
                      <a:pPr algn="just"/>
                      <a:r>
                        <a:rPr lang="en-US" b="1" dirty="0" smtClean="0">
                          <a:latin typeface="Times New Roman" panose="02020603050405020304" pitchFamily="18" charset="0"/>
                          <a:cs typeface="Times New Roman" panose="02020603050405020304" pitchFamily="18" charset="0"/>
                        </a:rPr>
                        <a:t>Model</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b="1" dirty="0" smtClean="0">
                          <a:latin typeface="Times New Roman" panose="02020603050405020304" pitchFamily="18" charset="0"/>
                          <a:cs typeface="Times New Roman" panose="02020603050405020304" pitchFamily="18" charset="0"/>
                        </a:rPr>
                        <a:t>Loss</a:t>
                      </a:r>
                      <a:r>
                        <a:rPr lang="en-US" b="1" baseline="0" dirty="0" smtClean="0">
                          <a:latin typeface="Times New Roman" panose="02020603050405020304" pitchFamily="18" charset="0"/>
                          <a:cs typeface="Times New Roman" panose="02020603050405020304" pitchFamily="18" charset="0"/>
                        </a:rPr>
                        <a:t> used</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b="1" dirty="0" smtClean="0">
                          <a:latin typeface="Times New Roman" panose="02020603050405020304" pitchFamily="18" charset="0"/>
                          <a:cs typeface="Times New Roman" panose="02020603050405020304" pitchFamily="18" charset="0"/>
                        </a:rPr>
                        <a:t>Training</a:t>
                      </a:r>
                      <a:r>
                        <a:rPr lang="en-US" b="1" baseline="0" dirty="0" smtClean="0">
                          <a:latin typeface="Times New Roman" panose="02020603050405020304" pitchFamily="18" charset="0"/>
                          <a:cs typeface="Times New Roman" panose="02020603050405020304" pitchFamily="18" charset="0"/>
                        </a:rPr>
                        <a:t>  loss</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b="1" dirty="0" smtClean="0">
                          <a:latin typeface="Times New Roman" panose="02020603050405020304" pitchFamily="18" charset="0"/>
                          <a:cs typeface="Times New Roman" panose="02020603050405020304" pitchFamily="18" charset="0"/>
                        </a:rPr>
                        <a:t>Testing</a:t>
                      </a:r>
                      <a:r>
                        <a:rPr lang="en-US" b="1" baseline="0" dirty="0" smtClean="0">
                          <a:latin typeface="Times New Roman" panose="02020603050405020304" pitchFamily="18" charset="0"/>
                          <a:cs typeface="Times New Roman" panose="02020603050405020304" pitchFamily="18" charset="0"/>
                        </a:rPr>
                        <a:t> loss</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Training accuracy</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Testing</a:t>
                      </a:r>
                      <a:r>
                        <a:rPr lang="en-US" baseline="0" dirty="0" smtClean="0">
                          <a:latin typeface="Times New Roman" panose="02020603050405020304" pitchFamily="18" charset="0"/>
                          <a:cs typeface="Times New Roman" panose="02020603050405020304" pitchFamily="18" charset="0"/>
                        </a:rPr>
                        <a:t> accuracy</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just"/>
                      <a:r>
                        <a:rPr lang="en-US" dirty="0" smtClean="0">
                          <a:latin typeface="Times New Roman" panose="02020603050405020304" pitchFamily="18" charset="0"/>
                          <a:cs typeface="Times New Roman" panose="02020603050405020304" pitchFamily="18" charset="0"/>
                        </a:rPr>
                        <a:t>Detection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Binary cross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0.0000192</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0.0000876</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99.21%</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98.34%</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just"/>
                      <a:r>
                        <a:rPr lang="en-US" dirty="0" smtClean="0">
                          <a:latin typeface="Times New Roman" panose="02020603050405020304" pitchFamily="18" charset="0"/>
                          <a:cs typeface="Times New Roman" panose="02020603050405020304" pitchFamily="18" charset="0"/>
                        </a:rPr>
                        <a:t>Classification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Sparse categorical</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0.00000025</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0.0000579</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99.34%</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99.01%</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3" name="Slide Number Placeholder 2"/>
          <p:cNvSpPr>
            <a:spLocks noGrp="1"/>
          </p:cNvSpPr>
          <p:nvPr>
            <p:ph type="sldNum" sz="quarter" idx="12"/>
          </p:nvPr>
        </p:nvSpPr>
        <p:spPr/>
        <p:txBody>
          <a:bodyPr/>
          <a:lstStyle/>
          <a:p>
            <a:fld id="{4FAB73BC-B049-4115-A692-8D63A059BFB8}" type="slidenum">
              <a:rPr lang="en-US" smtClean="0"/>
              <a:t>20</a:t>
            </a:fld>
            <a:endParaRPr lang="en-US" dirty="0"/>
          </a:p>
        </p:txBody>
      </p:sp>
      <p:sp>
        <p:nvSpPr>
          <p:cNvPr id="6" name="Footer Placeholder 5"/>
          <p:cNvSpPr>
            <a:spLocks noGrp="1"/>
          </p:cNvSpPr>
          <p:nvPr>
            <p:ph type="ftr" sz="quarter" idx="11"/>
          </p:nvPr>
        </p:nvSpPr>
        <p:spPr/>
        <p:txBody>
          <a:bodyPr/>
          <a:lstStyle/>
          <a:p>
            <a:r>
              <a:rPr lang="en-US" smtClean="0"/>
              <a:t>SSEC(IT),Bhavnagar</a:t>
            </a:r>
            <a:endParaRPr lang="en-US" dirty="0"/>
          </a:p>
        </p:txBody>
      </p:sp>
      <p:sp>
        <p:nvSpPr>
          <p:cNvPr id="7" name="Date Placeholder 6"/>
          <p:cNvSpPr>
            <a:spLocks noGrp="1"/>
          </p:cNvSpPr>
          <p:nvPr>
            <p:ph type="dt" sz="half" idx="10"/>
          </p:nvPr>
        </p:nvSpPr>
        <p:spPr/>
        <p:txBody>
          <a:bodyPr/>
          <a:lstStyle/>
          <a:p>
            <a:fld id="{4DD6E776-EA98-4703-842C-DB3852911F55}" type="datetime1">
              <a:rPr lang="en-US" smtClean="0"/>
              <a:t>8/5/2022</a:t>
            </a:fld>
            <a:endParaRPr lang="en-US" dirty="0"/>
          </a:p>
        </p:txBody>
      </p:sp>
    </p:spTree>
    <p:extLst>
      <p:ext uri="{BB962C8B-B14F-4D97-AF65-F5344CB8AC3E}">
        <p14:creationId xmlns:p14="http://schemas.microsoft.com/office/powerpoint/2010/main" val="2863388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Evaluation Plotting </a:t>
            </a:r>
            <a:endParaRPr lang="en-IN"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en-US" dirty="0" smtClean="0">
                <a:latin typeface="Times New Roman" panose="02020603050405020304" pitchFamily="18" charset="0"/>
                <a:cs typeface="Times New Roman" panose="02020603050405020304" pitchFamily="18" charset="0"/>
              </a:rPr>
              <a:t>Classification Model</a:t>
            </a:r>
          </a:p>
          <a:p>
            <a:endParaRPr lang="en-IN" dirty="0"/>
          </a:p>
        </p:txBody>
      </p:sp>
      <p:sp>
        <p:nvSpPr>
          <p:cNvPr id="6" name="Content Placeholder 5"/>
          <p:cNvSpPr>
            <a:spLocks noGrp="1"/>
          </p:cNvSpPr>
          <p:nvPr>
            <p:ph sz="half" idx="1"/>
          </p:nvPr>
        </p:nvSpPr>
        <p:spPr/>
        <p:txBody>
          <a:bodyPr/>
          <a:lstStyle/>
          <a:p>
            <a:r>
              <a:rPr lang="en-US" dirty="0" smtClean="0">
                <a:latin typeface="Times New Roman" panose="02020603050405020304" pitchFamily="18" charset="0"/>
                <a:cs typeface="Times New Roman" panose="02020603050405020304" pitchFamily="18" charset="0"/>
              </a:rPr>
              <a:t>Detection model</a:t>
            </a:r>
          </a:p>
          <a:p>
            <a:endParaRPr lang="en-IN"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1821" b="2309"/>
          <a:stretch/>
        </p:blipFill>
        <p:spPr>
          <a:xfrm>
            <a:off x="6217920" y="2333001"/>
            <a:ext cx="4199404" cy="346959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78" y="2122617"/>
            <a:ext cx="4426890" cy="3469593"/>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21</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7" name="Date Placeholder 6"/>
          <p:cNvSpPr>
            <a:spLocks noGrp="1"/>
          </p:cNvSpPr>
          <p:nvPr>
            <p:ph type="dt" sz="half" idx="10"/>
          </p:nvPr>
        </p:nvSpPr>
        <p:spPr/>
        <p:txBody>
          <a:bodyPr/>
          <a:lstStyle/>
          <a:p>
            <a:fld id="{84AF2BB6-64CE-4569-8631-1A184E74CB8F}" type="datetime1">
              <a:rPr lang="en-US" smtClean="0"/>
              <a:t>8/5/2022</a:t>
            </a:fld>
            <a:endParaRPr lang="en-US" dirty="0"/>
          </a:p>
        </p:txBody>
      </p:sp>
    </p:spTree>
    <p:extLst>
      <p:ext uri="{BB962C8B-B14F-4D97-AF65-F5344CB8AC3E}">
        <p14:creationId xmlns:p14="http://schemas.microsoft.com/office/powerpoint/2010/main" val="32927659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96411" y="1737360"/>
            <a:ext cx="10536965"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smtClean="0"/>
              <a:t>Here I have created the computerized method for detection and identification of the brain tumor using deep learning concepts.</a:t>
            </a:r>
          </a:p>
          <a:p>
            <a:pPr marL="285750" indent="-285750" algn="just">
              <a:buFont typeface="Wingdings" panose="05000000000000000000" pitchFamily="2" charset="2"/>
              <a:buChar char="Ø"/>
            </a:pPr>
            <a:r>
              <a:rPr lang="en-US" dirty="0" smtClean="0"/>
              <a:t>The input images which are slices of 3-D </a:t>
            </a:r>
            <a:r>
              <a:rPr lang="en-US" dirty="0"/>
              <a:t>MRI volumes are pre-processed using an adaptive bilateral filtering technique for the elimination of noises that are present inside the original image. </a:t>
            </a:r>
            <a:endParaRPr lang="en-US" dirty="0" smtClean="0"/>
          </a:p>
          <a:p>
            <a:pPr marL="285750" indent="-285750" algn="just">
              <a:buFont typeface="Wingdings" panose="05000000000000000000" pitchFamily="2" charset="2"/>
              <a:buChar char="Ø"/>
            </a:pPr>
            <a:r>
              <a:rPr lang="en-US" dirty="0" smtClean="0"/>
              <a:t>The Convolution neural network is used to extract features from image in order to detect and classify the images.</a:t>
            </a:r>
          </a:p>
          <a:p>
            <a:pPr marL="285750" indent="-285750" algn="just">
              <a:buFont typeface="Wingdings" panose="05000000000000000000" pitchFamily="2" charset="2"/>
              <a:buChar char="Ø"/>
            </a:pPr>
            <a:r>
              <a:rPr lang="en-US" dirty="0" smtClean="0"/>
              <a:t>Here I have also used concept of the transfer learning in order to increase accuracy.</a:t>
            </a:r>
          </a:p>
          <a:p>
            <a:pPr marL="285750" indent="-285750" algn="just">
              <a:buFont typeface="Wingdings" panose="05000000000000000000" pitchFamily="2" charset="2"/>
              <a:buChar char="Ø"/>
            </a:pPr>
            <a:r>
              <a:rPr lang="en-US" dirty="0" smtClean="0"/>
              <a:t>The both propose models have accuracy almost as 99% on both training and testing set.</a:t>
            </a:r>
          </a:p>
          <a:p>
            <a:pPr marL="285750" indent="-285750" algn="just">
              <a:buFont typeface="Wingdings" panose="05000000000000000000" pitchFamily="2" charset="2"/>
              <a:buChar char="Ø"/>
            </a:pPr>
            <a:r>
              <a:rPr lang="en-US" dirty="0"/>
              <a:t>To avoid </a:t>
            </a:r>
            <a:r>
              <a:rPr lang="en-US" dirty="0" smtClean="0"/>
              <a:t>over fitting, </a:t>
            </a:r>
            <a:r>
              <a:rPr lang="en-US" dirty="0"/>
              <a:t>we need to ensure we have plenty of testing and validation of data i.e. dataset is not </a:t>
            </a:r>
            <a:r>
              <a:rPr lang="en-US" dirty="0" smtClean="0"/>
              <a:t>generalized. </a:t>
            </a:r>
            <a:r>
              <a:rPr lang="en-US" dirty="0"/>
              <a:t>This is solved by Data </a:t>
            </a:r>
            <a:r>
              <a:rPr lang="en-US" dirty="0" smtClean="0"/>
              <a:t>Augmentation and Dropout.</a:t>
            </a:r>
          </a:p>
          <a:p>
            <a:pPr marL="285750" indent="-285750" algn="just">
              <a:buFont typeface="Wingdings" panose="05000000000000000000" pitchFamily="2" charset="2"/>
              <a:buChar char="Ø"/>
            </a:pPr>
            <a:r>
              <a:rPr lang="en-US" dirty="0" smtClean="0"/>
              <a:t>The main goal is to help the doctor to detect the tumor in early stage so doctor can start treatment and cancer can prevent in the early stage of development</a:t>
            </a:r>
          </a:p>
          <a:p>
            <a:pPr marL="285750" indent="-285750" algn="just">
              <a:buFont typeface="Wingdings" panose="05000000000000000000" pitchFamily="2" charset="2"/>
              <a:buChar char="Ø"/>
            </a:pP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22</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B7E00C64-1818-4653-AD80-F09BABEBBCF1}" type="datetime1">
              <a:rPr lang="en-US" smtClean="0"/>
              <a:t>8/5/2022</a:t>
            </a:fld>
            <a:endParaRPr lang="en-US" dirty="0"/>
          </a:p>
        </p:txBody>
      </p:sp>
    </p:spTree>
    <p:extLst>
      <p:ext uri="{BB962C8B-B14F-4D97-AF65-F5344CB8AC3E}">
        <p14:creationId xmlns:p14="http://schemas.microsoft.com/office/powerpoint/2010/main" val="2878650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96411" y="1643357"/>
            <a:ext cx="9959269" cy="3970318"/>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Brain tumor detection and classification using machine learning: a comprehensive </a:t>
            </a:r>
            <a:r>
              <a:rPr lang="en-US" dirty="0">
                <a:latin typeface="Times New Roman" panose="02020603050405020304" pitchFamily="18" charset="0"/>
                <a:cs typeface="Times New Roman" panose="02020603050405020304" pitchFamily="18" charset="0"/>
              </a:rPr>
              <a:t>survey: - </a:t>
            </a:r>
            <a:r>
              <a:rPr lang="en-US" dirty="0">
                <a:latin typeface="Times New Roman" panose="02020603050405020304" pitchFamily="18" charset="0"/>
                <a:cs typeface="Times New Roman" panose="02020603050405020304" pitchFamily="18" charset="0"/>
                <a:hlinkClick r:id="rId2"/>
              </a:rPr>
              <a:t>https://www.researchgate.net/publication/356000872_Brain_tumor_detection_and_classification_using_machine_learning_a_comprehensive_survey </a:t>
            </a:r>
            <a:endParaRPr lang="en-US"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rPr>
              <a:t>Keras </a:t>
            </a:r>
            <a:r>
              <a:rPr lang="en-US" i="1" dirty="0">
                <a:latin typeface="Times New Roman" panose="02020603050405020304" pitchFamily="18" charset="0"/>
                <a:cs typeface="Times New Roman" panose="02020603050405020304" pitchFamily="18" charset="0"/>
              </a:rPr>
              <a:t>Documentation </a:t>
            </a:r>
            <a:r>
              <a:rPr lang="en-US" i="1" dirty="0">
                <a:latin typeface="Times New Roman" panose="02020603050405020304" pitchFamily="18" charset="0"/>
                <a:cs typeface="Times New Roman" panose="02020603050405020304" pitchFamily="18" charset="0"/>
                <a:hlinkClick r:id="rId3"/>
              </a:rPr>
              <a:t>:- https://keras.io/api/losses/</a:t>
            </a:r>
            <a:endParaRPr lang="en-US" i="1"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4"/>
              </a:rPr>
              <a:t>Tensor flow Documentation</a:t>
            </a:r>
            <a:r>
              <a:rPr lang="en-US" i="1" dirty="0" smtClean="0">
                <a:latin typeface="Times New Roman" panose="02020603050405020304" pitchFamily="18" charset="0"/>
                <a:cs typeface="Times New Roman" panose="02020603050405020304" pitchFamily="18" charset="0"/>
              </a:rPr>
              <a:t>. </a:t>
            </a: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5"/>
              </a:rPr>
              <a:t>Image Processing techniques using tensor flow documentation</a:t>
            </a:r>
            <a:endParaRPr lang="en-US" i="1"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6"/>
              </a:rPr>
              <a:t>Convolution Neural Network. </a:t>
            </a: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7"/>
              </a:rPr>
              <a:t>Transfer learning</a:t>
            </a:r>
            <a:r>
              <a:rPr lang="en-US" i="1"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8"/>
              </a:rPr>
              <a:t>Data Augmentation</a:t>
            </a:r>
            <a:r>
              <a:rPr lang="en-US" i="1"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3"/>
              </a:rPr>
              <a:t>Loss functions</a:t>
            </a: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9"/>
              </a:rPr>
              <a:t>Brain tumor information.</a:t>
            </a:r>
            <a:endParaRPr lang="en-US" i="1"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10"/>
              </a:rPr>
              <a:t>Brain Tumor Research paper</a:t>
            </a:r>
            <a:endParaRPr lang="en-US" i="1"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11"/>
              </a:rPr>
              <a:t> Dataset from </a:t>
            </a:r>
            <a:r>
              <a:rPr lang="en-US" i="1" dirty="0" err="1" smtClean="0">
                <a:latin typeface="Times New Roman" panose="02020603050405020304" pitchFamily="18" charset="0"/>
                <a:cs typeface="Times New Roman" panose="02020603050405020304" pitchFamily="18" charset="0"/>
                <a:hlinkClick r:id="rId11"/>
              </a:rPr>
              <a:t>kaggle</a:t>
            </a:r>
            <a:endParaRPr lang="en-US" i="1"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i="1" dirty="0" smtClean="0">
                <a:latin typeface="Times New Roman" panose="02020603050405020304" pitchFamily="18" charset="0"/>
                <a:cs typeface="Times New Roman" panose="02020603050405020304" pitchFamily="18" charset="0"/>
                <a:hlinkClick r:id="rId12"/>
              </a:rPr>
              <a:t>Python libraries  documentation </a:t>
            </a:r>
            <a:endParaRPr lang="en-IN"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85361A45-D8F2-458A-A7BA-B771685A4F24}" type="datetime1">
              <a:rPr lang="en-US" smtClean="0"/>
              <a:t>8/5/2022</a:t>
            </a:fld>
            <a:endParaRPr lang="en-US" dirty="0"/>
          </a:p>
        </p:txBody>
      </p:sp>
    </p:spTree>
    <p:extLst>
      <p:ext uri="{BB962C8B-B14F-4D97-AF65-F5344CB8AC3E}">
        <p14:creationId xmlns:p14="http://schemas.microsoft.com/office/powerpoint/2010/main" val="880738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pPr/>
              <a:t>24</a:t>
            </a:fld>
            <a:endParaRPr lang="en-US" dirty="0"/>
          </a:p>
        </p:txBody>
      </p:sp>
      <p:sp>
        <p:nvSpPr>
          <p:cNvPr id="4" name="Footer Placeholder 3"/>
          <p:cNvSpPr>
            <a:spLocks noGrp="1"/>
          </p:cNvSpPr>
          <p:nvPr>
            <p:ph type="ftr" sz="quarter" idx="11"/>
          </p:nvPr>
        </p:nvSpPr>
        <p:spPr/>
        <p:txBody>
          <a:bodyPr/>
          <a:lstStyle/>
          <a:p>
            <a:r>
              <a:rPr lang="en-US" smtClean="0"/>
              <a:t>SSEC(IT),Bhavnagar</a:t>
            </a:r>
            <a:endParaRPr lang="en-US" dirty="0"/>
          </a:p>
        </p:txBody>
      </p:sp>
      <p:sp>
        <p:nvSpPr>
          <p:cNvPr id="2" name="TextBox 1"/>
          <p:cNvSpPr txBox="1"/>
          <p:nvPr/>
        </p:nvSpPr>
        <p:spPr>
          <a:xfrm>
            <a:off x="1042587" y="2486826"/>
            <a:ext cx="10058400" cy="1200329"/>
          </a:xfrm>
          <a:prstGeom prst="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7200" b="1" dirty="0" smtClean="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868B1C39-6D51-40EF-B17F-D39F505CCE12}" type="datetime1">
              <a:rPr lang="en-US" smtClean="0"/>
              <a:t>8/5/2022</a:t>
            </a:fld>
            <a:endParaRPr lang="en-US" dirty="0"/>
          </a:p>
        </p:txBody>
      </p:sp>
    </p:spTree>
    <p:extLst>
      <p:ext uri="{BB962C8B-B14F-4D97-AF65-F5344CB8AC3E}">
        <p14:creationId xmlns:p14="http://schemas.microsoft.com/office/powerpoint/2010/main" val="593973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734" y="0"/>
            <a:ext cx="10058400" cy="1450757"/>
          </a:xfrm>
        </p:spPr>
        <p:txBody>
          <a:bodyPr/>
          <a:lstStyle/>
          <a:p>
            <a:pPr algn="ctr"/>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88734" y="1668994"/>
            <a:ext cx="10784792"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Brain is the most complex structure of the human body and brain tumour is one among the lethal variety of cancer</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 brain tumour is a collection or mass of abnormal cells in brain. Any growth of such cells inside the brain which is enclosed by a very rigid skull can cause major pain and problems</a:t>
            </a:r>
            <a:r>
              <a:rPr lang="en-IN" dirty="0" smtClean="0">
                <a:latin typeface="Times New Roman" panose="02020603050405020304" pitchFamily="18" charset="0"/>
                <a:cs typeface="Times New Roman" panose="02020603050405020304" pitchFamily="18" charset="0"/>
              </a:rPr>
              <a:t>.</a:t>
            </a:r>
          </a:p>
          <a:p>
            <a:pPr algn="just"/>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Brain tumours is Malignant (cancerous) or Benign (noncancerous). When benign or malignant increases, it can increase the pressure inside our skull. It can damage the brain, and may even be fatal</a:t>
            </a:r>
            <a:r>
              <a:rPr lang="en-IN" dirty="0" smtClean="0">
                <a:latin typeface="Times New Roman" panose="02020603050405020304" pitchFamily="18" charset="0"/>
                <a:cs typeface="Times New Roman" panose="02020603050405020304" pitchFamily="18" charset="0"/>
              </a:rPr>
              <a:t>.</a:t>
            </a:r>
          </a:p>
          <a:p>
            <a:pPr algn="just"/>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deals with such a system, which uses computer, based procedures to detect tumor blocks and classify the type of tumor using Convolution Neural Network Algorithm for MRI images of different patients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Different types of image processing techniques like image </a:t>
            </a:r>
            <a:r>
              <a:rPr lang="en-US" dirty="0" smtClean="0">
                <a:latin typeface="Times New Roman" panose="02020603050405020304" pitchFamily="18" charset="0"/>
                <a:cs typeface="Times New Roman" panose="02020603050405020304" pitchFamily="18" charset="0"/>
              </a:rPr>
              <a:t>classification , </a:t>
            </a:r>
            <a:r>
              <a:rPr lang="en-US" dirty="0">
                <a:latin typeface="Times New Roman" panose="02020603050405020304" pitchFamily="18" charset="0"/>
                <a:cs typeface="Times New Roman" panose="02020603050405020304" pitchFamily="18" charset="0"/>
              </a:rPr>
              <a:t>image enhancement and feature extraction are used for the brain tumor detection in the MRI images of the cancer-affected patients.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a:t>
            </a:r>
            <a:r>
              <a:rPr lang="en-IN" dirty="0" smtClean="0">
                <a:latin typeface="Times New Roman" panose="02020603050405020304" pitchFamily="18" charset="0"/>
                <a:cs typeface="Times New Roman" panose="02020603050405020304" pitchFamily="18" charset="0"/>
              </a:rPr>
              <a:t>are using </a:t>
            </a:r>
            <a:r>
              <a:rPr lang="en-IN" dirty="0">
                <a:latin typeface="Times New Roman" panose="02020603050405020304" pitchFamily="18" charset="0"/>
                <a:cs typeface="Times New Roman" panose="02020603050405020304" pitchFamily="18" charset="0"/>
              </a:rPr>
              <a:t>a Deep Learning architectures CNN (Convolution Neural Network) generally known as NN (Neural Network) and Transfer learning for detect the brain tumour and classify the types of tumour.</a:t>
            </a: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B7EC2F8A-6EA1-435D-AEA2-997601AB8408}" type="datetime1">
              <a:rPr lang="en-US" smtClean="0"/>
              <a:t>8/5/2022</a:t>
            </a:fld>
            <a:endParaRPr lang="en-US" dirty="0"/>
          </a:p>
        </p:txBody>
      </p:sp>
    </p:spTree>
    <p:extLst>
      <p:ext uri="{BB962C8B-B14F-4D97-AF65-F5344CB8AC3E}">
        <p14:creationId xmlns:p14="http://schemas.microsoft.com/office/powerpoint/2010/main" val="2034436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Objective , Purpose and Motivation</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62228" y="1737360"/>
            <a:ext cx="10571148" cy="3046988"/>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This section contains:-</a:t>
            </a:r>
          </a:p>
          <a:p>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Objective.</a:t>
            </a:r>
          </a:p>
          <a:p>
            <a:endParaRPr lang="en-US"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Purpose.</a:t>
            </a:r>
          </a:p>
          <a:p>
            <a:endParaRPr lang="en-US"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Motivation.</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CD2B99F4-D490-4E4D-8A9B-3D0BFCDD7E68}" type="datetime1">
              <a:rPr lang="en-US" smtClean="0"/>
              <a:t>8/5/2022</a:t>
            </a:fld>
            <a:endParaRPr lang="en-US" dirty="0"/>
          </a:p>
        </p:txBody>
      </p:sp>
    </p:spTree>
    <p:extLst>
      <p:ext uri="{BB962C8B-B14F-4D97-AF65-F5344CB8AC3E}">
        <p14:creationId xmlns:p14="http://schemas.microsoft.com/office/powerpoint/2010/main" val="3728380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70774" y="1737360"/>
            <a:ext cx="10673697"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main objective of the project is to detect the brain tumor properly and classify its type and give information regarding it to the doctor so the doctor can do proper treatment towards </a:t>
            </a:r>
            <a:r>
              <a:rPr lang="en-US" dirty="0" smtClean="0">
                <a:latin typeface="Times New Roman" panose="02020603050405020304" pitchFamily="18" charset="0"/>
                <a:cs typeface="Times New Roman" panose="02020603050405020304" pitchFamily="18" charset="0"/>
              </a:rPr>
              <a:t>it.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Other objectives are as below:-</a:t>
            </a:r>
          </a:p>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To provide doctors good software to identify tumor and their causes.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Save patient’s time.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Provide a solution appropriately at early stages.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timely consultation. </a:t>
            </a:r>
            <a:endParaRPr lang="en-IN" dirty="0">
              <a:latin typeface="Times New Roman" panose="02020603050405020304" pitchFamily="18" charset="0"/>
              <a:cs typeface="Times New Roman" panose="02020603050405020304" pitchFamily="18" charset="0"/>
            </a:endParaRPr>
          </a:p>
          <a:p>
            <a:pPr algn="just"/>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9E8335BD-634C-4A56-AA67-0F32B769F18B}" type="datetime1">
              <a:rPr lang="en-US" smtClean="0"/>
              <a:t>8/5/2022</a:t>
            </a:fld>
            <a:endParaRPr lang="en-US" dirty="0"/>
          </a:p>
        </p:txBody>
      </p:sp>
    </p:spTree>
    <p:extLst>
      <p:ext uri="{BB962C8B-B14F-4D97-AF65-F5344CB8AC3E}">
        <p14:creationId xmlns:p14="http://schemas.microsoft.com/office/powerpoint/2010/main" val="1654924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Purpose</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62228" y="1726250"/>
            <a:ext cx="10007125" cy="264687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purpose behind this project is to provide better method to classify and detect brain tumor and its type in order to help doctor to provide the proper treatment regarding brain tumor.</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Goal of the project:</a:t>
            </a:r>
            <a:endParaRPr lang="en-IN" sz="22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detect the brain tumor is percent or not.</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it is present then classify type of the tumor</a:t>
            </a:r>
            <a:endParaRPr lang="en-IN" dirty="0">
              <a:latin typeface="Times New Roman" panose="02020603050405020304" pitchFamily="18" charset="0"/>
              <a:cs typeface="Times New Roman" panose="02020603050405020304" pitchFamily="18" charset="0"/>
            </a:endParaRPr>
          </a:p>
          <a:p>
            <a:pPr algn="just"/>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t>6</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DAB75CB1-306B-482F-82C9-5BF5815CEE51}" type="datetime1">
              <a:rPr lang="en-US" smtClean="0"/>
              <a:t>8/5/2022</a:t>
            </a:fld>
            <a:endParaRPr lang="en-US" dirty="0"/>
          </a:p>
        </p:txBody>
      </p:sp>
    </p:spTree>
    <p:extLst>
      <p:ext uri="{BB962C8B-B14F-4D97-AF65-F5344CB8AC3E}">
        <p14:creationId xmlns:p14="http://schemas.microsoft.com/office/powerpoint/2010/main" val="2835970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Motivation</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96411" y="1737360"/>
            <a:ext cx="9896030" cy="3693319"/>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There has been significant increase in the numbers of medical cases involving brain tumours in last few years, ranking it 10</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most common form of tumours affecting children and adults. </a:t>
            </a:r>
            <a:endParaRPr lang="en-IN"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Detection </a:t>
            </a:r>
            <a:r>
              <a:rPr lang="en-IN" dirty="0">
                <a:latin typeface="Times New Roman" panose="02020603050405020304" pitchFamily="18" charset="0"/>
                <a:cs typeface="Times New Roman" panose="02020603050405020304" pitchFamily="18" charset="0"/>
              </a:rPr>
              <a:t>and classification of most crucial and time taking task in field of medical image processing. Because of high variance of the size , shape , location of brain tumour Magnetic Resonance Imagining (MRI) is broadly used for detecting tumour and diagnosis various tissues abnormalities</a:t>
            </a:r>
            <a:r>
              <a:rPr lang="en-IN"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Accurate investigation of the size and location of brain tumour plays an important role in the diagnosis of brain tumour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motivation behind Brain tumor detection is to not only detect tumor but it can also classify types of tumor. So it can be useful in cases such as we have to sure the tumor is positive or negative, it can detect tumor from image and return the result tumor is positive or not.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deals with such a system, which uses computer, based procedures to detect tumor blocks and classify the type of tumor using Convolution Neural Network Algorithm for MRI images of different patients.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89900317-8D7F-4A8C-A792-C130A815EABA}" type="datetime1">
              <a:rPr lang="en-US" smtClean="0"/>
              <a:t>8/5/2022</a:t>
            </a:fld>
            <a:endParaRPr lang="en-US" dirty="0"/>
          </a:p>
        </p:txBody>
      </p:sp>
    </p:spTree>
    <p:extLst>
      <p:ext uri="{BB962C8B-B14F-4D97-AF65-F5344CB8AC3E}">
        <p14:creationId xmlns:p14="http://schemas.microsoft.com/office/powerpoint/2010/main" val="51364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Project Profile</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sp>
        <p:nvSpPr>
          <p:cNvPr id="5" name="Footer Placeholder 4"/>
          <p:cNvSpPr>
            <a:spLocks noGrp="1"/>
          </p:cNvSpPr>
          <p:nvPr>
            <p:ph type="ftr" sz="quarter" idx="11"/>
          </p:nvPr>
        </p:nvSpPr>
        <p:spPr/>
        <p:txBody>
          <a:bodyPr/>
          <a:lstStyle/>
          <a:p>
            <a:r>
              <a:rPr lang="en-US" smtClean="0"/>
              <a:t>SSEC(IT),Bhavnagar</a:t>
            </a:r>
            <a:endParaRPr lang="en-US" dirty="0"/>
          </a:p>
        </p:txBody>
      </p:sp>
      <p:sp>
        <p:nvSpPr>
          <p:cNvPr id="6" name="Date Placeholder 5"/>
          <p:cNvSpPr>
            <a:spLocks noGrp="1"/>
          </p:cNvSpPr>
          <p:nvPr>
            <p:ph type="dt" sz="half" idx="10"/>
          </p:nvPr>
        </p:nvSpPr>
        <p:spPr/>
        <p:txBody>
          <a:bodyPr/>
          <a:lstStyle/>
          <a:p>
            <a:fld id="{BD4517E8-8949-46C4-98D8-E1A340A96839}" type="datetime1">
              <a:rPr lang="en-US" smtClean="0"/>
              <a:t>8/5/2022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13403271"/>
              </p:ext>
            </p:extLst>
          </p:nvPr>
        </p:nvGraphicFramePr>
        <p:xfrm>
          <a:off x="2057637" y="1933169"/>
          <a:ext cx="9154846" cy="2123440"/>
        </p:xfrm>
        <a:graphic>
          <a:graphicData uri="http://schemas.openxmlformats.org/drawingml/2006/table">
            <a:tbl>
              <a:tblPr firstRow="1" bandRow="1">
                <a:tableStyleId>{5C22544A-7EE6-4342-B048-85BDC9FD1C3A}</a:tableStyleId>
              </a:tblPr>
              <a:tblGrid>
                <a:gridCol w="3394580"/>
                <a:gridCol w="5760266"/>
              </a:tblGrid>
              <a:tr h="370840">
                <a:tc>
                  <a:txBody>
                    <a:bodyPr/>
                    <a:lstStyle/>
                    <a:p>
                      <a:pPr algn="ctr"/>
                      <a:r>
                        <a:rPr lang="en-US" b="1" dirty="0" smtClean="0">
                          <a:latin typeface="Times New Roman" panose="02020603050405020304" pitchFamily="18" charset="0"/>
                          <a:cs typeface="Times New Roman" panose="02020603050405020304" pitchFamily="18" charset="0"/>
                        </a:rPr>
                        <a:t>Project Name</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Brain</a:t>
                      </a:r>
                      <a:r>
                        <a:rPr lang="en-US" baseline="0" dirty="0" smtClean="0">
                          <a:latin typeface="Times New Roman" panose="02020603050405020304" pitchFamily="18" charset="0"/>
                          <a:cs typeface="Times New Roman" panose="02020603050405020304" pitchFamily="18" charset="0"/>
                        </a:rPr>
                        <a:t> Tumor Detection and Classification</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US" b="1" dirty="0" smtClean="0">
                          <a:latin typeface="Times New Roman" panose="02020603050405020304" pitchFamily="18" charset="0"/>
                          <a:cs typeface="Times New Roman" panose="02020603050405020304" pitchFamily="18" charset="0"/>
                        </a:rPr>
                        <a:t>Objective</a:t>
                      </a:r>
                      <a:r>
                        <a:rPr lang="en-US" b="1" baseline="0"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The</a:t>
                      </a:r>
                      <a:r>
                        <a:rPr lang="en-US" baseline="0" dirty="0" smtClean="0">
                          <a:latin typeface="Times New Roman" panose="02020603050405020304" pitchFamily="18" charset="0"/>
                          <a:cs typeface="Times New Roman" panose="02020603050405020304" pitchFamily="18" charset="0"/>
                        </a:rPr>
                        <a:t> main objective is to detect and classify the type of the brain tumor in order to help doctor in medical diagnosis</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US" b="1" dirty="0" smtClean="0">
                          <a:latin typeface="Times New Roman" panose="02020603050405020304" pitchFamily="18" charset="0"/>
                          <a:cs typeface="Times New Roman" panose="02020603050405020304" pitchFamily="18" charset="0"/>
                        </a:rPr>
                        <a:t>Programing language</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Python</a:t>
                      </a:r>
                      <a:r>
                        <a:rPr lang="en-US" baseline="0" dirty="0" smtClean="0">
                          <a:latin typeface="Times New Roman" panose="02020603050405020304" pitchFamily="18" charset="0"/>
                          <a:cs typeface="Times New Roman" panose="02020603050405020304" pitchFamily="18" charset="0"/>
                        </a:rPr>
                        <a:t> 3.8-3.10</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US" b="1" dirty="0" smtClean="0">
                          <a:latin typeface="Times New Roman" panose="02020603050405020304" pitchFamily="18" charset="0"/>
                          <a:cs typeface="Times New Roman" panose="02020603050405020304" pitchFamily="18" charset="0"/>
                        </a:rPr>
                        <a:t>Framework</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Tensor flow</a:t>
                      </a:r>
                      <a:r>
                        <a:rPr lang="en-US" baseline="0"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US" b="1" dirty="0" smtClean="0">
                          <a:latin typeface="Times New Roman" panose="02020603050405020304" pitchFamily="18" charset="0"/>
                          <a:cs typeface="Times New Roman" panose="02020603050405020304" pitchFamily="18" charset="0"/>
                        </a:rPr>
                        <a:t>Version</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026980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Requirements </a:t>
            </a:r>
            <a:endParaRPr lang="en-IN" b="1"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HARDWARE INTERFACE</a:t>
            </a:r>
            <a:endParaRPr lang="en-IN" dirty="0">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1749996999"/>
              </p:ext>
            </p:extLst>
          </p:nvPr>
        </p:nvGraphicFramePr>
        <p:xfrm>
          <a:off x="1096963" y="2582863"/>
          <a:ext cx="4938712" cy="3082999"/>
        </p:xfrm>
        <a:graphic>
          <a:graphicData uri="http://schemas.openxmlformats.org/drawingml/2006/table">
            <a:tbl>
              <a:tblPr firstRow="1" bandRow="1">
                <a:tableStyleId>{5C22544A-7EE6-4342-B048-85BDC9FD1C3A}</a:tableStyleId>
              </a:tblPr>
              <a:tblGrid>
                <a:gridCol w="2469356"/>
                <a:gridCol w="2469356"/>
              </a:tblGrid>
              <a:tr h="370840">
                <a:tc>
                  <a:txBody>
                    <a:bodyPr/>
                    <a:lstStyle/>
                    <a:p>
                      <a:r>
                        <a:rPr lang="en-US" sz="1400" dirty="0" smtClean="0">
                          <a:latin typeface="Times New Roman" panose="02020603050405020304" pitchFamily="18" charset="0"/>
                          <a:cs typeface="Times New Roman" panose="02020603050405020304" pitchFamily="18" charset="0"/>
                        </a:rPr>
                        <a:t>Tools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Requirement</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Processors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Inter i5 or high</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Ram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8 GB or high</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Storage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15GB</a:t>
                      </a:r>
                      <a:r>
                        <a:rPr lang="en-US" sz="1400" baseline="0" dirty="0" smtClean="0">
                          <a:latin typeface="Times New Roman" panose="02020603050405020304" pitchFamily="18" charset="0"/>
                          <a:cs typeface="Times New Roman" panose="02020603050405020304" pitchFamily="18" charset="0"/>
                        </a:rPr>
                        <a:t> or High</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GPU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Up to</a:t>
                      </a:r>
                      <a:r>
                        <a:rPr lang="en-US" sz="1400" baseline="0" dirty="0" smtClean="0">
                          <a:latin typeface="Times New Roman" panose="02020603050405020304" pitchFamily="18" charset="0"/>
                          <a:cs typeface="Times New Roman" panose="02020603050405020304" pitchFamily="18" charset="0"/>
                        </a:rPr>
                        <a:t> 8 GB or more</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DVR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ANY</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Camera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No need</a:t>
                      </a:r>
                      <a:endParaRPr lang="en-IN" sz="1400" dirty="0">
                        <a:latin typeface="Times New Roman" panose="02020603050405020304" pitchFamily="18" charset="0"/>
                        <a:cs typeface="Times New Roman" panose="02020603050405020304" pitchFamily="18" charset="0"/>
                      </a:endParaRPr>
                    </a:p>
                  </a:txBody>
                  <a:tcPr/>
                </a:tc>
              </a:tr>
              <a:tr h="487119">
                <a:tc>
                  <a:txBody>
                    <a:bodyPr/>
                    <a:lstStyle/>
                    <a:p>
                      <a:r>
                        <a:rPr lang="en-US" sz="1400" dirty="0" smtClean="0">
                          <a:latin typeface="Times New Roman" panose="02020603050405020304" pitchFamily="18" charset="0"/>
                          <a:cs typeface="Times New Roman" panose="02020603050405020304" pitchFamily="18" charset="0"/>
                        </a:rPr>
                        <a:t>Network</a:t>
                      </a:r>
                      <a:r>
                        <a:rPr lang="en-US" sz="1400" baseline="0" dirty="0" smtClean="0">
                          <a:latin typeface="Times New Roman" panose="02020603050405020304" pitchFamily="18" charset="0"/>
                          <a:cs typeface="Times New Roman" panose="02020603050405020304" pitchFamily="18" charset="0"/>
                        </a:rPr>
                        <a:t> bandwidth</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Needed(Up</a:t>
                      </a:r>
                      <a:r>
                        <a:rPr lang="en-US" sz="1400" baseline="0" dirty="0" smtClean="0">
                          <a:latin typeface="Times New Roman" panose="02020603050405020304" pitchFamily="18" charset="0"/>
                          <a:cs typeface="Times New Roman" panose="02020603050405020304" pitchFamily="18" charset="0"/>
                        </a:rPr>
                        <a:t> to 1MBPS)</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
        <p:nvSpPr>
          <p:cNvPr id="9" name="Text Placeholder 8"/>
          <p:cNvSpPr>
            <a:spLocks noGrp="1"/>
          </p:cNvSpPr>
          <p:nvPr>
            <p:ph type="body" sz="quarter" idx="3"/>
          </p:nvPr>
        </p:nvSpPr>
        <p:spPr/>
        <p:txBody>
          <a:bodyPr/>
          <a:lstStyle/>
          <a:p>
            <a:r>
              <a:rPr lang="en-US" dirty="0" smtClean="0">
                <a:latin typeface="Times New Roman" panose="02020603050405020304" pitchFamily="18" charset="0"/>
                <a:cs typeface="Times New Roman" panose="02020603050405020304" pitchFamily="18" charset="0"/>
              </a:rPr>
              <a:t>SOFTWARE INTERFACE</a:t>
            </a:r>
            <a:endParaRPr lang="en-IN" dirty="0">
              <a:latin typeface="Times New Roman" panose="02020603050405020304" pitchFamily="18" charset="0"/>
              <a:cs typeface="Times New Roman" panose="02020603050405020304" pitchFamily="18" charset="0"/>
            </a:endParaRPr>
          </a:p>
        </p:txBody>
      </p:sp>
      <p:graphicFrame>
        <p:nvGraphicFramePr>
          <p:cNvPr id="13" name="Content Placeholder 12"/>
          <p:cNvGraphicFramePr>
            <a:graphicFrameLocks noGrp="1"/>
          </p:cNvGraphicFramePr>
          <p:nvPr>
            <p:ph sz="quarter" idx="4"/>
            <p:extLst>
              <p:ext uri="{D42A27DB-BD31-4B8C-83A1-F6EECF244321}">
                <p14:modId xmlns:p14="http://schemas.microsoft.com/office/powerpoint/2010/main" val="752222650"/>
              </p:ext>
            </p:extLst>
          </p:nvPr>
        </p:nvGraphicFramePr>
        <p:xfrm>
          <a:off x="6218238" y="2582863"/>
          <a:ext cx="4937126" cy="3114040"/>
        </p:xfrm>
        <a:graphic>
          <a:graphicData uri="http://schemas.openxmlformats.org/drawingml/2006/table">
            <a:tbl>
              <a:tblPr firstRow="1" bandRow="1">
                <a:tableStyleId>{5C22544A-7EE6-4342-B048-85BDC9FD1C3A}</a:tableStyleId>
              </a:tblPr>
              <a:tblGrid>
                <a:gridCol w="2468563"/>
                <a:gridCol w="2468563"/>
              </a:tblGrid>
              <a:tr h="370840">
                <a:tc>
                  <a:txBody>
                    <a:bodyPr/>
                    <a:lstStyle/>
                    <a:p>
                      <a:r>
                        <a:rPr lang="en-US" sz="1400" dirty="0" smtClean="0">
                          <a:latin typeface="Times New Roman" panose="02020603050405020304" pitchFamily="18" charset="0"/>
                          <a:cs typeface="Times New Roman" panose="02020603050405020304" pitchFamily="18" charset="0"/>
                        </a:rPr>
                        <a:t>Tools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Requirement</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OS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Windows 7 or high , any </a:t>
                      </a:r>
                      <a:r>
                        <a:rPr lang="en-US" sz="1400" dirty="0" err="1" smtClean="0">
                          <a:latin typeface="Times New Roman" panose="02020603050405020304" pitchFamily="18" charset="0"/>
                          <a:cs typeface="Times New Roman" panose="02020603050405020304" pitchFamily="18" charset="0"/>
                        </a:rPr>
                        <a:t>os</a:t>
                      </a:r>
                      <a:r>
                        <a:rPr lang="en-US" sz="1400" dirty="0" smtClean="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Python</a:t>
                      </a:r>
                      <a:r>
                        <a:rPr lang="en-US" sz="1400" baseline="0" dirty="0" smtClean="0">
                          <a:latin typeface="Times New Roman" panose="02020603050405020304" pitchFamily="18" charset="0"/>
                          <a:cs typeface="Times New Roman" panose="02020603050405020304" pitchFamily="18" charset="0"/>
                        </a:rPr>
                        <a:t> version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3.8 or high</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C++ version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VC 2017 or high</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Tensor flow</a:t>
                      </a:r>
                      <a:r>
                        <a:rPr lang="en-US" sz="1400" baseline="0" dirty="0" smtClean="0">
                          <a:latin typeface="Times New Roman" panose="02020603050405020304" pitchFamily="18" charset="0"/>
                          <a:cs typeface="Times New Roman" panose="02020603050405020304" pitchFamily="18" charset="0"/>
                        </a:rPr>
                        <a:t> version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1.7</a:t>
                      </a:r>
                      <a:r>
                        <a:rPr lang="en-US" sz="1400" baseline="0" dirty="0" smtClean="0">
                          <a:latin typeface="Times New Roman" panose="02020603050405020304" pitchFamily="18" charset="0"/>
                          <a:cs typeface="Times New Roman" panose="02020603050405020304" pitchFamily="18" charset="0"/>
                        </a:rPr>
                        <a:t> or high </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IDE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Jupyter</a:t>
                      </a:r>
                      <a:r>
                        <a:rPr lang="en-US" sz="1400" dirty="0" smtClean="0">
                          <a:latin typeface="Times New Roman" panose="02020603050405020304" pitchFamily="18" charset="0"/>
                          <a:cs typeface="Times New Roman" panose="02020603050405020304" pitchFamily="18" charset="0"/>
                        </a:rPr>
                        <a:t> notebook , </a:t>
                      </a:r>
                      <a:r>
                        <a:rPr lang="en-US" sz="1400" dirty="0" err="1" smtClean="0">
                          <a:latin typeface="Times New Roman" panose="02020603050405020304" pitchFamily="18" charset="0"/>
                          <a:cs typeface="Times New Roman" panose="02020603050405020304" pitchFamily="18" charset="0"/>
                        </a:rPr>
                        <a:t>google</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colab</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Framework needed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Tensorflow</a:t>
                      </a:r>
                      <a:r>
                        <a:rPr lang="en-US" sz="1400" baseline="0" dirty="0" smtClean="0">
                          <a:latin typeface="Times New Roman" panose="02020603050405020304" pitchFamily="18" charset="0"/>
                          <a:cs typeface="Times New Roman" panose="02020603050405020304" pitchFamily="18" charset="0"/>
                        </a:rPr>
                        <a:t> , numpy</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US" sz="1400" dirty="0" smtClean="0">
                          <a:latin typeface="Times New Roman" panose="02020603050405020304" pitchFamily="18" charset="0"/>
                          <a:cs typeface="Times New Roman" panose="02020603050405020304" pitchFamily="18" charset="0"/>
                        </a:rPr>
                        <a:t>Python</a:t>
                      </a:r>
                      <a:r>
                        <a:rPr lang="en-US" sz="1400" baseline="0" dirty="0" smtClean="0">
                          <a:latin typeface="Times New Roman" panose="02020603050405020304" pitchFamily="18" charset="0"/>
                          <a:cs typeface="Times New Roman" panose="02020603050405020304" pitchFamily="18" charset="0"/>
                        </a:rPr>
                        <a:t> </a:t>
                      </a:r>
                      <a:r>
                        <a:rPr lang="en-US" sz="1400" baseline="0" dirty="0" smtClean="0">
                          <a:latin typeface="Times New Roman" panose="02020603050405020304" pitchFamily="18" charset="0"/>
                          <a:cs typeface="Times New Roman" panose="02020603050405020304" pitchFamily="18" charset="0"/>
                        </a:rPr>
                        <a:t>libraries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smtClean="0">
                          <a:latin typeface="Times New Roman" panose="02020603050405020304" pitchFamily="18" charset="0"/>
                          <a:cs typeface="Times New Roman" panose="02020603050405020304" pitchFamily="18" charset="0"/>
                        </a:rPr>
                        <a:t>Tensorflow</a:t>
                      </a:r>
                      <a:r>
                        <a:rPr lang="en-US" sz="1400" dirty="0" smtClean="0">
                          <a:latin typeface="Times New Roman" panose="02020603050405020304" pitchFamily="18" charset="0"/>
                          <a:cs typeface="Times New Roman" panose="02020603050405020304" pitchFamily="18" charset="0"/>
                        </a:rPr>
                        <a:t> , numpy , pandas , </a:t>
                      </a:r>
                      <a:r>
                        <a:rPr lang="en-US" sz="1400" dirty="0" err="1" smtClean="0">
                          <a:latin typeface="Times New Roman" panose="02020603050405020304" pitchFamily="18" charset="0"/>
                          <a:cs typeface="Times New Roman" panose="02020603050405020304" pitchFamily="18" charset="0"/>
                        </a:rPr>
                        <a:t>opencv</a:t>
                      </a:r>
                      <a:r>
                        <a:rPr lang="en-US" sz="1400" dirty="0" smtClean="0">
                          <a:latin typeface="Times New Roman" panose="02020603050405020304" pitchFamily="18" charset="0"/>
                          <a:cs typeface="Times New Roman" panose="02020603050405020304" pitchFamily="18" charset="0"/>
                        </a:rPr>
                        <a:t> , keras etc.</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
        <p:nvSpPr>
          <p:cNvPr id="3" name="Date Placeholder 2"/>
          <p:cNvSpPr>
            <a:spLocks noGrp="1"/>
          </p:cNvSpPr>
          <p:nvPr>
            <p:ph type="dt" sz="half" idx="10"/>
          </p:nvPr>
        </p:nvSpPr>
        <p:spPr/>
        <p:txBody>
          <a:bodyPr/>
          <a:lstStyle/>
          <a:p>
            <a:fld id="{BB5D23B5-88CF-418C-80E8-5027B00BD6F5}" type="datetime1">
              <a:rPr lang="en-US" smtClean="0"/>
              <a:t>8/5/2022</a:t>
            </a:fld>
            <a:endParaRPr lang="en-US" dirty="0"/>
          </a:p>
        </p:txBody>
      </p:sp>
      <p:sp>
        <p:nvSpPr>
          <p:cNvPr id="4" name="Footer Placeholder 3"/>
          <p:cNvSpPr>
            <a:spLocks noGrp="1"/>
          </p:cNvSpPr>
          <p:nvPr>
            <p:ph type="ftr" sz="quarter" idx="11"/>
          </p:nvPr>
        </p:nvSpPr>
        <p:spPr>
          <a:xfrm>
            <a:off x="3715078" y="6459784"/>
            <a:ext cx="4822804" cy="365125"/>
          </a:xfrm>
        </p:spPr>
        <p:txBody>
          <a:bodyPr/>
          <a:lstStyle/>
          <a:p>
            <a:r>
              <a:rPr lang="en-US" smtClean="0"/>
              <a:t>SSEC(IT),Bhavnagar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802236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3081</TotalTime>
  <Words>1511</Words>
  <Application>Microsoft Office PowerPoint</Application>
  <PresentationFormat>Widescreen</PresentationFormat>
  <Paragraphs>293</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 Antiqua</vt:lpstr>
      <vt:lpstr>Calibri</vt:lpstr>
      <vt:lpstr>Calibri Light</vt:lpstr>
      <vt:lpstr>Times New Roman</vt:lpstr>
      <vt:lpstr>Wingdings</vt:lpstr>
      <vt:lpstr>Retrospect</vt:lpstr>
      <vt:lpstr>  </vt:lpstr>
      <vt:lpstr>Outline</vt:lpstr>
      <vt:lpstr>Introduction</vt:lpstr>
      <vt:lpstr>Objective , Purpose and Motivation</vt:lpstr>
      <vt:lpstr>Objective</vt:lpstr>
      <vt:lpstr>Purpose</vt:lpstr>
      <vt:lpstr>Motivation</vt:lpstr>
      <vt:lpstr>Project Profile</vt:lpstr>
      <vt:lpstr>Requirements </vt:lpstr>
      <vt:lpstr>Design Diagrams </vt:lpstr>
      <vt:lpstr>Flow Chart</vt:lpstr>
      <vt:lpstr>Use Case Diagram</vt:lpstr>
      <vt:lpstr>Dataflow Diagram Level 0</vt:lpstr>
      <vt:lpstr>Data Flow Diagram Level 1</vt:lpstr>
      <vt:lpstr>Implementation </vt:lpstr>
      <vt:lpstr>Build and Collect the Dataset.</vt:lpstr>
      <vt:lpstr>Dataset Which  I have  Used</vt:lpstr>
      <vt:lpstr>Train the Model</vt:lpstr>
      <vt:lpstr>Model architecture </vt:lpstr>
      <vt:lpstr>Model Evaluation </vt:lpstr>
      <vt:lpstr>Evaluation Plotting </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Shantilal Shah Engineering College  Summer Internship  Brain Tumor Detection and Classification</dc:title>
  <dc:creator>Microsoft account</dc:creator>
  <cp:lastModifiedBy>Microsoft account</cp:lastModifiedBy>
  <cp:revision>36</cp:revision>
  <dcterms:created xsi:type="dcterms:W3CDTF">2022-06-29T13:45:33Z</dcterms:created>
  <dcterms:modified xsi:type="dcterms:W3CDTF">2022-08-05T17:31:03Z</dcterms:modified>
</cp:coreProperties>
</file>