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89" r:id="rId4"/>
    <p:sldId id="288" r:id="rId5"/>
    <p:sldId id="290" r:id="rId6"/>
    <p:sldId id="259" r:id="rId7"/>
    <p:sldId id="260" r:id="rId8"/>
    <p:sldId id="261" r:id="rId9"/>
    <p:sldId id="262" r:id="rId10"/>
    <p:sldId id="264" r:id="rId11"/>
    <p:sldId id="266" r:id="rId12"/>
    <p:sldId id="267" r:id="rId13"/>
    <p:sldId id="269" r:id="rId14"/>
    <p:sldId id="296" r:id="rId15"/>
    <p:sldId id="297" r:id="rId16"/>
    <p:sldId id="298" r:id="rId17"/>
    <p:sldId id="301" r:id="rId18"/>
    <p:sldId id="299" r:id="rId19"/>
    <p:sldId id="300" r:id="rId20"/>
    <p:sldId id="273" r:id="rId21"/>
    <p:sldId id="275" r:id="rId22"/>
    <p:sldId id="277" r:id="rId23"/>
    <p:sldId id="280" r:id="rId24"/>
    <p:sldId id="281" r:id="rId25"/>
    <p:sldId id="292" r:id="rId26"/>
    <p:sldId id="293" r:id="rId27"/>
    <p:sldId id="294" r:id="rId28"/>
    <p:sldId id="29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BFB1FA-664F-42E1-88B3-54AEB0BD1FA3}"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D4385-9A58-453C-90A7-79E4D9654DCD}" type="slidenum">
              <a:rPr lang="en-US" smtClean="0"/>
              <a:pPr/>
              <a:t>‹#›</a:t>
            </a:fld>
            <a:endParaRPr lang="en-US"/>
          </a:p>
        </p:txBody>
      </p:sp>
    </p:spTree>
    <p:extLst>
      <p:ext uri="{BB962C8B-B14F-4D97-AF65-F5344CB8AC3E}">
        <p14:creationId xmlns:p14="http://schemas.microsoft.com/office/powerpoint/2010/main" val="28520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FB1FA-664F-42E1-88B3-54AEB0BD1FA3}"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D4385-9A58-453C-90A7-79E4D9654DCD}" type="slidenum">
              <a:rPr lang="en-US" smtClean="0"/>
              <a:pPr/>
              <a:t>‹#›</a:t>
            </a:fld>
            <a:endParaRPr lang="en-US"/>
          </a:p>
        </p:txBody>
      </p:sp>
    </p:spTree>
    <p:extLst>
      <p:ext uri="{BB962C8B-B14F-4D97-AF65-F5344CB8AC3E}">
        <p14:creationId xmlns:p14="http://schemas.microsoft.com/office/powerpoint/2010/main" val="214539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FB1FA-664F-42E1-88B3-54AEB0BD1FA3}"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D4385-9A58-453C-90A7-79E4D9654DCD}" type="slidenum">
              <a:rPr lang="en-US" smtClean="0"/>
              <a:pPr/>
              <a:t>‹#›</a:t>
            </a:fld>
            <a:endParaRPr lang="en-US"/>
          </a:p>
        </p:txBody>
      </p:sp>
    </p:spTree>
    <p:extLst>
      <p:ext uri="{BB962C8B-B14F-4D97-AF65-F5344CB8AC3E}">
        <p14:creationId xmlns:p14="http://schemas.microsoft.com/office/powerpoint/2010/main" val="316331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FB1FA-664F-42E1-88B3-54AEB0BD1FA3}"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D4385-9A58-453C-90A7-79E4D9654DCD}" type="slidenum">
              <a:rPr lang="en-US" smtClean="0"/>
              <a:pPr/>
              <a:t>‹#›</a:t>
            </a:fld>
            <a:endParaRPr lang="en-US"/>
          </a:p>
        </p:txBody>
      </p:sp>
    </p:spTree>
    <p:extLst>
      <p:ext uri="{BB962C8B-B14F-4D97-AF65-F5344CB8AC3E}">
        <p14:creationId xmlns:p14="http://schemas.microsoft.com/office/powerpoint/2010/main" val="3936911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FB1FA-664F-42E1-88B3-54AEB0BD1FA3}"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D4385-9A58-453C-90A7-79E4D9654DCD}" type="slidenum">
              <a:rPr lang="en-US" smtClean="0"/>
              <a:pPr/>
              <a:t>‹#›</a:t>
            </a:fld>
            <a:endParaRPr lang="en-US"/>
          </a:p>
        </p:txBody>
      </p:sp>
    </p:spTree>
    <p:extLst>
      <p:ext uri="{BB962C8B-B14F-4D97-AF65-F5344CB8AC3E}">
        <p14:creationId xmlns:p14="http://schemas.microsoft.com/office/powerpoint/2010/main" val="250033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BFB1FA-664F-42E1-88B3-54AEB0BD1FA3}" type="datetimeFigureOut">
              <a:rPr lang="en-US" smtClean="0"/>
              <a:pPr/>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D4385-9A58-453C-90A7-79E4D9654DCD}" type="slidenum">
              <a:rPr lang="en-US" smtClean="0"/>
              <a:pPr/>
              <a:t>‹#›</a:t>
            </a:fld>
            <a:endParaRPr lang="en-US"/>
          </a:p>
        </p:txBody>
      </p:sp>
    </p:spTree>
    <p:extLst>
      <p:ext uri="{BB962C8B-B14F-4D97-AF65-F5344CB8AC3E}">
        <p14:creationId xmlns:p14="http://schemas.microsoft.com/office/powerpoint/2010/main" val="164493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BFB1FA-664F-42E1-88B3-54AEB0BD1FA3}" type="datetimeFigureOut">
              <a:rPr lang="en-US" smtClean="0"/>
              <a:pPr/>
              <a:t>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D4385-9A58-453C-90A7-79E4D9654DCD}" type="slidenum">
              <a:rPr lang="en-US" smtClean="0"/>
              <a:pPr/>
              <a:t>‹#›</a:t>
            </a:fld>
            <a:endParaRPr lang="en-US"/>
          </a:p>
        </p:txBody>
      </p:sp>
    </p:spTree>
    <p:extLst>
      <p:ext uri="{BB962C8B-B14F-4D97-AF65-F5344CB8AC3E}">
        <p14:creationId xmlns:p14="http://schemas.microsoft.com/office/powerpoint/2010/main" val="36268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BFB1FA-664F-42E1-88B3-54AEB0BD1FA3}" type="datetimeFigureOut">
              <a:rPr lang="en-US" smtClean="0"/>
              <a:pPr/>
              <a:t>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D4385-9A58-453C-90A7-79E4D9654DCD}" type="slidenum">
              <a:rPr lang="en-US" smtClean="0"/>
              <a:pPr/>
              <a:t>‹#›</a:t>
            </a:fld>
            <a:endParaRPr lang="en-US"/>
          </a:p>
        </p:txBody>
      </p:sp>
    </p:spTree>
    <p:extLst>
      <p:ext uri="{BB962C8B-B14F-4D97-AF65-F5344CB8AC3E}">
        <p14:creationId xmlns:p14="http://schemas.microsoft.com/office/powerpoint/2010/main" val="171764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FB1FA-664F-42E1-88B3-54AEB0BD1FA3}" type="datetimeFigureOut">
              <a:rPr lang="en-US" smtClean="0"/>
              <a:pPr/>
              <a:t>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D4385-9A58-453C-90A7-79E4D9654DCD}" type="slidenum">
              <a:rPr lang="en-US" smtClean="0"/>
              <a:pPr/>
              <a:t>‹#›</a:t>
            </a:fld>
            <a:endParaRPr lang="en-US"/>
          </a:p>
        </p:txBody>
      </p:sp>
    </p:spTree>
    <p:extLst>
      <p:ext uri="{BB962C8B-B14F-4D97-AF65-F5344CB8AC3E}">
        <p14:creationId xmlns:p14="http://schemas.microsoft.com/office/powerpoint/2010/main" val="139372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FB1FA-664F-42E1-88B3-54AEB0BD1FA3}" type="datetimeFigureOut">
              <a:rPr lang="en-US" smtClean="0"/>
              <a:pPr/>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D4385-9A58-453C-90A7-79E4D9654DCD}" type="slidenum">
              <a:rPr lang="en-US" smtClean="0"/>
              <a:pPr/>
              <a:t>‹#›</a:t>
            </a:fld>
            <a:endParaRPr lang="en-US"/>
          </a:p>
        </p:txBody>
      </p:sp>
    </p:spTree>
    <p:extLst>
      <p:ext uri="{BB962C8B-B14F-4D97-AF65-F5344CB8AC3E}">
        <p14:creationId xmlns:p14="http://schemas.microsoft.com/office/powerpoint/2010/main" val="3781851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FB1FA-664F-42E1-88B3-54AEB0BD1FA3}" type="datetimeFigureOut">
              <a:rPr lang="en-US" smtClean="0"/>
              <a:pPr/>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D4385-9A58-453C-90A7-79E4D9654DCD}" type="slidenum">
              <a:rPr lang="en-US" smtClean="0"/>
              <a:pPr/>
              <a:t>‹#›</a:t>
            </a:fld>
            <a:endParaRPr lang="en-US"/>
          </a:p>
        </p:txBody>
      </p:sp>
    </p:spTree>
    <p:extLst>
      <p:ext uri="{BB962C8B-B14F-4D97-AF65-F5344CB8AC3E}">
        <p14:creationId xmlns:p14="http://schemas.microsoft.com/office/powerpoint/2010/main" val="207105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FB1FA-664F-42E1-88B3-54AEB0BD1FA3}" type="datetimeFigureOut">
              <a:rPr lang="en-US" smtClean="0"/>
              <a:pPr/>
              <a:t>2/28/2015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D4385-9A58-453C-90A7-79E4D9654DCD}" type="slidenum">
              <a:rPr lang="en-US" smtClean="0"/>
              <a:pPr/>
              <a:t>‹#›</a:t>
            </a:fld>
            <a:endParaRPr lang="en-US"/>
          </a:p>
        </p:txBody>
      </p:sp>
    </p:spTree>
    <p:extLst>
      <p:ext uri="{BB962C8B-B14F-4D97-AF65-F5344CB8AC3E}">
        <p14:creationId xmlns:p14="http://schemas.microsoft.com/office/powerpoint/2010/main" val="203685929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jguard.xwiki.com/xwiki/bin/view/Main/WebHome" TargetMode="External"/><Relationship Id="rId2" Type="http://schemas.openxmlformats.org/officeDocument/2006/relationships/hyperlink" Target="http://shiro.appache.org/" TargetMode="External"/><Relationship Id="rId1" Type="http://schemas.openxmlformats.org/officeDocument/2006/relationships/slideLayout" Target="../slideLayouts/slideLayout2.xml"/><Relationship Id="rId6" Type="http://schemas.openxmlformats.org/officeDocument/2006/relationships/hyperlink" Target="http://en.wikipedia.org/wiki/Bouncy_Castle_(cryptography)" TargetMode="External"/><Relationship Id="rId5" Type="http://schemas.openxmlformats.org/officeDocument/2006/relationships/hyperlink" Target="http://sourceforge.net/projects/jguard/" TargetMode="External"/><Relationship Id="rId4" Type="http://schemas.openxmlformats.org/officeDocument/2006/relationships/hyperlink" Target="http://en.wikipedia.org/wiki/Java_Authentication_and_Authorization_Servic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jamesbooth.com/OOPTopPage.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solidFill>
                  <a:srgbClr val="002060"/>
                </a:solidFill>
              </a:rPr>
              <a:t>Design a Framework</a:t>
            </a:r>
            <a:endParaRPr lang="en-US" sz="5400" b="1" dirty="0">
              <a:solidFill>
                <a:srgbClr val="002060"/>
              </a:solidFill>
            </a:endParaRPr>
          </a:p>
        </p:txBody>
      </p:sp>
      <p:sp>
        <p:nvSpPr>
          <p:cNvPr id="3" name="Subtitle 2"/>
          <p:cNvSpPr>
            <a:spLocks noGrp="1"/>
          </p:cNvSpPr>
          <p:nvPr>
            <p:ph type="subTitle" idx="1"/>
          </p:nvPr>
        </p:nvSpPr>
        <p:spPr>
          <a:xfrm>
            <a:off x="251520" y="3886200"/>
            <a:ext cx="4208512" cy="1752600"/>
          </a:xfrm>
        </p:spPr>
        <p:txBody>
          <a:bodyPr>
            <a:normAutofit fontScale="85000" lnSpcReduction="20000"/>
          </a:bodyPr>
          <a:lstStyle/>
          <a:p>
            <a:pPr algn="l"/>
            <a:r>
              <a:rPr lang="en-US" b="1" dirty="0" smtClean="0"/>
              <a:t>Presented By:</a:t>
            </a:r>
          </a:p>
          <a:p>
            <a:pPr algn="l"/>
            <a:r>
              <a:rPr lang="en-US" dirty="0" err="1" smtClean="0"/>
              <a:t>Keval</a:t>
            </a:r>
            <a:r>
              <a:rPr lang="en-US" dirty="0" smtClean="0"/>
              <a:t> </a:t>
            </a:r>
            <a:r>
              <a:rPr lang="en-US" dirty="0" err="1" smtClean="0"/>
              <a:t>Pithva</a:t>
            </a:r>
            <a:r>
              <a:rPr lang="en-US" dirty="0" smtClean="0"/>
              <a:t> (113318)</a:t>
            </a:r>
          </a:p>
          <a:p>
            <a:pPr algn="l"/>
            <a:r>
              <a:rPr lang="en-US" dirty="0" err="1" smtClean="0"/>
              <a:t>Chetan</a:t>
            </a:r>
            <a:r>
              <a:rPr lang="en-US" dirty="0" smtClean="0"/>
              <a:t> </a:t>
            </a:r>
            <a:r>
              <a:rPr lang="en-US" dirty="0" err="1" smtClean="0"/>
              <a:t>Bhati</a:t>
            </a:r>
            <a:r>
              <a:rPr lang="en-US" dirty="0" smtClean="0"/>
              <a:t> (113321)</a:t>
            </a:r>
          </a:p>
          <a:p>
            <a:pPr algn="l"/>
            <a:r>
              <a:rPr lang="en-US" dirty="0" err="1" smtClean="0"/>
              <a:t>Ravirajsinh</a:t>
            </a:r>
            <a:r>
              <a:rPr lang="en-US" dirty="0" smtClean="0"/>
              <a:t> </a:t>
            </a:r>
            <a:r>
              <a:rPr lang="en-US" dirty="0" err="1" smtClean="0"/>
              <a:t>Vaghela</a:t>
            </a:r>
            <a:r>
              <a:rPr lang="en-US" dirty="0" smtClean="0"/>
              <a:t> (113342)</a:t>
            </a:r>
            <a:endParaRPr lang="en-US" dirty="0"/>
          </a:p>
        </p:txBody>
      </p:sp>
      <p:sp>
        <p:nvSpPr>
          <p:cNvPr id="4" name="Subtitle 2"/>
          <p:cNvSpPr txBox="1">
            <a:spLocks/>
          </p:cNvSpPr>
          <p:nvPr/>
        </p:nvSpPr>
        <p:spPr>
          <a:xfrm>
            <a:off x="4755976" y="3908648"/>
            <a:ext cx="4208512"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b="1" dirty="0" smtClean="0"/>
              <a:t>Guided By:</a:t>
            </a:r>
          </a:p>
          <a:p>
            <a:pPr algn="r"/>
            <a:r>
              <a:rPr lang="en-US" dirty="0" smtClean="0"/>
              <a:t>Dr. Ajay Parikh</a:t>
            </a:r>
            <a:endParaRPr lang="en-US" dirty="0"/>
          </a:p>
        </p:txBody>
      </p:sp>
    </p:spTree>
    <p:extLst>
      <p:ext uri="{BB962C8B-B14F-4D97-AF65-F5344CB8AC3E}">
        <p14:creationId xmlns:p14="http://schemas.microsoft.com/office/powerpoint/2010/main" val="4135559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1143000"/>
          </a:xfrm>
        </p:spPr>
        <p:txBody>
          <a:bodyPr>
            <a:normAutofit fontScale="90000"/>
          </a:bodyPr>
          <a:lstStyle/>
          <a:p>
            <a:r>
              <a:rPr lang="en-US" b="1" dirty="0" smtClean="0"/>
              <a:t>What Kind Of Data Sources Do You Require?</a:t>
            </a:r>
            <a:endParaRPr lang="en-US" dirty="0"/>
          </a:p>
        </p:txBody>
      </p:sp>
      <p:sp>
        <p:nvSpPr>
          <p:cNvPr id="3" name="Content Placeholder 2"/>
          <p:cNvSpPr>
            <a:spLocks noGrp="1"/>
          </p:cNvSpPr>
          <p:nvPr>
            <p:ph idx="1"/>
          </p:nvPr>
        </p:nvSpPr>
        <p:spPr/>
        <p:txBody>
          <a:bodyPr/>
          <a:lstStyle/>
          <a:p>
            <a:r>
              <a:rPr lang="en-US" dirty="0" smtClean="0"/>
              <a:t>You may be using one or more of the following data sources in your applications</a:t>
            </a:r>
          </a:p>
          <a:p>
            <a:endParaRPr lang="en-US" dirty="0"/>
          </a:p>
          <a:p>
            <a:r>
              <a:rPr lang="en-US" dirty="0" smtClean="0"/>
              <a:t>local DBFs</a:t>
            </a:r>
          </a:p>
          <a:p>
            <a:r>
              <a:rPr lang="en-US" dirty="0" smtClean="0"/>
              <a:t>Internet/Intranet data sources.</a:t>
            </a:r>
            <a:endParaRPr lang="en-US" dirty="0"/>
          </a:p>
        </p:txBody>
      </p:sp>
    </p:spTree>
    <p:extLst>
      <p:ext uri="{BB962C8B-B14F-4D97-AF65-F5344CB8AC3E}">
        <p14:creationId xmlns:p14="http://schemas.microsoft.com/office/powerpoint/2010/main" val="3731970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1143000"/>
          </a:xfrm>
        </p:spPr>
        <p:txBody>
          <a:bodyPr>
            <a:normAutofit fontScale="90000"/>
          </a:bodyPr>
          <a:lstStyle/>
          <a:p>
            <a:r>
              <a:rPr lang="en-US" b="1" dirty="0" smtClean="0"/>
              <a:t>What Kind Of User Interface Do You Use?</a:t>
            </a:r>
            <a:endParaRPr lang="en-US" dirty="0"/>
          </a:p>
        </p:txBody>
      </p:sp>
      <p:sp>
        <p:nvSpPr>
          <p:cNvPr id="3" name="Content Placeholder 2"/>
          <p:cNvSpPr>
            <a:spLocks noGrp="1"/>
          </p:cNvSpPr>
          <p:nvPr>
            <p:ph idx="1"/>
          </p:nvPr>
        </p:nvSpPr>
        <p:spPr/>
        <p:txBody>
          <a:bodyPr/>
          <a:lstStyle/>
          <a:p>
            <a:r>
              <a:rPr lang="en-US" dirty="0" smtClean="0"/>
              <a:t>Your applications may present themselves to your users in one of a variety of ways. </a:t>
            </a:r>
          </a:p>
          <a:p>
            <a:r>
              <a:rPr lang="en-US" dirty="0" smtClean="0"/>
              <a:t>There are process centric, data centric, and goal centric approaches to this presentation.</a:t>
            </a:r>
            <a:endParaRPr lang="en-US" dirty="0"/>
          </a:p>
        </p:txBody>
      </p:sp>
    </p:spTree>
    <p:extLst>
      <p:ext uri="{BB962C8B-B14F-4D97-AF65-F5344CB8AC3E}">
        <p14:creationId xmlns:p14="http://schemas.microsoft.com/office/powerpoint/2010/main" val="2916478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Process centric applications focus the user on the processes that are done like creating invoices, or applying cash receipts.</a:t>
            </a:r>
          </a:p>
          <a:p>
            <a:r>
              <a:rPr lang="en-US" dirty="0" smtClean="0"/>
              <a:t>Data centric applications focus on the data </a:t>
            </a:r>
          </a:p>
          <a:p>
            <a:r>
              <a:rPr lang="en-US" dirty="0" smtClean="0"/>
              <a:t>Finally, goal centric applications focuses the user on their goals and presents activities that are goal directed.</a:t>
            </a:r>
          </a:p>
          <a:p>
            <a:endParaRPr lang="en-US" dirty="0"/>
          </a:p>
        </p:txBody>
      </p:sp>
    </p:spTree>
    <p:extLst>
      <p:ext uri="{BB962C8B-B14F-4D97-AF65-F5344CB8AC3E}">
        <p14:creationId xmlns:p14="http://schemas.microsoft.com/office/powerpoint/2010/main" val="226666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Determining the Scope</a:t>
            </a:r>
            <a:endParaRPr lang="en-US" dirty="0"/>
          </a:p>
        </p:txBody>
      </p:sp>
      <p:sp>
        <p:nvSpPr>
          <p:cNvPr id="3" name="Content Placeholder 2"/>
          <p:cNvSpPr>
            <a:spLocks noGrp="1"/>
          </p:cNvSpPr>
          <p:nvPr>
            <p:ph idx="1"/>
          </p:nvPr>
        </p:nvSpPr>
        <p:spPr/>
        <p:txBody>
          <a:bodyPr/>
          <a:lstStyle/>
          <a:p>
            <a:r>
              <a:rPr lang="en-US" b="1" dirty="0" smtClean="0"/>
              <a:t>A framework is NOT an application wizard!</a:t>
            </a:r>
            <a:endParaRPr lang="en-US" dirty="0" smtClean="0"/>
          </a:p>
          <a:p>
            <a:r>
              <a:rPr lang="en-US" dirty="0" smtClean="0"/>
              <a:t>You need to determine for what the framework is responsible and for what the developer is responsible.</a:t>
            </a:r>
          </a:p>
          <a:p>
            <a:r>
              <a:rPr lang="en-US" dirty="0" smtClean="0"/>
              <a:t>Don’t use or build a framework that makes the developer work harder to get the result they want.</a:t>
            </a:r>
          </a:p>
        </p:txBody>
      </p:sp>
    </p:spTree>
    <p:extLst>
      <p:ext uri="{BB962C8B-B14F-4D97-AF65-F5344CB8AC3E}">
        <p14:creationId xmlns:p14="http://schemas.microsoft.com/office/powerpoint/2010/main" val="1841237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Design</a:t>
            </a:r>
            <a:endParaRPr lang="en-US" dirty="0"/>
          </a:p>
        </p:txBody>
      </p:sp>
      <p:sp>
        <p:nvSpPr>
          <p:cNvPr id="5" name="Oval 4"/>
          <p:cNvSpPr/>
          <p:nvPr/>
        </p:nvSpPr>
        <p:spPr>
          <a:xfrm>
            <a:off x="3643306" y="2928934"/>
            <a:ext cx="1785950" cy="135732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Login Framework</a:t>
            </a:r>
            <a:endParaRPr lang="en-IN" dirty="0"/>
          </a:p>
        </p:txBody>
      </p:sp>
      <p:sp>
        <p:nvSpPr>
          <p:cNvPr id="6" name="Rectangle 5"/>
          <p:cNvSpPr/>
          <p:nvPr/>
        </p:nvSpPr>
        <p:spPr>
          <a:xfrm>
            <a:off x="642910" y="1500174"/>
            <a:ext cx="2214578" cy="64294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smtClean="0"/>
              <a:t>Log Manager</a:t>
            </a:r>
            <a:endParaRPr lang="en-IN" dirty="0"/>
          </a:p>
        </p:txBody>
      </p:sp>
      <p:sp>
        <p:nvSpPr>
          <p:cNvPr id="7" name="Rectangle 6"/>
          <p:cNvSpPr/>
          <p:nvPr/>
        </p:nvSpPr>
        <p:spPr>
          <a:xfrm>
            <a:off x="5643570" y="1428736"/>
            <a:ext cx="2214578" cy="64294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smtClean="0"/>
              <a:t>Validation</a:t>
            </a:r>
            <a:endParaRPr lang="en-IN" dirty="0"/>
          </a:p>
        </p:txBody>
      </p:sp>
      <p:sp>
        <p:nvSpPr>
          <p:cNvPr id="8" name="Rectangle 7"/>
          <p:cNvSpPr/>
          <p:nvPr/>
        </p:nvSpPr>
        <p:spPr>
          <a:xfrm>
            <a:off x="500034" y="3357562"/>
            <a:ext cx="2214578" cy="64294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smtClean="0"/>
              <a:t>Session Manager/</a:t>
            </a:r>
          </a:p>
          <a:p>
            <a:pPr algn="ctr"/>
            <a:r>
              <a:rPr lang="en-IN" dirty="0" smtClean="0"/>
              <a:t>Authentication</a:t>
            </a:r>
            <a:endParaRPr lang="en-IN" dirty="0"/>
          </a:p>
        </p:txBody>
      </p:sp>
      <p:sp>
        <p:nvSpPr>
          <p:cNvPr id="9" name="Rectangle 8"/>
          <p:cNvSpPr/>
          <p:nvPr/>
        </p:nvSpPr>
        <p:spPr>
          <a:xfrm>
            <a:off x="3357554" y="5429264"/>
            <a:ext cx="2214578" cy="64294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smtClean="0"/>
              <a:t>Cryptography</a:t>
            </a:r>
            <a:endParaRPr lang="en-IN" dirty="0"/>
          </a:p>
        </p:txBody>
      </p:sp>
      <p:sp>
        <p:nvSpPr>
          <p:cNvPr id="10" name="Rectangle 9"/>
          <p:cNvSpPr/>
          <p:nvPr/>
        </p:nvSpPr>
        <p:spPr>
          <a:xfrm>
            <a:off x="6286512" y="3286124"/>
            <a:ext cx="2214578" cy="64294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smtClean="0"/>
              <a:t>Exception</a:t>
            </a:r>
          </a:p>
          <a:p>
            <a:pPr algn="ctr"/>
            <a:r>
              <a:rPr lang="en-IN" dirty="0" smtClean="0"/>
              <a:t>Handling</a:t>
            </a:r>
            <a:endParaRPr lang="en-IN" dirty="0"/>
          </a:p>
        </p:txBody>
      </p:sp>
      <p:cxnSp>
        <p:nvCxnSpPr>
          <p:cNvPr id="12" name="Straight Arrow Connector 11"/>
          <p:cNvCxnSpPr/>
          <p:nvPr/>
        </p:nvCxnSpPr>
        <p:spPr>
          <a:xfrm>
            <a:off x="2571736" y="2214554"/>
            <a:ext cx="1143008" cy="857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2857488" y="3643314"/>
            <a:ext cx="64294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4071934" y="4857760"/>
            <a:ext cx="85725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0800000">
            <a:off x="5500694" y="3571876"/>
            <a:ext cx="64294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4929190" y="2214554"/>
            <a:ext cx="714380" cy="5715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9832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Designing Class Hierarchy</a:t>
            </a:r>
            <a:endParaRPr lang="en-IN" dirty="0"/>
          </a:p>
        </p:txBody>
      </p:sp>
      <p:sp>
        <p:nvSpPr>
          <p:cNvPr id="3" name="Content Placeholder 2"/>
          <p:cNvSpPr>
            <a:spLocks noGrp="1"/>
          </p:cNvSpPr>
          <p:nvPr>
            <p:ph idx="1"/>
          </p:nvPr>
        </p:nvSpPr>
        <p:spPr/>
        <p:txBody>
          <a:bodyPr>
            <a:normAutofit fontScale="92500" lnSpcReduction="10000"/>
          </a:bodyPr>
          <a:lstStyle/>
          <a:p>
            <a:pPr lvl="0"/>
            <a:r>
              <a:rPr lang="en-IN" dirty="0" smtClean="0"/>
              <a:t>Every branch in the class tree should start with a single abstract class definition that I will call the root class. </a:t>
            </a:r>
          </a:p>
          <a:p>
            <a:pPr lvl="0"/>
            <a:r>
              <a:rPr lang="en-IN" dirty="0" smtClean="0"/>
              <a:t>This root class should have no code in it at all, but rather should be the class where we add the properties and methods that the subclasses will use to provide the code. </a:t>
            </a:r>
          </a:p>
          <a:p>
            <a:pPr lvl="0"/>
            <a:r>
              <a:rPr lang="en-IN" dirty="0" smtClean="0"/>
              <a:t>This approach provides the structure for having a clear and consistent public interface to the classes in our class libraries.</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51520" y="1412776"/>
            <a:ext cx="5832648" cy="4320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1979712" y="1700808"/>
            <a:ext cx="2160240" cy="11521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&lt;&lt;</a:t>
            </a:r>
            <a:r>
              <a:rPr lang="en-US" dirty="0" err="1" smtClean="0"/>
              <a:t>Iconnection</a:t>
            </a:r>
            <a:r>
              <a:rPr lang="en-US" dirty="0" smtClean="0"/>
              <a:t>&gt;&gt;</a:t>
            </a:r>
          </a:p>
          <a:p>
            <a:pPr algn="ctr"/>
            <a:endParaRPr lang="en-US" dirty="0" smtClean="0"/>
          </a:p>
          <a:p>
            <a:pPr algn="ctr"/>
            <a:r>
              <a:rPr lang="en-US" dirty="0" smtClean="0"/>
              <a:t>+</a:t>
            </a:r>
            <a:r>
              <a:rPr lang="en-US" dirty="0" err="1" smtClean="0"/>
              <a:t>getConnection</a:t>
            </a:r>
            <a:r>
              <a:rPr lang="en-US" dirty="0" smtClean="0"/>
              <a:t>():</a:t>
            </a:r>
          </a:p>
          <a:p>
            <a:pPr algn="ctr"/>
            <a:r>
              <a:rPr lang="en-US" dirty="0" smtClean="0"/>
              <a:t>Connection</a:t>
            </a:r>
            <a:endParaRPr lang="en-US" dirty="0"/>
          </a:p>
        </p:txBody>
      </p:sp>
      <p:cxnSp>
        <p:nvCxnSpPr>
          <p:cNvPr id="7" name="Straight Connector 6"/>
          <p:cNvCxnSpPr/>
          <p:nvPr/>
        </p:nvCxnSpPr>
        <p:spPr>
          <a:xfrm>
            <a:off x="1979712" y="2060848"/>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5576" y="3933056"/>
            <a:ext cx="2160240" cy="11521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smtClean="0"/>
              <a:t>Mysql</a:t>
            </a:r>
            <a:endParaRPr lang="en-US" dirty="0" smtClean="0"/>
          </a:p>
          <a:p>
            <a:pPr algn="ctr"/>
            <a:endParaRPr lang="en-US" dirty="0" smtClean="0"/>
          </a:p>
          <a:p>
            <a:pPr algn="ctr"/>
            <a:r>
              <a:rPr lang="en-US" dirty="0" smtClean="0"/>
              <a:t>+</a:t>
            </a:r>
            <a:r>
              <a:rPr lang="en-US" dirty="0" err="1" smtClean="0"/>
              <a:t>getConnection</a:t>
            </a:r>
            <a:r>
              <a:rPr lang="en-US" dirty="0" smtClean="0"/>
              <a:t>():</a:t>
            </a:r>
          </a:p>
          <a:p>
            <a:pPr algn="ctr"/>
            <a:r>
              <a:rPr lang="en-US" dirty="0" smtClean="0"/>
              <a:t>Connection</a:t>
            </a:r>
            <a:endParaRPr lang="en-US" dirty="0"/>
          </a:p>
        </p:txBody>
      </p:sp>
      <p:cxnSp>
        <p:nvCxnSpPr>
          <p:cNvPr id="9" name="Straight Connector 8"/>
          <p:cNvCxnSpPr/>
          <p:nvPr/>
        </p:nvCxnSpPr>
        <p:spPr>
          <a:xfrm>
            <a:off x="755576" y="4293096"/>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75856" y="3933056"/>
            <a:ext cx="2160240" cy="11521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smtClean="0"/>
              <a:t>Sql</a:t>
            </a:r>
            <a:endParaRPr lang="en-US" dirty="0" smtClean="0"/>
          </a:p>
          <a:p>
            <a:pPr algn="ctr"/>
            <a:endParaRPr lang="en-US" dirty="0" smtClean="0"/>
          </a:p>
          <a:p>
            <a:pPr algn="ctr"/>
            <a:r>
              <a:rPr lang="en-US" dirty="0" smtClean="0"/>
              <a:t>+</a:t>
            </a:r>
            <a:r>
              <a:rPr lang="en-US" dirty="0" err="1" smtClean="0"/>
              <a:t>getConnection</a:t>
            </a:r>
            <a:r>
              <a:rPr lang="en-US" dirty="0" smtClean="0"/>
              <a:t>():</a:t>
            </a:r>
          </a:p>
          <a:p>
            <a:pPr algn="ctr"/>
            <a:r>
              <a:rPr lang="en-US" dirty="0" smtClean="0"/>
              <a:t>Connection</a:t>
            </a:r>
            <a:endParaRPr lang="en-US" dirty="0"/>
          </a:p>
        </p:txBody>
      </p:sp>
      <p:cxnSp>
        <p:nvCxnSpPr>
          <p:cNvPr id="11" name="Straight Connector 10"/>
          <p:cNvCxnSpPr/>
          <p:nvPr/>
        </p:nvCxnSpPr>
        <p:spPr>
          <a:xfrm>
            <a:off x="3275856" y="4293096"/>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91680" y="3356992"/>
            <a:ext cx="2664296"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876256" y="3861048"/>
            <a:ext cx="2160240" cy="11521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smtClean="0"/>
              <a:t>ConnectionFactory</a:t>
            </a:r>
            <a:endParaRPr lang="en-US" dirty="0" smtClean="0"/>
          </a:p>
          <a:p>
            <a:pPr algn="ctr"/>
            <a:endParaRPr lang="en-US" dirty="0" smtClean="0"/>
          </a:p>
          <a:p>
            <a:pPr algn="ctr"/>
            <a:r>
              <a:rPr lang="en-US" dirty="0" smtClean="0"/>
              <a:t>+</a:t>
            </a:r>
            <a:r>
              <a:rPr lang="en-US" dirty="0" err="1" smtClean="0"/>
              <a:t>getConnection</a:t>
            </a:r>
            <a:r>
              <a:rPr lang="en-US" dirty="0" smtClean="0"/>
              <a:t>():</a:t>
            </a:r>
          </a:p>
          <a:p>
            <a:pPr algn="ctr"/>
            <a:r>
              <a:rPr lang="en-US" dirty="0" err="1" smtClean="0"/>
              <a:t>IConnection</a:t>
            </a:r>
            <a:endParaRPr lang="en-US" dirty="0"/>
          </a:p>
        </p:txBody>
      </p:sp>
      <p:cxnSp>
        <p:nvCxnSpPr>
          <p:cNvPr id="23" name="Straight Connector 22"/>
          <p:cNvCxnSpPr/>
          <p:nvPr/>
        </p:nvCxnSpPr>
        <p:spPr>
          <a:xfrm>
            <a:off x="6876256" y="4221088"/>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83446" y="1628800"/>
            <a:ext cx="2160240" cy="11521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Client</a:t>
            </a:r>
          </a:p>
          <a:p>
            <a:pPr algn="ctr"/>
            <a:endParaRPr lang="en-US" dirty="0" smtClean="0"/>
          </a:p>
          <a:p>
            <a:pPr algn="ctr"/>
            <a:r>
              <a:rPr lang="en-US" dirty="0" smtClean="0"/>
              <a:t>+main():void</a:t>
            </a:r>
            <a:endParaRPr lang="en-US" dirty="0"/>
          </a:p>
        </p:txBody>
      </p:sp>
      <p:cxnSp>
        <p:nvCxnSpPr>
          <p:cNvPr id="25" name="Straight Connector 24"/>
          <p:cNvCxnSpPr/>
          <p:nvPr/>
        </p:nvCxnSpPr>
        <p:spPr>
          <a:xfrm>
            <a:off x="6883446" y="2204864"/>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059832" y="2852936"/>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691680" y="3356992"/>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355976" y="3356992"/>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p:cNvCxnSpPr>
          <p:nvPr/>
        </p:nvCxnSpPr>
        <p:spPr>
          <a:xfrm>
            <a:off x="7963566" y="2780928"/>
            <a:ext cx="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2" idx="1"/>
          </p:cNvCxnSpPr>
          <p:nvPr/>
        </p:nvCxnSpPr>
        <p:spPr>
          <a:xfrm flipH="1">
            <a:off x="6084168" y="4437112"/>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91880" y="2996952"/>
            <a:ext cx="1296144" cy="369332"/>
          </a:xfrm>
          <a:prstGeom prst="rect">
            <a:avLst/>
          </a:prstGeom>
          <a:noFill/>
        </p:spPr>
        <p:txBody>
          <a:bodyPr wrap="square" rtlCol="0">
            <a:spAutoFit/>
          </a:bodyPr>
          <a:lstStyle/>
          <a:p>
            <a:r>
              <a:rPr lang="en-US" dirty="0" smtClean="0"/>
              <a:t>Implements</a:t>
            </a:r>
            <a:endParaRPr lang="en-US" dirty="0"/>
          </a:p>
        </p:txBody>
      </p:sp>
      <p:sp>
        <p:nvSpPr>
          <p:cNvPr id="39" name="TextBox 38"/>
          <p:cNvSpPr txBox="1"/>
          <p:nvPr/>
        </p:nvSpPr>
        <p:spPr>
          <a:xfrm>
            <a:off x="8028384" y="3077344"/>
            <a:ext cx="1296144" cy="369332"/>
          </a:xfrm>
          <a:prstGeom prst="rect">
            <a:avLst/>
          </a:prstGeom>
          <a:noFill/>
        </p:spPr>
        <p:txBody>
          <a:bodyPr wrap="square" rtlCol="0">
            <a:spAutoFit/>
          </a:bodyPr>
          <a:lstStyle/>
          <a:p>
            <a:r>
              <a:rPr lang="en-US" dirty="0" smtClean="0"/>
              <a:t>asks</a:t>
            </a:r>
            <a:endParaRPr lang="en-US" dirty="0"/>
          </a:p>
        </p:txBody>
      </p:sp>
      <p:sp>
        <p:nvSpPr>
          <p:cNvPr id="41" name="TextBox 40"/>
          <p:cNvSpPr txBox="1"/>
          <p:nvPr/>
        </p:nvSpPr>
        <p:spPr>
          <a:xfrm>
            <a:off x="6228184" y="4509120"/>
            <a:ext cx="677689" cy="369332"/>
          </a:xfrm>
          <a:prstGeom prst="rect">
            <a:avLst/>
          </a:prstGeom>
          <a:noFill/>
        </p:spPr>
        <p:txBody>
          <a:bodyPr vert="horz" wrap="square" rtlCol="0">
            <a:spAutoFit/>
          </a:bodyPr>
          <a:lstStyle/>
          <a:p>
            <a:r>
              <a:rPr lang="en-US" dirty="0" smtClean="0"/>
              <a:t>uses</a:t>
            </a:r>
            <a:endParaRPr lang="en-US" dirty="0"/>
          </a:p>
        </p:txBody>
      </p:sp>
      <p:sp>
        <p:nvSpPr>
          <p:cNvPr id="26" name="Title 1"/>
          <p:cNvSpPr txBox="1">
            <a:spLocks/>
          </p:cNvSpPr>
          <p:nvPr/>
        </p:nvSpPr>
        <p:spPr>
          <a:xfrm>
            <a:off x="685800" y="101587"/>
            <a:ext cx="7772400" cy="111283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smtClean="0"/>
              <a:t>Database -  Class Diagram</a:t>
            </a:r>
            <a:endParaRPr lang="en-IN" dirty="0"/>
          </a:p>
        </p:txBody>
      </p:sp>
    </p:spTree>
    <p:extLst>
      <p:ext uri="{BB962C8B-B14F-4D97-AF65-F5344CB8AC3E}">
        <p14:creationId xmlns:p14="http://schemas.microsoft.com/office/powerpoint/2010/main" val="1203940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3" y="1376332"/>
            <a:ext cx="7344817" cy="47525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51920" y="1484784"/>
            <a:ext cx="2592288" cy="20873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771800" y="4437112"/>
            <a:ext cx="2088232" cy="1368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520" y="4437112"/>
            <a:ext cx="2088232" cy="1368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20072" y="4430762"/>
            <a:ext cx="2088232" cy="1368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7" idx="0"/>
            <a:endCxn id="8" idx="0"/>
          </p:cNvCxnSpPr>
          <p:nvPr/>
        </p:nvCxnSpPr>
        <p:spPr>
          <a:xfrm rot="5400000" flipH="1" flipV="1">
            <a:off x="3776737" y="1949661"/>
            <a:ext cx="6350" cy="4968552"/>
          </a:xfrm>
          <a:prstGeom prst="bentConnector3">
            <a:avLst>
              <a:gd name="adj1" fmla="val 7357150"/>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51920" y="1916833"/>
            <a:ext cx="2592288" cy="12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15516" y="4797152"/>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71800" y="4797152"/>
            <a:ext cx="2088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20072" y="4797152"/>
            <a:ext cx="2088232"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11960" y="1484785"/>
            <a:ext cx="1872208" cy="369332"/>
          </a:xfrm>
          <a:prstGeom prst="rect">
            <a:avLst/>
          </a:prstGeom>
          <a:noFill/>
        </p:spPr>
        <p:txBody>
          <a:bodyPr wrap="square" rtlCol="0">
            <a:spAutoFit/>
          </a:bodyPr>
          <a:lstStyle/>
          <a:p>
            <a:pPr algn="ctr"/>
            <a:r>
              <a:rPr lang="en-US" dirty="0" smtClean="0"/>
              <a:t>Chain &lt;&lt;</a:t>
            </a:r>
            <a:r>
              <a:rPr lang="en-US" dirty="0" err="1" smtClean="0"/>
              <a:t>abstrct</a:t>
            </a:r>
            <a:r>
              <a:rPr lang="en-US" dirty="0" smtClean="0"/>
              <a:t>&gt;&gt;</a:t>
            </a:r>
            <a:endParaRPr lang="en-US" dirty="0"/>
          </a:p>
        </p:txBody>
      </p:sp>
      <p:sp>
        <p:nvSpPr>
          <p:cNvPr id="27" name="TextBox 26"/>
          <p:cNvSpPr txBox="1"/>
          <p:nvPr/>
        </p:nvSpPr>
        <p:spPr>
          <a:xfrm>
            <a:off x="3923928" y="1929607"/>
            <a:ext cx="2016224" cy="1477328"/>
          </a:xfrm>
          <a:prstGeom prst="rect">
            <a:avLst/>
          </a:prstGeom>
          <a:noFill/>
        </p:spPr>
        <p:txBody>
          <a:bodyPr wrap="square" rtlCol="0">
            <a:spAutoFit/>
          </a:bodyPr>
          <a:lstStyle/>
          <a:p>
            <a:r>
              <a:rPr lang="en-US" dirty="0" err="1" smtClean="0"/>
              <a:t>One:int</a:t>
            </a:r>
            <a:endParaRPr lang="en-US" dirty="0" smtClean="0"/>
          </a:p>
          <a:p>
            <a:r>
              <a:rPr lang="en-US" dirty="0" err="1" smtClean="0"/>
              <a:t>Two:int</a:t>
            </a:r>
            <a:endParaRPr lang="en-US" dirty="0" smtClean="0"/>
          </a:p>
          <a:p>
            <a:r>
              <a:rPr lang="en-US" dirty="0" err="1" smtClean="0"/>
              <a:t>Three:int</a:t>
            </a:r>
            <a:endParaRPr lang="en-US" dirty="0" smtClean="0"/>
          </a:p>
          <a:p>
            <a:r>
              <a:rPr lang="en-US" dirty="0" smtClean="0"/>
              <a:t>+</a:t>
            </a:r>
            <a:r>
              <a:rPr lang="en-US" dirty="0" err="1" smtClean="0"/>
              <a:t>SetNext</a:t>
            </a:r>
            <a:r>
              <a:rPr lang="en-US" dirty="0" smtClean="0"/>
              <a:t>():void</a:t>
            </a:r>
          </a:p>
          <a:p>
            <a:r>
              <a:rPr lang="en-US" dirty="0" smtClean="0"/>
              <a:t>+</a:t>
            </a:r>
            <a:r>
              <a:rPr lang="en-US" dirty="0" err="1" smtClean="0"/>
              <a:t>messge</a:t>
            </a:r>
            <a:r>
              <a:rPr lang="en-US" dirty="0" smtClean="0"/>
              <a:t>()void</a:t>
            </a:r>
            <a:endParaRPr lang="en-US" dirty="0"/>
          </a:p>
        </p:txBody>
      </p:sp>
      <p:sp>
        <p:nvSpPr>
          <p:cNvPr id="31" name="TextBox 30"/>
          <p:cNvSpPr txBox="1"/>
          <p:nvPr/>
        </p:nvSpPr>
        <p:spPr>
          <a:xfrm>
            <a:off x="251520" y="4427820"/>
            <a:ext cx="2088232" cy="369332"/>
          </a:xfrm>
          <a:prstGeom prst="rect">
            <a:avLst/>
          </a:prstGeom>
          <a:noFill/>
        </p:spPr>
        <p:txBody>
          <a:bodyPr wrap="square" rtlCol="0">
            <a:spAutoFit/>
          </a:bodyPr>
          <a:lstStyle/>
          <a:p>
            <a:pPr algn="ctr"/>
            <a:r>
              <a:rPr lang="en-US" dirty="0" err="1" smtClean="0"/>
              <a:t>AlNum</a:t>
            </a:r>
            <a:endParaRPr lang="en-US" dirty="0"/>
          </a:p>
        </p:txBody>
      </p:sp>
      <p:sp>
        <p:nvSpPr>
          <p:cNvPr id="32" name="TextBox 31"/>
          <p:cNvSpPr txBox="1"/>
          <p:nvPr/>
        </p:nvSpPr>
        <p:spPr>
          <a:xfrm>
            <a:off x="2771800" y="4437112"/>
            <a:ext cx="2088232" cy="369332"/>
          </a:xfrm>
          <a:prstGeom prst="rect">
            <a:avLst/>
          </a:prstGeom>
          <a:noFill/>
        </p:spPr>
        <p:txBody>
          <a:bodyPr wrap="square" rtlCol="0">
            <a:spAutoFit/>
          </a:bodyPr>
          <a:lstStyle/>
          <a:p>
            <a:pPr algn="ctr"/>
            <a:r>
              <a:rPr lang="en-US" dirty="0" err="1" smtClean="0"/>
              <a:t>NotNull</a:t>
            </a:r>
            <a:endParaRPr lang="en-US" dirty="0"/>
          </a:p>
        </p:txBody>
      </p:sp>
      <p:sp>
        <p:nvSpPr>
          <p:cNvPr id="33" name="TextBox 32"/>
          <p:cNvSpPr txBox="1"/>
          <p:nvPr/>
        </p:nvSpPr>
        <p:spPr>
          <a:xfrm>
            <a:off x="5220072" y="4427820"/>
            <a:ext cx="2088232" cy="369332"/>
          </a:xfrm>
          <a:prstGeom prst="rect">
            <a:avLst/>
          </a:prstGeom>
          <a:noFill/>
        </p:spPr>
        <p:txBody>
          <a:bodyPr wrap="square" rtlCol="0">
            <a:spAutoFit/>
          </a:bodyPr>
          <a:lstStyle/>
          <a:p>
            <a:pPr algn="ctr"/>
            <a:r>
              <a:rPr lang="en-US" dirty="0" smtClean="0"/>
              <a:t>PwdGT5</a:t>
            </a:r>
            <a:endParaRPr lang="en-US" dirty="0"/>
          </a:p>
        </p:txBody>
      </p:sp>
      <p:sp>
        <p:nvSpPr>
          <p:cNvPr id="34" name="TextBox 33"/>
          <p:cNvSpPr txBox="1"/>
          <p:nvPr/>
        </p:nvSpPr>
        <p:spPr>
          <a:xfrm>
            <a:off x="251520" y="5121188"/>
            <a:ext cx="2088232" cy="369332"/>
          </a:xfrm>
          <a:prstGeom prst="rect">
            <a:avLst/>
          </a:prstGeom>
          <a:noFill/>
        </p:spPr>
        <p:txBody>
          <a:bodyPr wrap="square" rtlCol="0">
            <a:spAutoFit/>
          </a:bodyPr>
          <a:lstStyle/>
          <a:p>
            <a:r>
              <a:rPr lang="en-US" dirty="0" smtClean="0"/>
              <a:t>+</a:t>
            </a:r>
            <a:r>
              <a:rPr lang="en-US" dirty="0" err="1" smtClean="0"/>
              <a:t>messge</a:t>
            </a:r>
            <a:r>
              <a:rPr lang="en-US" dirty="0" smtClean="0"/>
              <a:t>():String</a:t>
            </a:r>
            <a:endParaRPr lang="en-US" dirty="0"/>
          </a:p>
        </p:txBody>
      </p:sp>
      <p:sp>
        <p:nvSpPr>
          <p:cNvPr id="35" name="TextBox 34"/>
          <p:cNvSpPr txBox="1"/>
          <p:nvPr/>
        </p:nvSpPr>
        <p:spPr>
          <a:xfrm>
            <a:off x="5220072" y="5157192"/>
            <a:ext cx="2088232" cy="369332"/>
          </a:xfrm>
          <a:prstGeom prst="rect">
            <a:avLst/>
          </a:prstGeom>
          <a:noFill/>
        </p:spPr>
        <p:txBody>
          <a:bodyPr wrap="square" rtlCol="0">
            <a:spAutoFit/>
          </a:bodyPr>
          <a:lstStyle/>
          <a:p>
            <a:r>
              <a:rPr lang="en-US" dirty="0" smtClean="0"/>
              <a:t>+</a:t>
            </a:r>
            <a:r>
              <a:rPr lang="en-US" dirty="0" err="1" smtClean="0"/>
              <a:t>messge</a:t>
            </a:r>
            <a:r>
              <a:rPr lang="en-US" dirty="0" smtClean="0"/>
              <a:t>():String</a:t>
            </a:r>
            <a:endParaRPr lang="en-US" dirty="0"/>
          </a:p>
        </p:txBody>
      </p:sp>
      <p:sp>
        <p:nvSpPr>
          <p:cNvPr id="36" name="TextBox 35"/>
          <p:cNvSpPr txBox="1"/>
          <p:nvPr/>
        </p:nvSpPr>
        <p:spPr>
          <a:xfrm>
            <a:off x="2771800" y="5157192"/>
            <a:ext cx="2088232" cy="369332"/>
          </a:xfrm>
          <a:prstGeom prst="rect">
            <a:avLst/>
          </a:prstGeom>
          <a:noFill/>
        </p:spPr>
        <p:txBody>
          <a:bodyPr wrap="square" rtlCol="0">
            <a:spAutoFit/>
          </a:bodyPr>
          <a:lstStyle/>
          <a:p>
            <a:r>
              <a:rPr lang="en-US" dirty="0" smtClean="0"/>
              <a:t>+</a:t>
            </a:r>
            <a:r>
              <a:rPr lang="en-US" dirty="0" err="1" smtClean="0"/>
              <a:t>messge</a:t>
            </a:r>
            <a:r>
              <a:rPr lang="en-US" dirty="0" smtClean="0"/>
              <a:t>():String</a:t>
            </a:r>
            <a:endParaRPr lang="en-US" dirty="0"/>
          </a:p>
        </p:txBody>
      </p:sp>
      <p:cxnSp>
        <p:nvCxnSpPr>
          <p:cNvPr id="39" name="Straight Connector 38"/>
          <p:cNvCxnSpPr>
            <a:stCxn id="6" idx="0"/>
          </p:cNvCxnSpPr>
          <p:nvPr/>
        </p:nvCxnSpPr>
        <p:spPr>
          <a:xfrm flipV="1">
            <a:off x="3815916" y="3933056"/>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5" idx="2"/>
          </p:cNvCxnSpPr>
          <p:nvPr/>
        </p:nvCxnSpPr>
        <p:spPr>
          <a:xfrm flipV="1">
            <a:off x="5148064" y="3572137"/>
            <a:ext cx="0" cy="360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1560" y="1677591"/>
            <a:ext cx="2088232" cy="1368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3" idx="3"/>
          </p:cNvCxnSpPr>
          <p:nvPr/>
        </p:nvCxnSpPr>
        <p:spPr>
          <a:xfrm>
            <a:off x="2699792" y="2361667"/>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11560" y="2060848"/>
            <a:ext cx="2088232"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55576" y="1700808"/>
            <a:ext cx="1728192" cy="369332"/>
          </a:xfrm>
          <a:prstGeom prst="rect">
            <a:avLst/>
          </a:prstGeom>
          <a:noFill/>
        </p:spPr>
        <p:txBody>
          <a:bodyPr wrap="square" rtlCol="0">
            <a:spAutoFit/>
          </a:bodyPr>
          <a:lstStyle/>
          <a:p>
            <a:pPr algn="ctr"/>
            <a:r>
              <a:rPr lang="en-US" dirty="0" smtClean="0"/>
              <a:t>Client</a:t>
            </a:r>
            <a:endParaRPr lang="en-US" dirty="0"/>
          </a:p>
        </p:txBody>
      </p:sp>
      <p:sp>
        <p:nvSpPr>
          <p:cNvPr id="49" name="TextBox 48"/>
          <p:cNvSpPr txBox="1"/>
          <p:nvPr/>
        </p:nvSpPr>
        <p:spPr>
          <a:xfrm>
            <a:off x="2771800" y="2361667"/>
            <a:ext cx="1008111" cy="369332"/>
          </a:xfrm>
          <a:prstGeom prst="rect">
            <a:avLst/>
          </a:prstGeom>
          <a:noFill/>
        </p:spPr>
        <p:txBody>
          <a:bodyPr wrap="square" rtlCol="0">
            <a:spAutoFit/>
          </a:bodyPr>
          <a:lstStyle/>
          <a:p>
            <a:r>
              <a:rPr lang="en-US" dirty="0" smtClean="0"/>
              <a:t>uses</a:t>
            </a:r>
            <a:endParaRPr lang="en-US" dirty="0"/>
          </a:p>
        </p:txBody>
      </p:sp>
      <p:sp>
        <p:nvSpPr>
          <p:cNvPr id="50" name="TextBox 49"/>
          <p:cNvSpPr txBox="1"/>
          <p:nvPr/>
        </p:nvSpPr>
        <p:spPr>
          <a:xfrm>
            <a:off x="755576" y="2361667"/>
            <a:ext cx="1368152" cy="369332"/>
          </a:xfrm>
          <a:prstGeom prst="rect">
            <a:avLst/>
          </a:prstGeom>
          <a:noFill/>
        </p:spPr>
        <p:txBody>
          <a:bodyPr wrap="square" rtlCol="0">
            <a:spAutoFit/>
          </a:bodyPr>
          <a:lstStyle/>
          <a:p>
            <a:r>
              <a:rPr lang="en-US" dirty="0" smtClean="0"/>
              <a:t>Main():void</a:t>
            </a:r>
            <a:endParaRPr lang="en-US" dirty="0"/>
          </a:p>
        </p:txBody>
      </p:sp>
      <p:sp>
        <p:nvSpPr>
          <p:cNvPr id="51" name="Title 1"/>
          <p:cNvSpPr txBox="1">
            <a:spLocks/>
          </p:cNvSpPr>
          <p:nvPr/>
        </p:nvSpPr>
        <p:spPr>
          <a:xfrm>
            <a:off x="685800" y="101587"/>
            <a:ext cx="7772400" cy="111283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smtClean="0"/>
              <a:t>Exception -  Class Diagram</a:t>
            </a:r>
            <a:endParaRPr lang="en-IN" dirty="0"/>
          </a:p>
        </p:txBody>
      </p:sp>
    </p:spTree>
    <p:extLst>
      <p:ext uri="{BB962C8B-B14F-4D97-AF65-F5344CB8AC3E}">
        <p14:creationId xmlns:p14="http://schemas.microsoft.com/office/powerpoint/2010/main" val="28417845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1587"/>
            <a:ext cx="7772400" cy="1112835"/>
          </a:xfrm>
        </p:spPr>
        <p:txBody>
          <a:bodyPr/>
          <a:lstStyle/>
          <a:p>
            <a:r>
              <a:rPr lang="en-IN" dirty="0" smtClean="0"/>
              <a:t>Log Manager -  Class Diagram</a:t>
            </a:r>
            <a:endParaRPr lang="en-IN" dirty="0"/>
          </a:p>
        </p:txBody>
      </p:sp>
      <p:sp>
        <p:nvSpPr>
          <p:cNvPr id="4" name="Rectangle 3"/>
          <p:cNvSpPr/>
          <p:nvPr/>
        </p:nvSpPr>
        <p:spPr>
          <a:xfrm>
            <a:off x="1857356" y="1357298"/>
            <a:ext cx="1643074" cy="8572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smtClean="0"/>
          </a:p>
          <a:p>
            <a:pPr algn="ctr"/>
            <a:r>
              <a:rPr lang="en-IN" dirty="0" smtClean="0"/>
              <a:t>+main():void</a:t>
            </a:r>
            <a:endParaRPr lang="en-IN" dirty="0"/>
          </a:p>
        </p:txBody>
      </p:sp>
      <p:sp>
        <p:nvSpPr>
          <p:cNvPr id="5" name="TextBox 4"/>
          <p:cNvSpPr txBox="1"/>
          <p:nvPr/>
        </p:nvSpPr>
        <p:spPr>
          <a:xfrm>
            <a:off x="1928794" y="1357298"/>
            <a:ext cx="1428760" cy="369332"/>
          </a:xfrm>
          <a:prstGeom prst="rect">
            <a:avLst/>
          </a:prstGeom>
          <a:noFill/>
        </p:spPr>
        <p:txBody>
          <a:bodyPr wrap="square" rtlCol="0">
            <a:spAutoFit/>
          </a:bodyPr>
          <a:lstStyle/>
          <a:p>
            <a:pPr algn="ctr"/>
            <a:r>
              <a:rPr lang="en-IN" dirty="0" smtClean="0"/>
              <a:t>Client</a:t>
            </a:r>
            <a:endParaRPr lang="en-IN" dirty="0"/>
          </a:p>
        </p:txBody>
      </p:sp>
      <p:cxnSp>
        <p:nvCxnSpPr>
          <p:cNvPr id="7" name="Straight Connector 6"/>
          <p:cNvCxnSpPr/>
          <p:nvPr/>
        </p:nvCxnSpPr>
        <p:spPr>
          <a:xfrm>
            <a:off x="1857356" y="1714488"/>
            <a:ext cx="164307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2"/>
          </p:cNvCxnSpPr>
          <p:nvPr/>
        </p:nvCxnSpPr>
        <p:spPr>
          <a:xfrm rot="16200000" flipH="1">
            <a:off x="2125248" y="2768198"/>
            <a:ext cx="1143008"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57290" y="3429000"/>
            <a:ext cx="2857520" cy="242889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endParaRPr lang="en-IN" dirty="0" smtClean="0"/>
          </a:p>
          <a:p>
            <a:endParaRPr lang="en-IN" dirty="0"/>
          </a:p>
          <a:p>
            <a:r>
              <a:rPr lang="en-IN" dirty="0" smtClean="0"/>
              <a:t>-</a:t>
            </a:r>
            <a:r>
              <a:rPr lang="en-IN" dirty="0" err="1" smtClean="0"/>
              <a:t>PrintStream</a:t>
            </a:r>
            <a:endParaRPr lang="en-IN" dirty="0" smtClean="0"/>
          </a:p>
          <a:p>
            <a:pPr>
              <a:buFontTx/>
              <a:buChar char="-"/>
            </a:pPr>
            <a:r>
              <a:rPr lang="en-IN" dirty="0" smtClean="0"/>
              <a:t>Single</a:t>
            </a:r>
          </a:p>
          <a:p>
            <a:pPr algn="ctr">
              <a:buFontTx/>
              <a:buChar char="-"/>
            </a:pPr>
            <a:endParaRPr lang="en-IN" dirty="0" smtClean="0"/>
          </a:p>
          <a:p>
            <a:pPr>
              <a:buFontTx/>
              <a:buChar char="-"/>
            </a:pPr>
            <a:r>
              <a:rPr lang="en-IN" dirty="0" smtClean="0"/>
              <a:t>Log Manager()</a:t>
            </a:r>
          </a:p>
          <a:p>
            <a:r>
              <a:rPr lang="en-IN" dirty="0" smtClean="0"/>
              <a:t>+</a:t>
            </a:r>
            <a:r>
              <a:rPr lang="en-IN" dirty="0" err="1" smtClean="0"/>
              <a:t>getInstance</a:t>
            </a:r>
            <a:r>
              <a:rPr lang="en-IN" dirty="0" smtClean="0"/>
              <a:t>(): Log Manager</a:t>
            </a:r>
          </a:p>
          <a:p>
            <a:r>
              <a:rPr lang="en-IN" dirty="0" smtClean="0"/>
              <a:t>+log(): void</a:t>
            </a:r>
            <a:endParaRPr lang="en-IN" dirty="0"/>
          </a:p>
        </p:txBody>
      </p:sp>
      <p:sp>
        <p:nvSpPr>
          <p:cNvPr id="11" name="TextBox 10"/>
          <p:cNvSpPr txBox="1"/>
          <p:nvPr/>
        </p:nvSpPr>
        <p:spPr>
          <a:xfrm>
            <a:off x="2000232" y="3429000"/>
            <a:ext cx="1428760" cy="369332"/>
          </a:xfrm>
          <a:prstGeom prst="rect">
            <a:avLst/>
          </a:prstGeom>
          <a:noFill/>
        </p:spPr>
        <p:txBody>
          <a:bodyPr wrap="square" rtlCol="0">
            <a:spAutoFit/>
          </a:bodyPr>
          <a:lstStyle/>
          <a:p>
            <a:pPr algn="ctr"/>
            <a:r>
              <a:rPr lang="en-IN" dirty="0" smtClean="0"/>
              <a:t>Log Manager</a:t>
            </a:r>
            <a:endParaRPr lang="en-IN" dirty="0"/>
          </a:p>
        </p:txBody>
      </p:sp>
      <p:cxnSp>
        <p:nvCxnSpPr>
          <p:cNvPr id="12" name="Straight Connector 11"/>
          <p:cNvCxnSpPr/>
          <p:nvPr/>
        </p:nvCxnSpPr>
        <p:spPr>
          <a:xfrm>
            <a:off x="1357290" y="3786190"/>
            <a:ext cx="28575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57290" y="4714884"/>
            <a:ext cx="28575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28794" y="3786190"/>
            <a:ext cx="164307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3571868" y="3214686"/>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86182" y="3000372"/>
            <a:ext cx="18573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hape 40"/>
          <p:cNvCxnSpPr/>
          <p:nvPr/>
        </p:nvCxnSpPr>
        <p:spPr>
          <a:xfrm rot="5400000">
            <a:off x="4071934" y="3143248"/>
            <a:ext cx="1714512" cy="1428760"/>
          </a:xfrm>
          <a:prstGeom prst="bentConnector3">
            <a:avLst>
              <a:gd name="adj1" fmla="val 99947"/>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214810" y="4376330"/>
            <a:ext cx="1357322" cy="338554"/>
          </a:xfrm>
          <a:prstGeom prst="rect">
            <a:avLst/>
          </a:prstGeom>
          <a:noFill/>
        </p:spPr>
        <p:txBody>
          <a:bodyPr wrap="square" rtlCol="0">
            <a:spAutoFit/>
          </a:bodyPr>
          <a:lstStyle/>
          <a:p>
            <a:r>
              <a:rPr lang="en-IN" sz="1600" dirty="0" smtClean="0"/>
              <a:t>Log Manager</a:t>
            </a:r>
            <a:endParaRPr lang="en-IN" sz="1600" dirty="0"/>
          </a:p>
        </p:txBody>
      </p:sp>
      <p:sp>
        <p:nvSpPr>
          <p:cNvPr id="46" name="TextBox 45"/>
          <p:cNvSpPr txBox="1"/>
          <p:nvPr/>
        </p:nvSpPr>
        <p:spPr>
          <a:xfrm>
            <a:off x="5715008" y="3571876"/>
            <a:ext cx="1214446" cy="369332"/>
          </a:xfrm>
          <a:prstGeom prst="rect">
            <a:avLst/>
          </a:prstGeom>
          <a:noFill/>
        </p:spPr>
        <p:txBody>
          <a:bodyPr wrap="square" rtlCol="0">
            <a:spAutoFit/>
          </a:bodyPr>
          <a:lstStyle/>
          <a:p>
            <a:r>
              <a:rPr lang="en-IN" dirty="0" smtClean="0"/>
              <a:t>returns</a:t>
            </a:r>
            <a:endParaRPr lang="en-IN" dirty="0"/>
          </a:p>
        </p:txBody>
      </p:sp>
    </p:spTree>
    <p:extLst>
      <p:ext uri="{BB962C8B-B14F-4D97-AF65-F5344CB8AC3E}">
        <p14:creationId xmlns:p14="http://schemas.microsoft.com/office/powerpoint/2010/main" val="3887308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1587"/>
            <a:ext cx="7772400" cy="1112835"/>
          </a:xfrm>
        </p:spPr>
        <p:txBody>
          <a:bodyPr/>
          <a:lstStyle/>
          <a:p>
            <a:r>
              <a:rPr lang="en-IN" dirty="0" smtClean="0"/>
              <a:t>Cryptography -  Class Diagram</a:t>
            </a:r>
            <a:endParaRPr lang="en-IN" dirty="0"/>
          </a:p>
        </p:txBody>
      </p:sp>
      <p:sp>
        <p:nvSpPr>
          <p:cNvPr id="17" name="Rounded Rectangle 16"/>
          <p:cNvSpPr/>
          <p:nvPr/>
        </p:nvSpPr>
        <p:spPr>
          <a:xfrm>
            <a:off x="71406" y="1500174"/>
            <a:ext cx="6858048" cy="4643470"/>
          </a:xfrm>
          <a:prstGeom prst="roundRect">
            <a:avLst>
              <a:gd name="adj" fmla="val 228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Rectangle 17"/>
          <p:cNvSpPr/>
          <p:nvPr/>
        </p:nvSpPr>
        <p:spPr>
          <a:xfrm>
            <a:off x="428596" y="1643050"/>
            <a:ext cx="3071834" cy="1571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TextBox 18"/>
          <p:cNvSpPr txBox="1"/>
          <p:nvPr/>
        </p:nvSpPr>
        <p:spPr>
          <a:xfrm>
            <a:off x="500034" y="1630908"/>
            <a:ext cx="2857520" cy="369332"/>
          </a:xfrm>
          <a:prstGeom prst="rect">
            <a:avLst/>
          </a:prstGeom>
          <a:noFill/>
        </p:spPr>
        <p:txBody>
          <a:bodyPr wrap="square" rtlCol="0">
            <a:spAutoFit/>
          </a:bodyPr>
          <a:lstStyle/>
          <a:p>
            <a:pPr algn="ctr"/>
            <a:r>
              <a:rPr lang="en-IN" dirty="0" smtClean="0"/>
              <a:t>&lt;&lt; Strategy &gt;&gt;</a:t>
            </a:r>
            <a:endParaRPr lang="en-IN" dirty="0"/>
          </a:p>
        </p:txBody>
      </p:sp>
      <p:cxnSp>
        <p:nvCxnSpPr>
          <p:cNvPr id="21" name="Straight Connector 20"/>
          <p:cNvCxnSpPr/>
          <p:nvPr/>
        </p:nvCxnSpPr>
        <p:spPr>
          <a:xfrm>
            <a:off x="428596" y="2071678"/>
            <a:ext cx="3071834"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1472" y="2214554"/>
            <a:ext cx="2786082" cy="646331"/>
          </a:xfrm>
          <a:prstGeom prst="rect">
            <a:avLst/>
          </a:prstGeom>
          <a:noFill/>
        </p:spPr>
        <p:txBody>
          <a:bodyPr wrap="square" rtlCol="0">
            <a:spAutoFit/>
          </a:bodyPr>
          <a:lstStyle/>
          <a:p>
            <a:r>
              <a:rPr lang="en-IN" dirty="0" smtClean="0"/>
              <a:t>+ </a:t>
            </a:r>
            <a:r>
              <a:rPr lang="en-IN" dirty="0" err="1" smtClean="0"/>
              <a:t>getEncrypted</a:t>
            </a:r>
            <a:r>
              <a:rPr lang="en-IN" dirty="0" smtClean="0"/>
              <a:t>() :byte[]</a:t>
            </a:r>
          </a:p>
          <a:p>
            <a:r>
              <a:rPr lang="en-IN" dirty="0" smtClean="0"/>
              <a:t>+</a:t>
            </a:r>
            <a:r>
              <a:rPr lang="en-IN" dirty="0" err="1" smtClean="0"/>
              <a:t>getDecrypted</a:t>
            </a:r>
            <a:r>
              <a:rPr lang="en-IN" dirty="0" smtClean="0"/>
              <a:t>: String</a:t>
            </a:r>
            <a:endParaRPr lang="en-IN" dirty="0"/>
          </a:p>
        </p:txBody>
      </p:sp>
      <p:cxnSp>
        <p:nvCxnSpPr>
          <p:cNvPr id="30" name="Straight Arrow Connector 29"/>
          <p:cNvCxnSpPr/>
          <p:nvPr/>
        </p:nvCxnSpPr>
        <p:spPr>
          <a:xfrm rot="5400000" flipH="1" flipV="1">
            <a:off x="1643836" y="3571876"/>
            <a:ext cx="71358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1472" y="3927478"/>
            <a:ext cx="550072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392877" y="4107661"/>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3251191" y="410686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892809" y="4106867"/>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42844" y="4286256"/>
            <a:ext cx="2071702" cy="13573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p:txBody>
      </p:sp>
      <p:cxnSp>
        <p:nvCxnSpPr>
          <p:cNvPr id="49" name="Straight Connector 48"/>
          <p:cNvCxnSpPr/>
          <p:nvPr/>
        </p:nvCxnSpPr>
        <p:spPr>
          <a:xfrm>
            <a:off x="142844" y="4572008"/>
            <a:ext cx="2071702" cy="158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4282" y="4214818"/>
            <a:ext cx="1857388" cy="369332"/>
          </a:xfrm>
          <a:prstGeom prst="rect">
            <a:avLst/>
          </a:prstGeom>
          <a:noFill/>
        </p:spPr>
        <p:txBody>
          <a:bodyPr wrap="square" rtlCol="0">
            <a:spAutoFit/>
          </a:bodyPr>
          <a:lstStyle/>
          <a:p>
            <a:pPr algn="ctr"/>
            <a:r>
              <a:rPr lang="en-IN" dirty="0" smtClean="0"/>
              <a:t>AES</a:t>
            </a:r>
            <a:endParaRPr lang="en-IN" dirty="0"/>
          </a:p>
        </p:txBody>
      </p:sp>
      <p:sp>
        <p:nvSpPr>
          <p:cNvPr id="53" name="TextBox 52"/>
          <p:cNvSpPr txBox="1"/>
          <p:nvPr/>
        </p:nvSpPr>
        <p:spPr>
          <a:xfrm>
            <a:off x="214282" y="4714884"/>
            <a:ext cx="2071702" cy="646331"/>
          </a:xfrm>
          <a:prstGeom prst="rect">
            <a:avLst/>
          </a:prstGeom>
          <a:noFill/>
        </p:spPr>
        <p:txBody>
          <a:bodyPr wrap="square" rtlCol="0">
            <a:spAutoFit/>
          </a:bodyPr>
          <a:lstStyle/>
          <a:p>
            <a:r>
              <a:rPr lang="en-IN" dirty="0" smtClean="0"/>
              <a:t>+</a:t>
            </a:r>
            <a:r>
              <a:rPr lang="en-IN" dirty="0" err="1" smtClean="0"/>
              <a:t>getEncrypted</a:t>
            </a:r>
            <a:r>
              <a:rPr lang="en-IN" dirty="0" smtClean="0"/>
              <a:t>: byte</a:t>
            </a:r>
          </a:p>
          <a:p>
            <a:r>
              <a:rPr lang="en-IN" dirty="0" smtClean="0"/>
              <a:t>+</a:t>
            </a:r>
            <a:r>
              <a:rPr lang="en-IN" dirty="0" err="1" smtClean="0"/>
              <a:t>getDecrypted</a:t>
            </a:r>
            <a:r>
              <a:rPr lang="en-IN" dirty="0" smtClean="0"/>
              <a:t>: </a:t>
            </a:r>
            <a:r>
              <a:rPr lang="en-IN" dirty="0" err="1" smtClean="0"/>
              <a:t>Str</a:t>
            </a:r>
            <a:endParaRPr lang="en-IN" dirty="0"/>
          </a:p>
        </p:txBody>
      </p:sp>
      <p:sp>
        <p:nvSpPr>
          <p:cNvPr id="57" name="Rectangle 56"/>
          <p:cNvSpPr/>
          <p:nvPr/>
        </p:nvSpPr>
        <p:spPr>
          <a:xfrm>
            <a:off x="2428860" y="4286256"/>
            <a:ext cx="2071702" cy="13573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p:txBody>
      </p:sp>
      <p:sp>
        <p:nvSpPr>
          <p:cNvPr id="58" name="TextBox 57"/>
          <p:cNvSpPr txBox="1"/>
          <p:nvPr/>
        </p:nvSpPr>
        <p:spPr>
          <a:xfrm>
            <a:off x="2500298" y="4286256"/>
            <a:ext cx="1857388" cy="369332"/>
          </a:xfrm>
          <a:prstGeom prst="rect">
            <a:avLst/>
          </a:prstGeom>
          <a:noFill/>
        </p:spPr>
        <p:txBody>
          <a:bodyPr wrap="square" rtlCol="0">
            <a:spAutoFit/>
          </a:bodyPr>
          <a:lstStyle/>
          <a:p>
            <a:pPr algn="ctr"/>
            <a:r>
              <a:rPr lang="en-IN" dirty="0" smtClean="0"/>
              <a:t>RSA</a:t>
            </a:r>
            <a:endParaRPr lang="en-IN" dirty="0"/>
          </a:p>
        </p:txBody>
      </p:sp>
      <p:sp>
        <p:nvSpPr>
          <p:cNvPr id="59" name="TextBox 58"/>
          <p:cNvSpPr txBox="1"/>
          <p:nvPr/>
        </p:nvSpPr>
        <p:spPr>
          <a:xfrm>
            <a:off x="2428860" y="4714884"/>
            <a:ext cx="2071702" cy="646331"/>
          </a:xfrm>
          <a:prstGeom prst="rect">
            <a:avLst/>
          </a:prstGeom>
          <a:noFill/>
        </p:spPr>
        <p:txBody>
          <a:bodyPr wrap="square" rtlCol="0">
            <a:spAutoFit/>
          </a:bodyPr>
          <a:lstStyle/>
          <a:p>
            <a:r>
              <a:rPr lang="en-IN" dirty="0" smtClean="0"/>
              <a:t>+</a:t>
            </a:r>
            <a:r>
              <a:rPr lang="en-IN" dirty="0" err="1" smtClean="0"/>
              <a:t>getEncrypted</a:t>
            </a:r>
            <a:r>
              <a:rPr lang="en-IN" dirty="0" smtClean="0"/>
              <a:t>: byte</a:t>
            </a:r>
          </a:p>
          <a:p>
            <a:r>
              <a:rPr lang="en-IN" dirty="0" smtClean="0"/>
              <a:t>+</a:t>
            </a:r>
            <a:r>
              <a:rPr lang="en-IN" dirty="0" err="1" smtClean="0"/>
              <a:t>getDecrypted</a:t>
            </a:r>
            <a:r>
              <a:rPr lang="en-IN" dirty="0" smtClean="0"/>
              <a:t>: </a:t>
            </a:r>
            <a:r>
              <a:rPr lang="en-IN" dirty="0" err="1" smtClean="0"/>
              <a:t>Str</a:t>
            </a:r>
            <a:endParaRPr lang="en-IN" dirty="0"/>
          </a:p>
        </p:txBody>
      </p:sp>
      <p:sp>
        <p:nvSpPr>
          <p:cNvPr id="60" name="Rectangle 59"/>
          <p:cNvSpPr/>
          <p:nvPr/>
        </p:nvSpPr>
        <p:spPr>
          <a:xfrm>
            <a:off x="4714876" y="4286256"/>
            <a:ext cx="2071702" cy="13573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p:txBody>
      </p:sp>
      <p:cxnSp>
        <p:nvCxnSpPr>
          <p:cNvPr id="61" name="Straight Connector 60"/>
          <p:cNvCxnSpPr/>
          <p:nvPr/>
        </p:nvCxnSpPr>
        <p:spPr>
          <a:xfrm>
            <a:off x="2428860" y="4572008"/>
            <a:ext cx="207170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714876" y="4572008"/>
            <a:ext cx="2071702" cy="1588"/>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857752" y="4274114"/>
            <a:ext cx="1857388" cy="369332"/>
          </a:xfrm>
          <a:prstGeom prst="rect">
            <a:avLst/>
          </a:prstGeom>
          <a:noFill/>
        </p:spPr>
        <p:txBody>
          <a:bodyPr wrap="square" rtlCol="0">
            <a:spAutoFit/>
          </a:bodyPr>
          <a:lstStyle/>
          <a:p>
            <a:pPr algn="ctr"/>
            <a:r>
              <a:rPr lang="en-IN" dirty="0" smtClean="0"/>
              <a:t>DES</a:t>
            </a:r>
            <a:endParaRPr lang="en-IN" dirty="0"/>
          </a:p>
        </p:txBody>
      </p:sp>
      <p:sp>
        <p:nvSpPr>
          <p:cNvPr id="65" name="TextBox 64"/>
          <p:cNvSpPr txBox="1"/>
          <p:nvPr/>
        </p:nvSpPr>
        <p:spPr>
          <a:xfrm>
            <a:off x="4643438" y="4714884"/>
            <a:ext cx="2071702" cy="646331"/>
          </a:xfrm>
          <a:prstGeom prst="rect">
            <a:avLst/>
          </a:prstGeom>
          <a:noFill/>
        </p:spPr>
        <p:txBody>
          <a:bodyPr wrap="square" rtlCol="0">
            <a:spAutoFit/>
          </a:bodyPr>
          <a:lstStyle/>
          <a:p>
            <a:r>
              <a:rPr lang="en-IN" dirty="0" smtClean="0"/>
              <a:t>+</a:t>
            </a:r>
            <a:r>
              <a:rPr lang="en-IN" dirty="0" err="1" smtClean="0"/>
              <a:t>getEncrypted</a:t>
            </a:r>
            <a:r>
              <a:rPr lang="en-IN" dirty="0" smtClean="0"/>
              <a:t>: byte</a:t>
            </a:r>
          </a:p>
          <a:p>
            <a:r>
              <a:rPr lang="en-IN" dirty="0" smtClean="0"/>
              <a:t>+</a:t>
            </a:r>
            <a:r>
              <a:rPr lang="en-IN" dirty="0" err="1" smtClean="0"/>
              <a:t>getDecrypted</a:t>
            </a:r>
            <a:r>
              <a:rPr lang="en-IN" dirty="0" smtClean="0"/>
              <a:t>: </a:t>
            </a:r>
            <a:r>
              <a:rPr lang="en-IN" dirty="0" err="1" smtClean="0"/>
              <a:t>Str</a:t>
            </a:r>
            <a:endParaRPr lang="en-IN" dirty="0"/>
          </a:p>
        </p:txBody>
      </p:sp>
      <p:sp>
        <p:nvSpPr>
          <p:cNvPr id="66" name="Rectangle 65"/>
          <p:cNvSpPr/>
          <p:nvPr/>
        </p:nvSpPr>
        <p:spPr>
          <a:xfrm>
            <a:off x="7429520" y="2071678"/>
            <a:ext cx="1428760" cy="1000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7" name="TextBox 66"/>
          <p:cNvSpPr txBox="1"/>
          <p:nvPr/>
        </p:nvSpPr>
        <p:spPr>
          <a:xfrm>
            <a:off x="7500958" y="2285992"/>
            <a:ext cx="1214446" cy="369332"/>
          </a:xfrm>
          <a:prstGeom prst="rect">
            <a:avLst/>
          </a:prstGeom>
          <a:noFill/>
        </p:spPr>
        <p:txBody>
          <a:bodyPr wrap="square" rtlCol="0">
            <a:spAutoFit/>
          </a:bodyPr>
          <a:lstStyle/>
          <a:p>
            <a:pPr algn="ctr"/>
            <a:r>
              <a:rPr lang="en-IN" dirty="0" smtClean="0"/>
              <a:t>Client</a:t>
            </a:r>
            <a:endParaRPr lang="en-IN" dirty="0"/>
          </a:p>
        </p:txBody>
      </p:sp>
      <p:cxnSp>
        <p:nvCxnSpPr>
          <p:cNvPr id="72" name="Straight Arrow Connector 71"/>
          <p:cNvCxnSpPr/>
          <p:nvPr/>
        </p:nvCxnSpPr>
        <p:spPr>
          <a:xfrm rot="5400000">
            <a:off x="7750991" y="3535363"/>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286644" y="3929066"/>
            <a:ext cx="1785950" cy="12858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7" name="TextBox 76"/>
          <p:cNvSpPr txBox="1"/>
          <p:nvPr/>
        </p:nvSpPr>
        <p:spPr>
          <a:xfrm>
            <a:off x="7358082" y="4000504"/>
            <a:ext cx="1571636" cy="369332"/>
          </a:xfrm>
          <a:prstGeom prst="rect">
            <a:avLst/>
          </a:prstGeom>
          <a:noFill/>
        </p:spPr>
        <p:txBody>
          <a:bodyPr wrap="square" rtlCol="0">
            <a:spAutoFit/>
          </a:bodyPr>
          <a:lstStyle/>
          <a:p>
            <a:r>
              <a:rPr lang="en-IN" dirty="0" smtClean="0"/>
              <a:t>Cryptography</a:t>
            </a:r>
            <a:endParaRPr lang="en-IN" dirty="0"/>
          </a:p>
        </p:txBody>
      </p:sp>
      <p:cxnSp>
        <p:nvCxnSpPr>
          <p:cNvPr id="79" name="Straight Connector 78"/>
          <p:cNvCxnSpPr/>
          <p:nvPr/>
        </p:nvCxnSpPr>
        <p:spPr>
          <a:xfrm>
            <a:off x="7286644" y="4357694"/>
            <a:ext cx="17859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358082" y="4500570"/>
            <a:ext cx="1643074" cy="646331"/>
          </a:xfrm>
          <a:prstGeom prst="rect">
            <a:avLst/>
          </a:prstGeom>
          <a:noFill/>
        </p:spPr>
        <p:txBody>
          <a:bodyPr wrap="square" rtlCol="0">
            <a:spAutoFit/>
          </a:bodyPr>
          <a:lstStyle/>
          <a:p>
            <a:r>
              <a:rPr lang="en-IN" dirty="0" smtClean="0"/>
              <a:t>-Strategy : </a:t>
            </a:r>
            <a:r>
              <a:rPr lang="en-IN" dirty="0" err="1" smtClean="0"/>
              <a:t>stratagy</a:t>
            </a:r>
            <a:endParaRPr lang="en-IN" dirty="0"/>
          </a:p>
        </p:txBody>
      </p:sp>
      <p:cxnSp>
        <p:nvCxnSpPr>
          <p:cNvPr id="85" name="Straight Arrow Connector 84"/>
          <p:cNvCxnSpPr>
            <a:stCxn id="76" idx="1"/>
          </p:cNvCxnSpPr>
          <p:nvPr/>
        </p:nvCxnSpPr>
        <p:spPr>
          <a:xfrm rot="10800000">
            <a:off x="6929454" y="4572008"/>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248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framework?</a:t>
            </a:r>
            <a:endParaRPr lang="en-US" dirty="0"/>
          </a:p>
        </p:txBody>
      </p:sp>
      <p:sp>
        <p:nvSpPr>
          <p:cNvPr id="4" name="Content Placeholder 3"/>
          <p:cNvSpPr>
            <a:spLocks noGrp="1"/>
          </p:cNvSpPr>
          <p:nvPr>
            <p:ph idx="1"/>
          </p:nvPr>
        </p:nvSpPr>
        <p:spPr/>
        <p:txBody>
          <a:bodyPr/>
          <a:lstStyle/>
          <a:p>
            <a:r>
              <a:rPr lang="en-US" dirty="0" smtClean="0"/>
              <a:t>A set </a:t>
            </a:r>
            <a:r>
              <a:rPr lang="en-US" smtClean="0"/>
              <a:t>of </a:t>
            </a:r>
            <a:r>
              <a:rPr lang="en-US" smtClean="0"/>
              <a:t>co-operating </a:t>
            </a:r>
            <a:r>
              <a:rPr lang="en-US" dirty="0" smtClean="0"/>
              <a:t>classes that makes up a reusable design for a specific class of software. A framework provides architectural guidance by partitioning the design into abstract classes and defining their responsibilities and collaborations.</a:t>
            </a:r>
            <a:endParaRPr lang="en-US" dirty="0"/>
          </a:p>
        </p:txBody>
      </p:sp>
    </p:spTree>
    <p:extLst>
      <p:ext uri="{BB962C8B-B14F-4D97-AF65-F5344CB8AC3E}">
        <p14:creationId xmlns:p14="http://schemas.microsoft.com/office/powerpoint/2010/main" val="3183721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Qualities of a Good Framework</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Simplicity</a:t>
            </a:r>
          </a:p>
          <a:p>
            <a:r>
              <a:rPr lang="en-US" dirty="0" smtClean="0"/>
              <a:t>This simplicity is achieved by giving the parts of the framework clear and consistent interfaces.</a:t>
            </a:r>
          </a:p>
          <a:p>
            <a:r>
              <a:rPr lang="en-US" dirty="0" smtClean="0"/>
              <a:t>The overall structure of the framework must be easy to understand. A well designed framework can be taught to a new developer in a few days at most. Obviously, the details of all of the methods and properties involved are not taught in a few days, but the new developer should be able to understand how the thing works very quickly and then fill in the details as they use it.</a:t>
            </a:r>
            <a:endParaRPr lang="en-US" b="1" dirty="0"/>
          </a:p>
          <a:p>
            <a:pPr marL="0" indent="0">
              <a:buNone/>
            </a:pPr>
            <a:endParaRPr lang="en-US" b="1" dirty="0" smtClean="0"/>
          </a:p>
        </p:txBody>
      </p:sp>
    </p:spTree>
    <p:extLst>
      <p:ext uri="{BB962C8B-B14F-4D97-AF65-F5344CB8AC3E}">
        <p14:creationId xmlns:p14="http://schemas.microsoft.com/office/powerpoint/2010/main" val="2780334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Clarity</a:t>
            </a:r>
          </a:p>
          <a:p>
            <a:r>
              <a:rPr lang="en-US" dirty="0" smtClean="0"/>
              <a:t>The behavioral aspects of the framework must be encapsulated.</a:t>
            </a:r>
          </a:p>
          <a:p>
            <a:r>
              <a:rPr lang="en-US" dirty="0" smtClean="0"/>
              <a:t>If the developer must understand the actual code in the framework then there is a definite design problem in that framework.</a:t>
            </a:r>
          </a:p>
          <a:p>
            <a:r>
              <a:rPr lang="en-US" dirty="0" smtClean="0"/>
              <a:t>The public interface for the classes in the framework should be as simple as possible. </a:t>
            </a:r>
            <a:endParaRPr lang="en-US" b="1" dirty="0" smtClean="0"/>
          </a:p>
        </p:txBody>
      </p:sp>
    </p:spTree>
    <p:extLst>
      <p:ext uri="{BB962C8B-B14F-4D97-AF65-F5344CB8AC3E}">
        <p14:creationId xmlns:p14="http://schemas.microsoft.com/office/powerpoint/2010/main" val="2421868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Boundaries</a:t>
            </a:r>
          </a:p>
          <a:p>
            <a:r>
              <a:rPr lang="en-US" dirty="0" smtClean="0"/>
              <a:t>A framework has clear and to the point responsibilities</a:t>
            </a:r>
          </a:p>
          <a:p>
            <a:r>
              <a:rPr lang="en-US" dirty="0" smtClean="0"/>
              <a:t>it should meet those requirements and nothing more.</a:t>
            </a:r>
          </a:p>
          <a:p>
            <a:r>
              <a:rPr lang="en-US" dirty="0" smtClean="0"/>
              <a:t>All functionality outside the frameworks boundaries should be handled by the developer.</a:t>
            </a:r>
          </a:p>
          <a:p>
            <a:r>
              <a:rPr lang="en-US" dirty="0" smtClean="0"/>
              <a:t>When a framework crosses the boundary it becomes overly complex</a:t>
            </a:r>
            <a:endParaRPr lang="en-US" dirty="0"/>
          </a:p>
        </p:txBody>
      </p:sp>
    </p:spTree>
    <p:extLst>
      <p:ext uri="{BB962C8B-B14F-4D97-AF65-F5344CB8AC3E}">
        <p14:creationId xmlns:p14="http://schemas.microsoft.com/office/powerpoint/2010/main" val="2733332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Expandability</a:t>
            </a:r>
          </a:p>
          <a:p>
            <a:r>
              <a:rPr lang="en-US" b="1" dirty="0" smtClean="0"/>
              <a:t>	</a:t>
            </a:r>
            <a:r>
              <a:rPr lang="en-US" dirty="0" smtClean="0"/>
              <a:t>It should be easy for the developer to expand the framework by either adding new classes or by sub classing the existing classes. </a:t>
            </a:r>
          </a:p>
          <a:p>
            <a:r>
              <a:rPr lang="en-US" dirty="0" smtClean="0"/>
              <a:t>A framework whose behavior is not easily modified restricts the developer rather than empowering them.</a:t>
            </a:r>
          </a:p>
        </p:txBody>
      </p:sp>
    </p:spTree>
    <p:extLst>
      <p:ext uri="{BB962C8B-B14F-4D97-AF65-F5344CB8AC3E}">
        <p14:creationId xmlns:p14="http://schemas.microsoft.com/office/powerpoint/2010/main" val="3152576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Hooks</a:t>
            </a:r>
          </a:p>
          <a:p>
            <a:pPr marL="0" indent="0">
              <a:buNone/>
            </a:pPr>
            <a:r>
              <a:rPr lang="en-US" b="1" dirty="0" smtClean="0"/>
              <a:t>	</a:t>
            </a:r>
            <a:r>
              <a:rPr lang="en-US" dirty="0" smtClean="0"/>
              <a:t>One way to provide for expandability is by providing the developer with methods in which they can write code that will affect the behavior of the framework.</a:t>
            </a:r>
            <a:endParaRPr lang="en-US" b="1" dirty="0" smtClean="0"/>
          </a:p>
        </p:txBody>
      </p:sp>
    </p:spTree>
    <p:extLst>
      <p:ext uri="{BB962C8B-B14F-4D97-AF65-F5344CB8AC3E}">
        <p14:creationId xmlns:p14="http://schemas.microsoft.com/office/powerpoint/2010/main" val="1581539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Framework in Java</a:t>
            </a:r>
            <a:endParaRPr lang="en-IN" dirty="0"/>
          </a:p>
        </p:txBody>
      </p:sp>
      <p:sp>
        <p:nvSpPr>
          <p:cNvPr id="3" name="Content Placeholder 2"/>
          <p:cNvSpPr>
            <a:spLocks noGrp="1"/>
          </p:cNvSpPr>
          <p:nvPr>
            <p:ph idx="1"/>
          </p:nvPr>
        </p:nvSpPr>
        <p:spPr/>
        <p:txBody>
          <a:bodyPr>
            <a:normAutofit/>
          </a:bodyPr>
          <a:lstStyle/>
          <a:p>
            <a:r>
              <a:rPr lang="en-IN" dirty="0" smtClean="0"/>
              <a:t>Apache </a:t>
            </a:r>
            <a:r>
              <a:rPr lang="en-IN" dirty="0" err="1" smtClean="0"/>
              <a:t>Shiro</a:t>
            </a:r>
            <a:endParaRPr lang="en-IN" dirty="0" smtClean="0"/>
          </a:p>
          <a:p>
            <a:pPr lvl="1"/>
            <a:r>
              <a:rPr lang="en-IN" dirty="0" smtClean="0">
                <a:hlinkClick r:id="rId2"/>
              </a:rPr>
              <a:t>http://Shiro.appache.org</a:t>
            </a:r>
            <a:endParaRPr lang="en-IN" dirty="0" smtClean="0"/>
          </a:p>
          <a:p>
            <a:pPr lvl="1">
              <a:buNone/>
            </a:pPr>
            <a:endParaRPr lang="en-IN" dirty="0" smtClean="0">
              <a:hlinkClick r:id="rId3"/>
            </a:endParaRPr>
          </a:p>
          <a:p>
            <a:pPr lvl="1">
              <a:buNone/>
            </a:pPr>
            <a:r>
              <a:rPr lang="en-IN" dirty="0" err="1" smtClean="0">
                <a:hlinkClick r:id="rId3"/>
              </a:rPr>
              <a:t>jGuard</a:t>
            </a:r>
            <a:r>
              <a:rPr lang="en-IN" dirty="0" smtClean="0"/>
              <a:t> -based on </a:t>
            </a:r>
            <a:r>
              <a:rPr lang="en-IN" dirty="0" smtClean="0">
                <a:hlinkClick r:id="rId4"/>
              </a:rPr>
              <a:t>JAAS</a:t>
            </a:r>
            <a:r>
              <a:rPr lang="en-IN" dirty="0" smtClean="0"/>
              <a:t> (Java authentication and authorization    security). </a:t>
            </a:r>
            <a:r>
              <a:rPr lang="en-IN" dirty="0" smtClean="0">
                <a:hlinkClick r:id="rId5"/>
              </a:rPr>
              <a:t>http://sourceforge.net/projects/jguard/</a:t>
            </a:r>
            <a:endParaRPr lang="en-IN" dirty="0" smtClean="0"/>
          </a:p>
          <a:p>
            <a:pPr lvl="1">
              <a:buNone/>
            </a:pPr>
            <a:endParaRPr lang="en-IN" dirty="0" smtClean="0"/>
          </a:p>
          <a:p>
            <a:pPr lvl="1">
              <a:buNone/>
            </a:pPr>
            <a:r>
              <a:rPr lang="en-IN" dirty="0" smtClean="0">
                <a:hlinkClick r:id="rId6"/>
              </a:rPr>
              <a:t>Bouncy Castle</a:t>
            </a:r>
            <a:r>
              <a:rPr lang="en-IN" dirty="0" smtClean="0"/>
              <a:t> for strong encryption and decryption</a:t>
            </a:r>
          </a:p>
          <a:p>
            <a:pPr lvl="1">
              <a:buNone/>
            </a:pPr>
            <a:r>
              <a:rPr lang="en-IN" dirty="0" smtClean="0"/>
              <a:t>	http://www.jasypt.org/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Apache </a:t>
            </a:r>
            <a:r>
              <a:rPr lang="en-IN" dirty="0" err="1" smtClean="0"/>
              <a:t>Shiro</a:t>
            </a:r>
            <a:endParaRPr lang="en-IN" dirty="0"/>
          </a:p>
        </p:txBody>
      </p:sp>
      <p:sp>
        <p:nvSpPr>
          <p:cNvPr id="3" name="Content Placeholder 2"/>
          <p:cNvSpPr>
            <a:spLocks noGrp="1"/>
          </p:cNvSpPr>
          <p:nvPr>
            <p:ph idx="1"/>
          </p:nvPr>
        </p:nvSpPr>
        <p:spPr/>
        <p:txBody>
          <a:bodyPr/>
          <a:lstStyle/>
          <a:p>
            <a:r>
              <a:rPr lang="en-IN" dirty="0" smtClean="0"/>
              <a:t>powerful and easy-to-use Java security framework</a:t>
            </a:r>
          </a:p>
          <a:p>
            <a:r>
              <a:rPr lang="en-IN" dirty="0" smtClean="0"/>
              <a:t>Open Source</a:t>
            </a:r>
          </a:p>
          <a:p>
            <a:r>
              <a:rPr lang="en-IN" dirty="0" smtClean="0"/>
              <a:t>It provides </a:t>
            </a:r>
          </a:p>
          <a:p>
            <a:pPr lvl="1"/>
            <a:r>
              <a:rPr lang="en-IN" dirty="0" smtClean="0"/>
              <a:t>Authentication</a:t>
            </a:r>
          </a:p>
          <a:p>
            <a:pPr lvl="1"/>
            <a:r>
              <a:rPr lang="en-IN" dirty="0" smtClean="0"/>
              <a:t>Authorization</a:t>
            </a:r>
          </a:p>
          <a:p>
            <a:pPr lvl="1"/>
            <a:r>
              <a:rPr lang="en-IN" dirty="0" smtClean="0"/>
              <a:t>Cryptography</a:t>
            </a:r>
          </a:p>
          <a:p>
            <a:pPr lvl="1"/>
            <a:r>
              <a:rPr lang="en-IN" dirty="0" smtClean="0"/>
              <a:t>session management</a:t>
            </a:r>
          </a:p>
          <a:p>
            <a:pPr lvl="1">
              <a:buNone/>
            </a:pPr>
            <a:endParaRPr lang="en-IN" dirty="0" smtClean="0"/>
          </a:p>
          <a:p>
            <a:pPr lvl="1"/>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E:\Study\Sem 4\Framework\shiro.jpg"/>
          <p:cNvPicPr>
            <a:picLocks noChangeAspect="1" noChangeArrowheads="1"/>
          </p:cNvPicPr>
          <p:nvPr/>
        </p:nvPicPr>
        <p:blipFill>
          <a:blip r:embed="rId2"/>
          <a:srcRect/>
          <a:stretch>
            <a:fillRect/>
          </a:stretch>
        </p:blipFill>
        <p:spPr bwMode="auto">
          <a:xfrm>
            <a:off x="357158" y="285728"/>
            <a:ext cx="8286808" cy="622713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Bibliography</a:t>
            </a:r>
            <a:endParaRPr lang="en-IN" dirty="0"/>
          </a:p>
        </p:txBody>
      </p:sp>
      <p:sp>
        <p:nvSpPr>
          <p:cNvPr id="3" name="Content Placeholder 2"/>
          <p:cNvSpPr>
            <a:spLocks noGrp="1"/>
          </p:cNvSpPr>
          <p:nvPr>
            <p:ph idx="1"/>
          </p:nvPr>
        </p:nvSpPr>
        <p:spPr/>
        <p:txBody>
          <a:bodyPr/>
          <a:lstStyle/>
          <a:p>
            <a:r>
              <a:rPr lang="en-IN" dirty="0" smtClean="0">
                <a:hlinkClick r:id="rId2"/>
              </a:rPr>
              <a:t>http://www.jamesbooth.com/OOPTopPage.htm</a:t>
            </a:r>
            <a:r>
              <a:rPr lang="en-IN" dirty="0" smtClean="0"/>
              <a:t>(Provide information on framework designing and development)</a:t>
            </a:r>
          </a:p>
          <a:p>
            <a:r>
              <a:rPr lang="en-IN" dirty="0" smtClean="0"/>
              <a:t>Design Patterns: Elements of Reusable Object-Oriented Software (provide information about Design Pattern)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600200"/>
            <a:ext cx="8229600" cy="452596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framework has certain responsibilities in the functioning of an application. These responsibilities are;</a:t>
            </a:r>
          </a:p>
          <a:p>
            <a:pPr marL="0" indent="0">
              <a:buFont typeface="Arial" pitchFamily="34" charset="0"/>
              <a:buNone/>
            </a:pPr>
            <a:endParaRPr lang="en-US" dirty="0" smtClean="0"/>
          </a:p>
          <a:p>
            <a:r>
              <a:rPr lang="en-US" dirty="0" smtClean="0"/>
              <a:t> Menu Management</a:t>
            </a:r>
          </a:p>
          <a:p>
            <a:r>
              <a:rPr lang="en-US" dirty="0" smtClean="0"/>
              <a:t>Form Management</a:t>
            </a:r>
          </a:p>
          <a:p>
            <a:r>
              <a:rPr lang="en-US" dirty="0" smtClean="0"/>
              <a:t>Security Management</a:t>
            </a:r>
          </a:p>
          <a:p>
            <a:r>
              <a:rPr lang="en-US" dirty="0" smtClean="0"/>
              <a:t>Communication Management</a:t>
            </a:r>
          </a:p>
          <a:p>
            <a:r>
              <a:rPr lang="en-US" dirty="0" smtClean="0"/>
              <a:t>Data Access Management</a:t>
            </a:r>
          </a:p>
          <a:p>
            <a:endParaRPr lang="en-US" dirty="0"/>
          </a:p>
        </p:txBody>
      </p:sp>
    </p:spTree>
    <p:extLst>
      <p:ext uri="{BB962C8B-B14F-4D97-AF65-F5344CB8AC3E}">
        <p14:creationId xmlns:p14="http://schemas.microsoft.com/office/powerpoint/2010/main" val="1636138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 up a Framework</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88659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Establishing Requirements</a:t>
            </a:r>
          </a:p>
          <a:p>
            <a:r>
              <a:rPr lang="en-US" dirty="0" smtClean="0"/>
              <a:t>Determining the Scope of the framework</a:t>
            </a:r>
          </a:p>
          <a:p>
            <a:r>
              <a:rPr lang="en-US" dirty="0" smtClean="0"/>
              <a:t>Abstract Design</a:t>
            </a:r>
          </a:p>
          <a:p>
            <a:r>
              <a:rPr lang="en-US" dirty="0" smtClean="0"/>
              <a:t>Identifying the Design Pattern</a:t>
            </a:r>
          </a:p>
          <a:p>
            <a:r>
              <a:rPr lang="en-US" dirty="0" smtClean="0"/>
              <a:t>Designing Class Hierarchy</a:t>
            </a:r>
          </a:p>
          <a:p>
            <a:pPr>
              <a:buNone/>
            </a:pPr>
            <a:endParaRPr lang="en-US" dirty="0"/>
          </a:p>
        </p:txBody>
      </p:sp>
    </p:spTree>
    <p:extLst>
      <p:ext uri="{BB962C8B-B14F-4D97-AF65-F5344CB8AC3E}">
        <p14:creationId xmlns:p14="http://schemas.microsoft.com/office/powerpoint/2010/main" val="1753233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Establishing Requirements</a:t>
            </a:r>
            <a:endParaRPr lang="en-US" dirty="0"/>
          </a:p>
        </p:txBody>
      </p:sp>
      <p:sp>
        <p:nvSpPr>
          <p:cNvPr id="3" name="Content Placeholder 2"/>
          <p:cNvSpPr>
            <a:spLocks noGrp="1"/>
          </p:cNvSpPr>
          <p:nvPr>
            <p:ph idx="1"/>
          </p:nvPr>
        </p:nvSpPr>
        <p:spPr/>
        <p:txBody>
          <a:bodyPr/>
          <a:lstStyle/>
          <a:p>
            <a:r>
              <a:rPr lang="en-US" dirty="0" smtClean="0"/>
              <a:t>First step is identifying the problem you want to solve.</a:t>
            </a:r>
          </a:p>
          <a:p>
            <a:r>
              <a:rPr lang="en-US" dirty="0" smtClean="0"/>
              <a:t>If you set out to solve the wrong problem you will, most assuredly, end up with a solution that is wrong for your needs.</a:t>
            </a:r>
            <a:endParaRPr lang="en-US" dirty="0"/>
          </a:p>
        </p:txBody>
      </p:sp>
    </p:spTree>
    <p:extLst>
      <p:ext uri="{BB962C8B-B14F-4D97-AF65-F5344CB8AC3E}">
        <p14:creationId xmlns:p14="http://schemas.microsoft.com/office/powerpoint/2010/main" val="1991132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Trying to fit an application into a framework </a:t>
            </a:r>
            <a:r>
              <a:rPr lang="en-US" dirty="0" smtClean="0"/>
              <a:t>that is working against you is not a pleasant task.</a:t>
            </a:r>
          </a:p>
          <a:p>
            <a:r>
              <a:rPr lang="en-US" dirty="0" smtClean="0"/>
              <a:t>Regardless to whether you are building your own framework or evaluating one of the many commercial frameworks available, you </a:t>
            </a:r>
            <a:r>
              <a:rPr lang="en-US" b="1" dirty="0" smtClean="0"/>
              <a:t>need to know your requirements</a:t>
            </a:r>
            <a:r>
              <a:rPr lang="en-US" dirty="0" smtClean="0"/>
              <a:t> clearly if you want any chance of being successful.</a:t>
            </a:r>
            <a:endParaRPr lang="en-US" dirty="0"/>
          </a:p>
        </p:txBody>
      </p:sp>
    </p:spTree>
    <p:extLst>
      <p:ext uri="{BB962C8B-B14F-4D97-AF65-F5344CB8AC3E}">
        <p14:creationId xmlns:p14="http://schemas.microsoft.com/office/powerpoint/2010/main" val="3299498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Kind Of Applications Do You Build?</a:t>
            </a:r>
            <a:endParaRPr lang="en-US" dirty="0"/>
          </a:p>
        </p:txBody>
      </p:sp>
      <p:sp>
        <p:nvSpPr>
          <p:cNvPr id="3" name="Content Placeholder 2"/>
          <p:cNvSpPr>
            <a:spLocks noGrp="1"/>
          </p:cNvSpPr>
          <p:nvPr>
            <p:ph idx="1"/>
          </p:nvPr>
        </p:nvSpPr>
        <p:spPr/>
        <p:txBody>
          <a:bodyPr>
            <a:normAutofit/>
          </a:bodyPr>
          <a:lstStyle/>
          <a:p>
            <a:r>
              <a:rPr lang="en-US" dirty="0" smtClean="0"/>
              <a:t>Since the framework supplies the skeleton for your application, the type of application will influence the way the framework should be structured.</a:t>
            </a:r>
          </a:p>
          <a:p>
            <a:r>
              <a:rPr lang="en-US" b="1" dirty="0" smtClean="0"/>
              <a:t>Specify(Identify) the application Domain</a:t>
            </a:r>
          </a:p>
          <a:p>
            <a:r>
              <a:rPr lang="en-US" dirty="0" smtClean="0"/>
              <a:t>Ex. accounting, decision support, line of business, research, marketing, scheduling, and others.</a:t>
            </a:r>
            <a:endParaRPr lang="en-US" dirty="0"/>
          </a:p>
        </p:txBody>
      </p:sp>
    </p:spTree>
    <p:extLst>
      <p:ext uri="{BB962C8B-B14F-4D97-AF65-F5344CB8AC3E}">
        <p14:creationId xmlns:p14="http://schemas.microsoft.com/office/powerpoint/2010/main" val="4062192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Each of these application types would require a different type of interaction with the user.</a:t>
            </a:r>
          </a:p>
        </p:txBody>
      </p:sp>
    </p:spTree>
    <p:extLst>
      <p:ext uri="{BB962C8B-B14F-4D97-AF65-F5344CB8AC3E}">
        <p14:creationId xmlns:p14="http://schemas.microsoft.com/office/powerpoint/2010/main" val="1489848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TotalTime>
  <Words>886</Words>
  <Application>Microsoft Office PowerPoint</Application>
  <PresentationFormat>On-screen Show (4:3)</PresentationFormat>
  <Paragraphs>168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Design a Framework</vt:lpstr>
      <vt:lpstr>What is a framework?</vt:lpstr>
      <vt:lpstr>PowerPoint Presentation</vt:lpstr>
      <vt:lpstr>Build up a Framework</vt:lpstr>
      <vt:lpstr>STEPS</vt:lpstr>
      <vt:lpstr>Establishing Requirements</vt:lpstr>
      <vt:lpstr>PowerPoint Presentation</vt:lpstr>
      <vt:lpstr>What Kind Of Applications Do You Build?</vt:lpstr>
      <vt:lpstr>PowerPoint Presentation</vt:lpstr>
      <vt:lpstr>What Kind Of Data Sources Do You Require?</vt:lpstr>
      <vt:lpstr>What Kind Of User Interface Do You Use?</vt:lpstr>
      <vt:lpstr>PowerPoint Presentation</vt:lpstr>
      <vt:lpstr>Determining the Scope</vt:lpstr>
      <vt:lpstr>Abstract Design</vt:lpstr>
      <vt:lpstr>Designing Class Hierarchy</vt:lpstr>
      <vt:lpstr>PowerPoint Presentation</vt:lpstr>
      <vt:lpstr>PowerPoint Presentation</vt:lpstr>
      <vt:lpstr>Log Manager -  Class Diagram</vt:lpstr>
      <vt:lpstr>Cryptography -  Class Diagram</vt:lpstr>
      <vt:lpstr>Qualities of a Good Framework</vt:lpstr>
      <vt:lpstr>PowerPoint Presentation</vt:lpstr>
      <vt:lpstr>PowerPoint Presentation</vt:lpstr>
      <vt:lpstr>PowerPoint Presentation</vt:lpstr>
      <vt:lpstr>PowerPoint Presentation</vt:lpstr>
      <vt:lpstr>Login Framework in Java</vt:lpstr>
      <vt:lpstr>Apache Shiro</vt:lpstr>
      <vt:lpstr>PowerPoint Presentation</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BCD</dc:creator>
  <cp:lastModifiedBy>BCD</cp:lastModifiedBy>
  <cp:revision>43</cp:revision>
  <dcterms:created xsi:type="dcterms:W3CDTF">2015-01-23T15:28:01Z</dcterms:created>
  <dcterms:modified xsi:type="dcterms:W3CDTF">2015-02-28T04:32:55Z</dcterms:modified>
</cp:coreProperties>
</file>