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RobotoMono-italic.fntdata"/><Relationship Id="rId10" Type="http://schemas.openxmlformats.org/officeDocument/2006/relationships/slide" Target="slides/slide5.xml"/><Relationship Id="rId32"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Mon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0a961bb8f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0a961bb8f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0a961bb8f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0a961bb8f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a961bb8f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0a961bb8f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a961bb8f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0a961bb8f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a961bb8f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a961bb8f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a961bb8ff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a961bb8ff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a961bb8ff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a961bb8ff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a961bb8ff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0a961bb8ff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0a961bb8f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0a961bb8f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a961bb8f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a961bb8f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a961bb8f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0a961bb8f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a961bb8f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0a961bb8f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a961bb8f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a961bb8f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a961bb8f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a961bb8f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0a961bb8f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0a961bb8f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0a961bb8ff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0a961bb8f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hah.18@iitj.ac.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741625" y="1244000"/>
            <a:ext cx="8264400" cy="3642900"/>
          </a:xfrm>
          <a:prstGeom prst="rect">
            <a:avLst/>
          </a:prstGeom>
        </p:spPr>
        <p:txBody>
          <a:bodyPr anchorCtr="0" anchor="t" bIns="91425" lIns="91425" spcFirstLastPara="1" rIns="91425" wrap="square" tIns="91425">
            <a:normAutofit/>
          </a:bodyPr>
          <a:lstStyle/>
          <a:p>
            <a:pPr indent="0" lvl="0" marL="0" rtl="0" algn="ctr">
              <a:lnSpc>
                <a:spcPct val="115000"/>
              </a:lnSpc>
              <a:spcBef>
                <a:spcPts val="2400"/>
              </a:spcBef>
              <a:spcAft>
                <a:spcPts val="0"/>
              </a:spcAft>
              <a:buNone/>
            </a:pPr>
            <a:r>
              <a:rPr b="1" lang="en" sz="2800">
                <a:solidFill>
                  <a:srgbClr val="000000"/>
                </a:solidFill>
                <a:latin typeface="Arial"/>
                <a:ea typeface="Arial"/>
                <a:cs typeface="Arial"/>
                <a:sym typeface="Arial"/>
              </a:rPr>
              <a:t>Stock Price Prediction Model Analysis</a:t>
            </a:r>
            <a:endParaRPr b="1" sz="2800">
              <a:solidFill>
                <a:srgbClr val="000000"/>
              </a:solidFill>
              <a:latin typeface="Arial"/>
              <a:ea typeface="Arial"/>
              <a:cs typeface="Arial"/>
              <a:sym typeface="Arial"/>
            </a:endParaRPr>
          </a:p>
          <a:p>
            <a:pPr indent="0" lvl="0" marL="0" rtl="0" algn="ctr">
              <a:lnSpc>
                <a:spcPct val="115000"/>
              </a:lnSpc>
              <a:spcBef>
                <a:spcPts val="1200"/>
              </a:spcBef>
              <a:spcAft>
                <a:spcPts val="0"/>
              </a:spcAft>
              <a:buNone/>
            </a:pPr>
            <a:r>
              <a:rPr lang="en" sz="2300">
                <a:solidFill>
                  <a:srgbClr val="000000"/>
                </a:solidFill>
                <a:latin typeface="Arial"/>
                <a:ea typeface="Arial"/>
                <a:cs typeface="Arial"/>
                <a:sym typeface="Arial"/>
              </a:rPr>
              <a:t>株価予測モデル分析</a:t>
            </a:r>
            <a:endParaRPr sz="2300">
              <a:solidFill>
                <a:srgbClr val="000000"/>
              </a:solidFill>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 Shah Keval Bhushanbhai</a:t>
            </a:r>
            <a:endParaRPr/>
          </a:p>
          <a:p>
            <a:pPr indent="0" lvl="0" marL="0" rtl="0" algn="l">
              <a:spcBef>
                <a:spcPts val="0"/>
              </a:spcBef>
              <a:spcAft>
                <a:spcPts val="0"/>
              </a:spcAft>
              <a:buNone/>
            </a:pPr>
            <a:r>
              <a:rPr lang="en" u="sng">
                <a:solidFill>
                  <a:schemeClr val="hlink"/>
                </a:solidFill>
                <a:hlinkClick r:id="rId3"/>
              </a:rPr>
              <a:t>shah.18@iitj.ac.in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+91 8849999317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2"/>
          <p:cNvPicPr preferRelativeResize="0"/>
          <p:nvPr/>
        </p:nvPicPr>
        <p:blipFill>
          <a:blip r:embed="rId3">
            <a:alphaModFix/>
          </a:blip>
          <a:stretch>
            <a:fillRect/>
          </a:stretch>
        </p:blipFill>
        <p:spPr>
          <a:xfrm>
            <a:off x="1230950" y="686925"/>
            <a:ext cx="6089549" cy="43811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3"/>
          <p:cNvPicPr preferRelativeResize="0"/>
          <p:nvPr/>
        </p:nvPicPr>
        <p:blipFill>
          <a:blip r:embed="rId3">
            <a:alphaModFix/>
          </a:blip>
          <a:stretch>
            <a:fillRect/>
          </a:stretch>
        </p:blipFill>
        <p:spPr>
          <a:xfrm>
            <a:off x="739600" y="304800"/>
            <a:ext cx="7277599" cy="4838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4"/>
          <p:cNvPicPr preferRelativeResize="0"/>
          <p:nvPr/>
        </p:nvPicPr>
        <p:blipFill>
          <a:blip r:embed="rId3">
            <a:alphaModFix/>
          </a:blip>
          <a:stretch>
            <a:fillRect/>
          </a:stretch>
        </p:blipFill>
        <p:spPr>
          <a:xfrm>
            <a:off x="359025" y="304800"/>
            <a:ext cx="8245357" cy="4838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idx="1" type="subTitle"/>
          </p:nvPr>
        </p:nvSpPr>
        <p:spPr>
          <a:xfrm>
            <a:off x="741625" y="1244000"/>
            <a:ext cx="8264400" cy="36429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solidFill>
                  <a:srgbClr val="000000"/>
                </a:solidFill>
                <a:latin typeface="Arial"/>
                <a:ea typeface="Arial"/>
                <a:cs typeface="Arial"/>
                <a:sym typeface="Arial"/>
              </a:rPr>
              <a:t>4. Model Evaluation Metrics</a:t>
            </a:r>
            <a:endParaRPr b="1" sz="1300">
              <a:solidFill>
                <a:srgbClr val="000000"/>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The model's performance is evaluated using Root Mean Squared Error (RMSE) and Mean Absolute Error (MAE) as the primary metrics. These metrics help to measure the deviation between predicted and actual stock prices.</a:t>
            </a:r>
            <a:endParaRPr sz="1100">
              <a:solidFill>
                <a:srgbClr val="000000"/>
              </a:solidFill>
              <a:latin typeface="Arial"/>
              <a:ea typeface="Arial"/>
              <a:cs typeface="Arial"/>
              <a:sym typeface="Arial"/>
            </a:endParaRPr>
          </a:p>
          <a:p>
            <a:pPr indent="-298450" lvl="1" marL="9144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RMSE: 6.3430</a:t>
            </a:r>
            <a:endParaRPr sz="1100">
              <a:solidFill>
                <a:srgbClr val="000000"/>
              </a:solidFill>
              <a:latin typeface="Arial"/>
              <a:ea typeface="Arial"/>
              <a:cs typeface="Arial"/>
              <a:sym typeface="Arial"/>
            </a:endParaRPr>
          </a:p>
          <a:p>
            <a:pPr indent="-298450" lvl="1" marL="9144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MAE: 2.2852</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Initial Results</a:t>
            </a:r>
            <a:r>
              <a:rPr lang="en" sz="1100">
                <a:solidFill>
                  <a:srgbClr val="000000"/>
                </a:solidFill>
                <a:latin typeface="Arial"/>
                <a:ea typeface="Arial"/>
                <a:cs typeface="Arial"/>
                <a:sym typeface="Arial"/>
              </a:rPr>
              <a:t>: The initial performance shows that the model captures overall trends, but there are areas for improvement in handling sudden price spikes.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モデルの性能は、平均二乗誤差（RMSE）および平均絶対誤差（MAE）を使用して評価されています。これらのメトリクスは、予測された株価と実際の株価の間のずれを測定します。</a:t>
            </a:r>
            <a:endParaRPr sz="1100">
              <a:solidFill>
                <a:srgbClr val="000000"/>
              </a:solidFill>
              <a:latin typeface="Arial"/>
              <a:ea typeface="Arial"/>
              <a:cs typeface="Arial"/>
              <a:sym typeface="Arial"/>
            </a:endParaRPr>
          </a:p>
          <a:p>
            <a:pPr indent="-298450" lvl="1" marL="9144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RM</a:t>
            </a:r>
            <a:r>
              <a:rPr lang="en" sz="1100">
                <a:solidFill>
                  <a:srgbClr val="000000"/>
                </a:solidFill>
                <a:latin typeface="Arial"/>
                <a:ea typeface="Arial"/>
                <a:cs typeface="Arial"/>
                <a:sym typeface="Arial"/>
              </a:rPr>
              <a:t>SE: 6.3430</a:t>
            </a:r>
            <a:endParaRPr sz="1100">
              <a:solidFill>
                <a:srgbClr val="000000"/>
              </a:solidFill>
              <a:latin typeface="Arial"/>
              <a:ea typeface="Arial"/>
              <a:cs typeface="Arial"/>
              <a:sym typeface="Arial"/>
            </a:endParaRPr>
          </a:p>
          <a:p>
            <a:pPr indent="-298450" lvl="1" marL="9144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MAE: 2.2852</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初期結果</a:t>
            </a:r>
            <a:r>
              <a:rPr lang="en" sz="1100">
                <a:solidFill>
                  <a:srgbClr val="000000"/>
                </a:solidFill>
                <a:latin typeface="Arial"/>
                <a:ea typeface="Arial"/>
                <a:cs typeface="Arial"/>
                <a:sym typeface="Arial"/>
              </a:rPr>
              <a:t>: モデルは全体的なトレンドを捉えていますが、急激な価格変動への対応には改善の余地があります。</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050">
                <a:solidFill>
                  <a:srgbClr val="D5D5D5"/>
                </a:solidFill>
                <a:highlight>
                  <a:srgbClr val="383838"/>
                </a:highlight>
                <a:latin typeface="Courier New"/>
                <a:ea typeface="Courier New"/>
                <a:cs typeface="Courier New"/>
                <a:sym typeface="Courier New"/>
              </a:rPr>
              <a:t>Best parameters: {'hidden_dim': 128, 'num_layers': 1, 'lr': 0.01}</a:t>
            </a:r>
            <a:endParaRPr sz="1050">
              <a:solidFill>
                <a:srgbClr val="D5D5D5"/>
              </a:solidFill>
              <a:highlight>
                <a:srgbClr val="383838"/>
              </a:highlight>
              <a:latin typeface="Courier New"/>
              <a:ea typeface="Courier New"/>
              <a:cs typeface="Courier New"/>
              <a:sym typeface="Courier New"/>
            </a:endParaRPr>
          </a:p>
          <a:p>
            <a:pPr indent="0" lvl="0" marL="0" rtl="0" algn="l">
              <a:lnSpc>
                <a:spcPct val="115000"/>
              </a:lnSpc>
              <a:spcBef>
                <a:spcPts val="1200"/>
              </a:spcBef>
              <a:spcAft>
                <a:spcPts val="0"/>
              </a:spcAft>
              <a:buNone/>
            </a:pPr>
            <a:r>
              <a:rPr lang="en" sz="1050">
                <a:solidFill>
                  <a:srgbClr val="D5D5D5"/>
                </a:solidFill>
                <a:highlight>
                  <a:srgbClr val="383838"/>
                </a:highlight>
                <a:latin typeface="Courier New"/>
                <a:ea typeface="Courier New"/>
                <a:cs typeface="Courier New"/>
                <a:sym typeface="Courier New"/>
              </a:rPr>
              <a:t>MSE: 6.3430, MAE: 2.2852, R^2: 0.9921</a:t>
            </a:r>
            <a:endParaRPr sz="1050">
              <a:solidFill>
                <a:srgbClr val="D5D5D5"/>
              </a:solidFill>
              <a:highlight>
                <a:srgbClr val="383838"/>
              </a:highlight>
              <a:latin typeface="Courier New"/>
              <a:ea typeface="Courier New"/>
              <a:cs typeface="Courier New"/>
              <a:sym typeface="Courier New"/>
            </a:endParaRPr>
          </a:p>
          <a:p>
            <a:pPr indent="0" lvl="0" marL="914400" rtl="0" algn="l">
              <a:lnSpc>
                <a:spcPct val="115000"/>
              </a:lnSpc>
              <a:spcBef>
                <a:spcPts val="1200"/>
              </a:spcBef>
              <a:spcAft>
                <a:spcPts val="1200"/>
              </a:spcAft>
              <a:buNone/>
            </a:pPr>
            <a:r>
              <a:t/>
            </a:r>
            <a:endParaRPr b="1" sz="13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idx="1" type="subTitle"/>
          </p:nvPr>
        </p:nvSpPr>
        <p:spPr>
          <a:xfrm>
            <a:off x="741625" y="1244000"/>
            <a:ext cx="8264400" cy="3642900"/>
          </a:xfrm>
          <a:prstGeom prst="rect">
            <a:avLst/>
          </a:prstGeom>
        </p:spPr>
        <p:txBody>
          <a:bodyPr anchorCtr="0" anchor="t" bIns="91425" lIns="91425" spcFirstLastPara="1" rIns="91425" wrap="square" tIns="91425">
            <a:noAutofit/>
          </a:bodyPr>
          <a:lstStyle/>
          <a:p>
            <a:pPr indent="0" lvl="0" marL="914400" rtl="0" algn="l">
              <a:lnSpc>
                <a:spcPct val="115000"/>
              </a:lnSpc>
              <a:spcBef>
                <a:spcPts val="1200"/>
              </a:spcBef>
              <a:spcAft>
                <a:spcPts val="1200"/>
              </a:spcAft>
              <a:buNone/>
            </a:pPr>
            <a:r>
              <a:t/>
            </a:r>
            <a:endParaRPr b="1" sz="1300">
              <a:solidFill>
                <a:srgbClr val="000000"/>
              </a:solidFill>
              <a:latin typeface="Arial"/>
              <a:ea typeface="Arial"/>
              <a:cs typeface="Arial"/>
              <a:sym typeface="Arial"/>
            </a:endParaRPr>
          </a:p>
        </p:txBody>
      </p:sp>
      <p:pic>
        <p:nvPicPr>
          <p:cNvPr id="153" name="Google Shape;153;p26"/>
          <p:cNvPicPr preferRelativeResize="0"/>
          <p:nvPr/>
        </p:nvPicPr>
        <p:blipFill>
          <a:blip r:embed="rId3">
            <a:alphaModFix/>
          </a:blip>
          <a:stretch>
            <a:fillRect/>
          </a:stretch>
        </p:blipFill>
        <p:spPr>
          <a:xfrm>
            <a:off x="0" y="94491"/>
            <a:ext cx="9144000" cy="495451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idx="1" type="subTitle"/>
          </p:nvPr>
        </p:nvSpPr>
        <p:spPr>
          <a:xfrm>
            <a:off x="741625" y="1244000"/>
            <a:ext cx="8264400" cy="3642900"/>
          </a:xfrm>
          <a:prstGeom prst="rect">
            <a:avLst/>
          </a:prstGeom>
        </p:spPr>
        <p:txBody>
          <a:bodyPr anchorCtr="0" anchor="t" bIns="91425" lIns="91425" spcFirstLastPara="1" rIns="91425" wrap="square" tIns="91425">
            <a:noAutofit/>
          </a:bodyPr>
          <a:lstStyle/>
          <a:p>
            <a:pPr indent="0" lvl="0" marL="914400" rtl="0" algn="l">
              <a:lnSpc>
                <a:spcPct val="115000"/>
              </a:lnSpc>
              <a:spcBef>
                <a:spcPts val="1200"/>
              </a:spcBef>
              <a:spcAft>
                <a:spcPts val="0"/>
              </a:spcAft>
              <a:buNone/>
            </a:pPr>
            <a:r>
              <a:rPr lang="en" sz="1050">
                <a:solidFill>
                  <a:srgbClr val="D5D5D5"/>
                </a:solidFill>
                <a:highlight>
                  <a:srgbClr val="383838"/>
                </a:highlight>
                <a:latin typeface="Courier New"/>
                <a:ea typeface="Courier New"/>
                <a:cs typeface="Courier New"/>
                <a:sym typeface="Courier New"/>
              </a:rPr>
              <a:t>アンサンブルモデルの評価結果:</a:t>
            </a:r>
            <a:endParaRPr sz="1050">
              <a:solidFill>
                <a:srgbClr val="D5D5D5"/>
              </a:solidFill>
              <a:highlight>
                <a:srgbClr val="383838"/>
              </a:highlight>
              <a:latin typeface="Courier New"/>
              <a:ea typeface="Courier New"/>
              <a:cs typeface="Courier New"/>
              <a:sym typeface="Courier New"/>
            </a:endParaRPr>
          </a:p>
          <a:p>
            <a:pPr indent="0" lvl="0" marL="914400" rtl="0" algn="l">
              <a:lnSpc>
                <a:spcPct val="115000"/>
              </a:lnSpc>
              <a:spcBef>
                <a:spcPts val="1200"/>
              </a:spcBef>
              <a:spcAft>
                <a:spcPts val="0"/>
              </a:spcAft>
              <a:buNone/>
            </a:pPr>
            <a:r>
              <a:rPr lang="en" sz="1050">
                <a:solidFill>
                  <a:srgbClr val="D5D5D5"/>
                </a:solidFill>
                <a:highlight>
                  <a:srgbClr val="383838"/>
                </a:highlight>
                <a:latin typeface="Courier New"/>
                <a:ea typeface="Courier New"/>
                <a:cs typeface="Courier New"/>
                <a:sym typeface="Courier New"/>
              </a:rPr>
              <a:t>MSE: 52.7049, MAE: 6.8450, R^2: 0.9345</a:t>
            </a:r>
            <a:endParaRPr sz="1050">
              <a:solidFill>
                <a:srgbClr val="D5D5D5"/>
              </a:solidFill>
              <a:highlight>
                <a:srgbClr val="383838"/>
              </a:highlight>
              <a:latin typeface="Courier New"/>
              <a:ea typeface="Courier New"/>
              <a:cs typeface="Courier New"/>
              <a:sym typeface="Courier New"/>
            </a:endParaRPr>
          </a:p>
          <a:p>
            <a:pPr indent="0" lvl="0" marL="914400" rtl="0" algn="l">
              <a:lnSpc>
                <a:spcPct val="115000"/>
              </a:lnSpc>
              <a:spcBef>
                <a:spcPts val="1200"/>
              </a:spcBef>
              <a:spcAft>
                <a:spcPts val="0"/>
              </a:spcAft>
              <a:buNone/>
            </a:pPr>
            <a:r>
              <a:t/>
            </a:r>
            <a:endParaRPr sz="1050">
              <a:solidFill>
                <a:srgbClr val="D5D5D5"/>
              </a:solidFill>
              <a:highlight>
                <a:srgbClr val="383838"/>
              </a:highlight>
              <a:latin typeface="Courier New"/>
              <a:ea typeface="Courier New"/>
              <a:cs typeface="Courier New"/>
              <a:sym typeface="Courier New"/>
            </a:endParaRPr>
          </a:p>
          <a:p>
            <a:pPr indent="0" lvl="0" marL="914400" rtl="0" algn="l">
              <a:lnSpc>
                <a:spcPct val="115000"/>
              </a:lnSpc>
              <a:spcBef>
                <a:spcPts val="1200"/>
              </a:spcBef>
              <a:spcAft>
                <a:spcPts val="1200"/>
              </a:spcAft>
              <a:buNone/>
            </a:pPr>
            <a:r>
              <a:t/>
            </a:r>
            <a:endParaRPr sz="1050">
              <a:solidFill>
                <a:srgbClr val="D5D5D5"/>
              </a:solidFill>
              <a:highlight>
                <a:srgbClr val="383838"/>
              </a:highlight>
              <a:latin typeface="Courier New"/>
              <a:ea typeface="Courier New"/>
              <a:cs typeface="Courier New"/>
              <a:sym typeface="Courier New"/>
            </a:endParaRPr>
          </a:p>
        </p:txBody>
      </p:sp>
      <p:pic>
        <p:nvPicPr>
          <p:cNvPr id="159" name="Google Shape;159;p27"/>
          <p:cNvPicPr preferRelativeResize="0"/>
          <p:nvPr/>
        </p:nvPicPr>
        <p:blipFill>
          <a:blip r:embed="rId3">
            <a:alphaModFix/>
          </a:blip>
          <a:stretch>
            <a:fillRect/>
          </a:stretch>
        </p:blipFill>
        <p:spPr>
          <a:xfrm>
            <a:off x="893875" y="1934525"/>
            <a:ext cx="5991676" cy="32524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idx="1" type="subTitle"/>
          </p:nvPr>
        </p:nvSpPr>
        <p:spPr>
          <a:xfrm>
            <a:off x="741625" y="1244000"/>
            <a:ext cx="8264400" cy="3642900"/>
          </a:xfrm>
          <a:prstGeom prst="rect">
            <a:avLst/>
          </a:prstGeom>
        </p:spPr>
        <p:txBody>
          <a:bodyPr anchorCtr="0" anchor="t" bIns="91425" lIns="91425" spcFirstLastPara="1" rIns="91425" wrap="square" tIns="91425">
            <a:noAutofit/>
          </a:bodyPr>
          <a:lstStyle/>
          <a:p>
            <a:pPr indent="0" lvl="0" marL="914400" rtl="0" algn="l">
              <a:lnSpc>
                <a:spcPct val="115000"/>
              </a:lnSpc>
              <a:spcBef>
                <a:spcPts val="1200"/>
              </a:spcBef>
              <a:spcAft>
                <a:spcPts val="1200"/>
              </a:spcAft>
              <a:buNone/>
            </a:pPr>
            <a:r>
              <a:t/>
            </a:r>
            <a:endParaRPr b="1" sz="1300">
              <a:solidFill>
                <a:srgbClr val="000000"/>
              </a:solidFill>
              <a:latin typeface="Arial"/>
              <a:ea typeface="Arial"/>
              <a:cs typeface="Arial"/>
              <a:sym typeface="Arial"/>
            </a:endParaRPr>
          </a:p>
        </p:txBody>
      </p:sp>
      <p:pic>
        <p:nvPicPr>
          <p:cNvPr id="165" name="Google Shape;165;p28"/>
          <p:cNvPicPr preferRelativeResize="0"/>
          <p:nvPr/>
        </p:nvPicPr>
        <p:blipFill>
          <a:blip r:embed="rId3">
            <a:alphaModFix/>
          </a:blip>
          <a:stretch>
            <a:fillRect/>
          </a:stretch>
        </p:blipFill>
        <p:spPr>
          <a:xfrm>
            <a:off x="0" y="116500"/>
            <a:ext cx="9143999" cy="4910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idx="1" type="subTitle"/>
          </p:nvPr>
        </p:nvSpPr>
        <p:spPr>
          <a:xfrm>
            <a:off x="741625" y="1244000"/>
            <a:ext cx="8264400" cy="36429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solidFill>
                  <a:srgbClr val="000000"/>
                </a:solidFill>
                <a:latin typeface="Arial"/>
                <a:ea typeface="Arial"/>
                <a:cs typeface="Arial"/>
                <a:sym typeface="Arial"/>
              </a:rPr>
              <a:t>6. Conclusion and Future Outlook</a:t>
            </a:r>
            <a:endParaRPr b="1" sz="1300">
              <a:solidFill>
                <a:srgbClr val="000000"/>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The LSTM model provides reasonable accuracy in predicting NTT's stock prices, especially for capturing long-term trends. However, further improvements can be made by adding more features or experimenting with different model architectures.</a:t>
            </a:r>
            <a:br>
              <a:rPr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Future work includes incorporating more external factors (such as macroeconomic indicators) and using ensemble models to improve prediction robustness.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LSTMモデルは、特に長期的なトレンドを捉える上で、NTTの株価を予測する際に一定の精度を提供します。しかし、さらに多くの特徴量を追加したり、異なるモデルアーキテクチャを試すことで、さらなる改善が期待できます。</a:t>
            </a:r>
            <a:br>
              <a:rPr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今後の課題としては、外部要因（例えば、マクロ経済指標）の導入や、アンサンブルモデルを使用した予測の堅牢性の向上が挙げられま</a:t>
            </a:r>
            <a:endParaRPr sz="1100">
              <a:solidFill>
                <a:srgbClr val="000000"/>
              </a:solidFill>
              <a:latin typeface="Arial"/>
              <a:ea typeface="Arial"/>
              <a:cs typeface="Arial"/>
              <a:sym typeface="Arial"/>
            </a:endParaRPr>
          </a:p>
          <a:p>
            <a:pPr indent="0" lvl="0" marL="914400" rtl="0" algn="l">
              <a:lnSpc>
                <a:spcPct val="115000"/>
              </a:lnSpc>
              <a:spcBef>
                <a:spcPts val="1200"/>
              </a:spcBef>
              <a:spcAft>
                <a:spcPts val="0"/>
              </a:spcAft>
              <a:buNone/>
            </a:pPr>
            <a:r>
              <a:rPr lang="en" sz="1050">
                <a:solidFill>
                  <a:srgbClr val="D5D5D5"/>
                </a:solidFill>
                <a:highlight>
                  <a:srgbClr val="383838"/>
                </a:highlight>
                <a:latin typeface="Courier New"/>
                <a:ea typeface="Courier New"/>
                <a:cs typeface="Courier New"/>
                <a:sym typeface="Courier New"/>
              </a:rPr>
              <a:t>Cross-validation MSE scores: [0.02411642162321229, 0.000962082177171112, 3.6389015906470185e-05, 2.1781025890088454e-05, 3.551136720093542e-05]</a:t>
            </a:r>
            <a:endParaRPr sz="1050">
              <a:solidFill>
                <a:srgbClr val="D5D5D5"/>
              </a:solidFill>
              <a:highlight>
                <a:srgbClr val="383838"/>
              </a:highlight>
              <a:latin typeface="Courier New"/>
              <a:ea typeface="Courier New"/>
              <a:cs typeface="Courier New"/>
              <a:sym typeface="Courier New"/>
            </a:endParaRPr>
          </a:p>
          <a:p>
            <a:pPr indent="0" lvl="0" marL="914400" rtl="0" algn="l">
              <a:lnSpc>
                <a:spcPct val="115000"/>
              </a:lnSpc>
              <a:spcBef>
                <a:spcPts val="1200"/>
              </a:spcBef>
              <a:spcAft>
                <a:spcPts val="1200"/>
              </a:spcAft>
              <a:buNone/>
            </a:pPr>
            <a:r>
              <a:rPr lang="en" sz="1050">
                <a:solidFill>
                  <a:srgbClr val="D5D5D5"/>
                </a:solidFill>
                <a:highlight>
                  <a:srgbClr val="383838"/>
                </a:highlight>
                <a:latin typeface="Courier New"/>
                <a:ea typeface="Courier New"/>
                <a:cs typeface="Courier New"/>
                <a:sym typeface="Courier New"/>
              </a:rPr>
              <a:t>Average MSE: 0.0050</a:t>
            </a:r>
            <a:endParaRPr b="1" sz="13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idx="1" type="subTitle"/>
          </p:nvPr>
        </p:nvSpPr>
        <p:spPr>
          <a:xfrm>
            <a:off x="741625" y="1244000"/>
            <a:ext cx="8264400" cy="3642900"/>
          </a:xfrm>
          <a:prstGeom prst="rect">
            <a:avLst/>
          </a:prstGeom>
        </p:spPr>
        <p:txBody>
          <a:bodyPr anchorCtr="0" anchor="t" bIns="91425" lIns="91425" spcFirstLastPara="1" rIns="91425" wrap="square" tIns="91425">
            <a:normAutofit lnSpcReduction="10000"/>
          </a:bodyPr>
          <a:lstStyle/>
          <a:p>
            <a:pPr indent="0" lvl="0" marL="0" rtl="0" algn="ctr">
              <a:lnSpc>
                <a:spcPct val="115000"/>
              </a:lnSpc>
              <a:spcBef>
                <a:spcPts val="1800"/>
              </a:spcBef>
              <a:spcAft>
                <a:spcPts val="0"/>
              </a:spcAft>
              <a:buNone/>
            </a:pPr>
            <a:r>
              <a:rPr b="1" lang="en" sz="2800">
                <a:solidFill>
                  <a:srgbClr val="000000"/>
                </a:solidFill>
                <a:latin typeface="Arial"/>
                <a:ea typeface="Arial"/>
                <a:cs typeface="Arial"/>
                <a:sym typeface="Arial"/>
              </a:rPr>
              <a:t>Agenda</a:t>
            </a:r>
            <a:endParaRPr b="1" sz="2800">
              <a:solidFill>
                <a:srgbClr val="000000"/>
              </a:solidFill>
              <a:latin typeface="Arial"/>
              <a:ea typeface="Arial"/>
              <a:cs typeface="Arial"/>
              <a:sym typeface="Arial"/>
            </a:endParaRPr>
          </a:p>
          <a:p>
            <a:pPr indent="0" lvl="0" marL="0" rtl="0" algn="ctr">
              <a:lnSpc>
                <a:spcPct val="115000"/>
              </a:lnSpc>
              <a:spcBef>
                <a:spcPts val="1800"/>
              </a:spcBef>
              <a:spcAft>
                <a:spcPts val="0"/>
              </a:spcAft>
              <a:buNone/>
            </a:pPr>
            <a:r>
              <a:t/>
            </a:r>
            <a:endParaRPr b="1" sz="2800">
              <a:solidFill>
                <a:srgbClr val="000000"/>
              </a:solidFill>
              <a:latin typeface="Arial"/>
              <a:ea typeface="Arial"/>
              <a:cs typeface="Arial"/>
              <a:sym typeface="Arial"/>
            </a:endParaRPr>
          </a:p>
          <a:p>
            <a:pPr indent="-355600" lvl="0" marL="457200" rtl="0" algn="l">
              <a:lnSpc>
                <a:spcPct val="115000"/>
              </a:lnSpc>
              <a:spcBef>
                <a:spcPts val="1200"/>
              </a:spcBef>
              <a:spcAft>
                <a:spcPts val="0"/>
              </a:spcAft>
              <a:buClr>
                <a:srgbClr val="000000"/>
              </a:buClr>
              <a:buSzPts val="2000"/>
              <a:buFont typeface="Arial"/>
              <a:buChar char="●"/>
            </a:pPr>
            <a:r>
              <a:rPr lang="en" sz="2000">
                <a:solidFill>
                  <a:srgbClr val="000000"/>
                </a:solidFill>
                <a:latin typeface="Arial"/>
                <a:ea typeface="Arial"/>
                <a:cs typeface="Arial"/>
                <a:sym typeface="Arial"/>
              </a:rPr>
              <a:t>Project Overview / プロジェクト概要</a:t>
            </a:r>
            <a:endParaRPr sz="2000">
              <a:solidFill>
                <a:srgbClr val="000000"/>
              </a:solidFill>
              <a:latin typeface="Arial"/>
              <a:ea typeface="Arial"/>
              <a:cs typeface="Arial"/>
              <a:sym typeface="Arial"/>
            </a:endParaRPr>
          </a:p>
          <a:p>
            <a:pPr indent="-355600" lvl="0" marL="457200" rtl="0" algn="l">
              <a:lnSpc>
                <a:spcPct val="115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Data Analysis / データ分析</a:t>
            </a:r>
            <a:endParaRPr sz="2000">
              <a:solidFill>
                <a:srgbClr val="000000"/>
              </a:solidFill>
              <a:latin typeface="Arial"/>
              <a:ea typeface="Arial"/>
              <a:cs typeface="Arial"/>
              <a:sym typeface="Arial"/>
            </a:endParaRPr>
          </a:p>
          <a:p>
            <a:pPr indent="-355600" lvl="0" marL="457200" rtl="0" algn="l">
              <a:lnSpc>
                <a:spcPct val="115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Model Development / モデル開発</a:t>
            </a:r>
            <a:endParaRPr sz="2000">
              <a:solidFill>
                <a:srgbClr val="000000"/>
              </a:solidFill>
              <a:latin typeface="Arial"/>
              <a:ea typeface="Arial"/>
              <a:cs typeface="Arial"/>
              <a:sym typeface="Arial"/>
            </a:endParaRPr>
          </a:p>
          <a:p>
            <a:pPr indent="-355600" lvl="0" marL="457200" rtl="0" algn="l">
              <a:lnSpc>
                <a:spcPct val="115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Results and Evaluation / 結果と評価</a:t>
            </a:r>
            <a:endParaRPr sz="2000">
              <a:solidFill>
                <a:srgbClr val="000000"/>
              </a:solidFill>
              <a:latin typeface="Arial"/>
              <a:ea typeface="Arial"/>
              <a:cs typeface="Arial"/>
              <a:sym typeface="Arial"/>
            </a:endParaRPr>
          </a:p>
          <a:p>
            <a:pPr indent="-355600" lvl="0" marL="457200" rtl="0" algn="l">
              <a:lnSpc>
                <a:spcPct val="115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Future Improvements / 今後の改善点</a:t>
            </a:r>
            <a:endParaRPr sz="2000">
              <a:solidFill>
                <a:srgbClr val="000000"/>
              </a:solidFill>
              <a:latin typeface="Arial"/>
              <a:ea typeface="Arial"/>
              <a:cs typeface="Arial"/>
              <a:sym typeface="Arial"/>
            </a:endParaRPr>
          </a:p>
          <a:p>
            <a:pPr indent="0" lvl="0" marL="0" rtl="0" algn="l">
              <a:spcBef>
                <a:spcPts val="1200"/>
              </a:spcBef>
              <a:spcAft>
                <a:spcPts val="0"/>
              </a:spcAft>
              <a:buNone/>
            </a:pPr>
            <a:r>
              <a:t/>
            </a:r>
            <a:endParaRPr b="1" sz="28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idx="1" type="subTitle"/>
          </p:nvPr>
        </p:nvSpPr>
        <p:spPr>
          <a:xfrm>
            <a:off x="741625" y="1244000"/>
            <a:ext cx="8264400" cy="36429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700">
                <a:solidFill>
                  <a:srgbClr val="000000"/>
                </a:solidFill>
                <a:latin typeface="Arial"/>
                <a:ea typeface="Arial"/>
                <a:cs typeface="Arial"/>
                <a:sym typeface="Arial"/>
              </a:rPr>
              <a:t>Project Overview</a:t>
            </a:r>
            <a:endParaRPr b="1" sz="1700">
              <a:solidFill>
                <a:srgbClr val="000000"/>
              </a:solidFill>
              <a:latin typeface="Arial"/>
              <a:ea typeface="Arial"/>
              <a:cs typeface="Arial"/>
              <a:sym typeface="Arial"/>
            </a:endParaRPr>
          </a:p>
          <a:p>
            <a:pPr indent="0" lvl="0" marL="0" rtl="0" algn="l">
              <a:lnSpc>
                <a:spcPct val="115000"/>
              </a:lnSpc>
              <a:spcBef>
                <a:spcPts val="1400"/>
              </a:spcBef>
              <a:spcAft>
                <a:spcPts val="0"/>
              </a:spcAft>
              <a:buNone/>
            </a:pPr>
            <a:r>
              <a:rPr b="1" lang="en" sz="1300">
                <a:solidFill>
                  <a:srgbClr val="000000"/>
                </a:solidFill>
                <a:latin typeface="Arial"/>
                <a:ea typeface="Arial"/>
                <a:cs typeface="Arial"/>
                <a:sym typeface="Arial"/>
              </a:rPr>
              <a:t>Background (背景)</a:t>
            </a:r>
            <a:endParaRPr b="1" sz="1300">
              <a:solidFill>
                <a:srgbClr val="000000"/>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Growing importance of algorithmic trading in financial markets 金融市場におけるアルゴリズム取引の重要性の高まり</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Need for accurate price prediction models in investment decision-making 投資判断における正確な価格予測モデルの必要性</a:t>
            </a:r>
            <a:endParaRPr sz="1100">
              <a:solidFill>
                <a:srgbClr val="000000"/>
              </a:solidFill>
              <a:latin typeface="Arial"/>
              <a:ea typeface="Arial"/>
              <a:cs typeface="Arial"/>
              <a:sym typeface="Arial"/>
            </a:endParaRPr>
          </a:p>
          <a:p>
            <a:pPr indent="0" lvl="0" marL="0" rtl="0" algn="l">
              <a:lnSpc>
                <a:spcPct val="115000"/>
              </a:lnSpc>
              <a:spcBef>
                <a:spcPts val="1400"/>
              </a:spcBef>
              <a:spcAft>
                <a:spcPts val="0"/>
              </a:spcAft>
              <a:buNone/>
            </a:pPr>
            <a:r>
              <a:rPr b="1" lang="en" sz="1300">
                <a:solidFill>
                  <a:srgbClr val="000000"/>
                </a:solidFill>
                <a:latin typeface="Arial"/>
                <a:ea typeface="Arial"/>
                <a:cs typeface="Arial"/>
                <a:sym typeface="Arial"/>
              </a:rPr>
              <a:t>Objectives (目的)</a:t>
            </a:r>
            <a:endParaRPr b="1" sz="1300">
              <a:solidFill>
                <a:srgbClr val="000000"/>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Develop a robust stock price prediction model 堅牢な株価予測モデルの開発</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Evaluate multiple modeling approaches 複数のモデリングアプローチの評価</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Provide actionable insights for trading strategies 取引戦略のための実用的な洞察の提供</a:t>
            </a:r>
            <a:endParaRPr sz="1100">
              <a:solidFill>
                <a:srgbClr val="000000"/>
              </a:solidFill>
              <a:latin typeface="Arial"/>
              <a:ea typeface="Arial"/>
              <a:cs typeface="Arial"/>
              <a:sym typeface="Arial"/>
            </a:endParaRPr>
          </a:p>
          <a:p>
            <a:pPr indent="0" lvl="0" marL="0" rtl="0" algn="l">
              <a:lnSpc>
                <a:spcPct val="115000"/>
              </a:lnSpc>
              <a:spcBef>
                <a:spcPts val="1400"/>
              </a:spcBef>
              <a:spcAft>
                <a:spcPts val="0"/>
              </a:spcAft>
              <a:buNone/>
            </a:pPr>
            <a:r>
              <a:rPr b="1" lang="en" sz="1300">
                <a:solidFill>
                  <a:srgbClr val="000000"/>
                </a:solidFill>
                <a:latin typeface="Arial"/>
                <a:ea typeface="Arial"/>
                <a:cs typeface="Arial"/>
                <a:sym typeface="Arial"/>
              </a:rPr>
              <a:t>Project Scope (プロジェクト範囲)</a:t>
            </a:r>
            <a:endParaRPr b="1" sz="1300">
              <a:solidFill>
                <a:srgbClr val="000000"/>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Focus on NTT stock price prediction NTT株価予測に焦点を当てる</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Historical data analysis and future price prediction 過去のデータ分析と将来の価格予測</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Implementation of LSTM and ensemble models LSTMとアンサンブルモデルの実装</a:t>
            </a:r>
            <a:endParaRPr sz="11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t/>
            </a:r>
            <a:endParaRPr b="1" sz="19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b="1" sz="3200">
              <a:solidFill>
                <a:srgbClr val="000000"/>
              </a:solidFill>
              <a:latin typeface="Arial"/>
              <a:ea typeface="Arial"/>
              <a:cs typeface="Arial"/>
              <a:sym typeface="Arial"/>
            </a:endParaRPr>
          </a:p>
          <a:p>
            <a:pPr indent="0" lvl="0" marL="0" rtl="0" algn="l">
              <a:spcBef>
                <a:spcPts val="1200"/>
              </a:spcBef>
              <a:spcAft>
                <a:spcPts val="0"/>
              </a:spcAft>
              <a:buNone/>
            </a:pPr>
            <a:r>
              <a:t/>
            </a:r>
            <a:endParaRPr b="1" sz="32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idx="1" type="subTitle"/>
          </p:nvPr>
        </p:nvSpPr>
        <p:spPr>
          <a:xfrm>
            <a:off x="741625" y="1244000"/>
            <a:ext cx="8264400" cy="36429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500">
                <a:solidFill>
                  <a:srgbClr val="000000"/>
                </a:solidFill>
                <a:latin typeface="Arial"/>
                <a:ea typeface="Arial"/>
                <a:cs typeface="Arial"/>
                <a:sym typeface="Arial"/>
              </a:rPr>
              <a:t>2. Data Analysis Results (EDA Findings)</a:t>
            </a:r>
            <a:endParaRPr b="1" sz="15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br>
              <a:rPr b="1" lang="en" sz="1300">
                <a:solidFill>
                  <a:srgbClr val="000000"/>
                </a:solidFill>
                <a:latin typeface="Arial"/>
                <a:ea typeface="Arial"/>
                <a:cs typeface="Arial"/>
                <a:sym typeface="Arial"/>
              </a:rPr>
            </a:br>
            <a:r>
              <a:rPr lang="en" sz="1300">
                <a:solidFill>
                  <a:srgbClr val="000000"/>
                </a:solidFill>
                <a:latin typeface="Arial"/>
                <a:ea typeface="Arial"/>
                <a:cs typeface="Arial"/>
                <a:sym typeface="Arial"/>
              </a:rPr>
              <a:t>The dataset contains 9202 entries from February 12, 1987, to August 1, 2024. The data includes six columns: </a:t>
            </a:r>
            <a:r>
              <a:rPr lang="en" sz="1300">
                <a:solidFill>
                  <a:srgbClr val="188038"/>
                </a:solidFill>
                <a:latin typeface="Roboto Mono"/>
                <a:ea typeface="Roboto Mono"/>
                <a:cs typeface="Roboto Mono"/>
                <a:sym typeface="Roboto Mono"/>
              </a:rPr>
              <a:t>Close</a:t>
            </a:r>
            <a:r>
              <a:rPr lang="en" sz="1300">
                <a:solidFill>
                  <a:srgbClr val="000000"/>
                </a:solidFill>
                <a:latin typeface="Arial"/>
                <a:ea typeface="Arial"/>
                <a:cs typeface="Arial"/>
                <a:sym typeface="Arial"/>
              </a:rPr>
              <a:t>, </a:t>
            </a:r>
            <a:r>
              <a:rPr lang="en" sz="1300">
                <a:solidFill>
                  <a:srgbClr val="188038"/>
                </a:solidFill>
                <a:latin typeface="Roboto Mono"/>
                <a:ea typeface="Roboto Mono"/>
                <a:cs typeface="Roboto Mono"/>
                <a:sym typeface="Roboto Mono"/>
              </a:rPr>
              <a:t>Open</a:t>
            </a:r>
            <a:r>
              <a:rPr lang="en" sz="1300">
                <a:solidFill>
                  <a:srgbClr val="000000"/>
                </a:solidFill>
                <a:latin typeface="Arial"/>
                <a:ea typeface="Arial"/>
                <a:cs typeface="Arial"/>
                <a:sym typeface="Arial"/>
              </a:rPr>
              <a:t>, </a:t>
            </a:r>
            <a:r>
              <a:rPr lang="en" sz="1300">
                <a:solidFill>
                  <a:srgbClr val="188038"/>
                </a:solidFill>
                <a:latin typeface="Roboto Mono"/>
                <a:ea typeface="Roboto Mono"/>
                <a:cs typeface="Roboto Mono"/>
                <a:sym typeface="Roboto Mono"/>
              </a:rPr>
              <a:t>High</a:t>
            </a:r>
            <a:r>
              <a:rPr lang="en" sz="1300">
                <a:solidFill>
                  <a:srgbClr val="000000"/>
                </a:solidFill>
                <a:latin typeface="Arial"/>
                <a:ea typeface="Arial"/>
                <a:cs typeface="Arial"/>
                <a:sym typeface="Arial"/>
              </a:rPr>
              <a:t>, </a:t>
            </a:r>
            <a:r>
              <a:rPr lang="en" sz="1300">
                <a:solidFill>
                  <a:srgbClr val="188038"/>
                </a:solidFill>
                <a:latin typeface="Roboto Mono"/>
                <a:ea typeface="Roboto Mono"/>
                <a:cs typeface="Roboto Mono"/>
                <a:sym typeface="Roboto Mono"/>
              </a:rPr>
              <a:t>Low</a:t>
            </a:r>
            <a:r>
              <a:rPr lang="en" sz="1300">
                <a:solidFill>
                  <a:srgbClr val="000000"/>
                </a:solidFill>
                <a:latin typeface="Arial"/>
                <a:ea typeface="Arial"/>
                <a:cs typeface="Arial"/>
                <a:sym typeface="Arial"/>
              </a:rPr>
              <a:t>, </a:t>
            </a:r>
            <a:r>
              <a:rPr lang="en" sz="1300">
                <a:solidFill>
                  <a:srgbClr val="188038"/>
                </a:solidFill>
                <a:latin typeface="Roboto Mono"/>
                <a:ea typeface="Roboto Mono"/>
                <a:cs typeface="Roboto Mono"/>
                <a:sym typeface="Roboto Mono"/>
              </a:rPr>
              <a:t>Volume</a:t>
            </a:r>
            <a:r>
              <a:rPr lang="en" sz="1300">
                <a:solidFill>
                  <a:srgbClr val="000000"/>
                </a:solidFill>
                <a:latin typeface="Arial"/>
                <a:ea typeface="Arial"/>
                <a:cs typeface="Arial"/>
                <a:sym typeface="Arial"/>
              </a:rPr>
              <a:t>, and </a:t>
            </a:r>
            <a:r>
              <a:rPr lang="en" sz="1300">
                <a:solidFill>
                  <a:srgbClr val="188038"/>
                </a:solidFill>
                <a:latin typeface="Roboto Mono"/>
                <a:ea typeface="Roboto Mono"/>
                <a:cs typeface="Roboto Mono"/>
                <a:sym typeface="Roboto Mono"/>
              </a:rPr>
              <a:t>Change_Rate</a:t>
            </a:r>
            <a:r>
              <a:rPr lang="en" sz="1300">
                <a:solidFill>
                  <a:srgbClr val="000000"/>
                </a:solidFill>
                <a:latin typeface="Arial"/>
                <a:ea typeface="Arial"/>
                <a:cs typeface="Arial"/>
                <a:sym typeface="Arial"/>
              </a:rPr>
              <a:t>. Below are the key statistics:</a:t>
            </a:r>
            <a:endParaRPr sz="1300">
              <a:solidFill>
                <a:srgbClr val="000000"/>
              </a:solidFill>
              <a:latin typeface="Arial"/>
              <a:ea typeface="Arial"/>
              <a:cs typeface="Arial"/>
              <a:sym typeface="Arial"/>
            </a:endParaRPr>
          </a:p>
          <a:p>
            <a:pPr indent="-311150" lvl="1" marL="914400" rtl="0" algn="l">
              <a:lnSpc>
                <a:spcPct val="115000"/>
              </a:lnSpc>
              <a:spcBef>
                <a:spcPts val="1200"/>
              </a:spcBef>
              <a:spcAft>
                <a:spcPts val="0"/>
              </a:spcAft>
              <a:buClr>
                <a:srgbClr val="000000"/>
              </a:buClr>
              <a:buSzPts val="1300"/>
              <a:buFont typeface="Arial"/>
              <a:buChar char="○"/>
            </a:pPr>
            <a:r>
              <a:rPr lang="en" sz="1300">
                <a:solidFill>
                  <a:srgbClr val="000000"/>
                </a:solidFill>
                <a:latin typeface="Arial"/>
                <a:ea typeface="Arial"/>
                <a:cs typeface="Arial"/>
                <a:sym typeface="Arial"/>
              </a:rPr>
              <a:t>Average </a:t>
            </a:r>
            <a:r>
              <a:rPr lang="en" sz="1300">
                <a:solidFill>
                  <a:srgbClr val="188038"/>
                </a:solidFill>
                <a:latin typeface="Roboto Mono"/>
                <a:ea typeface="Roboto Mono"/>
                <a:cs typeface="Roboto Mono"/>
                <a:sym typeface="Roboto Mono"/>
              </a:rPr>
              <a:t>Close</a:t>
            </a:r>
            <a:r>
              <a:rPr lang="en" sz="1300">
                <a:solidFill>
                  <a:srgbClr val="000000"/>
                </a:solidFill>
                <a:latin typeface="Arial"/>
                <a:ea typeface="Arial"/>
                <a:cs typeface="Arial"/>
                <a:sym typeface="Arial"/>
              </a:rPr>
              <a:t> price: 92.18</a:t>
            </a:r>
            <a:endParaRPr sz="1300">
              <a:solidFill>
                <a:srgbClr val="000000"/>
              </a:solidFill>
              <a:latin typeface="Arial"/>
              <a:ea typeface="Arial"/>
              <a:cs typeface="Arial"/>
              <a:sym typeface="Arial"/>
            </a:endParaRPr>
          </a:p>
          <a:p>
            <a:pPr indent="-311150" lvl="1" marL="914400" rtl="0" algn="l">
              <a:lnSpc>
                <a:spcPct val="115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Standard deviation of </a:t>
            </a:r>
            <a:r>
              <a:rPr lang="en" sz="1300">
                <a:solidFill>
                  <a:srgbClr val="188038"/>
                </a:solidFill>
                <a:latin typeface="Roboto Mono"/>
                <a:ea typeface="Roboto Mono"/>
                <a:cs typeface="Roboto Mono"/>
                <a:sym typeface="Roboto Mono"/>
              </a:rPr>
              <a:t>Close</a:t>
            </a:r>
            <a:r>
              <a:rPr lang="en" sz="1300">
                <a:solidFill>
                  <a:srgbClr val="000000"/>
                </a:solidFill>
                <a:latin typeface="Arial"/>
                <a:ea typeface="Arial"/>
                <a:cs typeface="Arial"/>
                <a:sym typeface="Arial"/>
              </a:rPr>
              <a:t> price: 50.45</a:t>
            </a:r>
            <a:endParaRPr sz="1300">
              <a:solidFill>
                <a:srgbClr val="000000"/>
              </a:solidFill>
              <a:latin typeface="Arial"/>
              <a:ea typeface="Arial"/>
              <a:cs typeface="Arial"/>
              <a:sym typeface="Arial"/>
            </a:endParaRPr>
          </a:p>
          <a:p>
            <a:pPr indent="-311150" lvl="1" marL="914400" rtl="0" algn="l">
              <a:lnSpc>
                <a:spcPct val="115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Highest price: 305.90</a:t>
            </a:r>
            <a:endParaRPr sz="1300">
              <a:solidFill>
                <a:srgbClr val="000000"/>
              </a:solidFill>
              <a:latin typeface="Arial"/>
              <a:ea typeface="Arial"/>
              <a:cs typeface="Arial"/>
              <a:sym typeface="Arial"/>
            </a:endParaRPr>
          </a:p>
          <a:p>
            <a:pPr indent="-311150" lvl="1" marL="914400" rtl="0" algn="l">
              <a:lnSpc>
                <a:spcPct val="115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Lowest price: 33.00</a:t>
            </a:r>
            <a:endParaRPr sz="1300">
              <a:solidFill>
                <a:srgbClr val="000000"/>
              </a:solidFill>
              <a:latin typeface="Arial"/>
              <a:ea typeface="Arial"/>
              <a:cs typeface="Arial"/>
              <a:sym typeface="Arial"/>
            </a:endParaRPr>
          </a:p>
          <a:p>
            <a:pPr indent="-311150" lvl="1" marL="914400" rtl="0" algn="l">
              <a:lnSpc>
                <a:spcPct val="115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Average </a:t>
            </a:r>
            <a:r>
              <a:rPr lang="en" sz="1300">
                <a:solidFill>
                  <a:srgbClr val="188038"/>
                </a:solidFill>
                <a:latin typeface="Roboto Mono"/>
                <a:ea typeface="Roboto Mono"/>
                <a:cs typeface="Roboto Mono"/>
                <a:sym typeface="Roboto Mono"/>
              </a:rPr>
              <a:t>Change_Rate</a:t>
            </a:r>
            <a:r>
              <a:rPr lang="en" sz="1300">
                <a:solidFill>
                  <a:srgbClr val="000000"/>
                </a:solidFill>
                <a:latin typeface="Arial"/>
                <a:ea typeface="Arial"/>
                <a:cs typeface="Arial"/>
                <a:sym typeface="Arial"/>
              </a:rPr>
              <a:t>: 0.000175</a:t>
            </a:r>
            <a:endParaRPr sz="1300">
              <a:solidFill>
                <a:srgbClr val="000000"/>
              </a:solidFill>
              <a:latin typeface="Arial"/>
              <a:ea typeface="Arial"/>
              <a:cs typeface="Arial"/>
              <a:sym typeface="Arial"/>
            </a:endParaRPr>
          </a:p>
          <a:p>
            <a:pPr indent="-311150" lvl="1" marL="914400" rtl="0" algn="l">
              <a:lnSpc>
                <a:spcPct val="115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Highest change rate: 16.25%</a:t>
            </a:r>
            <a:endParaRPr sz="1300">
              <a:solidFill>
                <a:srgbClr val="000000"/>
              </a:solidFill>
              <a:latin typeface="Arial"/>
              <a:ea typeface="Arial"/>
              <a:cs typeface="Arial"/>
              <a:sym typeface="Arial"/>
            </a:endParaRPr>
          </a:p>
          <a:p>
            <a:pPr indent="-311150" lvl="1" marL="914400" rtl="0" algn="l">
              <a:lnSpc>
                <a:spcPct val="115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Lowest change rate: -14.74%</a:t>
            </a:r>
            <a:endParaRPr sz="1300">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Insights</a:t>
            </a:r>
            <a:r>
              <a:rPr lang="en" sz="1300">
                <a:solidFill>
                  <a:srgbClr val="000000"/>
                </a:solidFill>
                <a:latin typeface="Arial"/>
                <a:ea typeface="Arial"/>
                <a:cs typeface="Arial"/>
                <a:sym typeface="Arial"/>
              </a:rPr>
              <a:t>:</a:t>
            </a:r>
            <a:endParaRPr sz="1300">
              <a:solidFill>
                <a:srgbClr val="000000"/>
              </a:solidFill>
              <a:latin typeface="Arial"/>
              <a:ea typeface="Arial"/>
              <a:cs typeface="Arial"/>
              <a:sym typeface="Arial"/>
            </a:endParaRPr>
          </a:p>
          <a:p>
            <a:pPr indent="-311150" lvl="1" marL="914400" rtl="0" algn="l">
              <a:lnSpc>
                <a:spcPct val="115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Stock prices exhibit significant volatility.</a:t>
            </a:r>
            <a:endParaRPr sz="1300">
              <a:solidFill>
                <a:srgbClr val="000000"/>
              </a:solidFill>
              <a:latin typeface="Arial"/>
              <a:ea typeface="Arial"/>
              <a:cs typeface="Arial"/>
              <a:sym typeface="Arial"/>
            </a:endParaRPr>
          </a:p>
          <a:p>
            <a:pPr indent="-311150" lvl="1" marL="914400" rtl="0" algn="l">
              <a:lnSpc>
                <a:spcPct val="115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Some outliers and extreme values are present in the </a:t>
            </a:r>
            <a:r>
              <a:rPr lang="en" sz="1300">
                <a:solidFill>
                  <a:srgbClr val="188038"/>
                </a:solidFill>
                <a:latin typeface="Roboto Mono"/>
                <a:ea typeface="Roboto Mono"/>
                <a:cs typeface="Roboto Mono"/>
                <a:sym typeface="Roboto Mono"/>
              </a:rPr>
              <a:t>Change_Rate</a:t>
            </a:r>
            <a:r>
              <a:rPr lang="en" sz="1300">
                <a:solidFill>
                  <a:srgbClr val="000000"/>
                </a:solidFill>
                <a:latin typeface="Arial"/>
                <a:ea typeface="Arial"/>
                <a:cs typeface="Arial"/>
                <a:sym typeface="Arial"/>
              </a:rPr>
              <a:t> column.</a:t>
            </a:r>
            <a:endParaRPr b="1" sz="21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idx="1" type="subTitle"/>
          </p:nvPr>
        </p:nvSpPr>
        <p:spPr>
          <a:xfrm>
            <a:off x="741625" y="1244000"/>
            <a:ext cx="8264400" cy="3642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br>
              <a:rPr b="1" lang="en" sz="1300">
                <a:solidFill>
                  <a:srgbClr val="000000"/>
                </a:solidFill>
                <a:latin typeface="Arial"/>
                <a:ea typeface="Arial"/>
                <a:cs typeface="Arial"/>
                <a:sym typeface="Arial"/>
              </a:rPr>
            </a:br>
            <a:r>
              <a:rPr lang="en" sz="1300">
                <a:solidFill>
                  <a:srgbClr val="000000"/>
                </a:solidFill>
                <a:latin typeface="Arial"/>
                <a:ea typeface="Arial"/>
                <a:cs typeface="Arial"/>
                <a:sym typeface="Arial"/>
              </a:rPr>
              <a:t>このデータセットは、1987年2月12日から2024年8月1日までの9202件のデータが含まれています。データには、</a:t>
            </a:r>
            <a:r>
              <a:rPr lang="en" sz="1300">
                <a:solidFill>
                  <a:srgbClr val="188038"/>
                </a:solidFill>
                <a:latin typeface="Roboto Mono"/>
                <a:ea typeface="Roboto Mono"/>
                <a:cs typeface="Roboto Mono"/>
                <a:sym typeface="Roboto Mono"/>
              </a:rPr>
              <a:t>Close</a:t>
            </a:r>
            <a:r>
              <a:rPr lang="en" sz="1300">
                <a:solidFill>
                  <a:srgbClr val="000000"/>
                </a:solidFill>
                <a:latin typeface="Arial"/>
                <a:ea typeface="Arial"/>
                <a:cs typeface="Arial"/>
                <a:sym typeface="Arial"/>
              </a:rPr>
              <a:t>、</a:t>
            </a:r>
            <a:r>
              <a:rPr lang="en" sz="1300">
                <a:solidFill>
                  <a:srgbClr val="188038"/>
                </a:solidFill>
                <a:latin typeface="Roboto Mono"/>
                <a:ea typeface="Roboto Mono"/>
                <a:cs typeface="Roboto Mono"/>
                <a:sym typeface="Roboto Mono"/>
              </a:rPr>
              <a:t>Open</a:t>
            </a:r>
            <a:r>
              <a:rPr lang="en" sz="1300">
                <a:solidFill>
                  <a:srgbClr val="000000"/>
                </a:solidFill>
                <a:latin typeface="Arial"/>
                <a:ea typeface="Arial"/>
                <a:cs typeface="Arial"/>
                <a:sym typeface="Arial"/>
              </a:rPr>
              <a:t>、</a:t>
            </a:r>
            <a:r>
              <a:rPr lang="en" sz="1300">
                <a:solidFill>
                  <a:srgbClr val="188038"/>
                </a:solidFill>
                <a:latin typeface="Roboto Mono"/>
                <a:ea typeface="Roboto Mono"/>
                <a:cs typeface="Roboto Mono"/>
                <a:sym typeface="Roboto Mono"/>
              </a:rPr>
              <a:t>High</a:t>
            </a:r>
            <a:r>
              <a:rPr lang="en" sz="1300">
                <a:solidFill>
                  <a:srgbClr val="000000"/>
                </a:solidFill>
                <a:latin typeface="Arial"/>
                <a:ea typeface="Arial"/>
                <a:cs typeface="Arial"/>
                <a:sym typeface="Arial"/>
              </a:rPr>
              <a:t>、</a:t>
            </a:r>
            <a:r>
              <a:rPr lang="en" sz="1300">
                <a:solidFill>
                  <a:srgbClr val="188038"/>
                </a:solidFill>
                <a:latin typeface="Roboto Mono"/>
                <a:ea typeface="Roboto Mono"/>
                <a:cs typeface="Roboto Mono"/>
                <a:sym typeface="Roboto Mono"/>
              </a:rPr>
              <a:t>Low</a:t>
            </a:r>
            <a:r>
              <a:rPr lang="en" sz="1300">
                <a:solidFill>
                  <a:srgbClr val="000000"/>
                </a:solidFill>
                <a:latin typeface="Arial"/>
                <a:ea typeface="Arial"/>
                <a:cs typeface="Arial"/>
                <a:sym typeface="Arial"/>
              </a:rPr>
              <a:t>、</a:t>
            </a:r>
            <a:r>
              <a:rPr lang="en" sz="1300">
                <a:solidFill>
                  <a:srgbClr val="188038"/>
                </a:solidFill>
                <a:latin typeface="Roboto Mono"/>
                <a:ea typeface="Roboto Mono"/>
                <a:cs typeface="Roboto Mono"/>
                <a:sym typeface="Roboto Mono"/>
              </a:rPr>
              <a:t>Volume</a:t>
            </a:r>
            <a:r>
              <a:rPr lang="en" sz="1300">
                <a:solidFill>
                  <a:srgbClr val="000000"/>
                </a:solidFill>
                <a:latin typeface="Arial"/>
                <a:ea typeface="Arial"/>
                <a:cs typeface="Arial"/>
                <a:sym typeface="Arial"/>
              </a:rPr>
              <a:t>、および </a:t>
            </a:r>
            <a:r>
              <a:rPr lang="en" sz="1300">
                <a:solidFill>
                  <a:srgbClr val="188038"/>
                </a:solidFill>
                <a:latin typeface="Roboto Mono"/>
                <a:ea typeface="Roboto Mono"/>
                <a:cs typeface="Roboto Mono"/>
                <a:sym typeface="Roboto Mono"/>
              </a:rPr>
              <a:t>Change_Rate</a:t>
            </a:r>
            <a:r>
              <a:rPr lang="en" sz="1300">
                <a:solidFill>
                  <a:srgbClr val="000000"/>
                </a:solidFill>
                <a:latin typeface="Arial"/>
                <a:ea typeface="Arial"/>
                <a:cs typeface="Arial"/>
                <a:sym typeface="Arial"/>
              </a:rPr>
              <a:t> の6つの列があります。以下は主な統計です:</a:t>
            </a:r>
            <a:endParaRPr sz="1300">
              <a:solidFill>
                <a:srgbClr val="000000"/>
              </a:solidFill>
              <a:latin typeface="Arial"/>
              <a:ea typeface="Arial"/>
              <a:cs typeface="Arial"/>
              <a:sym typeface="Arial"/>
            </a:endParaRPr>
          </a:p>
          <a:p>
            <a:pPr indent="-311150" lvl="2" marL="1371600" rtl="0" algn="l">
              <a:lnSpc>
                <a:spcPct val="115000"/>
              </a:lnSpc>
              <a:spcBef>
                <a:spcPts val="1200"/>
              </a:spcBef>
              <a:spcAft>
                <a:spcPts val="0"/>
              </a:spcAft>
              <a:buClr>
                <a:srgbClr val="000000"/>
              </a:buClr>
              <a:buSzPts val="1300"/>
              <a:buFont typeface="Arial"/>
              <a:buAutoNum type="romanLcPeriod"/>
            </a:pPr>
            <a:r>
              <a:rPr lang="en" sz="1300">
                <a:solidFill>
                  <a:srgbClr val="000000"/>
                </a:solidFill>
                <a:latin typeface="Arial"/>
                <a:ea typeface="Arial"/>
                <a:cs typeface="Arial"/>
                <a:sym typeface="Arial"/>
              </a:rPr>
              <a:t>平均 </a:t>
            </a:r>
            <a:r>
              <a:rPr lang="en" sz="1300">
                <a:solidFill>
                  <a:srgbClr val="188038"/>
                </a:solidFill>
                <a:latin typeface="Roboto Mono"/>
                <a:ea typeface="Roboto Mono"/>
                <a:cs typeface="Roboto Mono"/>
                <a:sym typeface="Roboto Mono"/>
              </a:rPr>
              <a:t>Close</a:t>
            </a:r>
            <a:r>
              <a:rPr lang="en" sz="1300">
                <a:solidFill>
                  <a:srgbClr val="000000"/>
                </a:solidFill>
                <a:latin typeface="Arial"/>
                <a:ea typeface="Arial"/>
                <a:cs typeface="Arial"/>
                <a:sym typeface="Arial"/>
              </a:rPr>
              <a:t> 価格: 92.18</a:t>
            </a:r>
            <a:endParaRPr sz="1300">
              <a:solidFill>
                <a:srgbClr val="000000"/>
              </a:solidFill>
              <a:latin typeface="Arial"/>
              <a:ea typeface="Arial"/>
              <a:cs typeface="Arial"/>
              <a:sym typeface="Arial"/>
            </a:endParaRPr>
          </a:p>
          <a:p>
            <a:pPr indent="-311150" lvl="2" marL="1371600" rtl="0" algn="l">
              <a:lnSpc>
                <a:spcPct val="115000"/>
              </a:lnSpc>
              <a:spcBef>
                <a:spcPts val="0"/>
              </a:spcBef>
              <a:spcAft>
                <a:spcPts val="0"/>
              </a:spcAft>
              <a:buClr>
                <a:srgbClr val="000000"/>
              </a:buClr>
              <a:buSzPts val="1300"/>
              <a:buFont typeface="Arial"/>
              <a:buAutoNum type="romanLcPeriod"/>
            </a:pPr>
            <a:r>
              <a:rPr lang="en" sz="1300">
                <a:solidFill>
                  <a:srgbClr val="188038"/>
                </a:solidFill>
                <a:latin typeface="Roboto Mono"/>
                <a:ea typeface="Roboto Mono"/>
                <a:cs typeface="Roboto Mono"/>
                <a:sym typeface="Roboto Mono"/>
              </a:rPr>
              <a:t>Close</a:t>
            </a:r>
            <a:r>
              <a:rPr lang="en" sz="1300">
                <a:solidFill>
                  <a:srgbClr val="000000"/>
                </a:solidFill>
                <a:latin typeface="Arial"/>
                <a:ea typeface="Arial"/>
                <a:cs typeface="Arial"/>
                <a:sym typeface="Arial"/>
              </a:rPr>
              <a:t> 価格の標準偏差: 50.45</a:t>
            </a:r>
            <a:endParaRPr sz="1300">
              <a:solidFill>
                <a:srgbClr val="000000"/>
              </a:solidFill>
              <a:latin typeface="Arial"/>
              <a:ea typeface="Arial"/>
              <a:cs typeface="Arial"/>
              <a:sym typeface="Arial"/>
            </a:endParaRPr>
          </a:p>
          <a:p>
            <a:pPr indent="-311150" lvl="2" marL="1371600" rtl="0" algn="l">
              <a:lnSpc>
                <a:spcPct val="115000"/>
              </a:lnSpc>
              <a:spcBef>
                <a:spcPts val="0"/>
              </a:spcBef>
              <a:spcAft>
                <a:spcPts val="0"/>
              </a:spcAft>
              <a:buClr>
                <a:srgbClr val="000000"/>
              </a:buClr>
              <a:buSzPts val="1300"/>
              <a:buFont typeface="Arial"/>
              <a:buAutoNum type="romanLcPeriod"/>
            </a:pPr>
            <a:r>
              <a:rPr lang="en" sz="1300">
                <a:solidFill>
                  <a:srgbClr val="000000"/>
                </a:solidFill>
                <a:latin typeface="Arial"/>
                <a:ea typeface="Arial"/>
                <a:cs typeface="Arial"/>
                <a:sym typeface="Arial"/>
              </a:rPr>
              <a:t>最高価格: 305.90</a:t>
            </a:r>
            <a:endParaRPr sz="1300">
              <a:solidFill>
                <a:srgbClr val="000000"/>
              </a:solidFill>
              <a:latin typeface="Arial"/>
              <a:ea typeface="Arial"/>
              <a:cs typeface="Arial"/>
              <a:sym typeface="Arial"/>
            </a:endParaRPr>
          </a:p>
          <a:p>
            <a:pPr indent="-311150" lvl="2" marL="1371600" rtl="0" algn="l">
              <a:lnSpc>
                <a:spcPct val="115000"/>
              </a:lnSpc>
              <a:spcBef>
                <a:spcPts val="0"/>
              </a:spcBef>
              <a:spcAft>
                <a:spcPts val="0"/>
              </a:spcAft>
              <a:buClr>
                <a:srgbClr val="000000"/>
              </a:buClr>
              <a:buSzPts val="1300"/>
              <a:buFont typeface="Arial"/>
              <a:buAutoNum type="romanLcPeriod"/>
            </a:pPr>
            <a:r>
              <a:rPr lang="en" sz="1300">
                <a:solidFill>
                  <a:srgbClr val="000000"/>
                </a:solidFill>
                <a:latin typeface="Arial"/>
                <a:ea typeface="Arial"/>
                <a:cs typeface="Arial"/>
                <a:sym typeface="Arial"/>
              </a:rPr>
              <a:t>最低価格: 33.00</a:t>
            </a:r>
            <a:endParaRPr sz="1300">
              <a:solidFill>
                <a:srgbClr val="000000"/>
              </a:solidFill>
              <a:latin typeface="Arial"/>
              <a:ea typeface="Arial"/>
              <a:cs typeface="Arial"/>
              <a:sym typeface="Arial"/>
            </a:endParaRPr>
          </a:p>
          <a:p>
            <a:pPr indent="-311150" lvl="2" marL="1371600" rtl="0" algn="l">
              <a:lnSpc>
                <a:spcPct val="115000"/>
              </a:lnSpc>
              <a:spcBef>
                <a:spcPts val="0"/>
              </a:spcBef>
              <a:spcAft>
                <a:spcPts val="0"/>
              </a:spcAft>
              <a:buClr>
                <a:srgbClr val="000000"/>
              </a:buClr>
              <a:buSzPts val="1300"/>
              <a:buFont typeface="Arial"/>
              <a:buAutoNum type="romanLcPeriod"/>
            </a:pPr>
            <a:r>
              <a:rPr lang="en" sz="1300">
                <a:solidFill>
                  <a:srgbClr val="000000"/>
                </a:solidFill>
                <a:latin typeface="Arial"/>
                <a:ea typeface="Arial"/>
                <a:cs typeface="Arial"/>
                <a:sym typeface="Arial"/>
              </a:rPr>
              <a:t>平均 </a:t>
            </a:r>
            <a:r>
              <a:rPr lang="en" sz="1300">
                <a:solidFill>
                  <a:srgbClr val="188038"/>
                </a:solidFill>
                <a:latin typeface="Roboto Mono"/>
                <a:ea typeface="Roboto Mono"/>
                <a:cs typeface="Roboto Mono"/>
                <a:sym typeface="Roboto Mono"/>
              </a:rPr>
              <a:t>Change_Rate</a:t>
            </a:r>
            <a:r>
              <a:rPr lang="en" sz="1300">
                <a:solidFill>
                  <a:srgbClr val="000000"/>
                </a:solidFill>
                <a:latin typeface="Arial"/>
                <a:ea typeface="Arial"/>
                <a:cs typeface="Arial"/>
                <a:sym typeface="Arial"/>
              </a:rPr>
              <a:t>: 0.000175</a:t>
            </a:r>
            <a:endParaRPr sz="1300">
              <a:solidFill>
                <a:srgbClr val="000000"/>
              </a:solidFill>
              <a:latin typeface="Arial"/>
              <a:ea typeface="Arial"/>
              <a:cs typeface="Arial"/>
              <a:sym typeface="Arial"/>
            </a:endParaRPr>
          </a:p>
          <a:p>
            <a:pPr indent="-311150" lvl="2" marL="1371600" rtl="0" algn="l">
              <a:lnSpc>
                <a:spcPct val="115000"/>
              </a:lnSpc>
              <a:spcBef>
                <a:spcPts val="0"/>
              </a:spcBef>
              <a:spcAft>
                <a:spcPts val="0"/>
              </a:spcAft>
              <a:buClr>
                <a:srgbClr val="000000"/>
              </a:buClr>
              <a:buSzPts val="1300"/>
              <a:buFont typeface="Arial"/>
              <a:buAutoNum type="romanLcPeriod"/>
            </a:pPr>
            <a:r>
              <a:rPr lang="en" sz="1300">
                <a:solidFill>
                  <a:srgbClr val="000000"/>
                </a:solidFill>
                <a:latin typeface="Arial"/>
                <a:ea typeface="Arial"/>
                <a:cs typeface="Arial"/>
                <a:sym typeface="Arial"/>
              </a:rPr>
              <a:t>最高の変化率: 16.25%</a:t>
            </a:r>
            <a:endParaRPr sz="1300">
              <a:solidFill>
                <a:srgbClr val="000000"/>
              </a:solidFill>
              <a:latin typeface="Arial"/>
              <a:ea typeface="Arial"/>
              <a:cs typeface="Arial"/>
              <a:sym typeface="Arial"/>
            </a:endParaRPr>
          </a:p>
          <a:p>
            <a:pPr indent="-311150" lvl="2" marL="1371600" rtl="0" algn="l">
              <a:lnSpc>
                <a:spcPct val="115000"/>
              </a:lnSpc>
              <a:spcBef>
                <a:spcPts val="0"/>
              </a:spcBef>
              <a:spcAft>
                <a:spcPts val="0"/>
              </a:spcAft>
              <a:buClr>
                <a:srgbClr val="000000"/>
              </a:buClr>
              <a:buSzPts val="1300"/>
              <a:buFont typeface="Arial"/>
              <a:buAutoNum type="romanLcPeriod"/>
            </a:pPr>
            <a:r>
              <a:rPr lang="en" sz="1300">
                <a:solidFill>
                  <a:srgbClr val="000000"/>
                </a:solidFill>
                <a:latin typeface="Arial"/>
                <a:ea typeface="Arial"/>
                <a:cs typeface="Arial"/>
                <a:sym typeface="Arial"/>
              </a:rPr>
              <a:t>最低の変化率: -14.74%</a:t>
            </a:r>
            <a:endParaRPr sz="1300">
              <a:solidFill>
                <a:srgbClr val="000000"/>
              </a:solidFill>
              <a:latin typeface="Arial"/>
              <a:ea typeface="Arial"/>
              <a:cs typeface="Arial"/>
              <a:sym typeface="Arial"/>
            </a:endParaRPr>
          </a:p>
          <a:p>
            <a:pPr indent="-311150" lvl="1" marL="914400" rtl="0" algn="l">
              <a:lnSpc>
                <a:spcPct val="115000"/>
              </a:lnSpc>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洞察</a:t>
            </a:r>
            <a:r>
              <a:rPr lang="en" sz="1300">
                <a:solidFill>
                  <a:srgbClr val="000000"/>
                </a:solidFill>
                <a:latin typeface="Arial"/>
                <a:ea typeface="Arial"/>
                <a:cs typeface="Arial"/>
                <a:sym typeface="Arial"/>
              </a:rPr>
              <a:t>:</a:t>
            </a:r>
            <a:endParaRPr sz="1300">
              <a:solidFill>
                <a:srgbClr val="000000"/>
              </a:solidFill>
              <a:latin typeface="Arial"/>
              <a:ea typeface="Arial"/>
              <a:cs typeface="Arial"/>
              <a:sym typeface="Arial"/>
            </a:endParaRPr>
          </a:p>
          <a:p>
            <a:pPr indent="-311150" lvl="2" marL="1371600" rtl="0" algn="l">
              <a:lnSpc>
                <a:spcPct val="115000"/>
              </a:lnSpc>
              <a:spcBef>
                <a:spcPts val="0"/>
              </a:spcBef>
              <a:spcAft>
                <a:spcPts val="0"/>
              </a:spcAft>
              <a:buClr>
                <a:srgbClr val="000000"/>
              </a:buClr>
              <a:buSzPts val="1300"/>
              <a:buFont typeface="Arial"/>
              <a:buAutoNum type="romanLcPeriod"/>
            </a:pPr>
            <a:r>
              <a:rPr lang="en" sz="1300">
                <a:solidFill>
                  <a:srgbClr val="000000"/>
                </a:solidFill>
                <a:latin typeface="Arial"/>
                <a:ea typeface="Arial"/>
                <a:cs typeface="Arial"/>
                <a:sym typeface="Arial"/>
              </a:rPr>
              <a:t>株価は大きな変動を示しています。</a:t>
            </a:r>
            <a:endParaRPr sz="1300">
              <a:solidFill>
                <a:srgbClr val="000000"/>
              </a:solidFill>
              <a:latin typeface="Arial"/>
              <a:ea typeface="Arial"/>
              <a:cs typeface="Arial"/>
              <a:sym typeface="Arial"/>
            </a:endParaRPr>
          </a:p>
          <a:p>
            <a:pPr indent="-311150" lvl="2" marL="1371600" rtl="0" algn="l">
              <a:lnSpc>
                <a:spcPct val="115000"/>
              </a:lnSpc>
              <a:spcBef>
                <a:spcPts val="0"/>
              </a:spcBef>
              <a:spcAft>
                <a:spcPts val="0"/>
              </a:spcAft>
              <a:buClr>
                <a:srgbClr val="000000"/>
              </a:buClr>
              <a:buSzPts val="1300"/>
              <a:buFont typeface="Arial"/>
              <a:buAutoNum type="romanLcPeriod"/>
            </a:pPr>
            <a:r>
              <a:rPr lang="en" sz="1300">
                <a:solidFill>
                  <a:srgbClr val="188038"/>
                </a:solidFill>
                <a:latin typeface="Roboto Mono"/>
                <a:ea typeface="Roboto Mono"/>
                <a:cs typeface="Roboto Mono"/>
                <a:sym typeface="Roboto Mono"/>
              </a:rPr>
              <a:t>Change_Rate</a:t>
            </a:r>
            <a:r>
              <a:rPr lang="en" sz="1300">
                <a:solidFill>
                  <a:srgbClr val="000000"/>
                </a:solidFill>
                <a:latin typeface="Arial"/>
                <a:ea typeface="Arial"/>
                <a:cs typeface="Arial"/>
                <a:sym typeface="Arial"/>
              </a:rPr>
              <a:t> 列にはいくつかの外れ値や極端な値があります。</a:t>
            </a:r>
            <a:endParaRPr sz="1300">
              <a:solidFill>
                <a:srgbClr val="000000"/>
              </a:solidFill>
              <a:latin typeface="Arial"/>
              <a:ea typeface="Arial"/>
              <a:cs typeface="Arial"/>
              <a:sym typeface="Arial"/>
            </a:endParaRPr>
          </a:p>
          <a:p>
            <a:pPr indent="0" lvl="0" marL="0" rtl="0" algn="l">
              <a:spcBef>
                <a:spcPts val="1200"/>
              </a:spcBef>
              <a:spcAft>
                <a:spcPts val="0"/>
              </a:spcAft>
              <a:buNone/>
            </a:pPr>
            <a:r>
              <a:t/>
            </a:r>
            <a:endParaRPr b="1" sz="2100">
              <a:solidFill>
                <a:srgbClr val="000000"/>
              </a:solidFill>
              <a:latin typeface="Arial"/>
              <a:ea typeface="Arial"/>
              <a:cs typeface="Arial"/>
              <a:sym typeface="Arial"/>
            </a:endParaRPr>
          </a:p>
          <a:p>
            <a:pPr indent="-336550" lvl="1" marL="914400" rtl="0" algn="l">
              <a:lnSpc>
                <a:spcPct val="115000"/>
              </a:lnSpc>
              <a:spcBef>
                <a:spcPts val="1200"/>
              </a:spcBef>
              <a:spcAft>
                <a:spcPts val="0"/>
              </a:spcAft>
              <a:buClr>
                <a:srgbClr val="000000"/>
              </a:buClr>
              <a:buSzPts val="1700"/>
              <a:buFont typeface="Arial"/>
              <a:buChar char="○"/>
            </a:pPr>
            <a:r>
              <a:t/>
            </a:r>
            <a:endParaRPr b="1" sz="17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idx="1" type="subTitle"/>
          </p:nvPr>
        </p:nvSpPr>
        <p:spPr>
          <a:xfrm>
            <a:off x="741625" y="1244000"/>
            <a:ext cx="8264400" cy="3642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br>
              <a:rPr b="1" lang="en" sz="1300">
                <a:solidFill>
                  <a:srgbClr val="000000"/>
                </a:solidFill>
                <a:latin typeface="Arial"/>
                <a:ea typeface="Arial"/>
                <a:cs typeface="Arial"/>
                <a:sym typeface="Arial"/>
              </a:rPr>
            </a:br>
            <a:r>
              <a:rPr lang="en" sz="1300">
                <a:solidFill>
                  <a:srgbClr val="000000"/>
                </a:solidFill>
                <a:latin typeface="Arial"/>
                <a:ea typeface="Arial"/>
                <a:cs typeface="Arial"/>
                <a:sym typeface="Arial"/>
              </a:rPr>
              <a:t>このデータセットは、1987年2月12日から2024年8月1日までの9202件のデータが含まれています。データには、</a:t>
            </a:r>
            <a:r>
              <a:rPr lang="en" sz="1300">
                <a:solidFill>
                  <a:srgbClr val="188038"/>
                </a:solidFill>
                <a:latin typeface="Roboto Mono"/>
                <a:ea typeface="Roboto Mono"/>
                <a:cs typeface="Roboto Mono"/>
                <a:sym typeface="Roboto Mono"/>
              </a:rPr>
              <a:t>Close</a:t>
            </a:r>
            <a:r>
              <a:rPr lang="en" sz="1300">
                <a:solidFill>
                  <a:srgbClr val="000000"/>
                </a:solidFill>
                <a:latin typeface="Arial"/>
                <a:ea typeface="Arial"/>
                <a:cs typeface="Arial"/>
                <a:sym typeface="Arial"/>
              </a:rPr>
              <a:t>、</a:t>
            </a:r>
            <a:r>
              <a:rPr lang="en" sz="1300">
                <a:solidFill>
                  <a:srgbClr val="188038"/>
                </a:solidFill>
                <a:latin typeface="Roboto Mono"/>
                <a:ea typeface="Roboto Mono"/>
                <a:cs typeface="Roboto Mono"/>
                <a:sym typeface="Roboto Mono"/>
              </a:rPr>
              <a:t>Open</a:t>
            </a:r>
            <a:r>
              <a:rPr lang="en" sz="1300">
                <a:solidFill>
                  <a:srgbClr val="000000"/>
                </a:solidFill>
                <a:latin typeface="Arial"/>
                <a:ea typeface="Arial"/>
                <a:cs typeface="Arial"/>
                <a:sym typeface="Arial"/>
              </a:rPr>
              <a:t>、</a:t>
            </a:r>
            <a:r>
              <a:rPr lang="en" sz="1300">
                <a:solidFill>
                  <a:srgbClr val="188038"/>
                </a:solidFill>
                <a:latin typeface="Roboto Mono"/>
                <a:ea typeface="Roboto Mono"/>
                <a:cs typeface="Roboto Mono"/>
                <a:sym typeface="Roboto Mono"/>
              </a:rPr>
              <a:t>High</a:t>
            </a:r>
            <a:r>
              <a:rPr lang="en" sz="1300">
                <a:solidFill>
                  <a:srgbClr val="000000"/>
                </a:solidFill>
                <a:latin typeface="Arial"/>
                <a:ea typeface="Arial"/>
                <a:cs typeface="Arial"/>
                <a:sym typeface="Arial"/>
              </a:rPr>
              <a:t>、</a:t>
            </a:r>
            <a:r>
              <a:rPr lang="en" sz="1300">
                <a:solidFill>
                  <a:srgbClr val="188038"/>
                </a:solidFill>
                <a:latin typeface="Roboto Mono"/>
                <a:ea typeface="Roboto Mono"/>
                <a:cs typeface="Roboto Mono"/>
                <a:sym typeface="Roboto Mono"/>
              </a:rPr>
              <a:t>Low</a:t>
            </a:r>
            <a:r>
              <a:rPr lang="en" sz="1300">
                <a:solidFill>
                  <a:srgbClr val="000000"/>
                </a:solidFill>
                <a:latin typeface="Arial"/>
                <a:ea typeface="Arial"/>
                <a:cs typeface="Arial"/>
                <a:sym typeface="Arial"/>
              </a:rPr>
              <a:t>、</a:t>
            </a:r>
            <a:r>
              <a:rPr lang="en" sz="1300">
                <a:solidFill>
                  <a:srgbClr val="188038"/>
                </a:solidFill>
                <a:latin typeface="Roboto Mono"/>
                <a:ea typeface="Roboto Mono"/>
                <a:cs typeface="Roboto Mono"/>
                <a:sym typeface="Roboto Mono"/>
              </a:rPr>
              <a:t>Volume</a:t>
            </a:r>
            <a:r>
              <a:rPr lang="en" sz="1300">
                <a:solidFill>
                  <a:srgbClr val="000000"/>
                </a:solidFill>
                <a:latin typeface="Arial"/>
                <a:ea typeface="Arial"/>
                <a:cs typeface="Arial"/>
                <a:sym typeface="Arial"/>
              </a:rPr>
              <a:t>、および </a:t>
            </a:r>
            <a:r>
              <a:rPr lang="en" sz="1300">
                <a:solidFill>
                  <a:srgbClr val="188038"/>
                </a:solidFill>
                <a:latin typeface="Roboto Mono"/>
                <a:ea typeface="Roboto Mono"/>
                <a:cs typeface="Roboto Mono"/>
                <a:sym typeface="Roboto Mono"/>
              </a:rPr>
              <a:t>Change_Rate</a:t>
            </a:r>
            <a:r>
              <a:rPr lang="en" sz="1300">
                <a:solidFill>
                  <a:srgbClr val="000000"/>
                </a:solidFill>
                <a:latin typeface="Arial"/>
                <a:ea typeface="Arial"/>
                <a:cs typeface="Arial"/>
                <a:sym typeface="Arial"/>
              </a:rPr>
              <a:t> の6つの列があります。以下は主な統計です:</a:t>
            </a:r>
            <a:endParaRPr sz="1300">
              <a:solidFill>
                <a:srgbClr val="000000"/>
              </a:solidFill>
              <a:latin typeface="Arial"/>
              <a:ea typeface="Arial"/>
              <a:cs typeface="Arial"/>
              <a:sym typeface="Arial"/>
            </a:endParaRPr>
          </a:p>
          <a:p>
            <a:pPr indent="-311150" lvl="2" marL="1371600" rtl="0" algn="l">
              <a:lnSpc>
                <a:spcPct val="115000"/>
              </a:lnSpc>
              <a:spcBef>
                <a:spcPts val="1200"/>
              </a:spcBef>
              <a:spcAft>
                <a:spcPts val="0"/>
              </a:spcAft>
              <a:buClr>
                <a:srgbClr val="000000"/>
              </a:buClr>
              <a:buSzPts val="1300"/>
              <a:buFont typeface="Arial"/>
              <a:buAutoNum type="romanLcPeriod"/>
            </a:pPr>
            <a:r>
              <a:rPr lang="en" sz="1300">
                <a:solidFill>
                  <a:srgbClr val="000000"/>
                </a:solidFill>
                <a:latin typeface="Arial"/>
                <a:ea typeface="Arial"/>
                <a:cs typeface="Arial"/>
                <a:sym typeface="Arial"/>
              </a:rPr>
              <a:t>平均 </a:t>
            </a:r>
            <a:r>
              <a:rPr lang="en" sz="1300">
                <a:solidFill>
                  <a:srgbClr val="188038"/>
                </a:solidFill>
                <a:latin typeface="Roboto Mono"/>
                <a:ea typeface="Roboto Mono"/>
                <a:cs typeface="Roboto Mono"/>
                <a:sym typeface="Roboto Mono"/>
              </a:rPr>
              <a:t>Close</a:t>
            </a:r>
            <a:r>
              <a:rPr lang="en" sz="1300">
                <a:solidFill>
                  <a:srgbClr val="000000"/>
                </a:solidFill>
                <a:latin typeface="Arial"/>
                <a:ea typeface="Arial"/>
                <a:cs typeface="Arial"/>
                <a:sym typeface="Arial"/>
              </a:rPr>
              <a:t> 価格: 92.18</a:t>
            </a:r>
            <a:endParaRPr sz="1300">
              <a:solidFill>
                <a:srgbClr val="000000"/>
              </a:solidFill>
              <a:latin typeface="Arial"/>
              <a:ea typeface="Arial"/>
              <a:cs typeface="Arial"/>
              <a:sym typeface="Arial"/>
            </a:endParaRPr>
          </a:p>
          <a:p>
            <a:pPr indent="-311150" lvl="2" marL="1371600" rtl="0" algn="l">
              <a:lnSpc>
                <a:spcPct val="115000"/>
              </a:lnSpc>
              <a:spcBef>
                <a:spcPts val="0"/>
              </a:spcBef>
              <a:spcAft>
                <a:spcPts val="0"/>
              </a:spcAft>
              <a:buClr>
                <a:srgbClr val="000000"/>
              </a:buClr>
              <a:buSzPts val="1300"/>
              <a:buFont typeface="Arial"/>
              <a:buAutoNum type="romanLcPeriod"/>
            </a:pPr>
            <a:r>
              <a:rPr lang="en" sz="1300">
                <a:solidFill>
                  <a:srgbClr val="188038"/>
                </a:solidFill>
                <a:latin typeface="Roboto Mono"/>
                <a:ea typeface="Roboto Mono"/>
                <a:cs typeface="Roboto Mono"/>
                <a:sym typeface="Roboto Mono"/>
              </a:rPr>
              <a:t>Close</a:t>
            </a:r>
            <a:r>
              <a:rPr lang="en" sz="1300">
                <a:solidFill>
                  <a:srgbClr val="000000"/>
                </a:solidFill>
                <a:latin typeface="Arial"/>
                <a:ea typeface="Arial"/>
                <a:cs typeface="Arial"/>
                <a:sym typeface="Arial"/>
              </a:rPr>
              <a:t> 価格の標準偏差: 50.45</a:t>
            </a:r>
            <a:endParaRPr sz="1300">
              <a:solidFill>
                <a:srgbClr val="000000"/>
              </a:solidFill>
              <a:latin typeface="Arial"/>
              <a:ea typeface="Arial"/>
              <a:cs typeface="Arial"/>
              <a:sym typeface="Arial"/>
            </a:endParaRPr>
          </a:p>
          <a:p>
            <a:pPr indent="-311150" lvl="2" marL="1371600" rtl="0" algn="l">
              <a:lnSpc>
                <a:spcPct val="115000"/>
              </a:lnSpc>
              <a:spcBef>
                <a:spcPts val="0"/>
              </a:spcBef>
              <a:spcAft>
                <a:spcPts val="0"/>
              </a:spcAft>
              <a:buClr>
                <a:srgbClr val="000000"/>
              </a:buClr>
              <a:buSzPts val="1300"/>
              <a:buFont typeface="Arial"/>
              <a:buAutoNum type="romanLcPeriod"/>
            </a:pPr>
            <a:r>
              <a:rPr lang="en" sz="1300">
                <a:solidFill>
                  <a:srgbClr val="000000"/>
                </a:solidFill>
                <a:latin typeface="Arial"/>
                <a:ea typeface="Arial"/>
                <a:cs typeface="Arial"/>
                <a:sym typeface="Arial"/>
              </a:rPr>
              <a:t>最高価格: 305.90</a:t>
            </a:r>
            <a:endParaRPr sz="1300">
              <a:solidFill>
                <a:srgbClr val="000000"/>
              </a:solidFill>
              <a:latin typeface="Arial"/>
              <a:ea typeface="Arial"/>
              <a:cs typeface="Arial"/>
              <a:sym typeface="Arial"/>
            </a:endParaRPr>
          </a:p>
          <a:p>
            <a:pPr indent="-311150" lvl="2" marL="1371600" rtl="0" algn="l">
              <a:lnSpc>
                <a:spcPct val="115000"/>
              </a:lnSpc>
              <a:spcBef>
                <a:spcPts val="0"/>
              </a:spcBef>
              <a:spcAft>
                <a:spcPts val="0"/>
              </a:spcAft>
              <a:buClr>
                <a:srgbClr val="000000"/>
              </a:buClr>
              <a:buSzPts val="1300"/>
              <a:buFont typeface="Arial"/>
              <a:buAutoNum type="romanLcPeriod"/>
            </a:pPr>
            <a:r>
              <a:rPr lang="en" sz="1300">
                <a:solidFill>
                  <a:srgbClr val="000000"/>
                </a:solidFill>
                <a:latin typeface="Arial"/>
                <a:ea typeface="Arial"/>
                <a:cs typeface="Arial"/>
                <a:sym typeface="Arial"/>
              </a:rPr>
              <a:t>最低価格: 33.00</a:t>
            </a:r>
            <a:endParaRPr sz="1300">
              <a:solidFill>
                <a:srgbClr val="000000"/>
              </a:solidFill>
              <a:latin typeface="Arial"/>
              <a:ea typeface="Arial"/>
              <a:cs typeface="Arial"/>
              <a:sym typeface="Arial"/>
            </a:endParaRPr>
          </a:p>
          <a:p>
            <a:pPr indent="-311150" lvl="2" marL="1371600" rtl="0" algn="l">
              <a:lnSpc>
                <a:spcPct val="115000"/>
              </a:lnSpc>
              <a:spcBef>
                <a:spcPts val="0"/>
              </a:spcBef>
              <a:spcAft>
                <a:spcPts val="0"/>
              </a:spcAft>
              <a:buClr>
                <a:srgbClr val="000000"/>
              </a:buClr>
              <a:buSzPts val="1300"/>
              <a:buFont typeface="Arial"/>
              <a:buAutoNum type="romanLcPeriod"/>
            </a:pPr>
            <a:r>
              <a:rPr lang="en" sz="1300">
                <a:solidFill>
                  <a:srgbClr val="000000"/>
                </a:solidFill>
                <a:latin typeface="Arial"/>
                <a:ea typeface="Arial"/>
                <a:cs typeface="Arial"/>
                <a:sym typeface="Arial"/>
              </a:rPr>
              <a:t>平均 </a:t>
            </a:r>
            <a:r>
              <a:rPr lang="en" sz="1300">
                <a:solidFill>
                  <a:srgbClr val="188038"/>
                </a:solidFill>
                <a:latin typeface="Roboto Mono"/>
                <a:ea typeface="Roboto Mono"/>
                <a:cs typeface="Roboto Mono"/>
                <a:sym typeface="Roboto Mono"/>
              </a:rPr>
              <a:t>Change_Rate</a:t>
            </a:r>
            <a:r>
              <a:rPr lang="en" sz="1300">
                <a:solidFill>
                  <a:srgbClr val="000000"/>
                </a:solidFill>
                <a:latin typeface="Arial"/>
                <a:ea typeface="Arial"/>
                <a:cs typeface="Arial"/>
                <a:sym typeface="Arial"/>
              </a:rPr>
              <a:t>: 0.000175</a:t>
            </a:r>
            <a:endParaRPr sz="1300">
              <a:solidFill>
                <a:srgbClr val="000000"/>
              </a:solidFill>
              <a:latin typeface="Arial"/>
              <a:ea typeface="Arial"/>
              <a:cs typeface="Arial"/>
              <a:sym typeface="Arial"/>
            </a:endParaRPr>
          </a:p>
          <a:p>
            <a:pPr indent="-311150" lvl="2" marL="1371600" rtl="0" algn="l">
              <a:lnSpc>
                <a:spcPct val="115000"/>
              </a:lnSpc>
              <a:spcBef>
                <a:spcPts val="0"/>
              </a:spcBef>
              <a:spcAft>
                <a:spcPts val="0"/>
              </a:spcAft>
              <a:buClr>
                <a:srgbClr val="000000"/>
              </a:buClr>
              <a:buSzPts val="1300"/>
              <a:buFont typeface="Arial"/>
              <a:buAutoNum type="romanLcPeriod"/>
            </a:pPr>
            <a:r>
              <a:rPr lang="en" sz="1300">
                <a:solidFill>
                  <a:srgbClr val="000000"/>
                </a:solidFill>
                <a:latin typeface="Arial"/>
                <a:ea typeface="Arial"/>
                <a:cs typeface="Arial"/>
                <a:sym typeface="Arial"/>
              </a:rPr>
              <a:t>最高の変化率: 16.25%</a:t>
            </a:r>
            <a:endParaRPr sz="1300">
              <a:solidFill>
                <a:srgbClr val="000000"/>
              </a:solidFill>
              <a:latin typeface="Arial"/>
              <a:ea typeface="Arial"/>
              <a:cs typeface="Arial"/>
              <a:sym typeface="Arial"/>
            </a:endParaRPr>
          </a:p>
          <a:p>
            <a:pPr indent="-311150" lvl="2" marL="1371600" rtl="0" algn="l">
              <a:lnSpc>
                <a:spcPct val="115000"/>
              </a:lnSpc>
              <a:spcBef>
                <a:spcPts val="0"/>
              </a:spcBef>
              <a:spcAft>
                <a:spcPts val="0"/>
              </a:spcAft>
              <a:buClr>
                <a:srgbClr val="000000"/>
              </a:buClr>
              <a:buSzPts val="1300"/>
              <a:buFont typeface="Arial"/>
              <a:buAutoNum type="romanLcPeriod"/>
            </a:pPr>
            <a:r>
              <a:rPr lang="en" sz="1300">
                <a:solidFill>
                  <a:srgbClr val="000000"/>
                </a:solidFill>
                <a:latin typeface="Arial"/>
                <a:ea typeface="Arial"/>
                <a:cs typeface="Arial"/>
                <a:sym typeface="Arial"/>
              </a:rPr>
              <a:t>最低の変化率: -14.74%</a:t>
            </a:r>
            <a:endParaRPr sz="1300">
              <a:solidFill>
                <a:srgbClr val="000000"/>
              </a:solidFill>
              <a:latin typeface="Arial"/>
              <a:ea typeface="Arial"/>
              <a:cs typeface="Arial"/>
              <a:sym typeface="Arial"/>
            </a:endParaRPr>
          </a:p>
          <a:p>
            <a:pPr indent="-311150" lvl="1" marL="914400" rtl="0" algn="l">
              <a:lnSpc>
                <a:spcPct val="115000"/>
              </a:lnSpc>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洞察</a:t>
            </a:r>
            <a:r>
              <a:rPr lang="en" sz="1300">
                <a:solidFill>
                  <a:srgbClr val="000000"/>
                </a:solidFill>
                <a:latin typeface="Arial"/>
                <a:ea typeface="Arial"/>
                <a:cs typeface="Arial"/>
                <a:sym typeface="Arial"/>
              </a:rPr>
              <a:t>:</a:t>
            </a:r>
            <a:endParaRPr sz="1300">
              <a:solidFill>
                <a:srgbClr val="000000"/>
              </a:solidFill>
              <a:latin typeface="Arial"/>
              <a:ea typeface="Arial"/>
              <a:cs typeface="Arial"/>
              <a:sym typeface="Arial"/>
            </a:endParaRPr>
          </a:p>
          <a:p>
            <a:pPr indent="-311150" lvl="2" marL="1371600" rtl="0" algn="l">
              <a:lnSpc>
                <a:spcPct val="115000"/>
              </a:lnSpc>
              <a:spcBef>
                <a:spcPts val="0"/>
              </a:spcBef>
              <a:spcAft>
                <a:spcPts val="0"/>
              </a:spcAft>
              <a:buClr>
                <a:srgbClr val="000000"/>
              </a:buClr>
              <a:buSzPts val="1300"/>
              <a:buFont typeface="Arial"/>
              <a:buAutoNum type="romanLcPeriod"/>
            </a:pPr>
            <a:r>
              <a:rPr lang="en" sz="1300">
                <a:solidFill>
                  <a:srgbClr val="000000"/>
                </a:solidFill>
                <a:latin typeface="Arial"/>
                <a:ea typeface="Arial"/>
                <a:cs typeface="Arial"/>
                <a:sym typeface="Arial"/>
              </a:rPr>
              <a:t>株価は大きな変動を示しています。</a:t>
            </a:r>
            <a:endParaRPr sz="1300">
              <a:solidFill>
                <a:srgbClr val="000000"/>
              </a:solidFill>
              <a:latin typeface="Arial"/>
              <a:ea typeface="Arial"/>
              <a:cs typeface="Arial"/>
              <a:sym typeface="Arial"/>
            </a:endParaRPr>
          </a:p>
          <a:p>
            <a:pPr indent="-311150" lvl="2" marL="1371600" rtl="0" algn="l">
              <a:lnSpc>
                <a:spcPct val="115000"/>
              </a:lnSpc>
              <a:spcBef>
                <a:spcPts val="0"/>
              </a:spcBef>
              <a:spcAft>
                <a:spcPts val="0"/>
              </a:spcAft>
              <a:buClr>
                <a:srgbClr val="000000"/>
              </a:buClr>
              <a:buSzPts val="1300"/>
              <a:buFont typeface="Arial"/>
              <a:buAutoNum type="romanLcPeriod"/>
            </a:pPr>
            <a:r>
              <a:rPr lang="en" sz="1300">
                <a:solidFill>
                  <a:srgbClr val="188038"/>
                </a:solidFill>
                <a:latin typeface="Roboto Mono"/>
                <a:ea typeface="Roboto Mono"/>
                <a:cs typeface="Roboto Mono"/>
                <a:sym typeface="Roboto Mono"/>
              </a:rPr>
              <a:t>Change_Rate</a:t>
            </a:r>
            <a:r>
              <a:rPr lang="en" sz="1300">
                <a:solidFill>
                  <a:srgbClr val="000000"/>
                </a:solidFill>
                <a:latin typeface="Arial"/>
                <a:ea typeface="Arial"/>
                <a:cs typeface="Arial"/>
                <a:sym typeface="Arial"/>
              </a:rPr>
              <a:t> 列にはいくつかの外れ値や極端な値があります。</a:t>
            </a:r>
            <a:endParaRPr sz="1300">
              <a:solidFill>
                <a:srgbClr val="000000"/>
              </a:solidFill>
              <a:latin typeface="Arial"/>
              <a:ea typeface="Arial"/>
              <a:cs typeface="Arial"/>
              <a:sym typeface="Arial"/>
            </a:endParaRPr>
          </a:p>
          <a:p>
            <a:pPr indent="0" lvl="0" marL="0" rtl="0" algn="l">
              <a:spcBef>
                <a:spcPts val="1200"/>
              </a:spcBef>
              <a:spcAft>
                <a:spcPts val="0"/>
              </a:spcAft>
              <a:buNone/>
            </a:pPr>
            <a:r>
              <a:t/>
            </a:r>
            <a:endParaRPr b="1" sz="2100">
              <a:solidFill>
                <a:srgbClr val="000000"/>
              </a:solidFill>
              <a:latin typeface="Arial"/>
              <a:ea typeface="Arial"/>
              <a:cs typeface="Arial"/>
              <a:sym typeface="Arial"/>
            </a:endParaRPr>
          </a:p>
          <a:p>
            <a:pPr indent="-336550" lvl="1" marL="914400" rtl="0" algn="l">
              <a:lnSpc>
                <a:spcPct val="115000"/>
              </a:lnSpc>
              <a:spcBef>
                <a:spcPts val="1200"/>
              </a:spcBef>
              <a:spcAft>
                <a:spcPts val="0"/>
              </a:spcAft>
              <a:buClr>
                <a:srgbClr val="000000"/>
              </a:buClr>
              <a:buSzPts val="1700"/>
              <a:buFont typeface="Arial"/>
              <a:buChar char="○"/>
            </a:pPr>
            <a:r>
              <a:t/>
            </a:r>
            <a:endParaRPr b="1" sz="17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idx="1" type="subTitle"/>
          </p:nvPr>
        </p:nvSpPr>
        <p:spPr>
          <a:xfrm>
            <a:off x="741625" y="1244000"/>
            <a:ext cx="8264400" cy="36429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400">
                <a:solidFill>
                  <a:srgbClr val="000000"/>
                </a:solidFill>
                <a:latin typeface="Arial"/>
                <a:ea typeface="Arial"/>
                <a:cs typeface="Arial"/>
                <a:sym typeface="Arial"/>
              </a:rPr>
              <a:t>Technical Overview (Model &amp; Features)</a:t>
            </a:r>
            <a:endParaRPr b="1" sz="1400">
              <a:solidFill>
                <a:srgbClr val="000000"/>
              </a:solidFill>
              <a:latin typeface="Arial"/>
              <a:ea typeface="Arial"/>
              <a:cs typeface="Arial"/>
              <a:sym typeface="Arial"/>
            </a:endParaRPr>
          </a:p>
          <a:p>
            <a:pPr indent="-304800" lvl="0" marL="457200" rtl="0" algn="l">
              <a:lnSpc>
                <a:spcPct val="115000"/>
              </a:lnSpc>
              <a:spcBef>
                <a:spcPts val="1200"/>
              </a:spcBef>
              <a:spcAft>
                <a:spcPts val="0"/>
              </a:spcAft>
              <a:buSzPts val="1200"/>
              <a:buChar char="●"/>
            </a:pPr>
            <a:br>
              <a:rPr b="1"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The features used include </a:t>
            </a:r>
            <a:r>
              <a:rPr lang="en" sz="1200">
                <a:solidFill>
                  <a:srgbClr val="188038"/>
                </a:solidFill>
                <a:latin typeface="Roboto Mono"/>
                <a:ea typeface="Roboto Mono"/>
                <a:cs typeface="Roboto Mono"/>
                <a:sym typeface="Roboto Mono"/>
              </a:rPr>
              <a:t>Open</a:t>
            </a:r>
            <a:r>
              <a:rPr lang="en" sz="1200">
                <a:solidFill>
                  <a:srgbClr val="000000"/>
                </a:solidFill>
                <a:latin typeface="Arial"/>
                <a:ea typeface="Arial"/>
                <a:cs typeface="Arial"/>
                <a:sym typeface="Arial"/>
              </a:rPr>
              <a:t>, </a:t>
            </a:r>
            <a:r>
              <a:rPr lang="en" sz="1200">
                <a:solidFill>
                  <a:srgbClr val="188038"/>
                </a:solidFill>
                <a:latin typeface="Roboto Mono"/>
                <a:ea typeface="Roboto Mono"/>
                <a:cs typeface="Roboto Mono"/>
                <a:sym typeface="Roboto Mono"/>
              </a:rPr>
              <a:t>Close</a:t>
            </a:r>
            <a:r>
              <a:rPr lang="en" sz="1200">
                <a:solidFill>
                  <a:srgbClr val="000000"/>
                </a:solidFill>
                <a:latin typeface="Arial"/>
                <a:ea typeface="Arial"/>
                <a:cs typeface="Arial"/>
                <a:sym typeface="Arial"/>
              </a:rPr>
              <a:t>, </a:t>
            </a:r>
            <a:r>
              <a:rPr lang="en" sz="1200">
                <a:solidFill>
                  <a:srgbClr val="188038"/>
                </a:solidFill>
                <a:latin typeface="Roboto Mono"/>
                <a:ea typeface="Roboto Mono"/>
                <a:cs typeface="Roboto Mono"/>
                <a:sym typeface="Roboto Mono"/>
              </a:rPr>
              <a:t>High</a:t>
            </a:r>
            <a:r>
              <a:rPr lang="en" sz="1200">
                <a:solidFill>
                  <a:srgbClr val="000000"/>
                </a:solidFill>
                <a:latin typeface="Arial"/>
                <a:ea typeface="Arial"/>
                <a:cs typeface="Arial"/>
                <a:sym typeface="Arial"/>
              </a:rPr>
              <a:t>, </a:t>
            </a:r>
            <a:r>
              <a:rPr lang="en" sz="1200">
                <a:solidFill>
                  <a:srgbClr val="188038"/>
                </a:solidFill>
                <a:latin typeface="Roboto Mono"/>
                <a:ea typeface="Roboto Mono"/>
                <a:cs typeface="Roboto Mono"/>
                <a:sym typeface="Roboto Mono"/>
              </a:rPr>
              <a:t>Low</a:t>
            </a:r>
            <a:r>
              <a:rPr lang="en" sz="1200">
                <a:solidFill>
                  <a:srgbClr val="000000"/>
                </a:solidFill>
                <a:latin typeface="Arial"/>
                <a:ea typeface="Arial"/>
                <a:cs typeface="Arial"/>
                <a:sym typeface="Arial"/>
              </a:rPr>
              <a:t>, </a:t>
            </a:r>
            <a:r>
              <a:rPr lang="en" sz="1200">
                <a:solidFill>
                  <a:srgbClr val="188038"/>
                </a:solidFill>
                <a:latin typeface="Roboto Mono"/>
                <a:ea typeface="Roboto Mono"/>
                <a:cs typeface="Roboto Mono"/>
                <a:sym typeface="Roboto Mono"/>
              </a:rPr>
              <a:t>Volume</a:t>
            </a:r>
            <a:r>
              <a:rPr lang="en" sz="1200">
                <a:solidFill>
                  <a:srgbClr val="000000"/>
                </a:solidFill>
                <a:latin typeface="Arial"/>
                <a:ea typeface="Arial"/>
                <a:cs typeface="Arial"/>
                <a:sym typeface="Arial"/>
              </a:rPr>
              <a:t>, and </a:t>
            </a:r>
            <a:r>
              <a:rPr lang="en" sz="1200">
                <a:solidFill>
                  <a:srgbClr val="188038"/>
                </a:solidFill>
                <a:latin typeface="Roboto Mono"/>
                <a:ea typeface="Roboto Mono"/>
                <a:cs typeface="Roboto Mono"/>
                <a:sym typeface="Roboto Mono"/>
              </a:rPr>
              <a:t>Change_Rate</a:t>
            </a:r>
            <a:r>
              <a:rPr lang="en" sz="1200">
                <a:solidFill>
                  <a:srgbClr val="000000"/>
                </a:solidFill>
                <a:latin typeface="Arial"/>
                <a:ea typeface="Arial"/>
                <a:cs typeface="Arial"/>
                <a:sym typeface="Arial"/>
              </a:rPr>
              <a:t>. These features provide a comprehensive overview of market behavior, capturing both price dynamics and volume trends.</a:t>
            </a:r>
            <a:br>
              <a:rPr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The model selected for this task is an LSTM (Long Short-Term Memory) recurrent neural network, which is highly suited for time-series data due to its ability to capture long-term dependencies and trends.</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SzPts val="1200"/>
              <a:buChar char="●"/>
            </a:pPr>
            <a:br>
              <a:rPr b="1"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使用した特徴量には、</a:t>
            </a:r>
            <a:r>
              <a:rPr lang="en" sz="1200">
                <a:solidFill>
                  <a:srgbClr val="188038"/>
                </a:solidFill>
                <a:latin typeface="Roboto Mono"/>
                <a:ea typeface="Roboto Mono"/>
                <a:cs typeface="Roboto Mono"/>
                <a:sym typeface="Roboto Mono"/>
              </a:rPr>
              <a:t>Open</a:t>
            </a:r>
            <a:r>
              <a:rPr lang="en" sz="1200">
                <a:solidFill>
                  <a:srgbClr val="000000"/>
                </a:solidFill>
                <a:latin typeface="Arial"/>
                <a:ea typeface="Arial"/>
                <a:cs typeface="Arial"/>
                <a:sym typeface="Arial"/>
              </a:rPr>
              <a:t>、</a:t>
            </a:r>
            <a:r>
              <a:rPr lang="en" sz="1200">
                <a:solidFill>
                  <a:srgbClr val="188038"/>
                </a:solidFill>
                <a:latin typeface="Roboto Mono"/>
                <a:ea typeface="Roboto Mono"/>
                <a:cs typeface="Roboto Mono"/>
                <a:sym typeface="Roboto Mono"/>
              </a:rPr>
              <a:t>Close</a:t>
            </a:r>
            <a:r>
              <a:rPr lang="en" sz="1200">
                <a:solidFill>
                  <a:srgbClr val="000000"/>
                </a:solidFill>
                <a:latin typeface="Arial"/>
                <a:ea typeface="Arial"/>
                <a:cs typeface="Arial"/>
                <a:sym typeface="Arial"/>
              </a:rPr>
              <a:t>、</a:t>
            </a:r>
            <a:r>
              <a:rPr lang="en" sz="1200">
                <a:solidFill>
                  <a:srgbClr val="188038"/>
                </a:solidFill>
                <a:latin typeface="Roboto Mono"/>
                <a:ea typeface="Roboto Mono"/>
                <a:cs typeface="Roboto Mono"/>
                <a:sym typeface="Roboto Mono"/>
              </a:rPr>
              <a:t>High</a:t>
            </a:r>
            <a:r>
              <a:rPr lang="en" sz="1200">
                <a:solidFill>
                  <a:srgbClr val="000000"/>
                </a:solidFill>
                <a:latin typeface="Arial"/>
                <a:ea typeface="Arial"/>
                <a:cs typeface="Arial"/>
                <a:sym typeface="Arial"/>
              </a:rPr>
              <a:t>、</a:t>
            </a:r>
            <a:r>
              <a:rPr lang="en" sz="1200">
                <a:solidFill>
                  <a:srgbClr val="188038"/>
                </a:solidFill>
                <a:latin typeface="Roboto Mono"/>
                <a:ea typeface="Roboto Mono"/>
                <a:cs typeface="Roboto Mono"/>
                <a:sym typeface="Roboto Mono"/>
              </a:rPr>
              <a:t>Low</a:t>
            </a:r>
            <a:r>
              <a:rPr lang="en" sz="1200">
                <a:solidFill>
                  <a:srgbClr val="000000"/>
                </a:solidFill>
                <a:latin typeface="Arial"/>
                <a:ea typeface="Arial"/>
                <a:cs typeface="Arial"/>
                <a:sym typeface="Arial"/>
              </a:rPr>
              <a:t>、</a:t>
            </a:r>
            <a:r>
              <a:rPr lang="en" sz="1200">
                <a:solidFill>
                  <a:srgbClr val="188038"/>
                </a:solidFill>
                <a:latin typeface="Roboto Mono"/>
                <a:ea typeface="Roboto Mono"/>
                <a:cs typeface="Roboto Mono"/>
                <a:sym typeface="Roboto Mono"/>
              </a:rPr>
              <a:t>Volume</a:t>
            </a:r>
            <a:r>
              <a:rPr lang="en" sz="1200">
                <a:solidFill>
                  <a:srgbClr val="000000"/>
                </a:solidFill>
                <a:latin typeface="Arial"/>
                <a:ea typeface="Arial"/>
                <a:cs typeface="Arial"/>
                <a:sym typeface="Arial"/>
              </a:rPr>
              <a:t>、および </a:t>
            </a:r>
            <a:r>
              <a:rPr lang="en" sz="1200">
                <a:solidFill>
                  <a:srgbClr val="188038"/>
                </a:solidFill>
                <a:latin typeface="Roboto Mono"/>
                <a:ea typeface="Roboto Mono"/>
                <a:cs typeface="Roboto Mono"/>
                <a:sym typeface="Roboto Mono"/>
              </a:rPr>
              <a:t>Change_Rate</a:t>
            </a:r>
            <a:r>
              <a:rPr lang="en" sz="1200">
                <a:solidFill>
                  <a:srgbClr val="000000"/>
                </a:solidFill>
                <a:latin typeface="Arial"/>
                <a:ea typeface="Arial"/>
                <a:cs typeface="Arial"/>
                <a:sym typeface="Arial"/>
              </a:rPr>
              <a:t> が含まれています。これらの特徴は、市場の動向を包括的に捉え、価格の動態と取引量のトレンドの両方を反映しています。</a:t>
            </a:r>
            <a:br>
              <a:rPr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このタスクに選定されたモデルは、LSTM（Long Short-Term Memory）リカレントニューラルネットワークです。LSTMは、時系列データに適しており、長期的な依存関係やトレンドを捉える能力があります。</a:t>
            </a:r>
            <a:endParaRPr sz="12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b="1" sz="14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idx="1" type="subTitle"/>
          </p:nvPr>
        </p:nvSpPr>
        <p:spPr>
          <a:xfrm>
            <a:off x="741625" y="1244000"/>
            <a:ext cx="8264400" cy="3642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b="1" sz="1400">
              <a:solidFill>
                <a:srgbClr val="000000"/>
              </a:solidFill>
              <a:latin typeface="Arial"/>
              <a:ea typeface="Arial"/>
              <a:cs typeface="Arial"/>
              <a:sym typeface="Arial"/>
            </a:endParaRPr>
          </a:p>
        </p:txBody>
      </p:sp>
      <p:pic>
        <p:nvPicPr>
          <p:cNvPr id="122" name="Google Shape;122;p20"/>
          <p:cNvPicPr preferRelativeResize="0"/>
          <p:nvPr/>
        </p:nvPicPr>
        <p:blipFill>
          <a:blip r:embed="rId3">
            <a:alphaModFix/>
          </a:blip>
          <a:stretch>
            <a:fillRect/>
          </a:stretch>
        </p:blipFill>
        <p:spPr>
          <a:xfrm>
            <a:off x="0" y="83308"/>
            <a:ext cx="9144000" cy="497688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1"/>
          <p:cNvPicPr preferRelativeResize="0"/>
          <p:nvPr/>
        </p:nvPicPr>
        <p:blipFill>
          <a:blip r:embed="rId3">
            <a:alphaModFix/>
          </a:blip>
          <a:stretch>
            <a:fillRect/>
          </a:stretch>
        </p:blipFill>
        <p:spPr>
          <a:xfrm>
            <a:off x="274025" y="619500"/>
            <a:ext cx="8079551" cy="4524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