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Oo/C+lAQAzx3JDUyz6D9NZEmS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51bab4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51bab4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51bab4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51bab4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51bab4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351bab4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51bab41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51bab41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51bab41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51bab4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51bab4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51bab4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51bab4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51bab4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351bab4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351bab4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51bab41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351bab4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51bab4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51bab4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51bab4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51bab4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51bab4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51bab4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51bab4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351bab4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9"/>
          <p:cNvPicPr preferRelativeResize="0"/>
          <p:nvPr/>
        </p:nvPicPr>
        <p:blipFill rotWithShape="1">
          <a:blip r:embed="rId2">
            <a:alphaModFix/>
          </a:blip>
          <a:srcRect b="26445" l="9049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31882" r="25713" t="8095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34" name="Google Shape;34;p11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omponent Detail" id="42" name="Google Shape;42;p11"/>
          <p:cNvPicPr preferRelativeResize="0"/>
          <p:nvPr/>
        </p:nvPicPr>
        <p:blipFill rotWithShape="1">
          <a:blip r:embed="rId2">
            <a:alphaModFix/>
          </a:blip>
          <a:srcRect b="25075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1"/>
          <p:cNvGrpSpPr/>
          <p:nvPr/>
        </p:nvGrpSpPr>
        <p:grpSpPr>
          <a:xfrm>
            <a:off x="7666681" y="2077877"/>
            <a:ext cx="1148179" cy="2282763"/>
            <a:chOff x="7666681" y="2077877"/>
            <a:chExt cx="1148179" cy="2282763"/>
          </a:xfrm>
        </p:grpSpPr>
        <p:grpSp>
          <p:nvGrpSpPr>
            <p:cNvPr id="45" name="Google Shape;45;p11"/>
            <p:cNvGrpSpPr/>
            <p:nvPr/>
          </p:nvGrpSpPr>
          <p:grpSpPr>
            <a:xfrm>
              <a:off x="7666681" y="2077877"/>
              <a:ext cx="1148179" cy="2282763"/>
              <a:chOff x="3983627" y="1676395"/>
              <a:chExt cx="1449538" cy="2881913"/>
            </a:xfrm>
          </p:grpSpPr>
          <p:sp>
            <p:nvSpPr>
              <p:cNvPr id="46" name="Google Shape;46;p11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bile View" id="49" name="Google Shape;49;p11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11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ournalofbigdata.springeropen.com/articles/10.1186/s40537-020-00333-6" TargetMode="External"/><Relationship Id="rId4" Type="http://schemas.openxmlformats.org/officeDocument/2006/relationships/hyperlink" Target="https://pypi.org/project/yfinance" TargetMode="External"/><Relationship Id="rId5" Type="http://schemas.openxmlformats.org/officeDocument/2006/relationships/hyperlink" Target="https://www.macrotrends.net/" TargetMode="External"/><Relationship Id="rId6" Type="http://schemas.openxmlformats.org/officeDocument/2006/relationships/hyperlink" Target="https://seekingalpha.com/symbol/AMZN/analysis" TargetMode="External"/><Relationship Id="rId7" Type="http://schemas.openxmlformats.org/officeDocument/2006/relationships/hyperlink" Target="https://trends.google.com/trends/explore?q=Amaz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crotrends.net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eekingalpha.com/symbol/AMZN/analysi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729450" y="1322450"/>
            <a:ext cx="757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Stock Price Trend Prediction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Group 25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Mentor : Prof. M. V. Joshi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51bab41f_0_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03" name="Google Shape;203;g10351bab41f_0_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Input Layer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LSTM Layer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Dropout Layer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Batch Normalization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Dense Layer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Training</a:t>
            </a:r>
            <a:endParaRPr b="1" sz="1600"/>
          </a:p>
        </p:txBody>
      </p:sp>
      <p:pic>
        <p:nvPicPr>
          <p:cNvPr id="204" name="Google Shape;204;g10351bab41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25" y="752150"/>
            <a:ext cx="2847975" cy="4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51bab41f_0_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10" name="Google Shape;210;g10351bab41f_0_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Without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190.27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11" name="Google Shape;211;g10351bab41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75" y="1853850"/>
            <a:ext cx="3654575" cy="28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51bab41f_0_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17" name="Google Shape;217;g10351bab41f_0_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Without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190.27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R2  Score = 0.807 </a:t>
            </a:r>
            <a:endParaRPr b="1" sz="1600"/>
          </a:p>
        </p:txBody>
      </p:sp>
      <p:pic>
        <p:nvPicPr>
          <p:cNvPr id="218" name="Google Shape;218;g10351bab41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75" y="207887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51bab41f_1_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24" name="Google Shape;224;g10351bab41f_1_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Without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185.54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25" name="Google Shape;225;g10351bab41f_1_68"/>
          <p:cNvPicPr preferRelativeResize="0"/>
          <p:nvPr/>
        </p:nvPicPr>
        <p:blipFill rotWithShape="1">
          <a:blip r:embed="rId3">
            <a:alphaModFix/>
          </a:blip>
          <a:srcRect b="0" l="4434" r="0" t="2969"/>
          <a:stretch/>
        </p:blipFill>
        <p:spPr>
          <a:xfrm>
            <a:off x="4014641" y="1896575"/>
            <a:ext cx="4403509" cy="26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51bab41f_0_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31" name="Google Shape;231;g10351bab41f_0_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Without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</a:t>
            </a:r>
            <a:r>
              <a:rPr b="1" lang="en" sz="1600"/>
              <a:t>185.54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R2  Score = 0.709</a:t>
            </a:r>
            <a:endParaRPr b="1" sz="1600"/>
          </a:p>
        </p:txBody>
      </p:sp>
      <p:pic>
        <p:nvPicPr>
          <p:cNvPr id="232" name="Google Shape;232;g10351bab41f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00" y="2078875"/>
            <a:ext cx="42005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51bab41f_0_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38" name="Google Shape;238;g10351bab41f_0_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85.61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39" name="Google Shape;239;g10351bab41f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175" y="2078875"/>
            <a:ext cx="4734974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51bab41f_0_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45" name="Google Shape;245;g10351bab41f_0_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85.61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R2  Score = 0.98 </a:t>
            </a:r>
            <a:endParaRPr b="1" sz="1600"/>
          </a:p>
        </p:txBody>
      </p:sp>
      <p:pic>
        <p:nvPicPr>
          <p:cNvPr id="246" name="Google Shape;246;g10351bab41f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207887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51bab41f_0_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52" name="Google Shape;252;g10351bab41f_0_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100.21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53" name="Google Shape;253;g10351bab41f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00" y="2078875"/>
            <a:ext cx="5033775" cy="2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51bab41f_0_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259" name="Google Shape;259;g10351bab41f_0_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 Dataset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External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Index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Google Trend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News Sentiments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RMSE = 100.21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R2  Score = 0.89</a:t>
            </a:r>
            <a:endParaRPr b="1" sz="1600"/>
          </a:p>
        </p:txBody>
      </p:sp>
      <p:pic>
        <p:nvPicPr>
          <p:cNvPr id="260" name="Google Shape;260;g10351bab41f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663" y="207887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6" name="Google Shape;266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Research Paper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YFinance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Macrotrends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Seeking Alpha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7"/>
              </a:rPr>
              <a:t>Google Trends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Yash Shah		 -   201801131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Keval Thakarar 	 -   201801157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Param Modi 		 -   201801168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Jaymin Chauhan 	 -   201801454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690600" y="20633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Short term price trend prediction of the stock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Input : </a:t>
            </a:r>
            <a:endParaRPr b="1"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Past Trading Data (High, Low, Open, Close, Volume)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Index Data (Dow Jones, S&amp;P 500)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Indicators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Google Trends</a:t>
            </a:r>
            <a:endParaRPr baseline="30000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News Sentiments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Output : </a:t>
            </a:r>
            <a:r>
              <a:rPr lang="en" sz="1800"/>
              <a:t>Prediction of Close Price for (n+1)</a:t>
            </a:r>
            <a:r>
              <a:rPr baseline="30000" lang="en" sz="1800"/>
              <a:t>th</a:t>
            </a:r>
            <a:r>
              <a:rPr lang="en" sz="1800"/>
              <a:t> Day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51bab41f_1_0"/>
          <p:cNvSpPr txBox="1"/>
          <p:nvPr>
            <p:ph type="title"/>
          </p:nvPr>
        </p:nvSpPr>
        <p:spPr>
          <a:xfrm>
            <a:off x="729450" y="126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Resource</a:t>
            </a:r>
            <a:endParaRPr/>
          </a:p>
        </p:txBody>
      </p:sp>
      <p:sp>
        <p:nvSpPr>
          <p:cNvPr id="154" name="Google Shape;154;g10351bab41f_1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Past Trading Data (High, Low, Open, Close, Volume)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Yfinance Ticker Module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S&amp;P 500 Companies Data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g10351bab41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48" y="2106600"/>
            <a:ext cx="3133900" cy="22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351bab41f_0_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Resource</a:t>
            </a:r>
            <a:endParaRPr/>
          </a:p>
        </p:txBody>
      </p:sp>
      <p:sp>
        <p:nvSpPr>
          <p:cNvPr id="161" name="Google Shape;161;g10351bab41f_0_1"/>
          <p:cNvSpPr txBox="1"/>
          <p:nvPr>
            <p:ph idx="1" type="body"/>
          </p:nvPr>
        </p:nvSpPr>
        <p:spPr>
          <a:xfrm>
            <a:off x="729450" y="207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Index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Dow Jones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S&amp;P 500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Stock Market Sentiment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Macrotrends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g10351bab41f_0_1"/>
          <p:cNvPicPr preferRelativeResize="0"/>
          <p:nvPr/>
        </p:nvPicPr>
        <p:blipFill rotWithShape="1">
          <a:blip r:embed="rId4">
            <a:alphaModFix/>
          </a:blip>
          <a:srcRect b="0" l="5250" r="10068" t="1574"/>
          <a:stretch/>
        </p:blipFill>
        <p:spPr>
          <a:xfrm>
            <a:off x="4540700" y="1853850"/>
            <a:ext cx="3877450" cy="28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51bab41f_0_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351bab41f_0_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Google Trends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Popularity b</a:t>
            </a:r>
            <a:r>
              <a:rPr b="1" lang="en" sz="1600"/>
              <a:t>ased on Search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Indicate Public Sentiment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Financial News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Seeking Alpha</a:t>
            </a:r>
            <a:endParaRPr b="1" sz="1600"/>
          </a:p>
        </p:txBody>
      </p:sp>
      <p:pic>
        <p:nvPicPr>
          <p:cNvPr id="169" name="Google Shape;169;g10351bab4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8875"/>
            <a:ext cx="38461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365100" y="2571750"/>
            <a:ext cx="13170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139300" y="2571750"/>
            <a:ext cx="13170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</a:t>
            </a:r>
            <a:r>
              <a:rPr lang="en"/>
              <a:t>pansion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3913500" y="2571750"/>
            <a:ext cx="13170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News Sentiment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687700" y="2571750"/>
            <a:ext cx="13170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7461900" y="2571750"/>
            <a:ext cx="13170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4"/>
          <p:cNvCxnSpPr>
            <a:stCxn id="175" idx="3"/>
            <a:endCxn id="176" idx="1"/>
          </p:cNvCxnSpPr>
          <p:nvPr/>
        </p:nvCxnSpPr>
        <p:spPr>
          <a:xfrm>
            <a:off x="1682100" y="3178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4"/>
          <p:cNvCxnSpPr/>
          <p:nvPr/>
        </p:nvCxnSpPr>
        <p:spPr>
          <a:xfrm>
            <a:off x="3456300" y="3178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4"/>
          <p:cNvCxnSpPr/>
          <p:nvPr/>
        </p:nvCxnSpPr>
        <p:spPr>
          <a:xfrm>
            <a:off x="5230500" y="3178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4"/>
          <p:cNvCxnSpPr/>
          <p:nvPr/>
        </p:nvCxnSpPr>
        <p:spPr>
          <a:xfrm>
            <a:off x="7004700" y="3178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 </a:t>
            </a:r>
            <a:r>
              <a:rPr lang="en"/>
              <a:t>Expansion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Technical Indicators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Moving Average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Volatility Index (Upper &amp; Lower)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 (Long &amp; Short)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Resistance (Long &amp; Short)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</a:t>
            </a:r>
            <a:r>
              <a:rPr b="1" lang="en" sz="1800"/>
              <a:t>ompanies with Highest Correlation</a:t>
            </a:r>
            <a:endParaRPr b="1" sz="1800"/>
          </a:p>
        </p:txBody>
      </p:sp>
      <p:pic>
        <p:nvPicPr>
          <p:cNvPr id="190" name="Google Shape;1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15" y="2078875"/>
            <a:ext cx="344261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51bab41f_0_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Sentiments and Analysis</a:t>
            </a:r>
            <a:endParaRPr/>
          </a:p>
        </p:txBody>
      </p:sp>
      <p:sp>
        <p:nvSpPr>
          <p:cNvPr id="196" name="Google Shape;196;g10351bab41f_0_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VADER Model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SentimentIntensityAnalyzer()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Polarity</a:t>
            </a:r>
            <a:r>
              <a:rPr b="1" lang="en" sz="1600"/>
              <a:t>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Negative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Strength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much Positive ?</a:t>
            </a:r>
            <a:endParaRPr sz="1600"/>
          </a:p>
        </p:txBody>
      </p:sp>
      <p:pic>
        <p:nvPicPr>
          <p:cNvPr id="197" name="Google Shape;197;g10351bab41f_0_25"/>
          <p:cNvPicPr preferRelativeResize="0"/>
          <p:nvPr/>
        </p:nvPicPr>
        <p:blipFill rotWithShape="1">
          <a:blip r:embed="rId3">
            <a:alphaModFix/>
          </a:blip>
          <a:srcRect b="0" l="4648" r="16827" t="0"/>
          <a:stretch/>
        </p:blipFill>
        <p:spPr>
          <a:xfrm>
            <a:off x="4346825" y="2242699"/>
            <a:ext cx="4400675" cy="18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