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349" r:id="rId3"/>
    <p:sldId id="370" r:id="rId4"/>
    <p:sldId id="350" r:id="rId5"/>
    <p:sldId id="381" r:id="rId6"/>
    <p:sldId id="371" r:id="rId7"/>
    <p:sldId id="372" r:id="rId8"/>
    <p:sldId id="362" r:id="rId9"/>
    <p:sldId id="363" r:id="rId10"/>
    <p:sldId id="351" r:id="rId11"/>
    <p:sldId id="416" r:id="rId12"/>
    <p:sldId id="417" r:id="rId13"/>
    <p:sldId id="400" r:id="rId14"/>
    <p:sldId id="398" r:id="rId15"/>
    <p:sldId id="384" r:id="rId16"/>
    <p:sldId id="407" r:id="rId17"/>
    <p:sldId id="383" r:id="rId18"/>
    <p:sldId id="402" r:id="rId19"/>
    <p:sldId id="403" r:id="rId20"/>
    <p:sldId id="404" r:id="rId21"/>
    <p:sldId id="405" r:id="rId22"/>
    <p:sldId id="406" r:id="rId23"/>
    <p:sldId id="445" r:id="rId24"/>
    <p:sldId id="352" r:id="rId25"/>
    <p:sldId id="373" r:id="rId26"/>
    <p:sldId id="374" r:id="rId27"/>
    <p:sldId id="408" r:id="rId28"/>
    <p:sldId id="376" r:id="rId29"/>
    <p:sldId id="377" r:id="rId30"/>
    <p:sldId id="395" r:id="rId31"/>
    <p:sldId id="396" r:id="rId32"/>
    <p:sldId id="378" r:id="rId33"/>
    <p:sldId id="380" r:id="rId34"/>
    <p:sldId id="419" r:id="rId35"/>
    <p:sldId id="418" r:id="rId36"/>
    <p:sldId id="420" r:id="rId37"/>
    <p:sldId id="421" r:id="rId38"/>
    <p:sldId id="422" r:id="rId39"/>
    <p:sldId id="423" r:id="rId40"/>
    <p:sldId id="444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0" autoAdjust="0"/>
    <p:restoredTop sz="85319" autoAdjust="0"/>
  </p:normalViewPr>
  <p:slideViewPr>
    <p:cSldViewPr>
      <p:cViewPr varScale="1">
        <p:scale>
          <a:sx n="86" d="100"/>
          <a:sy n="86" d="100"/>
        </p:scale>
        <p:origin x="9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based methods?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Derivatives: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-2ax</a:t>
            </a:r>
          </a:p>
          <a:p>
            <a:r>
              <a:rPr lang="en-US" dirty="0"/>
              <a:t>-1/x</a:t>
            </a:r>
          </a:p>
          <a:p>
            <a:r>
              <a:rPr lang="en-US" dirty="0"/>
              <a:t>-</a:t>
            </a:r>
            <a:r>
              <a:rPr lang="en-US" dirty="0" err="1"/>
              <a:t>aExp</a:t>
            </a:r>
            <a:r>
              <a:rPr lang="en-US" dirty="0"/>
              <a:t>(-ax)</a:t>
            </a:r>
          </a:p>
          <a:p>
            <a:r>
              <a:rPr lang="en-US"/>
              <a:t>a or 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4" Type="http://schemas.openxmlformats.org/officeDocument/2006/relationships/image" Target="../media/image231.png"/><Relationship Id="rId5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www.math.uwaterloo.ca/~hwolkowi/matrixcookbook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3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4: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err="1"/>
              <a:t>Xiaobai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optimize cost function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Minimize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w.r.t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Iterative method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Start with some initials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>
                            <a:latin typeface="Cambria Math"/>
                          </a:rPr>
                          <m:t>=0,</m:t>
                        </m:r>
                        <m:sSub>
                          <m:sSubPr>
                            <m:ctrlPr>
                              <a:rPr kumimoji="1"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1" lang="en-US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Keep changing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 reduce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Stop while certain conditions satisfied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593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600" y="1828800"/>
                <a:ext cx="5029200" cy="96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828800"/>
                <a:ext cx="5029200" cy="965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C9209-C36F-2243-B230-866EE2C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Computer-based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17AF5A6-C210-8F4F-9FEC-5F03A692704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Iterative method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Start with some initials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>
                            <a:latin typeface="Cambria Math"/>
                          </a:rPr>
                          <m:t>=0,</m:t>
                        </m:r>
                        <m:sSub>
                          <m:sSubPr>
                            <m:ctrlPr>
                              <a:rPr kumimoji="1"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1" lang="en-US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Randomly generate new values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, keep it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is the minimal. 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Stop while certain conditions satisfied</a:t>
                </a:r>
              </a:p>
              <a:p>
                <a:pPr marL="274320" lvl="1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Pros: </a:t>
                </a:r>
              </a:p>
              <a:p>
                <a:pPr lvl="1"/>
                <a:r>
                  <a:rPr kumimoji="1" lang="en-US" altLang="zh-CN" dirty="0"/>
                  <a:t>Being easy to implement 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Cons:</a:t>
                </a:r>
              </a:p>
              <a:p>
                <a:pPr lvl="1"/>
                <a:r>
                  <a:rPr kumimoji="1" lang="en-US" altLang="zh-CN" dirty="0"/>
                  <a:t>Difficult to converge</a:t>
                </a:r>
              </a:p>
              <a:p>
                <a:pPr lvl="1"/>
                <a:r>
                  <a:rPr kumimoji="1" lang="en-US" altLang="zh-CN" dirty="0"/>
                  <a:t>Being worse while solving a highly complicated loss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AF5A6-C210-8F4F-9FEC-5F03A6927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57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B5EA7-9091-D944-A2B6-F04EE17B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smart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3A27A5-B63B-6443-89B2-28A345CF55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supervised problem</a:t>
                </a:r>
              </a:p>
              <a:p>
                <a:r>
                  <a:rPr lang="en-US" dirty="0"/>
                  <a:t>Produce continuous outputs</a:t>
                </a:r>
              </a:p>
              <a:p>
                <a:r>
                  <a:rPr lang="en-US" dirty="0"/>
                  <a:t>Prediction function: linear equations y=f(x;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Linear relationships between inputs (x) and output labels (y)</a:t>
                </a:r>
              </a:p>
              <a:p>
                <a:pPr lvl="1"/>
                <a:r>
                  <a:rPr lang="en-US" dirty="0"/>
                  <a:t>If a sample has </a:t>
                </a:r>
                <a:r>
                  <a:rPr lang="en-US" i="1" dirty="0"/>
                  <a:t>d</a:t>
                </a:r>
                <a:r>
                  <a:rPr lang="en-US" dirty="0"/>
                  <a:t> features, the linear model will have </a:t>
                </a:r>
                <a:r>
                  <a:rPr lang="en-US" i="1" dirty="0"/>
                  <a:t>d+1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Inference: given 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, compute y</a:t>
                </a:r>
              </a:p>
              <a:p>
                <a:endParaRPr lang="en-US" dirty="0"/>
              </a:p>
              <a:p>
                <a:r>
                  <a:rPr lang="en-US" dirty="0"/>
                  <a:t>Training:  given (x, y),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66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Cost Function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Given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), solve model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) to minimize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w.r.t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The least square formula is shared by most machine learning models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To minimize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, we need to minimize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593" t="-58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600" y="2057400"/>
                <a:ext cx="5791200" cy="189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Or,</a:t>
                </a:r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) ]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57400"/>
                <a:ext cx="5791200" cy="1893980"/>
              </a:xfrm>
              <a:prstGeom prst="rect">
                <a:avLst/>
              </a:prstGeom>
              <a:blipFill rotWithShape="1">
                <a:blip r:embed="rId3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500" dirty="0"/>
                  <a:t>Ho to minimize cost functions F(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2500" dirty="0"/>
                  <a:t>)?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185" b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Iterative method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Start with some initials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>
                            <a:latin typeface="Cambria Math"/>
                          </a:rPr>
                          <m:t>=0</m:t>
                        </m:r>
                        <m:r>
                          <a:rPr kumimoji="1" lang="en-US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Keep changing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 reduce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Stop while certain conditions were satisfied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endParaRPr kumimoji="1" lang="en-US" altLang="zh-CN" dirty="0"/>
              </a:p>
              <a:p>
                <a:r>
                  <a:rPr kumimoji="1" lang="en-US" altLang="zh-CN" dirty="0"/>
                  <a:t> To ensure convergence to local minimums, it is necessary to guarantee step ii.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3" t="-111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37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Quadratic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91200"/>
            <a:ext cx="8229600" cy="36576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d/df/Function_ax%5E2.svg/350px-Function_ax%5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9" y="2414337"/>
            <a:ext cx="2667000" cy="20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201010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70759" y="2286000"/>
            <a:ext cx="4452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Zero, one, or two real roots.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extreme, called the vertex.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inflection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symmetry through the vertex. (Axis of symmetry.)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Rises or falls at both 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constructed from three non-</a:t>
            </a:r>
            <a:r>
              <a:rPr lang="en-US" dirty="0" err="1"/>
              <a:t>colinear</a:t>
            </a:r>
            <a:r>
              <a:rPr lang="en-US" dirty="0"/>
              <a:t> points or three pieces of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fundamental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Roots are solvable by radicals. (Quadratic Formula.)</a:t>
            </a:r>
          </a:p>
        </p:txBody>
      </p:sp>
    </p:spTree>
    <p:extLst>
      <p:ext uri="{BB962C8B-B14F-4D97-AF65-F5344CB8AC3E}">
        <p14:creationId xmlns:p14="http://schemas.microsoft.com/office/powerpoint/2010/main" val="25682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Quadratic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91200"/>
            <a:ext cx="8229600" cy="36576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cxnSp>
        <p:nvCxnSpPr>
          <p:cNvPr id="5" name="直接箭头连接符 21"/>
          <p:cNvCxnSpPr/>
          <p:nvPr/>
        </p:nvCxnSpPr>
        <p:spPr>
          <a:xfrm>
            <a:off x="2971800" y="3918466"/>
            <a:ext cx="3126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2"/>
          <p:cNvCxnSpPr/>
          <p:nvPr/>
        </p:nvCxnSpPr>
        <p:spPr>
          <a:xfrm flipV="1">
            <a:off x="2971800" y="2325903"/>
            <a:ext cx="0" cy="1592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26"/>
          <p:cNvSpPr/>
          <p:nvPr/>
        </p:nvSpPr>
        <p:spPr>
          <a:xfrm>
            <a:off x="3366102" y="2620822"/>
            <a:ext cx="2158426" cy="761966"/>
          </a:xfrm>
          <a:custGeom>
            <a:avLst/>
            <a:gdLst>
              <a:gd name="connsiteX0" fmla="*/ 0 w 2029216"/>
              <a:gd name="connsiteY0" fmla="*/ 0 h 1728607"/>
              <a:gd name="connsiteX1" fmla="*/ 1077238 w 2029216"/>
              <a:gd name="connsiteY1" fmla="*/ 1728592 h 1728607"/>
              <a:gd name="connsiteX2" fmla="*/ 2029216 w 2029216"/>
              <a:gd name="connsiteY2" fmla="*/ 25052 h 17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216" h="1728607">
                <a:moveTo>
                  <a:pt x="0" y="0"/>
                </a:moveTo>
                <a:cubicBezTo>
                  <a:pt x="369517" y="862208"/>
                  <a:pt x="739035" y="1724417"/>
                  <a:pt x="1077238" y="1728592"/>
                </a:cubicBezTo>
                <a:cubicBezTo>
                  <a:pt x="1415441" y="1732767"/>
                  <a:pt x="1722328" y="878909"/>
                  <a:pt x="2029216" y="25052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09692" y="3800994"/>
                <a:ext cx="477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92" y="3800994"/>
                <a:ext cx="477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7" y="2177459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67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gradient at 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Quiz: How to tell whether the gradient at a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is negative or positive?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  <a:blipFill rotWithShape="1">
                <a:blip r:embed="rId2"/>
                <a:stretch>
                  <a:fillRect l="-1259" t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21"/>
          <p:cNvCxnSpPr/>
          <p:nvPr/>
        </p:nvCxnSpPr>
        <p:spPr>
          <a:xfrm>
            <a:off x="2743200" y="3851272"/>
            <a:ext cx="3126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2"/>
          <p:cNvCxnSpPr/>
          <p:nvPr/>
        </p:nvCxnSpPr>
        <p:spPr>
          <a:xfrm flipV="1">
            <a:off x="2743200" y="2258709"/>
            <a:ext cx="0" cy="1592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/>
          <p:nvPr/>
        </p:nvCxnSpPr>
        <p:spPr>
          <a:xfrm>
            <a:off x="4646444" y="2553880"/>
            <a:ext cx="0" cy="1286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任意多边形 26"/>
          <p:cNvSpPr/>
          <p:nvPr/>
        </p:nvSpPr>
        <p:spPr>
          <a:xfrm>
            <a:off x="3137502" y="2553628"/>
            <a:ext cx="2158426" cy="761966"/>
          </a:xfrm>
          <a:custGeom>
            <a:avLst/>
            <a:gdLst>
              <a:gd name="connsiteX0" fmla="*/ 0 w 2029216"/>
              <a:gd name="connsiteY0" fmla="*/ 0 h 1728607"/>
              <a:gd name="connsiteX1" fmla="*/ 1077238 w 2029216"/>
              <a:gd name="connsiteY1" fmla="*/ 1728592 h 1728607"/>
              <a:gd name="connsiteX2" fmla="*/ 2029216 w 2029216"/>
              <a:gd name="connsiteY2" fmla="*/ 25052 h 17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216" h="1728607">
                <a:moveTo>
                  <a:pt x="0" y="0"/>
                </a:moveTo>
                <a:cubicBezTo>
                  <a:pt x="369517" y="862208"/>
                  <a:pt x="739035" y="1724417"/>
                  <a:pt x="1077238" y="1728592"/>
                </a:cubicBezTo>
                <a:cubicBezTo>
                  <a:pt x="1415441" y="1732767"/>
                  <a:pt x="1722328" y="878909"/>
                  <a:pt x="2029216" y="25052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23"/>
              <p:cNvSpPr/>
              <p:nvPr/>
            </p:nvSpPr>
            <p:spPr>
              <a:xfrm>
                <a:off x="5390429" y="2994802"/>
                <a:ext cx="50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29" y="2994802"/>
                <a:ext cx="5077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3"/>
              <p:cNvSpPr/>
              <p:nvPr/>
            </p:nvSpPr>
            <p:spPr>
              <a:xfrm>
                <a:off x="2933672" y="2210932"/>
                <a:ext cx="158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𝑓𝑢𝑛𝑐</m:t>
                      </m:r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72" y="2210932"/>
                <a:ext cx="15863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457672" y="2564353"/>
            <a:ext cx="508537" cy="1702847"/>
            <a:chOff x="4457672" y="2564353"/>
            <a:chExt cx="508537" cy="1702847"/>
          </a:xfrm>
        </p:grpSpPr>
        <p:cxnSp>
          <p:nvCxnSpPr>
            <p:cNvPr id="11" name="直接连接符 24"/>
            <p:cNvCxnSpPr/>
            <p:nvPr/>
          </p:nvCxnSpPr>
          <p:spPr>
            <a:xfrm>
              <a:off x="4457672" y="2564353"/>
              <a:ext cx="0" cy="128691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4"/>
            <p:cNvCxnSpPr/>
            <p:nvPr/>
          </p:nvCxnSpPr>
          <p:spPr>
            <a:xfrm>
              <a:off x="4838672" y="2564353"/>
              <a:ext cx="0" cy="128691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23"/>
                <p:cNvSpPr/>
                <p:nvPr/>
              </p:nvSpPr>
              <p:spPr>
                <a:xfrm>
                  <a:off x="4457672" y="3897868"/>
                  <a:ext cx="508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672" y="3897868"/>
                  <a:ext cx="5085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 rot="16200000">
              <a:off x="4571972" y="3739352"/>
              <a:ext cx="152400" cy="381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457672" y="3315594"/>
            <a:ext cx="685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38672" y="3054990"/>
            <a:ext cx="304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0800000">
            <a:off x="5219672" y="3043343"/>
            <a:ext cx="152400" cy="272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057400"/>
              </a:xfrm>
            </p:spPr>
            <p:txBody>
              <a:bodyPr/>
              <a:lstStyle/>
              <a:p>
                <a:r>
                  <a:rPr kumimoji="1" lang="en-US" altLang="zh-CN" dirty="0"/>
                  <a:t>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kumimoji="1" lang="en-US" altLang="zh-CN" dirty="0"/>
                  <a:t>we use the iterative method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Start with some initials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>
                            <a:latin typeface="Cambria Math"/>
                          </a:rPr>
                          <m:t>=0</m:t>
                        </m:r>
                        <m:r>
                          <a:rPr kumimoji="1"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Keep changing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to reduce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Stop while certain conditions are satisfied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057400"/>
              </a:xfrm>
              <a:blipFill rotWithShape="1">
                <a:blip r:embed="rId2"/>
                <a:stretch>
                  <a:fillRect l="-59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05739" y="3810000"/>
            <a:ext cx="3126142" cy="1592563"/>
            <a:chOff x="1066800" y="2330018"/>
            <a:chExt cx="3126142" cy="1592563"/>
          </a:xfrm>
        </p:grpSpPr>
        <p:cxnSp>
          <p:nvCxnSpPr>
            <p:cNvPr id="5" name="直接箭头连接符 21"/>
            <p:cNvCxnSpPr/>
            <p:nvPr/>
          </p:nvCxnSpPr>
          <p:spPr>
            <a:xfrm>
              <a:off x="1066800" y="3922581"/>
              <a:ext cx="3126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22"/>
            <p:cNvCxnSpPr/>
            <p:nvPr/>
          </p:nvCxnSpPr>
          <p:spPr>
            <a:xfrm flipV="1">
              <a:off x="1066800" y="2330018"/>
              <a:ext cx="0" cy="1592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26"/>
            <p:cNvSpPr/>
            <p:nvPr/>
          </p:nvSpPr>
          <p:spPr>
            <a:xfrm>
              <a:off x="1461102" y="2624937"/>
              <a:ext cx="2158426" cy="761966"/>
            </a:xfrm>
            <a:custGeom>
              <a:avLst/>
              <a:gdLst>
                <a:gd name="connsiteX0" fmla="*/ 0 w 2029216"/>
                <a:gd name="connsiteY0" fmla="*/ 0 h 1728607"/>
                <a:gd name="connsiteX1" fmla="*/ 1077238 w 2029216"/>
                <a:gd name="connsiteY1" fmla="*/ 1728592 h 1728607"/>
                <a:gd name="connsiteX2" fmla="*/ 2029216 w 2029216"/>
                <a:gd name="connsiteY2" fmla="*/ 25052 h 17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216" h="1728607">
                  <a:moveTo>
                    <a:pt x="0" y="0"/>
                  </a:moveTo>
                  <a:cubicBezTo>
                    <a:pt x="369517" y="862208"/>
                    <a:pt x="739035" y="1724417"/>
                    <a:pt x="1077238" y="1728592"/>
                  </a:cubicBezTo>
                  <a:cubicBezTo>
                    <a:pt x="1415441" y="1732767"/>
                    <a:pt x="1722328" y="878909"/>
                    <a:pt x="2029216" y="2505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4568811" y="3505201"/>
            <a:ext cx="39694" cy="1897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3135869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15611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Regression: single feature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229600" cy="746760"/>
          </a:xfrm>
        </p:spPr>
        <p:txBody>
          <a:bodyPr/>
          <a:lstStyle/>
          <a:p>
            <a:r>
              <a:rPr kumimoji="1" lang="en-US" altLang="zh-CN" dirty="0"/>
              <a:t>Housing Price</a:t>
            </a:r>
          </a:p>
          <a:p>
            <a:endParaRPr kumimoji="1" lang="zh-CN" altLang="en-US" dirty="0"/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914400" y="4953000"/>
            <a:ext cx="82296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Supervised Learning:  trading history available</a:t>
            </a:r>
          </a:p>
          <a:p>
            <a:r>
              <a:rPr kumimoji="1" lang="en-US" altLang="zh-CN" dirty="0"/>
              <a:t>Regression: predict real-value </a:t>
            </a:r>
            <a:r>
              <a:rPr kumimoji="1" lang="en-US" altLang="zh-CN" dirty="0" smtClean="0"/>
              <a:t>prices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19204" y="1784322"/>
            <a:ext cx="6233610" cy="3385610"/>
            <a:chOff x="1219204" y="1784322"/>
            <a:chExt cx="6233610" cy="3385610"/>
          </a:xfrm>
        </p:grpSpPr>
        <p:grpSp>
          <p:nvGrpSpPr>
            <p:cNvPr id="4" name="组 3"/>
            <p:cNvGrpSpPr/>
            <p:nvPr/>
          </p:nvGrpSpPr>
          <p:grpSpPr>
            <a:xfrm>
              <a:off x="1219204" y="1784322"/>
              <a:ext cx="6019796" cy="3092478"/>
              <a:chOff x="1219204" y="1784322"/>
              <a:chExt cx="6019796" cy="3092478"/>
            </a:xfrm>
          </p:grpSpPr>
          <p:cxnSp>
            <p:nvCxnSpPr>
              <p:cNvPr id="5" name="直线连接符 4"/>
              <p:cNvCxnSpPr/>
              <p:nvPr/>
            </p:nvCxnSpPr>
            <p:spPr>
              <a:xfrm>
                <a:off x="2286000" y="4355068"/>
                <a:ext cx="4953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/>
              <p:cNvCxnSpPr/>
              <p:nvPr/>
            </p:nvCxnSpPr>
            <p:spPr>
              <a:xfrm flipV="1">
                <a:off x="2286000" y="1840468"/>
                <a:ext cx="0" cy="2514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 rot="16200000">
                <a:off x="830936" y="2172590"/>
                <a:ext cx="114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Price (K$)</a:t>
                </a:r>
                <a:endParaRPr kumimoji="1" lang="zh-CN" altLang="en-US" dirty="0"/>
              </a:p>
            </p:txBody>
          </p:sp>
          <p:cxnSp>
            <p:nvCxnSpPr>
              <p:cNvPr id="10" name="直线连接符 9"/>
              <p:cNvCxnSpPr/>
              <p:nvPr/>
            </p:nvCxnSpPr>
            <p:spPr>
              <a:xfrm flipV="1">
                <a:off x="3124200" y="425346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3733800" y="425346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4419600" y="425346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2895600" y="4507468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500</a:t>
                </a:r>
                <a:endParaRPr kumimoji="1"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429000" y="45074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1000</a:t>
                </a:r>
                <a:endParaRPr kumimoji="1"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14800" y="45074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1500</a:t>
                </a:r>
                <a:endParaRPr kumimoji="1" lang="zh-CN" altLang="en-US" dirty="0"/>
              </a:p>
            </p:txBody>
          </p:sp>
          <p:cxnSp>
            <p:nvCxnSpPr>
              <p:cNvPr id="17" name="直线连接符 16"/>
              <p:cNvCxnSpPr/>
              <p:nvPr/>
            </p:nvCxnSpPr>
            <p:spPr>
              <a:xfrm flipV="1">
                <a:off x="4997450" y="425346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 flipV="1">
                <a:off x="5607050" y="425346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 flipV="1">
                <a:off x="6292850" y="425346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4724400" y="45074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2000</a:t>
                </a:r>
                <a:endParaRPr kumimoji="1"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372803" y="449881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2500</a:t>
                </a:r>
                <a:endParaRPr kumimoji="1"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024880" y="449222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3000</a:t>
                </a:r>
                <a:endParaRPr kumimoji="1" lang="zh-CN" altLang="en-US" dirty="0"/>
              </a:p>
            </p:txBody>
          </p:sp>
          <p:cxnSp>
            <p:nvCxnSpPr>
              <p:cNvPr id="23" name="直线连接符 22"/>
              <p:cNvCxnSpPr/>
              <p:nvPr/>
            </p:nvCxnSpPr>
            <p:spPr>
              <a:xfrm>
                <a:off x="2286000" y="3745468"/>
                <a:ext cx="4724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2286000" y="3135868"/>
                <a:ext cx="4724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2286000" y="2450068"/>
                <a:ext cx="4724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752600" y="3593068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100</a:t>
                </a:r>
                <a:endParaRPr kumimoji="1"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752600" y="2297668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300</a:t>
                </a:r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752600" y="2983468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200</a:t>
                </a:r>
                <a:endParaRPr kumimoji="1" lang="zh-CN" altLang="en-US" dirty="0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6248400" y="4800600"/>
              <a:ext cx="1204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Size (feet</a:t>
              </a:r>
              <a:r>
                <a:rPr kumimoji="1" lang="en-US" altLang="zh-CN" sz="1400" baseline="30000" dirty="0"/>
                <a:t>2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</p:grpSp>
      <p:sp>
        <p:nvSpPr>
          <p:cNvPr id="35" name="椭圆 34"/>
          <p:cNvSpPr/>
          <p:nvPr/>
        </p:nvSpPr>
        <p:spPr>
          <a:xfrm>
            <a:off x="3048000" y="3352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581400" y="3124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43400" y="2895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257800" y="26670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324600" y="2514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2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057400"/>
              </a:xfrm>
            </p:spPr>
            <p:txBody>
              <a:bodyPr/>
              <a:lstStyle/>
              <a:p>
                <a:r>
                  <a:rPr kumimoji="1" lang="en-US" altLang="zh-CN" dirty="0"/>
                  <a:t>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kumimoji="1" lang="en-US" altLang="zh-CN" dirty="0"/>
                  <a:t>we use the iterative method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Start with some initials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rand</m:t>
                        </m:r>
                        <m:r>
                          <a:rPr kumimoji="1"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Keep changing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to reduce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kumimoji="1" lang="en-US" altLang="zh-CN" dirty="0"/>
                  <a:t>Stop while certain conditions satisfied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057400"/>
              </a:xfrm>
              <a:blipFill rotWithShape="1">
                <a:blip r:embed="rId2"/>
                <a:stretch>
                  <a:fillRect l="-59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353112" y="3512837"/>
            <a:ext cx="3126142" cy="2191024"/>
            <a:chOff x="1353112" y="3512837"/>
            <a:chExt cx="3126142" cy="2191024"/>
          </a:xfrm>
        </p:grpSpPr>
        <p:cxnSp>
          <p:nvCxnSpPr>
            <p:cNvPr id="5" name="直接箭头连接符 21"/>
            <p:cNvCxnSpPr/>
            <p:nvPr/>
          </p:nvCxnSpPr>
          <p:spPr>
            <a:xfrm>
              <a:off x="1353112" y="5334000"/>
              <a:ext cx="3126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22"/>
            <p:cNvCxnSpPr/>
            <p:nvPr/>
          </p:nvCxnSpPr>
          <p:spPr>
            <a:xfrm flipV="1">
              <a:off x="1353112" y="3741437"/>
              <a:ext cx="0" cy="1592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26"/>
            <p:cNvSpPr/>
            <p:nvPr/>
          </p:nvSpPr>
          <p:spPr>
            <a:xfrm>
              <a:off x="1747414" y="4036356"/>
              <a:ext cx="2158426" cy="761966"/>
            </a:xfrm>
            <a:custGeom>
              <a:avLst/>
              <a:gdLst>
                <a:gd name="connsiteX0" fmla="*/ 0 w 2029216"/>
                <a:gd name="connsiteY0" fmla="*/ 0 h 1728607"/>
                <a:gd name="connsiteX1" fmla="*/ 1077238 w 2029216"/>
                <a:gd name="connsiteY1" fmla="*/ 1728592 h 1728607"/>
                <a:gd name="connsiteX2" fmla="*/ 2029216 w 2029216"/>
                <a:gd name="connsiteY2" fmla="*/ 25052 h 17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216" h="1728607">
                  <a:moveTo>
                    <a:pt x="0" y="0"/>
                  </a:moveTo>
                  <a:cubicBezTo>
                    <a:pt x="369517" y="862208"/>
                    <a:pt x="739035" y="1724417"/>
                    <a:pt x="1077238" y="1728592"/>
                  </a:cubicBezTo>
                  <a:cubicBezTo>
                    <a:pt x="1415441" y="1732767"/>
                    <a:pt x="1722328" y="878909"/>
                    <a:pt x="2029216" y="2505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17444" y="3512837"/>
              <a:ext cx="477823" cy="2191024"/>
              <a:chOff x="4670071" y="3581400"/>
              <a:chExt cx="477823" cy="2191024"/>
            </a:xfrm>
          </p:grpSpPr>
          <p:cxnSp>
            <p:nvCxnSpPr>
              <p:cNvPr id="7" name="直接连接符 24"/>
              <p:cNvCxnSpPr/>
              <p:nvPr/>
            </p:nvCxnSpPr>
            <p:spPr>
              <a:xfrm>
                <a:off x="4908983" y="3581400"/>
                <a:ext cx="0" cy="1821163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70071" y="5403092"/>
                    <a:ext cx="477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0071" y="5403092"/>
                    <a:ext cx="4778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440382" y="5867400"/>
                <a:ext cx="3645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74320" lvl="1"/>
                <a:r>
                  <a:rPr kumimoji="1" lang="en-US" altLang="zh-CN" b="1" dirty="0">
                    <a:solidFill>
                      <a:schemeClr val="tx1"/>
                    </a:solidFill>
                  </a:rPr>
                  <a:t>Question:  how to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82" y="5867400"/>
                <a:ext cx="364574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105400" y="3520475"/>
            <a:ext cx="3126142" cy="2193285"/>
            <a:chOff x="5105400" y="3520475"/>
            <a:chExt cx="3126142" cy="2193285"/>
          </a:xfrm>
        </p:grpSpPr>
        <p:cxnSp>
          <p:nvCxnSpPr>
            <p:cNvPr id="17" name="直接箭头连接符 21"/>
            <p:cNvCxnSpPr/>
            <p:nvPr/>
          </p:nvCxnSpPr>
          <p:spPr>
            <a:xfrm>
              <a:off x="5105400" y="5334529"/>
              <a:ext cx="3126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22"/>
            <p:cNvCxnSpPr/>
            <p:nvPr/>
          </p:nvCxnSpPr>
          <p:spPr>
            <a:xfrm flipV="1">
              <a:off x="5105400" y="3741966"/>
              <a:ext cx="0" cy="1592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26"/>
            <p:cNvSpPr/>
            <p:nvPr/>
          </p:nvSpPr>
          <p:spPr>
            <a:xfrm>
              <a:off x="5499702" y="4036885"/>
              <a:ext cx="2158426" cy="761966"/>
            </a:xfrm>
            <a:custGeom>
              <a:avLst/>
              <a:gdLst>
                <a:gd name="connsiteX0" fmla="*/ 0 w 2029216"/>
                <a:gd name="connsiteY0" fmla="*/ 0 h 1728607"/>
                <a:gd name="connsiteX1" fmla="*/ 1077238 w 2029216"/>
                <a:gd name="connsiteY1" fmla="*/ 1728592 h 1728607"/>
                <a:gd name="connsiteX2" fmla="*/ 2029216 w 2029216"/>
                <a:gd name="connsiteY2" fmla="*/ 25052 h 17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216" h="1728607">
                  <a:moveTo>
                    <a:pt x="0" y="0"/>
                  </a:moveTo>
                  <a:cubicBezTo>
                    <a:pt x="369517" y="862208"/>
                    <a:pt x="739035" y="1724417"/>
                    <a:pt x="1077238" y="1728592"/>
                  </a:cubicBezTo>
                  <a:cubicBezTo>
                    <a:pt x="1415441" y="1732767"/>
                    <a:pt x="1722328" y="878909"/>
                    <a:pt x="2029216" y="2505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3149" y="3520475"/>
              <a:ext cx="477823" cy="2193285"/>
              <a:chOff x="3723488" y="3588509"/>
              <a:chExt cx="477823" cy="2193285"/>
            </a:xfrm>
          </p:grpSpPr>
          <p:cxnSp>
            <p:nvCxnSpPr>
              <p:cNvPr id="22" name="直接连接符 24"/>
              <p:cNvCxnSpPr/>
              <p:nvPr/>
            </p:nvCxnSpPr>
            <p:spPr>
              <a:xfrm>
                <a:off x="3962400" y="3588509"/>
                <a:ext cx="0" cy="1821163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23488" y="5412462"/>
                    <a:ext cx="477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488" y="5412462"/>
                    <a:ext cx="4778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19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486923"/>
                <a:ext cx="8229600" cy="106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Left: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should be positive </a:t>
                </a:r>
              </a:p>
              <a:p>
                <a:pPr marL="0" indent="0">
                  <a:buNone/>
                </a:pPr>
                <a:r>
                  <a:rPr lang="en-US" dirty="0"/>
                  <a:t>Right: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should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486923"/>
                <a:ext cx="8229600" cy="1066800"/>
              </a:xfrm>
              <a:blipFill rotWithShape="1">
                <a:blip r:embed="rId3"/>
                <a:stretch>
                  <a:fillRect l="-1259" t="-5143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90600" y="2362200"/>
            <a:ext cx="3126142" cy="2191024"/>
            <a:chOff x="1353112" y="3512837"/>
            <a:chExt cx="3126142" cy="2191024"/>
          </a:xfrm>
        </p:grpSpPr>
        <p:cxnSp>
          <p:nvCxnSpPr>
            <p:cNvPr id="5" name="直接箭头连接符 21"/>
            <p:cNvCxnSpPr/>
            <p:nvPr/>
          </p:nvCxnSpPr>
          <p:spPr>
            <a:xfrm>
              <a:off x="1353112" y="5334000"/>
              <a:ext cx="3126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22"/>
            <p:cNvCxnSpPr/>
            <p:nvPr/>
          </p:nvCxnSpPr>
          <p:spPr>
            <a:xfrm flipV="1">
              <a:off x="1353112" y="3741437"/>
              <a:ext cx="0" cy="1592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26"/>
            <p:cNvSpPr/>
            <p:nvPr/>
          </p:nvSpPr>
          <p:spPr>
            <a:xfrm>
              <a:off x="1747414" y="4036356"/>
              <a:ext cx="2158426" cy="761966"/>
            </a:xfrm>
            <a:custGeom>
              <a:avLst/>
              <a:gdLst>
                <a:gd name="connsiteX0" fmla="*/ 0 w 2029216"/>
                <a:gd name="connsiteY0" fmla="*/ 0 h 1728607"/>
                <a:gd name="connsiteX1" fmla="*/ 1077238 w 2029216"/>
                <a:gd name="connsiteY1" fmla="*/ 1728592 h 1728607"/>
                <a:gd name="connsiteX2" fmla="*/ 2029216 w 2029216"/>
                <a:gd name="connsiteY2" fmla="*/ 25052 h 17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216" h="1728607">
                  <a:moveTo>
                    <a:pt x="0" y="0"/>
                  </a:moveTo>
                  <a:cubicBezTo>
                    <a:pt x="369517" y="862208"/>
                    <a:pt x="739035" y="1724417"/>
                    <a:pt x="1077238" y="1728592"/>
                  </a:cubicBezTo>
                  <a:cubicBezTo>
                    <a:pt x="1415441" y="1732767"/>
                    <a:pt x="1722328" y="878909"/>
                    <a:pt x="2029216" y="2505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17444" y="3512837"/>
              <a:ext cx="477823" cy="2191024"/>
              <a:chOff x="4670071" y="3581400"/>
              <a:chExt cx="477823" cy="2191024"/>
            </a:xfrm>
          </p:grpSpPr>
          <p:cxnSp>
            <p:nvCxnSpPr>
              <p:cNvPr id="9" name="直接连接符 24"/>
              <p:cNvCxnSpPr/>
              <p:nvPr/>
            </p:nvCxnSpPr>
            <p:spPr>
              <a:xfrm>
                <a:off x="4908983" y="3581400"/>
                <a:ext cx="0" cy="1821163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670071" y="5403092"/>
                    <a:ext cx="477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0071" y="5403092"/>
                    <a:ext cx="4778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/>
          <p:cNvGrpSpPr/>
          <p:nvPr/>
        </p:nvGrpSpPr>
        <p:grpSpPr>
          <a:xfrm>
            <a:off x="5015844" y="2369838"/>
            <a:ext cx="3126142" cy="2193285"/>
            <a:chOff x="5105400" y="3520475"/>
            <a:chExt cx="3126142" cy="2193285"/>
          </a:xfrm>
        </p:grpSpPr>
        <p:cxnSp>
          <p:nvCxnSpPr>
            <p:cNvPr id="12" name="直接箭头连接符 21"/>
            <p:cNvCxnSpPr/>
            <p:nvPr/>
          </p:nvCxnSpPr>
          <p:spPr>
            <a:xfrm>
              <a:off x="5105400" y="5334529"/>
              <a:ext cx="3126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22"/>
            <p:cNvCxnSpPr/>
            <p:nvPr/>
          </p:nvCxnSpPr>
          <p:spPr>
            <a:xfrm flipV="1">
              <a:off x="5105400" y="3741966"/>
              <a:ext cx="0" cy="1592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26"/>
            <p:cNvSpPr/>
            <p:nvPr/>
          </p:nvSpPr>
          <p:spPr>
            <a:xfrm>
              <a:off x="5499702" y="4036885"/>
              <a:ext cx="2158426" cy="761966"/>
            </a:xfrm>
            <a:custGeom>
              <a:avLst/>
              <a:gdLst>
                <a:gd name="connsiteX0" fmla="*/ 0 w 2029216"/>
                <a:gd name="connsiteY0" fmla="*/ 0 h 1728607"/>
                <a:gd name="connsiteX1" fmla="*/ 1077238 w 2029216"/>
                <a:gd name="connsiteY1" fmla="*/ 1728592 h 1728607"/>
                <a:gd name="connsiteX2" fmla="*/ 2029216 w 2029216"/>
                <a:gd name="connsiteY2" fmla="*/ 25052 h 17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216" h="1728607">
                  <a:moveTo>
                    <a:pt x="0" y="0"/>
                  </a:moveTo>
                  <a:cubicBezTo>
                    <a:pt x="369517" y="862208"/>
                    <a:pt x="739035" y="1724417"/>
                    <a:pt x="1077238" y="1728592"/>
                  </a:cubicBezTo>
                  <a:cubicBezTo>
                    <a:pt x="1415441" y="1732767"/>
                    <a:pt x="1722328" y="878909"/>
                    <a:pt x="2029216" y="2505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823149" y="3520475"/>
              <a:ext cx="477823" cy="2193285"/>
              <a:chOff x="3723488" y="3588509"/>
              <a:chExt cx="477823" cy="2193285"/>
            </a:xfrm>
          </p:grpSpPr>
          <p:cxnSp>
            <p:nvCxnSpPr>
              <p:cNvPr id="16" name="直接连接符 24"/>
              <p:cNvCxnSpPr/>
              <p:nvPr/>
            </p:nvCxnSpPr>
            <p:spPr>
              <a:xfrm>
                <a:off x="3962400" y="3588509"/>
                <a:ext cx="0" cy="1821163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723488" y="5412462"/>
                    <a:ext cx="477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488" y="5412462"/>
                    <a:ext cx="4778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40382" y="5715000"/>
                <a:ext cx="4531625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74320" lvl="1"/>
                <a:r>
                  <a:rPr kumimoji="1" lang="en-US" altLang="zh-CN" sz="2500" b="1" dirty="0">
                    <a:solidFill>
                      <a:schemeClr val="tx1"/>
                    </a:solidFill>
                  </a:rPr>
                  <a:t>Question:  how to s</a:t>
                </a:r>
                <a14:m>
                  <m:oMath xmlns:m="http://schemas.openxmlformats.org/officeDocument/2006/math">
                    <m:r>
                      <a:rPr lang="en-US" sz="2500" b="1" i="0" smtClean="0">
                        <a:solidFill>
                          <a:schemeClr val="tx1"/>
                        </a:solidFill>
                        <a:latin typeface="Cambria Math"/>
                      </a:rPr>
                      <m:t>𝐞𝐥𝐞𝐜𝐭</m:t>
                    </m:r>
                    <m:r>
                      <a:rPr lang="en-US" sz="25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/>
                      </a:rPr>
                      <m:t>? </m:t>
                    </m:r>
                  </m:oMath>
                </a14:m>
                <a:endParaRPr kumimoji="1" lang="en-US" altLang="zh-CN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82" y="5715000"/>
                <a:ext cx="4531625" cy="477054"/>
              </a:xfrm>
              <a:prstGeom prst="rect">
                <a:avLst/>
              </a:prstGeom>
              <a:blipFill rotWithShape="1">
                <a:blip r:embed="rId6"/>
                <a:stretch>
                  <a:fillRect t="-10256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42580" y="1219200"/>
                <a:ext cx="161512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-(</a:t>
                </a:r>
                <a14:m>
                  <m:oMath xmlns:m="http://schemas.openxmlformats.org/officeDocument/2006/math">
                    <m:r>
                      <a:rPr lang="en-US" sz="2500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500" dirty="0"/>
                  <a:t>)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80" y="1219200"/>
                <a:ext cx="1615122" cy="477054"/>
              </a:xfrm>
              <a:prstGeom prst="rect">
                <a:avLst/>
              </a:prstGeom>
              <a:blipFill rotWithShape="1">
                <a:blip r:embed="rId7"/>
                <a:stretch>
                  <a:fillRect t="-10256" r="-5283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7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gradient based method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Initialize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Repeat until convergence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−</m:t>
                    </m:r>
                    <m:r>
                      <a:rPr kumimoji="1" lang="en-US" altLang="zh-CN" b="0" i="1" smtClean="0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i="1">
                            <a:latin typeface="Cambria Math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b="0" dirty="0"/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Initialize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Repeat until convergence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/>
                      </a:rPr>
                      <m:t>−</m:t>
                    </m:r>
                    <m:r>
                      <a:rPr kumimoji="1" lang="en-US" altLang="zh-CN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i="1">
                            <a:latin typeface="Cambria Math"/>
                          </a:rPr>
                          <m:t>𝜕</m:t>
                        </m:r>
                        <m:r>
                          <a:rPr kumimoji="1"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b="0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7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First-order Derivative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ax+b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Y=-ax^2+b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Y=-log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exp</a:t>
            </a:r>
            <a:r>
              <a:rPr lang="en-US" dirty="0"/>
              <a:t>(-ax)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ax+by+c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0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: Gradient Descent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Initialize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Repeat until convergence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−</m:t>
                    </m:r>
                    <m:r>
                      <a:rPr kumimoji="1" lang="en-US" altLang="zh-CN" b="0" i="1" smtClean="0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i="1">
                            <a:latin typeface="Cambria Math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kumimoji="1"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/>
                      </a:rPr>
                      <m:t>,  </m:t>
                    </m:r>
                    <m:r>
                      <a:rPr kumimoji="1" lang="en-US" altLang="zh-CN" b="0" i="1" smtClean="0">
                        <a:latin typeface="Cambria Math"/>
                      </a:rPr>
                      <m:t>𝑗</m:t>
                    </m:r>
                    <m:r>
                      <a:rPr kumimoji="1" lang="en-US" altLang="zh-CN" b="0" i="1" smtClean="0">
                        <a:latin typeface="Cambria Math"/>
                      </a:rPr>
                      <m:t>=0, 1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2286000" y="40386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86000" y="1981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6600" y="1142350"/>
                <a:ext cx="5285291" cy="9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3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3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42350"/>
                <a:ext cx="5285291" cy="9512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44908" y="4076271"/>
                <a:ext cx="477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908" y="4076271"/>
                <a:ext cx="477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4038600" y="2209800"/>
            <a:ext cx="0" cy="18333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99114" y="2209800"/>
            <a:ext cx="0" cy="18288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90800" y="2509575"/>
            <a:ext cx="2438400" cy="1379235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795391" y="2362200"/>
            <a:ext cx="2788427" cy="984368"/>
          </a:xfrm>
          <a:custGeom>
            <a:avLst/>
            <a:gdLst>
              <a:gd name="connsiteX0" fmla="*/ 0 w 2029216"/>
              <a:gd name="connsiteY0" fmla="*/ 0 h 1728607"/>
              <a:gd name="connsiteX1" fmla="*/ 1077238 w 2029216"/>
              <a:gd name="connsiteY1" fmla="*/ 1728592 h 1728607"/>
              <a:gd name="connsiteX2" fmla="*/ 2029216 w 2029216"/>
              <a:gd name="connsiteY2" fmla="*/ 25052 h 17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216" h="1728607">
                <a:moveTo>
                  <a:pt x="0" y="0"/>
                </a:moveTo>
                <a:cubicBezTo>
                  <a:pt x="369517" y="862208"/>
                  <a:pt x="739035" y="1724417"/>
                  <a:pt x="1077238" y="1728592"/>
                </a:cubicBezTo>
                <a:cubicBezTo>
                  <a:pt x="1415441" y="1732767"/>
                  <a:pt x="1722328" y="878909"/>
                  <a:pt x="2029216" y="25052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RSS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229600" cy="1889760"/>
          </a:xfrm>
        </p:spPr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1828800"/>
                <a:ext cx="4953000" cy="181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2</m:t>
                          </m:r>
                          <m:r>
                            <a:rPr lang="en-US" sz="23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28800"/>
                <a:ext cx="4953000" cy="18101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685800" y="3638911"/>
                <a:ext cx="8229600" cy="1889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are the Derivatives of F()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38911"/>
                <a:ext cx="8229600" cy="1889760"/>
              </a:xfrm>
              <a:prstGeom prst="rect">
                <a:avLst/>
              </a:prstGeom>
              <a:blipFill rotWithShape="1">
                <a:blip r:embed="rId3"/>
                <a:stretch>
                  <a:fillRect l="-66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57400" y="4235201"/>
                <a:ext cx="4607159" cy="656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3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sz="23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kumimoji="1" lang="zh-CN" altLang="en-US" sz="23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3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3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3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kumimoji="1" lang="en-US" altLang="zh-CN" sz="23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zh-CN" sz="23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3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3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3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3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3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3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300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3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3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3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3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3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3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3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3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3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3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3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35201"/>
                <a:ext cx="4607159" cy="656655"/>
              </a:xfrm>
              <a:prstGeom prst="rect">
                <a:avLst/>
              </a:prstGeom>
              <a:blipFill rotWithShape="1"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82452" y="5200342"/>
                <a:ext cx="4860626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3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sz="23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kumimoji="1" lang="zh-CN" altLang="en-US" sz="23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3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3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3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zh-CN" sz="23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zh-CN" sz="23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3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3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3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3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3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3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300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3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3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3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3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52" y="5200342"/>
                <a:ext cx="4860626" cy="654666"/>
              </a:xfrm>
              <a:prstGeom prst="rect">
                <a:avLst/>
              </a:prstGeom>
              <a:blipFill rotWithShape="1">
                <a:blip r:embed="rId5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300" b="0" i="1" smtClean="0">
                          <a:latin typeface="Cambria Math"/>
                        </a:rPr>
                        <m:t>−</m:t>
                      </m:r>
                      <m:r>
                        <a:rPr lang="en-US" sz="23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3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3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/>
                        </a:rPr>
                        <m:t>−</m:t>
                      </m:r>
                      <m:r>
                        <a:rPr lang="en-US" sz="23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3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3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3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dirty="0"/>
                  <a:t>At each iteration,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simultaneously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24400" y="15240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152720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2720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4186645" y="1981200"/>
            <a:ext cx="126165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2671813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5867400" y="1984408"/>
            <a:ext cx="838200" cy="606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8077" y="267181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Label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162800" y="1984408"/>
            <a:ext cx="76200" cy="53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56148" y="2671813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1196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should be empirically set </a:t>
                </a:r>
              </a:p>
              <a:p>
                <a:pPr lvl="1"/>
                <a:r>
                  <a:rPr lang="en-US" dirty="0"/>
                  <a:t>Too small, slow convergence</a:t>
                </a:r>
              </a:p>
              <a:p>
                <a:pPr lvl="1"/>
                <a:r>
                  <a:rPr lang="en-US" dirty="0"/>
                  <a:t>Too large,  fail to converge or diverge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over time</a:t>
                </a:r>
              </a:p>
              <a:p>
                <a:pPr lvl="1"/>
                <a:r>
                  <a:rPr lang="en-US" dirty="0"/>
                  <a:t>Adaptive steps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2819400" y="2929865"/>
            <a:ext cx="3126142" cy="1963431"/>
            <a:chOff x="4867876" y="2226937"/>
            <a:chExt cx="4038600" cy="2536518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4867876" y="4284337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867876" y="2226937"/>
              <a:ext cx="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6211345" y="4286322"/>
                  <a:ext cx="610416" cy="4771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345" y="4286322"/>
                  <a:ext cx="610416" cy="4771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/>
            <p:nvPr/>
          </p:nvCxnSpPr>
          <p:spPr>
            <a:xfrm>
              <a:off x="6391876" y="2455537"/>
              <a:ext cx="0" cy="18288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>
              <a:off x="5377267" y="2607937"/>
              <a:ext cx="2788427" cy="984368"/>
            </a:xfrm>
            <a:custGeom>
              <a:avLst/>
              <a:gdLst>
                <a:gd name="connsiteX0" fmla="*/ 0 w 2029216"/>
                <a:gd name="connsiteY0" fmla="*/ 0 h 1728607"/>
                <a:gd name="connsiteX1" fmla="*/ 1077238 w 2029216"/>
                <a:gd name="connsiteY1" fmla="*/ 1728592 h 1728607"/>
                <a:gd name="connsiteX2" fmla="*/ 2029216 w 2029216"/>
                <a:gd name="connsiteY2" fmla="*/ 25052 h 17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216" h="1728607">
                  <a:moveTo>
                    <a:pt x="0" y="0"/>
                  </a:moveTo>
                  <a:cubicBezTo>
                    <a:pt x="369517" y="862208"/>
                    <a:pt x="739035" y="1724417"/>
                    <a:pt x="1077238" y="1728592"/>
                  </a:cubicBezTo>
                  <a:cubicBezTo>
                    <a:pt x="1415441" y="1732767"/>
                    <a:pt x="1722328" y="878909"/>
                    <a:pt x="2029216" y="2505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771480" y="4506674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6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  <a:p>
            <a:pPr lvl="1"/>
            <a:r>
              <a:rPr lang="en-US" dirty="0"/>
              <a:t>At each step , access all the training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95400" y="2667322"/>
                <a:ext cx="5916460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/>
                        </a:rPr>
                        <m:t>−</m:t>
                      </m:r>
                      <m:r>
                        <a:rPr lang="en-US" sz="23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3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3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3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67322"/>
                <a:ext cx="5916460" cy="9512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10000" y="2612682"/>
            <a:ext cx="443630" cy="129507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Set (92115)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4578243"/>
              </p:ext>
            </p:extLst>
          </p:nvPr>
        </p:nvGraphicFramePr>
        <p:xfrm>
          <a:off x="2057400" y="1371600"/>
          <a:ext cx="441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/>
                        <a:t>Size (feet</a:t>
                      </a:r>
                      <a:r>
                        <a:rPr kumimoji="1" lang="en-US" altLang="zh-CN" sz="1400" baseline="30000" dirty="0"/>
                        <a:t>2</a:t>
                      </a:r>
                      <a:r>
                        <a:rPr kumimoji="1" lang="en-US" altLang="zh-CN" dirty="0"/>
                        <a:t>)</a:t>
                      </a:r>
                      <a:endParaRPr kumimoji="1"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/>
                        <a:t>Price (K$)</a:t>
                      </a:r>
                      <a:endParaRPr kumimoji="1"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399.5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865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09600" y="3810000"/>
            <a:ext cx="8229600" cy="746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Notations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9200" y="4372094"/>
                <a:ext cx="5424049" cy="861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300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sz="23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  <m:sub/>
                    </m:sSub>
                    <m:r>
                      <a:rPr lang="en-US" sz="23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sz="2300" dirty="0"/>
                  <a:t>, input features  (i.e. size)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300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sz="23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  <m:sub/>
                    </m:sSub>
                    <m:r>
                      <a:rPr lang="en-US" sz="23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300" dirty="0"/>
                  <a:t> output results (i.e. price)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372094"/>
                <a:ext cx="5424049" cy="861903"/>
              </a:xfrm>
              <a:prstGeom prst="rect">
                <a:avLst/>
              </a:prstGeom>
              <a:blipFill rotWithShape="1">
                <a:blip r:embed="rId2"/>
                <a:stretch>
                  <a:fillRect l="-112" t="-4930" b="-9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4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convergence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Access more training samples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Learning rate 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Smaller or bigger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Closed form solution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Normal equation 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8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GD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784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Access all training samples at every iteration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Access a portion of training samples at iteration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48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r>
              <a:rPr lang="en-US" dirty="0"/>
              <a:t>Cost Function: Residual Sum of Square</a:t>
            </a:r>
          </a:p>
          <a:p>
            <a:endParaRPr lang="en-US" dirty="0"/>
          </a:p>
          <a:p>
            <a:r>
              <a:rPr lang="en-US" dirty="0"/>
              <a:t>Gradient Descent  Method</a:t>
            </a:r>
          </a:p>
        </p:txBody>
      </p:sp>
    </p:spTree>
    <p:extLst>
      <p:ext uri="{BB962C8B-B14F-4D97-AF65-F5344CB8AC3E}">
        <p14:creationId xmlns:p14="http://schemas.microsoft.com/office/powerpoint/2010/main" val="201141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Multiple Features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65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Regression: multiple feature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kumimoji="1" lang="en-US" altLang="zh-CN" dirty="0"/>
              <a:t>Example: Housing Price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5869"/>
              </p:ext>
            </p:extLst>
          </p:nvPr>
        </p:nvGraphicFramePr>
        <p:xfrm>
          <a:off x="685800" y="1981200"/>
          <a:ext cx="7848600" cy="219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1741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Bedroom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Bathroom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Built</a:t>
                      </a:r>
                      <a:r>
                        <a:rPr lang="en-US" altLang="zh-CN" baseline="0" dirty="0"/>
                        <a:t> year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Stories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 (K$)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1329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1893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11686" y="4533156"/>
                <a:ext cx="34180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/>
                        </a:rPr>
                        <m:t>𝑦</m:t>
                      </m:r>
                      <m:r>
                        <a:rPr kumimoji="1" lang="en-US" altLang="zh-CN" sz="2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(</m:t>
                      </m:r>
                      <m:r>
                        <a:rPr kumimoji="1" lang="en-US" altLang="zh-CN" sz="2600" i="1">
                          <a:latin typeface="Cambria Math"/>
                        </a:rPr>
                        <m:t>𝑥</m:t>
                      </m:r>
                      <m:r>
                        <a:rPr kumimoji="1" lang="en-US" altLang="zh-CN" sz="26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 </m:t>
                      </m:r>
                      <m:r>
                        <a:rPr kumimoji="1" lang="en-US" altLang="zh-CN" sz="26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86" y="4533156"/>
                <a:ext cx="3418052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11686" y="5334000"/>
                <a:ext cx="653877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i="1" smtClean="0">
                        <a:latin typeface="Cambria Math"/>
                      </a:rPr>
                      <m:t>𝑦</m:t>
                    </m:r>
                    <m:r>
                      <a:rPr kumimoji="1" lang="en-US" altLang="zh-CN" sz="26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zh-CN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kumimoji="1" lang="en-US" altLang="zh-CN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kumimoji="1" lang="en-US" altLang="zh-CN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kumimoji="1" lang="en-US" altLang="zh-CN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zh-CN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zh-CN" sz="26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kumimoji="1" lang="en-US" altLang="zh-CN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zh-CN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zh-CN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zh-CN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+…</a:t>
                </a:r>
                <a:endParaRPr kumimoji="1" lang="zh-CN" altLang="en-US" sz="2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86" y="5334000"/>
                <a:ext cx="6538778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5800" y="4610100"/>
            <a:ext cx="19925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Single feature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850" y="5295528"/>
            <a:ext cx="230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Multiple feature</a:t>
            </a:r>
          </a:p>
        </p:txBody>
      </p:sp>
    </p:spTree>
    <p:extLst>
      <p:ext uri="{BB962C8B-B14F-4D97-AF65-F5344CB8AC3E}">
        <p14:creationId xmlns:p14="http://schemas.microsoft.com/office/powerpoint/2010/main" val="22725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Linear Algebra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Matrix/Vector</a:t>
            </a:r>
          </a:p>
          <a:p>
            <a:r>
              <a:rPr kumimoji="1" lang="en-US" altLang="zh-CN" dirty="0"/>
              <a:t>Addition and Scalar Multiplication</a:t>
            </a:r>
          </a:p>
          <a:p>
            <a:r>
              <a:rPr kumimoji="1" lang="en-US" altLang="zh-CN" dirty="0"/>
              <a:t>Matrix-vector/matrix-matrix multiplication</a:t>
            </a:r>
          </a:p>
          <a:p>
            <a:pPr lvl="1"/>
            <a:r>
              <a:rPr kumimoji="1" lang="en-US" altLang="zh-CN" dirty="0"/>
              <a:t> A \times B is not equal B times A (no commutative)</a:t>
            </a:r>
          </a:p>
          <a:p>
            <a:pPr lvl="1"/>
            <a:r>
              <a:rPr kumimoji="1" lang="en-US" altLang="zh-CN" dirty="0"/>
              <a:t>A * B *C =A*(B*C)</a:t>
            </a:r>
          </a:p>
          <a:p>
            <a:pPr lvl="1"/>
            <a:r>
              <a:rPr kumimoji="1" lang="en-US" altLang="zh-CN" dirty="0"/>
              <a:t>Identity matrix</a:t>
            </a:r>
          </a:p>
          <a:p>
            <a:pPr lvl="1"/>
            <a:r>
              <a:rPr kumimoji="1" lang="en-US" altLang="zh-CN" dirty="0"/>
              <a:t>Inverse and Transpose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Notations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2057400"/>
                <a:ext cx="8229600" cy="31089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/>
                      </a:rPr>
                      <m:t>𝜃</m:t>
                    </m:r>
                    <m:r>
                      <a:rPr kumimoji="1"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kumimoji="1" lang="en-US" altLang="zh-CN" b="0" i="1" smtClean="0">
                        <a:latin typeface="Cambria Math"/>
                      </a:rPr>
                      <m:t>,  </m:t>
                    </m:r>
                    <m:r>
                      <a:rPr kumimoji="1" lang="en-US" altLang="zh-CN" b="0" i="1" smtClean="0">
                        <a:latin typeface="Cambria Math"/>
                      </a:rPr>
                      <m:t>𝑥</m:t>
                    </m:r>
                    <m:r>
                      <a:rPr kumimoji="1" lang="en-US" altLang="zh-CN" b="0" i="1" smtClean="0">
                        <a:latin typeface="Cambria Math"/>
                      </a:rPr>
                      <m:t>=[1,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kumimoji="1" lang="en-US" altLang="zh-CN" b="0" i="1" smtClean="0">
                        <a:latin typeface="Cambria Math"/>
                      </a:rPr>
                      <m:t>,…]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/>
                        </a:rPr>
                        <m:t>𝑦</m:t>
                      </m:r>
                      <m:r>
                        <a:rPr kumimoji="1"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1, 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zh-CN" dirty="0"/>
                  <a:t> represent the i-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training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semantic label. 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2057400"/>
                <a:ext cx="8229600" cy="3108960"/>
              </a:xfrm>
              <a:blipFill rotWithShape="1">
                <a:blip r:embed="rId2"/>
                <a:stretch>
                  <a:fillRect l="-1259" t="-2941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400" y="1296826"/>
                <a:ext cx="64261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600" i="1" smtClean="0">
                          <a:latin typeface="Cambria Math"/>
                        </a:rPr>
                        <m:t>𝑦</m:t>
                      </m:r>
                      <m:r>
                        <a:rPr kumimoji="1" lang="en-US" altLang="zh-CN" sz="26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6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kumimoji="1" lang="zh-CN" altLang="en-US" sz="26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600" dirty="0"/>
                        <m:t>+…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6826"/>
                <a:ext cx="6426118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1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 Descent for Multiple Features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505200"/>
                <a:ext cx="8229600" cy="2819400"/>
              </a:xfrm>
            </p:spPr>
            <p:txBody>
              <a:bodyPr>
                <a:normAutofit/>
              </a:bodyPr>
              <a:lstStyle/>
              <a:p>
                <a:endParaRPr kumimoji="1" lang="en-US" altLang="zh-CN" dirty="0"/>
              </a:p>
              <a:p>
                <a:r>
                  <a:rPr kumimoji="1" lang="en-US" altLang="zh-CN" dirty="0"/>
                  <a:t>Gradient Descent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Repeat{</a:t>
                </a:r>
              </a:p>
              <a:p>
                <a:pPr marL="0" indent="0">
                  <a:buNone/>
                </a:pPr>
                <a:endParaRPr lang="en-US" sz="28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}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505200"/>
                <a:ext cx="8229600" cy="2819400"/>
              </a:xfrm>
              <a:blipFill rotWithShape="1">
                <a:blip r:embed="rId2"/>
                <a:stretch>
                  <a:fillRect l="-1259" b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609600" y="1219200"/>
            <a:ext cx="8229600" cy="1889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828800"/>
                <a:ext cx="4953000" cy="146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28800"/>
                <a:ext cx="4953000" cy="14633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48000" y="2943189"/>
                <a:ext cx="3276600" cy="666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43189"/>
                <a:ext cx="3276600" cy="666273"/>
              </a:xfrm>
              <a:prstGeom prst="rect">
                <a:avLst/>
              </a:prstGeom>
              <a:blipFill rotWithShape="1">
                <a:blip r:embed="rId4"/>
                <a:stretch>
                  <a:fillRect l="-3160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7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 Descent for Multiple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Gradient Descent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Repeat{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𝛼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kumimoji="1" lang="en-US" altLang="zh-CN" dirty="0"/>
                  <a:t>simultaneously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98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Quiz: how to implement GD using vectors?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Repeat{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𝛼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 </m:t>
                          </m:r>
                        </m:e>
                      </m:nary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Repeat{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𝜃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𝜃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𝛼</m:t>
                      </m:r>
                      <m:r>
                        <a:rPr lang="en-US" sz="2000" i="1">
                          <a:latin typeface="Cambria Math"/>
                        </a:rPr>
                        <m:t> ?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2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21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Regression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260600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/>
                  <a:t>Goal: learn a function y=f(x) that maps from x to y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kumimoji="1" lang="en-US" altLang="zh-CN" sz="2600" dirty="0"/>
                  <a:t>linear function in liner regression </a:t>
                </a:r>
                <a:endParaRPr kumimoji="1" lang="en-US" altLang="zh-CN" dirty="0"/>
              </a:p>
              <a:p>
                <a:pPr lvl="1">
                  <a:buFont typeface="Courier New" pitchFamily="49" charset="0"/>
                  <a:buChar char="o"/>
                </a:pPr>
                <a:r>
                  <a:rPr kumimoji="1" lang="en-US" altLang="zh-CN" sz="2600" dirty="0"/>
                  <a:t>e.g. Size of House </a:t>
                </a:r>
                <a:r>
                  <a:rPr kumimoji="1" lang="en-US" altLang="zh-CN" sz="2600" dirty="0">
                    <a:sym typeface="Wingdings" pitchFamily="2" charset="2"/>
                  </a:rPr>
                  <a:t> housing price</a:t>
                </a:r>
              </a:p>
              <a:p>
                <a:r>
                  <a:rPr kumimoji="1" lang="en-US" altLang="zh-CN" dirty="0">
                    <a:sym typeface="Wingdings" pitchFamily="2" charset="2"/>
                  </a:rPr>
                  <a:t>Formally,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260600"/>
              </a:xfrm>
              <a:blipFill rotWithShape="1">
                <a:blip r:embed="rId3"/>
                <a:stretch>
                  <a:fillRect l="-593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335150" y="3118366"/>
            <a:ext cx="3472723" cy="2071132"/>
            <a:chOff x="2362200" y="3124200"/>
            <a:chExt cx="3472723" cy="2071132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2715441" y="3124200"/>
              <a:ext cx="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715441" y="4724400"/>
              <a:ext cx="2819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248841" y="3733800"/>
              <a:ext cx="15240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34841" y="4826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333906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44002" y="5189498"/>
                <a:ext cx="6733678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3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3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3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3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3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300" dirty="0">
                    <a:sym typeface="Wingdings" pitchFamily="2" charset="2"/>
                  </a:rPr>
                  <a:t>): parameters to learn (</a:t>
                </a:r>
                <a:r>
                  <a:rPr lang="en-US" sz="2300" dirty="0"/>
                  <a:t>intercept and </a:t>
                </a:r>
                <a:r>
                  <a:rPr kumimoji="1" lang="en-US" altLang="zh-CN" sz="2300" dirty="0">
                    <a:sym typeface="Wingdings" pitchFamily="2" charset="2"/>
                  </a:rPr>
                  <a:t>slope)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2" y="5189498"/>
                <a:ext cx="6733678" cy="446276"/>
              </a:xfrm>
              <a:prstGeom prst="rect">
                <a:avLst/>
              </a:prstGeom>
              <a:blipFill rotWithShape="1">
                <a:blip r:embed="rId4"/>
                <a:stretch>
                  <a:fillRect l="-135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7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LR: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Polynomial Regression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dirty="0"/>
              <a:t>Normal equation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dirty="0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dirty="0"/>
              <a:t>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94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1:  Feature Scaling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to guarantee features are on a similar scale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300" dirty="0"/>
              <a:t>E.g. housing price</a:t>
            </a:r>
          </a:p>
          <a:p>
            <a:pPr marL="0" indent="0">
              <a:buNone/>
            </a:pPr>
            <a:endParaRPr kumimoji="1" lang="en-US" altLang="zh-CN" sz="2300" dirty="0"/>
          </a:p>
          <a:p>
            <a:pPr marL="0" indent="0">
              <a:buNone/>
            </a:pPr>
            <a:r>
              <a:rPr kumimoji="1" lang="en-US" altLang="zh-CN" sz="2300" dirty="0"/>
              <a:t>Size: 100- 1000 square feet</a:t>
            </a:r>
          </a:p>
          <a:p>
            <a:pPr marL="0" indent="0">
              <a:buNone/>
            </a:pPr>
            <a:r>
              <a:rPr kumimoji="1" lang="en-US" altLang="zh-CN" sz="2300" dirty="0"/>
              <a:t>Bed Room: 1..5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normalize features to be  -1&lt;x&lt;1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9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2: Mean Normalization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kumimoji="1" lang="en-US" altLang="zh-CN" dirty="0"/>
                  <a:t>to make features have approximately zero mean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3: Learning Rate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89860" y="2359014"/>
            <a:ext cx="8229600" cy="3819326"/>
          </a:xfrm>
        </p:spPr>
        <p:txBody>
          <a:bodyPr/>
          <a:lstStyle/>
          <a:p>
            <a:r>
              <a:rPr kumimoji="1" lang="en-US" altLang="zh-CN" dirty="0"/>
              <a:t>How to choose learning rate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00400" y="1371600"/>
                <a:ext cx="3076611" cy="966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−</m:t>
                      </m:r>
                      <m:r>
                        <a:rPr lang="en-US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371600"/>
                <a:ext cx="3076611" cy="9660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1114389" y="5181600"/>
            <a:ext cx="3914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114389" y="32766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1189" y="541020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Iterations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312372" y="4182137"/>
                <a:ext cx="60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372" y="4182137"/>
                <a:ext cx="6017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197" t="-3030" r="-24590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任意多边形 11"/>
          <p:cNvSpPr/>
          <p:nvPr/>
        </p:nvSpPr>
        <p:spPr>
          <a:xfrm>
            <a:off x="1495389" y="3347357"/>
            <a:ext cx="2955471" cy="1436914"/>
          </a:xfrm>
          <a:custGeom>
            <a:avLst/>
            <a:gdLst>
              <a:gd name="connsiteX0" fmla="*/ 0 w 2955471"/>
              <a:gd name="connsiteY0" fmla="*/ 0 h 1436914"/>
              <a:gd name="connsiteX1" fmla="*/ 538843 w 2955471"/>
              <a:gd name="connsiteY1" fmla="*/ 1028700 h 1436914"/>
              <a:gd name="connsiteX2" fmla="*/ 2955471 w 2955471"/>
              <a:gd name="connsiteY2" fmla="*/ 1436914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471" h="1436914">
                <a:moveTo>
                  <a:pt x="0" y="0"/>
                </a:moveTo>
                <a:cubicBezTo>
                  <a:pt x="23132" y="394607"/>
                  <a:pt x="46265" y="789214"/>
                  <a:pt x="538843" y="1028700"/>
                </a:cubicBezTo>
                <a:cubicBezTo>
                  <a:pt x="1031421" y="1268186"/>
                  <a:pt x="1993446" y="1352550"/>
                  <a:pt x="2955471" y="14369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 12"/>
          <p:cNvSpPr/>
          <p:nvPr/>
        </p:nvSpPr>
        <p:spPr>
          <a:xfrm>
            <a:off x="1152489" y="3265714"/>
            <a:ext cx="3053443" cy="1518557"/>
          </a:xfrm>
          <a:custGeom>
            <a:avLst/>
            <a:gdLst>
              <a:gd name="connsiteX0" fmla="*/ 0 w 3053443"/>
              <a:gd name="connsiteY0" fmla="*/ 1518557 h 1518557"/>
              <a:gd name="connsiteX1" fmla="*/ 1943100 w 3053443"/>
              <a:gd name="connsiteY1" fmla="*/ 1143000 h 1518557"/>
              <a:gd name="connsiteX2" fmla="*/ 3053443 w 3053443"/>
              <a:gd name="connsiteY2" fmla="*/ 0 h 151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443" h="1518557">
                <a:moveTo>
                  <a:pt x="0" y="1518557"/>
                </a:moveTo>
                <a:cubicBezTo>
                  <a:pt x="717096" y="1457325"/>
                  <a:pt x="1434193" y="1396093"/>
                  <a:pt x="1943100" y="1143000"/>
                </a:cubicBezTo>
                <a:cubicBezTo>
                  <a:pt x="2452007" y="889907"/>
                  <a:pt x="2752725" y="444953"/>
                  <a:pt x="305344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任意多边形 13"/>
          <p:cNvSpPr/>
          <p:nvPr/>
        </p:nvSpPr>
        <p:spPr>
          <a:xfrm>
            <a:off x="1234132" y="3853005"/>
            <a:ext cx="3167743" cy="588385"/>
          </a:xfrm>
          <a:custGeom>
            <a:avLst/>
            <a:gdLst>
              <a:gd name="connsiteX0" fmla="*/ 0 w 3167743"/>
              <a:gd name="connsiteY0" fmla="*/ 16866 h 588385"/>
              <a:gd name="connsiteX1" fmla="*/ 457200 w 3167743"/>
              <a:gd name="connsiteY1" fmla="*/ 588366 h 588385"/>
              <a:gd name="connsiteX2" fmla="*/ 1143000 w 3167743"/>
              <a:gd name="connsiteY2" fmla="*/ 538 h 588385"/>
              <a:gd name="connsiteX3" fmla="*/ 1714500 w 3167743"/>
              <a:gd name="connsiteY3" fmla="*/ 474066 h 588385"/>
              <a:gd name="connsiteX4" fmla="*/ 2237014 w 3167743"/>
              <a:gd name="connsiteY4" fmla="*/ 538 h 588385"/>
              <a:gd name="connsiteX5" fmla="*/ 3167743 w 3167743"/>
              <a:gd name="connsiteY5" fmla="*/ 588366 h 58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743" h="588385">
                <a:moveTo>
                  <a:pt x="0" y="16866"/>
                </a:moveTo>
                <a:cubicBezTo>
                  <a:pt x="133350" y="303976"/>
                  <a:pt x="266700" y="591087"/>
                  <a:pt x="457200" y="588366"/>
                </a:cubicBezTo>
                <a:cubicBezTo>
                  <a:pt x="647700" y="585645"/>
                  <a:pt x="933450" y="19588"/>
                  <a:pt x="1143000" y="538"/>
                </a:cubicBezTo>
                <a:cubicBezTo>
                  <a:pt x="1352550" y="-18512"/>
                  <a:pt x="1532164" y="474066"/>
                  <a:pt x="1714500" y="474066"/>
                </a:cubicBezTo>
                <a:cubicBezTo>
                  <a:pt x="1896836" y="474066"/>
                  <a:pt x="1994807" y="-18512"/>
                  <a:pt x="2237014" y="538"/>
                </a:cubicBezTo>
                <a:cubicBezTo>
                  <a:pt x="2479221" y="19588"/>
                  <a:pt x="2823482" y="303977"/>
                  <a:pt x="3167743" y="58836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任意多边形 14"/>
          <p:cNvSpPr/>
          <p:nvPr/>
        </p:nvSpPr>
        <p:spPr>
          <a:xfrm>
            <a:off x="1348432" y="3429000"/>
            <a:ext cx="2564995" cy="1453243"/>
          </a:xfrm>
          <a:custGeom>
            <a:avLst/>
            <a:gdLst>
              <a:gd name="connsiteX0" fmla="*/ 0 w 2564995"/>
              <a:gd name="connsiteY0" fmla="*/ 0 h 1453243"/>
              <a:gd name="connsiteX1" fmla="*/ 2563586 w 2564995"/>
              <a:gd name="connsiteY1" fmla="*/ 342900 h 1453243"/>
              <a:gd name="connsiteX2" fmla="*/ 391886 w 2564995"/>
              <a:gd name="connsiteY2" fmla="*/ 816429 h 1453243"/>
              <a:gd name="connsiteX3" fmla="*/ 2498271 w 2564995"/>
              <a:gd name="connsiteY3" fmla="*/ 1110343 h 1453243"/>
              <a:gd name="connsiteX4" fmla="*/ 1110343 w 2564995"/>
              <a:gd name="connsiteY4" fmla="*/ 1355271 h 1453243"/>
              <a:gd name="connsiteX5" fmla="*/ 2318657 w 2564995"/>
              <a:gd name="connsiteY5" fmla="*/ 1453243 h 14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995" h="1453243">
                <a:moveTo>
                  <a:pt x="0" y="0"/>
                </a:moveTo>
                <a:cubicBezTo>
                  <a:pt x="1249136" y="103414"/>
                  <a:pt x="2498272" y="206829"/>
                  <a:pt x="2563586" y="342900"/>
                </a:cubicBezTo>
                <a:cubicBezTo>
                  <a:pt x="2628900" y="478971"/>
                  <a:pt x="402772" y="688522"/>
                  <a:pt x="391886" y="816429"/>
                </a:cubicBezTo>
                <a:cubicBezTo>
                  <a:pt x="381000" y="944336"/>
                  <a:pt x="2378528" y="1020536"/>
                  <a:pt x="2498271" y="1110343"/>
                </a:cubicBezTo>
                <a:cubicBezTo>
                  <a:pt x="2618014" y="1200150"/>
                  <a:pt x="1140279" y="1298121"/>
                  <a:pt x="1110343" y="1355271"/>
                </a:cubicBezTo>
                <a:cubicBezTo>
                  <a:pt x="1080407" y="1412421"/>
                  <a:pt x="1699532" y="1432832"/>
                  <a:pt x="2318657" y="145324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13855" y="3548838"/>
            <a:ext cx="40216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Too small: slow convergence</a:t>
            </a:r>
          </a:p>
          <a:p>
            <a:r>
              <a:rPr lang="en-US" sz="2600" dirty="0"/>
              <a:t> Too large: no convergence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860" y="5943600"/>
            <a:ext cx="6713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dirty="0"/>
              <a:t>To choose  learning rate, try 0.001, 0.05, 0.01</a:t>
            </a:r>
          </a:p>
        </p:txBody>
      </p:sp>
    </p:spTree>
    <p:extLst>
      <p:ext uri="{BB962C8B-B14F-4D97-AF65-F5344CB8AC3E}">
        <p14:creationId xmlns:p14="http://schemas.microsoft.com/office/powerpoint/2010/main" val="27112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4: Polynomial Regression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Case: Housing price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marL="82296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:  area</a:t>
                </a:r>
              </a:p>
              <a:p>
                <a:pPr marL="82296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size of living area</a:t>
                </a:r>
              </a:p>
              <a:p>
                <a:pPr marL="82296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: size of yard</a:t>
                </a:r>
              </a:p>
              <a:p>
                <a:pPr marL="82296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Good practice</a:t>
                </a:r>
              </a:p>
              <a:p>
                <a:pPr lvl="1"/>
                <a:r>
                  <a:rPr kumimoji="1" lang="en-US" altLang="zh-CN" sz="2600" dirty="0"/>
                  <a:t>Redundant features</a:t>
                </a:r>
                <a:endParaRPr kumimoji="1"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34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4: Polynomial Regression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19200" y="2042160"/>
                <a:ext cx="362297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×</m:t>
                      </m:r>
                      <m:r>
                        <a:rPr kumimoji="1" lang="en-US" altLang="zh-CN" sz="2600" b="0" i="1" smtClean="0">
                          <a:latin typeface="Cambria Math"/>
                        </a:rPr>
                        <m:t>𝑎𝑟𝑒𝑎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42160"/>
                <a:ext cx="362297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219200" y="5867400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219200" y="26670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1529080" y="3129280"/>
            <a:ext cx="3921760" cy="2479040"/>
          </a:xfrm>
          <a:custGeom>
            <a:avLst/>
            <a:gdLst>
              <a:gd name="connsiteX0" fmla="*/ 0 w 3921760"/>
              <a:gd name="connsiteY0" fmla="*/ 2479040 h 2479040"/>
              <a:gd name="connsiteX1" fmla="*/ 3921760 w 3921760"/>
              <a:gd name="connsiteY1" fmla="*/ 0 h 2479040"/>
              <a:gd name="connsiteX2" fmla="*/ 3921760 w 3921760"/>
              <a:gd name="connsiteY2" fmla="*/ 0 h 247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1760" h="2479040">
                <a:moveTo>
                  <a:pt x="0" y="2479040"/>
                </a:moveTo>
                <a:lnTo>
                  <a:pt x="3921760" y="0"/>
                </a:lnTo>
                <a:lnTo>
                  <a:pt x="392176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 10"/>
          <p:cNvSpPr/>
          <p:nvPr/>
        </p:nvSpPr>
        <p:spPr>
          <a:xfrm>
            <a:off x="1772920" y="3205959"/>
            <a:ext cx="4958080" cy="1569241"/>
          </a:xfrm>
          <a:custGeom>
            <a:avLst/>
            <a:gdLst>
              <a:gd name="connsiteX0" fmla="*/ 0 w 4958080"/>
              <a:gd name="connsiteY0" fmla="*/ 1569241 h 1569241"/>
              <a:gd name="connsiteX1" fmla="*/ 1503680 w 4958080"/>
              <a:gd name="connsiteY1" fmla="*/ 4601 h 1569241"/>
              <a:gd name="connsiteX2" fmla="*/ 4958080 w 4958080"/>
              <a:gd name="connsiteY2" fmla="*/ 1183161 h 156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8080" h="1569241">
                <a:moveTo>
                  <a:pt x="0" y="1569241"/>
                </a:moveTo>
                <a:cubicBezTo>
                  <a:pt x="338666" y="819094"/>
                  <a:pt x="677333" y="68948"/>
                  <a:pt x="1503680" y="4601"/>
                </a:cubicBezTo>
                <a:cubicBezTo>
                  <a:pt x="2330027" y="-59746"/>
                  <a:pt x="3644053" y="561707"/>
                  <a:pt x="4958080" y="118316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/>
        </p:nvSpPr>
        <p:spPr>
          <a:xfrm>
            <a:off x="2077720" y="3454400"/>
            <a:ext cx="4389120" cy="1341120"/>
          </a:xfrm>
          <a:custGeom>
            <a:avLst/>
            <a:gdLst>
              <a:gd name="connsiteX0" fmla="*/ 0 w 4389120"/>
              <a:gd name="connsiteY0" fmla="*/ 1341120 h 1341120"/>
              <a:gd name="connsiteX1" fmla="*/ 772160 w 4389120"/>
              <a:gd name="connsiteY1" fmla="*/ 548640 h 1341120"/>
              <a:gd name="connsiteX2" fmla="*/ 2722880 w 4389120"/>
              <a:gd name="connsiteY2" fmla="*/ 914400 h 1341120"/>
              <a:gd name="connsiteX3" fmla="*/ 4389120 w 4389120"/>
              <a:gd name="connsiteY3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0" h="1341120">
                <a:moveTo>
                  <a:pt x="0" y="1341120"/>
                </a:moveTo>
                <a:cubicBezTo>
                  <a:pt x="159173" y="980440"/>
                  <a:pt x="318347" y="619760"/>
                  <a:pt x="772160" y="548640"/>
                </a:cubicBezTo>
                <a:cubicBezTo>
                  <a:pt x="1225973" y="477520"/>
                  <a:pt x="2120053" y="1005840"/>
                  <a:pt x="2722880" y="914400"/>
                </a:cubicBezTo>
                <a:cubicBezTo>
                  <a:pt x="3325707" y="822960"/>
                  <a:pt x="3857413" y="411480"/>
                  <a:pt x="438912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89960" y="6096000"/>
            <a:ext cx="9845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Size(x)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56269" y="4127128"/>
            <a:ext cx="11881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Price (y)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30419" y="2027515"/>
                <a:ext cx="211000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×</m:t>
                      </m:r>
                      <m:r>
                        <a:rPr kumimoji="1" lang="en-US" altLang="zh-CN" sz="2600" i="1">
                          <a:latin typeface="Cambria Math"/>
                        </a:rPr>
                        <m:t>𝑎𝑟𝑒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19" y="2027515"/>
                <a:ext cx="2110001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770239" y="2042160"/>
                <a:ext cx="211000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×</m:t>
                      </m:r>
                      <m:r>
                        <a:rPr kumimoji="1" lang="en-US" altLang="zh-CN" sz="2600" i="1">
                          <a:latin typeface="Cambria Math"/>
                        </a:rPr>
                        <m:t>𝑎𝑟𝑒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39" y="2042160"/>
                <a:ext cx="2110001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5: Normal Equation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Iterative method 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00200" y="1828800"/>
            <a:ext cx="6096000" cy="2667000"/>
            <a:chOff x="1600200" y="1828800"/>
            <a:chExt cx="6096000" cy="2667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00200" y="4495800"/>
              <a:ext cx="60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600200" y="1828800"/>
              <a:ext cx="0" cy="2667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 5"/>
            <p:cNvSpPr/>
            <p:nvPr/>
          </p:nvSpPr>
          <p:spPr>
            <a:xfrm>
              <a:off x="2519680" y="2275840"/>
              <a:ext cx="4409440" cy="1646016"/>
            </a:xfrm>
            <a:custGeom>
              <a:avLst/>
              <a:gdLst>
                <a:gd name="connsiteX0" fmla="*/ 0 w 4409440"/>
                <a:gd name="connsiteY0" fmla="*/ 60960 h 1646016"/>
                <a:gd name="connsiteX1" fmla="*/ 2316480 w 4409440"/>
                <a:gd name="connsiteY1" fmla="*/ 1645920 h 1646016"/>
                <a:gd name="connsiteX2" fmla="*/ 4409440 w 4409440"/>
                <a:gd name="connsiteY2" fmla="*/ 0 h 164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440" h="1646016">
                  <a:moveTo>
                    <a:pt x="0" y="60960"/>
                  </a:moveTo>
                  <a:cubicBezTo>
                    <a:pt x="790786" y="858520"/>
                    <a:pt x="1581573" y="1656080"/>
                    <a:pt x="2316480" y="1645920"/>
                  </a:cubicBezTo>
                  <a:cubicBezTo>
                    <a:pt x="3051387" y="1635760"/>
                    <a:pt x="3730413" y="817880"/>
                    <a:pt x="440944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2667000" y="24384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0400" y="2908348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10000" y="3429000"/>
            <a:ext cx="533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623" y="5094922"/>
            <a:ext cx="70261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1" lang="en-US" sz="2600" dirty="0"/>
              <a:t>Normal Equation:  solve parameters analytically</a:t>
            </a:r>
          </a:p>
        </p:txBody>
      </p:sp>
    </p:spTree>
    <p:extLst>
      <p:ext uri="{BB962C8B-B14F-4D97-AF65-F5344CB8AC3E}">
        <p14:creationId xmlns:p14="http://schemas.microsoft.com/office/powerpoint/2010/main" val="25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5: Normal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81200"/>
              </a:xfrm>
            </p:spPr>
            <p:txBody>
              <a:bodyPr/>
              <a:lstStyle/>
              <a:p>
                <a:r>
                  <a:rPr lang="en-US" dirty="0"/>
                  <a:t>Basic idea: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,….,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81200"/>
              </a:xfrm>
              <a:blipFill rotWithShape="1">
                <a:blip r:embed="rId2"/>
                <a:stretch>
                  <a:fillRect l="-593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5800" y="3462774"/>
            <a:ext cx="39337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Example: least square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5800" y="3955217"/>
                <a:ext cx="7477867" cy="272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  <m:r>
                            <a:rPr lang="en-US" sz="2600" i="1">
                              <a:latin typeface="Cambria Math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=[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]=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/>
                              </a:rPr>
                              <m:t>,..,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,∈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/>
                          </a:rPr>
                          <m:t>×1 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 </m:t>
                    </m:r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1, </m:t>
                                </m:r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600" i="1">
                            <a:latin typeface="Cambria Math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26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55217"/>
                <a:ext cx="7477867" cy="2726131"/>
              </a:xfrm>
              <a:prstGeom prst="rect">
                <a:avLst/>
              </a:prstGeom>
              <a:blipFill rotWithShape="1"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as follows,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zh-CN" dirty="0"/>
              <a:t>Practice 5: Normal Equation</a:t>
            </a:r>
            <a:endParaRPr lang="en-US" dirty="0"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7162800" y="5879068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cowbook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8229600" cy="158496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9600" y="2438400"/>
                <a:ext cx="7848600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600" dirty="0">
                    <a:sym typeface="Wingdings" pitchFamily="2" charset="2"/>
                  </a:rPr>
                  <a:t>E.g.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600" dirty="0">
                    <a:sym typeface="Wingdings" pitchFamily="2" charset="2"/>
                  </a:rPr>
                  <a:t>=50,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latin typeface="Cambria Math"/>
                      </a:rPr>
                      <m:t>=300</m:t>
                    </m:r>
                  </m:oMath>
                </a14:m>
                <a:r>
                  <a:rPr kumimoji="1" lang="en-US" altLang="zh-CN" sz="2600" dirty="0">
                    <a:sym typeface="Wingdings" pitchFamily="2" charset="2"/>
                  </a:rPr>
                  <a:t>),  what’s the price of a house of 895 square feet? </a:t>
                </a:r>
              </a:p>
              <a:p>
                <a:endParaRPr kumimoji="1" lang="en-US" altLang="zh-CN" sz="2600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r>
                  <a:rPr kumimoji="1" lang="en-US" altLang="zh-CN" sz="2600" dirty="0">
                    <a:solidFill>
                      <a:srgbClr val="FF0000"/>
                    </a:solidFill>
                    <a:sym typeface="Wingdings" pitchFamily="2" charset="2"/>
                  </a:rPr>
                  <a:t>(268550$)</a:t>
                </a:r>
                <a:endParaRPr kumimoji="1" lang="en-US" altLang="zh-CN" sz="26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7848600" cy="1692771"/>
              </a:xfrm>
              <a:prstGeom prst="rect">
                <a:avLst/>
              </a:prstGeom>
              <a:blipFill rotWithShape="1">
                <a:blip r:embed="rId2"/>
                <a:stretch>
                  <a:fillRect l="-1320" t="-3237" b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19400" y="1676400"/>
                <a:ext cx="34180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/>
                        </a:rPr>
                        <m:t>𝑦</m:t>
                      </m:r>
                      <m:r>
                        <a:rPr kumimoji="1" lang="en-US" altLang="zh-CN" sz="2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(</m:t>
                      </m:r>
                      <m:r>
                        <a:rPr kumimoji="1" lang="en-US" altLang="zh-CN" sz="2600" i="1">
                          <a:latin typeface="Cambria Math"/>
                        </a:rPr>
                        <m:t>𝑥</m:t>
                      </m:r>
                      <m:r>
                        <a:rPr kumimoji="1" lang="en-US" altLang="zh-CN" sz="26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/>
                        </a:rPr>
                        <m:t> </m:t>
                      </m:r>
                      <m:r>
                        <a:rPr kumimoji="1" lang="en-US" altLang="zh-CN" sz="26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76400"/>
                <a:ext cx="3418052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Normal equation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7516945"/>
              </p:ext>
            </p:extLst>
          </p:nvPr>
        </p:nvGraphicFramePr>
        <p:xfrm>
          <a:off x="609600" y="1295400"/>
          <a:ext cx="7848600" cy="219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1741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Bedroom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Bathroom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Built</a:t>
                      </a:r>
                      <a:r>
                        <a:rPr lang="en-US" altLang="zh-CN" baseline="0" dirty="0"/>
                        <a:t> year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Stories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 (K$)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1329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1893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4010799"/>
                <a:ext cx="640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10799"/>
                <a:ext cx="64075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双括号 6"/>
          <p:cNvSpPr/>
          <p:nvPr/>
        </p:nvSpPr>
        <p:spPr>
          <a:xfrm>
            <a:off x="1250353" y="3733800"/>
            <a:ext cx="4114648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520" y="5306199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" y="5306199"/>
                <a:ext cx="4587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双括号 8"/>
          <p:cNvSpPr/>
          <p:nvPr/>
        </p:nvSpPr>
        <p:spPr>
          <a:xfrm>
            <a:off x="1245273" y="5029200"/>
            <a:ext cx="1116927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2685" y="4953000"/>
            <a:ext cx="530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</a:t>
            </a:r>
          </a:p>
          <a:p>
            <a:r>
              <a:rPr lang="en-US" dirty="0"/>
              <a:t>425</a:t>
            </a:r>
          </a:p>
          <a:p>
            <a:r>
              <a:rPr lang="en-US" dirty="0"/>
              <a:t>465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3736" y="3667035"/>
            <a:ext cx="299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1   1024   3   2   1978   1 </a:t>
            </a:r>
          </a:p>
          <a:p>
            <a:r>
              <a:rPr lang="en-US" dirty="0"/>
              <a:t>1   </a:t>
            </a:r>
            <a:r>
              <a:rPr lang="en-US" altLang="zh-CN" dirty="0"/>
              <a:t>1329   </a:t>
            </a:r>
            <a:r>
              <a:rPr lang="en-US" dirty="0"/>
              <a:t>3   2   1992   1</a:t>
            </a:r>
          </a:p>
          <a:p>
            <a:r>
              <a:rPr lang="en-US" dirty="0"/>
              <a:t>1   </a:t>
            </a:r>
            <a:r>
              <a:rPr lang="en-US" altLang="zh-CN" dirty="0"/>
              <a:t>1893   </a:t>
            </a:r>
            <a:r>
              <a:rPr lang="en-US" dirty="0"/>
              <a:t>4   2   1980   2</a:t>
            </a:r>
          </a:p>
          <a:p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8345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5: Normal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Normal Equation</a:t>
                </a:r>
              </a:p>
              <a:p>
                <a:pPr lvl="1"/>
                <a:r>
                  <a:rPr lang="en-US" dirty="0"/>
                  <a:t>No need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iteration</a:t>
                </a:r>
              </a:p>
              <a:p>
                <a:pPr lvl="1"/>
                <a:r>
                  <a:rPr lang="en-US" dirty="0"/>
                  <a:t>Need Compute matrix inverse which might be too large</a:t>
                </a:r>
              </a:p>
              <a:p>
                <a:endParaRPr lang="en-US" dirty="0"/>
              </a:p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Need to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Need many iterations</a:t>
                </a:r>
              </a:p>
              <a:p>
                <a:pPr lvl="1"/>
                <a:r>
                  <a:rPr lang="en-US" dirty="0"/>
                  <a:t>Fit to large-scale problem (i.e.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/>
                  <a:t> training samples)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0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non-invertible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Too many features</a:t>
                </a:r>
              </a:p>
              <a:p>
                <a:pPr lvl="1"/>
                <a:r>
                  <a:rPr lang="en-US" dirty="0"/>
                  <a:t>Delete some redundant features</a:t>
                </a:r>
              </a:p>
              <a:p>
                <a:pPr lvl="1"/>
                <a:r>
                  <a:rPr lang="en-US" dirty="0"/>
                  <a:t> Use Regularization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2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example: Advertising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To Learn relationships between Advertising Budge and Sales </a:t>
            </a:r>
          </a:p>
          <a:p>
            <a:pPr lvl="1"/>
            <a:r>
              <a:rPr kumimoji="1" lang="en-US" altLang="zh-CN" dirty="0"/>
              <a:t>TV, radio, and Newspaper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35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6: selecting important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Basic observation: some features are more important than others</a:t>
                </a:r>
              </a:p>
              <a:p>
                <a:endParaRPr lang="en-US" dirty="0"/>
              </a:p>
              <a:p>
                <a:r>
                  <a:rPr lang="en-US" dirty="0"/>
                  <a:t>Direct Approach:  subset methods</a:t>
                </a:r>
              </a:p>
              <a:p>
                <a:pPr lvl="1"/>
                <a:r>
                  <a:rPr lang="en-US" dirty="0"/>
                  <a:t>For all possible subsets, compute least square fit and choose to balance training error and model size</a:t>
                </a:r>
              </a:p>
              <a:p>
                <a:pPr lvl="1"/>
                <a:r>
                  <a:rPr lang="en-US" dirty="0"/>
                  <a:t>Impossible for exploring all subsets: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=40</m:t>
                    </m:r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 Two alternative approach</a:t>
                </a:r>
              </a:p>
              <a:p>
                <a:pPr lvl="1"/>
                <a:r>
                  <a:rPr lang="en-US" dirty="0"/>
                  <a:t>Forward Selection</a:t>
                </a:r>
              </a:p>
              <a:p>
                <a:pPr lvl="1"/>
                <a:r>
                  <a:rPr lang="en-US" dirty="0"/>
                  <a:t>Backward Selection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  <a:p>
            <a:pPr lvl="1"/>
            <a:r>
              <a:rPr lang="en-US" dirty="0"/>
              <a:t>Begin with null model – only intercept but not predictors (features)</a:t>
            </a:r>
          </a:p>
          <a:p>
            <a:pPr lvl="1"/>
            <a:r>
              <a:rPr lang="en-US" dirty="0"/>
              <a:t>Train multiple models using a single variable and add to the null model the variable that results in the lowest RSS; (one)</a:t>
            </a:r>
          </a:p>
          <a:p>
            <a:pPr lvl="1"/>
            <a:r>
              <a:rPr lang="en-US" dirty="0"/>
              <a:t> Expand the one-variable model to be two-variable models and keep the one with lowest RSS (two)</a:t>
            </a:r>
          </a:p>
          <a:p>
            <a:pPr lvl="1"/>
            <a:r>
              <a:rPr lang="en-US" dirty="0"/>
              <a:t>Continue until some conditions satisfied</a:t>
            </a:r>
          </a:p>
        </p:txBody>
      </p:sp>
    </p:spTree>
    <p:extLst>
      <p:ext uri="{BB962C8B-B14F-4D97-AF65-F5344CB8AC3E}">
        <p14:creationId xmlns:p14="http://schemas.microsoft.com/office/powerpoint/2010/main" val="1617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Backward approach</a:t>
            </a:r>
          </a:p>
          <a:p>
            <a:pPr lvl="1"/>
            <a:r>
              <a:rPr lang="en-US" dirty="0"/>
              <a:t>Start with all variables in the model (let d denote the number of variables)</a:t>
            </a:r>
          </a:p>
          <a:p>
            <a:pPr lvl="1"/>
            <a:r>
              <a:rPr lang="en-US" dirty="0"/>
              <a:t> Remove one variable from the model to get a (d-1)-variable model;  Test all (d-1)-variable models and keep the one with least training error. </a:t>
            </a:r>
          </a:p>
          <a:p>
            <a:pPr lvl="1"/>
            <a:r>
              <a:rPr lang="en-US" dirty="0"/>
              <a:t>Continue the above removal process until a stopping rule is reached. </a:t>
            </a:r>
          </a:p>
        </p:txBody>
      </p:sp>
    </p:spTree>
    <p:extLst>
      <p:ext uri="{BB962C8B-B14F-4D97-AF65-F5344CB8AC3E}">
        <p14:creationId xmlns:p14="http://schemas.microsoft.com/office/powerpoint/2010/main" val="34883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7: qualitative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242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 Some predictors/features are not quantitative but are qualitative, taking a discrete set of values</a:t>
            </a:r>
          </a:p>
          <a:p>
            <a:pPr lvl="1"/>
            <a:r>
              <a:rPr kumimoji="1" lang="en-US" altLang="zh-CN" dirty="0"/>
              <a:t>Categorical predictors</a:t>
            </a:r>
          </a:p>
          <a:p>
            <a:pPr lvl="1"/>
            <a:r>
              <a:rPr kumimoji="1" lang="en-US" altLang="zh-CN" dirty="0"/>
              <a:t>Factor variable</a:t>
            </a:r>
          </a:p>
          <a:p>
            <a:r>
              <a:rPr kumimoji="1" lang="en-US" altLang="zh-CN" dirty="0"/>
              <a:t>E.g. house type, short sale, gender, student, status</a:t>
            </a:r>
          </a:p>
          <a:p>
            <a:pPr marL="0" indent="0">
              <a:buNone/>
            </a:pPr>
            <a:r>
              <a:rPr kumimoji="1" lang="en-US" altLang="zh-CN" dirty="0"/>
              <a:t>Consider a feature, house type: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799" y="4130082"/>
                <a:ext cx="80669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𝑥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130082"/>
                <a:ext cx="806696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/>
          <p:cNvSpPr/>
          <p:nvPr/>
        </p:nvSpPr>
        <p:spPr>
          <a:xfrm>
            <a:off x="1797551" y="3886200"/>
            <a:ext cx="431299" cy="11569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8850" y="3980659"/>
                <a:ext cx="24656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</a:rPr>
                      <m:t>1, </m:t>
                    </m:r>
                  </m:oMath>
                </a14:m>
                <a:r>
                  <a:rPr lang="en-US" sz="2600" dirty="0"/>
                  <a:t> if single family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3980659"/>
                <a:ext cx="2465675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3713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6950" y="4673841"/>
                <a:ext cx="19607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</a:rPr>
                      <m:t>0, </m:t>
                    </m:r>
                  </m:oMath>
                </a14:m>
                <a:r>
                  <a:rPr lang="en-US" sz="2600" dirty="0"/>
                  <a:t> otherwise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4673841"/>
                <a:ext cx="1960793" cy="492443"/>
              </a:xfrm>
              <a:prstGeom prst="rect">
                <a:avLst/>
              </a:prstGeom>
              <a:blipFill rotWithShape="1">
                <a:blip r:embed="rId4"/>
                <a:stretch>
                  <a:fillRect t="-11250" r="-4348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3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p:sp>
        <p:nvSpPr>
          <p:cNvPr id="4" name="矩形 3"/>
          <p:cNvSpPr/>
          <p:nvPr/>
        </p:nvSpPr>
        <p:spPr>
          <a:xfrm>
            <a:off x="694281" y="1412557"/>
            <a:ext cx="27785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600" dirty="0"/>
              <a:t>Resulting Model is: 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7680" y="2148641"/>
                <a:ext cx="264841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𝑦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0" y="2148641"/>
                <a:ext cx="2648417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>
            <a:off x="3816851" y="1816375"/>
            <a:ext cx="431299" cy="11569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1905000"/>
                <a:ext cx="33418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600" dirty="0"/>
                  <a:t> if single family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905000"/>
                <a:ext cx="3341812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250" r="-237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5300" y="2514600"/>
                <a:ext cx="21121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600" dirty="0"/>
                  <a:t> otherwise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2514600"/>
                <a:ext cx="2112181" cy="492443"/>
              </a:xfrm>
              <a:prstGeom prst="rect">
                <a:avLst/>
              </a:prstGeom>
              <a:blipFill rotWithShape="1">
                <a:blip r:embed="rId4"/>
                <a:stretch>
                  <a:fillRect t="-11250" r="-432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89390" y="3429000"/>
            <a:ext cx="75926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1" lang="en-US" altLang="zh-CN" sz="2600" dirty="0"/>
              <a:t>Additional Dummy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427" y="4587039"/>
                <a:ext cx="37319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𝑦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7" y="4587039"/>
                <a:ext cx="3731919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>
            <a:off x="4135346" y="4254775"/>
            <a:ext cx="431299" cy="11569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85695" y="4343400"/>
                <a:ext cx="33418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600" dirty="0"/>
                  <a:t> if single family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695" y="4343400"/>
                <a:ext cx="3341812" cy="492443"/>
              </a:xfrm>
              <a:prstGeom prst="rect">
                <a:avLst/>
              </a:prstGeom>
              <a:blipFill rotWithShape="1">
                <a:blip r:embed="rId6"/>
                <a:stretch>
                  <a:fillRect t="-11250" r="-255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3795" y="4953000"/>
                <a:ext cx="297235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otherwise</m:t>
                    </m:r>
                    <m:r>
                      <a:rPr lang="en-US" sz="2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95" y="4953000"/>
                <a:ext cx="2972352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4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</a:t>
            </a:r>
            <a:r>
              <a:rPr kumimoji="1" lang="en-US" altLang="zh-CN" dirty="0"/>
              <a:t>Links to other ML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Classification problems: logistic regression</a:t>
            </a:r>
          </a:p>
          <a:p>
            <a:r>
              <a:rPr kumimoji="1" lang="en-US" altLang="zh-CN" dirty="0"/>
              <a:t>Non-linearity:  kernel smoothing, nearest neighbor method</a:t>
            </a:r>
          </a:p>
          <a:p>
            <a:r>
              <a:rPr kumimoji="1" lang="en-US" altLang="zh-CN" dirty="0"/>
              <a:t>Interactions: tree-based methods bagging, random forests, and boosting</a:t>
            </a:r>
          </a:p>
          <a:p>
            <a:r>
              <a:rPr kumimoji="1" lang="en-US" altLang="zh-CN" dirty="0"/>
              <a:t>Regularized fitting: ridge regression and lasso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1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CN" sz="2800" dirty="0">
                    <a:sym typeface="Wingdings" pitchFamily="2" charset="2"/>
                  </a:rPr>
                  <a:t>Parameters: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 3"/>
          <p:cNvGrpSpPr/>
          <p:nvPr/>
        </p:nvGrpSpPr>
        <p:grpSpPr>
          <a:xfrm>
            <a:off x="626015" y="2046829"/>
            <a:ext cx="6019796" cy="3092478"/>
            <a:chOff x="1219204" y="1784322"/>
            <a:chExt cx="6019796" cy="3092478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2286000" y="4355068"/>
              <a:ext cx="4953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6"/>
            <p:cNvCxnSpPr/>
            <p:nvPr/>
          </p:nvCxnSpPr>
          <p:spPr>
            <a:xfrm flipV="1">
              <a:off x="2286000" y="1840468"/>
              <a:ext cx="0" cy="251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8"/>
            <p:cNvSpPr txBox="1"/>
            <p:nvPr/>
          </p:nvSpPr>
          <p:spPr>
            <a:xfrm rot="16200000">
              <a:off x="830936" y="2172590"/>
              <a:ext cx="114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Price (K$)</a:t>
              </a:r>
              <a:endParaRPr kumimoji="1" lang="zh-CN" altLang="en-US" dirty="0"/>
            </a:p>
          </p:txBody>
        </p:sp>
        <p:cxnSp>
          <p:nvCxnSpPr>
            <p:cNvPr id="8" name="直线连接符 9"/>
            <p:cNvCxnSpPr/>
            <p:nvPr/>
          </p:nvCxnSpPr>
          <p:spPr>
            <a:xfrm flipV="1">
              <a:off x="31242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1"/>
            <p:cNvCxnSpPr/>
            <p:nvPr/>
          </p:nvCxnSpPr>
          <p:spPr>
            <a:xfrm flipV="1">
              <a:off x="37338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2"/>
            <p:cNvCxnSpPr/>
            <p:nvPr/>
          </p:nvCxnSpPr>
          <p:spPr>
            <a:xfrm flipV="1">
              <a:off x="44196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3"/>
            <p:cNvSpPr txBox="1"/>
            <p:nvPr/>
          </p:nvSpPr>
          <p:spPr>
            <a:xfrm>
              <a:off x="2895600" y="4507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500</a:t>
              </a:r>
              <a:endParaRPr kumimoji="1" lang="zh-CN" altLang="en-US" dirty="0"/>
            </a:p>
          </p:txBody>
        </p:sp>
        <p:sp>
          <p:nvSpPr>
            <p:cNvPr id="12" name="文本框 14"/>
            <p:cNvSpPr txBox="1"/>
            <p:nvPr/>
          </p:nvSpPr>
          <p:spPr>
            <a:xfrm>
              <a:off x="34290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1000</a:t>
              </a:r>
              <a:endParaRPr kumimoji="1" lang="zh-CN" altLang="en-US" dirty="0"/>
            </a:p>
          </p:txBody>
        </p:sp>
        <p:sp>
          <p:nvSpPr>
            <p:cNvPr id="13" name="文本框 15"/>
            <p:cNvSpPr txBox="1"/>
            <p:nvPr/>
          </p:nvSpPr>
          <p:spPr>
            <a:xfrm>
              <a:off x="41148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1500</a:t>
              </a:r>
              <a:endParaRPr kumimoji="1" lang="zh-CN" altLang="en-US" dirty="0"/>
            </a:p>
          </p:txBody>
        </p:sp>
        <p:cxnSp>
          <p:nvCxnSpPr>
            <p:cNvPr id="14" name="直线连接符 16"/>
            <p:cNvCxnSpPr/>
            <p:nvPr/>
          </p:nvCxnSpPr>
          <p:spPr>
            <a:xfrm flipV="1">
              <a:off x="49974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7"/>
            <p:cNvCxnSpPr/>
            <p:nvPr/>
          </p:nvCxnSpPr>
          <p:spPr>
            <a:xfrm flipV="1">
              <a:off x="56070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8"/>
            <p:cNvCxnSpPr/>
            <p:nvPr/>
          </p:nvCxnSpPr>
          <p:spPr>
            <a:xfrm flipV="1">
              <a:off x="62928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9"/>
            <p:cNvSpPr txBox="1"/>
            <p:nvPr/>
          </p:nvSpPr>
          <p:spPr>
            <a:xfrm>
              <a:off x="47244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2000</a:t>
              </a:r>
              <a:endParaRPr kumimoji="1" lang="zh-CN" altLang="en-US" dirty="0"/>
            </a:p>
          </p:txBody>
        </p:sp>
        <p:sp>
          <p:nvSpPr>
            <p:cNvPr id="18" name="文本框 20"/>
            <p:cNvSpPr txBox="1"/>
            <p:nvPr/>
          </p:nvSpPr>
          <p:spPr>
            <a:xfrm>
              <a:off x="5372803" y="44988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2500</a:t>
              </a:r>
              <a:endParaRPr kumimoji="1" lang="zh-CN" altLang="en-US" dirty="0"/>
            </a:p>
          </p:txBody>
        </p:sp>
        <p:sp>
          <p:nvSpPr>
            <p:cNvPr id="19" name="文本框 21"/>
            <p:cNvSpPr txBox="1"/>
            <p:nvPr/>
          </p:nvSpPr>
          <p:spPr>
            <a:xfrm>
              <a:off x="6024880" y="4492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3000</a:t>
              </a:r>
              <a:endParaRPr kumimoji="1" lang="zh-CN" altLang="en-US" dirty="0"/>
            </a:p>
          </p:txBody>
        </p:sp>
        <p:sp>
          <p:nvSpPr>
            <p:cNvPr id="23" name="文本框 28"/>
            <p:cNvSpPr txBox="1"/>
            <p:nvPr/>
          </p:nvSpPr>
          <p:spPr>
            <a:xfrm>
              <a:off x="1752600" y="3593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100</a:t>
              </a:r>
              <a:endParaRPr kumimoji="1" lang="zh-CN" altLang="en-US" dirty="0"/>
            </a:p>
          </p:txBody>
        </p:sp>
        <p:sp>
          <p:nvSpPr>
            <p:cNvPr id="24" name="文本框 29"/>
            <p:cNvSpPr txBox="1"/>
            <p:nvPr/>
          </p:nvSpPr>
          <p:spPr>
            <a:xfrm>
              <a:off x="1752600" y="22976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300</a:t>
              </a:r>
              <a:endParaRPr kumimoji="1" lang="zh-CN" altLang="en-US" dirty="0"/>
            </a:p>
          </p:txBody>
        </p:sp>
        <p:sp>
          <p:nvSpPr>
            <p:cNvPr id="25" name="文本框 30"/>
            <p:cNvSpPr txBox="1"/>
            <p:nvPr/>
          </p:nvSpPr>
          <p:spPr>
            <a:xfrm>
              <a:off x="1752600" y="2983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200</a:t>
              </a:r>
              <a:endParaRPr kumimoji="1"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90326" y="2948041"/>
            <a:ext cx="4955485" cy="482600"/>
            <a:chOff x="1690326" y="2948041"/>
            <a:chExt cx="4955485" cy="482600"/>
          </a:xfrm>
        </p:grpSpPr>
        <p:cxnSp>
          <p:nvCxnSpPr>
            <p:cNvPr id="27" name="直接连接符 26"/>
            <p:cNvCxnSpPr>
              <a:stCxn id="25" idx="3"/>
            </p:cNvCxnSpPr>
            <p:nvPr/>
          </p:nvCxnSpPr>
          <p:spPr>
            <a:xfrm>
              <a:off x="1690326" y="3430641"/>
              <a:ext cx="4955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911725" y="2948041"/>
                  <a:ext cx="1654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/>
                          </a:rPr>
                          <m:t>𝑦</m:t>
                        </m:r>
                        <m:r>
                          <a:rPr kumimoji="1" lang="en-US" altLang="zh-CN" i="1" smtClean="0">
                            <a:latin typeface="Cambria Math"/>
                          </a:rPr>
                          <m:t>=200+0 </m:t>
                        </m:r>
                        <m:r>
                          <a:rPr kumimoji="1" lang="en-US" altLang="zh-CN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725" y="2948041"/>
                  <a:ext cx="165436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1692811" y="1918309"/>
            <a:ext cx="4174589" cy="2699266"/>
            <a:chOff x="1692811" y="1918309"/>
            <a:chExt cx="4174589" cy="2699266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1692811" y="1918309"/>
              <a:ext cx="4174589" cy="2699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3950360" y="1918309"/>
                  <a:ext cx="1830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/>
                          </a:rPr>
                          <m:t>𝑦</m:t>
                        </m:r>
                        <m:r>
                          <a:rPr kumimoji="1" lang="en-US" altLang="zh-CN" i="1" smtClean="0">
                            <a:latin typeface="Cambria Math"/>
                          </a:rPr>
                          <m:t>=0+0.177 </m:t>
                        </m:r>
                        <m:r>
                          <a:rPr kumimoji="1" lang="en-US" altLang="zh-CN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360" y="1918309"/>
                  <a:ext cx="18306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1690326" y="2438400"/>
            <a:ext cx="6267809" cy="1601841"/>
            <a:chOff x="1690326" y="2438400"/>
            <a:chExt cx="6267809" cy="1601841"/>
          </a:xfrm>
        </p:grpSpPr>
        <p:cxnSp>
          <p:nvCxnSpPr>
            <p:cNvPr id="34" name="直接连接符 33"/>
            <p:cNvCxnSpPr>
              <a:stCxn id="23" idx="3"/>
            </p:cNvCxnSpPr>
            <p:nvPr/>
          </p:nvCxnSpPr>
          <p:spPr>
            <a:xfrm flipV="1">
              <a:off x="1690326" y="2438400"/>
              <a:ext cx="4955485" cy="1601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5999201" y="2619763"/>
                  <a:ext cx="1958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/>
                          </a:rPr>
                          <m:t>𝑦</m:t>
                        </m:r>
                        <m:r>
                          <a:rPr kumimoji="1" lang="en-US" altLang="zh-CN" i="1" smtClean="0">
                            <a:latin typeface="Cambria Math"/>
                          </a:rPr>
                          <m:t>=100+0.11 </m:t>
                        </m:r>
                        <m:r>
                          <a:rPr kumimoji="1" lang="en-US" altLang="zh-CN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201" y="2619763"/>
                  <a:ext cx="195893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00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LR: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Polynomial Regression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dirty="0"/>
              <a:t>Normal equation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dirty="0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dirty="0"/>
              <a:t>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parameters?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181600"/>
                <a:ext cx="8229600" cy="975360"/>
              </a:xfrm>
            </p:spPr>
            <p:txBody>
              <a:bodyPr/>
              <a:lstStyle/>
              <a:p>
                <a:r>
                  <a:rPr lang="en-US" dirty="0"/>
                  <a:t>Idea: choose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is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close to y for five training samples (</a:t>
                </a:r>
                <a:r>
                  <a:rPr lang="en-US" dirty="0" err="1"/>
                  <a:t>x,y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181600"/>
                <a:ext cx="8229600" cy="975360"/>
              </a:xfrm>
              <a:blipFill rotWithShape="1">
                <a:blip r:embed="rId2"/>
                <a:stretch>
                  <a:fillRect l="-593" t="-562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 3"/>
          <p:cNvGrpSpPr/>
          <p:nvPr/>
        </p:nvGrpSpPr>
        <p:grpSpPr>
          <a:xfrm>
            <a:off x="1219204" y="1784322"/>
            <a:ext cx="6019796" cy="3092478"/>
            <a:chOff x="1219204" y="1784322"/>
            <a:chExt cx="6019796" cy="3092478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2286000" y="4355068"/>
              <a:ext cx="4953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6"/>
            <p:cNvCxnSpPr/>
            <p:nvPr/>
          </p:nvCxnSpPr>
          <p:spPr>
            <a:xfrm flipV="1">
              <a:off x="2286000" y="1840468"/>
              <a:ext cx="0" cy="251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8"/>
            <p:cNvSpPr txBox="1"/>
            <p:nvPr/>
          </p:nvSpPr>
          <p:spPr>
            <a:xfrm rot="16200000">
              <a:off x="830936" y="2172590"/>
              <a:ext cx="114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Price (K$)</a:t>
              </a:r>
              <a:endParaRPr kumimoji="1" lang="zh-CN" altLang="en-US" dirty="0"/>
            </a:p>
          </p:txBody>
        </p:sp>
        <p:cxnSp>
          <p:nvCxnSpPr>
            <p:cNvPr id="8" name="直线连接符 9"/>
            <p:cNvCxnSpPr/>
            <p:nvPr/>
          </p:nvCxnSpPr>
          <p:spPr>
            <a:xfrm flipV="1">
              <a:off x="31242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1"/>
            <p:cNvCxnSpPr/>
            <p:nvPr/>
          </p:nvCxnSpPr>
          <p:spPr>
            <a:xfrm flipV="1">
              <a:off x="37338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2"/>
            <p:cNvCxnSpPr/>
            <p:nvPr/>
          </p:nvCxnSpPr>
          <p:spPr>
            <a:xfrm flipV="1">
              <a:off x="44196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3"/>
            <p:cNvSpPr txBox="1"/>
            <p:nvPr/>
          </p:nvSpPr>
          <p:spPr>
            <a:xfrm>
              <a:off x="2895600" y="4507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500</a:t>
              </a:r>
              <a:endParaRPr kumimoji="1" lang="zh-CN" altLang="en-US" dirty="0"/>
            </a:p>
          </p:txBody>
        </p:sp>
        <p:sp>
          <p:nvSpPr>
            <p:cNvPr id="12" name="文本框 14"/>
            <p:cNvSpPr txBox="1"/>
            <p:nvPr/>
          </p:nvSpPr>
          <p:spPr>
            <a:xfrm>
              <a:off x="34290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1000</a:t>
              </a:r>
              <a:endParaRPr kumimoji="1" lang="zh-CN" altLang="en-US" dirty="0"/>
            </a:p>
          </p:txBody>
        </p:sp>
        <p:sp>
          <p:nvSpPr>
            <p:cNvPr id="13" name="文本框 15"/>
            <p:cNvSpPr txBox="1"/>
            <p:nvPr/>
          </p:nvSpPr>
          <p:spPr>
            <a:xfrm>
              <a:off x="41148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1500</a:t>
              </a:r>
              <a:endParaRPr kumimoji="1" lang="zh-CN" altLang="en-US" dirty="0"/>
            </a:p>
          </p:txBody>
        </p:sp>
        <p:cxnSp>
          <p:nvCxnSpPr>
            <p:cNvPr id="14" name="直线连接符 16"/>
            <p:cNvCxnSpPr/>
            <p:nvPr/>
          </p:nvCxnSpPr>
          <p:spPr>
            <a:xfrm flipV="1">
              <a:off x="49974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7"/>
            <p:cNvCxnSpPr/>
            <p:nvPr/>
          </p:nvCxnSpPr>
          <p:spPr>
            <a:xfrm flipV="1">
              <a:off x="56070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8"/>
            <p:cNvCxnSpPr/>
            <p:nvPr/>
          </p:nvCxnSpPr>
          <p:spPr>
            <a:xfrm flipV="1">
              <a:off x="62928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9"/>
            <p:cNvSpPr txBox="1"/>
            <p:nvPr/>
          </p:nvSpPr>
          <p:spPr>
            <a:xfrm>
              <a:off x="47244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2000</a:t>
              </a:r>
              <a:endParaRPr kumimoji="1" lang="zh-CN" altLang="en-US" dirty="0"/>
            </a:p>
          </p:txBody>
        </p:sp>
        <p:sp>
          <p:nvSpPr>
            <p:cNvPr id="18" name="文本框 20"/>
            <p:cNvSpPr txBox="1"/>
            <p:nvPr/>
          </p:nvSpPr>
          <p:spPr>
            <a:xfrm>
              <a:off x="5372803" y="44988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2500</a:t>
              </a:r>
              <a:endParaRPr kumimoji="1" lang="zh-CN" altLang="en-US" dirty="0"/>
            </a:p>
          </p:txBody>
        </p:sp>
        <p:sp>
          <p:nvSpPr>
            <p:cNvPr id="19" name="文本框 21"/>
            <p:cNvSpPr txBox="1"/>
            <p:nvPr/>
          </p:nvSpPr>
          <p:spPr>
            <a:xfrm>
              <a:off x="6024880" y="4492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3000</a:t>
              </a:r>
              <a:endParaRPr kumimoji="1" lang="zh-CN" altLang="en-US" dirty="0"/>
            </a:p>
          </p:txBody>
        </p:sp>
        <p:sp>
          <p:nvSpPr>
            <p:cNvPr id="23" name="文本框 28"/>
            <p:cNvSpPr txBox="1"/>
            <p:nvPr/>
          </p:nvSpPr>
          <p:spPr>
            <a:xfrm>
              <a:off x="1752600" y="3593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100</a:t>
              </a:r>
              <a:endParaRPr kumimoji="1" lang="zh-CN" altLang="en-US" dirty="0"/>
            </a:p>
          </p:txBody>
        </p:sp>
        <p:sp>
          <p:nvSpPr>
            <p:cNvPr id="24" name="文本框 29"/>
            <p:cNvSpPr txBox="1"/>
            <p:nvPr/>
          </p:nvSpPr>
          <p:spPr>
            <a:xfrm>
              <a:off x="1752600" y="22976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300</a:t>
              </a:r>
              <a:endParaRPr kumimoji="1" lang="zh-CN" altLang="en-US" dirty="0"/>
            </a:p>
          </p:txBody>
        </p:sp>
        <p:sp>
          <p:nvSpPr>
            <p:cNvPr id="25" name="文本框 30"/>
            <p:cNvSpPr txBox="1"/>
            <p:nvPr/>
          </p:nvSpPr>
          <p:spPr>
            <a:xfrm>
              <a:off x="1752600" y="2983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200</a:t>
              </a:r>
              <a:endParaRPr kumimoji="1" lang="zh-CN" altLang="en-US" dirty="0"/>
            </a:p>
          </p:txBody>
        </p:sp>
      </p:grpSp>
      <p:sp>
        <p:nvSpPr>
          <p:cNvPr id="26" name="文本框 33"/>
          <p:cNvSpPr txBox="1"/>
          <p:nvPr/>
        </p:nvSpPr>
        <p:spPr>
          <a:xfrm>
            <a:off x="6248400" y="4800600"/>
            <a:ext cx="12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Size (feet</a:t>
            </a:r>
            <a:r>
              <a:rPr kumimoji="1" lang="en-US" altLang="zh-CN" sz="1400" baseline="30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048000" y="3352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581400" y="3124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343400" y="2895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257800" y="26670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24600" y="2514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667000" y="2357256"/>
            <a:ext cx="4419600" cy="1420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819400" y="1840468"/>
            <a:ext cx="3205480" cy="208966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62300" y="3168134"/>
            <a:ext cx="3688307" cy="8924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152400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is the best?</a:t>
            </a:r>
          </a:p>
        </p:txBody>
      </p:sp>
    </p:spTree>
    <p:extLst>
      <p:ext uri="{BB962C8B-B14F-4D97-AF65-F5344CB8AC3E}">
        <p14:creationId xmlns:p14="http://schemas.microsoft.com/office/powerpoint/2010/main" val="40726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Cost function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264920"/>
            <a:ext cx="8229600" cy="975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parameters so that f(x) is close to y for all the five training samples (x, y)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2020866"/>
                <a:ext cx="5029200" cy="96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3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20866"/>
                <a:ext cx="5029200" cy="965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43000" y="2273339"/>
            <a:ext cx="13292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Minimize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71500" y="2832349"/>
                <a:ext cx="7735836" cy="4078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74320" indent="-27432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altLang="zh-CN" sz="2600" dirty="0"/>
                  <a:t>Residual Sum of Squares (RSS)</a:t>
                </a:r>
              </a:p>
              <a:p>
                <a:pPr marL="731520" lvl="1" indent="-27432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altLang="zh-CN" sz="2600" dirty="0"/>
                  <a:t>Least Square Loss</a:t>
                </a:r>
              </a:p>
              <a:p>
                <a:pPr marL="274320" indent="-27432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endParaRPr lang="en-US" sz="2600" dirty="0"/>
              </a:p>
              <a:p>
                <a:pPr marL="274320" indent="-27432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2600" dirty="0"/>
                  <a:t>Note that: </a:t>
                </a:r>
              </a:p>
              <a:p>
                <a:pPr marL="731520" lvl="1" indent="-27432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2600" dirty="0"/>
                  <a:t>For fixed parameters, there is a function of x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731520" lvl="1" indent="-27432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2600" dirty="0"/>
                  <a:t>For a set of (</a:t>
                </a:r>
                <a:r>
                  <a:rPr lang="en-US" sz="2600" dirty="0" err="1"/>
                  <a:t>x,y</a:t>
                </a:r>
                <a:r>
                  <a:rPr lang="en-US" sz="2600" dirty="0"/>
                  <a:t>), there is a function of parameters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832349"/>
                <a:ext cx="7735836" cy="4078039"/>
              </a:xfrm>
              <a:prstGeom prst="rect">
                <a:avLst/>
              </a:prstGeom>
              <a:blipFill rotWithShape="1">
                <a:blip r:embed="rId3"/>
                <a:stretch>
                  <a:fillRect l="-709" t="-1345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4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Residual of Cost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746760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Indicate if training procedure has converged;</a:t>
            </a:r>
          </a:p>
          <a:p>
            <a:r>
              <a:rPr kumimoji="1" lang="en-US" altLang="zh-CN" dirty="0"/>
              <a:t>Used to estimate confidences of outputs 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219203" y="1520638"/>
            <a:ext cx="6019796" cy="3092478"/>
            <a:chOff x="1219204" y="1784322"/>
            <a:chExt cx="6019796" cy="3092478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2286000" y="4355068"/>
              <a:ext cx="4953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6"/>
            <p:cNvCxnSpPr/>
            <p:nvPr/>
          </p:nvCxnSpPr>
          <p:spPr>
            <a:xfrm flipV="1">
              <a:off x="2286000" y="1840468"/>
              <a:ext cx="0" cy="251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8"/>
            <p:cNvSpPr txBox="1"/>
            <p:nvPr/>
          </p:nvSpPr>
          <p:spPr>
            <a:xfrm rot="16200000">
              <a:off x="830936" y="2172590"/>
              <a:ext cx="114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Price (K$)</a:t>
              </a:r>
              <a:endParaRPr kumimoji="1" lang="zh-CN" altLang="en-US" dirty="0"/>
            </a:p>
          </p:txBody>
        </p:sp>
        <p:cxnSp>
          <p:nvCxnSpPr>
            <p:cNvPr id="8" name="直线连接符 9"/>
            <p:cNvCxnSpPr/>
            <p:nvPr/>
          </p:nvCxnSpPr>
          <p:spPr>
            <a:xfrm flipV="1">
              <a:off x="31242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1"/>
            <p:cNvCxnSpPr/>
            <p:nvPr/>
          </p:nvCxnSpPr>
          <p:spPr>
            <a:xfrm flipV="1">
              <a:off x="37338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2"/>
            <p:cNvCxnSpPr/>
            <p:nvPr/>
          </p:nvCxnSpPr>
          <p:spPr>
            <a:xfrm flipV="1">
              <a:off x="441960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3"/>
            <p:cNvSpPr txBox="1"/>
            <p:nvPr/>
          </p:nvSpPr>
          <p:spPr>
            <a:xfrm>
              <a:off x="2895600" y="4507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500</a:t>
              </a:r>
              <a:endParaRPr kumimoji="1" lang="zh-CN" altLang="en-US" dirty="0"/>
            </a:p>
          </p:txBody>
        </p:sp>
        <p:sp>
          <p:nvSpPr>
            <p:cNvPr id="12" name="文本框 14"/>
            <p:cNvSpPr txBox="1"/>
            <p:nvPr/>
          </p:nvSpPr>
          <p:spPr>
            <a:xfrm>
              <a:off x="34290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1000</a:t>
              </a:r>
              <a:endParaRPr kumimoji="1" lang="zh-CN" altLang="en-US" dirty="0"/>
            </a:p>
          </p:txBody>
        </p:sp>
        <p:sp>
          <p:nvSpPr>
            <p:cNvPr id="13" name="文本框 15"/>
            <p:cNvSpPr txBox="1"/>
            <p:nvPr/>
          </p:nvSpPr>
          <p:spPr>
            <a:xfrm>
              <a:off x="41148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1500</a:t>
              </a:r>
              <a:endParaRPr kumimoji="1" lang="zh-CN" altLang="en-US" dirty="0"/>
            </a:p>
          </p:txBody>
        </p:sp>
        <p:cxnSp>
          <p:nvCxnSpPr>
            <p:cNvPr id="14" name="直线连接符 16"/>
            <p:cNvCxnSpPr/>
            <p:nvPr/>
          </p:nvCxnSpPr>
          <p:spPr>
            <a:xfrm flipV="1">
              <a:off x="49974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7"/>
            <p:cNvCxnSpPr/>
            <p:nvPr/>
          </p:nvCxnSpPr>
          <p:spPr>
            <a:xfrm flipV="1">
              <a:off x="56070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8"/>
            <p:cNvCxnSpPr/>
            <p:nvPr/>
          </p:nvCxnSpPr>
          <p:spPr>
            <a:xfrm flipV="1">
              <a:off x="6292850" y="425346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9"/>
            <p:cNvSpPr txBox="1"/>
            <p:nvPr/>
          </p:nvSpPr>
          <p:spPr>
            <a:xfrm>
              <a:off x="4724400" y="4507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2000</a:t>
              </a:r>
              <a:endParaRPr kumimoji="1" lang="zh-CN" altLang="en-US" dirty="0"/>
            </a:p>
          </p:txBody>
        </p:sp>
        <p:sp>
          <p:nvSpPr>
            <p:cNvPr id="18" name="文本框 20"/>
            <p:cNvSpPr txBox="1"/>
            <p:nvPr/>
          </p:nvSpPr>
          <p:spPr>
            <a:xfrm>
              <a:off x="5372803" y="44988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2500</a:t>
              </a:r>
              <a:endParaRPr kumimoji="1" lang="zh-CN" altLang="en-US" dirty="0"/>
            </a:p>
          </p:txBody>
        </p:sp>
        <p:sp>
          <p:nvSpPr>
            <p:cNvPr id="19" name="文本框 21"/>
            <p:cNvSpPr txBox="1"/>
            <p:nvPr/>
          </p:nvSpPr>
          <p:spPr>
            <a:xfrm>
              <a:off x="6024880" y="4492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3000</a:t>
              </a:r>
              <a:endParaRPr kumimoji="1" lang="zh-CN" altLang="en-US" dirty="0"/>
            </a:p>
          </p:txBody>
        </p:sp>
        <p:sp>
          <p:nvSpPr>
            <p:cNvPr id="20" name="文本框 28"/>
            <p:cNvSpPr txBox="1"/>
            <p:nvPr/>
          </p:nvSpPr>
          <p:spPr>
            <a:xfrm>
              <a:off x="1752600" y="3593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100</a:t>
              </a:r>
              <a:endParaRPr kumimoji="1" lang="zh-CN" altLang="en-US" dirty="0"/>
            </a:p>
          </p:txBody>
        </p:sp>
        <p:sp>
          <p:nvSpPr>
            <p:cNvPr id="21" name="文本框 29"/>
            <p:cNvSpPr txBox="1"/>
            <p:nvPr/>
          </p:nvSpPr>
          <p:spPr>
            <a:xfrm>
              <a:off x="1752600" y="22976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300</a:t>
              </a:r>
              <a:endParaRPr kumimoji="1" lang="zh-CN" altLang="en-US" dirty="0"/>
            </a:p>
          </p:txBody>
        </p:sp>
        <p:sp>
          <p:nvSpPr>
            <p:cNvPr id="22" name="文本框 30"/>
            <p:cNvSpPr txBox="1"/>
            <p:nvPr/>
          </p:nvSpPr>
          <p:spPr>
            <a:xfrm>
              <a:off x="1752600" y="2983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200</a:t>
              </a:r>
              <a:endParaRPr kumimoji="1" lang="zh-CN" altLang="en-US" dirty="0"/>
            </a:p>
          </p:txBody>
        </p:sp>
      </p:grpSp>
      <p:sp>
        <p:nvSpPr>
          <p:cNvPr id="23" name="文本框 33"/>
          <p:cNvSpPr txBox="1"/>
          <p:nvPr/>
        </p:nvSpPr>
        <p:spPr>
          <a:xfrm>
            <a:off x="6248399" y="4536916"/>
            <a:ext cx="12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Size (feet</a:t>
            </a:r>
            <a:r>
              <a:rPr kumimoji="1" lang="en-US" altLang="zh-CN" sz="1400" baseline="30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047999" y="3089116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1399" y="2860516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343399" y="3200400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57799" y="2403316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24599" y="2250916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666999" y="2093572"/>
            <a:ext cx="4419600" cy="1420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5871600" y="2823600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083999" y="2283287"/>
            <a:ext cx="3281923" cy="1069051"/>
            <a:chOff x="3083999" y="2283287"/>
            <a:chExt cx="3281923" cy="106905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6363260" y="2283287"/>
              <a:ext cx="2662" cy="3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3083999" y="2473887"/>
              <a:ext cx="2824161" cy="878451"/>
              <a:chOff x="3083999" y="2473887"/>
              <a:chExt cx="2824161" cy="878451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999" y="3171822"/>
                <a:ext cx="0" cy="1805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615298" y="2958889"/>
                <a:ext cx="0" cy="227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4379399" y="2958889"/>
                <a:ext cx="0" cy="2115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5293799" y="2475316"/>
                <a:ext cx="2661" cy="191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5905499" y="2473887"/>
                <a:ext cx="2661" cy="338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46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2865</TotalTime>
  <Words>1423</Words>
  <Application>Microsoft Macintosh PowerPoint</Application>
  <PresentationFormat>On-screen Show (4:3)</PresentationFormat>
  <Paragraphs>552</Paragraphs>
  <Slides>60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Bookman Old Style</vt:lpstr>
      <vt:lpstr>Calibri</vt:lpstr>
      <vt:lpstr>Cambria Math</vt:lpstr>
      <vt:lpstr>Courier New</vt:lpstr>
      <vt:lpstr>Gill Sans MT</vt:lpstr>
      <vt:lpstr>Wingdings</vt:lpstr>
      <vt:lpstr>Wingdings 3</vt:lpstr>
      <vt:lpstr>华文新魏</vt:lpstr>
      <vt:lpstr>宋体</vt:lpstr>
      <vt:lpstr>Arial</vt:lpstr>
      <vt:lpstr>Origin</vt:lpstr>
      <vt:lpstr>Lecture 4: Linear Regression</vt:lpstr>
      <vt:lpstr>Regression: single feature</vt:lpstr>
      <vt:lpstr>Training Set (92115)</vt:lpstr>
      <vt:lpstr>Linear Regression</vt:lpstr>
      <vt:lpstr>Quiz</vt:lpstr>
      <vt:lpstr>Illustration of linear Regression Models</vt:lpstr>
      <vt:lpstr>How to learn parameters? </vt:lpstr>
      <vt:lpstr>Cost function</vt:lpstr>
      <vt:lpstr>Residual of Cost Function</vt:lpstr>
      <vt:lpstr>How to optimize cost function</vt:lpstr>
      <vt:lpstr>A Computer-based solution</vt:lpstr>
      <vt:lpstr>A smart solution</vt:lpstr>
      <vt:lpstr>Recap: linear regression</vt:lpstr>
      <vt:lpstr>Recap: Cost Function</vt:lpstr>
      <vt:lpstr>Ho to minimize cost functions F(θ)? </vt:lpstr>
      <vt:lpstr>Review: Quadratic Functions</vt:lpstr>
      <vt:lpstr>Review: Quadratic Functions</vt:lpstr>
      <vt:lpstr>Review: gradient at a point</vt:lpstr>
      <vt:lpstr>Iterative methods</vt:lpstr>
      <vt:lpstr>Iterative methods</vt:lpstr>
      <vt:lpstr>Iterative methods</vt:lpstr>
      <vt:lpstr>Solution: gradient based method</vt:lpstr>
      <vt:lpstr>Review: First-order Derivative</vt:lpstr>
      <vt:lpstr>Method : Gradient Descent</vt:lpstr>
      <vt:lpstr>Gradient Descent for RSS</vt:lpstr>
      <vt:lpstr>Gradient Descent for RSS</vt:lpstr>
      <vt:lpstr>Understanding GD</vt:lpstr>
      <vt:lpstr>Understanding GD</vt:lpstr>
      <vt:lpstr>Understanding GD</vt:lpstr>
      <vt:lpstr>How to improve convergence</vt:lpstr>
      <vt:lpstr>Variants of GD</vt:lpstr>
      <vt:lpstr>Recap</vt:lpstr>
      <vt:lpstr>Linear Regression: Multiple Features</vt:lpstr>
      <vt:lpstr>Regression: multiple feature</vt:lpstr>
      <vt:lpstr>Review: Linear Algebra</vt:lpstr>
      <vt:lpstr>Notations</vt:lpstr>
      <vt:lpstr>Gradient Descent for Multiple Features</vt:lpstr>
      <vt:lpstr>Gradient Descent for Multiple Features</vt:lpstr>
      <vt:lpstr>Quiz: how to implement GD using vectors?</vt:lpstr>
      <vt:lpstr>PowerPoint Presentation</vt:lpstr>
      <vt:lpstr>LR: practices</vt:lpstr>
      <vt:lpstr>Practice 1:  Feature Scaling</vt:lpstr>
      <vt:lpstr>Practice 2: Mean Normalization</vt:lpstr>
      <vt:lpstr>Practice 3: Learning Rate</vt:lpstr>
      <vt:lpstr>Practice 4: Polynomial Regression</vt:lpstr>
      <vt:lpstr>Practice 4: Polynomial Regression</vt:lpstr>
      <vt:lpstr>Practice 5: Normal Equation</vt:lpstr>
      <vt:lpstr>Practice 5: Normal Equation</vt:lpstr>
      <vt:lpstr>Practice 5: Normal Equation</vt:lpstr>
      <vt:lpstr>Example 5: Normal equation</vt:lpstr>
      <vt:lpstr>Practice 5: Normal Equation</vt:lpstr>
      <vt:lpstr>Normal Equation</vt:lpstr>
      <vt:lpstr>More example: Advertising</vt:lpstr>
      <vt:lpstr>Practice 6: selecting important features</vt:lpstr>
      <vt:lpstr>Conti.</vt:lpstr>
      <vt:lpstr>Conti.</vt:lpstr>
      <vt:lpstr>Practice 7: qualitative features</vt:lpstr>
      <vt:lpstr>Conti.</vt:lpstr>
      <vt:lpstr>Practice: Links to other ML methods</vt:lpstr>
      <vt:lpstr>LR: practices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Microsoft Office User</cp:lastModifiedBy>
  <cp:revision>218</cp:revision>
  <dcterms:created xsi:type="dcterms:W3CDTF">2015-08-12T17:32:19Z</dcterms:created>
  <dcterms:modified xsi:type="dcterms:W3CDTF">2019-09-12T08:07:01Z</dcterms:modified>
</cp:coreProperties>
</file>