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2" r:id="rId2"/>
    <p:sldMasterId id="2147483751" r:id="rId3"/>
  </p:sldMasterIdLst>
  <p:notesMasterIdLst>
    <p:notesMasterId r:id="rId77"/>
  </p:notesMasterIdLst>
  <p:handoutMasterIdLst>
    <p:handoutMasterId r:id="rId78"/>
  </p:handoutMasterIdLst>
  <p:sldIdLst>
    <p:sldId id="256" r:id="rId4"/>
    <p:sldId id="349" r:id="rId5"/>
    <p:sldId id="265" r:id="rId6"/>
    <p:sldId id="354" r:id="rId7"/>
    <p:sldId id="353" r:id="rId8"/>
    <p:sldId id="299" r:id="rId9"/>
    <p:sldId id="350" r:id="rId10"/>
    <p:sldId id="355" r:id="rId11"/>
    <p:sldId id="352" r:id="rId12"/>
    <p:sldId id="341" r:id="rId13"/>
    <p:sldId id="326" r:id="rId14"/>
    <p:sldId id="328" r:id="rId15"/>
    <p:sldId id="331" r:id="rId16"/>
    <p:sldId id="447" r:id="rId17"/>
    <p:sldId id="471" r:id="rId18"/>
    <p:sldId id="449" r:id="rId19"/>
    <p:sldId id="472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74" r:id="rId33"/>
    <p:sldId id="491" r:id="rId34"/>
    <p:sldId id="492" r:id="rId35"/>
    <p:sldId id="477" r:id="rId36"/>
    <p:sldId id="494" r:id="rId37"/>
    <p:sldId id="495" r:id="rId38"/>
    <p:sldId id="514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9" r:id="rId57"/>
    <p:sldId id="486" r:id="rId58"/>
    <p:sldId id="515" r:id="rId59"/>
    <p:sldId id="516" r:id="rId60"/>
    <p:sldId id="517" r:id="rId61"/>
    <p:sldId id="470" r:id="rId62"/>
    <p:sldId id="445" r:id="rId63"/>
    <p:sldId id="432" r:id="rId64"/>
    <p:sldId id="518" r:id="rId65"/>
    <p:sldId id="356" r:id="rId66"/>
    <p:sldId id="358" r:id="rId67"/>
    <p:sldId id="433" r:id="rId68"/>
    <p:sldId id="434" r:id="rId69"/>
    <p:sldId id="436" r:id="rId70"/>
    <p:sldId id="437" r:id="rId71"/>
    <p:sldId id="438" r:id="rId72"/>
    <p:sldId id="435" r:id="rId73"/>
    <p:sldId id="439" r:id="rId74"/>
    <p:sldId id="440" r:id="rId75"/>
    <p:sldId id="493" r:id="rId7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676"/>
    <a:srgbClr val="32000C"/>
    <a:srgbClr val="CB6B30"/>
    <a:srgbClr val="E36243"/>
    <a:srgbClr val="FF4A7E"/>
    <a:srgbClr val="0B0B0B"/>
    <a:srgbClr val="00FF00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7" autoAdjust="0"/>
    <p:restoredTop sz="80153" autoAdjust="0"/>
  </p:normalViewPr>
  <p:slideViewPr>
    <p:cSldViewPr>
      <p:cViewPr varScale="1">
        <p:scale>
          <a:sx n="80" d="100"/>
          <a:sy n="80" d="100"/>
        </p:scale>
        <p:origin x="-720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450A14-1984-4078-9E10-83FDC85EC0C0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50F79F-EF92-4013-8754-5DC0A724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B36E14-FA26-4874-9D32-5FFCA3E43F60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79503E-BF1B-43C0-B836-0C9F9F6E2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3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7AE7C-562B-4A6A-8F4A-8E41B6A8D5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49BBD-CC78-4878-B2B0-C84274EA2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0" tIns="48365" rIns="96730" bIns="48365" anchor="b"/>
          <a:lstStyle/>
          <a:p>
            <a:pPr algn="r"/>
            <a:fld id="{DF90736E-B8D3-409F-9692-429E6C860CE8}" type="slidenum">
              <a:rPr lang="en-US" sz="1300">
                <a:latin typeface="Calibri" pitchFamily="34" charset="0"/>
              </a:rPr>
              <a:pPr algn="r"/>
              <a:t>46</a:t>
            </a:fld>
            <a:endParaRPr lang="en-US" sz="13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32A5B-97E7-4D98-9EDE-85B0296FDB3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7A177-E38C-46BD-9809-48F44DAC63D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792A7-E03E-419D-A5C5-5B162789E98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BC1BC-018B-4752-8C88-D43E30D97030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19113"/>
            <a:ext cx="3416300" cy="25622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656" y="3258268"/>
            <a:ext cx="6706691" cy="3084877"/>
          </a:xfrm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D047E-EDBE-4BAB-B092-A0E869D0099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05634-8733-4CF9-B3EE-87D2B931C7B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FFE79-1A40-4FDD-ADD8-34F1AA5458C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0E1CA-7B26-4EDC-B38B-57DA48A159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Iterative Closest Point (ICP)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local alignment only: does not require initial correspondences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79503E-BF1B-43C0-B836-0C9F9F6E2B0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5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49700-FA69-4744-93F2-DF06A56D141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54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49700-FA69-4744-93F2-DF06A56D141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2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Ratios of distances along straight lines are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49700-FA69-4744-93F2-DF06A56D141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9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Write down objective function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Derived 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prstClr val="black"/>
                </a:solidFill>
              </a:rPr>
              <a:t>Compute derivative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prstClr val="black"/>
                </a:solidFill>
              </a:rPr>
              <a:t>Compute solution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prstClr val="black"/>
                </a:solidFill>
              </a:rPr>
              <a:t>Solve using pseudo-inverse or eigenvalue decomposition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9503E-BF1B-43C0-B836-0C9F9F6E2B0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3E7DF-CEB1-4AF5-904B-BC7FADF6020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406" y="3257778"/>
            <a:ext cx="6707188" cy="3085419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This algorithm contains concepts that are hugely useful; in my experience, everyone with some</a:t>
            </a:r>
          </a:p>
          <a:p>
            <a:pPr eaLnBrk="1" hangingPunct="1"/>
            <a:r>
              <a:rPr lang="en-US"/>
              <a:t>experience of applied problems who doesn’t yet know RANSAC is almost immediately able to use it to simplify some problem they’ve seen.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3EADD7-6249-45D3-8B1D-8C5384BEE2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8B6F-2CB1-419C-8C75-776D0348483D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CF29-2143-4745-843A-3D13FFDFD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E866-C95C-48F6-BB52-09171EE7AB14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DE0C-2A37-4EE3-A849-55957763A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A599F-D638-4F6C-B529-9E3D38E1AF6F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66AE-E9B7-485E-8B01-F7AB73862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07D0-B977-4740-8279-C9CFD49FDA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85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2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3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0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3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46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5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58905-532C-42AF-AF52-583E712B8722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47F23-469E-4275-BA72-9C5EDBFB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56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69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38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26929-A8E5-4FE3-A7E1-06C601397B8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15F1-F9C9-47CF-AFCD-1D87CDD11A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15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BC47-4CFC-4BE7-81A5-1CB9CACB1D1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007C-3604-4463-B95E-C4F96D0FD79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E584-2AEF-445B-B369-8E6C8AA7F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36214-1FA2-4B93-93A1-C28758D518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9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1AE7-4880-4893-AA78-40715E9EFB8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6EC7A-1EF4-4174-B894-819821C050F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42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F5FB7-AF87-44B3-BBF6-42F3F5409DD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2420-4F2C-4CD2-B071-4446D1AD4D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52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8A3A-94B3-4CD1-B4DF-7600841B1EF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76C8-80ED-43A8-BE95-04AE234C24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01C9A-8D76-4AD7-97C9-0396069C5BA1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02B07-F070-4EDB-B20E-1EF088E23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8101-580D-4730-BF3B-C6535F3FC45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3C7FF-D131-4E28-9649-5675A454CD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1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9106F-4F9D-4F32-9116-961E050478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CEDA-E89E-478F-BF72-57BAFF7C82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29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60911-8829-4C50-A777-56DEEF869C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0460B-0486-4310-AA7D-21EFB0A5BD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43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54B3-A5BA-4B1F-B6E5-EBF8A547F4D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DF700-39A4-4298-B454-90ED1CF139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52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66776-2EFD-4B83-B421-80E96FD9A33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E43B-CF1C-4612-86D6-2895A6D4F1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85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07D0-B977-4740-8279-C9CFD49FDA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4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ED0C3-F8B4-429A-9062-CA5523AE0A26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BDA5-0928-4BA4-930C-DB84DFFCC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62AF5-A0D0-4C2B-BF44-3021CE43B17E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BC1D9-9A68-4F21-8029-F3C8C354F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5B9B8-60F1-4A13-8852-42BF3851DF0B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22A8-AD3D-4BCD-8DD0-1C9CE9AB7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0B19-307F-401E-89FD-62B5F1C47FD0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F40BB-538F-41CA-8B87-7DD12B8C2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4277-B787-4433-9EF7-87C48AB100AC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C631F-FB01-4381-827A-51534D82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896B9-109A-49FE-AC5D-8D738401EA78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490E-0B19-41AA-88BD-F43A60A51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8B18C6-8508-4116-A4CD-698FFF3368C0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C3187B-518C-4297-A486-8FFA291F9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D6BAC7-AA29-41A0-8E29-17F61E8DD54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1B6F58-EB3D-4782-8D7B-F04544656E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.sri.com/pubs/files/836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9.jpeg"/><Relationship Id="rId4" Type="http://schemas.openxmlformats.org/officeDocument/2006/relationships/image" Target="../media/image59.jpeg"/><Relationship Id="rId9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Fitting and Alignment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CS696: Computer Vision</a:t>
            </a:r>
          </a:p>
          <a:p>
            <a:pPr eaLnBrk="1" hangingPunct="1"/>
            <a:r>
              <a:rPr lang="en-US" dirty="0" err="1">
                <a:solidFill>
                  <a:schemeClr val="tx1"/>
                </a:solidFill>
              </a:rPr>
              <a:t>Xiaobai</a:t>
            </a:r>
            <a:r>
              <a:rPr lang="en-US" dirty="0">
                <a:solidFill>
                  <a:schemeClr val="tx1"/>
                </a:solidFill>
              </a:rPr>
              <a:t> Liu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533400" y="6488113"/>
            <a:ext cx="8369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Acknowledgment: Many slides from Derek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Hoiem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Grauman&amp;Leibe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2008 AAAI Tutorial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613171" y="53340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solidFill>
                  <a:srgbClr val="C00000"/>
                </a:solidFill>
              </a:rPr>
              <a:t>Szeliski</a:t>
            </a:r>
            <a:r>
              <a:rPr lang="en-US" altLang="en-US" sz="2400" dirty="0">
                <a:solidFill>
                  <a:srgbClr val="C00000"/>
                </a:solidFill>
              </a:rPr>
              <a:t> 6.1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Local Features</a:t>
            </a:r>
          </a:p>
        </p:txBody>
      </p:sp>
      <p:sp>
        <p:nvSpPr>
          <p:cNvPr id="634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Threshold based on the ratio of 1</a:t>
            </a:r>
            <a:r>
              <a:rPr lang="en-US" sz="2800" baseline="30000" dirty="0"/>
              <a:t>st</a:t>
            </a:r>
            <a:r>
              <a:rPr lang="en-US" sz="2800" dirty="0"/>
              <a:t> nearest neighbor to 2</a:t>
            </a:r>
            <a:r>
              <a:rPr lang="en-US" sz="2800" baseline="30000" dirty="0"/>
              <a:t>nd</a:t>
            </a:r>
            <a:r>
              <a:rPr lang="en-US" sz="2800" dirty="0"/>
              <a:t> nearest neighbor distance.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121490"/>
            <a:ext cx="6581775" cy="473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7265988" y="6488113"/>
            <a:ext cx="1878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Lowe IJCV 2004</a:t>
            </a:r>
          </a:p>
        </p:txBody>
      </p:sp>
    </p:spTree>
    <p:extLst>
      <p:ext uri="{BB962C8B-B14F-4D97-AF65-F5344CB8AC3E}">
        <p14:creationId xmlns:p14="http://schemas.microsoft.com/office/powerpoint/2010/main" val="24437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SIFT Repeatability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162050"/>
            <a:ext cx="6781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265988" y="6488113"/>
            <a:ext cx="1878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Lowe IJCV 2004</a:t>
            </a:r>
          </a:p>
        </p:txBody>
      </p:sp>
    </p:spTree>
    <p:extLst>
      <p:ext uri="{BB962C8B-B14F-4D97-AF65-F5344CB8AC3E}">
        <p14:creationId xmlns:p14="http://schemas.microsoft.com/office/powerpoint/2010/main" val="194717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SIFT Repeatability</a:t>
            </a: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676400"/>
            <a:ext cx="7345363" cy="4881563"/>
          </a:xfrm>
          <a:noFill/>
        </p:spPr>
      </p:pic>
    </p:spTree>
    <p:extLst>
      <p:ext uri="{BB962C8B-B14F-4D97-AF65-F5344CB8AC3E}">
        <p14:creationId xmlns:p14="http://schemas.microsoft.com/office/powerpoint/2010/main" val="2997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Keypoint Detectors</a:t>
            </a: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6069013" y="6488113"/>
            <a:ext cx="3074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Tuytelaars Mikolajczyk 2008</a:t>
            </a:r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2463"/>
            <a:ext cx="91440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87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fit the best alignment?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 descr="C:\Users\James\Dropbox\cs143 fall 2013\cs 143 fall 2013 projects\Local features\www\match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90600"/>
            <a:ext cx="89058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5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638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Alignment: find parameters of model that maps one set of points to another</a:t>
            </a:r>
          </a:p>
          <a:p>
            <a:endParaRPr lang="en-US" dirty="0"/>
          </a:p>
          <a:p>
            <a:r>
              <a:rPr lang="en-US" dirty="0"/>
              <a:t>Typically want to solve for a global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that accounts for *</a:t>
            </a:r>
            <a:r>
              <a:rPr lang="en-US" dirty="0">
                <a:solidFill>
                  <a:srgbClr val="FF0000"/>
                </a:solidFill>
              </a:rPr>
              <a:t>most</a:t>
            </a:r>
            <a:r>
              <a:rPr lang="en-US" dirty="0"/>
              <a:t>* true correspondences</a:t>
            </a:r>
          </a:p>
          <a:p>
            <a:endParaRPr lang="en-US" dirty="0"/>
          </a:p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Noise (typically 1-3 pixels)</a:t>
            </a:r>
          </a:p>
          <a:p>
            <a:pPr lvl="1"/>
            <a:r>
              <a:rPr lang="en-US" dirty="0"/>
              <a:t>Outliers (often 50%) </a:t>
            </a:r>
          </a:p>
          <a:p>
            <a:pPr lvl="1"/>
            <a:r>
              <a:rPr lang="en-US" dirty="0"/>
              <a:t>Many-to-one matches or multiple objects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simple case: translation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731" y="9906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06" y="13668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1089706" y="1558925"/>
            <a:ext cx="1625633" cy="1406525"/>
            <a:chOff x="2051050" y="2600325"/>
            <a:chExt cx="1625282" cy="1406525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023531" y="9906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993" y="21621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100"/>
          <p:cNvGrpSpPr>
            <a:grpSpLocks/>
          </p:cNvGrpSpPr>
          <p:nvPr/>
        </p:nvGrpSpPr>
        <p:grpSpPr bwMode="auto">
          <a:xfrm>
            <a:off x="6361793" y="2354262"/>
            <a:ext cx="1625633" cy="1406525"/>
            <a:chOff x="2051050" y="2600325"/>
            <a:chExt cx="1625282" cy="1406525"/>
          </a:xfrm>
        </p:grpSpPr>
        <p:grpSp>
          <p:nvGrpSpPr>
            <p:cNvPr id="3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2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8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1974" y="4472974"/>
            <a:ext cx="851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Given matched points in {A} and {B}, estimate the translation of the object</a:t>
            </a: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227"/>
              </p:ext>
            </p:extLst>
          </p:nvPr>
        </p:nvGraphicFramePr>
        <p:xfrm>
          <a:off x="3200400" y="5181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114800" y="5105400"/>
            <a:ext cx="1676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4" idx="3"/>
          </p:cNvCxnSpPr>
          <p:nvPr/>
        </p:nvCxnSpPr>
        <p:spPr>
          <a:xfrm>
            <a:off x="5791200" y="5715000"/>
            <a:ext cx="430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10349" y="5530334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of  point A</a:t>
            </a:r>
          </a:p>
        </p:txBody>
      </p:sp>
    </p:spTree>
    <p:extLst>
      <p:ext uri="{BB962C8B-B14F-4D97-AF65-F5344CB8AC3E}">
        <p14:creationId xmlns:p14="http://schemas.microsoft.com/office/powerpoint/2010/main" val="218360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(global) warping</a:t>
            </a:r>
          </a:p>
        </p:txBody>
      </p:sp>
      <p:sp>
        <p:nvSpPr>
          <p:cNvPr id="74241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124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Transformation T is a coordinate-changing function:</a:t>
            </a:r>
          </a:p>
          <a:p>
            <a:pPr>
              <a:buNone/>
            </a:pPr>
            <a:r>
              <a:rPr lang="en-US" dirty="0"/>
              <a:t>					p’ = </a:t>
            </a:r>
            <a:r>
              <a:rPr lang="en-US" i="1" dirty="0"/>
              <a:t>T</a:t>
            </a:r>
            <a:r>
              <a:rPr lang="en-US" dirty="0"/>
              <a:t>(p)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What does it mean that </a:t>
            </a:r>
            <a:r>
              <a:rPr lang="en-US" i="1" dirty="0"/>
              <a:t>T</a:t>
            </a:r>
            <a:r>
              <a:rPr lang="en-US" dirty="0"/>
              <a:t> is global?</a:t>
            </a:r>
          </a:p>
          <a:p>
            <a:pPr lvl="1"/>
            <a:r>
              <a:rPr lang="en-US" dirty="0"/>
              <a:t>Is the same for any point p</a:t>
            </a:r>
          </a:p>
          <a:p>
            <a:pPr lvl="1"/>
            <a:r>
              <a:rPr lang="en-US" dirty="0"/>
              <a:t>can be described by just a few numbers (parameters)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For linear transformations, we can represent T as a matrix</a:t>
            </a:r>
          </a:p>
          <a:p>
            <a:pPr>
              <a:buNone/>
            </a:pPr>
            <a:r>
              <a:rPr lang="en-US" dirty="0"/>
              <a:t>					  </a:t>
            </a:r>
            <a:r>
              <a:rPr lang="en-US" dirty="0" err="1"/>
              <a:t>p’</a:t>
            </a:r>
            <a:r>
              <a:rPr lang="en-US" dirty="0"/>
              <a:t> = </a:t>
            </a:r>
            <a:r>
              <a:rPr lang="en-US" b="1" dirty="0" err="1"/>
              <a:t>T</a:t>
            </a:r>
            <a:r>
              <a:rPr lang="en-US" dirty="0" err="1"/>
              <a:t>p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52800" y="1352556"/>
            <a:ext cx="1600200" cy="476251"/>
            <a:chOff x="2256" y="2064"/>
            <a:chExt cx="1008" cy="300"/>
          </a:xfrm>
        </p:grpSpPr>
        <p:sp>
          <p:nvSpPr>
            <p:cNvPr id="1036" name="Text Box 7"/>
            <p:cNvSpPr txBox="1">
              <a:spLocks noChangeArrowheads="1"/>
            </p:cNvSpPr>
            <p:nvPr/>
          </p:nvSpPr>
          <p:spPr bwMode="auto">
            <a:xfrm>
              <a:off x="2592" y="2064"/>
              <a:ext cx="336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solidFill>
                    <a:prstClr val="black"/>
                  </a:solidFill>
                </a:rPr>
                <a:t>T</a:t>
              </a:r>
            </a:p>
          </p:txBody>
        </p:sp>
        <p:sp>
          <p:nvSpPr>
            <p:cNvPr id="1037" name="Line 8"/>
            <p:cNvSpPr>
              <a:spLocks noChangeShapeType="1"/>
            </p:cNvSpPr>
            <p:nvPr/>
          </p:nvSpPr>
          <p:spPr bwMode="auto">
            <a:xfrm>
              <a:off x="2256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8" name="Line 9"/>
            <p:cNvSpPr>
              <a:spLocks noChangeShapeType="1"/>
            </p:cNvSpPr>
            <p:nvPr/>
          </p:nvSpPr>
          <p:spPr bwMode="auto">
            <a:xfrm>
              <a:off x="2928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30" name="Picture 10" descr="HHHIMG_11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038225"/>
            <a:ext cx="146208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HHHIMG_11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371600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1524000" y="2133600"/>
            <a:ext cx="126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p</a:t>
            </a:r>
            <a:r>
              <a:rPr lang="en-US">
                <a:solidFill>
                  <a:prstClr val="black"/>
                </a:solidFill>
              </a:rPr>
              <a:t> = (x,y)</a:t>
            </a:r>
          </a:p>
        </p:txBody>
      </p:sp>
      <p:sp>
        <p:nvSpPr>
          <p:cNvPr id="1033" name="Text Box 16"/>
          <p:cNvSpPr txBox="1">
            <a:spLocks noChangeArrowheads="1"/>
          </p:cNvSpPr>
          <p:nvPr/>
        </p:nvSpPr>
        <p:spPr bwMode="auto">
          <a:xfrm>
            <a:off x="5748338" y="2133600"/>
            <a:ext cx="1566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p’</a:t>
            </a:r>
            <a:r>
              <a:rPr lang="en-US">
                <a:solidFill>
                  <a:prstClr val="black"/>
                </a:solidFill>
              </a:rPr>
              <a:t> = (x’,y’)</a:t>
            </a:r>
          </a:p>
        </p:txBody>
      </p:sp>
      <p:sp>
        <p:nvSpPr>
          <p:cNvPr id="1034" name="Oval 17"/>
          <p:cNvSpPr>
            <a:spLocks noChangeAspect="1" noChangeArrowheads="1"/>
          </p:cNvSpPr>
          <p:nvPr/>
        </p:nvSpPr>
        <p:spPr bwMode="auto">
          <a:xfrm>
            <a:off x="6129338" y="1481138"/>
            <a:ext cx="119062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5" name="Oval 18"/>
          <p:cNvSpPr>
            <a:spLocks noChangeAspect="1" noChangeArrowheads="1"/>
          </p:cNvSpPr>
          <p:nvPr/>
        </p:nvSpPr>
        <p:spPr bwMode="auto">
          <a:xfrm>
            <a:off x="2014538" y="1219200"/>
            <a:ext cx="119062" cy="1190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424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43487"/>
              </p:ext>
            </p:extLst>
          </p:nvPr>
        </p:nvGraphicFramePr>
        <p:xfrm>
          <a:off x="3632200" y="5638800"/>
          <a:ext cx="15414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4" imgW="761760" imgH="469800" progId="Equation.3">
                  <p:embed/>
                </p:oleObj>
              </mc:Choice>
              <mc:Fallback>
                <p:oleObj name="Equation" r:id="rId4" imgW="76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638800"/>
                        <a:ext cx="15414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44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transformations</a:t>
            </a:r>
          </a:p>
        </p:txBody>
      </p:sp>
      <p:pic>
        <p:nvPicPr>
          <p:cNvPr id="4" name="Picture 4" descr="HHHIMG_11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3240833"/>
            <a:ext cx="1462087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1887" y="433620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translation</a:t>
            </a:r>
          </a:p>
        </p:txBody>
      </p:sp>
      <p:pic>
        <p:nvPicPr>
          <p:cNvPr id="6" name="Picture 6" descr="HHHIMG_11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7" y="3255120"/>
            <a:ext cx="1462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rota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4087" y="3026520"/>
            <a:ext cx="1755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25862" y="432192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rotation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61087" y="424572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aspect</a:t>
            </a:r>
          </a:p>
        </p:txBody>
      </p:sp>
      <p:pic>
        <p:nvPicPr>
          <p:cNvPr id="10" name="Picture 10" descr="aff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2932" y="4967287"/>
            <a:ext cx="174625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15332" y="626706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affine</a:t>
            </a:r>
          </a:p>
        </p:txBody>
      </p:sp>
      <p:pic>
        <p:nvPicPr>
          <p:cNvPr id="12" name="Picture 12" descr="perspecti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7532" y="5119687"/>
            <a:ext cx="1563688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93420" y="6211887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perspective</a:t>
            </a:r>
          </a:p>
        </p:txBody>
      </p:sp>
      <p:pic>
        <p:nvPicPr>
          <p:cNvPr id="16" name="Picture 4" descr="HHHIMG_11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0930" y="1024812"/>
            <a:ext cx="1462087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62500" y="21201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original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7313" y="2628606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Transformed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6372164"/>
            <a:ext cx="26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Slide credit (next few slides): A. Efros and/or S. Seitz</a:t>
            </a:r>
          </a:p>
        </p:txBody>
      </p:sp>
    </p:spTree>
    <p:extLst>
      <p:ext uri="{BB962C8B-B14F-4D97-AF65-F5344CB8AC3E}">
        <p14:creationId xmlns:p14="http://schemas.microsoft.com/office/powerpoint/2010/main" val="15857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section: correspondence and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Correspondence: matching points, patches, edges, or regions across images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250" name="Picture 2" descr="http://blog.chron.com/goodmombadmom/files/legacy/Br%20stop%20sign%202%20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r="24119" b="6260"/>
          <a:stretch/>
        </p:blipFill>
        <p:spPr bwMode="auto">
          <a:xfrm>
            <a:off x="1193292" y="2927445"/>
            <a:ext cx="1987600" cy="2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://www.freefoto.com/images/41/15/41_15_85---Stop-Sign_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92" y="3168874"/>
            <a:ext cx="1600200" cy="238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.chron.com/goodmombadmom/files/legacy/Br%20stop%20sign%202%20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3" t="30582" r="48683" b="53894"/>
          <a:stretch/>
        </p:blipFill>
        <p:spPr bwMode="auto">
          <a:xfrm>
            <a:off x="3555492" y="3845530"/>
            <a:ext cx="502768" cy="51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freefoto.com/images/41/15/41_15_85---Stop-Sign_web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6" t="32785" r="29762" b="42061"/>
          <a:stretch/>
        </p:blipFill>
        <p:spPr bwMode="auto">
          <a:xfrm>
            <a:off x="4356354" y="3803903"/>
            <a:ext cx="476250" cy="6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933956" y="3475516"/>
            <a:ext cx="685800" cy="8875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71388" y="3803903"/>
            <a:ext cx="685800" cy="8875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2692" y="385162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≈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19756" y="3919284"/>
            <a:ext cx="783336" cy="18500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32604" y="4190857"/>
            <a:ext cx="938784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2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2398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>
                <a:solidFill>
                  <a:srgbClr val="CC3300"/>
                </a:solidFill>
              </a:rPr>
              <a:t>Scaling</a:t>
            </a:r>
            <a:r>
              <a:rPr lang="en-US" sz="2000"/>
              <a:t> a coordinate means multiplying each of its components by a scalar</a:t>
            </a:r>
          </a:p>
          <a:p>
            <a:pPr>
              <a:lnSpc>
                <a:spcPct val="90000"/>
              </a:lnSpc>
            </a:pPr>
            <a:r>
              <a:rPr lang="en-US" sz="2000" i="1">
                <a:solidFill>
                  <a:srgbClr val="CC3300"/>
                </a:solidFill>
              </a:rPr>
              <a:t>Uniform scaling</a:t>
            </a:r>
            <a:r>
              <a:rPr lang="en-US" sz="2000"/>
              <a:t> means this scalar is the same for all components: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505200"/>
            <a:ext cx="3048000" cy="2743200"/>
            <a:chOff x="816" y="2208"/>
            <a:chExt cx="1920" cy="1728"/>
          </a:xfrm>
        </p:grpSpPr>
        <p:sp>
          <p:nvSpPr>
            <p:cNvPr id="22562" name="Line 5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3" name="Line 6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4" name="Line 7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5" name="Line 8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6" name="Line 9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7" name="Line 10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8" name="Line 11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9" name="Line 12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0" name="Line 13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1" name="Line 14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2" name="Line 15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3" name="Line 16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4" name="Line 17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5" name="Line 18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6" name="Line 19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7" name="Line 20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8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79" name="Line 22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id="22559" name="Freeform 24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0" name="Rectangle 25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1" name="Freeform 26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181600" y="3505200"/>
            <a:ext cx="3048000" cy="2743200"/>
            <a:chOff x="816" y="2208"/>
            <a:chExt cx="1920" cy="1728"/>
          </a:xfrm>
        </p:grpSpPr>
        <p:sp>
          <p:nvSpPr>
            <p:cNvPr id="22541" name="Line 28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2" name="Line 29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3" name="Line 30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4" name="Line 31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5" name="Line 32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6" name="Line 33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7" name="Line 34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8" name="Line 35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9" name="Line 36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0" name="Line 37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1" name="Line 38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2" name="Line 39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3" name="Line 40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4" name="Line 41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5" name="Line 42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6" name="Line 43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7" name="Line 4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8" name="Line 45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46"/>
          <p:cNvGrpSpPr>
            <a:grpSpLocks noChangeAspect="1"/>
          </p:cNvGrpSpPr>
          <p:nvPr/>
        </p:nvGrpSpPr>
        <p:grpSpPr bwMode="auto">
          <a:xfrm>
            <a:off x="6781800" y="3200400"/>
            <a:ext cx="1828800" cy="2133600"/>
            <a:chOff x="1440" y="2928"/>
            <a:chExt cx="576" cy="672"/>
          </a:xfrm>
        </p:grpSpPr>
        <p:sp>
          <p:nvSpPr>
            <p:cNvPr id="22538" name="Freeform 47" descr="Horizontal brick"/>
            <p:cNvSpPr>
              <a:spLocks noChangeAspect="1"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11965"/>
              </a:fgClr>
              <a:bgClr>
                <a:srgbClr val="FFFFFF"/>
              </a:bgClr>
            </a:pattFill>
            <a:ln w="38100" cap="flat" cmpd="sng">
              <a:solidFill>
                <a:srgbClr val="0119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39" name="Rectangle 48"/>
            <p:cNvSpPr>
              <a:spLocks noChangeAspect="1"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0" name="Freeform 49"/>
            <p:cNvSpPr>
              <a:spLocks noChangeAspect="1"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536" name="AutoShape 50"/>
          <p:cNvSpPr>
            <a:spLocks noChangeArrowheads="1"/>
          </p:cNvSpPr>
          <p:nvPr/>
        </p:nvSpPr>
        <p:spPr bwMode="auto">
          <a:xfrm>
            <a:off x="3962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7" name="Text Box 51"/>
          <p:cNvSpPr txBox="1">
            <a:spLocks noChangeArrowheads="1"/>
          </p:cNvSpPr>
          <p:nvPr/>
        </p:nvSpPr>
        <p:spPr bwMode="auto">
          <a:xfrm>
            <a:off x="4065588" y="5105400"/>
            <a:ext cx="5794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490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>
                <a:solidFill>
                  <a:srgbClr val="CC3300"/>
                </a:solidFill>
              </a:rPr>
              <a:t>Non-uniform scaling</a:t>
            </a:r>
            <a:r>
              <a:rPr lang="en-US" sz="2000"/>
              <a:t>: different scalars per component: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2514600"/>
            <a:ext cx="8001000" cy="2743200"/>
            <a:chOff x="384" y="1584"/>
            <a:chExt cx="5040" cy="17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4" y="1584"/>
              <a:ext cx="1920" cy="1728"/>
              <a:chOff x="816" y="2208"/>
              <a:chExt cx="1920" cy="1728"/>
            </a:xfrm>
          </p:grpSpPr>
          <p:sp>
            <p:nvSpPr>
              <p:cNvPr id="23587" name="Line 6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8" name="Line 7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9" name="Line 8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0" name="Line 9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1" name="Line 10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2" name="Line 11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3" name="Line 12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4" name="Line 13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5" name="Line 14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6" name="Line 15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7" name="Line 16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8" name="Line 17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99" name="Line 18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00" name="Line 19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01" name="Line 20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02" name="Line 21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03" name="Line 22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04" name="Line 23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008" y="2256"/>
              <a:ext cx="576" cy="672"/>
              <a:chOff x="1440" y="2928"/>
              <a:chExt cx="576" cy="672"/>
            </a:xfrm>
          </p:grpSpPr>
          <p:sp>
            <p:nvSpPr>
              <p:cNvPr id="23584" name="Freeform 25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4"/>
                  <a:gd name="T17" fmla="*/ 96 w 9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5" name="Rectangle 26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6" name="Freeform 27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192"/>
                  <a:gd name="T17" fmla="*/ 576 w 57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264" y="1584"/>
              <a:ext cx="1920" cy="1728"/>
              <a:chOff x="816" y="2208"/>
              <a:chExt cx="1920" cy="1728"/>
            </a:xfrm>
          </p:grpSpPr>
          <p:sp>
            <p:nvSpPr>
              <p:cNvPr id="23566" name="Line 2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7" name="Line 30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8" name="Line 31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9" name="Line 32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0" name="Line 33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1" name="Line 34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2" name="Line 35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3" name="Line 36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4" name="Line 37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5" name="Line 38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6" name="Line 3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7" name="Line 40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8" name="Line 41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79" name="Line 42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0" name="Line 43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1" name="Line 44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2" name="Line 45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83" name="Line 46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4272" y="2690"/>
              <a:ext cx="1152" cy="334"/>
              <a:chOff x="1440" y="2928"/>
              <a:chExt cx="576" cy="672"/>
            </a:xfrm>
          </p:grpSpPr>
          <p:sp>
            <p:nvSpPr>
              <p:cNvPr id="23563" name="Freeform 48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4"/>
                  <a:gd name="T17" fmla="*/ 96 w 9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4" name="Rectangle 49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65" name="Freeform 50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192"/>
                  <a:gd name="T17" fmla="*/ 576 w 57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561" name="AutoShape 51"/>
            <p:cNvSpPr>
              <a:spLocks noChangeArrowheads="1"/>
            </p:cNvSpPr>
            <p:nvPr/>
          </p:nvSpPr>
          <p:spPr bwMode="auto">
            <a:xfrm>
              <a:off x="2496" y="2352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ru-RU" i="1">
                <a:solidFill>
                  <a:srgbClr val="FFFF00"/>
                </a:solidFill>
              </a:endParaRPr>
            </a:p>
          </p:txBody>
        </p:sp>
        <p:sp>
          <p:nvSpPr>
            <p:cNvPr id="23562" name="Text Box 52"/>
            <p:cNvSpPr txBox="1">
              <a:spLocks noChangeArrowheads="1"/>
            </p:cNvSpPr>
            <p:nvPr/>
          </p:nvSpPr>
          <p:spPr bwMode="auto">
            <a:xfrm>
              <a:off x="2436" y="2592"/>
              <a:ext cx="618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prstClr val="black"/>
                  </a:solidFill>
                  <a:sym typeface="Symbol" pitchFamily="18" charset="2"/>
                </a:rPr>
                <a:t>X  </a:t>
              </a:r>
              <a:r>
                <a:rPr lang="en-US">
                  <a:solidFill>
                    <a:prstClr val="black"/>
                  </a:solidFill>
                </a:rPr>
                <a:t>2,</a:t>
              </a:r>
              <a:br>
                <a:rPr lang="en-US">
                  <a:solidFill>
                    <a:prstClr val="black"/>
                  </a:solidFill>
                </a:rPr>
              </a:br>
              <a:r>
                <a:rPr lang="en-US">
                  <a:solidFill>
                    <a:prstClr val="black"/>
                  </a:solidFill>
                </a:rPr>
                <a:t>Y </a:t>
              </a:r>
              <a:r>
                <a:rPr lang="en-US">
                  <a:solidFill>
                    <a:prstClr val="black"/>
                  </a:solidFill>
                  <a:sym typeface="Symbol" pitchFamily="18" charset="2"/>
                </a:rPr>
                <a:t></a:t>
              </a:r>
              <a:r>
                <a:rPr lang="en-US">
                  <a:solidFill>
                    <a:prstClr val="black"/>
                  </a:solidFill>
                </a:rPr>
                <a:t> 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26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4114800"/>
          </a:xfrm>
        </p:spPr>
        <p:txBody>
          <a:bodyPr/>
          <a:lstStyle/>
          <a:p>
            <a:r>
              <a:rPr lang="en-US" dirty="0"/>
              <a:t>Scaling operation: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in matrix form: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837113" y="2038350"/>
          <a:ext cx="13287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3" imgW="444240" imgH="431640" progId="Equation.3">
                  <p:embed/>
                </p:oleObj>
              </mc:Choice>
              <mc:Fallback>
                <p:oleObj name="Equation" r:id="rId3" imgW="444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2038350"/>
                        <a:ext cx="13287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/>
          <p:cNvGraphicFramePr>
            <a:graphicFrameLocks noChangeAspect="1"/>
          </p:cNvGraphicFramePr>
          <p:nvPr/>
        </p:nvGraphicFramePr>
        <p:xfrm>
          <a:off x="4030663" y="4095750"/>
          <a:ext cx="32718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5" imgW="1091880" imgH="469800" progId="Equation.3">
                  <p:embed/>
                </p:oleObj>
              </mc:Choice>
              <mc:Fallback>
                <p:oleObj name="Equation" r:id="rId5" imgW="1091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095750"/>
                        <a:ext cx="3271837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0" name="AutoShape 6"/>
          <p:cNvSpPr>
            <a:spLocks/>
          </p:cNvSpPr>
          <p:nvPr/>
        </p:nvSpPr>
        <p:spPr bwMode="auto">
          <a:xfrm rot="-5400000">
            <a:off x="5811838" y="5067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4767263" y="5791200"/>
            <a:ext cx="2336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prstClr val="black"/>
                </a:solidFill>
              </a:rPr>
              <a:t>scaling matrix S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0" grpId="0" animBg="1"/>
      <p:bldP spid="7178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/>
              <a:t>2-D Rotation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975" y="1524000"/>
            <a:ext cx="5838825" cy="4495800"/>
            <a:chOff x="128" y="960"/>
            <a:chExt cx="4138" cy="2832"/>
          </a:xfrm>
        </p:grpSpPr>
        <p:sp>
          <p:nvSpPr>
            <p:cNvPr id="24581" name="Oval 4"/>
            <p:cNvSpPr>
              <a:spLocks noChangeArrowheads="1"/>
            </p:cNvSpPr>
            <p:nvPr/>
          </p:nvSpPr>
          <p:spPr bwMode="auto">
            <a:xfrm>
              <a:off x="1512" y="1248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82" name="Line 5"/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rot="19268048" flipV="1">
              <a:off x="128" y="183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992" y="3006"/>
              <a:ext cx="316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800">
                  <a:solidFill>
                    <a:prstClr val="black"/>
                  </a:solidFill>
                  <a:sym typeface="Symbol" pitchFamily="18" charset="2"/>
                </a:rPr>
                <a:t></a:t>
              </a:r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2916" y="1872"/>
              <a:ext cx="810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prstClr val="black"/>
                  </a:solidFill>
                </a:rPr>
                <a:t>(x, y)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1656" y="960"/>
              <a:ext cx="102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prstClr val="black"/>
                  </a:solidFill>
                </a:rPr>
                <a:t>(x’, y’)</a:t>
              </a:r>
            </a:p>
          </p:txBody>
        </p:sp>
      </p:grp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3767138" y="4324350"/>
            <a:ext cx="5072062" cy="1228725"/>
          </a:xfrm>
          <a:prstGeom prst="rect">
            <a:avLst/>
          </a:prstGeom>
          <a:solidFill>
            <a:srgbClr val="9999FF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x’ = x </a:t>
            </a:r>
            <a:r>
              <a:rPr lang="en-US" sz="3600" b="1" dirty="0">
                <a:solidFill>
                  <a:prstClr val="black"/>
                </a:solidFill>
              </a:rPr>
              <a:t>cos</a:t>
            </a:r>
            <a:r>
              <a:rPr lang="en-US" sz="3600" dirty="0">
                <a:solidFill>
                  <a:prstClr val="black"/>
                </a:solidFill>
              </a:rPr>
              <a:t>(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) - y </a:t>
            </a:r>
            <a:r>
              <a:rPr lang="en-US" sz="3600" b="1" dirty="0">
                <a:solidFill>
                  <a:prstClr val="black"/>
                </a:solidFill>
                <a:sym typeface="Symbol" pitchFamily="18" charset="2"/>
              </a:rPr>
              <a:t>sin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()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y’ = x </a:t>
            </a:r>
            <a:r>
              <a:rPr lang="en-US" sz="3600" b="1" dirty="0">
                <a:solidFill>
                  <a:prstClr val="black"/>
                </a:solidFill>
                <a:sym typeface="Symbol" pitchFamily="18" charset="2"/>
              </a:rPr>
              <a:t>sin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() + y </a:t>
            </a:r>
            <a:r>
              <a:rPr lang="en-US" sz="3600" b="1" dirty="0">
                <a:solidFill>
                  <a:prstClr val="black"/>
                </a:solidFill>
                <a:sym typeface="Symbol" pitchFamily="18" charset="2"/>
              </a:rPr>
              <a:t>cos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()</a:t>
            </a:r>
          </a:p>
        </p:txBody>
      </p:sp>
    </p:spTree>
    <p:extLst>
      <p:ext uri="{BB962C8B-B14F-4D97-AF65-F5344CB8AC3E}">
        <p14:creationId xmlns:p14="http://schemas.microsoft.com/office/powerpoint/2010/main" val="28018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/>
              <a:t>2-D Rotation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03738" y="1914128"/>
            <a:ext cx="3683444" cy="36933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Polar coordinates…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 = r </a:t>
            </a:r>
            <a:r>
              <a:rPr lang="en-US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</a:rPr>
              <a:t>y = r sin 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</a:rPr>
              <a:t>x’ = r </a:t>
            </a:r>
            <a:r>
              <a:rPr lang="en-US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 +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</a:rPr>
              <a:t>y’ = r sin 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 +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Trig Identity…</a:t>
            </a:r>
          </a:p>
          <a:p>
            <a:r>
              <a:rPr lang="en-US" dirty="0">
                <a:solidFill>
                  <a:prstClr val="black"/>
                </a:solidFill>
              </a:rPr>
              <a:t>x’ = r </a:t>
            </a:r>
            <a:r>
              <a:rPr lang="en-US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</a:t>
            </a:r>
            <a:r>
              <a:rPr lang="en-US" dirty="0">
                <a:solidFill>
                  <a:prstClr val="black"/>
                </a:solidFill>
              </a:rPr>
              <a:t>) – r sin(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) sin(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</a:rPr>
              <a:t>y’ = r sin(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</a:t>
            </a:r>
            <a:r>
              <a:rPr lang="en-US" dirty="0">
                <a:solidFill>
                  <a:prstClr val="black"/>
                </a:solidFill>
              </a:rPr>
              <a:t>) + r </a:t>
            </a:r>
            <a:r>
              <a:rPr lang="en-US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) sin(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Substitute…</a:t>
            </a:r>
          </a:p>
          <a:p>
            <a:r>
              <a:rPr lang="en-US" dirty="0">
                <a:solidFill>
                  <a:prstClr val="black"/>
                </a:solidFill>
              </a:rPr>
              <a:t>x’ = x </a:t>
            </a:r>
            <a:r>
              <a:rPr lang="en-US" b="1" dirty="0" err="1">
                <a:solidFill>
                  <a:prstClr val="black"/>
                </a:solidFill>
              </a:rPr>
              <a:t>cos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) - y </a:t>
            </a:r>
            <a:r>
              <a:rPr lang="en-US" b="1" dirty="0">
                <a:solidFill>
                  <a:prstClr val="black"/>
                </a:solidFill>
                <a:sym typeface="Symbol" pitchFamily="18" charset="2"/>
              </a:rPr>
              <a:t>sin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()</a:t>
            </a:r>
          </a:p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y’ = x </a:t>
            </a:r>
            <a:r>
              <a:rPr lang="en-US" b="1" dirty="0">
                <a:solidFill>
                  <a:prstClr val="black"/>
                </a:solidFill>
                <a:sym typeface="Symbol" pitchFamily="18" charset="2"/>
              </a:rPr>
              <a:t>sin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() + y </a:t>
            </a:r>
            <a:r>
              <a:rPr lang="en-US" b="1" dirty="0" err="1">
                <a:solidFill>
                  <a:prstClr val="black"/>
                </a:solidFill>
                <a:sym typeface="Symbol" pitchFamily="18" charset="2"/>
              </a:rPr>
              <a:t>cos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()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743200"/>
            <a:ext cx="3714750" cy="2949575"/>
            <a:chOff x="128" y="829"/>
            <a:chExt cx="4138" cy="2963"/>
          </a:xfrm>
        </p:grpSpPr>
        <p:sp>
          <p:nvSpPr>
            <p:cNvPr id="25608" name="Oval 5"/>
            <p:cNvSpPr>
              <a:spLocks noChangeArrowheads="1"/>
            </p:cNvSpPr>
            <p:nvPr/>
          </p:nvSpPr>
          <p:spPr bwMode="auto">
            <a:xfrm>
              <a:off x="1512" y="1248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09" name="Line 6"/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10" name="Line 7"/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11" name="Oval 8"/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13" name="Line 10"/>
            <p:cNvSpPr>
              <a:spLocks noChangeShapeType="1"/>
            </p:cNvSpPr>
            <p:nvPr/>
          </p:nvSpPr>
          <p:spPr bwMode="auto">
            <a:xfrm rot="19268048" flipV="1">
              <a:off x="128" y="183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903" y="2853"/>
              <a:ext cx="497" cy="8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800" dirty="0">
                  <a:solidFill>
                    <a:prstClr val="black"/>
                  </a:solidFill>
                  <a:sym typeface="Symbol" pitchFamily="18" charset="2"/>
                </a:rPr>
                <a:t></a:t>
              </a:r>
              <a:endParaRPr 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2915" y="1741"/>
              <a:ext cx="1274" cy="7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prstClr val="black"/>
                  </a:solidFill>
                </a:rPr>
                <a:t>(x, y)</a:t>
              </a:r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1656" y="829"/>
              <a:ext cx="1610" cy="70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prstClr val="black"/>
                  </a:solidFill>
                </a:rPr>
                <a:t>(x’, y’)</a:t>
              </a:r>
            </a:p>
          </p:txBody>
        </p:sp>
      </p:grpSp>
      <p:sp>
        <p:nvSpPr>
          <p:cNvPr id="25605" name="Rectangle 14"/>
          <p:cNvSpPr>
            <a:spLocks noChangeArrowheads="1"/>
          </p:cNvSpPr>
          <p:nvPr/>
        </p:nvSpPr>
        <p:spPr bwMode="auto">
          <a:xfrm>
            <a:off x="1117600" y="5029200"/>
            <a:ext cx="604838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1800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2-D Rotation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is easy to capture in matrix form:</a:t>
            </a:r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Even though sin(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and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are nonlinear functions of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,</a:t>
            </a:r>
          </a:p>
          <a:p>
            <a:pPr lvl="1"/>
            <a:r>
              <a:rPr lang="en-US" sz="1800" b="1" i="1" dirty="0"/>
              <a:t>x’ is a linear combination of x and y</a:t>
            </a:r>
          </a:p>
          <a:p>
            <a:pPr lvl="1"/>
            <a:r>
              <a:rPr lang="en-US" sz="1800" b="1" i="1" dirty="0"/>
              <a:t>y’ is a linear combination of x and y</a:t>
            </a:r>
          </a:p>
          <a:p>
            <a:pPr lvl="1"/>
            <a:endParaRPr lang="en-US" sz="1800" b="1" i="1" dirty="0"/>
          </a:p>
          <a:p>
            <a:pPr marL="0" indent="0">
              <a:buNone/>
            </a:pPr>
            <a:r>
              <a:rPr lang="en-US" sz="2000" dirty="0"/>
              <a:t>What is the inverse transformation?</a:t>
            </a:r>
          </a:p>
          <a:p>
            <a:pPr lvl="1"/>
            <a:r>
              <a:rPr lang="en-US" sz="1800" dirty="0"/>
              <a:t>Rotation by –</a:t>
            </a:r>
            <a:r>
              <a:rPr lang="en-US" sz="1800" dirty="0">
                <a:latin typeface="Symbol" pitchFamily="18" charset="2"/>
              </a:rPr>
              <a:t>q</a:t>
            </a:r>
            <a:endParaRPr lang="en-US" sz="1800" dirty="0"/>
          </a:p>
          <a:p>
            <a:pPr lvl="1"/>
            <a:r>
              <a:rPr lang="en-US" sz="1800" dirty="0"/>
              <a:t>For rotation matrices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752600" y="1338263"/>
          <a:ext cx="44545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3" imgW="1777680" imgH="469800" progId="Equation.3">
                  <p:embed/>
                </p:oleObj>
              </mc:Choice>
              <mc:Fallback>
                <p:oleObj name="Equation" r:id="rId3" imgW="1777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38263"/>
                        <a:ext cx="445452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746500" y="5453063"/>
          <a:ext cx="1254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quation" r:id="rId5" imgW="596880" imgH="190440" progId="Equation.3">
                  <p:embed/>
                </p:oleObj>
              </mc:Choice>
              <mc:Fallback>
                <p:oleObj name="Equation" r:id="rId5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5453063"/>
                        <a:ext cx="12541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7"/>
          <p:cNvSpPr>
            <a:spLocks/>
          </p:cNvSpPr>
          <p:nvPr/>
        </p:nvSpPr>
        <p:spPr bwMode="auto">
          <a:xfrm rot="-5400000">
            <a:off x="4038600" y="14478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3946525" y="2860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30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2D transformations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0910" y="4387072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Translate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01543" y="4387072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Rotate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34110" y="2499965"/>
            <a:ext cx="88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Shear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4423" y="2494771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Scale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67904"/>
              </p:ext>
            </p:extLst>
          </p:nvPr>
        </p:nvGraphicFramePr>
        <p:xfrm>
          <a:off x="5440360" y="1563340"/>
          <a:ext cx="24717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4" imgW="1282680" imgH="482400" progId="Equation.3">
                  <p:embed/>
                </p:oleObj>
              </mc:Choice>
              <mc:Fallback>
                <p:oleObj name="Equation" r:id="rId4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0" y="1563340"/>
                        <a:ext cx="24717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21058"/>
              </p:ext>
            </p:extLst>
          </p:nvPr>
        </p:nvGraphicFramePr>
        <p:xfrm>
          <a:off x="616973" y="3482942"/>
          <a:ext cx="3110551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6" imgW="1688760" imgH="469800" progId="Equation.3">
                  <p:embed/>
                </p:oleObj>
              </mc:Choice>
              <mc:Fallback>
                <p:oleObj name="Equation" r:id="rId6" imgW="1688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73" y="3482942"/>
                        <a:ext cx="3110551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63432"/>
              </p:ext>
            </p:extLst>
          </p:nvPr>
        </p:nvGraphicFramePr>
        <p:xfrm>
          <a:off x="770486" y="1433555"/>
          <a:ext cx="2624137" cy="103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8" imgW="1218960" imgH="482400" progId="Equation.3">
                  <p:embed/>
                </p:oleObj>
              </mc:Choice>
              <mc:Fallback>
                <p:oleObj name="Equation" r:id="rId8" imgW="1218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86" y="1433555"/>
                        <a:ext cx="2624137" cy="1038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13615"/>
              </p:ext>
            </p:extLst>
          </p:nvPr>
        </p:nvGraphicFramePr>
        <p:xfrm>
          <a:off x="5343767" y="3244072"/>
          <a:ext cx="266809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name="Equation" r:id="rId10" imgW="1358640" imgH="698400" progId="Equation.3">
                  <p:embed/>
                </p:oleObj>
              </mc:Choice>
              <mc:Fallback>
                <p:oleObj name="Equation" r:id="rId10" imgW="13586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767" y="3244072"/>
                        <a:ext cx="266809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76194"/>
              </p:ext>
            </p:extLst>
          </p:nvPr>
        </p:nvGraphicFramePr>
        <p:xfrm>
          <a:off x="1601543" y="5184450"/>
          <a:ext cx="2667000" cy="135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9" name="Equation" r:id="rId12" imgW="1371600" imgH="698400" progId="Equation.3">
                  <p:embed/>
                </p:oleObj>
              </mc:Choice>
              <mc:Fallback>
                <p:oleObj name="Equation" r:id="rId12" imgW="1371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543" y="5184450"/>
                        <a:ext cx="2667000" cy="1357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720171" y="6327450"/>
            <a:ext cx="770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Affine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3927" y="5496453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Affine is any combination of translation, scale, rotation, shear</a:t>
            </a:r>
          </a:p>
        </p:txBody>
      </p:sp>
    </p:spTree>
    <p:extLst>
      <p:ext uri="{BB962C8B-B14F-4D97-AF65-F5344CB8AC3E}">
        <p14:creationId xmlns:p14="http://schemas.microsoft.com/office/powerpoint/2010/main" val="28610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8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 dirty="0"/>
              <a:t>Affine Transformations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612900"/>
            <a:ext cx="8566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Affine transformations are combinations of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Linear transformations, and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Translations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Properties of affine transformations: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Lines map to lines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Parallel lines remain parallel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Ratios are preserved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Closed under composition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81076"/>
              </p:ext>
            </p:extLst>
          </p:nvPr>
        </p:nvGraphicFramePr>
        <p:xfrm>
          <a:off x="5791200" y="1143000"/>
          <a:ext cx="2667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4" imgW="1371600" imgH="698400" progId="Equation.3">
                  <p:embed/>
                </p:oleObj>
              </mc:Choice>
              <mc:Fallback>
                <p:oleObj name="Equation" r:id="rId4" imgW="1371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3000"/>
                        <a:ext cx="2667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274121"/>
              </p:ext>
            </p:extLst>
          </p:nvPr>
        </p:nvGraphicFramePr>
        <p:xfrm>
          <a:off x="5740400" y="3200400"/>
          <a:ext cx="27559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6" imgW="1358640" imgH="698400" progId="Equation.3">
                  <p:embed/>
                </p:oleObj>
              </mc:Choice>
              <mc:Fallback>
                <p:oleObj name="Equation" r:id="rId6" imgW="13586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200400"/>
                        <a:ext cx="27559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0" y="25460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167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0812" cy="838200"/>
          </a:xfrm>
        </p:spPr>
        <p:txBody>
          <a:bodyPr/>
          <a:lstStyle/>
          <a:p>
            <a:r>
              <a:rPr lang="en-US" dirty="0"/>
              <a:t>Projective Transformations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5494338" y="1447800"/>
          <a:ext cx="28114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Equation" r:id="rId3" imgW="1384200" imgH="583920" progId="">
                  <p:embed/>
                </p:oleObj>
              </mc:Choice>
              <mc:Fallback>
                <p:oleObj name="Equation" r:id="rId3" imgW="1384200" imgH="583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1447800"/>
                        <a:ext cx="2811462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12900"/>
            <a:ext cx="8566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Projective transformations are combos of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Affine transformations, and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Projective warps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Properties of projective transformations: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Lines map to lines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FF"/>
                </a:solidFill>
                <a:latin typeface="Arial"/>
              </a:rPr>
              <a:t>Parallel lines do not necessarily remain parallel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FF"/>
                </a:solidFill>
                <a:latin typeface="Arial"/>
              </a:rPr>
              <a:t>Ratios are not preserved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Closed under composition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Models change of basis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FF"/>
                </a:solidFill>
                <a:latin typeface="Arial"/>
              </a:rPr>
              <a:t>Projective matrix is defined up to a scale (8 DOF)</a:t>
            </a:r>
          </a:p>
        </p:txBody>
      </p:sp>
    </p:spTree>
    <p:extLst>
      <p:ext uri="{BB962C8B-B14F-4D97-AF65-F5344CB8AC3E}">
        <p14:creationId xmlns:p14="http://schemas.microsoft.com/office/powerpoint/2010/main" val="867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image transformations (reference table)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 l="23714" t="51855" r="14572" b="21048"/>
          <a:stretch>
            <a:fillRect/>
          </a:stretch>
        </p:blipFill>
        <p:spPr bwMode="auto">
          <a:xfrm>
            <a:off x="1143000" y="1371600"/>
            <a:ext cx="647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 l="6572" t="30191" r="4286" b="14952"/>
          <a:stretch>
            <a:fillRect/>
          </a:stretch>
        </p:blipFill>
        <p:spPr bwMode="auto">
          <a:xfrm>
            <a:off x="1409700" y="3657600"/>
            <a:ext cx="594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162800" y="6396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Szeliski</a:t>
            </a:r>
            <a:r>
              <a:rPr lang="en-US" sz="2400" dirty="0">
                <a:solidFill>
                  <a:srgbClr val="C00000"/>
                </a:solidFill>
              </a:rPr>
              <a:t> 2.1</a:t>
            </a:r>
          </a:p>
        </p:txBody>
      </p:sp>
    </p:spTree>
    <p:extLst>
      <p:ext uri="{BB962C8B-B14F-4D97-AF65-F5344CB8AC3E}">
        <p14:creationId xmlns:p14="http://schemas.microsoft.com/office/powerpoint/2010/main" val="23703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Overview of Keypoint Matching</a:t>
            </a:r>
            <a:endParaRPr lang="de-CH"/>
          </a:p>
        </p:txBody>
      </p:sp>
      <p:sp>
        <p:nvSpPr>
          <p:cNvPr id="10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K. Grauman, B. Leibe</a:t>
            </a:r>
          </a:p>
        </p:txBody>
      </p:sp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850" y="4573588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63" y="4573588"/>
            <a:ext cx="9334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AutoShape 83"/>
          <p:cNvSpPr>
            <a:spLocks noChangeArrowheads="1"/>
          </p:cNvSpPr>
          <p:nvPr/>
        </p:nvSpPr>
        <p:spPr bwMode="auto">
          <a:xfrm>
            <a:off x="3121025" y="4860925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968500" y="4213225"/>
            <a:ext cx="828675" cy="1020763"/>
            <a:chOff x="2771775" y="4797425"/>
            <a:chExt cx="828675" cy="1020657"/>
          </a:xfrm>
        </p:grpSpPr>
        <p:grpSp>
          <p:nvGrpSpPr>
            <p:cNvPr id="16467" name="Group 52"/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6469" name="Line 53"/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0" name="Line 54"/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1" name="Rectangle 55"/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2" name="Rectangle 56"/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3" name="Rectangle 57"/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4" name="Rectangle 58"/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5" name="Rectangle 59"/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6" name="Rectangle 60"/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7" name="Rectangle 61"/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8" name="Rectangle 62"/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79" name="Rectangle 63"/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80" name="Rectangle 64"/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81" name="Rectangle 65"/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82" name="Rectangle 66"/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</p:grpSp>
        <p:graphicFrame>
          <p:nvGraphicFramePr>
            <p:cNvPr id="16468" name="Object 2"/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4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1646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4157663" y="4249738"/>
            <a:ext cx="757237" cy="982662"/>
            <a:chOff x="4967288" y="4833938"/>
            <a:chExt cx="757237" cy="982688"/>
          </a:xfrm>
        </p:grpSpPr>
        <p:grpSp>
          <p:nvGrpSpPr>
            <p:cNvPr id="16451" name="Group 67"/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16453" name="Line 68"/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69"/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Rectangle 70"/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56" name="Rectangle 71"/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57" name="Rectangle 72"/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58" name="Rectangle 73"/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59" name="Rectangle 74"/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0" name="Rectangle 75"/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1" name="Rectangle 76"/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2" name="Rectangle 77"/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3" name="Rectangle 78"/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4" name="Rectangle 79"/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5" name="Rectangle 80"/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  <p:sp>
            <p:nvSpPr>
              <p:cNvPr id="16466" name="Rectangle 81"/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/>
              </a:p>
            </p:txBody>
          </p:sp>
        </p:grpSp>
        <p:graphicFrame>
          <p:nvGraphicFramePr>
            <p:cNvPr id="16452" name="Object 3"/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5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1645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393" name="Picture 25" descr="obj14__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1019039">
            <a:off x="3644900" y="1530350"/>
            <a:ext cx="237648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2"/>
          <p:cNvSpPr>
            <a:spLocks noChangeArrowheads="1"/>
          </p:cNvSpPr>
          <p:nvPr/>
        </p:nvSpPr>
        <p:spPr bwMode="auto">
          <a:xfrm rot="-6419039">
            <a:off x="4877594" y="3150394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srgbClr val="FFFF00"/>
              </a:solidFill>
            </a:endParaRPr>
          </a:p>
        </p:txBody>
      </p:sp>
      <p:grpSp>
        <p:nvGrpSpPr>
          <p:cNvPr id="6" name="Group 107"/>
          <p:cNvGrpSpPr>
            <a:grpSpLocks/>
          </p:cNvGrpSpPr>
          <p:nvPr/>
        </p:nvGrpSpPr>
        <p:grpSpPr bwMode="auto">
          <a:xfrm rot="-1019039">
            <a:off x="4005263" y="2078038"/>
            <a:ext cx="1560512" cy="1771650"/>
            <a:chOff x="5087938" y="2849563"/>
            <a:chExt cx="1333500" cy="1511678"/>
          </a:xfrm>
        </p:grpSpPr>
        <p:grpSp>
          <p:nvGrpSpPr>
            <p:cNvPr id="16429" name="Group 35"/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16449" name="Line 36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0" name="Line 37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0" name="Group 101"/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16431" name="Group 26"/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16447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2" name="Group 29"/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16445" name="Line 3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3" name="Group 32"/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16443" name="Line 3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4" name="Group 38"/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16441" name="Line 39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5" name="Group 43"/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16439" name="Line 4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36" name="Rectangle 88"/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1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437" name="Rectangle 89"/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2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438" name="Rectangle 90"/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3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</p:grpSp>
      <p:pic>
        <p:nvPicPr>
          <p:cNvPr id="16396" name="Picture 5" descr="obj14__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69975" y="2722563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srgbClr val="FFFF00"/>
              </a:solidFill>
            </a:endParaRPr>
          </a:p>
        </p:txBody>
      </p:sp>
      <p:grpSp>
        <p:nvGrpSpPr>
          <p:cNvPr id="15" name="Group 100"/>
          <p:cNvGrpSpPr>
            <a:grpSpLocks/>
          </p:cNvGrpSpPr>
          <p:nvPr/>
        </p:nvGrpSpPr>
        <p:grpSpPr bwMode="auto">
          <a:xfrm>
            <a:off x="1247775" y="2016125"/>
            <a:ext cx="1612900" cy="1406525"/>
            <a:chOff x="2051050" y="2600325"/>
            <a:chExt cx="1612552" cy="1406525"/>
          </a:xfrm>
        </p:grpSpPr>
        <p:grpSp>
          <p:nvGrpSpPr>
            <p:cNvPr id="16408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642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9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642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0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642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1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642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2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641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3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641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1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>
                  <a:solidFill>
                    <a:srgbClr val="FFFF00"/>
                  </a:solidFill>
                </a:rPr>
                <a:t>A</a:t>
              </a:r>
              <a:r>
                <a:rPr lang="pl-PL" baseline="-250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41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>
                  <a:solidFill>
                    <a:srgbClr val="FFFF00"/>
                  </a:solidFill>
                </a:rPr>
                <a:t>A</a:t>
              </a:r>
              <a:r>
                <a:rPr lang="pl-PL" baseline="-250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41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>
                  <a:solidFill>
                    <a:srgbClr val="FFFF00"/>
                  </a:solidFill>
                </a:rPr>
                <a:t>A</a:t>
              </a:r>
              <a:r>
                <a:rPr lang="pl-PL" baseline="-250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99" name="Object 5"/>
          <p:cNvGraphicFramePr>
            <a:graphicFrameLocks noChangeAspect="1"/>
          </p:cNvGraphicFramePr>
          <p:nvPr/>
        </p:nvGraphicFramePr>
        <p:xfrm>
          <a:off x="2738438" y="550862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Equation" r:id="rId11" imgW="863225" imgH="215806" progId="Equation.3">
                  <p:embed/>
                </p:oleObj>
              </mc:Choice>
              <mc:Fallback>
                <p:oleObj name="Equation" r:id="rId11" imgW="863225" imgH="215806" progId="Equation.3">
                  <p:embed/>
                  <p:pic>
                    <p:nvPicPr>
                      <p:cNvPr id="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508625"/>
                        <a:ext cx="14493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96"/>
          <p:cNvSpPr>
            <a:spLocks noChangeShapeType="1"/>
          </p:cNvSpPr>
          <p:nvPr/>
        </p:nvSpPr>
        <p:spPr bwMode="auto">
          <a:xfrm>
            <a:off x="1504950" y="2954338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1284288" y="3205163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46"/>
          <p:cNvSpPr>
            <a:spLocks noChangeShapeType="1"/>
          </p:cNvSpPr>
          <p:nvPr/>
        </p:nvSpPr>
        <p:spPr bwMode="auto">
          <a:xfrm>
            <a:off x="5265738" y="368458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26"/>
          <p:cNvSpPr txBox="1">
            <a:spLocks noChangeArrowheads="1"/>
          </p:cNvSpPr>
          <p:nvPr/>
        </p:nvSpPr>
        <p:spPr bwMode="auto">
          <a:xfrm>
            <a:off x="6288088" y="1019175"/>
            <a:ext cx="3505200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/>
              <a:t>1. Find a set of   </a:t>
            </a:r>
            <a:br>
              <a:rPr lang="en-US" sz="2100" b="1"/>
            </a:br>
            <a:r>
              <a:rPr lang="en-US" sz="2100" b="1"/>
              <a:t>    distinctive key-</a:t>
            </a:r>
            <a:br>
              <a:rPr lang="en-US" sz="2100" b="1"/>
            </a:br>
            <a:r>
              <a:rPr lang="en-US" sz="2100" b="1"/>
              <a:t>    points </a:t>
            </a:r>
            <a:endParaRPr lang="en-US" b="1"/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6288088" y="3387725"/>
            <a:ext cx="2782887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/>
              <a:t>3. Extract and </a:t>
            </a:r>
            <a:br>
              <a:rPr lang="en-US" sz="2100" b="1"/>
            </a:br>
            <a:r>
              <a:rPr lang="en-US" sz="2100" b="1"/>
              <a:t>    normalize the    </a:t>
            </a:r>
            <a:br>
              <a:rPr lang="en-US" sz="2100" b="1"/>
            </a:br>
            <a:r>
              <a:rPr lang="en-US" sz="2100" b="1"/>
              <a:t>    region content  </a:t>
            </a:r>
            <a:endParaRPr lang="en-US" b="1"/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88088" y="2182813"/>
            <a:ext cx="3111500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/>
              <a:t>2. Define a region </a:t>
            </a:r>
            <a:br>
              <a:rPr lang="en-US" sz="2100" b="1"/>
            </a:br>
            <a:r>
              <a:rPr lang="en-US" sz="2100" b="1"/>
              <a:t>    around each </a:t>
            </a:r>
            <a:br>
              <a:rPr lang="en-US" sz="2100" b="1"/>
            </a:br>
            <a:r>
              <a:rPr lang="en-US" sz="2100" b="1"/>
              <a:t>    keypoint   </a:t>
            </a:r>
            <a:endParaRPr lang="en-US" b="1"/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auto">
          <a:xfrm>
            <a:off x="6288088" y="4560888"/>
            <a:ext cx="3001962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/>
              <a:t>4. Compute a local </a:t>
            </a:r>
            <a:br>
              <a:rPr lang="en-US" sz="2100" b="1"/>
            </a:br>
            <a:r>
              <a:rPr lang="en-US" sz="2100" b="1"/>
              <a:t>    descriptor from the </a:t>
            </a:r>
            <a:br>
              <a:rPr lang="en-US" sz="2100" b="1"/>
            </a:br>
            <a:r>
              <a:rPr lang="en-US" sz="2100" b="1"/>
              <a:t>    normalized region</a:t>
            </a:r>
            <a:endParaRPr lang="en-US" b="1"/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6288088" y="5791200"/>
            <a:ext cx="3001962" cy="741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/>
              <a:t>5. Match local </a:t>
            </a:r>
            <a:br>
              <a:rPr lang="en-US" sz="2100" b="1"/>
            </a:br>
            <a:r>
              <a:rPr lang="en-US" sz="2100" b="1"/>
              <a:t>    descriptors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6" grpId="0" animBg="1"/>
      <p:bldP spid="10" grpId="0" animBg="1"/>
      <p:bldP spid="100" grpId="0" animBg="1"/>
      <p:bldP spid="50" grpId="0" animBg="1"/>
      <p:bldP spid="1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6474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84296" y="2016125"/>
            <a:ext cx="472858" cy="369332"/>
            <a:chOff x="2087563" y="2600325"/>
            <a:chExt cx="472756" cy="36933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6193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556383" y="2919412"/>
            <a:ext cx="73041" cy="73025"/>
            <a:chOff x="1292" y="2205"/>
            <a:chExt cx="46" cy="46"/>
          </a:xfrm>
        </p:grpSpPr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64" name="Rectangle 91"/>
          <p:cNvSpPr>
            <a:spLocks noChangeArrowheads="1"/>
          </p:cNvSpPr>
          <p:nvPr/>
        </p:nvSpPr>
        <p:spPr bwMode="auto">
          <a:xfrm>
            <a:off x="6592903" y="2811462"/>
            <a:ext cx="43633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pl-PL" b="1" baseline="-25000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" y="5105400"/>
            <a:ext cx="797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Given a pair of matching points, estimate the translation of the object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3352800" y="5562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2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258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5134" y="4260351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Given 5 pairs of matching points, each with noises, how? </a:t>
            </a:r>
          </a:p>
        </p:txBody>
      </p:sp>
      <p:sp>
        <p:nvSpPr>
          <p:cNvPr id="105" name="Rectangle 93"/>
          <p:cNvSpPr>
            <a:spLocks noChangeArrowheads="1"/>
          </p:cNvSpPr>
          <p:nvPr/>
        </p:nvSpPr>
        <p:spPr bwMode="auto">
          <a:xfrm>
            <a:off x="1295400" y="28956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>
                <a:solidFill>
                  <a:srgbClr val="FFFF00"/>
                </a:solidFill>
              </a:rPr>
              <a:t>A</a:t>
            </a:r>
            <a:r>
              <a:rPr lang="en-US" b="1" baseline="-25000" dirty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2133600" y="16764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>
                <a:solidFill>
                  <a:srgbClr val="FFFF00"/>
                </a:solidFill>
              </a:rPr>
              <a:t>A</a:t>
            </a:r>
            <a:r>
              <a:rPr lang="en-US" b="1" baseline="-25000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6781800" y="3352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baseline="-25000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8" name="Rectangle 91"/>
          <p:cNvSpPr>
            <a:spLocks noChangeArrowheads="1"/>
          </p:cNvSpPr>
          <p:nvPr/>
        </p:nvSpPr>
        <p:spPr bwMode="auto">
          <a:xfrm>
            <a:off x="6629400" y="1828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baseline="-25000" dirty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95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and Alignment: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Global optimization / Search for parameters</a:t>
            </a:r>
          </a:p>
          <a:p>
            <a:pPr lvl="1"/>
            <a:r>
              <a:rPr lang="en-US" dirty="0">
                <a:solidFill>
                  <a:srgbClr val="0AA676"/>
                </a:solidFill>
              </a:rPr>
              <a:t>Least squares fit</a:t>
            </a:r>
          </a:p>
          <a:p>
            <a:pPr lvl="1"/>
            <a:r>
              <a:rPr lang="en-US" dirty="0">
                <a:solidFill>
                  <a:srgbClr val="0AA676"/>
                </a:solidFill>
              </a:rPr>
              <a:t>Robust least squares</a:t>
            </a:r>
          </a:p>
          <a:p>
            <a:pPr lvl="1"/>
            <a:r>
              <a:rPr lang="en-US" dirty="0"/>
              <a:t>Iterative closest point (ICP)</a:t>
            </a:r>
          </a:p>
          <a:p>
            <a:endParaRPr lang="en-US" dirty="0"/>
          </a:p>
          <a:p>
            <a:r>
              <a:rPr lang="en-US" dirty="0"/>
              <a:t>Hypothesize and test</a:t>
            </a:r>
          </a:p>
          <a:p>
            <a:pPr lvl="1"/>
            <a:r>
              <a:rPr lang="en-US" dirty="0">
                <a:solidFill>
                  <a:srgbClr val="0AA676"/>
                </a:solidFill>
              </a:rPr>
              <a:t>Hough transform</a:t>
            </a:r>
          </a:p>
          <a:p>
            <a:pPr lvl="1"/>
            <a:r>
              <a:rPr lang="en-US" dirty="0"/>
              <a:t>RANSAC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2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173747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Least square solution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955907"/>
              </p:ext>
            </p:extLst>
          </p:nvPr>
        </p:nvGraphicFramePr>
        <p:xfrm>
          <a:off x="5607120" y="4247918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Equation" r:id="rId5" imgW="1206360" imgH="482400" progId="Equation.3">
                  <p:embed/>
                </p:oleObj>
              </mc:Choice>
              <mc:Fallback>
                <p:oleObj name="Equation" r:id="rId5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120" y="4247918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2913" y="520554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prstClr val="black"/>
                </a:solidFill>
              </a:rPr>
              <a:t>Write in form Ax=b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prstClr val="black"/>
                </a:solidFill>
              </a:rPr>
              <a:t>Solve x</a:t>
            </a: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3659"/>
              </p:ext>
            </p:extLst>
          </p:nvPr>
        </p:nvGraphicFramePr>
        <p:xfrm>
          <a:off x="5785531" y="5360104"/>
          <a:ext cx="1905000" cy="148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Equation" r:id="rId7" imgW="1498320" imgH="1168200" progId="Equation.3">
                  <p:embed/>
                </p:oleObj>
              </mc:Choice>
              <mc:Fallback>
                <p:oleObj name="Equation" r:id="rId7" imgW="14983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531" y="5360104"/>
                        <a:ext cx="1905000" cy="1485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8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724400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Hough transform solution</a:t>
            </a:r>
          </a:p>
        </p:txBody>
      </p:sp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0" y="5122653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Initialize a grid of parameter values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Each matched pair casts a vote for consistent values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Find the parameters with the most votes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Solve using least squares with inliers</a:t>
            </a: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2895600" y="2971800"/>
            <a:ext cx="1246886" cy="1014413"/>
            <a:chOff x="1905000" y="1905000"/>
            <a:chExt cx="2493772" cy="2028825"/>
          </a:xfrm>
        </p:grpSpPr>
        <p:pic>
          <p:nvPicPr>
            <p:cNvPr id="58" name="Picture 5" descr="obj14__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00" y="1905000"/>
              <a:ext cx="2141538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9" name="Group 100"/>
            <p:cNvGrpSpPr>
              <a:grpSpLocks/>
            </p:cNvGrpSpPr>
            <p:nvPr/>
          </p:nvGrpSpPr>
          <p:grpSpPr bwMode="auto">
            <a:xfrm>
              <a:off x="2336800" y="2097087"/>
              <a:ext cx="2061972" cy="1638778"/>
              <a:chOff x="2051050" y="2600325"/>
              <a:chExt cx="2061527" cy="1638778"/>
            </a:xfrm>
          </p:grpSpPr>
          <p:grpSp>
            <p:nvGrpSpPr>
              <p:cNvPr id="60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99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1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97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2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95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3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93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4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5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89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Rectangle 91"/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4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5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8" name="Rectangle 93"/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6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5334000" y="990600"/>
            <a:ext cx="1246886" cy="1014413"/>
            <a:chOff x="6400800" y="304800"/>
            <a:chExt cx="2493772" cy="2028825"/>
          </a:xfrm>
        </p:grpSpPr>
        <p:pic>
          <p:nvPicPr>
            <p:cNvPr id="102" name="Picture 5" descr="obj14__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00800" y="304800"/>
              <a:ext cx="2141538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6832600" y="496887"/>
              <a:ext cx="2061972" cy="1638778"/>
              <a:chOff x="2051050" y="2600325"/>
              <a:chExt cx="2061527" cy="1638778"/>
            </a:xfrm>
          </p:grpSpPr>
          <p:grpSp>
            <p:nvGrpSpPr>
              <p:cNvPr id="104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123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5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121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6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117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8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115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9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113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4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5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6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990600" y="41910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outliers, multiple objects, and/or many-to-one matches</a:t>
            </a:r>
          </a:p>
        </p:txBody>
      </p:sp>
    </p:spTree>
    <p:extLst>
      <p:ext uri="{BB962C8B-B14F-4D97-AF65-F5344CB8AC3E}">
        <p14:creationId xmlns:p14="http://schemas.microsoft.com/office/powerpoint/2010/main" val="15913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Robust fitting can deal with a few outliers – what if we have very many?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Random sample consensus (RANSAC): </a:t>
            </a:r>
            <a:br>
              <a:rPr lang="en-US" dirty="0"/>
            </a:br>
            <a:r>
              <a:rPr lang="en-US" dirty="0"/>
              <a:t>Very general framework for model fitting in the presence of outliers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Outline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a small subset of points uniformly at random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Fit a model to that subset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all remaining points that are “close” to the model and reject the rest as outliers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 this many times and choose the best model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28600" y="5942161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1200" b="0" dirty="0"/>
              <a:t>M. A. </a:t>
            </a:r>
            <a:r>
              <a:rPr lang="en-US" sz="1200" b="0" dirty="0" err="1"/>
              <a:t>Fischler</a:t>
            </a:r>
            <a:r>
              <a:rPr lang="en-US" sz="1200" b="0" dirty="0"/>
              <a:t>, R. C. </a:t>
            </a:r>
            <a:r>
              <a:rPr lang="en-US" sz="1200" b="0" dirty="0" err="1"/>
              <a:t>Bolles</a:t>
            </a:r>
            <a:r>
              <a:rPr lang="en-US" sz="1200" b="0" dirty="0"/>
              <a:t>. </a:t>
            </a:r>
            <a:r>
              <a:rPr lang="en-US" sz="1200" b="0" dirty="0">
                <a:hlinkClick r:id="rId3"/>
              </a:rPr>
              <a:t>Random Sample Consensus: A Paradigm for Model Fitting with Applications to Image Analysis and Automated Cartography</a:t>
            </a:r>
            <a:r>
              <a:rPr lang="en-US" sz="1200" b="0" dirty="0"/>
              <a:t>. Comm. of the ACM, Vol 24, pp 381-395, 1981.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5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/>
              <a:t>RANSAC for line fitting example</a:t>
            </a:r>
          </a:p>
        </p:txBody>
      </p:sp>
      <p:pic>
        <p:nvPicPr>
          <p:cNvPr id="31753" name="Picture 9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6663"/>
            <a:ext cx="5037138" cy="3773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108148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pic>
        <p:nvPicPr>
          <p:cNvPr id="7173" name="Picture 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6663"/>
            <a:ext cx="5037138" cy="3773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2163763" y="3529013"/>
            <a:ext cx="4708525" cy="1487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023100" y="4208463"/>
            <a:ext cx="189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Least-squares fit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5330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pic>
        <p:nvPicPr>
          <p:cNvPr id="8197" name="Picture 5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031038" y="2617788"/>
            <a:ext cx="21129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89834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Interest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410200" cy="3382963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 err="1"/>
              <a:t>Keypoint</a:t>
            </a:r>
            <a:r>
              <a:rPr lang="en-US" sz="2800" dirty="0"/>
              <a:t> detection: repeatable and distinctive</a:t>
            </a:r>
          </a:p>
          <a:p>
            <a:pPr lvl="1"/>
            <a:r>
              <a:rPr lang="en-US" sz="2400" dirty="0"/>
              <a:t>Corners, blobs, stable regions</a:t>
            </a:r>
          </a:p>
          <a:p>
            <a:pPr lvl="1"/>
            <a:r>
              <a:rPr lang="en-US" sz="2400" dirty="0"/>
              <a:t>Harris, </a:t>
            </a:r>
            <a:r>
              <a:rPr lang="en-US" sz="2400" dirty="0" err="1"/>
              <a:t>DoG</a:t>
            </a:r>
            <a:r>
              <a:rPr lang="en-US" sz="2400" dirty="0"/>
              <a:t>, MSER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475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05062"/>
            <a:ext cx="2781300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359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031038" y="2617788"/>
            <a:ext cx="2112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Hypothesize a model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556797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031038" y="2617788"/>
            <a:ext cx="21129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Compute error function</a:t>
            </a:r>
          </a:p>
        </p:txBody>
      </p:sp>
      <p:pic>
        <p:nvPicPr>
          <p:cNvPr id="10246" name="Picture 6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19779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1270" name="Picture 6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818584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2294" name="Picture 6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34322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613A4-6CC5-4909-A815-DFA32D608A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3318" name="Picture 6" descr="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96203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7DC88-5B31-43EF-88D5-7BE42F3C3526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4342" name="Picture 6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438400" y="1828800"/>
            <a:ext cx="4233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C0000"/>
                </a:solidFill>
                <a:latin typeface="Calibri" pitchFamily="34" charset="0"/>
              </a:rPr>
              <a:t>Uncontaminated sample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594121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5366" name="Picture 6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7" name="Picture 8" descr="Picture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7700" y="2484438"/>
            <a:ext cx="5053013" cy="3808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5859463" y="2820988"/>
            <a:ext cx="60325" cy="6508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49783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 for line fitting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Repeat </a:t>
            </a:r>
            <a:r>
              <a:rPr lang="en-US" b="1" i="1" dirty="0"/>
              <a:t>N</a:t>
            </a:r>
            <a:r>
              <a:rPr lang="en-US" dirty="0"/>
              <a:t> times:</a:t>
            </a:r>
          </a:p>
          <a:p>
            <a:pPr marL="933450" lvl="1" indent="-533400">
              <a:buFontTx/>
              <a:buChar char="•"/>
            </a:pPr>
            <a:r>
              <a:rPr lang="en-US" dirty="0"/>
              <a:t>Draw </a:t>
            </a:r>
            <a:r>
              <a:rPr lang="en-US" b="1" i="1" dirty="0"/>
              <a:t>s</a:t>
            </a:r>
            <a:r>
              <a:rPr lang="en-US" dirty="0"/>
              <a:t> points uniformly at random</a:t>
            </a:r>
          </a:p>
          <a:p>
            <a:pPr marL="933450" lvl="1" indent="-533400">
              <a:buFontTx/>
              <a:buChar char="•"/>
            </a:pPr>
            <a:r>
              <a:rPr lang="en-US" dirty="0"/>
              <a:t>Fit line to these </a:t>
            </a:r>
            <a:r>
              <a:rPr lang="en-US" b="1" i="1" dirty="0"/>
              <a:t>s</a:t>
            </a:r>
            <a:r>
              <a:rPr lang="en-US" dirty="0"/>
              <a:t> points</a:t>
            </a:r>
          </a:p>
          <a:p>
            <a:pPr marL="933450" lvl="1" indent="-533400">
              <a:buFontTx/>
              <a:buChar char="•"/>
            </a:pPr>
            <a:r>
              <a:rPr lang="en-US" dirty="0"/>
              <a:t>Find inliers to this line among the remaining points (i.e., points whose distance from the line is less than </a:t>
            </a:r>
            <a:r>
              <a:rPr lang="en-US" b="1" i="1" dirty="0"/>
              <a:t>t</a:t>
            </a:r>
            <a:r>
              <a:rPr lang="en-US" dirty="0"/>
              <a:t>)</a:t>
            </a:r>
          </a:p>
          <a:p>
            <a:pPr marL="933450" lvl="1" indent="-533400">
              <a:buFontTx/>
              <a:buChar char="•"/>
            </a:pPr>
            <a:r>
              <a:rPr lang="en-US" dirty="0"/>
              <a:t>If there are </a:t>
            </a:r>
            <a:r>
              <a:rPr lang="en-US" b="1" i="1" dirty="0"/>
              <a:t>d</a:t>
            </a:r>
            <a:r>
              <a:rPr lang="en-US" dirty="0"/>
              <a:t> or more inliers, accept the line and refit using all inliers</a:t>
            </a:r>
          </a:p>
        </p:txBody>
      </p:sp>
    </p:spTree>
    <p:extLst>
      <p:ext uri="{BB962C8B-B14F-4D97-AF65-F5344CB8AC3E}">
        <p14:creationId xmlns:p14="http://schemas.microsoft.com/office/powerpoint/2010/main" val="92261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parameters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32766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600" dirty="0"/>
              <a:t>Initial number of points </a:t>
            </a:r>
            <a:r>
              <a:rPr lang="en-US" sz="2600" i="1" dirty="0"/>
              <a:t>s</a:t>
            </a:r>
          </a:p>
          <a:p>
            <a:pPr lvl="1"/>
            <a:r>
              <a:rPr lang="en-US" dirty="0"/>
              <a:t>Typically minimum number needed to fit the model</a:t>
            </a:r>
          </a:p>
          <a:p>
            <a:pPr>
              <a:buFontTx/>
              <a:buChar char="•"/>
            </a:pPr>
            <a:r>
              <a:rPr lang="en-US" sz="2600" dirty="0"/>
              <a:t>Distance threshold </a:t>
            </a:r>
            <a:r>
              <a:rPr lang="en-US" sz="2600" i="1" dirty="0"/>
              <a:t>t</a:t>
            </a:r>
          </a:p>
          <a:p>
            <a:pPr lvl="1"/>
            <a:r>
              <a:rPr lang="en-US" dirty="0"/>
              <a:t>Choose </a:t>
            </a:r>
            <a:r>
              <a:rPr lang="en-US" sz="1900" i="1" dirty="0"/>
              <a:t>t</a:t>
            </a:r>
            <a:r>
              <a:rPr lang="en-US" sz="1900" dirty="0"/>
              <a:t> so probability for inlier is </a:t>
            </a:r>
            <a:r>
              <a:rPr lang="en-US" sz="1900" i="1" dirty="0"/>
              <a:t>p</a:t>
            </a:r>
            <a:r>
              <a:rPr lang="en-US" sz="1900" dirty="0"/>
              <a:t> (e.g. 0.95) </a:t>
            </a:r>
          </a:p>
          <a:p>
            <a:pPr lvl="1"/>
            <a:r>
              <a:rPr lang="en-US" sz="1900" dirty="0"/>
              <a:t>Zero-mean Gaussian noise with std. dev. </a:t>
            </a:r>
            <a:r>
              <a:rPr lang="el-GR" sz="1900" dirty="0"/>
              <a:t>σ</a:t>
            </a:r>
            <a:r>
              <a:rPr lang="en-US" sz="1900" dirty="0"/>
              <a:t>: t</a:t>
            </a:r>
            <a:r>
              <a:rPr lang="en-US" sz="1700" baseline="30000" dirty="0"/>
              <a:t>2</a:t>
            </a:r>
            <a:r>
              <a:rPr lang="en-US" sz="1700" dirty="0"/>
              <a:t>=3.84</a:t>
            </a:r>
            <a:r>
              <a:rPr lang="el-GR" sz="1700" dirty="0"/>
              <a:t>σ</a:t>
            </a:r>
            <a:r>
              <a:rPr lang="en-US" sz="1700" baseline="30000" dirty="0"/>
              <a:t>2</a:t>
            </a:r>
          </a:p>
          <a:p>
            <a:pPr>
              <a:buFontTx/>
              <a:buChar char="•"/>
            </a:pPr>
            <a:r>
              <a:rPr lang="en-US" sz="2600" dirty="0"/>
              <a:t>Number of samples </a:t>
            </a:r>
            <a:r>
              <a:rPr lang="en-US" sz="2600" i="1" dirty="0"/>
              <a:t>N</a:t>
            </a:r>
          </a:p>
          <a:p>
            <a:pPr lvl="1"/>
            <a:r>
              <a:rPr lang="en-US" dirty="0"/>
              <a:t>Choose </a:t>
            </a:r>
            <a:r>
              <a:rPr lang="en-US" sz="1900" i="1" dirty="0"/>
              <a:t>N</a:t>
            </a:r>
            <a:r>
              <a:rPr lang="en-US" sz="1900" dirty="0"/>
              <a:t> so that, with probability </a:t>
            </a:r>
            <a:r>
              <a:rPr lang="en-US" sz="1900" i="1" dirty="0"/>
              <a:t>p</a:t>
            </a:r>
            <a:r>
              <a:rPr lang="en-US" sz="1900" dirty="0"/>
              <a:t>, at least one random sample is free from outliers (e.g. </a:t>
            </a:r>
            <a:r>
              <a:rPr lang="en-US" sz="1900" i="1" dirty="0"/>
              <a:t>p</a:t>
            </a:r>
            <a:r>
              <a:rPr lang="en-US" sz="1900" dirty="0"/>
              <a:t>=0.99) (outlier ratio: </a:t>
            </a:r>
            <a:r>
              <a:rPr lang="en-US" sz="1900" i="1" dirty="0"/>
              <a:t>e</a:t>
            </a:r>
            <a:r>
              <a:rPr lang="en-US" sz="1900" dirty="0"/>
              <a:t>)</a:t>
            </a:r>
          </a:p>
        </p:txBody>
      </p:sp>
      <p:sp>
        <p:nvSpPr>
          <p:cNvPr id="33796" name="Text Box 95"/>
          <p:cNvSpPr txBox="1">
            <a:spLocks noChangeArrowheads="1"/>
          </p:cNvSpPr>
          <p:nvPr/>
        </p:nvSpPr>
        <p:spPr bwMode="auto">
          <a:xfrm>
            <a:off x="7256463" y="6477000"/>
            <a:ext cx="181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Source: M. Pollefeys</a:t>
            </a:r>
          </a:p>
        </p:txBody>
      </p:sp>
    </p:spTree>
    <p:extLst>
      <p:ext uri="{BB962C8B-B14F-4D97-AF65-F5344CB8AC3E}">
        <p14:creationId xmlns:p14="http://schemas.microsoft.com/office/powerpoint/2010/main" val="36749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parameters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32766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600" dirty="0"/>
              <a:t>Initial number of points </a:t>
            </a:r>
            <a:r>
              <a:rPr lang="en-US" sz="2600" i="1" dirty="0"/>
              <a:t>s</a:t>
            </a:r>
          </a:p>
          <a:p>
            <a:pPr lvl="1"/>
            <a:r>
              <a:rPr lang="en-US" dirty="0"/>
              <a:t>Typically minimum number needed to fit the model</a:t>
            </a:r>
          </a:p>
          <a:p>
            <a:pPr>
              <a:buFontTx/>
              <a:buChar char="•"/>
            </a:pPr>
            <a:r>
              <a:rPr lang="en-US" sz="2600" dirty="0"/>
              <a:t>Distance threshold </a:t>
            </a:r>
            <a:r>
              <a:rPr lang="en-US" sz="2600" i="1" dirty="0"/>
              <a:t>t</a:t>
            </a:r>
          </a:p>
          <a:p>
            <a:pPr lvl="1"/>
            <a:r>
              <a:rPr lang="en-US" dirty="0"/>
              <a:t>Choose </a:t>
            </a:r>
            <a:r>
              <a:rPr lang="en-US" sz="1900" i="1" dirty="0"/>
              <a:t>t</a:t>
            </a:r>
            <a:r>
              <a:rPr lang="en-US" sz="1900" dirty="0"/>
              <a:t> so probability for inlier is </a:t>
            </a:r>
            <a:r>
              <a:rPr lang="en-US" sz="1900" i="1" dirty="0"/>
              <a:t>p</a:t>
            </a:r>
            <a:r>
              <a:rPr lang="en-US" sz="1900" dirty="0"/>
              <a:t> (e.g. 0.95) </a:t>
            </a:r>
          </a:p>
          <a:p>
            <a:pPr lvl="1"/>
            <a:r>
              <a:rPr lang="en-US" sz="1900" dirty="0"/>
              <a:t>Zero-mean Gaussian noise with std. dev. </a:t>
            </a:r>
            <a:r>
              <a:rPr lang="el-GR" sz="1900" dirty="0"/>
              <a:t>σ</a:t>
            </a:r>
            <a:r>
              <a:rPr lang="en-US" sz="1900" dirty="0"/>
              <a:t>: t</a:t>
            </a:r>
            <a:r>
              <a:rPr lang="en-US" sz="1700" baseline="30000" dirty="0"/>
              <a:t>2</a:t>
            </a:r>
            <a:r>
              <a:rPr lang="en-US" sz="1700" dirty="0"/>
              <a:t>=3.84</a:t>
            </a:r>
            <a:r>
              <a:rPr lang="el-GR" sz="1700" dirty="0"/>
              <a:t>σ</a:t>
            </a:r>
            <a:r>
              <a:rPr lang="en-US" sz="1700" baseline="30000" dirty="0"/>
              <a:t>2</a:t>
            </a:r>
          </a:p>
          <a:p>
            <a:pPr>
              <a:buFontTx/>
              <a:buChar char="•"/>
            </a:pPr>
            <a:r>
              <a:rPr lang="en-US" sz="2600" dirty="0"/>
              <a:t>Number of iterations(samples) </a:t>
            </a:r>
            <a:r>
              <a:rPr lang="en-US" sz="2600" i="1" dirty="0"/>
              <a:t>N</a:t>
            </a:r>
          </a:p>
          <a:p>
            <a:pPr lvl="1"/>
            <a:r>
              <a:rPr lang="en-US" dirty="0"/>
              <a:t>Choose </a:t>
            </a:r>
            <a:r>
              <a:rPr lang="en-US" sz="1900" i="1" dirty="0"/>
              <a:t>N</a:t>
            </a:r>
            <a:r>
              <a:rPr lang="en-US" sz="1900" dirty="0"/>
              <a:t> so that, with probability </a:t>
            </a:r>
            <a:r>
              <a:rPr lang="en-US" sz="1900" i="1" dirty="0"/>
              <a:t>p</a:t>
            </a:r>
            <a:r>
              <a:rPr lang="en-US" sz="1900" dirty="0"/>
              <a:t>, at least one random sample is free from outliers (e.g. </a:t>
            </a:r>
            <a:r>
              <a:rPr lang="en-US" sz="1900" i="1" dirty="0"/>
              <a:t>p</a:t>
            </a:r>
            <a:r>
              <a:rPr lang="en-US" sz="1900" dirty="0"/>
              <a:t>=0.99) (outlier ratio: </a:t>
            </a:r>
            <a:r>
              <a:rPr lang="en-US" sz="1900" i="1" dirty="0"/>
              <a:t>e</a:t>
            </a:r>
            <a:r>
              <a:rPr lang="en-US" sz="1900" dirty="0"/>
              <a:t>)</a:t>
            </a:r>
          </a:p>
        </p:txBody>
      </p:sp>
      <p:graphicFrame>
        <p:nvGraphicFramePr>
          <p:cNvPr id="1796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82230"/>
              </p:ext>
            </p:extLst>
          </p:nvPr>
        </p:nvGraphicFramePr>
        <p:xfrm>
          <a:off x="381000" y="4800600"/>
          <a:ext cx="3200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4" imgW="1828800" imgH="241200" progId="Equation.3">
                  <p:embed/>
                </p:oleObj>
              </mc:Choice>
              <mc:Fallback>
                <p:oleObj name="Equation" r:id="rId4" imgW="1828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3200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610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13236"/>
              </p:ext>
            </p:extLst>
          </p:nvPr>
        </p:nvGraphicFramePr>
        <p:xfrm>
          <a:off x="3962400" y="4200525"/>
          <a:ext cx="4800600" cy="219456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proportion of outliers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389" name="Text Box 95"/>
          <p:cNvSpPr txBox="1">
            <a:spLocks noChangeArrowheads="1"/>
          </p:cNvSpPr>
          <p:nvPr/>
        </p:nvSpPr>
        <p:spPr bwMode="auto">
          <a:xfrm>
            <a:off x="7256463" y="6477000"/>
            <a:ext cx="181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Source: M. Pollefeys</a:t>
            </a:r>
          </a:p>
        </p:txBody>
      </p:sp>
    </p:spTree>
    <p:extLst>
      <p:ext uri="{BB962C8B-B14F-4D97-AF65-F5344CB8AC3E}">
        <p14:creationId xmlns:p14="http://schemas.microsoft.com/office/powerpoint/2010/main" val="14805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Choosing an interest point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What do you want it for?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Precise localization in x-y: Harris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Good localization in scale: Difference of Gaussian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Flexible region shape: MSER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Best choice often application dependent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Harris-/Hessian-Laplace/</a:t>
            </a:r>
            <a:r>
              <a:rPr lang="en-US" dirty="0" err="1"/>
              <a:t>DoG</a:t>
            </a:r>
            <a:r>
              <a:rPr lang="en-US" dirty="0"/>
              <a:t> work well for many natural categories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MSER works well for buildings and printed things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Why choose?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Get more points with more detectors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/>
              <a:t>There have been extensive evaluations/comparisons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/>
              <a:t>[Mikolajczyk et al., IJCV’05, PAMI’05]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/>
              <a:t>All detectors/descriptors shown here work well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32766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600"/>
              <a:t>Initial number of points </a:t>
            </a:r>
            <a:r>
              <a:rPr lang="en-US" sz="2600" i="1"/>
              <a:t>s</a:t>
            </a:r>
          </a:p>
          <a:p>
            <a:pPr lvl="1"/>
            <a:r>
              <a:rPr lang="en-US"/>
              <a:t>Typically minimum number needed to fit the model</a:t>
            </a:r>
          </a:p>
          <a:p>
            <a:pPr>
              <a:buFontTx/>
              <a:buChar char="•"/>
            </a:pPr>
            <a:r>
              <a:rPr lang="en-US" sz="2600"/>
              <a:t>Distance threshold </a:t>
            </a:r>
            <a:r>
              <a:rPr lang="en-US" sz="2600" i="1"/>
              <a:t>t</a:t>
            </a:r>
          </a:p>
          <a:p>
            <a:pPr lvl="1"/>
            <a:r>
              <a:rPr lang="en-US"/>
              <a:t>Choose </a:t>
            </a:r>
            <a:r>
              <a:rPr lang="en-US" sz="1900" i="1"/>
              <a:t>t</a:t>
            </a:r>
            <a:r>
              <a:rPr lang="en-US" sz="1900"/>
              <a:t> so probability for inlier is </a:t>
            </a:r>
            <a:r>
              <a:rPr lang="en-US" sz="1900" i="1"/>
              <a:t>p</a:t>
            </a:r>
            <a:r>
              <a:rPr lang="en-US" sz="1900"/>
              <a:t> (e.g. 0.95) </a:t>
            </a:r>
          </a:p>
          <a:p>
            <a:pPr lvl="1"/>
            <a:r>
              <a:rPr lang="en-US" sz="1900"/>
              <a:t>Zero-mean Gaussian noise with std. dev. </a:t>
            </a:r>
            <a:r>
              <a:rPr lang="el-GR" sz="1900"/>
              <a:t>σ</a:t>
            </a:r>
            <a:r>
              <a:rPr lang="en-US" sz="1900"/>
              <a:t>: t</a:t>
            </a:r>
            <a:r>
              <a:rPr lang="en-US" sz="1700" baseline="30000"/>
              <a:t>2</a:t>
            </a:r>
            <a:r>
              <a:rPr lang="en-US" sz="1700"/>
              <a:t>=3.84</a:t>
            </a:r>
            <a:r>
              <a:rPr lang="el-GR" sz="1700"/>
              <a:t>σ</a:t>
            </a:r>
            <a:r>
              <a:rPr lang="en-US" sz="1700" baseline="30000"/>
              <a:t>2</a:t>
            </a:r>
          </a:p>
          <a:p>
            <a:pPr>
              <a:buFontTx/>
              <a:buChar char="•"/>
            </a:pPr>
            <a:r>
              <a:rPr lang="en-US" sz="2600"/>
              <a:t>Number of samples </a:t>
            </a:r>
            <a:r>
              <a:rPr lang="en-US" sz="2600" i="1"/>
              <a:t>N</a:t>
            </a:r>
          </a:p>
          <a:p>
            <a:pPr lvl="1"/>
            <a:r>
              <a:rPr lang="en-US"/>
              <a:t>Choose </a:t>
            </a:r>
            <a:r>
              <a:rPr lang="en-US" sz="1900" i="1"/>
              <a:t>N</a:t>
            </a:r>
            <a:r>
              <a:rPr lang="en-US" sz="1900"/>
              <a:t> so that, with probability </a:t>
            </a:r>
            <a:r>
              <a:rPr lang="en-US" sz="1900" i="1"/>
              <a:t>p</a:t>
            </a:r>
            <a:r>
              <a:rPr lang="en-US" sz="1900"/>
              <a:t>, at least one random sample is free from outliers (e.g. </a:t>
            </a:r>
            <a:r>
              <a:rPr lang="en-US" sz="1900" i="1"/>
              <a:t>p</a:t>
            </a:r>
            <a:r>
              <a:rPr lang="en-US" sz="1900"/>
              <a:t>=0.99) (outlier ratio: </a:t>
            </a:r>
            <a:r>
              <a:rPr lang="en-US" sz="1900" i="1"/>
              <a:t>e</a:t>
            </a:r>
            <a:r>
              <a:rPr lang="en-US" sz="1900"/>
              <a:t>)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511175" y="4575175"/>
          <a:ext cx="2841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Equation" r:id="rId4" imgW="1231560" imgH="266400" progId="Equation.3">
                  <p:embed/>
                </p:oleObj>
              </mc:Choice>
              <mc:Fallback>
                <p:oleObj name="Equation" r:id="rId4" imgW="1231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575175"/>
                        <a:ext cx="2841625" cy="615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5"/>
          <p:cNvSpPr txBox="1">
            <a:spLocks noChangeArrowheads="1"/>
          </p:cNvSpPr>
          <p:nvPr/>
        </p:nvSpPr>
        <p:spPr bwMode="auto">
          <a:xfrm>
            <a:off x="7256463" y="6477000"/>
            <a:ext cx="181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Source: M. Pollefeys</a:t>
            </a:r>
          </a:p>
        </p:txBody>
      </p:sp>
      <p:graphicFrame>
        <p:nvGraphicFramePr>
          <p:cNvPr id="14339" name="Object 96"/>
          <p:cNvGraphicFramePr>
            <a:graphicFrameLocks noChangeAspect="1"/>
          </p:cNvGraphicFramePr>
          <p:nvPr/>
        </p:nvGraphicFramePr>
        <p:xfrm>
          <a:off x="457200" y="5575300"/>
          <a:ext cx="3200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6" imgW="1828800" imgH="241200" progId="Equation.3">
                  <p:embed/>
                </p:oleObj>
              </mc:Choice>
              <mc:Fallback>
                <p:oleObj name="Equation" r:id="rId6" imgW="1828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75300"/>
                        <a:ext cx="3200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97" descr="ransac_iters"/>
          <p:cNvPicPr>
            <a:picLocks noChangeAspect="1" noChangeArrowheads="1"/>
          </p:cNvPicPr>
          <p:nvPr/>
        </p:nvPicPr>
        <p:blipFill>
          <a:blip r:embed="rId8" cstate="print"/>
          <a:srcRect b="2766"/>
          <a:stretch>
            <a:fillRect/>
          </a:stretch>
        </p:blipFill>
        <p:spPr bwMode="auto">
          <a:xfrm>
            <a:off x="4419600" y="4114800"/>
            <a:ext cx="3657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460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parameters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600"/>
              <a:t>Initial number of points </a:t>
            </a:r>
            <a:r>
              <a:rPr lang="en-US" sz="2600" i="1"/>
              <a:t>s</a:t>
            </a:r>
            <a:endParaRPr lang="en-US" sz="2600"/>
          </a:p>
          <a:p>
            <a:pPr lvl="1"/>
            <a:r>
              <a:rPr lang="en-US"/>
              <a:t>Typically minimum number needed to fit the model</a:t>
            </a:r>
          </a:p>
          <a:p>
            <a:pPr>
              <a:buFontTx/>
              <a:buChar char="•"/>
            </a:pPr>
            <a:r>
              <a:rPr lang="en-US" sz="2600"/>
              <a:t>Distance threshold </a:t>
            </a:r>
            <a:r>
              <a:rPr lang="en-US" sz="2600" i="1"/>
              <a:t>t</a:t>
            </a:r>
          </a:p>
          <a:p>
            <a:pPr lvl="1"/>
            <a:r>
              <a:rPr lang="en-US"/>
              <a:t>Choose </a:t>
            </a:r>
            <a:r>
              <a:rPr lang="en-US" sz="1900" i="1"/>
              <a:t>t</a:t>
            </a:r>
            <a:r>
              <a:rPr lang="en-US" sz="1900"/>
              <a:t> so probability for inlier is </a:t>
            </a:r>
            <a:r>
              <a:rPr lang="en-US" sz="1900" i="1"/>
              <a:t>p</a:t>
            </a:r>
            <a:r>
              <a:rPr lang="en-US" sz="1900"/>
              <a:t> (e.g. 0.95) </a:t>
            </a:r>
          </a:p>
          <a:p>
            <a:pPr lvl="1"/>
            <a:r>
              <a:rPr lang="en-US" sz="1900"/>
              <a:t>Zero-mean Gaussian noise with std. dev. </a:t>
            </a:r>
            <a:r>
              <a:rPr lang="el-GR" sz="1900"/>
              <a:t>σ</a:t>
            </a:r>
            <a:r>
              <a:rPr lang="en-US" sz="1900"/>
              <a:t>: t</a:t>
            </a:r>
            <a:r>
              <a:rPr lang="en-US" sz="1700" baseline="30000"/>
              <a:t>2</a:t>
            </a:r>
            <a:r>
              <a:rPr lang="en-US" sz="1700"/>
              <a:t>=3.84</a:t>
            </a:r>
            <a:r>
              <a:rPr lang="el-GR" sz="1700"/>
              <a:t>σ</a:t>
            </a:r>
            <a:r>
              <a:rPr lang="en-US" sz="1700" baseline="30000"/>
              <a:t>2</a:t>
            </a:r>
          </a:p>
          <a:p>
            <a:pPr>
              <a:buFontTx/>
              <a:buChar char="•"/>
            </a:pPr>
            <a:r>
              <a:rPr lang="en-US" sz="2600"/>
              <a:t>Number of samples </a:t>
            </a:r>
            <a:r>
              <a:rPr lang="en-US" sz="2600" i="1"/>
              <a:t>N</a:t>
            </a:r>
          </a:p>
          <a:p>
            <a:pPr lvl="1"/>
            <a:r>
              <a:rPr lang="en-US"/>
              <a:t>Choose </a:t>
            </a:r>
            <a:r>
              <a:rPr lang="en-US" sz="1900" i="1"/>
              <a:t>N</a:t>
            </a:r>
            <a:r>
              <a:rPr lang="en-US" sz="1900"/>
              <a:t> so that, with probability </a:t>
            </a:r>
            <a:r>
              <a:rPr lang="en-US" sz="1900" i="1"/>
              <a:t>p</a:t>
            </a:r>
            <a:r>
              <a:rPr lang="en-US" sz="1900"/>
              <a:t>, at least one random sample is free from outliers (e.g. </a:t>
            </a:r>
            <a:r>
              <a:rPr lang="en-US" sz="1900" i="1"/>
              <a:t>p</a:t>
            </a:r>
            <a:r>
              <a:rPr lang="en-US" sz="1900"/>
              <a:t>=0.99) (outlier ratio: </a:t>
            </a:r>
            <a:r>
              <a:rPr lang="en-US" sz="1900" i="1"/>
              <a:t>e</a:t>
            </a:r>
            <a:r>
              <a:rPr lang="en-US" sz="1900"/>
              <a:t>)</a:t>
            </a:r>
          </a:p>
          <a:p>
            <a:pPr>
              <a:buFontTx/>
              <a:buChar char="•"/>
            </a:pPr>
            <a:r>
              <a:rPr lang="en-US" sz="2600"/>
              <a:t>Consensus set size </a:t>
            </a:r>
            <a:r>
              <a:rPr lang="en-US" sz="2600" i="1"/>
              <a:t>d</a:t>
            </a:r>
          </a:p>
          <a:p>
            <a:pPr lvl="1"/>
            <a:r>
              <a:rPr lang="en-US"/>
              <a:t>Should match expected inlier ratio</a:t>
            </a:r>
          </a:p>
          <a:p>
            <a:pPr lvl="1"/>
            <a:endParaRPr lang="en-US" sz="1700" baseline="30000"/>
          </a:p>
          <a:p>
            <a:pPr>
              <a:buFontTx/>
              <a:buChar char="•"/>
            </a:pPr>
            <a:endParaRPr lang="el-GR" sz="26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256463" y="6477000"/>
            <a:ext cx="181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Source: M. Pollefeys</a:t>
            </a:r>
          </a:p>
        </p:txBody>
      </p:sp>
    </p:spTree>
    <p:extLst>
      <p:ext uri="{BB962C8B-B14F-4D97-AF65-F5344CB8AC3E}">
        <p14:creationId xmlns:p14="http://schemas.microsoft.com/office/powerpoint/2010/main" val="1952637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838200"/>
          </a:xfrm>
        </p:spPr>
        <p:txBody>
          <a:bodyPr/>
          <a:lstStyle/>
          <a:p>
            <a:r>
              <a:rPr lang="en-US" sz="3000"/>
              <a:t>Adaptively determining the number of samples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/>
              <a:t>Inlier ratio </a:t>
            </a:r>
            <a:r>
              <a:rPr lang="en-US" i="1" dirty="0"/>
              <a:t>e</a:t>
            </a:r>
            <a:r>
              <a:rPr lang="en-US" dirty="0"/>
              <a:t> is often unknown a priori, so pick worst case, e.g. 50%, and adapt if more inliers are found, e.g. 80% would yield </a:t>
            </a:r>
            <a:r>
              <a:rPr lang="en-US" i="1" dirty="0"/>
              <a:t>e</a:t>
            </a:r>
            <a:r>
              <a:rPr lang="en-US" dirty="0"/>
              <a:t>=0.2 </a:t>
            </a:r>
          </a:p>
          <a:p>
            <a:pPr>
              <a:buFontTx/>
              <a:buChar char="•"/>
            </a:pPr>
            <a:r>
              <a:rPr lang="en-US" dirty="0"/>
              <a:t>Adaptive procedure: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=∞, </a:t>
            </a:r>
            <a:r>
              <a:rPr lang="en-US" i="1" dirty="0" err="1"/>
              <a:t>sample_count</a:t>
            </a:r>
            <a:r>
              <a:rPr lang="en-US" i="1" dirty="0"/>
              <a:t> 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While </a:t>
            </a:r>
            <a:r>
              <a:rPr lang="en-US" i="1" dirty="0"/>
              <a:t>N </a:t>
            </a:r>
            <a:r>
              <a:rPr lang="en-US" dirty="0"/>
              <a:t>&gt;</a:t>
            </a:r>
            <a:r>
              <a:rPr lang="en-US" i="1" dirty="0" err="1"/>
              <a:t>sample_count</a:t>
            </a:r>
            <a:endParaRPr lang="en-US" dirty="0"/>
          </a:p>
          <a:p>
            <a:pPr lvl="2"/>
            <a:r>
              <a:rPr lang="en-US" sz="2000" dirty="0"/>
              <a:t>Choose a sample and count the number of inliers</a:t>
            </a:r>
          </a:p>
          <a:p>
            <a:pPr lvl="2"/>
            <a:r>
              <a:rPr lang="en-US" sz="2000" dirty="0"/>
              <a:t>Set e = 1 – (number of inliers)/(total number of points)</a:t>
            </a:r>
          </a:p>
          <a:p>
            <a:pPr lvl="2"/>
            <a:r>
              <a:rPr lang="en-US" sz="2000" dirty="0" err="1"/>
              <a:t>Recompute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from </a:t>
            </a:r>
            <a:r>
              <a:rPr lang="en-US" sz="2000" i="1" dirty="0"/>
              <a:t>e:</a:t>
            </a:r>
            <a:br>
              <a:rPr lang="en-US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endParaRPr lang="en-US" sz="2000" i="1" dirty="0"/>
          </a:p>
          <a:p>
            <a:pPr lvl="2"/>
            <a:r>
              <a:rPr lang="en-US" sz="2000" dirty="0"/>
              <a:t>Increment the </a:t>
            </a:r>
            <a:r>
              <a:rPr lang="en-US" sz="2000" i="1" dirty="0" err="1"/>
              <a:t>sample_count</a:t>
            </a:r>
            <a:r>
              <a:rPr lang="en-US" sz="2000" dirty="0"/>
              <a:t> by 1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587625" y="4873625"/>
          <a:ext cx="3509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4" imgW="1828800" imgH="241200" progId="Equation.3">
                  <p:embed/>
                </p:oleObj>
              </mc:Choice>
              <mc:Fallback>
                <p:oleObj name="Equation" r:id="rId4" imgW="1828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873625"/>
                        <a:ext cx="35099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256463" y="6477000"/>
            <a:ext cx="181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Source: M. Pollefeys</a:t>
            </a:r>
          </a:p>
        </p:txBody>
      </p:sp>
    </p:spTree>
    <p:extLst>
      <p:ext uri="{BB962C8B-B14F-4D97-AF65-F5344CB8AC3E}">
        <p14:creationId xmlns:p14="http://schemas.microsoft.com/office/powerpoint/2010/main" val="360322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 pros and cons</a:t>
            </a: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dirty="0"/>
              <a:t>Pros</a:t>
            </a:r>
          </a:p>
          <a:p>
            <a:pPr lvl="1"/>
            <a:r>
              <a:rPr lang="en-US" dirty="0"/>
              <a:t>Simple and general</a:t>
            </a:r>
          </a:p>
          <a:p>
            <a:pPr lvl="1"/>
            <a:r>
              <a:rPr lang="en-US" dirty="0"/>
              <a:t>Applicable to many different problems</a:t>
            </a:r>
          </a:p>
          <a:p>
            <a:pPr lvl="1"/>
            <a:r>
              <a:rPr lang="en-US" dirty="0"/>
              <a:t>Often works well in practice</a:t>
            </a:r>
          </a:p>
          <a:p>
            <a:pPr>
              <a:buFontTx/>
              <a:buChar char="•"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Lots of parameters to tune</a:t>
            </a:r>
          </a:p>
          <a:p>
            <a:pPr lvl="1"/>
            <a:r>
              <a:rPr lang="en-US" dirty="0"/>
              <a:t>Doesn’t work well for low </a:t>
            </a:r>
            <a:r>
              <a:rPr lang="en-US" dirty="0" err="1"/>
              <a:t>inlier</a:t>
            </a:r>
            <a:r>
              <a:rPr lang="en-US" dirty="0"/>
              <a:t> ratios (too many iterations, </a:t>
            </a:r>
            <a:br>
              <a:rPr lang="en-US" dirty="0"/>
            </a:br>
            <a:r>
              <a:rPr lang="en-US" dirty="0"/>
              <a:t>or can fail completely)</a:t>
            </a:r>
          </a:p>
          <a:p>
            <a:pPr lvl="1"/>
            <a:r>
              <a:rPr lang="en-US" dirty="0"/>
              <a:t>Can’t always get a good initialization </a:t>
            </a:r>
            <a:br>
              <a:rPr lang="en-US" dirty="0"/>
            </a:br>
            <a:r>
              <a:rPr lang="en-US" dirty="0"/>
              <a:t>of the model based on the minimum </a:t>
            </a:r>
            <a:br>
              <a:rPr lang="en-US" dirty="0"/>
            </a:br>
            <a:r>
              <a:rPr lang="en-US" dirty="0"/>
              <a:t>number of samples</a:t>
            </a:r>
          </a:p>
        </p:txBody>
      </p:sp>
      <p:pic>
        <p:nvPicPr>
          <p:cNvPr id="5" name="Picture 7" descr="Picture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191000"/>
            <a:ext cx="3086100" cy="2319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0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2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http://www.mathworks.com/videos/feature-detection-extraction-and-matching-with-ransac-73589.html</a:t>
            </a:r>
          </a:p>
        </p:txBody>
      </p:sp>
    </p:spTree>
    <p:extLst>
      <p:ext uri="{BB962C8B-B14F-4D97-AF65-F5344CB8AC3E}">
        <p14:creationId xmlns:p14="http://schemas.microsoft.com/office/powerpoint/2010/main" val="129347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Least Squares Fit </a:t>
            </a:r>
          </a:p>
          <a:p>
            <a:pPr lvl="1"/>
            <a:r>
              <a:rPr lang="en-US" dirty="0"/>
              <a:t>closed form solution</a:t>
            </a:r>
          </a:p>
          <a:p>
            <a:pPr lvl="1"/>
            <a:r>
              <a:rPr lang="en-US" dirty="0"/>
              <a:t>robust to noise</a:t>
            </a:r>
          </a:p>
          <a:p>
            <a:pPr lvl="1"/>
            <a:r>
              <a:rPr lang="en-US" dirty="0"/>
              <a:t>not robust to outliers</a:t>
            </a:r>
          </a:p>
          <a:p>
            <a:r>
              <a:rPr lang="en-US" dirty="0"/>
              <a:t>Robust Least Squares</a:t>
            </a:r>
          </a:p>
          <a:p>
            <a:pPr lvl="1"/>
            <a:r>
              <a:rPr lang="en-US" dirty="0"/>
              <a:t>improves robustness to noise</a:t>
            </a:r>
          </a:p>
          <a:p>
            <a:pPr lvl="1"/>
            <a:r>
              <a:rPr lang="en-US" dirty="0"/>
              <a:t>requires iterative optimization</a:t>
            </a:r>
          </a:p>
          <a:p>
            <a:r>
              <a:rPr lang="en-US" dirty="0"/>
              <a:t>Hough transform</a:t>
            </a:r>
          </a:p>
          <a:p>
            <a:pPr lvl="1"/>
            <a:r>
              <a:rPr lang="en-US" dirty="0"/>
              <a:t>robust to noise and outliers</a:t>
            </a:r>
          </a:p>
          <a:p>
            <a:pPr lvl="1"/>
            <a:r>
              <a:rPr lang="en-US" dirty="0"/>
              <a:t>can fit multiple models</a:t>
            </a:r>
          </a:p>
          <a:p>
            <a:pPr lvl="1"/>
            <a:r>
              <a:rPr lang="en-US" dirty="0"/>
              <a:t>only works for a few parameters (1-4 typically)</a:t>
            </a:r>
          </a:p>
          <a:p>
            <a:r>
              <a:rPr lang="en-US" dirty="0"/>
              <a:t>RANSAC</a:t>
            </a:r>
          </a:p>
          <a:p>
            <a:pPr lvl="1"/>
            <a:r>
              <a:rPr lang="en-US" dirty="0"/>
              <a:t>robust to noise and outliers</a:t>
            </a:r>
          </a:p>
          <a:p>
            <a:pPr lvl="1"/>
            <a:r>
              <a:rPr lang="en-US" dirty="0"/>
              <a:t>works with a moderate number of parameters (</a:t>
            </a:r>
            <a:r>
              <a:rPr lang="en-US" dirty="0" err="1"/>
              <a:t>e.g</a:t>
            </a:r>
            <a:r>
              <a:rPr lang="en-US" dirty="0"/>
              <a:t>, 1-8)</a:t>
            </a:r>
          </a:p>
        </p:txBody>
      </p:sp>
    </p:spTree>
    <p:extLst>
      <p:ext uri="{BB962C8B-B14F-4D97-AF65-F5344CB8AC3E}">
        <p14:creationId xmlns:p14="http://schemas.microsoft.com/office/powerpoint/2010/main" val="888232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if you want to align but have no prior matched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Hough transform and RANSAC not applicable</a:t>
            </a:r>
          </a:p>
          <a:p>
            <a:r>
              <a:rPr lang="en-US" dirty="0"/>
              <a:t>Important applications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55650" name="Picture 2" descr="http://www.judiciaryreport.com/images/brain-scans-84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3352800" cy="2011680"/>
          </a:xfrm>
          <a:prstGeom prst="rect">
            <a:avLst/>
          </a:prstGeom>
          <a:noFill/>
        </p:spPr>
      </p:pic>
      <p:pic>
        <p:nvPicPr>
          <p:cNvPr id="155652" name="Picture 4" descr="http://cgg-journal.com/2004-2/02/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81400"/>
            <a:ext cx="2088292" cy="2057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5715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Medical imaging: match brain scans or contours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5715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Robotics: match point clouds</a:t>
            </a:r>
          </a:p>
        </p:txBody>
      </p:sp>
    </p:spTree>
    <p:extLst>
      <p:ext uri="{BB962C8B-B14F-4D97-AF65-F5344CB8AC3E}">
        <p14:creationId xmlns:p14="http://schemas.microsoft.com/office/powerpoint/2010/main" val="73103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Closest Points (ICP)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	Goal: estimate transform between two dense sets of points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Initialize</a:t>
            </a:r>
            <a:r>
              <a:rPr lang="en-US" sz="2600" dirty="0"/>
              <a:t> transformation (e.g., compute difference in means and scale)</a:t>
            </a:r>
            <a:endParaRPr lang="en-US" sz="2600" b="1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Assign</a:t>
            </a:r>
            <a:r>
              <a:rPr lang="en-US" sz="2600" dirty="0"/>
              <a:t> each point in {Set 1} to its nearest neighbor in {Set 2}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Estimate</a:t>
            </a:r>
            <a:r>
              <a:rPr lang="en-US" sz="2600" dirty="0"/>
              <a:t> transformation parameters </a:t>
            </a:r>
          </a:p>
          <a:p>
            <a:pPr marL="914400" lvl="1" indent="-514350"/>
            <a:r>
              <a:rPr lang="en-US" sz="2200" dirty="0"/>
              <a:t>e.g., least squares or robust least squares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Transform</a:t>
            </a:r>
            <a:r>
              <a:rPr lang="en-US" sz="2600" dirty="0"/>
              <a:t> the points in {Set 1} using estimated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Repeat</a:t>
            </a:r>
            <a:r>
              <a:rPr lang="en-US" sz="2600" dirty="0"/>
              <a:t> steps 2-4 until change is very small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aligning boundaries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7848600" cy="51355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Extract edge pixels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baseline="-25000" smtClean="0"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..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b="0" i="1" baseline="-2500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i="1" baseline="-25000"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..</m:t>
                    </m:r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b="0" i="1" baseline="-2500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Compute initial transformation (e.g., compute translation and scaling by center of mass, variance within each image)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Get nearest neighbors: for each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 baseline="-25000">
                        <a:latin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find corresponding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match</m:t>
                    </m:r>
                    <m:r>
                      <a:rPr lang="en-US" sz="20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</m:t>
                    </m:r>
                    <m:r>
                      <a:rPr lang="en-US" sz="2000" b="0" i="0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𝑑𝑖𝑠𝑡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𝑝𝑖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𝑞𝑗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endParaRPr lang="en-US" sz="2000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Compute transformation </a:t>
                </a:r>
                <a:r>
                  <a:rPr lang="en-US" sz="2000" b="1" i="1" dirty="0"/>
                  <a:t>T</a:t>
                </a:r>
                <a:r>
                  <a:rPr lang="en-US" sz="2000" dirty="0"/>
                  <a:t> based on matches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Warp points </a:t>
                </a:r>
                <a:r>
                  <a:rPr lang="en-US" sz="2000" b="1" i="1" dirty="0"/>
                  <a:t>p</a:t>
                </a:r>
                <a:r>
                  <a:rPr lang="en-US" sz="2000" dirty="0"/>
                  <a:t> according to </a:t>
                </a:r>
                <a:r>
                  <a:rPr lang="en-US" sz="2000" b="1" i="1" dirty="0"/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Repeat 3-5 until convergence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7848600" cy="5135563"/>
              </a:xfrm>
              <a:blipFill rotWithShape="1">
                <a:blip r:embed="rId3"/>
                <a:stretch>
                  <a:fillRect l="-776" t="-713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C:\Users\Hoiem\Documents\Classes\Spring 2012 - Computer Vision\hws\hw2\object alignment\objec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7" y="4295177"/>
            <a:ext cx="3533489" cy="24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Hoiem\Documents\Classes\Spring 2012 - Computer Vision\hws\hw2\object alignment\object2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8066"/>
            <a:ext cx="3584509" cy="24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4419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1600" y="4290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8988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74887"/>
            <a:ext cx="1260747" cy="1333500"/>
            <a:chOff x="2051050" y="2673350"/>
            <a:chExt cx="1260475" cy="1333500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05000" y="419100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no initial guesses for correspondence</a:t>
            </a: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85800" y="4724400"/>
            <a:ext cx="197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ICP solution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0" y="5122653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Find nearest neighbors for each point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Compute transform using matches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Move points using transform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Repeat steps 1-3 until convergence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47775" y="1479550"/>
            <a:ext cx="1460772" cy="1644650"/>
            <a:chOff x="1247775" y="1479550"/>
            <a:chExt cx="1460772" cy="1644650"/>
          </a:xfrm>
        </p:grpSpPr>
        <p:grpSp>
          <p:nvGrpSpPr>
            <p:cNvPr id="3" name="Group 100"/>
            <p:cNvGrpSpPr>
              <a:grpSpLocks/>
            </p:cNvGrpSpPr>
            <p:nvPr/>
          </p:nvGrpSpPr>
          <p:grpSpPr bwMode="auto">
            <a:xfrm>
              <a:off x="1247775" y="1479550"/>
              <a:ext cx="1260747" cy="1333500"/>
              <a:chOff x="2051050" y="2673350"/>
              <a:chExt cx="1260475" cy="133350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51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47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45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41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61" name="Group 100"/>
            <p:cNvGrpSpPr>
              <a:grpSpLocks/>
            </p:cNvGrpSpPr>
            <p:nvPr/>
          </p:nvGrpSpPr>
          <p:grpSpPr bwMode="auto">
            <a:xfrm>
              <a:off x="1400175" y="1790700"/>
              <a:ext cx="1260747" cy="1333500"/>
              <a:chOff x="2051050" y="2673350"/>
              <a:chExt cx="1260475" cy="1333500"/>
            </a:xfrm>
          </p:grpSpPr>
          <p:grpSp>
            <p:nvGrpSpPr>
              <p:cNvPr id="62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98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3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96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4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94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5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92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6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90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7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88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00" name="Group 100"/>
            <p:cNvGrpSpPr>
              <a:grpSpLocks/>
            </p:cNvGrpSpPr>
            <p:nvPr/>
          </p:nvGrpSpPr>
          <p:grpSpPr bwMode="auto">
            <a:xfrm>
              <a:off x="1447800" y="1524000"/>
              <a:ext cx="1260747" cy="1333500"/>
              <a:chOff x="2051050" y="2673350"/>
              <a:chExt cx="1260475" cy="1333500"/>
            </a:xfrm>
          </p:grpSpPr>
          <p:grpSp>
            <p:nvGrpSpPr>
              <p:cNvPr id="101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117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2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115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113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4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111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5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109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6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107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20" name="Group 100"/>
          <p:cNvGrpSpPr>
            <a:grpSpLocks/>
          </p:cNvGrpSpPr>
          <p:nvPr/>
        </p:nvGrpSpPr>
        <p:grpSpPr bwMode="auto">
          <a:xfrm>
            <a:off x="6477000" y="2476500"/>
            <a:ext cx="1260747" cy="1333500"/>
            <a:chOff x="2051050" y="2673350"/>
            <a:chExt cx="1260475" cy="1333500"/>
          </a:xfrm>
        </p:grpSpPr>
        <p:grpSp>
          <p:nvGrpSpPr>
            <p:cNvPr id="12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3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3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3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3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2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9" name="Group 100"/>
          <p:cNvGrpSpPr>
            <a:grpSpLocks/>
          </p:cNvGrpSpPr>
          <p:nvPr/>
        </p:nvGrpSpPr>
        <p:grpSpPr bwMode="auto">
          <a:xfrm>
            <a:off x="6477000" y="2628900"/>
            <a:ext cx="1260747" cy="1333500"/>
            <a:chOff x="2051050" y="2673350"/>
            <a:chExt cx="1260475" cy="1333500"/>
          </a:xfrm>
        </p:grpSpPr>
        <p:grpSp>
          <p:nvGrpSpPr>
            <p:cNvPr id="140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56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54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2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52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48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5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46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60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Review: Local Descriptors</a:t>
            </a:r>
            <a:endParaRPr lang="de-CH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dirty="0"/>
              <a:t>Most features can be thought of as templates, histograms (counts), or combinations</a:t>
            </a: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The ideal descriptor should be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Robust and Distinctive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Compact and Efficient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Most available descriptors focus on edge/gradient information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Capture texture information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Color rarely used</a:t>
            </a:r>
            <a:endParaRPr lang="de-CH" dirty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tx1"/>
                </a:solidFill>
              </a:rPr>
              <a:t>K. Grauman, B. Leibe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209800"/>
            <a:ext cx="31242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3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techniques</a:t>
            </a:r>
          </a:p>
          <a:p>
            <a:pPr lvl="1"/>
            <a:r>
              <a:rPr lang="en-US" dirty="0"/>
              <a:t>Interest points/corners detection</a:t>
            </a:r>
          </a:p>
          <a:p>
            <a:pPr lvl="1"/>
            <a:r>
              <a:rPr lang="en-US" dirty="0"/>
              <a:t>Patch/image descriptors</a:t>
            </a:r>
          </a:p>
          <a:p>
            <a:pPr lvl="1"/>
            <a:r>
              <a:rPr lang="en-US" dirty="0"/>
              <a:t>Matching algorithms</a:t>
            </a:r>
          </a:p>
          <a:p>
            <a:pPr lvl="1"/>
            <a:endParaRPr lang="en-US" dirty="0"/>
          </a:p>
          <a:p>
            <a:r>
              <a:rPr lang="en-US" dirty="0"/>
              <a:t>A wide variety of applications</a:t>
            </a:r>
          </a:p>
          <a:p>
            <a:pPr lvl="1"/>
            <a:r>
              <a:rPr lang="en-US" dirty="0"/>
              <a:t>Recognition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5529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Instance Recognition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4706938" cy="51355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Match </a:t>
            </a:r>
            <a:r>
              <a:rPr lang="en-US" dirty="0" err="1"/>
              <a:t>keypoints</a:t>
            </a:r>
            <a:r>
              <a:rPr lang="en-US" dirty="0"/>
              <a:t> to object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for affine transformation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Score by inliers and choose solutions with score above threshold</a:t>
            </a:r>
          </a:p>
        </p:txBody>
      </p:sp>
      <p:pic>
        <p:nvPicPr>
          <p:cNvPr id="9227" name="Picture 2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19039">
            <a:off x="7186543" y="920486"/>
            <a:ext cx="126682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8" name="Rectangle 42"/>
          <p:cNvSpPr>
            <a:spLocks noChangeArrowheads="1"/>
          </p:cNvSpPr>
          <p:nvPr/>
        </p:nvSpPr>
        <p:spPr bwMode="auto">
          <a:xfrm rot="-6419039">
            <a:off x="7842974" y="1784880"/>
            <a:ext cx="277813" cy="2635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srgbClr val="FFFF00"/>
              </a:solidFill>
            </a:endParaRPr>
          </a:p>
        </p:txBody>
      </p:sp>
      <p:grpSp>
        <p:nvGrpSpPr>
          <p:cNvPr id="9229" name="Group 107"/>
          <p:cNvGrpSpPr>
            <a:grpSpLocks/>
          </p:cNvGrpSpPr>
          <p:nvPr/>
        </p:nvGrpSpPr>
        <p:grpSpPr bwMode="auto">
          <a:xfrm rot="-1019039">
            <a:off x="7269093" y="950649"/>
            <a:ext cx="898525" cy="1201737"/>
            <a:chOff x="4980243" y="2404871"/>
            <a:chExt cx="1441195" cy="1919860"/>
          </a:xfrm>
        </p:grpSpPr>
        <p:grpSp>
          <p:nvGrpSpPr>
            <p:cNvPr id="9263" name="Group 35"/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9283" name="Line 36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84" name="Line 37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64" name="Group 101"/>
            <p:cNvGrpSpPr>
              <a:grpSpLocks/>
            </p:cNvGrpSpPr>
            <p:nvPr/>
          </p:nvGrpSpPr>
          <p:grpSpPr bwMode="auto">
            <a:xfrm>
              <a:off x="4980243" y="2404871"/>
              <a:ext cx="1393435" cy="1919860"/>
              <a:chOff x="4980243" y="2404871"/>
              <a:chExt cx="1393435" cy="1919860"/>
            </a:xfrm>
          </p:grpSpPr>
          <p:grpSp>
            <p:nvGrpSpPr>
              <p:cNvPr id="9265" name="Group 26"/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9281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8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266" name="Group 29"/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9279" name="Line 3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8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267" name="Group 32"/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9277" name="Line 3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7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268" name="Group 38"/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9275" name="Line 39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7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269" name="Group 43"/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9273" name="Line 4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7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270" name="Rectangle 88"/>
              <p:cNvSpPr>
                <a:spLocks noChangeArrowheads="1"/>
              </p:cNvSpPr>
              <p:nvPr/>
            </p:nvSpPr>
            <p:spPr bwMode="auto">
              <a:xfrm>
                <a:off x="4980243" y="3973090"/>
                <a:ext cx="361682" cy="31508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1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9271" name="Rectangle 89"/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2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9272" name="Rectangle 90"/>
              <p:cNvSpPr>
                <a:spLocks noChangeArrowheads="1"/>
              </p:cNvSpPr>
              <p:nvPr/>
            </p:nvSpPr>
            <p:spPr bwMode="auto">
              <a:xfrm>
                <a:off x="5893049" y="2404871"/>
                <a:ext cx="361682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3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</p:grpSp>
      <p:pic>
        <p:nvPicPr>
          <p:cNvPr id="9230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668" y="922074"/>
            <a:ext cx="11430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1" name="Rectangle 6"/>
          <p:cNvSpPr>
            <a:spLocks noChangeArrowheads="1"/>
          </p:cNvSpPr>
          <p:nvPr/>
        </p:nvSpPr>
        <p:spPr bwMode="auto">
          <a:xfrm>
            <a:off x="5400606" y="1401499"/>
            <a:ext cx="236537" cy="22383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srgbClr val="FFFF00"/>
              </a:solidFill>
            </a:endParaRPr>
          </a:p>
        </p:txBody>
      </p:sp>
      <p:grpSp>
        <p:nvGrpSpPr>
          <p:cNvPr id="9232" name="Group 7"/>
          <p:cNvGrpSpPr>
            <a:grpSpLocks/>
          </p:cNvGrpSpPr>
          <p:nvPr/>
        </p:nvGrpSpPr>
        <p:grpSpPr bwMode="auto">
          <a:xfrm>
            <a:off x="5495856" y="1504686"/>
            <a:ext cx="39687" cy="38100"/>
            <a:chOff x="1292" y="2205"/>
            <a:chExt cx="46" cy="46"/>
          </a:xfrm>
        </p:grpSpPr>
        <p:sp>
          <p:nvSpPr>
            <p:cNvPr id="9261" name="Line 8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62" name="Line 9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33" name="Group 10"/>
          <p:cNvGrpSpPr>
            <a:grpSpLocks/>
          </p:cNvGrpSpPr>
          <p:nvPr/>
        </p:nvGrpSpPr>
        <p:grpSpPr bwMode="auto">
          <a:xfrm>
            <a:off x="5514906" y="1082411"/>
            <a:ext cx="39687" cy="38100"/>
            <a:chOff x="1292" y="2205"/>
            <a:chExt cx="46" cy="46"/>
          </a:xfrm>
        </p:grpSpPr>
        <p:sp>
          <p:nvSpPr>
            <p:cNvPr id="9259" name="Line 11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60" name="Line 12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34" name="Group 13"/>
          <p:cNvGrpSpPr>
            <a:grpSpLocks/>
          </p:cNvGrpSpPr>
          <p:nvPr/>
        </p:nvGrpSpPr>
        <p:grpSpPr bwMode="auto">
          <a:xfrm>
            <a:off x="5668893" y="1234811"/>
            <a:ext cx="38100" cy="39688"/>
            <a:chOff x="1292" y="2205"/>
            <a:chExt cx="46" cy="46"/>
          </a:xfrm>
        </p:grpSpPr>
        <p:sp>
          <p:nvSpPr>
            <p:cNvPr id="9257" name="Line 14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58" name="Line 15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35" name="Group 16"/>
          <p:cNvGrpSpPr>
            <a:grpSpLocks/>
          </p:cNvGrpSpPr>
          <p:nvPr/>
        </p:nvGrpSpPr>
        <p:grpSpPr bwMode="auto">
          <a:xfrm>
            <a:off x="6129268" y="1542786"/>
            <a:ext cx="39688" cy="38100"/>
            <a:chOff x="1292" y="2205"/>
            <a:chExt cx="46" cy="46"/>
          </a:xfrm>
        </p:grpSpPr>
        <p:sp>
          <p:nvSpPr>
            <p:cNvPr id="9255" name="Line 17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56" name="Line 18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36" name="Group 19"/>
          <p:cNvGrpSpPr>
            <a:grpSpLocks/>
          </p:cNvGrpSpPr>
          <p:nvPr/>
        </p:nvGrpSpPr>
        <p:grpSpPr bwMode="auto">
          <a:xfrm>
            <a:off x="5994331" y="1734874"/>
            <a:ext cx="39687" cy="39687"/>
            <a:chOff x="1292" y="2205"/>
            <a:chExt cx="46" cy="46"/>
          </a:xfrm>
        </p:grpSpPr>
        <p:sp>
          <p:nvSpPr>
            <p:cNvPr id="9253" name="Line 20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54" name="Line 21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37" name="Group 22"/>
          <p:cNvGrpSpPr>
            <a:grpSpLocks/>
          </p:cNvGrpSpPr>
          <p:nvPr/>
        </p:nvGrpSpPr>
        <p:grpSpPr bwMode="auto">
          <a:xfrm>
            <a:off x="6072118" y="1063361"/>
            <a:ext cx="38100" cy="38100"/>
            <a:chOff x="1292" y="2205"/>
            <a:chExt cx="46" cy="46"/>
          </a:xfrm>
        </p:grpSpPr>
        <p:sp>
          <p:nvSpPr>
            <p:cNvPr id="9251" name="Line 23"/>
            <p:cNvSpPr>
              <a:spLocks noChangeShapeType="1"/>
            </p:cNvSpPr>
            <p:nvPr/>
          </p:nvSpPr>
          <p:spPr bwMode="auto">
            <a:xfrm>
              <a:off x="1292" y="2205"/>
              <a:ext cx="46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52" name="Line 24"/>
            <p:cNvSpPr>
              <a:spLocks noChangeShapeType="1"/>
            </p:cNvSpPr>
            <p:nvPr/>
          </p:nvSpPr>
          <p:spPr bwMode="auto">
            <a:xfrm flipH="1">
              <a:off x="1293" y="2205"/>
              <a:ext cx="45" cy="46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238" name="Rectangle 91"/>
          <p:cNvSpPr>
            <a:spLocks noChangeArrowheads="1"/>
          </p:cNvSpPr>
          <p:nvPr/>
        </p:nvSpPr>
        <p:spPr bwMode="auto">
          <a:xfrm>
            <a:off x="5265668" y="993511"/>
            <a:ext cx="225425" cy="196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>
                <a:solidFill>
                  <a:srgbClr val="FFFF00"/>
                </a:solidFill>
              </a:rPr>
              <a:t>A</a:t>
            </a:r>
            <a:r>
              <a:rPr lang="pl-PL" baseline="-25000">
                <a:solidFill>
                  <a:srgbClr val="FFFF00"/>
                </a:solidFill>
              </a:rPr>
              <a:t>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239" name="Rectangle 92"/>
          <p:cNvSpPr>
            <a:spLocks noChangeArrowheads="1"/>
          </p:cNvSpPr>
          <p:nvPr/>
        </p:nvSpPr>
        <p:spPr bwMode="auto">
          <a:xfrm>
            <a:off x="5495856" y="1466586"/>
            <a:ext cx="225425" cy="196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>
                <a:solidFill>
                  <a:srgbClr val="FFFF00"/>
                </a:solidFill>
              </a:rPr>
              <a:t>A</a:t>
            </a:r>
            <a:r>
              <a:rPr lang="pl-PL" baseline="-2500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240" name="Rectangle 93"/>
          <p:cNvSpPr>
            <a:spLocks noChangeArrowheads="1"/>
          </p:cNvSpPr>
          <p:nvPr/>
        </p:nvSpPr>
        <p:spPr bwMode="auto">
          <a:xfrm>
            <a:off x="6130856" y="1222111"/>
            <a:ext cx="225425" cy="196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>
                <a:solidFill>
                  <a:srgbClr val="FFFF00"/>
                </a:solidFill>
              </a:rPr>
              <a:t>A</a:t>
            </a:r>
            <a:r>
              <a:rPr lang="pl-PL" baseline="-25000">
                <a:solidFill>
                  <a:srgbClr val="FFFF00"/>
                </a:solidFill>
              </a:rPr>
              <a:t>3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241" name="Line 46"/>
          <p:cNvSpPr>
            <a:spLocks noChangeShapeType="1"/>
          </p:cNvSpPr>
          <p:nvPr/>
        </p:nvSpPr>
        <p:spPr bwMode="auto">
          <a:xfrm>
            <a:off x="5646668" y="1450711"/>
            <a:ext cx="2133600" cy="45720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715000" y="3429000"/>
            <a:ext cx="21336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Affine Parameters</a:t>
            </a:r>
          </a:p>
        </p:txBody>
      </p:sp>
      <p:sp>
        <p:nvSpPr>
          <p:cNvPr id="9243" name="TextBox 131"/>
          <p:cNvSpPr txBox="1">
            <a:spLocks noChangeArrowheads="1"/>
          </p:cNvSpPr>
          <p:nvPr/>
        </p:nvSpPr>
        <p:spPr bwMode="auto">
          <a:xfrm>
            <a:off x="5257800" y="5638800"/>
            <a:ext cx="32766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Choose hypothesis with max score above threshold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096000" y="4724400"/>
            <a:ext cx="1371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# Inliers</a:t>
            </a:r>
          </a:p>
        </p:txBody>
      </p:sp>
      <p:sp>
        <p:nvSpPr>
          <p:cNvPr id="134" name="Right Arrow 133"/>
          <p:cNvSpPr/>
          <p:nvPr/>
        </p:nvSpPr>
        <p:spPr>
          <a:xfrm rot="5400000">
            <a:off x="6488097" y="2750558"/>
            <a:ext cx="603867" cy="448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 rot="5400000">
            <a:off x="6577012" y="5233988"/>
            <a:ext cx="373063" cy="268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6591300" y="43815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48" name="TextBox 136"/>
          <p:cNvSpPr txBox="1">
            <a:spLocks noChangeArrowheads="1"/>
          </p:cNvSpPr>
          <p:nvPr/>
        </p:nvSpPr>
        <p:spPr bwMode="auto">
          <a:xfrm>
            <a:off x="5189468" y="1947599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Matched </a:t>
            </a:r>
            <a:r>
              <a:rPr lang="en-US" dirty="0" err="1">
                <a:solidFill>
                  <a:prstClr val="black"/>
                </a:solidFill>
              </a:rPr>
              <a:t>keypoints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690039" y="2761456"/>
            <a:ext cx="46482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50" name="TextBox 68"/>
          <p:cNvSpPr txBox="1">
            <a:spLocks noChangeArrowheads="1"/>
          </p:cNvSpPr>
          <p:nvPr/>
        </p:nvSpPr>
        <p:spPr bwMode="auto">
          <a:xfrm>
            <a:off x="7620000" y="4267200"/>
            <a:ext cx="1905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This Class</a:t>
            </a:r>
          </a:p>
        </p:txBody>
      </p:sp>
    </p:spTree>
    <p:extLst>
      <p:ext uri="{BB962C8B-B14F-4D97-AF65-F5344CB8AC3E}">
        <p14:creationId xmlns:p14="http://schemas.microsoft.com/office/powerpoint/2010/main" val="876114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Fitting: find the parameters of a model that best fit the data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Alignment: find the parameters of the transformation that best align matched points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450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Fitting and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challenges</a:t>
            </a:r>
          </a:p>
          <a:p>
            <a:pPr lvl="1"/>
            <a:r>
              <a:rPr lang="en-US" dirty="0"/>
              <a:t>Design a suitable </a:t>
            </a:r>
            <a:r>
              <a:rPr lang="en-US" b="1" dirty="0"/>
              <a:t>goodness of fit</a:t>
            </a:r>
            <a:r>
              <a:rPr lang="en-US" dirty="0"/>
              <a:t> measure</a:t>
            </a:r>
          </a:p>
          <a:p>
            <a:pPr lvl="2"/>
            <a:r>
              <a:rPr lang="en-US" dirty="0"/>
              <a:t>Similarity should reflect application goals</a:t>
            </a:r>
          </a:p>
          <a:p>
            <a:pPr lvl="2"/>
            <a:r>
              <a:rPr lang="en-US" dirty="0"/>
              <a:t>Encode robustness to outliers and noise</a:t>
            </a:r>
          </a:p>
          <a:p>
            <a:pPr lvl="1"/>
            <a:r>
              <a:rPr lang="en-US" dirty="0"/>
              <a:t>Design an </a:t>
            </a:r>
            <a:r>
              <a:rPr lang="en-US" b="1" dirty="0"/>
              <a:t>optimization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Avoid local optima</a:t>
            </a:r>
          </a:p>
          <a:p>
            <a:pPr lvl="2"/>
            <a:r>
              <a:rPr lang="en-US" dirty="0"/>
              <a:t>Find best parameters quickly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5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</a:t>
            </a:r>
            <a:r>
              <a:rPr lang="en-US" dirty="0" err="1"/>
              <a:t>Keypoint</a:t>
            </a:r>
            <a:r>
              <a:rPr lang="en-US" dirty="0"/>
              <a:t> Matching</a:t>
            </a:r>
            <a:endParaRPr lang="de-CH" dirty="0"/>
          </a:p>
        </p:txBody>
      </p:sp>
      <p:sp>
        <p:nvSpPr>
          <p:cNvPr id="10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K. Grauman, B. Leibe</a:t>
            </a:r>
          </a:p>
        </p:txBody>
      </p:sp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850" y="4573588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409575" y="4527550"/>
            <a:ext cx="1954213" cy="1328738"/>
            <a:chOff x="884187" y="5111107"/>
            <a:chExt cx="1954259" cy="1329381"/>
          </a:xfrm>
        </p:grpSpPr>
        <p:pic>
          <p:nvPicPr>
            <p:cNvPr id="112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0321" y="5157788"/>
              <a:ext cx="933450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6" name="Group 114"/>
            <p:cNvGrpSpPr>
              <a:grpSpLocks/>
            </p:cNvGrpSpPr>
            <p:nvPr/>
          </p:nvGrpSpPr>
          <p:grpSpPr bwMode="auto">
            <a:xfrm>
              <a:off x="884187" y="5111107"/>
              <a:ext cx="276999" cy="873768"/>
              <a:chOff x="884187" y="5111107"/>
              <a:chExt cx="276999" cy="873768"/>
            </a:xfrm>
          </p:grpSpPr>
          <p:sp>
            <p:nvSpPr>
              <p:cNvPr id="1130" name="Line 48"/>
              <p:cNvSpPr>
                <a:spLocks noChangeShapeType="1"/>
              </p:cNvSpPr>
              <p:nvPr/>
            </p:nvSpPr>
            <p:spPr bwMode="auto">
              <a:xfrm>
                <a:off x="1130968" y="5157788"/>
                <a:ext cx="0" cy="8270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" name="Text Box 50"/>
              <p:cNvSpPr txBox="1">
                <a:spLocks noChangeArrowheads="1"/>
              </p:cNvSpPr>
              <p:nvPr/>
            </p:nvSpPr>
            <p:spPr bwMode="auto">
              <a:xfrm rot="-5400000">
                <a:off x="608363" y="5386931"/>
                <a:ext cx="828647" cy="27699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200">
                    <a:solidFill>
                      <a:prstClr val="black"/>
                    </a:solidFill>
                  </a:rPr>
                  <a:t>N</a:t>
                </a:r>
                <a:r>
                  <a:rPr lang="pl-PL" sz="1200">
                    <a:solidFill>
                      <a:prstClr val="black"/>
                    </a:solidFill>
                  </a:rPr>
                  <a:t> pixels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27" name="Group 103"/>
            <p:cNvGrpSpPr>
              <a:grpSpLocks/>
            </p:cNvGrpSpPr>
            <p:nvPr/>
          </p:nvGrpSpPr>
          <p:grpSpPr bwMode="auto">
            <a:xfrm>
              <a:off x="1327146" y="6165850"/>
              <a:ext cx="1511300" cy="274638"/>
              <a:chOff x="1655763" y="6165850"/>
              <a:chExt cx="1511300" cy="274638"/>
            </a:xfrm>
          </p:grpSpPr>
          <p:sp>
            <p:nvSpPr>
              <p:cNvPr id="1128" name="Line 49"/>
              <p:cNvSpPr>
                <a:spLocks noChangeShapeType="1"/>
              </p:cNvSpPr>
              <p:nvPr/>
            </p:nvSpPr>
            <p:spPr bwMode="auto">
              <a:xfrm>
                <a:off x="1655763" y="6200775"/>
                <a:ext cx="9366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9" name="Text Box 51"/>
              <p:cNvSpPr txBox="1">
                <a:spLocks noChangeArrowheads="1"/>
              </p:cNvSpPr>
              <p:nvPr/>
            </p:nvSpPr>
            <p:spPr bwMode="auto">
              <a:xfrm>
                <a:off x="1727200" y="6165850"/>
                <a:ext cx="1439863" cy="27463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200">
                    <a:solidFill>
                      <a:prstClr val="black"/>
                    </a:solidFill>
                  </a:rPr>
                  <a:t>N</a:t>
                </a:r>
                <a:r>
                  <a:rPr lang="pl-PL" sz="1200">
                    <a:solidFill>
                      <a:prstClr val="black"/>
                    </a:solidFill>
                  </a:rPr>
                  <a:t> pixels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7" name="AutoShape 83"/>
          <p:cNvSpPr>
            <a:spLocks noChangeArrowheads="1"/>
          </p:cNvSpPr>
          <p:nvPr/>
        </p:nvSpPr>
        <p:spPr bwMode="auto">
          <a:xfrm>
            <a:off x="3121025" y="4860925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prstClr val="black"/>
              </a:solidFill>
            </a:endParaRP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1968500" y="4213225"/>
            <a:ext cx="1116013" cy="1225550"/>
            <a:chOff x="2771775" y="4797425"/>
            <a:chExt cx="1116013" cy="1225709"/>
          </a:xfrm>
        </p:grpSpPr>
        <p:grpSp>
          <p:nvGrpSpPr>
            <p:cNvPr id="1109" name="Group 52"/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11" name="Line 53"/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2" name="Line 54"/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3" name="Rectangle 55"/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14" name="Rectangle 56"/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15" name="Rectangle 57"/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16" name="Rectangle 58"/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17" name="Rectangle 59"/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18" name="Rectangle 60"/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19" name="Rectangle 61"/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20" name="Rectangle 62"/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21" name="Rectangle 63"/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22" name="Rectangle 64"/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23" name="Rectangle 65"/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24" name="Rectangle 66"/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</p:grpSp>
        <p:graphicFrame>
          <p:nvGraphicFramePr>
            <p:cNvPr id="1028" name="Object 2"/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1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0" name="Text Box 86"/>
            <p:cNvSpPr txBox="1">
              <a:spLocks noChangeArrowheads="1"/>
            </p:cNvSpPr>
            <p:nvPr/>
          </p:nvSpPr>
          <p:spPr bwMode="auto">
            <a:xfrm>
              <a:off x="3001941" y="5776913"/>
              <a:ext cx="885847" cy="246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 i="1">
                  <a:solidFill>
                    <a:prstClr val="black"/>
                  </a:solidFill>
                </a:rPr>
                <a:t>e.g.</a:t>
              </a:r>
              <a:r>
                <a:rPr lang="en-US" sz="1000">
                  <a:solidFill>
                    <a:prstClr val="black"/>
                  </a:solidFill>
                </a:rPr>
                <a:t> </a:t>
              </a:r>
              <a:r>
                <a:rPr lang="pl-PL" sz="1000">
                  <a:solidFill>
                    <a:prstClr val="black"/>
                  </a:solidFill>
                </a:rPr>
                <a:t>color</a:t>
              </a:r>
              <a:endParaRPr lang="en-US" sz="10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157663" y="4249738"/>
            <a:ext cx="971550" cy="1181100"/>
            <a:chOff x="4967288" y="4833938"/>
            <a:chExt cx="971549" cy="1181258"/>
          </a:xfrm>
        </p:grpSpPr>
        <p:grpSp>
          <p:nvGrpSpPr>
            <p:cNvPr id="1093" name="Group 67"/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1095" name="Line 68"/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6" name="Line 69"/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7" name="Rectangle 70"/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098" name="Rectangle 71"/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099" name="Rectangle 72"/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0" name="Rectangle 73"/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1" name="Rectangle 74"/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2" name="Rectangle 75"/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3" name="Rectangle 76"/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4" name="Rectangle 77"/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5" name="Rectangle 78"/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6" name="Rectangle 79"/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7" name="Rectangle 80"/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  <p:sp>
            <p:nvSpPr>
              <p:cNvPr id="1108" name="Rectangle 81"/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de-CH">
                  <a:solidFill>
                    <a:prstClr val="black"/>
                  </a:solidFill>
                </a:endParaRPr>
              </a:p>
            </p:txBody>
          </p:sp>
        </p:grp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2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4" name="Text Box 87"/>
            <p:cNvSpPr txBox="1">
              <a:spLocks noChangeArrowheads="1"/>
            </p:cNvSpPr>
            <p:nvPr/>
          </p:nvSpPr>
          <p:spPr bwMode="auto">
            <a:xfrm>
              <a:off x="5083182" y="5768975"/>
              <a:ext cx="855655" cy="246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 i="1">
                  <a:solidFill>
                    <a:prstClr val="black"/>
                  </a:solidFill>
                </a:rPr>
                <a:t>e.g.</a:t>
              </a:r>
              <a:r>
                <a:rPr lang="en-US" sz="1000">
                  <a:solidFill>
                    <a:prstClr val="black"/>
                  </a:solidFill>
                </a:rPr>
                <a:t> </a:t>
              </a:r>
              <a:r>
                <a:rPr lang="pl-PL" sz="1000">
                  <a:solidFill>
                    <a:prstClr val="black"/>
                  </a:solidFill>
                </a:rPr>
                <a:t>color</a:t>
              </a:r>
              <a:endParaRPr lang="en-US" sz="1000">
                <a:solidFill>
                  <a:prstClr val="black"/>
                </a:solidFill>
              </a:endParaRPr>
            </a:p>
          </p:txBody>
        </p:sp>
      </p:grpSp>
      <p:pic>
        <p:nvPicPr>
          <p:cNvPr id="1036" name="Picture 25" descr="obj14__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1019039">
            <a:off x="3644900" y="1530350"/>
            <a:ext cx="237648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2"/>
          <p:cNvSpPr>
            <a:spLocks noChangeArrowheads="1"/>
          </p:cNvSpPr>
          <p:nvPr/>
        </p:nvSpPr>
        <p:spPr bwMode="auto">
          <a:xfrm rot="-6419039">
            <a:off x="4877594" y="3150394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srgbClr val="FFFF00"/>
              </a:solidFill>
            </a:endParaRPr>
          </a:p>
        </p:txBody>
      </p:sp>
      <p:grpSp>
        <p:nvGrpSpPr>
          <p:cNvPr id="9" name="Group 107"/>
          <p:cNvGrpSpPr>
            <a:grpSpLocks/>
          </p:cNvGrpSpPr>
          <p:nvPr/>
        </p:nvGrpSpPr>
        <p:grpSpPr bwMode="auto">
          <a:xfrm rot="-1019039">
            <a:off x="4005263" y="2078038"/>
            <a:ext cx="1560512" cy="1771650"/>
            <a:chOff x="5087938" y="2849563"/>
            <a:chExt cx="1333500" cy="1511678"/>
          </a:xfrm>
        </p:grpSpPr>
        <p:grpSp>
          <p:nvGrpSpPr>
            <p:cNvPr id="1071" name="Group 35"/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1091" name="Line 36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2" name="Line 37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72" name="Group 101"/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1073" name="Group 26"/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1089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4" name="Group 29"/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1087" name="Line 3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8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5" name="Group 32"/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1085" name="Line 3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6" name="Group 38"/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1083" name="Line 39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7" name="Group 43"/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1081" name="Line 4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78" name="Rectangle 88"/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1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079" name="Rectangle 89"/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2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080" name="Rectangle 90"/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>
                    <a:solidFill>
                      <a:srgbClr val="FFFF00"/>
                    </a:solidFill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</a:rPr>
                  <a:t>3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</p:grpSp>
      <p:pic>
        <p:nvPicPr>
          <p:cNvPr id="1039" name="Picture 5" descr="obj14__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69975" y="2722563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de-CH">
              <a:solidFill>
                <a:srgbClr val="FFFF00"/>
              </a:solidFill>
            </a:endParaRPr>
          </a:p>
        </p:txBody>
      </p:sp>
      <p:grpSp>
        <p:nvGrpSpPr>
          <p:cNvPr id="18" name="Group 100"/>
          <p:cNvGrpSpPr>
            <a:grpSpLocks/>
          </p:cNvGrpSpPr>
          <p:nvPr/>
        </p:nvGrpSpPr>
        <p:grpSpPr bwMode="auto">
          <a:xfrm>
            <a:off x="1247775" y="2016125"/>
            <a:ext cx="1612900" cy="1406525"/>
            <a:chOff x="2051050" y="2600325"/>
            <a:chExt cx="1612552" cy="1406525"/>
          </a:xfrm>
        </p:grpSpPr>
        <p:grpSp>
          <p:nvGrpSpPr>
            <p:cNvPr id="1050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069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1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067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8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2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065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6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3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063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4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4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061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5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059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0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6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>
                  <a:solidFill>
                    <a:srgbClr val="FFFF00"/>
                  </a:solidFill>
                </a:rPr>
                <a:t>A</a:t>
              </a:r>
              <a:r>
                <a:rPr lang="pl-PL" baseline="-250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57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>
                  <a:solidFill>
                    <a:srgbClr val="FFFF00"/>
                  </a:solidFill>
                </a:rPr>
                <a:t>A</a:t>
              </a:r>
              <a:r>
                <a:rPr lang="pl-PL" baseline="-250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58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>
                  <a:solidFill>
                    <a:srgbClr val="FFFF00"/>
                  </a:solidFill>
                </a:rPr>
                <a:t>A</a:t>
              </a:r>
              <a:r>
                <a:rPr lang="pl-PL" baseline="-250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99" name="Object 5"/>
          <p:cNvGraphicFramePr>
            <a:graphicFrameLocks noChangeAspect="1"/>
          </p:cNvGraphicFramePr>
          <p:nvPr/>
        </p:nvGraphicFramePr>
        <p:xfrm>
          <a:off x="2738438" y="550862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quation" r:id="rId11" imgW="863280" imgH="215640" progId="Equation.3">
                  <p:embed/>
                </p:oleObj>
              </mc:Choice>
              <mc:Fallback>
                <p:oleObj name="Equation" r:id="rId11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508625"/>
                        <a:ext cx="14493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96"/>
          <p:cNvSpPr>
            <a:spLocks noChangeShapeType="1"/>
          </p:cNvSpPr>
          <p:nvPr/>
        </p:nvSpPr>
        <p:spPr bwMode="auto">
          <a:xfrm>
            <a:off x="1504950" y="2954338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1284288" y="3205163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46"/>
          <p:cNvSpPr>
            <a:spLocks noChangeShapeType="1"/>
          </p:cNvSpPr>
          <p:nvPr/>
        </p:nvSpPr>
        <p:spPr bwMode="auto">
          <a:xfrm>
            <a:off x="5265738" y="368458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Text Box 26"/>
          <p:cNvSpPr txBox="1">
            <a:spLocks noChangeArrowheads="1"/>
          </p:cNvSpPr>
          <p:nvPr/>
        </p:nvSpPr>
        <p:spPr bwMode="auto">
          <a:xfrm>
            <a:off x="6288088" y="1019175"/>
            <a:ext cx="3505200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>
                <a:solidFill>
                  <a:prstClr val="black"/>
                </a:solidFill>
              </a:rPr>
              <a:t>1. Find a set of  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distinctive key-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points 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6288088" y="3387725"/>
            <a:ext cx="2782887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>
                <a:solidFill>
                  <a:prstClr val="black"/>
                </a:solidFill>
              </a:rPr>
              <a:t>3. Extract and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normalize the   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region content  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88088" y="2182813"/>
            <a:ext cx="3111500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>
                <a:solidFill>
                  <a:prstClr val="black"/>
                </a:solidFill>
              </a:rPr>
              <a:t>2. Define a region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around each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keypoint   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auto">
          <a:xfrm>
            <a:off x="6288088" y="4560888"/>
            <a:ext cx="3001962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>
                <a:solidFill>
                  <a:prstClr val="black"/>
                </a:solidFill>
              </a:rPr>
              <a:t>4. Compute a local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descriptor from the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normalized region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6288088" y="5791200"/>
            <a:ext cx="3001962" cy="741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>
                <a:solidFill>
                  <a:prstClr val="black"/>
                </a:solidFill>
              </a:rPr>
              <a:t>5. Match local </a:t>
            </a:r>
            <a:br>
              <a:rPr lang="en-US" sz="2100" b="1">
                <a:solidFill>
                  <a:prstClr val="black"/>
                </a:solidFill>
              </a:rPr>
            </a:br>
            <a:r>
              <a:rPr lang="en-US" sz="2100" b="1">
                <a:solidFill>
                  <a:prstClr val="black"/>
                </a:solidFill>
              </a:rPr>
              <a:t>    descriptors</a:t>
            </a:r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4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6" grpId="0" animBg="1"/>
      <p:bldP spid="10" grpId="0" animBg="1"/>
      <p:bldP spid="100" grpId="0" animBg="1"/>
      <p:bldP spid="50" grpId="0" animBg="1"/>
      <p:bldP spid="1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-based instance recognition</a:t>
            </a:r>
          </a:p>
        </p:txBody>
      </p:sp>
      <p:pic>
        <p:nvPicPr>
          <p:cNvPr id="10243" name="Picture 4" descr="sift-fea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6175" y="2951163"/>
            <a:ext cx="6851650" cy="3060700"/>
          </a:xfrm>
        </p:spPr>
      </p:pic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3100" y="1143000"/>
            <a:ext cx="7861300" cy="1600200"/>
          </a:xfrm>
        </p:spPr>
        <p:txBody>
          <a:bodyPr/>
          <a:lstStyle/>
          <a:p>
            <a:r>
              <a:rPr lang="en-US"/>
              <a:t>Given two images and their keypoints (position, scale, orientation, descriptor)</a:t>
            </a:r>
          </a:p>
          <a:p>
            <a:r>
              <a:rPr lang="en-US"/>
              <a:t>Goal: Verify if they belong to a consistent configuration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22700" y="6135688"/>
            <a:ext cx="1941513" cy="646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prstClr val="black"/>
                </a:solidFill>
              </a:rPr>
              <a:t>Local Features, </a:t>
            </a:r>
            <a:br>
              <a:rPr lang="en-US" b="1">
                <a:solidFill>
                  <a:prstClr val="black"/>
                </a:solidFill>
              </a:rPr>
            </a:br>
            <a:r>
              <a:rPr lang="en-US" b="1">
                <a:solidFill>
                  <a:prstClr val="black"/>
                </a:solidFill>
              </a:rPr>
              <a:t>e.g. SIFT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024688" y="6553200"/>
            <a:ext cx="2103437" cy="3095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sz="1400">
                <a:solidFill>
                  <a:prstClr val="black"/>
                </a:solidFill>
              </a:rPr>
              <a:t>Slide credit: David Lowe</a:t>
            </a:r>
          </a:p>
        </p:txBody>
      </p:sp>
    </p:spTree>
    <p:extLst>
      <p:ext uri="{BB962C8B-B14F-4D97-AF65-F5344CB8AC3E}">
        <p14:creationId xmlns:p14="http://schemas.microsoft.com/office/powerpoint/2010/main" val="268744430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Keypoints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943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Want to match </a:t>
            </a:r>
            <a:r>
              <a:rPr lang="en-US" dirty="0" err="1"/>
              <a:t>keypoints</a:t>
            </a:r>
            <a:r>
              <a:rPr lang="en-US" dirty="0"/>
              <a:t> between: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Query image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Stored image containing the object</a:t>
            </a:r>
          </a:p>
          <a:p>
            <a:pPr marL="971550" lvl="1" indent="-51435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Given descriptor x</a:t>
            </a:r>
            <a:r>
              <a:rPr lang="en-US" baseline="-25000" dirty="0"/>
              <a:t>0</a:t>
            </a:r>
            <a:r>
              <a:rPr lang="en-US" dirty="0"/>
              <a:t>, find two nearest neighbors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with distances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matches x</a:t>
            </a:r>
            <a:r>
              <a:rPr lang="en-US" baseline="-25000" dirty="0"/>
              <a:t>0</a:t>
            </a:r>
            <a:r>
              <a:rPr lang="en-US" dirty="0"/>
              <a:t> if d</a:t>
            </a:r>
            <a:r>
              <a:rPr lang="en-US" baseline="-25000" dirty="0"/>
              <a:t>1</a:t>
            </a:r>
            <a:r>
              <a:rPr lang="en-US" dirty="0"/>
              <a:t>/d</a:t>
            </a:r>
            <a:r>
              <a:rPr lang="en-US" baseline="-25000" dirty="0"/>
              <a:t>2</a:t>
            </a:r>
            <a:r>
              <a:rPr lang="en-US" dirty="0"/>
              <a:t> &lt; 0.8</a:t>
            </a:r>
          </a:p>
          <a:p>
            <a:pPr lvl="1">
              <a:defRPr/>
            </a:pPr>
            <a:r>
              <a:rPr lang="en-US" dirty="0"/>
              <a:t>This gets rid of 90% false matches, 5% of true matches in Lowe’s study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157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Affine Object Model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Accounts for 3D rotation of a surface under orthographic projection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438400"/>
            <a:ext cx="190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4724400"/>
            <a:ext cx="1905000" cy="1676400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994006">
            <a:off x="5735638" y="2309813"/>
            <a:ext cx="190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810000" y="2819400"/>
            <a:ext cx="91440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4648200"/>
            <a:ext cx="1905000" cy="1676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7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Affine Object Model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Accounts for 3D rotation of a surface under orthographic projection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14400" y="6096000"/>
            <a:ext cx="7287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What is the minimum number of matched points that we need?</a:t>
            </a:r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800600"/>
            <a:ext cx="1857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88249"/>
              </p:ext>
            </p:extLst>
          </p:nvPr>
        </p:nvGraphicFramePr>
        <p:xfrm>
          <a:off x="3048000" y="2362200"/>
          <a:ext cx="2667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8" name="Equation" r:id="rId4" imgW="1371600" imgH="698400" progId="Equation.3">
                  <p:embed/>
                </p:oleObj>
              </mc:Choice>
              <mc:Fallback>
                <p:oleObj name="Equation" r:id="rId4" imgW="1371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2667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5317"/>
              </p:ext>
            </p:extLst>
          </p:nvPr>
        </p:nvGraphicFramePr>
        <p:xfrm>
          <a:off x="1676400" y="3836463"/>
          <a:ext cx="3657600" cy="222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6" imgW="2273040" imgH="1384200" progId="Equation.3">
                  <p:embed/>
                </p:oleObj>
              </mc:Choice>
              <mc:Fallback>
                <p:oleObj name="Equation" r:id="rId6" imgW="227304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36463"/>
                        <a:ext cx="3657600" cy="222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3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decide which features match?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 descr="C:\Users\James\Dropbox\cs143 fall 2013\cs 143 fall 2013 projects\Local features\www\match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90600"/>
            <a:ext cx="89058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389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/>
              <a:t>Finding the objects (overview)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686800" cy="3733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Match interest points from input image to database image</a:t>
            </a:r>
            <a:endParaRPr lang="en-US" sz="1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Matched points vote for rough position/orientation/scale of object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Find position/orientation/scales that have at least three votes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Compute affine registration and matches using iterative least squares with outlier check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Report object if there are at least T matched points</a:t>
            </a:r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1447800" y="990600"/>
            <a:ext cx="6096000" cy="1764150"/>
            <a:chOff x="609600" y="1086092"/>
            <a:chExt cx="7696200" cy="2227239"/>
          </a:xfrm>
        </p:grpSpPr>
        <p:grpSp>
          <p:nvGrpSpPr>
            <p:cNvPr id="4" name="Group 3"/>
            <p:cNvGrpSpPr/>
            <p:nvPr/>
          </p:nvGrpSpPr>
          <p:grpSpPr>
            <a:xfrm>
              <a:off x="4945062" y="1219200"/>
              <a:ext cx="2141538" cy="2081984"/>
              <a:chOff x="1828987" y="2437924"/>
              <a:chExt cx="2141538" cy="2081984"/>
            </a:xfrm>
          </p:grpSpPr>
          <p:pic>
            <p:nvPicPr>
              <p:cNvPr id="5" name="Picture 4" descr="obj14__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828987" y="2491083"/>
                <a:ext cx="2141538" cy="2028825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</p:pic>
          <p:grpSp>
            <p:nvGrpSpPr>
              <p:cNvPr id="6" name="Group 61"/>
              <p:cNvGrpSpPr/>
              <p:nvPr/>
            </p:nvGrpSpPr>
            <p:grpSpPr>
              <a:xfrm rot="940178">
                <a:off x="2102604" y="2590800"/>
                <a:ext cx="457200" cy="457200"/>
                <a:chOff x="2102604" y="2590800"/>
                <a:chExt cx="457200" cy="4572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0" name="Straight Arrow Connector 19"/>
                <p:cNvCxnSpPr>
                  <a:endCxn id="19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2"/>
              <p:cNvGrpSpPr/>
              <p:nvPr/>
            </p:nvGrpSpPr>
            <p:grpSpPr>
              <a:xfrm rot="20789174">
                <a:off x="3039177" y="2437924"/>
                <a:ext cx="579789" cy="645352"/>
                <a:chOff x="2102604" y="2590800"/>
                <a:chExt cx="457200" cy="457200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7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5"/>
              <p:cNvGrpSpPr/>
              <p:nvPr/>
            </p:nvGrpSpPr>
            <p:grpSpPr>
              <a:xfrm rot="7787505">
                <a:off x="2380422" y="2903578"/>
                <a:ext cx="582847" cy="553535"/>
                <a:chOff x="2102604" y="2590800"/>
                <a:chExt cx="457200" cy="4572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endCxn id="15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8"/>
              <p:cNvGrpSpPr/>
              <p:nvPr/>
            </p:nvGrpSpPr>
            <p:grpSpPr>
              <a:xfrm rot="10071139">
                <a:off x="2303154" y="3598555"/>
                <a:ext cx="457200" cy="457200"/>
                <a:chOff x="2102604" y="2590800"/>
                <a:chExt cx="457200" cy="45720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4" name="Straight Arrow Connector 13"/>
                <p:cNvCxnSpPr>
                  <a:endCxn id="13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71"/>
              <p:cNvGrpSpPr/>
              <p:nvPr/>
            </p:nvGrpSpPr>
            <p:grpSpPr>
              <a:xfrm rot="10800000">
                <a:off x="3213680" y="3243386"/>
                <a:ext cx="457200" cy="457200"/>
                <a:chOff x="2102604" y="2590800"/>
                <a:chExt cx="457200" cy="4572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>
                  <a:endCxn id="11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 rot="3358200">
              <a:off x="1535257" y="1115951"/>
              <a:ext cx="2147438" cy="2087720"/>
              <a:chOff x="1828987" y="2437924"/>
              <a:chExt cx="2141538" cy="2081984"/>
            </a:xfrm>
          </p:grpSpPr>
          <p:pic>
            <p:nvPicPr>
              <p:cNvPr id="22" name="Picture 5" descr="obj14__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828987" y="2491083"/>
                <a:ext cx="2141538" cy="2028825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</p:pic>
          <p:grpSp>
            <p:nvGrpSpPr>
              <p:cNvPr id="23" name="Group 61"/>
              <p:cNvGrpSpPr/>
              <p:nvPr/>
            </p:nvGrpSpPr>
            <p:grpSpPr>
              <a:xfrm rot="940178">
                <a:off x="2102604" y="2590800"/>
                <a:ext cx="457200" cy="457200"/>
                <a:chOff x="2102604" y="2590800"/>
                <a:chExt cx="457200" cy="4572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7" name="Straight Arrow Connector 36"/>
                <p:cNvCxnSpPr>
                  <a:endCxn id="36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62"/>
              <p:cNvGrpSpPr/>
              <p:nvPr/>
            </p:nvGrpSpPr>
            <p:grpSpPr>
              <a:xfrm rot="20789174">
                <a:off x="3039177" y="2437924"/>
                <a:ext cx="579789" cy="645352"/>
                <a:chOff x="2102604" y="2590800"/>
                <a:chExt cx="457200" cy="4572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endCxn id="34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65"/>
              <p:cNvGrpSpPr/>
              <p:nvPr/>
            </p:nvGrpSpPr>
            <p:grpSpPr>
              <a:xfrm rot="7787505">
                <a:off x="2380422" y="2903578"/>
                <a:ext cx="582847" cy="553535"/>
                <a:chOff x="2102604" y="2590800"/>
                <a:chExt cx="457200" cy="4572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" name="Straight Arrow Connector 32"/>
                <p:cNvCxnSpPr>
                  <a:endCxn id="32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68"/>
              <p:cNvGrpSpPr/>
              <p:nvPr/>
            </p:nvGrpSpPr>
            <p:grpSpPr>
              <a:xfrm rot="10071139">
                <a:off x="2303154" y="3598555"/>
                <a:ext cx="457200" cy="457200"/>
                <a:chOff x="2102604" y="2590800"/>
                <a:chExt cx="457200" cy="4572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1" name="Straight Arrow Connector 30"/>
                <p:cNvCxnSpPr>
                  <a:endCxn id="30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71"/>
              <p:cNvGrpSpPr/>
              <p:nvPr/>
            </p:nvGrpSpPr>
            <p:grpSpPr>
              <a:xfrm rot="10800000">
                <a:off x="3213680" y="3243386"/>
                <a:ext cx="457200" cy="457200"/>
                <a:chOff x="2102604" y="2590800"/>
                <a:chExt cx="457200" cy="4572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102604" y="25908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>
                  <a:endCxn id="28" idx="0"/>
                </p:cNvCxnSpPr>
                <p:nvPr/>
              </p:nvCxnSpPr>
              <p:spPr>
                <a:xfrm rot="10800000">
                  <a:off x="2331204" y="2590800"/>
                  <a:ext cx="2624" cy="27703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extBox 37"/>
            <p:cNvSpPr txBox="1"/>
            <p:nvPr/>
          </p:nvSpPr>
          <p:spPr>
            <a:xfrm>
              <a:off x="609600" y="23622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Input Image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2800" y="26670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Stored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65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/>
              <a:t>Finding the objects (SIFT, Lowe 2004)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Match interest points from input image to database image</a:t>
            </a:r>
            <a:endParaRPr lang="en-US" sz="1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Get location/scale/orientation using Hough voting</a:t>
            </a:r>
          </a:p>
          <a:p>
            <a:pPr marL="914400" lvl="1" indent="-514350">
              <a:defRPr/>
            </a:pPr>
            <a:r>
              <a:rPr lang="en-US" sz="2400" dirty="0"/>
              <a:t>In training, each point has known position/scale/orientation </a:t>
            </a:r>
            <a:r>
              <a:rPr lang="en-US" sz="2400" dirty="0" err="1"/>
              <a:t>wrt</a:t>
            </a:r>
            <a:r>
              <a:rPr lang="en-US" sz="2400" dirty="0"/>
              <a:t> whole object</a:t>
            </a:r>
          </a:p>
          <a:p>
            <a:pPr marL="914400" lvl="1" indent="-514350">
              <a:defRPr/>
            </a:pPr>
            <a:r>
              <a:rPr lang="en-US" sz="2400" dirty="0"/>
              <a:t>Matched points vote for the position, scale, and orientation of the entire object</a:t>
            </a:r>
          </a:p>
          <a:p>
            <a:pPr marL="914400" lvl="1" indent="-514350">
              <a:defRPr/>
            </a:pPr>
            <a:r>
              <a:rPr lang="en-US" sz="2400" dirty="0"/>
              <a:t>Bins for x, y, scale, orientation</a:t>
            </a:r>
          </a:p>
          <a:p>
            <a:pPr marL="1314450" lvl="2" indent="-514350">
              <a:defRPr/>
            </a:pPr>
            <a:r>
              <a:rPr lang="en-US" sz="1800" dirty="0"/>
              <a:t>Wide bins (0.25 object length in position, 2x scale, 30 degrees orientation)</a:t>
            </a:r>
          </a:p>
          <a:p>
            <a:pPr marL="1314450" lvl="2" indent="-514350">
              <a:defRPr/>
            </a:pPr>
            <a:r>
              <a:rPr lang="en-US" sz="1800" dirty="0"/>
              <a:t>Vote for two closest bin centers in each direction (16 votes total)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Geometric verification</a:t>
            </a:r>
          </a:p>
          <a:p>
            <a:pPr marL="914400" lvl="1" indent="-514350">
              <a:defRPr/>
            </a:pPr>
            <a:r>
              <a:rPr lang="en-US" sz="2400" dirty="0"/>
              <a:t>For each bin with at least 3 </a:t>
            </a:r>
            <a:r>
              <a:rPr lang="en-US" sz="2400" dirty="0" err="1"/>
              <a:t>keypoints</a:t>
            </a:r>
            <a:endParaRPr lang="en-US" sz="2400" dirty="0"/>
          </a:p>
          <a:p>
            <a:pPr marL="914400" lvl="1" indent="-514350">
              <a:defRPr/>
            </a:pPr>
            <a:r>
              <a:rPr lang="en-US" sz="2400" dirty="0"/>
              <a:t>Iterate between least squares fit and checking for inliers and outliers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Report object if &gt; T inliers (T is typically 3, can be computed to match some probabilistic threshold)</a:t>
            </a:r>
          </a:p>
        </p:txBody>
      </p:sp>
    </p:spTree>
    <p:extLst>
      <p:ext uri="{BB962C8B-B14F-4D97-AF65-F5344CB8AC3E}">
        <p14:creationId xmlns:p14="http://schemas.microsoft.com/office/powerpoint/2010/main" val="253782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recognized objects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4495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4" cstate="print"/>
          <a:srcRect t="39513" r="67516" b="35533"/>
          <a:stretch>
            <a:fillRect/>
          </a:stretch>
        </p:blipFill>
        <p:spPr bwMode="auto">
          <a:xfrm>
            <a:off x="2590800" y="1447800"/>
            <a:ext cx="1497013" cy="876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 t="3119" r="67516" b="61528"/>
          <a:stretch>
            <a:fillRect/>
          </a:stretch>
        </p:blipFill>
        <p:spPr bwMode="auto">
          <a:xfrm>
            <a:off x="4800600" y="1219200"/>
            <a:ext cx="1497013" cy="124142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630450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724400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RANSAC solution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baseline="-25000" dirty="0" err="1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0" y="5122653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Sample a set of matching points (1 pair)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Solve for transformation parameters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Score parameters with number of inliers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Repeat steps 1-3 N times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81400" y="4267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outliers</a:t>
            </a:r>
          </a:p>
        </p:txBody>
      </p:sp>
      <p:sp>
        <p:nvSpPr>
          <p:cNvPr id="105" name="Rectangle 93"/>
          <p:cNvSpPr>
            <a:spLocks noChangeArrowheads="1"/>
          </p:cNvSpPr>
          <p:nvPr/>
        </p:nvSpPr>
        <p:spPr bwMode="auto">
          <a:xfrm>
            <a:off x="1295400" y="28956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>
                <a:solidFill>
                  <a:srgbClr val="FFFF00"/>
                </a:solidFill>
              </a:rPr>
              <a:t>A</a:t>
            </a:r>
            <a:r>
              <a:rPr lang="en-US" b="1" baseline="-25000" dirty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2133600" y="16764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>
                <a:solidFill>
                  <a:srgbClr val="FFFF00"/>
                </a:solidFill>
              </a:rPr>
              <a:t>A</a:t>
            </a:r>
            <a:r>
              <a:rPr lang="en-US" b="1" baseline="-25000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6781800" y="3352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baseline="-25000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8" name="Rectangle 91"/>
          <p:cNvSpPr>
            <a:spLocks noChangeArrowheads="1"/>
          </p:cNvSpPr>
          <p:nvPr/>
        </p:nvSpPr>
        <p:spPr bwMode="auto">
          <a:xfrm>
            <a:off x="6629400" y="1828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baseline="-25000" dirty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Szeliski</a:t>
            </a:r>
            <a:r>
              <a:rPr lang="en-US" dirty="0"/>
              <a:t> 4.1.3</a:t>
            </a:r>
          </a:p>
          <a:p>
            <a:pPr lvl="1"/>
            <a:r>
              <a:rPr lang="en-US" dirty="0">
                <a:solidFill>
                  <a:srgbClr val="0AA676"/>
                </a:solidFill>
              </a:rPr>
              <a:t>Simple feature-space methods</a:t>
            </a:r>
          </a:p>
          <a:p>
            <a:pPr lvl="1"/>
            <a:r>
              <a:rPr lang="en-US" dirty="0"/>
              <a:t>Evaluation methods</a:t>
            </a:r>
          </a:p>
          <a:p>
            <a:pPr lvl="1"/>
            <a:r>
              <a:rPr lang="en-US" dirty="0"/>
              <a:t>Acceleration methods</a:t>
            </a:r>
          </a:p>
          <a:p>
            <a:pPr lvl="1"/>
            <a:r>
              <a:rPr lang="en-US" dirty="0">
                <a:solidFill>
                  <a:srgbClr val="0AA676"/>
                </a:solidFill>
              </a:rPr>
              <a:t>Geometric verification (Chapter 6)</a:t>
            </a:r>
          </a:p>
        </p:txBody>
      </p:sp>
    </p:spTree>
    <p:extLst>
      <p:ext uri="{BB962C8B-B14F-4D97-AF65-F5344CB8AC3E}">
        <p14:creationId xmlns:p14="http://schemas.microsoft.com/office/powerpoint/2010/main" val="26210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criteria: One feature matches to another if those features are nearest neighbors and their distance is below some threshold.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Threshold is difficult to set</a:t>
            </a:r>
          </a:p>
          <a:p>
            <a:pPr lvl="1"/>
            <a:r>
              <a:rPr lang="en-US" dirty="0"/>
              <a:t>Non-distinctive features could have lots of close matches, only one of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16790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36717</TotalTime>
  <Words>2808</Words>
  <Application>Microsoft Office PowerPoint</Application>
  <PresentationFormat>On-screen Show (4:3)</PresentationFormat>
  <Paragraphs>661</Paragraphs>
  <Slides>73</Slides>
  <Notes>27</Notes>
  <HiddenSlides>16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Office Theme</vt:lpstr>
      <vt:lpstr>1_Office Theme</vt:lpstr>
      <vt:lpstr>3_Office Theme</vt:lpstr>
      <vt:lpstr>Equation</vt:lpstr>
      <vt:lpstr>Fitting and Alignment</vt:lpstr>
      <vt:lpstr>This section: correspondence and alignment</vt:lpstr>
      <vt:lpstr>Overview of Keypoint Matching</vt:lpstr>
      <vt:lpstr>Review: Interest points</vt:lpstr>
      <vt:lpstr>Review: Choosing an interest point detector</vt:lpstr>
      <vt:lpstr>Review: Local Descriptors</vt:lpstr>
      <vt:lpstr>How do we decide which features match?</vt:lpstr>
      <vt:lpstr>Feature Matching</vt:lpstr>
      <vt:lpstr>Feature Matching</vt:lpstr>
      <vt:lpstr>Matching Local Features</vt:lpstr>
      <vt:lpstr>SIFT Repeatability</vt:lpstr>
      <vt:lpstr>SIFT Repeatability</vt:lpstr>
      <vt:lpstr>Comparison of Keypoint Detectors</vt:lpstr>
      <vt:lpstr>How do we fit the best alignment?</vt:lpstr>
      <vt:lpstr>Today’s Outline</vt:lpstr>
      <vt:lpstr>Alignment</vt:lpstr>
      <vt:lpstr>Start with a simple case: translation</vt:lpstr>
      <vt:lpstr>Parametric (global) warping</vt:lpstr>
      <vt:lpstr>Common transformations</vt:lpstr>
      <vt:lpstr>Scaling</vt:lpstr>
      <vt:lpstr>Scaling</vt:lpstr>
      <vt:lpstr>Scaling</vt:lpstr>
      <vt:lpstr>2-D Rotation</vt:lpstr>
      <vt:lpstr>2-D Rotation</vt:lpstr>
      <vt:lpstr>2-D Rotation</vt:lpstr>
      <vt:lpstr>Basic 2D transformations</vt:lpstr>
      <vt:lpstr>Affine Transformations</vt:lpstr>
      <vt:lpstr>Projective Transformations</vt:lpstr>
      <vt:lpstr>2D image transformations (reference table)</vt:lpstr>
      <vt:lpstr>Today’s Outline</vt:lpstr>
      <vt:lpstr>Example: solving for translation</vt:lpstr>
      <vt:lpstr>Example: solving for translation</vt:lpstr>
      <vt:lpstr>Fitting and Alignment: Methods</vt:lpstr>
      <vt:lpstr>Example: solving for translation</vt:lpstr>
      <vt:lpstr>Example: solving for translation</vt:lpstr>
      <vt:lpstr>RANSAC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</vt:lpstr>
      <vt:lpstr>Choosing the parameters</vt:lpstr>
      <vt:lpstr>Choosing the parameters</vt:lpstr>
      <vt:lpstr>Choosing the parameters</vt:lpstr>
      <vt:lpstr>Choosing the parameters</vt:lpstr>
      <vt:lpstr>Adaptively determining the number of samples</vt:lpstr>
      <vt:lpstr>RANSAC pros and cons</vt:lpstr>
      <vt:lpstr>Matlab</vt:lpstr>
      <vt:lpstr>Summary of Solutions</vt:lpstr>
      <vt:lpstr>What if you want to align but have no prior matched pairs?</vt:lpstr>
      <vt:lpstr>Iterative Closest Points (ICP) Algorithm</vt:lpstr>
      <vt:lpstr>Example: aligning boundaries</vt:lpstr>
      <vt:lpstr>Example: solving for translation</vt:lpstr>
      <vt:lpstr>So far</vt:lpstr>
      <vt:lpstr>Object Instance Recognition</vt:lpstr>
      <vt:lpstr>PowerPoint Presentation</vt:lpstr>
      <vt:lpstr>Review</vt:lpstr>
      <vt:lpstr>Review: Fitting and Alignment</vt:lpstr>
      <vt:lpstr>Overview of Keypoint Matching</vt:lpstr>
      <vt:lpstr>Keypoint-based instance recognition</vt:lpstr>
      <vt:lpstr>Matching Keypoints</vt:lpstr>
      <vt:lpstr>Affine Object Model</vt:lpstr>
      <vt:lpstr>Affine Object Model</vt:lpstr>
      <vt:lpstr>Finding the objects (overview)</vt:lpstr>
      <vt:lpstr>Finding the objects (SIFT, Lowe 2004)</vt:lpstr>
      <vt:lpstr>Examples of recognized objects</vt:lpstr>
      <vt:lpstr>Example: solving for translation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Xiao Bai Liu</cp:lastModifiedBy>
  <cp:revision>184</cp:revision>
  <dcterms:created xsi:type="dcterms:W3CDTF">2009-12-16T02:55:56Z</dcterms:created>
  <dcterms:modified xsi:type="dcterms:W3CDTF">2018-10-30T00:15:47Z</dcterms:modified>
</cp:coreProperties>
</file>