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82" r:id="rId3"/>
    <p:sldId id="406" r:id="rId4"/>
    <p:sldId id="383" r:id="rId5"/>
    <p:sldId id="384" r:id="rId6"/>
    <p:sldId id="385" r:id="rId7"/>
    <p:sldId id="386" r:id="rId8"/>
    <p:sldId id="387" r:id="rId9"/>
    <p:sldId id="388" r:id="rId10"/>
    <p:sldId id="402" r:id="rId11"/>
    <p:sldId id="403" r:id="rId12"/>
    <p:sldId id="404" r:id="rId13"/>
    <p:sldId id="391" r:id="rId14"/>
    <p:sldId id="392" r:id="rId15"/>
    <p:sldId id="395" r:id="rId16"/>
    <p:sldId id="393" r:id="rId17"/>
    <p:sldId id="407" r:id="rId18"/>
    <p:sldId id="394" r:id="rId19"/>
    <p:sldId id="422" r:id="rId20"/>
    <p:sldId id="423" r:id="rId21"/>
    <p:sldId id="424" r:id="rId22"/>
    <p:sldId id="425" r:id="rId23"/>
    <p:sldId id="428" r:id="rId24"/>
    <p:sldId id="426" r:id="rId25"/>
    <p:sldId id="427" r:id="rId26"/>
    <p:sldId id="430" r:id="rId27"/>
    <p:sldId id="431" r:id="rId28"/>
    <p:sldId id="433" r:id="rId29"/>
    <p:sldId id="434" r:id="rId30"/>
    <p:sldId id="435" r:id="rId31"/>
    <p:sldId id="436" r:id="rId32"/>
    <p:sldId id="437" r:id="rId33"/>
    <p:sldId id="438" r:id="rId34"/>
    <p:sldId id="421" r:id="rId35"/>
    <p:sldId id="415" r:id="rId36"/>
    <p:sldId id="416" r:id="rId37"/>
    <p:sldId id="417" r:id="rId38"/>
    <p:sldId id="418" r:id="rId39"/>
    <p:sldId id="419" r:id="rId40"/>
    <p:sldId id="420" r:id="rId41"/>
    <p:sldId id="401" r:id="rId42"/>
    <p:sldId id="4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75115" autoAdjust="0"/>
  </p:normalViewPr>
  <p:slideViewPr>
    <p:cSldViewPr>
      <p:cViewPr varScale="1">
        <p:scale>
          <a:sx n="83" d="100"/>
          <a:sy n="83" d="100"/>
        </p:scale>
        <p:origin x="27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(&gt;=0) </a:t>
            </a:r>
          </a:p>
          <a:p>
            <a:endParaRPr lang="en-US" dirty="0"/>
          </a:p>
          <a:p>
            <a:r>
              <a:rPr lang="en-US" dirty="0"/>
              <a:t>(&lt;=0)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7B80A-1274-4FE8-87A8-B229F0E613B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7: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err="1"/>
              <a:t>Xiaobai</a:t>
            </a:r>
            <a:r>
              <a:rPr lang="en-US" dirty="0"/>
              <a:t> Liu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noFill/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Training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…,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Predication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Cost function: how to choose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274320" lvl="1" indent="0">
                  <a:buNone/>
                </a:pPr>
                <a:r>
                  <a:rPr lang="en-US" sz="2600" dirty="0"/>
                  <a:t>For every sample </a:t>
                </a:r>
                <a:r>
                  <a:rPr lang="en-US" sz="2600" dirty="0" err="1"/>
                  <a:t>i</a:t>
                </a:r>
                <a:endParaRPr lang="en-US" sz="2600" dirty="0"/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no cost!</a:t>
                </a: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0.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/>
                      </a:rPr>
                      <m:t>7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small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=0.</m:t>
                    </m:r>
                    <m:r>
                      <m:rPr>
                        <m:nor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bigger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infinite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.3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small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=0.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7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bigger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=0,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inifinite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4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function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55710" y="1219200"/>
                <a:ext cx="5029200" cy="1752600"/>
              </a:xfrm>
            </p:spPr>
            <p:txBody>
              <a:bodyPr>
                <a:normAutofit fontScale="92500"/>
              </a:bodyPr>
              <a:lstStyle/>
              <a:p>
                <a:pPr lvl="2"/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no cost!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=0.</m:t>
                    </m:r>
                    <m:r>
                      <m:rPr>
                        <m:nor/>
                      </m:rPr>
                      <a:rPr lang="en-US" sz="2200">
                        <a:solidFill>
                          <a:schemeClr val="tx1"/>
                        </a:solidFill>
                        <a:latin typeface="Cambria Math"/>
                      </a:rPr>
                      <m:t>7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small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=0.</m:t>
                    </m:r>
                    <m:r>
                      <m:rPr>
                        <m:nor/>
                      </m:rPr>
                      <a:rPr lang="en-US" sz="220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bigger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infinite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55710" y="1219200"/>
                <a:ext cx="5029200" cy="1752600"/>
              </a:xfrm>
              <a:blipFill rotWithShape="1">
                <a:blip r:embed="rId2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678767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0" y="228609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4400" y="447940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79409"/>
                <a:ext cx="3770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00200" y="4479409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479409"/>
                <a:ext cx="55335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71321" y="4477238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21" y="4477238"/>
                <a:ext cx="55335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35010" y="447723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010" y="4477238"/>
                <a:ext cx="3770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function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62400" y="1257300"/>
                <a:ext cx="4800600" cy="2209800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=0,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=0,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small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=0,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7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bigger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=0,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inifinite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62400" y="1257300"/>
                <a:ext cx="4800600" cy="2209800"/>
              </a:xfrm>
              <a:blipFill rotWithShape="1">
                <a:blip r:embed="rId2"/>
                <a:stretch>
                  <a:fillRect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4177" y="28610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-log(1-a)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3965" y="494455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5" y="4944552"/>
                <a:ext cx="3770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9765" y="4944552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765" y="4944552"/>
                <a:ext cx="55335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0886" y="494238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86" y="4942381"/>
                <a:ext cx="55335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14575" y="4942381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5" y="4942381"/>
                <a:ext cx="3770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Training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…,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Predication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Cost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sz="2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14400" y="3820886"/>
                <a:ext cx="7467600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𝐶𝑜𝑠𝑡</m:t>
                          </m:r>
                          <m:r>
                            <a:rPr lang="en-US" sz="2600" i="1">
                              <a:latin typeface="Cambria Math"/>
                            </a:rPr>
                            <m:t> (</m:t>
                          </m:r>
                          <m:r>
                            <a:rPr lang="en-US" sz="26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/>
                                          </a:rPr>
                                          <m:t>[</m:t>
                                        </m:r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⁡</m:t>
                                </m:r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20886"/>
                <a:ext cx="7467600" cy="895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7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2819400"/>
                <a:ext cx="8229600" cy="899160"/>
              </a:xfrm>
            </p:spPr>
            <p:txBody>
              <a:bodyPr/>
              <a:lstStyle/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=1,</m:t>
                    </m:r>
                  </m:oMath>
                </a14:m>
                <a:r>
                  <a:rPr lang="en-US" dirty="0"/>
                  <a:t> then cost =0</a:t>
                </a:r>
                <a:br>
                  <a:rPr lang="en-US" dirty="0"/>
                </a:br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→0,  </m:t>
                    </m:r>
                    <m:r>
                      <a:rPr lang="en-US" b="0" i="1" dirty="0" smtClean="0">
                        <a:latin typeface="Cambria Math"/>
                      </a:rPr>
                      <m:t>𝑐𝑜𝑠𝑡</m:t>
                    </m:r>
                    <m:r>
                      <a:rPr lang="en-US" b="0" i="1" dirty="0" smtClean="0">
                        <a:latin typeface="Cambria Math"/>
                      </a:rPr>
                      <m:t> 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2819400"/>
                <a:ext cx="8229600" cy="899160"/>
              </a:xfrm>
              <a:blipFill rotWithShape="1">
                <a:blip r:embed="rId2"/>
                <a:stretch>
                  <a:fillRect l="-593" t="-6122" b="-14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1391330"/>
                <a:ext cx="7467600" cy="865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𝐶𝑜𝑠𝑡</m:t>
                          </m:r>
                          <m:r>
                            <a:rPr lang="en-US" sz="2600" i="1">
                              <a:latin typeface="Cambria Math"/>
                            </a:rPr>
                            <m:t> (</m:t>
                          </m:r>
                          <m:r>
                            <a:rPr lang="en-US" sz="26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⁡(1−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391330"/>
                <a:ext cx="7467600" cy="865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3678767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48000" y="403869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-log(a)</a:t>
            </a:r>
          </a:p>
        </p:txBody>
      </p:sp>
    </p:spTree>
    <p:extLst>
      <p:ext uri="{BB962C8B-B14F-4D97-AF65-F5344CB8AC3E}">
        <p14:creationId xmlns:p14="http://schemas.microsoft.com/office/powerpoint/2010/main" val="210807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2819400"/>
                <a:ext cx="8229600" cy="899160"/>
              </a:xfrm>
            </p:spPr>
            <p:txBody>
              <a:bodyPr/>
              <a:lstStyle/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=0,</m:t>
                    </m:r>
                  </m:oMath>
                </a14:m>
                <a:r>
                  <a:rPr lang="en-US" dirty="0"/>
                  <a:t> then cost =0</a:t>
                </a:r>
                <a:br>
                  <a:rPr lang="en-US" dirty="0"/>
                </a:br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→1,  </m:t>
                    </m:r>
                    <m:r>
                      <a:rPr lang="en-US" b="0" i="1" dirty="0" smtClean="0">
                        <a:latin typeface="Cambria Math"/>
                      </a:rPr>
                      <m:t>𝑐𝑜𝑠𝑡</m:t>
                    </m:r>
                    <m:r>
                      <a:rPr lang="en-US" b="0" i="1" dirty="0" smtClean="0">
                        <a:latin typeface="Cambria Math"/>
                      </a:rPr>
                      <m:t> →  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2819400"/>
                <a:ext cx="8229600" cy="899160"/>
              </a:xfrm>
              <a:blipFill rotWithShape="1">
                <a:blip r:embed="rId2"/>
                <a:stretch>
                  <a:fillRect l="-593" t="-6122" b="-14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1391330"/>
                <a:ext cx="7467600" cy="865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𝐶𝑜𝑠𝑡</m:t>
                          </m:r>
                          <m:r>
                            <a:rPr lang="en-US" sz="2600" i="1">
                              <a:latin typeface="Cambria Math"/>
                            </a:rPr>
                            <m:t> (</m:t>
                          </m:r>
                          <m:r>
                            <a:rPr lang="en-US" sz="26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⁡(1−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391330"/>
                <a:ext cx="7467600" cy="865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48205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4177" y="41470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-log(1-a)</a:t>
            </a:r>
          </a:p>
        </p:txBody>
      </p:sp>
    </p:spTree>
    <p:extLst>
      <p:ext uri="{BB962C8B-B14F-4D97-AF65-F5344CB8AC3E}">
        <p14:creationId xmlns:p14="http://schemas.microsoft.com/office/powerpoint/2010/main" val="3684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3657600"/>
                <a:ext cx="8229600" cy="49377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3657600"/>
                <a:ext cx="8229600" cy="49377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741712" y="3810000"/>
            <a:ext cx="315685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3400" y="1389289"/>
                <a:ext cx="7467600" cy="865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𝐶𝑜𝑠𝑡</m:t>
                          </m:r>
                          <m:r>
                            <a:rPr lang="en-US" sz="2600" i="1">
                              <a:latin typeface="Cambria Math"/>
                            </a:rPr>
                            <m:t> (</m:t>
                          </m:r>
                          <m:r>
                            <a:rPr lang="en-US" sz="26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60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⁡(1−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89289"/>
                <a:ext cx="7467600" cy="865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2819400"/>
            <a:ext cx="13756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equal to </a:t>
            </a:r>
          </a:p>
        </p:txBody>
      </p:sp>
    </p:spTree>
    <p:extLst>
      <p:ext uri="{BB962C8B-B14F-4D97-AF65-F5344CB8AC3E}">
        <p14:creationId xmlns:p14="http://schemas.microsoft.com/office/powerpoint/2010/main" val="5876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Today’s meeting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 Logistic regression</a:t>
            </a:r>
          </a:p>
          <a:p>
            <a:endParaRPr kumimoji="1" lang="en-US" altLang="zh-CN" b="1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GD method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Practices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05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 Sigmoid function y(x) has derivative: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r>
                  <a:rPr lang="en-US" dirty="0"/>
                  <a:t> Derivative of Cost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4620277"/>
                <a:ext cx="7467600" cy="828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20277"/>
                <a:ext cx="7467600" cy="8288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52600" y="5387572"/>
                <a:ext cx="3502754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387572"/>
                <a:ext cx="3502754" cy="7645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953000" y="5967474"/>
            <a:ext cx="3529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Identical format as Liner Regression</a:t>
            </a:r>
          </a:p>
        </p:txBody>
      </p:sp>
    </p:spTree>
    <p:extLst>
      <p:ext uri="{BB962C8B-B14F-4D97-AF65-F5344CB8AC3E}">
        <p14:creationId xmlns:p14="http://schemas.microsoft.com/office/powerpoint/2010/main" val="32610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  <a:p>
            <a:pPr lvl="1"/>
            <a:r>
              <a:rPr lang="en-US" dirty="0"/>
              <a:t>data.csv: data file</a:t>
            </a:r>
          </a:p>
          <a:p>
            <a:pPr lvl="1"/>
            <a:r>
              <a:rPr lang="en-US" dirty="0"/>
              <a:t>main_logit.py: main entrance</a:t>
            </a:r>
          </a:p>
          <a:p>
            <a:pPr lvl="1"/>
            <a:r>
              <a:rPr lang="en-US" dirty="0"/>
              <a:t>util.py: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Linear Regression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 Linear Regression for single feature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Cost function:  residual square of sum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Gradient Descent Method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Best Practices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3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81200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Features: Two scores</a:t>
            </a:r>
          </a:p>
          <a:p>
            <a:pPr lvl="1"/>
            <a:r>
              <a:rPr lang="en-US" dirty="0"/>
              <a:t>Labels: admitted, not admitted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9078"/>
              </p:ext>
            </p:extLst>
          </p:nvPr>
        </p:nvGraphicFramePr>
        <p:xfrm>
          <a:off x="1371600" y="2590800"/>
          <a:ext cx="5791200" cy="3352800"/>
        </p:xfrm>
        <a:graphic>
          <a:graphicData uri="http://schemas.openxmlformats.org/drawingml/2006/table">
            <a:tbl>
              <a:tblPr/>
              <a:tblGrid>
                <a:gridCol w="106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label;;;;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34.62366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78.02469282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30.28671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43.89499752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35.84741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72.90219803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60.1826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86.3085521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79.03274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75.34437644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45.08328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56.31637178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61.10666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96.51142588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75.02475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46.55401354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76.09879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87.42056972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84.43282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43.53339331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1;;;;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splitting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1: Training and testing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2:  training and testing (own codes)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Comparing two methods</a:t>
            </a:r>
          </a:p>
        </p:txBody>
      </p:sp>
    </p:spTree>
    <p:extLst>
      <p:ext uri="{BB962C8B-B14F-4D97-AF65-F5344CB8AC3E}">
        <p14:creationId xmlns:p14="http://schemas.microsoft.com/office/powerpoint/2010/main" val="9295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/>
          <a:lstStyle/>
          <a:p>
            <a:r>
              <a:rPr lang="en-US" dirty="0"/>
              <a:t>Scale all data to be between -1 and 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391400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min_max_scaler</a:t>
            </a:r>
            <a:r>
              <a:rPr lang="en-US" sz="2000" dirty="0"/>
              <a:t> = </a:t>
            </a:r>
            <a:r>
              <a:rPr lang="en-US" sz="2000" dirty="0" err="1"/>
              <a:t>preprocessing.MinMaxScaler</a:t>
            </a:r>
            <a:r>
              <a:rPr lang="en-US" sz="2000" dirty="0"/>
              <a:t>(</a:t>
            </a:r>
            <a:r>
              <a:rPr lang="en-US" sz="2000" dirty="0" err="1"/>
              <a:t>feature_range</a:t>
            </a:r>
            <a:r>
              <a:rPr lang="en-US" sz="2000" dirty="0"/>
              <a:t>=(-1,1))</a:t>
            </a:r>
          </a:p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("data.csv", header=0)</a:t>
            </a:r>
          </a:p>
          <a:p>
            <a:r>
              <a:rPr lang="en-US" sz="2000" dirty="0" err="1"/>
              <a:t>df.columns</a:t>
            </a:r>
            <a:r>
              <a:rPr lang="en-US" sz="2000" dirty="0"/>
              <a:t> = ["grade1","grade2","label"]</a:t>
            </a:r>
          </a:p>
          <a:p>
            <a:r>
              <a:rPr lang="en-US" sz="2000" dirty="0"/>
              <a:t>x = </a:t>
            </a:r>
            <a:r>
              <a:rPr lang="en-US" sz="2000" dirty="0" err="1"/>
              <a:t>df</a:t>
            </a:r>
            <a:r>
              <a:rPr lang="en-US" sz="2000" dirty="0"/>
              <a:t>["label"].map(lambda x: float(</a:t>
            </a:r>
            <a:r>
              <a:rPr lang="en-US" sz="2000" dirty="0" err="1"/>
              <a:t>x.rstrip</a:t>
            </a:r>
            <a:r>
              <a:rPr lang="en-US" sz="2000" dirty="0"/>
              <a:t>(';')))</a:t>
            </a:r>
          </a:p>
          <a:p>
            <a:r>
              <a:rPr lang="en-US" sz="2000" dirty="0"/>
              <a:t>X = </a:t>
            </a:r>
            <a:r>
              <a:rPr lang="en-US" sz="2000" dirty="0" err="1"/>
              <a:t>df</a:t>
            </a:r>
            <a:r>
              <a:rPr lang="en-US" sz="2000" dirty="0"/>
              <a:t>[["grade1","grade2"]]</a:t>
            </a:r>
          </a:p>
          <a:p>
            <a:r>
              <a:rPr lang="en-US" sz="2000" dirty="0"/>
              <a:t>X = </a:t>
            </a:r>
            <a:r>
              <a:rPr lang="en-US" sz="2000" dirty="0" err="1"/>
              <a:t>np.array</a:t>
            </a:r>
            <a:r>
              <a:rPr lang="en-US" sz="2000" dirty="0"/>
              <a:t>(X)</a:t>
            </a:r>
          </a:p>
          <a:p>
            <a:r>
              <a:rPr lang="en-US" sz="2000" dirty="0"/>
              <a:t>X = </a:t>
            </a:r>
            <a:r>
              <a:rPr lang="en-US" sz="2000" dirty="0" err="1"/>
              <a:t>min_max_scaler.fit_transform</a:t>
            </a:r>
            <a:r>
              <a:rPr lang="en-US" sz="2000" dirty="0"/>
              <a:t>(X)</a:t>
            </a:r>
          </a:p>
          <a:p>
            <a:r>
              <a:rPr lang="en-US" sz="2000" dirty="0"/>
              <a:t>Y = </a:t>
            </a:r>
            <a:r>
              <a:rPr lang="en-US" sz="2000" dirty="0" err="1"/>
              <a:t>df</a:t>
            </a:r>
            <a:r>
              <a:rPr lang="en-US" sz="2000" dirty="0"/>
              <a:t>["label"].map(lambda x: float(</a:t>
            </a:r>
            <a:r>
              <a:rPr lang="en-US" sz="2000" dirty="0" err="1"/>
              <a:t>x.rstrip</a:t>
            </a:r>
            <a:r>
              <a:rPr lang="en-US" sz="2000" dirty="0"/>
              <a:t>(';')))</a:t>
            </a:r>
          </a:p>
          <a:p>
            <a:r>
              <a:rPr lang="en-US" sz="2000" dirty="0"/>
              <a:t>Y = </a:t>
            </a:r>
            <a:r>
              <a:rPr lang="en-US" sz="2000" dirty="0" err="1"/>
              <a:t>np.array</a:t>
            </a:r>
            <a:r>
              <a:rPr lang="en-US" sz="2000" dirty="0"/>
              <a:t>(Y)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5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/>
          <a:lstStyle/>
          <a:p>
            <a:r>
              <a:rPr lang="en-US" dirty="0"/>
              <a:t>Scale all data to be between -1 and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43" y="16764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4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/>
          <a:lstStyle/>
          <a:p>
            <a:r>
              <a:rPr lang="en-US" dirty="0"/>
              <a:t>Split the dataset into testing and training subsets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3914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X_train,X_test,Y_train,Y_test</a:t>
            </a:r>
            <a:r>
              <a:rPr lang="en-US" sz="2000" dirty="0"/>
              <a:t> = </a:t>
            </a:r>
            <a:r>
              <a:rPr lang="en-US" sz="2000" dirty="0" err="1"/>
              <a:t>train_test_split</a:t>
            </a:r>
            <a:r>
              <a:rPr lang="en-US" sz="2000" dirty="0"/>
              <a:t>(</a:t>
            </a:r>
            <a:r>
              <a:rPr lang="en-US" sz="2000" dirty="0" err="1"/>
              <a:t>X,Y,test_size</a:t>
            </a:r>
            <a:r>
              <a:rPr lang="en-US" sz="2000" dirty="0"/>
              <a:t>=0.33)</a:t>
            </a:r>
          </a:p>
        </p:txBody>
      </p:sp>
    </p:spTree>
    <p:extLst>
      <p:ext uri="{BB962C8B-B14F-4D97-AF65-F5344CB8AC3E}">
        <p14:creationId xmlns:p14="http://schemas.microsoft.com/office/powerpoint/2010/main" val="33271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using </a:t>
            </a:r>
            <a:r>
              <a:rPr lang="en-US" dirty="0" err="1"/>
              <a:t>sklearn</a:t>
            </a:r>
            <a:r>
              <a:rPr lang="en-US" dirty="0"/>
              <a:t> (method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class for training and testing logistic regression models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3914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clf</a:t>
            </a:r>
            <a:r>
              <a:rPr lang="en-US" sz="2000" dirty="0"/>
              <a:t> = </a:t>
            </a:r>
            <a:r>
              <a:rPr lang="en-US" sz="2000" dirty="0" err="1"/>
              <a:t>LogisticRegression</a:t>
            </a:r>
            <a:r>
              <a:rPr lang="en-US" sz="2000" dirty="0"/>
              <a:t>() # class instance</a:t>
            </a:r>
          </a:p>
          <a:p>
            <a:r>
              <a:rPr lang="en-US" sz="2000" dirty="0" err="1"/>
              <a:t>clf.fit</a:t>
            </a:r>
            <a:r>
              <a:rPr lang="en-US" sz="2000" dirty="0"/>
              <a:t>(</a:t>
            </a:r>
            <a:r>
              <a:rPr lang="en-US" sz="2000" dirty="0" err="1"/>
              <a:t>X_train,Y_train</a:t>
            </a:r>
            <a:r>
              <a:rPr lang="en-US" sz="2000" dirty="0"/>
              <a:t>) # train</a:t>
            </a:r>
          </a:p>
          <a:p>
            <a:r>
              <a:rPr lang="en-US" sz="2000" dirty="0"/>
              <a:t>print 'score </a:t>
            </a:r>
            <a:r>
              <a:rPr lang="en-US" sz="2000" dirty="0" err="1"/>
              <a:t>Scikit</a:t>
            </a:r>
            <a:r>
              <a:rPr lang="en-US" sz="2000" dirty="0"/>
              <a:t> learn: ', </a:t>
            </a:r>
            <a:r>
              <a:rPr lang="en-US" sz="2000" dirty="0" err="1"/>
              <a:t>clf.score</a:t>
            </a:r>
            <a:r>
              <a:rPr lang="en-US" sz="2000" dirty="0"/>
              <a:t>(</a:t>
            </a:r>
            <a:r>
              <a:rPr lang="en-US" sz="2000" dirty="0" err="1"/>
              <a:t>X_test,Y_test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64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own method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Solver: Gradient descent method, implemented in a separate function </a:t>
            </a:r>
            <a:r>
              <a:rPr lang="en-US" dirty="0" err="1"/>
              <a:t>Gradient_Descent</a:t>
            </a:r>
            <a:r>
              <a:rPr lang="en-US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3914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theta = [0,0] #initial model parameters</a:t>
            </a:r>
          </a:p>
          <a:p>
            <a:r>
              <a:rPr lang="en-US" sz="2000" dirty="0"/>
              <a:t>alpha = 0.1 # learning rates</a:t>
            </a:r>
          </a:p>
          <a:p>
            <a:r>
              <a:rPr lang="en-US" sz="2000" dirty="0" err="1"/>
              <a:t>max_iteration</a:t>
            </a:r>
            <a:r>
              <a:rPr lang="en-US" sz="2000" dirty="0"/>
              <a:t> = 1000 # maximal iterations</a:t>
            </a:r>
          </a:p>
          <a:p>
            <a:endParaRPr lang="en-US" sz="2000" dirty="0"/>
          </a:p>
          <a:p>
            <a:r>
              <a:rPr lang="en-US" sz="2000" dirty="0"/>
              <a:t>m = </a:t>
            </a:r>
            <a:r>
              <a:rPr lang="en-US" sz="2000" dirty="0" err="1"/>
              <a:t>len</a:t>
            </a:r>
            <a:r>
              <a:rPr lang="en-US" sz="2000" dirty="0"/>
              <a:t>(Y) # number of samples</a:t>
            </a:r>
          </a:p>
          <a:p>
            <a:endParaRPr lang="en-US" sz="2000" dirty="0"/>
          </a:p>
          <a:p>
            <a:r>
              <a:rPr lang="en-US" sz="2000" dirty="0"/>
              <a:t>for x in </a:t>
            </a:r>
            <a:r>
              <a:rPr lang="en-US" sz="2000" dirty="0" err="1"/>
              <a:t>xrange</a:t>
            </a:r>
            <a:r>
              <a:rPr lang="en-US" sz="2000" dirty="0"/>
              <a:t>(</a:t>
            </a:r>
            <a:r>
              <a:rPr lang="en-US" sz="2000" dirty="0" err="1"/>
              <a:t>max_iteration</a:t>
            </a:r>
            <a:r>
              <a:rPr lang="en-US" sz="2000" dirty="0"/>
              <a:t>):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new_theta</a:t>
            </a:r>
            <a:r>
              <a:rPr lang="en-US" sz="2000" dirty="0"/>
              <a:t> = </a:t>
            </a:r>
            <a:r>
              <a:rPr lang="en-US" sz="2000" b="1" u="sng" dirty="0" err="1"/>
              <a:t>Gradient_Descent</a:t>
            </a:r>
            <a:r>
              <a:rPr lang="en-US" sz="2000" dirty="0"/>
              <a:t>(</a:t>
            </a:r>
            <a:r>
              <a:rPr lang="en-US" sz="2000" dirty="0" err="1"/>
              <a:t>X,Y,theta,m,alpha</a:t>
            </a:r>
            <a:r>
              <a:rPr lang="en-US" sz="2000" dirty="0"/>
              <a:t>)</a:t>
            </a:r>
          </a:p>
          <a:p>
            <a:r>
              <a:rPr lang="en-US" sz="2000" dirty="0"/>
              <a:t>	theta = </a:t>
            </a:r>
            <a:r>
              <a:rPr lang="en-US" sz="2000" dirty="0" err="1"/>
              <a:t>new_theta</a:t>
            </a:r>
            <a:endParaRPr lang="en-US" sz="2000" dirty="0"/>
          </a:p>
          <a:p>
            <a:r>
              <a:rPr lang="en-US" sz="2000" dirty="0"/>
              <a:t>	if x % 200 == 0:</a:t>
            </a:r>
          </a:p>
          <a:p>
            <a:r>
              <a:rPr lang="en-US" sz="2000" dirty="0"/>
              <a:t>		# calculate the cost function with the present theta</a:t>
            </a:r>
          </a:p>
          <a:p>
            <a:r>
              <a:rPr lang="en-US" sz="2000" dirty="0"/>
              <a:t>		</a:t>
            </a:r>
            <a:r>
              <a:rPr lang="en-US" sz="2000" b="1" i="1" dirty="0" err="1"/>
              <a:t>Cost_Function</a:t>
            </a:r>
            <a:r>
              <a:rPr lang="en-US" sz="2000" dirty="0"/>
              <a:t>(</a:t>
            </a:r>
            <a:r>
              <a:rPr lang="en-US" sz="2000" dirty="0" err="1"/>
              <a:t>X,Y,theta,m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20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own method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/>
              <a:t>Functions in util.py</a:t>
            </a:r>
          </a:p>
          <a:p>
            <a:pPr lvl="1"/>
            <a:r>
              <a:rPr lang="en-US" dirty="0"/>
              <a:t>Sigmoid(s)</a:t>
            </a:r>
          </a:p>
          <a:p>
            <a:pPr lvl="1"/>
            <a:r>
              <a:rPr lang="en-US" dirty="0"/>
              <a:t>Prediction (theta, x)</a:t>
            </a:r>
          </a:p>
          <a:p>
            <a:pPr lvl="1"/>
            <a:r>
              <a:rPr lang="en-US" dirty="0" err="1"/>
              <a:t>Cost_function</a:t>
            </a:r>
            <a:r>
              <a:rPr lang="en-US" dirty="0"/>
              <a:t>(X,Y, theta, m)</a:t>
            </a:r>
          </a:p>
          <a:p>
            <a:pPr lvl="1"/>
            <a:r>
              <a:rPr lang="en-US" dirty="0" err="1"/>
              <a:t>Cost_Function_Derivative</a:t>
            </a:r>
            <a:r>
              <a:rPr lang="en-US" dirty="0"/>
              <a:t> (</a:t>
            </a:r>
            <a:r>
              <a:rPr lang="en-US" dirty="0" err="1"/>
              <a:t>X,Y,theta,j,m,alpha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Gradient_Descent</a:t>
            </a:r>
            <a:r>
              <a:rPr lang="en-US" dirty="0"/>
              <a:t>(</a:t>
            </a:r>
            <a:r>
              <a:rPr lang="en-US" dirty="0" err="1"/>
              <a:t>X,Y,theta,m,alpha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1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own method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Implementation of sigmoid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3914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Sigmoid(x):</a:t>
            </a:r>
          </a:p>
          <a:p>
            <a:r>
              <a:rPr lang="en-US" sz="2000" dirty="0"/>
              <a:t>	g = float(1.0 / float((1.0 + </a:t>
            </a:r>
            <a:r>
              <a:rPr lang="en-US" sz="2000" dirty="0" err="1"/>
              <a:t>math.exp</a:t>
            </a:r>
            <a:r>
              <a:rPr lang="en-US" sz="2000" dirty="0"/>
              <a:t>(-1.0*x))))</a:t>
            </a:r>
          </a:p>
          <a:p>
            <a:r>
              <a:rPr lang="en-US" sz="2000" dirty="0"/>
              <a:t>	return g</a:t>
            </a:r>
          </a:p>
        </p:txBody>
      </p:sp>
    </p:spTree>
    <p:extLst>
      <p:ext uri="{BB962C8B-B14F-4D97-AF65-F5344CB8AC3E}">
        <p14:creationId xmlns:p14="http://schemas.microsoft.com/office/powerpoint/2010/main" val="18636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own method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Implementation of prediction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3914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Prediction(theta, x):</a:t>
            </a:r>
          </a:p>
          <a:p>
            <a:r>
              <a:rPr lang="en-US" sz="2000" dirty="0"/>
              <a:t>	z = 0</a:t>
            </a:r>
          </a:p>
          <a:p>
            <a:r>
              <a:rPr lang="en-US" sz="2000" dirty="0"/>
              <a:t>	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/>
              <a:t>xrange</a:t>
            </a:r>
            <a:r>
              <a:rPr lang="en-US" sz="2000" dirty="0"/>
              <a:t>(</a:t>
            </a:r>
            <a:r>
              <a:rPr lang="en-US" sz="2000" dirty="0" err="1"/>
              <a:t>len</a:t>
            </a:r>
            <a:r>
              <a:rPr lang="en-US" sz="2000" dirty="0"/>
              <a:t>(theta)):</a:t>
            </a:r>
          </a:p>
          <a:p>
            <a:r>
              <a:rPr lang="en-US" sz="2000" dirty="0"/>
              <a:t>		z += x[</a:t>
            </a:r>
            <a:r>
              <a:rPr lang="en-US" sz="2000" dirty="0" err="1"/>
              <a:t>i</a:t>
            </a:r>
            <a:r>
              <a:rPr lang="en-US" sz="2000" dirty="0"/>
              <a:t>]*theta[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r>
              <a:rPr lang="en-US" sz="2000" dirty="0"/>
              <a:t>	return Sigmoid(z)</a:t>
            </a:r>
          </a:p>
        </p:txBody>
      </p:sp>
    </p:spTree>
    <p:extLst>
      <p:ext uri="{BB962C8B-B14F-4D97-AF65-F5344CB8AC3E}">
        <p14:creationId xmlns:p14="http://schemas.microsoft.com/office/powerpoint/2010/main" val="214598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Today’s meeting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 Logistic regression</a:t>
            </a:r>
          </a:p>
          <a:p>
            <a:endParaRPr kumimoji="1" lang="en-US" altLang="zh-CN" b="1" dirty="0"/>
          </a:p>
          <a:p>
            <a:r>
              <a:rPr kumimoji="1" lang="en-US" altLang="zh-CN" dirty="0"/>
              <a:t>GD method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Practices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164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own method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Implementation of cost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7391400" cy="40934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Cost_Function</a:t>
            </a:r>
            <a:r>
              <a:rPr lang="en-US" sz="2000" dirty="0"/>
              <a:t>(</a:t>
            </a:r>
            <a:r>
              <a:rPr lang="en-US" sz="2000" dirty="0" err="1"/>
              <a:t>X,Y,theta,m</a:t>
            </a:r>
            <a:r>
              <a:rPr lang="en-US" sz="2000" dirty="0"/>
              <a:t>):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sumOfErrors</a:t>
            </a:r>
            <a:r>
              <a:rPr lang="en-US" sz="2000" dirty="0"/>
              <a:t> = 0</a:t>
            </a:r>
          </a:p>
          <a:p>
            <a:r>
              <a:rPr lang="en-US" sz="2000" dirty="0"/>
              <a:t>	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/>
              <a:t>xrange</a:t>
            </a:r>
            <a:r>
              <a:rPr lang="en-US" sz="2000" dirty="0"/>
              <a:t>(m):</a:t>
            </a:r>
          </a:p>
          <a:p>
            <a:r>
              <a:rPr lang="en-US" sz="2000" dirty="0"/>
              <a:t>		xi = X[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est_yi</a:t>
            </a:r>
            <a:r>
              <a:rPr lang="en-US" sz="2000" dirty="0"/>
              <a:t> = Prediction(</a:t>
            </a:r>
            <a:r>
              <a:rPr lang="en-US" sz="2000" dirty="0" err="1"/>
              <a:t>theta,xi</a:t>
            </a:r>
            <a:r>
              <a:rPr lang="en-US" sz="2000" dirty="0"/>
              <a:t>)</a:t>
            </a:r>
          </a:p>
          <a:p>
            <a:r>
              <a:rPr lang="en-US" sz="2000" dirty="0"/>
              <a:t>		if Y[</a:t>
            </a:r>
            <a:r>
              <a:rPr lang="en-US" sz="2000" dirty="0" err="1"/>
              <a:t>i</a:t>
            </a:r>
            <a:r>
              <a:rPr lang="en-US" sz="2000" dirty="0"/>
              <a:t>] == 1:</a:t>
            </a:r>
          </a:p>
          <a:p>
            <a:r>
              <a:rPr lang="en-US" sz="2000" dirty="0"/>
              <a:t>			error = Y[</a:t>
            </a:r>
            <a:r>
              <a:rPr lang="en-US" sz="2000" dirty="0" err="1"/>
              <a:t>i</a:t>
            </a:r>
            <a:r>
              <a:rPr lang="en-US" sz="2000" dirty="0"/>
              <a:t>] * math.log(</a:t>
            </a:r>
            <a:r>
              <a:rPr lang="en-US" sz="2000" dirty="0" err="1"/>
              <a:t>est_yi</a:t>
            </a:r>
            <a:r>
              <a:rPr lang="en-US" sz="2000" dirty="0"/>
              <a:t>)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elif</a:t>
            </a:r>
            <a:r>
              <a:rPr lang="en-US" sz="2000" dirty="0"/>
              <a:t> Y[</a:t>
            </a:r>
            <a:r>
              <a:rPr lang="en-US" sz="2000" dirty="0" err="1"/>
              <a:t>i</a:t>
            </a:r>
            <a:r>
              <a:rPr lang="en-US" sz="2000" dirty="0"/>
              <a:t>] == 0:</a:t>
            </a:r>
          </a:p>
          <a:p>
            <a:r>
              <a:rPr lang="en-US" sz="2000" dirty="0"/>
              <a:t>			error = (1-Y[</a:t>
            </a:r>
            <a:r>
              <a:rPr lang="en-US" sz="2000" dirty="0" err="1"/>
              <a:t>i</a:t>
            </a:r>
            <a:r>
              <a:rPr lang="en-US" sz="2000" dirty="0"/>
              <a:t>]) * math.log(1-est_yi)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sumOfErrors</a:t>
            </a:r>
            <a:r>
              <a:rPr lang="en-US" sz="2000" dirty="0"/>
              <a:t> += error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const</a:t>
            </a:r>
            <a:r>
              <a:rPr lang="en-US" sz="2000" dirty="0"/>
              <a:t> = -1/m</a:t>
            </a:r>
          </a:p>
          <a:p>
            <a:r>
              <a:rPr lang="en-US" sz="2000" dirty="0"/>
              <a:t>	J = </a:t>
            </a:r>
            <a:r>
              <a:rPr lang="en-US" sz="2000" dirty="0" err="1"/>
              <a:t>const</a:t>
            </a:r>
            <a:r>
              <a:rPr lang="en-US" sz="2000" dirty="0"/>
              <a:t> * </a:t>
            </a:r>
            <a:r>
              <a:rPr lang="en-US" sz="2000" dirty="0" err="1"/>
              <a:t>sumOfErrors</a:t>
            </a:r>
            <a:endParaRPr lang="en-US" sz="2000" dirty="0"/>
          </a:p>
          <a:p>
            <a:r>
              <a:rPr lang="en-US" sz="2000" dirty="0"/>
              <a:t>	return J</a:t>
            </a:r>
          </a:p>
        </p:txBody>
      </p:sp>
    </p:spTree>
    <p:extLst>
      <p:ext uri="{BB962C8B-B14F-4D97-AF65-F5344CB8AC3E}">
        <p14:creationId xmlns:p14="http://schemas.microsoft.com/office/powerpoint/2010/main" val="32481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own method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Derivative of cost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73914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Cost_Function_Derivative</a:t>
            </a:r>
            <a:r>
              <a:rPr lang="en-US" sz="2000" dirty="0"/>
              <a:t>(</a:t>
            </a:r>
            <a:r>
              <a:rPr lang="en-US" sz="2000" dirty="0" err="1"/>
              <a:t>X,Y,theta,j,m,alpha</a:t>
            </a:r>
            <a:r>
              <a:rPr lang="en-US" sz="2000" dirty="0"/>
              <a:t>):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sumErrors</a:t>
            </a:r>
            <a:r>
              <a:rPr lang="en-US" sz="2000" dirty="0"/>
              <a:t> = 0</a:t>
            </a:r>
          </a:p>
          <a:p>
            <a:r>
              <a:rPr lang="en-US" sz="2000" dirty="0"/>
              <a:t>	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/>
              <a:t>xrange</a:t>
            </a:r>
            <a:r>
              <a:rPr lang="en-US" sz="2000" dirty="0"/>
              <a:t>(m):</a:t>
            </a:r>
          </a:p>
          <a:p>
            <a:r>
              <a:rPr lang="en-US" sz="2000" dirty="0"/>
              <a:t>		xi = X[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xij</a:t>
            </a:r>
            <a:r>
              <a:rPr lang="en-US" sz="2000" dirty="0"/>
              <a:t> = xi[j]</a:t>
            </a:r>
          </a:p>
          <a:p>
            <a:r>
              <a:rPr lang="en-US" sz="2000" dirty="0"/>
              <a:t>		hi = Prediction(</a:t>
            </a:r>
            <a:r>
              <a:rPr lang="en-US" sz="2000" dirty="0" err="1"/>
              <a:t>theta,X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r>
              <a:rPr lang="en-US" sz="2000" dirty="0"/>
              <a:t>		error = (hi - Y[</a:t>
            </a:r>
            <a:r>
              <a:rPr lang="en-US" sz="2000" dirty="0" err="1"/>
              <a:t>i</a:t>
            </a:r>
            <a:r>
              <a:rPr lang="en-US" sz="2000" dirty="0"/>
              <a:t>])*</a:t>
            </a:r>
            <a:r>
              <a:rPr lang="en-US" sz="2000" dirty="0" err="1"/>
              <a:t>xij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sumErrors</a:t>
            </a:r>
            <a:r>
              <a:rPr lang="en-US" sz="2000" dirty="0"/>
              <a:t> += error</a:t>
            </a:r>
          </a:p>
          <a:p>
            <a:r>
              <a:rPr lang="en-US" sz="2000" dirty="0"/>
              <a:t>	m = </a:t>
            </a:r>
            <a:r>
              <a:rPr lang="en-US" sz="2000" dirty="0" err="1"/>
              <a:t>len</a:t>
            </a:r>
            <a:r>
              <a:rPr lang="en-US" sz="2000" dirty="0"/>
              <a:t>(Y)</a:t>
            </a:r>
          </a:p>
          <a:p>
            <a:r>
              <a:rPr lang="en-US" sz="2000" dirty="0"/>
              <a:t>	constant = float(alpha)/float(m)</a:t>
            </a:r>
          </a:p>
          <a:p>
            <a:r>
              <a:rPr lang="en-US" sz="2000" dirty="0"/>
              <a:t>	J = constant * </a:t>
            </a:r>
            <a:r>
              <a:rPr lang="en-US" sz="2000" dirty="0" err="1"/>
              <a:t>sumErrors</a:t>
            </a:r>
            <a:endParaRPr lang="en-US" sz="2000" dirty="0"/>
          </a:p>
          <a:p>
            <a:r>
              <a:rPr lang="en-US" sz="2000" dirty="0"/>
              <a:t>	return J</a:t>
            </a:r>
          </a:p>
        </p:txBody>
      </p:sp>
    </p:spTree>
    <p:extLst>
      <p:ext uri="{BB962C8B-B14F-4D97-AF65-F5344CB8AC3E}">
        <p14:creationId xmlns:p14="http://schemas.microsoft.com/office/powerpoint/2010/main" val="28444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own method (method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Gradient Descent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848600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Gradient_Descent</a:t>
            </a:r>
            <a:r>
              <a:rPr lang="en-US" sz="2000" dirty="0"/>
              <a:t>(</a:t>
            </a:r>
            <a:r>
              <a:rPr lang="en-US" sz="2000" dirty="0" err="1"/>
              <a:t>X,Y,theta,m,alpha</a:t>
            </a:r>
            <a:r>
              <a:rPr lang="en-US" sz="2000" dirty="0"/>
              <a:t>):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new_theta</a:t>
            </a:r>
            <a:r>
              <a:rPr lang="en-US" sz="2000" dirty="0"/>
              <a:t> = []</a:t>
            </a:r>
          </a:p>
          <a:p>
            <a:r>
              <a:rPr lang="en-US" sz="2000" dirty="0"/>
              <a:t>	constant = alpha/m</a:t>
            </a:r>
          </a:p>
          <a:p>
            <a:r>
              <a:rPr lang="en-US" sz="2000" dirty="0"/>
              <a:t>	for j in </a:t>
            </a:r>
            <a:r>
              <a:rPr lang="en-US" sz="2000" dirty="0" err="1"/>
              <a:t>xrange</a:t>
            </a:r>
            <a:r>
              <a:rPr lang="en-US" sz="2000" dirty="0"/>
              <a:t>(</a:t>
            </a:r>
            <a:r>
              <a:rPr lang="en-US" sz="2000" dirty="0" err="1"/>
              <a:t>len</a:t>
            </a:r>
            <a:r>
              <a:rPr lang="en-US" sz="2000" dirty="0"/>
              <a:t>(theta)):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deltaF</a:t>
            </a:r>
            <a:r>
              <a:rPr lang="en-US" sz="2000" dirty="0"/>
              <a:t> = </a:t>
            </a:r>
            <a:r>
              <a:rPr lang="en-US" sz="2000" dirty="0" err="1"/>
              <a:t>Cost_Function_Derivative</a:t>
            </a:r>
            <a:r>
              <a:rPr lang="en-US" sz="2000" dirty="0"/>
              <a:t>(</a:t>
            </a:r>
            <a:r>
              <a:rPr lang="en-US" sz="2000" dirty="0" err="1"/>
              <a:t>X,Y,theta,j,m,alpha</a:t>
            </a:r>
            <a:r>
              <a:rPr lang="en-US" sz="2000" dirty="0"/>
              <a:t>)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new_theta_value</a:t>
            </a:r>
            <a:r>
              <a:rPr lang="en-US" sz="2000" dirty="0"/>
              <a:t> = theta[j] - </a:t>
            </a:r>
            <a:r>
              <a:rPr lang="en-US" sz="2000" dirty="0" err="1"/>
              <a:t>deltaF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new_theta.append</a:t>
            </a:r>
            <a:r>
              <a:rPr lang="en-US" sz="2000" dirty="0"/>
              <a:t>(</a:t>
            </a:r>
            <a:r>
              <a:rPr lang="en-US" sz="2000" dirty="0" err="1"/>
              <a:t>new_theta_value</a:t>
            </a:r>
            <a:r>
              <a:rPr lang="en-US" sz="2000" dirty="0"/>
              <a:t>)</a:t>
            </a:r>
          </a:p>
          <a:p>
            <a:r>
              <a:rPr lang="en-US" sz="2000" dirty="0"/>
              <a:t>	return </a:t>
            </a:r>
            <a:r>
              <a:rPr lang="en-US" sz="2000" dirty="0" err="1"/>
              <a:t>new_theta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38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comparing two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Gradient Descent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848600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score = 0</a:t>
            </a:r>
          </a:p>
          <a:p>
            <a:r>
              <a:rPr lang="en-US" sz="2000" dirty="0"/>
              <a:t>winner = ""</a:t>
            </a:r>
          </a:p>
          <a:p>
            <a:r>
              <a:rPr lang="en-US" sz="2000" dirty="0"/>
              <a:t># accuracy for </a:t>
            </a:r>
            <a:r>
              <a:rPr lang="en-US" sz="2000" dirty="0" err="1"/>
              <a:t>sklearn</a:t>
            </a:r>
            <a:endParaRPr lang="en-US" sz="2000" dirty="0"/>
          </a:p>
          <a:p>
            <a:r>
              <a:rPr lang="en-US" sz="2000" dirty="0" err="1"/>
              <a:t>scikit_score</a:t>
            </a:r>
            <a:r>
              <a:rPr lang="en-US" sz="2000" dirty="0"/>
              <a:t> = </a:t>
            </a:r>
            <a:r>
              <a:rPr lang="en-US" sz="2000" dirty="0" err="1"/>
              <a:t>clf.score</a:t>
            </a:r>
            <a:r>
              <a:rPr lang="en-US" sz="2000" dirty="0"/>
              <a:t>(</a:t>
            </a:r>
            <a:r>
              <a:rPr lang="en-US" sz="2000" dirty="0" err="1"/>
              <a:t>X_test,Y_test</a:t>
            </a:r>
            <a:r>
              <a:rPr lang="en-US" sz="2000" dirty="0"/>
              <a:t>)</a:t>
            </a:r>
          </a:p>
          <a:p>
            <a:r>
              <a:rPr lang="en-US" sz="2000" dirty="0"/>
              <a:t>length =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)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/>
              <a:t>xrange</a:t>
            </a:r>
            <a:r>
              <a:rPr lang="en-US" sz="2000" dirty="0"/>
              <a:t>(length):</a:t>
            </a:r>
          </a:p>
          <a:p>
            <a:r>
              <a:rPr lang="en-US" sz="2000" dirty="0"/>
              <a:t> 	prediction = round(Prediction(</a:t>
            </a:r>
            <a:r>
              <a:rPr lang="en-US" sz="2000" dirty="0" err="1"/>
              <a:t>X_test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],theta))</a:t>
            </a:r>
          </a:p>
          <a:p>
            <a:r>
              <a:rPr lang="en-US" sz="2000" dirty="0"/>
              <a:t>	answer = </a:t>
            </a:r>
            <a:r>
              <a:rPr lang="en-US" sz="2000" dirty="0" err="1"/>
              <a:t>Y_test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r>
              <a:rPr lang="en-US" sz="2000" dirty="0"/>
              <a:t>	if prediction == answer:</a:t>
            </a:r>
          </a:p>
          <a:p>
            <a:r>
              <a:rPr lang="en-US" sz="2000" dirty="0"/>
              <a:t>		score += 1</a:t>
            </a:r>
          </a:p>
          <a:p>
            <a:r>
              <a:rPr lang="en-US" sz="2000" dirty="0" err="1"/>
              <a:t>my_score</a:t>
            </a:r>
            <a:r>
              <a:rPr lang="en-US" sz="2000" dirty="0"/>
              <a:t> = float(score) / float(length)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my_score</a:t>
            </a:r>
            <a:r>
              <a:rPr lang="en-US" sz="2000" dirty="0"/>
              <a:t> &gt; </a:t>
            </a:r>
            <a:r>
              <a:rPr lang="en-US" sz="2000" dirty="0" err="1"/>
              <a:t>scikit_score</a:t>
            </a:r>
            <a:r>
              <a:rPr lang="en-US" sz="2000" dirty="0"/>
              <a:t>:</a:t>
            </a:r>
          </a:p>
          <a:p>
            <a:r>
              <a:rPr lang="en-US" sz="2000" dirty="0"/>
              <a:t>	print 'You won!'</a:t>
            </a:r>
          </a:p>
          <a:p>
            <a:r>
              <a:rPr lang="en-US" sz="2000" dirty="0"/>
              <a:t>else:</a:t>
            </a:r>
          </a:p>
          <a:p>
            <a:r>
              <a:rPr lang="en-US" sz="2000" dirty="0"/>
              <a:t>	print '</a:t>
            </a:r>
            <a:r>
              <a:rPr lang="en-US" sz="2000" dirty="0" err="1"/>
              <a:t>Scikit</a:t>
            </a:r>
            <a:r>
              <a:rPr lang="en-US" sz="2000" dirty="0"/>
              <a:t> won.. :('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4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Today’s meeting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 Logistic regression</a:t>
            </a:r>
          </a:p>
          <a:p>
            <a:endParaRPr kumimoji="1" lang="en-US" altLang="zh-CN" b="1" dirty="0"/>
          </a:p>
          <a:p>
            <a:r>
              <a:rPr kumimoji="1" lang="en-US" altLang="zh-CN" dirty="0"/>
              <a:t>GD method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Practices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65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Today’s meeting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 Logistic regression</a:t>
            </a:r>
          </a:p>
          <a:p>
            <a:endParaRPr kumimoji="1" lang="en-US" altLang="zh-CN" b="1" dirty="0"/>
          </a:p>
          <a:p>
            <a:r>
              <a:rPr kumimoji="1" lang="en-US" altLang="zh-CN" dirty="0"/>
              <a:t>GD method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Practices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472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Practice1: nonlinear Transformation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  <a:p>
            <a:endParaRPr lang="en-US" dirty="0"/>
          </a:p>
          <a:p>
            <a:r>
              <a:rPr lang="en-US" dirty="0"/>
              <a:t>Other choice:  Tangent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6" y="28956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multi-class problems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Email </a:t>
            </a:r>
            <a:r>
              <a:rPr lang="en-US" dirty="0">
                <a:sym typeface="Wingdings" pitchFamily="2" charset="2"/>
              </a:rPr>
              <a:t> spam, work, friends, family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Whether  sunny, cloudy, rain, snow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Fish  sea bass, salmon, 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048000" y="5867400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048000" y="3810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矩形 7"/>
          <p:cNvSpPr/>
          <p:nvPr/>
        </p:nvSpPr>
        <p:spPr>
          <a:xfrm>
            <a:off x="3505200" y="4495800"/>
            <a:ext cx="228600" cy="2286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4495800" y="5486400"/>
            <a:ext cx="304800" cy="2286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/>
          <p:cNvSpPr/>
          <p:nvPr/>
        </p:nvSpPr>
        <p:spPr>
          <a:xfrm>
            <a:off x="4686300" y="4191000"/>
            <a:ext cx="266700" cy="304800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4850182" y="5372100"/>
            <a:ext cx="304800" cy="2286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4610100" y="5143500"/>
            <a:ext cx="304800" cy="2286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505200" y="4839222"/>
            <a:ext cx="228600" cy="2286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886200" y="4831915"/>
            <a:ext cx="228600" cy="2286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等腰三角形 14"/>
          <p:cNvSpPr/>
          <p:nvPr/>
        </p:nvSpPr>
        <p:spPr>
          <a:xfrm>
            <a:off x="5105400" y="4137764"/>
            <a:ext cx="266700" cy="304800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/>
          <p:cNvSpPr/>
          <p:nvPr/>
        </p:nvSpPr>
        <p:spPr>
          <a:xfrm>
            <a:off x="4974921" y="4495800"/>
            <a:ext cx="266700" cy="304800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505200" y="4038600"/>
            <a:ext cx="21336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886200" y="4800600"/>
            <a:ext cx="7239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one-</a:t>
            </a:r>
            <a:r>
              <a:rPr lang="en-US" dirty="0" err="1"/>
              <a:t>vs</a:t>
            </a:r>
            <a:r>
              <a:rPr lang="en-US" dirty="0"/>
              <a:t>-all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class I, train a logistic regression classifier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For a new input x, classify it using the following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Practice 3: Decision Boundary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648200"/>
                <a:ext cx="8229600" cy="975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How to test  a sample?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648200"/>
                <a:ext cx="8229600" cy="975360"/>
              </a:xfrm>
              <a:blipFill rotWithShape="1">
                <a:blip r:embed="rId3"/>
                <a:stretch>
                  <a:fillRect l="-593" b="-1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0873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9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Problems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Housing Price </a:t>
            </a:r>
            <a:r>
              <a:rPr lang="en-US" dirty="0">
                <a:sym typeface="Wingdings" pitchFamily="2" charset="2"/>
              </a:rPr>
              <a:t> real value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Spam Email detection  spam or normal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Fish classification  sea bass or salmon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3124200"/>
            <a:ext cx="62484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4: Nonlinear Boundary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Polynomial regression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3429000" cy="208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405938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5800" y="4083485"/>
                <a:ext cx="3023455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83485"/>
                <a:ext cx="3023455" cy="372538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35314" y="4127326"/>
                <a:ext cx="4117859" cy="37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+..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14" y="4127326"/>
                <a:ext cx="4117859" cy="37388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4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derivatives of a logistic neuron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184899"/>
              </p:ext>
            </p:extLst>
          </p:nvPr>
        </p:nvGraphicFramePr>
        <p:xfrm>
          <a:off x="1007604" y="1364772"/>
          <a:ext cx="3408362" cy="118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1364772"/>
                        <a:ext cx="3408362" cy="1187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18062"/>
              </p:ext>
            </p:extLst>
          </p:nvPr>
        </p:nvGraphicFramePr>
        <p:xfrm>
          <a:off x="912254" y="2753784"/>
          <a:ext cx="7296150" cy="1570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5" imgW="3098800" imgH="571500" progId="Equation.3">
                  <p:embed/>
                </p:oleObj>
              </mc:Choice>
              <mc:Fallback>
                <p:oleObj name="Equation" r:id="rId5" imgW="3098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54" y="2753784"/>
                        <a:ext cx="7296150" cy="1570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78439"/>
              </p:ext>
            </p:extLst>
          </p:nvPr>
        </p:nvGraphicFramePr>
        <p:xfrm>
          <a:off x="1692660" y="4605867"/>
          <a:ext cx="7235825" cy="136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7" imgW="3073400" imgH="495300" progId="Equation.3">
                  <p:embed/>
                </p:oleObj>
              </mc:Choice>
              <mc:Fallback>
                <p:oleObj name="Equation" r:id="rId7" imgW="3073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60" y="4605867"/>
                        <a:ext cx="7235825" cy="1363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506118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</a:t>
            </a:r>
          </a:p>
        </p:txBody>
      </p:sp>
    </p:spTree>
    <p:extLst>
      <p:ext uri="{BB962C8B-B14F-4D97-AF65-F5344CB8AC3E}">
        <p14:creationId xmlns:p14="http://schemas.microsoft.com/office/powerpoint/2010/main" val="473149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1000" cy="4937760"/>
          </a:xfrm>
        </p:spPr>
        <p:txBody>
          <a:bodyPr/>
          <a:lstStyle/>
          <a:p>
            <a:r>
              <a:rPr lang="en-US" dirty="0"/>
              <a:t>Logistic Regression solves classification problems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Gradient Descent Method</a:t>
            </a:r>
          </a:p>
          <a:p>
            <a:endParaRPr lang="en-US" dirty="0"/>
          </a:p>
          <a:p>
            <a:r>
              <a:rPr lang="en-US" dirty="0"/>
              <a:t>Practices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3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for Fish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572000"/>
                <a:ext cx="8229600" cy="1584960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&gt;0.5</m:t>
                    </m:r>
                  </m:oMath>
                </a14:m>
                <a:r>
                  <a:rPr lang="en-US" dirty="0"/>
                  <a:t>, then it is salmon</a:t>
                </a:r>
              </a:p>
              <a:p>
                <a:r>
                  <a:rPr lang="en-US" dirty="0"/>
                  <a:t>Otherwise, it is See Bass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572000"/>
                <a:ext cx="8229600" cy="1584960"/>
              </a:xfrm>
              <a:blipFill rotWithShape="1">
                <a:blip r:embed="rId2"/>
                <a:stretch>
                  <a:fillRect l="-593" t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1676400" y="3657600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676400" y="12192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683" y="1818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200" y="4022757"/>
                <a:ext cx="467294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0" dirty="0"/>
                  <a:t>Prediction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26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22757"/>
                <a:ext cx="4672946" cy="492443"/>
              </a:xfrm>
              <a:prstGeom prst="rect">
                <a:avLst/>
              </a:prstGeom>
              <a:blipFill>
                <a:blip r:embed="rId3"/>
                <a:stretch>
                  <a:fillRect l="-2446" t="-10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270200"/>
            <a:ext cx="5235725" cy="26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 21"/>
          <p:cNvSpPr/>
          <p:nvPr/>
        </p:nvSpPr>
        <p:spPr>
          <a:xfrm>
            <a:off x="1905000" y="3377669"/>
            <a:ext cx="345595" cy="2029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32756" y="3369023"/>
            <a:ext cx="345595" cy="2029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19400" y="3369023"/>
            <a:ext cx="345595" cy="20293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58551" y="1985155"/>
            <a:ext cx="345595" cy="2029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/>
          <p:cNvSpPr/>
          <p:nvPr/>
        </p:nvSpPr>
        <p:spPr>
          <a:xfrm>
            <a:off x="4186307" y="1976509"/>
            <a:ext cx="345595" cy="2029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4672951" y="1976509"/>
            <a:ext cx="345595" cy="2029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87407" y="370339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1546075" y="1985155"/>
            <a:ext cx="130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524000" y="3505200"/>
            <a:ext cx="130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683" y="3285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678351" y="1818759"/>
            <a:ext cx="2808049" cy="130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2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err="1"/>
              <a:t>vs</a:t>
            </a:r>
            <a:r>
              <a:rPr lang="en-US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output:  1 or 0</a:t>
                </a:r>
              </a:p>
              <a:p>
                <a:endParaRPr lang="en-US" dirty="0"/>
              </a:p>
              <a:p>
                <a:r>
                  <a:rPr lang="en-US" dirty="0"/>
                  <a:t>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 output: continuous values</a:t>
                </a:r>
              </a:p>
              <a:p>
                <a:endParaRPr lang="en-US" dirty="0"/>
              </a:p>
              <a:p>
                <a:r>
                  <a:rPr lang="en-US" dirty="0"/>
                  <a:t>Adapting Regression for Classification Problems: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)≤1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7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formulate a binary classification problem as a regression problem?</a:t>
                </a:r>
              </a:p>
              <a:p>
                <a:pPr marL="0" indent="0">
                  <a:buNone/>
                </a:pPr>
                <a:r>
                  <a:rPr lang="en-US" dirty="0"/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a:rPr lang="en-US">
                              <a:latin typeface="Cambria Math"/>
                            </a:rPr>
                            <m:t>𝑥</m:t>
                          </m:r>
                          <m:r>
                            <a:rPr lang="en-US">
                              <a:latin typeface="Cambria Math"/>
                            </a:rPr>
                            <m:t>)=</m:t>
                          </m:r>
                          <m:r>
                            <a:rPr lang="en-US">
                              <a:latin typeface="Cambria Math"/>
                            </a:rPr>
                            <m:t>𝑔</m:t>
                          </m:r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a:rPr lang="en-US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𝑥</m:t>
                      </m:r>
                      <m:r>
                        <a:rPr lang="en-US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so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b="0" dirty="0"/>
                  <a:t> : sigmoid function or logistic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gmoid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2085"/>
            <a:ext cx="3048000" cy="18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1400" y="1600200"/>
            <a:ext cx="1734938" cy="231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Understanding: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estimated probability that output is 1 on input 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=0.7, then the fish is sea bass at a probability of 0.7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259" t="-111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3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5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895600"/>
                <a:ext cx="8229600" cy="3261360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≥0.5 </m:t>
                    </m:r>
                  </m:oMath>
                </a14:m>
                <a:r>
                  <a:rPr lang="en-US" dirty="0"/>
                  <a:t>, and it is likely to be y=1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0.5 </m:t>
                    </m:r>
                  </m:oMath>
                </a14:m>
                <a:r>
                  <a:rPr lang="en-US" dirty="0"/>
                  <a:t>, and it is likely to be y=0 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895600"/>
                <a:ext cx="8229600" cy="3261360"/>
              </a:xfrm>
              <a:blipFill rotWithShape="1">
                <a:blip r:embed="rId4"/>
                <a:stretch>
                  <a:fillRect l="-593"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23762" y="1459467"/>
                <a:ext cx="26358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(</m:t>
                          </m:r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  <m:r>
                            <a:rPr lang="en-US" sz="2600" i="1">
                              <a:latin typeface="Cambria Math"/>
                            </a:rPr>
                            <m:t>)=</m:t>
                          </m:r>
                          <m:r>
                            <a:rPr lang="en-US" sz="2600" i="1">
                              <a:latin typeface="Cambria Math"/>
                            </a:rPr>
                            <m:t>𝑔</m:t>
                          </m:r>
                          <m:r>
                            <a:rPr lang="en-US" sz="2600" i="1">
                              <a:latin typeface="Cambria Math"/>
                            </a:rPr>
                            <m:t>(</m:t>
                          </m:r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600" i="1">
                          <a:latin typeface="Cambria Math"/>
                        </a:rPr>
                        <m:t>𝑥</m:t>
                      </m:r>
                      <m:r>
                        <a:rPr lang="en-US" sz="2600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62" y="1459467"/>
                <a:ext cx="2635850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77079" y="2057399"/>
                <a:ext cx="2490362" cy="850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79" y="2057399"/>
                <a:ext cx="2490362" cy="8507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SigmoidFun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419600"/>
            <a:ext cx="3048000" cy="18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4895</TotalTime>
  <Words>1482</Words>
  <Application>Microsoft Macintosh PowerPoint</Application>
  <PresentationFormat>On-screen Show (4:3)</PresentationFormat>
  <Paragraphs>356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宋体</vt:lpstr>
      <vt:lpstr>华文新魏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Equation</vt:lpstr>
      <vt:lpstr>Lecture 7: Logistic Regression</vt:lpstr>
      <vt:lpstr>Recap: Linear Regression</vt:lpstr>
      <vt:lpstr>Today’s meeting</vt:lpstr>
      <vt:lpstr>Binary Classification Problems</vt:lpstr>
      <vt:lpstr>Regression for Fish Classification</vt:lpstr>
      <vt:lpstr>Classification vs Regression</vt:lpstr>
      <vt:lpstr>Logistic Regression </vt:lpstr>
      <vt:lpstr>Understanding: h_θ (x)</vt:lpstr>
      <vt:lpstr>Understanding: h_θ (x)</vt:lpstr>
      <vt:lpstr>Learning of logistic regression</vt:lpstr>
      <vt:lpstr>Magic function I</vt:lpstr>
      <vt:lpstr>Magic function II</vt:lpstr>
      <vt:lpstr>Cost Function for Logistic Regression</vt:lpstr>
      <vt:lpstr>Understanding Cost function</vt:lpstr>
      <vt:lpstr>Understanding Cost function</vt:lpstr>
      <vt:lpstr>Compact Cost Function</vt:lpstr>
      <vt:lpstr>Today’s meeting</vt:lpstr>
      <vt:lpstr>Gradient Descent </vt:lpstr>
      <vt:lpstr>Python implementation</vt:lpstr>
      <vt:lpstr>Data Set</vt:lpstr>
      <vt:lpstr>Main step</vt:lpstr>
      <vt:lpstr>Step 1: data processing</vt:lpstr>
      <vt:lpstr>Step 1: data processing</vt:lpstr>
      <vt:lpstr>Step 2: data splitting</vt:lpstr>
      <vt:lpstr>Step 3: using sklearn (method 1)</vt:lpstr>
      <vt:lpstr>Step 4: using own method (method 2)</vt:lpstr>
      <vt:lpstr>Step 4: using own method (method 2)</vt:lpstr>
      <vt:lpstr>Step 4: using own method (method 2)</vt:lpstr>
      <vt:lpstr>Step 4: using own method (method 2)</vt:lpstr>
      <vt:lpstr>Step 4: using own method (method 2)</vt:lpstr>
      <vt:lpstr>Step 4: using own method (method 2)</vt:lpstr>
      <vt:lpstr>Step 4: using own method (method 2)</vt:lpstr>
      <vt:lpstr>Step 5: comparing two methods</vt:lpstr>
      <vt:lpstr>Today’s meeting</vt:lpstr>
      <vt:lpstr>Today’s meeting</vt:lpstr>
      <vt:lpstr>Practice1: nonlinear Transformation</vt:lpstr>
      <vt:lpstr>Practice 2: multi-class problems</vt:lpstr>
      <vt:lpstr>Practice: one-vs-all</vt:lpstr>
      <vt:lpstr>Practice 3: Decision Boundary h_θ (x)</vt:lpstr>
      <vt:lpstr>Practice 4: Nonlinear Boundary</vt:lpstr>
      <vt:lpstr>The derivatives of a logistic neuron</vt:lpstr>
      <vt:lpstr>Review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Microsoft Office User</cp:lastModifiedBy>
  <cp:revision>225</cp:revision>
  <dcterms:created xsi:type="dcterms:W3CDTF">2015-08-12T17:32:19Z</dcterms:created>
  <dcterms:modified xsi:type="dcterms:W3CDTF">2019-02-12T07:48:35Z</dcterms:modified>
</cp:coreProperties>
</file>