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7" r:id="rId10"/>
    <p:sldId id="420" r:id="rId11"/>
    <p:sldId id="419" r:id="rId12"/>
    <p:sldId id="421" r:id="rId13"/>
    <p:sldId id="422" r:id="rId14"/>
    <p:sldId id="423" r:id="rId15"/>
    <p:sldId id="425" r:id="rId16"/>
    <p:sldId id="42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4" autoAdjust="0"/>
    <p:restoredTop sz="75084" autoAdjust="0"/>
  </p:normalViewPr>
  <p:slideViewPr>
    <p:cSldViewPr>
      <p:cViewPr varScale="1">
        <p:scale>
          <a:sx n="68" d="100"/>
          <a:sy n="68" d="100"/>
        </p:scale>
        <p:origin x="208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(1 - u/v), where u is the residual sum of squares ((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y_pred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** 2).sum() and v is the total sum of squares ((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y_true.mean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** 2).sum()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7B80A-1274-4FE8-87A8-B229F0E613BB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8: Evaluations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err="1"/>
              <a:t>Xiaobai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terms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training &amp;testing of a binary model , a sample might be ‘positive’  or ‘negative’</a:t>
            </a:r>
          </a:p>
          <a:p>
            <a:pPr lvl="1"/>
            <a:r>
              <a:rPr lang="en-US" dirty="0"/>
              <a:t>Positive: Cat</a:t>
            </a:r>
          </a:p>
          <a:p>
            <a:pPr lvl="1"/>
            <a:r>
              <a:rPr lang="en-US" dirty="0"/>
              <a:t>Negative: dog</a:t>
            </a:r>
          </a:p>
          <a:p>
            <a:endParaRPr lang="en-US" dirty="0"/>
          </a:p>
          <a:p>
            <a:r>
              <a:rPr lang="en-US" dirty="0"/>
              <a:t>In evaluation, the prediction of a sample could be </a:t>
            </a:r>
          </a:p>
          <a:p>
            <a:pPr marL="0" indent="0">
              <a:buNone/>
            </a:pPr>
            <a:r>
              <a:rPr lang="en-US" dirty="0"/>
              <a:t> “ True” or “false”</a:t>
            </a:r>
          </a:p>
          <a:p>
            <a:pPr lvl="1"/>
            <a:r>
              <a:rPr lang="en-US" dirty="0"/>
              <a:t>True: same with ground-truth label</a:t>
            </a:r>
          </a:p>
          <a:p>
            <a:pPr lvl="1"/>
            <a:r>
              <a:rPr lang="en-US" dirty="0"/>
              <a:t>False: other wise</a:t>
            </a:r>
          </a:p>
        </p:txBody>
      </p:sp>
    </p:spTree>
    <p:extLst>
      <p:ext uri="{BB962C8B-B14F-4D97-AF65-F5344CB8AC3E}">
        <p14:creationId xmlns:p14="http://schemas.microsoft.com/office/powerpoint/2010/main" val="17814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458200" cy="1905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every sample, 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as the </a:t>
                </a:r>
                <a:r>
                  <a:rPr lang="en-US" dirty="0" err="1"/>
                  <a:t>groundtruth</a:t>
                </a:r>
                <a:r>
                  <a:rPr lang="en-US" dirty="0"/>
                  <a:t> label,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as the predicted label</a:t>
                </a:r>
              </a:p>
              <a:p>
                <a:r>
                  <a:rPr lang="en-US" dirty="0"/>
                  <a:t>We use a confusion matrix to analyze the results of a model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458200" cy="1905000"/>
              </a:xfrm>
              <a:blipFill>
                <a:blip r:embed="rId2"/>
                <a:stretch>
                  <a:fillRect l="-751" t="-3333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6319280"/>
                  </p:ext>
                </p:extLst>
              </p:nvPr>
            </p:nvGraphicFramePr>
            <p:xfrm>
              <a:off x="1219200" y="36576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6319280"/>
                  </p:ext>
                </p:extLst>
              </p:nvPr>
            </p:nvGraphicFramePr>
            <p:xfrm>
              <a:off x="1219200" y="36576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/>
                    <a:gridCol w="2184400"/>
                    <a:gridCol w="2184400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21" t="-4000" r="-997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279" t="-4000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000" r="-2002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4000" r="-200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495800" y="327660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0660" y="464820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Groundtruth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9628" y="4605549"/>
            <a:ext cx="140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True-positive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649483"/>
            <a:ext cx="160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False- Negative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345668"/>
            <a:ext cx="144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True-negative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02674" y="5345668"/>
            <a:ext cx="143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False-positive</a:t>
            </a:r>
          </a:p>
        </p:txBody>
      </p:sp>
    </p:spTree>
    <p:extLst>
      <p:ext uri="{BB962C8B-B14F-4D97-AF65-F5344CB8AC3E}">
        <p14:creationId xmlns:p14="http://schemas.microsoft.com/office/powerpoint/2010/main" val="30768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Accuracy: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  <a:blipFill rotWithShape="1">
                <a:blip r:embed="rId2"/>
                <a:stretch>
                  <a:fillRect l="-296" t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621351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A: True-positive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B: False-</a:t>
                          </a:r>
                          <a:r>
                            <a:rPr lang="en-US" baseline="0" dirty="0"/>
                            <a:t> Negative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C: False-positive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D: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True-negative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621351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/>
                    <a:gridCol w="2184400"/>
                    <a:gridCol w="2184400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21" t="-4000" r="-997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279" t="-4000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000" r="-2002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A: True-positive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B: False-</a:t>
                          </a:r>
                          <a:r>
                            <a:rPr lang="en-US" baseline="0" dirty="0" smtClean="0"/>
                            <a:t> Negative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4000" r="-200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C: False-positive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D: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True-negative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495800" y="144780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0660" y="281940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Groundtruth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Precision for one class (e.g., 1 or 0):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or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  <a:blipFill rotWithShape="1">
                <a:blip r:embed="rId2"/>
                <a:stretch>
                  <a:fillRect l="-296" t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178088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A: True-positive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B: False-</a:t>
                          </a:r>
                          <a:r>
                            <a:rPr lang="en-US" baseline="0" dirty="0"/>
                            <a:t> Negative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C: False-positive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D: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True-negative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178088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/>
                    <a:gridCol w="2184400"/>
                    <a:gridCol w="2184400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21" t="-4000" r="-997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279" t="-4000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000" r="-2002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A: True-positive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B: False-</a:t>
                          </a:r>
                          <a:r>
                            <a:rPr lang="en-US" baseline="0" dirty="0" smtClean="0"/>
                            <a:t> Negative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4000" r="-200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C: False-positive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D: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True-negative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495800" y="144780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0660" y="281940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Groundtruth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Recall for one class ( 1 or 0):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𝑜𝑟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105400"/>
                <a:ext cx="8229600" cy="1051560"/>
              </a:xfrm>
              <a:blipFill rotWithShape="1">
                <a:blip r:embed="rId2"/>
                <a:stretch>
                  <a:fillRect l="-296" t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996799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A: True-positive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B: False-</a:t>
                          </a:r>
                          <a:r>
                            <a:rPr lang="en-US" baseline="0" dirty="0"/>
                            <a:t> Negative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C: False-positive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D: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True-negative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996799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/>
                    <a:gridCol w="2184400"/>
                    <a:gridCol w="2184400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21" t="-4000" r="-997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279" t="-4000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000" r="-2002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A: True-positive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B: False-</a:t>
                          </a:r>
                          <a:r>
                            <a:rPr lang="en-US" baseline="0" dirty="0" smtClean="0"/>
                            <a:t> Negative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4000" r="-200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C: False-positive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D: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True-negative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495800" y="144780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0660" y="281940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Groundtruth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binary-classification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0515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ambria Math"/>
              </a:rPr>
              <a:t>The classification results of animal photos are summarized in the above table. What’re the accuracy, precision and recall?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38853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=Cat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=Dog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=Cat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=Dog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38853"/>
                  </p:ext>
                </p:extLst>
              </p:nvPr>
            </p:nvGraphicFramePr>
            <p:xfrm>
              <a:off x="1219200" y="1828800"/>
              <a:ext cx="65532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400"/>
                    <a:gridCol w="2184400"/>
                    <a:gridCol w="2184400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721" t="-4000" r="-997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79" t="-4000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4000" r="-2002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4000" r="-200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495800" y="144780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0660" y="281940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Groundtruth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0515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ambria Math"/>
              </a:rPr>
              <a:t>The classification results of animal photos are summarized in the above table. What’re the accuracy, precision and recall?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69528"/>
                  </p:ext>
                </p:extLst>
              </p:nvPr>
            </p:nvGraphicFramePr>
            <p:xfrm>
              <a:off x="1219200" y="1828800"/>
              <a:ext cx="655320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83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=Cat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=Dog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=monkey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=Cat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=Dog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=monkey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69528"/>
                  </p:ext>
                </p:extLst>
              </p:nvPr>
            </p:nvGraphicFramePr>
            <p:xfrm>
              <a:off x="1219200" y="1828800"/>
              <a:ext cx="655320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8300"/>
                    <a:gridCol w="1638300"/>
                    <a:gridCol w="1638300"/>
                    <a:gridCol w="1638300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000" r="-1996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746" t="-4000" r="-10037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628" t="-4000" b="-3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4000" r="-2996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4000" r="-2996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4000" r="-299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495800" y="144780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0660" y="281940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Groundtruth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Training, testing, validation</a:t>
            </a:r>
          </a:p>
          <a:p>
            <a:endParaRPr lang="en-US" dirty="0"/>
          </a:p>
          <a:p>
            <a:r>
              <a:rPr lang="en-US" dirty="0"/>
              <a:t>Evaluation of Regression Problems</a:t>
            </a:r>
          </a:p>
          <a:p>
            <a:endParaRPr lang="en-US" dirty="0"/>
          </a:p>
          <a:p>
            <a:r>
              <a:rPr lang="en-US" dirty="0"/>
              <a:t>Evaluation of classification problems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Films from DARPA: https://youtu.be/-O01G3tSYpU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1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Dataset: Training, testing, validation</a:t>
            </a:r>
          </a:p>
          <a:p>
            <a:endParaRPr lang="en-US" dirty="0"/>
          </a:p>
          <a:p>
            <a:r>
              <a:rPr lang="en-US" dirty="0"/>
              <a:t>Evaluation of Regression Problems</a:t>
            </a:r>
          </a:p>
          <a:p>
            <a:endParaRPr lang="en-US" dirty="0"/>
          </a:p>
          <a:p>
            <a:r>
              <a:rPr lang="en-US" dirty="0"/>
              <a:t>Evaluation of classification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training &amp;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926403"/>
              </p:ext>
            </p:extLst>
          </p:nvPr>
        </p:nvGraphicFramePr>
        <p:xfrm>
          <a:off x="457200" y="1250850"/>
          <a:ext cx="4572000" cy="5533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high_GPA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math_SAT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verb_SAT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comp_GPA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univ_GPA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60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3.59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694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3.58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371600"/>
            <a:ext cx="3810000" cy="54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74634" y="1371600"/>
            <a:ext cx="906966" cy="54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634" y="1399478"/>
            <a:ext cx="4716966" cy="31725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634" y="4572000"/>
            <a:ext cx="4716966" cy="228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600" y="3276600"/>
            <a:ext cx="1226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253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229600" cy="97536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214963"/>
              </p:ext>
            </p:extLst>
          </p:nvPr>
        </p:nvGraphicFramePr>
        <p:xfrm>
          <a:off x="457200" y="1250850"/>
          <a:ext cx="4572000" cy="5533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high_GPA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math_SAT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verb_SAT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comp_GPA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univ_GPA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60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2.81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694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2.25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2.46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580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2.19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562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507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409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3.34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683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648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3.21</a:t>
                      </a:r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3.58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1485" marR="1485" marT="1485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634" y="1399478"/>
            <a:ext cx="4716966" cy="31725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634" y="4572000"/>
            <a:ext cx="4716966" cy="228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4716966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150" y="3276600"/>
            <a:ext cx="4716966" cy="127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37301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5642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Training, testing, validation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Evaluation of Regression Problems</a:t>
            </a:r>
          </a:p>
          <a:p>
            <a:endParaRPr lang="en-US" dirty="0"/>
          </a:p>
          <a:p>
            <a:r>
              <a:rPr lang="en-US" dirty="0"/>
              <a:t>Evaluation of classification problems</a:t>
            </a:r>
          </a:p>
          <a:p>
            <a:endParaRPr lang="en-US" dirty="0"/>
          </a:p>
          <a:p>
            <a:r>
              <a:rPr lang="en-US" dirty="0"/>
              <a:t>Over-fitting problems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3733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For a single testing sample,  compute Quantitative comparisons between a prediction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and ground-truth values </a:t>
                </a:r>
                <a:r>
                  <a:rPr lang="en-US" i="1" dirty="0" smtClean="0"/>
                  <a:t>y</a:t>
                </a:r>
                <a:endParaRPr lang="en-US" i="1" dirty="0"/>
              </a:p>
              <a:p>
                <a:endParaRPr lang="en-US" dirty="0"/>
              </a:p>
              <a:p>
                <a:pPr lvl="1"/>
                <a:r>
                  <a:rPr lang="en-US" dirty="0"/>
                  <a:t>L1 error: </a:t>
                </a:r>
                <a:r>
                  <a:rPr lang="en-US" dirty="0" smtClean="0"/>
                  <a:t>|f-y|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L2 error : </a:t>
                </a:r>
                <a:r>
                  <a:rPr lang="en-US" dirty="0" smtClean="0"/>
                  <a:t>(f-y)</a:t>
                </a:r>
                <a:r>
                  <a:rPr lang="en-US" baseline="30000" dirty="0" smtClean="0"/>
                  <a:t> 2</a:t>
                </a:r>
                <a:endParaRPr lang="en-US" baseline="3000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For two or more testing samples,  compute</a:t>
                </a:r>
              </a:p>
              <a:p>
                <a:pPr lvl="1"/>
                <a:r>
                  <a:rPr lang="en-US" dirty="0"/>
                  <a:t>Average L1/L2 error</a:t>
                </a:r>
              </a:p>
              <a:p>
                <a:pPr lvl="1"/>
                <a:r>
                  <a:rPr lang="en-US" dirty="0"/>
                  <a:t>Standard Deviation (STD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Coefficient of Determination or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= 1-u/v, where u is the sum of squared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u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is the total sum of squares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3733800"/>
              </a:xfrm>
              <a:blipFill rotWithShape="0">
                <a:blip r:embed="rId3"/>
                <a:stretch>
                  <a:fillRect l="-296" t="-2614" r="-593" b="-10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6/Coefficient_of_Determination.svg/400px-Coefficient_of_Determina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^{2}"/>
          <p:cNvSpPr>
            <a:spLocks noChangeAspect="1" noChangeArrowheads="1"/>
          </p:cNvSpPr>
          <p:nvPr/>
        </p:nvSpPr>
        <p:spPr bwMode="auto">
          <a:xfrm>
            <a:off x="-948268" y="4893732"/>
            <a:ext cx="4072467" cy="40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8267" y="4985147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en-US" dirty="0">
                <a:latin typeface="Arial" charset="0"/>
              </a:rPr>
              <a:t>The better the linear regression (on the right) fits the data in comparison to the simple average (on the left graph), the closer the R2 value</a:t>
            </a:r>
            <a:r>
              <a:rPr lang="en-US" altLang="en-US" sz="2000" dirty="0">
                <a:latin typeface="Arial" charset="0"/>
              </a:rPr>
              <a:t> </a:t>
            </a:r>
            <a:r>
              <a:rPr lang="en-US" altLang="en-US" dirty="0">
                <a:latin typeface="Arial" charset="0"/>
              </a:rPr>
              <a:t>is to 1.</a:t>
            </a:r>
          </a:p>
        </p:txBody>
      </p:sp>
    </p:spTree>
    <p:extLst>
      <p:ext uri="{BB962C8B-B14F-4D97-AF65-F5344CB8AC3E}">
        <p14:creationId xmlns:p14="http://schemas.microsoft.com/office/powerpoint/2010/main" val="5089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the training dataset in to two subsets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endParaRPr lang="en-US" dirty="0"/>
          </a:p>
          <a:p>
            <a:r>
              <a:rPr lang="en-US" dirty="0"/>
              <a:t> Generating multiple splitting </a:t>
            </a:r>
          </a:p>
          <a:p>
            <a:pPr lvl="1"/>
            <a:r>
              <a:rPr lang="en-US" dirty="0"/>
              <a:t>Apply the above metrics over every split. </a:t>
            </a:r>
          </a:p>
          <a:p>
            <a:pPr lvl="1"/>
            <a:r>
              <a:rPr lang="en-US" dirty="0"/>
              <a:t>Getting rid of random effects. </a:t>
            </a:r>
          </a:p>
          <a:p>
            <a:pPr lvl="1"/>
            <a:r>
              <a:rPr lang="en-US" dirty="0"/>
              <a:t>Cross-validation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Training, testing, validation</a:t>
            </a:r>
          </a:p>
          <a:p>
            <a:endParaRPr lang="en-US" dirty="0"/>
          </a:p>
          <a:p>
            <a:r>
              <a:rPr lang="en-US" dirty="0"/>
              <a:t>Evaluation of Regression Problems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Evaluation of classification problems</a:t>
            </a:r>
          </a:p>
          <a:p>
            <a:endParaRPr lang="en-US" dirty="0"/>
          </a:p>
          <a:p>
            <a:r>
              <a:rPr lang="en-US" dirty="0"/>
              <a:t>Over-fitting problems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5109</TotalTime>
  <Words>826</Words>
  <Application>Microsoft Macintosh PowerPoint</Application>
  <PresentationFormat>On-screen Show (4:3)</PresentationFormat>
  <Paragraphs>459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Bookman Old Style</vt:lpstr>
      <vt:lpstr>Cambria Math</vt:lpstr>
      <vt:lpstr>Gill Sans MT</vt:lpstr>
      <vt:lpstr>Wingdings</vt:lpstr>
      <vt:lpstr>Wingdings 3</vt:lpstr>
      <vt:lpstr>Arial</vt:lpstr>
      <vt:lpstr>Calibri</vt:lpstr>
      <vt:lpstr>Origin</vt:lpstr>
      <vt:lpstr>Lecture 8: Evaluations</vt:lpstr>
      <vt:lpstr>Outline of today</vt:lpstr>
      <vt:lpstr>Outline of today</vt:lpstr>
      <vt:lpstr>Dataset: training &amp; testing</vt:lpstr>
      <vt:lpstr>validation</vt:lpstr>
      <vt:lpstr>Outline of today</vt:lpstr>
      <vt:lpstr>Metric</vt:lpstr>
      <vt:lpstr>Validation Error</vt:lpstr>
      <vt:lpstr>Outline of today</vt:lpstr>
      <vt:lpstr>Two terms </vt:lpstr>
      <vt:lpstr>Binary classification</vt:lpstr>
      <vt:lpstr>metrics</vt:lpstr>
      <vt:lpstr>metrics</vt:lpstr>
      <vt:lpstr>metrics</vt:lpstr>
      <vt:lpstr>Quiz: binary-classification</vt:lpstr>
      <vt:lpstr>Quiz: multi-class classification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Microsoft Office User</cp:lastModifiedBy>
  <cp:revision>217</cp:revision>
  <dcterms:created xsi:type="dcterms:W3CDTF">2015-08-12T17:32:19Z</dcterms:created>
  <dcterms:modified xsi:type="dcterms:W3CDTF">2019-10-08T06:43:18Z</dcterms:modified>
</cp:coreProperties>
</file>