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257" r:id="rId3"/>
    <p:sldId id="292" r:id="rId4"/>
    <p:sldId id="293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7" r:id="rId26"/>
    <p:sldId id="282" r:id="rId27"/>
    <p:sldId id="283" r:id="rId28"/>
    <p:sldId id="284" r:id="rId29"/>
    <p:sldId id="286" r:id="rId30"/>
    <p:sldId id="287" r:id="rId31"/>
    <p:sldId id="285" r:id="rId32"/>
    <p:sldId id="291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538" autoAdjust="0"/>
  </p:normalViewPr>
  <p:slideViewPr>
    <p:cSldViewPr>
      <p:cViewPr>
        <p:scale>
          <a:sx n="75" d="100"/>
          <a:sy n="75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D9742-3938-4E46-9C38-CE0EDCC377E6}" type="datetimeFigureOut">
              <a:rPr lang="en-US" smtClean="0"/>
              <a:t>01/08/2019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553AE-5BF0-4561-A2F1-7EFC1C701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553AE-5BF0-4561-A2F1-7EFC1C701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553AE-5BF0-4561-A2F1-7EFC1C701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553AE-5BF0-4561-A2F1-7EFC1C701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 Narrow" panose="020B0606020202030204" pitchFamily="34" charset="0"/>
              </a:rPr>
              <a:t>result[j][</a:t>
            </a:r>
            <a:r>
              <a:rPr lang="en-US" sz="1200" dirty="0" err="1" smtClean="0">
                <a:latin typeface="Arial Narrow" panose="020B0606020202030204" pitchFamily="34" charset="0"/>
              </a:rPr>
              <a:t>i</a:t>
            </a:r>
            <a:r>
              <a:rPr lang="en-US" sz="1200" dirty="0" smtClean="0">
                <a:latin typeface="Arial Narrow" panose="020B0606020202030204" pitchFamily="34" charset="0"/>
              </a:rPr>
              <a:t>] = X[</a:t>
            </a:r>
            <a:r>
              <a:rPr lang="en-US" sz="1200" dirty="0" err="1" smtClean="0">
                <a:latin typeface="Arial Narrow" panose="020B0606020202030204" pitchFamily="34" charset="0"/>
              </a:rPr>
              <a:t>i</a:t>
            </a:r>
            <a:r>
              <a:rPr lang="en-US" sz="1200" dirty="0" smtClean="0">
                <a:latin typeface="Arial Narrow" panose="020B0606020202030204" pitchFamily="34" charset="0"/>
              </a:rPr>
              <a:t>][j]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553AE-5BF0-4561-A2F1-7EFC1C7016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 Narrow" panose="020B0606020202030204" pitchFamily="34" charset="0"/>
              </a:rPr>
              <a:t>result[</a:t>
            </a:r>
            <a:r>
              <a:rPr lang="en-US" sz="1200" dirty="0" err="1" smtClean="0">
                <a:latin typeface="Arial Narrow" panose="020B0606020202030204" pitchFamily="34" charset="0"/>
              </a:rPr>
              <a:t>i</a:t>
            </a:r>
            <a:r>
              <a:rPr lang="en-US" sz="1200" dirty="0" smtClean="0">
                <a:latin typeface="Arial Narrow" panose="020B0606020202030204" pitchFamily="34" charset="0"/>
              </a:rPr>
              <a:t>][j] += X[</a:t>
            </a:r>
            <a:r>
              <a:rPr lang="en-US" sz="1200" dirty="0" err="1" smtClean="0">
                <a:latin typeface="Arial Narrow" panose="020B0606020202030204" pitchFamily="34" charset="0"/>
              </a:rPr>
              <a:t>i</a:t>
            </a:r>
            <a:r>
              <a:rPr lang="en-US" sz="1200" dirty="0" smtClean="0">
                <a:latin typeface="Arial Narrow" panose="020B0606020202030204" pitchFamily="34" charset="0"/>
              </a:rPr>
              <a:t>][k] * Y[k][j]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553AE-5BF0-4561-A2F1-7EFC1C7016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latin typeface="Arial Narrow" panose="020B0606020202030204" pitchFamily="34" charset="0"/>
              </a:rPr>
              <a:t>no_punct</a:t>
            </a:r>
            <a:r>
              <a:rPr lang="en-US" sz="1200" dirty="0" smtClean="0">
                <a:latin typeface="Arial Narrow" panose="020B0606020202030204" pitchFamily="34" charset="0"/>
              </a:rPr>
              <a:t> = </a:t>
            </a:r>
            <a:r>
              <a:rPr lang="en-US" sz="1200" dirty="0" err="1" smtClean="0">
                <a:latin typeface="Arial Narrow" panose="020B0606020202030204" pitchFamily="34" charset="0"/>
              </a:rPr>
              <a:t>no_punct</a:t>
            </a:r>
            <a:r>
              <a:rPr lang="en-US" sz="1200" dirty="0" smtClean="0">
                <a:latin typeface="Arial Narrow" panose="020B0606020202030204" pitchFamily="34" charset="0"/>
              </a:rPr>
              <a:t> + char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553AE-5BF0-4561-A2F1-7EFC1C7016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0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2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3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9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Brief Tutorial on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Xiaobai</a:t>
            </a:r>
            <a:r>
              <a:rPr lang="en-US" dirty="0" smtClean="0"/>
              <a:t>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4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1.5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an editor to create a file </a:t>
            </a:r>
            <a:r>
              <a:rPr lang="en-US" dirty="0" smtClean="0"/>
              <a:t>name SayHi.py </a:t>
            </a:r>
            <a:r>
              <a:rPr lang="en-US" dirty="0"/>
              <a:t>containing the following </a:t>
            </a:r>
            <a:r>
              <a:rPr lang="en-US" dirty="0" smtClean="0"/>
              <a:t>lines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#!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 python</a:t>
            </a:r>
          </a:p>
          <a:p>
            <a:pPr marL="0" indent="0">
              <a:buNone/>
            </a:pPr>
            <a:r>
              <a:rPr lang="en-US" dirty="0"/>
              <a:t>print " Hello World!"</a:t>
            </a:r>
          </a:p>
          <a:p>
            <a:pPr marL="0" indent="0">
              <a:buNone/>
            </a:pPr>
            <a:r>
              <a:rPr lang="en-US" dirty="0"/>
              <a:t>print "- </a:t>
            </a:r>
            <a:r>
              <a:rPr lang="en-US" dirty="0" smtClean="0"/>
              <a:t>From </a:t>
            </a:r>
            <a:r>
              <a:rPr lang="en-US" dirty="0"/>
              <a:t>your friendly Python </a:t>
            </a:r>
            <a:r>
              <a:rPr lang="en-US" dirty="0" smtClean="0"/>
              <a:t>program“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chmod</a:t>
            </a:r>
            <a:r>
              <a:rPr lang="en-US" dirty="0" smtClean="0"/>
              <a:t> 755 </a:t>
            </a:r>
            <a:r>
              <a:rPr lang="en-US" dirty="0"/>
              <a:t>SayHi.py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$./SayHi.py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3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  <a:r>
              <a:rPr lang="en-US" dirty="0" smtClean="0"/>
              <a:t>: Getting Started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Part 2: Python Commands</a:t>
            </a:r>
          </a:p>
          <a:p>
            <a:r>
              <a:rPr lang="en-US" dirty="0" smtClean="0"/>
              <a:t>Part 3: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a .</a:t>
            </a:r>
            <a:r>
              <a:rPr lang="en-US" dirty="0" err="1" smtClean="0"/>
              <a:t>py</a:t>
            </a:r>
            <a:r>
              <a:rPr lang="en-US" dirty="0" smtClean="0"/>
              <a:t> file: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" Hello world" # this is </a:t>
            </a:r>
            <a:r>
              <a:rPr lang="en-US" dirty="0" smtClean="0"/>
              <a:t>silly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""" This is an example of a long comment</a:t>
            </a:r>
          </a:p>
          <a:p>
            <a:pPr marL="0" indent="0">
              <a:buNone/>
            </a:pPr>
            <a:r>
              <a:rPr lang="en-US" dirty="0"/>
              <a:t>that goes on</a:t>
            </a:r>
          </a:p>
          <a:p>
            <a:pPr marL="0" indent="0">
              <a:buNone/>
            </a:pPr>
            <a:r>
              <a:rPr lang="en-US" dirty="0"/>
              <a:t>and on</a:t>
            </a:r>
          </a:p>
          <a:p>
            <a:pPr marL="0" indent="0">
              <a:buNone/>
            </a:pPr>
            <a:r>
              <a:rPr lang="en-US" dirty="0"/>
              <a:t>and on."""</a:t>
            </a:r>
          </a:p>
        </p:txBody>
      </p:sp>
    </p:spTree>
    <p:extLst>
      <p:ext uri="{BB962C8B-B14F-4D97-AF65-F5344CB8AC3E}">
        <p14:creationId xmlns:p14="http://schemas.microsoft.com/office/powerpoint/2010/main" val="16926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 Numbers and data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Integers: 5, 23, -75</a:t>
            </a:r>
          </a:p>
          <a:p>
            <a:r>
              <a:rPr lang="en-US" dirty="0" smtClean="0"/>
              <a:t>Floats or floating point numbers: 5.0, - 23.09</a:t>
            </a:r>
          </a:p>
          <a:p>
            <a:r>
              <a:rPr lang="en-US" dirty="0" smtClean="0"/>
              <a:t>Long integer: 1234568901</a:t>
            </a:r>
          </a:p>
          <a:p>
            <a:r>
              <a:rPr lang="en-US" dirty="0" smtClean="0"/>
              <a:t>Check types: </a:t>
            </a:r>
          </a:p>
          <a:p>
            <a:pPr marL="0" indent="0">
              <a:buNone/>
            </a:pPr>
            <a:r>
              <a:rPr lang="en-US" dirty="0" smtClean="0"/>
              <a:t>&gt;&gt;&gt;type(-75)</a:t>
            </a:r>
          </a:p>
          <a:p>
            <a:pPr marL="0" indent="0">
              <a:buNone/>
            </a:pPr>
            <a:r>
              <a:rPr lang="en-US" dirty="0" smtClean="0"/>
              <a:t>&gt;&gt;&gt;a=3.4</a:t>
            </a:r>
          </a:p>
          <a:p>
            <a:pPr marL="0" indent="0">
              <a:buNone/>
            </a:pPr>
            <a:r>
              <a:rPr lang="en-US" dirty="0" smtClean="0"/>
              <a:t>&gt;&gt;&gt;type(a)</a:t>
            </a:r>
          </a:p>
          <a:p>
            <a:r>
              <a:rPr lang="en-US" dirty="0" smtClean="0"/>
              <a:t>Complex numbers</a:t>
            </a:r>
          </a:p>
          <a:p>
            <a:pPr marL="0" indent="0">
              <a:buNone/>
            </a:pPr>
            <a:r>
              <a:rPr lang="en-US" dirty="0" smtClean="0"/>
              <a:t>&gt;&gt;&gt; 2j-1</a:t>
            </a:r>
          </a:p>
          <a:p>
            <a:pPr marL="0" indent="0">
              <a:buNone/>
            </a:pPr>
            <a:r>
              <a:rPr lang="en-US" dirty="0" smtClean="0"/>
              <a:t>&gt;&gt;&gt;complex(2,3)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0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2.3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Single or Double quotes</a:t>
            </a:r>
          </a:p>
          <a:p>
            <a:pPr marL="0" indent="0">
              <a:buNone/>
            </a:pPr>
            <a:r>
              <a:rPr lang="en-US" dirty="0" smtClean="0"/>
              <a:t>&gt;&gt;&gt; “this is a string”</a:t>
            </a:r>
          </a:p>
          <a:p>
            <a:pPr marL="0" indent="0">
              <a:buNone/>
            </a:pPr>
            <a:r>
              <a:rPr lang="en-US" dirty="0" smtClean="0"/>
              <a:t>&gt;&gt;&gt; ‘This is a string, too’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2.4 Lists and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Tuple</a:t>
            </a:r>
          </a:p>
          <a:p>
            <a:pPr marL="0" indent="0">
              <a:buNone/>
            </a:pPr>
            <a:r>
              <a:rPr lang="en-US" dirty="0" smtClean="0"/>
              <a:t>&gt;&gt;&gt; (1,3,2)</a:t>
            </a:r>
          </a:p>
          <a:p>
            <a:pPr marL="0" indent="0">
              <a:buNone/>
            </a:pPr>
            <a:r>
              <a:rPr lang="en-US" dirty="0"/>
              <a:t>&gt;&gt;&gt; type( (1 ,3 ,2) )</a:t>
            </a:r>
          </a:p>
          <a:p>
            <a:pPr marL="0" indent="0">
              <a:buNone/>
            </a:pPr>
            <a:r>
              <a:rPr lang="en-US" dirty="0"/>
              <a:t>&lt;type ’tuple ’&gt;</a:t>
            </a:r>
          </a:p>
          <a:p>
            <a:pPr marL="0" indent="0">
              <a:buNone/>
            </a:pPr>
            <a:r>
              <a:rPr lang="en-US" dirty="0" smtClean="0"/>
              <a:t>Lists</a:t>
            </a:r>
          </a:p>
          <a:p>
            <a:pPr marL="0" indent="0">
              <a:buNone/>
            </a:pPr>
            <a:r>
              <a:rPr lang="en-US" dirty="0"/>
              <a:t>&gt;&gt;&gt; [1 </a:t>
            </a:r>
            <a:r>
              <a:rPr lang="en-US" dirty="0" smtClean="0"/>
              <a:t>,”</a:t>
            </a:r>
            <a:r>
              <a:rPr lang="en-US" dirty="0" err="1" smtClean="0"/>
              <a:t>helloo</a:t>
            </a:r>
            <a:r>
              <a:rPr lang="en-US" dirty="0" smtClean="0"/>
              <a:t>” </a:t>
            </a:r>
            <a:r>
              <a:rPr lang="en-US" dirty="0"/>
              <a:t>,4 </a:t>
            </a:r>
            <a:r>
              <a:rPr lang="en-US" dirty="0" smtClean="0"/>
              <a:t>,(1 </a:t>
            </a:r>
            <a:r>
              <a:rPr lang="en-US" dirty="0"/>
              <a:t>,</a:t>
            </a:r>
            <a:r>
              <a:rPr lang="en-US" dirty="0" smtClean="0"/>
              <a:t>6)]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nesting lists within lists in this way, we can build up complicated </a:t>
            </a:r>
            <a:r>
              <a:rPr lang="en-US" dirty="0" err="1"/>
              <a:t>stuctures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1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lists of integers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range (17)</a:t>
            </a:r>
          </a:p>
          <a:p>
            <a:pPr marL="0" indent="0">
              <a:buNone/>
            </a:pPr>
            <a:r>
              <a:rPr lang="en-US" dirty="0"/>
              <a:t>[0, 1, 2, 3, 4, 5, 6, 7, 8, 9, 10, 11, 12, 13, 14, 15, 16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&gt;&gt; range (1 ,10)</a:t>
            </a:r>
          </a:p>
          <a:p>
            <a:pPr marL="0" indent="0">
              <a:buNone/>
            </a:pPr>
            <a:r>
              <a:rPr lang="en-US" dirty="0"/>
              <a:t>[1, 2, 3, 4, 5, 6, 7, 8, 9]</a:t>
            </a:r>
          </a:p>
          <a:p>
            <a:pPr marL="0" indent="0">
              <a:buNone/>
            </a:pPr>
            <a:r>
              <a:rPr lang="en-US" dirty="0"/>
              <a:t>&gt;&gt;&gt; range ( -6 ,0)</a:t>
            </a:r>
          </a:p>
          <a:p>
            <a:pPr marL="0" indent="0">
              <a:buNone/>
            </a:pPr>
            <a:r>
              <a:rPr lang="en-US" dirty="0"/>
              <a:t>[-6, -5, -4, -3, -2, -1]</a:t>
            </a:r>
          </a:p>
          <a:p>
            <a:pPr marL="0" indent="0">
              <a:buNone/>
            </a:pPr>
            <a:r>
              <a:rPr lang="en-US" dirty="0"/>
              <a:t>&gt;&gt;&gt; range (1 ,10 ,2)</a:t>
            </a:r>
          </a:p>
          <a:p>
            <a:pPr marL="0" indent="0">
              <a:buNone/>
            </a:pPr>
            <a:r>
              <a:rPr lang="en-US" dirty="0"/>
              <a:t>[1, 3, 5, 7, 9]</a:t>
            </a:r>
          </a:p>
          <a:p>
            <a:pPr marL="0" indent="0">
              <a:buNone/>
            </a:pPr>
            <a:r>
              <a:rPr lang="en-US" dirty="0"/>
              <a:t>&gt;&gt;&gt; range (10 ,0 , -2)</a:t>
            </a:r>
          </a:p>
          <a:p>
            <a:pPr marL="0" indent="0">
              <a:buNone/>
            </a:pPr>
            <a:r>
              <a:rPr lang="en-US" dirty="0"/>
              <a:t>[10 , 8, 6, 4, 2]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6.Boolean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True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type( True)</a:t>
            </a:r>
          </a:p>
          <a:p>
            <a:pPr marL="0" indent="0">
              <a:buNone/>
            </a:pPr>
            <a:r>
              <a:rPr lang="en-US" dirty="0"/>
              <a:t>&lt;’bool ’&gt;type</a:t>
            </a:r>
          </a:p>
        </p:txBody>
      </p:sp>
    </p:spTree>
    <p:extLst>
      <p:ext uri="{BB962C8B-B14F-4D97-AF65-F5344CB8AC3E}">
        <p14:creationId xmlns:p14="http://schemas.microsoft.com/office/powerpoint/2010/main" val="401056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Formed from variables</a:t>
            </a:r>
            <a:r>
              <a:rPr lang="en-US" dirty="0"/>
              <a:t>, constants, function evaluations, and operators.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&gt;&gt;&gt;2+2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2</a:t>
            </a:r>
            <a:r>
              <a:rPr lang="en-US" dirty="0"/>
              <a:t>**</a:t>
            </a:r>
            <a:r>
              <a:rPr lang="en-US" dirty="0" smtClean="0"/>
              <a:t>100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smtClean="0"/>
              <a:t>f</a:t>
            </a:r>
            <a:r>
              <a:rPr lang="en-US" dirty="0"/>
              <a:t>((x-1)/(x+1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Arithmetic operators: + </a:t>
            </a:r>
            <a:r>
              <a:rPr lang="en-US" dirty="0"/>
              <a:t>for addition, - for subtraction, * for </a:t>
            </a:r>
            <a:r>
              <a:rPr lang="en-US" dirty="0" smtClean="0"/>
              <a:t>multi-plication</a:t>
            </a:r>
            <a:r>
              <a:rPr lang="en-US" dirty="0"/>
              <a:t>, and / </a:t>
            </a:r>
            <a:r>
              <a:rPr lang="en-US" dirty="0" smtClean="0"/>
              <a:t>for </a:t>
            </a:r>
            <a:r>
              <a:rPr lang="en-US" dirty="0"/>
              <a:t>division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&gt;&gt;&gt; 25/3</a:t>
            </a:r>
          </a:p>
          <a:p>
            <a:pPr marL="0" indent="0">
              <a:buNone/>
            </a:pPr>
            <a:r>
              <a:rPr lang="en-US" dirty="0" smtClean="0"/>
              <a:t>8</a:t>
            </a:r>
          </a:p>
          <a:p>
            <a:pPr marL="0" indent="0">
              <a:buNone/>
            </a:pPr>
            <a:r>
              <a:rPr lang="en-US" dirty="0" smtClean="0"/>
              <a:t>&gt;&gt;&gt;25.0/3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8.3333333333333339</a:t>
            </a:r>
          </a:p>
          <a:p>
            <a:pPr marL="0" indent="0">
              <a:buNone/>
            </a:pPr>
            <a:r>
              <a:rPr lang="en-US" dirty="0" smtClean="0"/>
              <a:t>&gt;&gt;&gt;2</a:t>
            </a:r>
            <a:r>
              <a:rPr lang="en-US" dirty="0"/>
              <a:t>**(1/2</a:t>
            </a:r>
            <a:r>
              <a:rPr lang="en-US" dirty="0" smtClean="0"/>
              <a:t>) ???</a:t>
            </a:r>
          </a:p>
          <a:p>
            <a:pPr marL="0" indent="0">
              <a:buNone/>
            </a:pPr>
            <a:r>
              <a:rPr lang="en-US" dirty="0"/>
              <a:t>&gt;&gt;&gt; 5 % 2</a:t>
            </a:r>
          </a:p>
          <a:p>
            <a:pPr marL="0" indent="0">
              <a:buNone/>
            </a:pPr>
            <a:r>
              <a:rPr lang="en-US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Other operators: </a:t>
            </a:r>
            <a:r>
              <a:rPr lang="en-US" dirty="0"/>
              <a:t>&lt;, &gt;, &lt;=, &gt;=, ==, !=, &lt;&gt;.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0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</a:t>
            </a:r>
          </a:p>
          <a:p>
            <a:r>
              <a:rPr lang="en-US" dirty="0" smtClean="0"/>
              <a:t>Popular in Industry/Academia</a:t>
            </a:r>
          </a:p>
          <a:p>
            <a:r>
              <a:rPr lang="en-US" dirty="0" smtClean="0"/>
              <a:t>Development community</a:t>
            </a:r>
          </a:p>
          <a:p>
            <a:r>
              <a:rPr lang="en-US" dirty="0" smtClean="0"/>
              <a:t>Source codes available</a:t>
            </a:r>
          </a:p>
          <a:p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Variables without declaring</a:t>
            </a:r>
          </a:p>
          <a:p>
            <a:pPr lvl="1"/>
            <a:r>
              <a:rPr lang="en-US" dirty="0" smtClean="0"/>
              <a:t>Define classes but are not enforced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9.Variables and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Variable name: any sequence </a:t>
            </a:r>
            <a:r>
              <a:rPr lang="en-US" dirty="0"/>
              <a:t>of letters, numbers, and the </a:t>
            </a:r>
            <a:r>
              <a:rPr lang="en-US" dirty="0" smtClean="0"/>
              <a:t>underscore (_)</a:t>
            </a:r>
          </a:p>
          <a:p>
            <a:pPr marL="0" indent="0">
              <a:buNone/>
            </a:pPr>
            <a:r>
              <a:rPr lang="en-US" dirty="0" smtClean="0"/>
              <a:t>&gt;&gt;&gt; x = 10</a:t>
            </a:r>
          </a:p>
          <a:p>
            <a:pPr marL="0" indent="0">
              <a:buNone/>
            </a:pPr>
            <a:r>
              <a:rPr lang="en-US" dirty="0" smtClean="0"/>
              <a:t>&gt;&gt;&gt; x = x + 1</a:t>
            </a:r>
          </a:p>
          <a:p>
            <a:pPr marL="0" indent="0">
              <a:buNone/>
            </a:pPr>
            <a:r>
              <a:rPr lang="en-US" dirty="0" smtClean="0"/>
              <a:t>&gt;&gt;&gt; print x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x = 1</a:t>
            </a:r>
          </a:p>
          <a:p>
            <a:pPr marL="0" indent="0">
              <a:buNone/>
            </a:pPr>
            <a:r>
              <a:rPr lang="en-US" dirty="0"/>
              <a:t>if x &gt; 0: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/>
              <a:t>" Friday is wonderful"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 x&lt;-10: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/>
              <a:t>" Monday </a:t>
            </a:r>
            <a:r>
              <a:rPr lang="en-US" dirty="0" smtClean="0"/>
              <a:t>sucks“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no idea”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" </a:t>
            </a:r>
            <a:r>
              <a:rPr lang="en-US" dirty="0" smtClean="0"/>
              <a:t>Have </a:t>
            </a:r>
            <a:r>
              <a:rPr lang="en-US" dirty="0"/>
              <a:t>a good </a:t>
            </a:r>
            <a:r>
              <a:rPr lang="en-US" dirty="0" smtClean="0"/>
              <a:t>weekend“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Result?</a:t>
            </a:r>
          </a:p>
          <a:p>
            <a:pPr marL="0" indent="0">
              <a:buNone/>
            </a:pPr>
            <a:r>
              <a:rPr lang="en-US" dirty="0" smtClean="0"/>
              <a:t>A. Friday </a:t>
            </a:r>
            <a:r>
              <a:rPr lang="en-US" dirty="0"/>
              <a:t>is wonderful</a:t>
            </a:r>
          </a:p>
          <a:p>
            <a:pPr marL="0" indent="0">
              <a:buNone/>
            </a:pPr>
            <a:r>
              <a:rPr lang="en-US" dirty="0"/>
              <a:t>Have a good </a:t>
            </a:r>
            <a:r>
              <a:rPr lang="en-US" dirty="0" smtClean="0"/>
              <a:t>weekend</a:t>
            </a:r>
          </a:p>
          <a:p>
            <a:pPr marL="0" indent="0">
              <a:buNone/>
            </a:pPr>
            <a:r>
              <a:rPr lang="en-US" dirty="0" smtClean="0"/>
              <a:t>B. Friday is wonderful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Line indents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2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n-NO" dirty="0"/>
              <a:t>for i in [2, 4, 6, 0]:</a:t>
            </a:r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 “blastoff”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 = 0</a:t>
            </a:r>
          </a:p>
          <a:p>
            <a:pPr marL="0" indent="0">
              <a:buNone/>
            </a:pPr>
            <a:r>
              <a:rPr lang="en-US" dirty="0"/>
              <a:t>while n &lt; 10:</a:t>
            </a:r>
          </a:p>
          <a:p>
            <a:pPr marL="0" indent="0">
              <a:buNone/>
            </a:pPr>
            <a:r>
              <a:rPr lang="en-US" dirty="0" smtClean="0"/>
              <a:t>	print 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n </a:t>
            </a:r>
            <a:r>
              <a:rPr lang="en-US" dirty="0"/>
              <a:t>= n +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loop statements: break, 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Access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dirty="0"/>
              <a:t>&gt;&gt;&gt; a = [2, " Jack", 45, "23 Wentworth Ave</a:t>
            </a:r>
            <a:r>
              <a:rPr lang="en-US" sz="1500" dirty="0" smtClean="0"/>
              <a:t>"]</a:t>
            </a:r>
          </a:p>
          <a:p>
            <a:pPr marL="0" indent="0">
              <a:buNone/>
            </a:pPr>
            <a:r>
              <a:rPr lang="en-US" sz="1500" dirty="0"/>
              <a:t>&gt;&gt;&gt; a[0]</a:t>
            </a:r>
          </a:p>
          <a:p>
            <a:pPr marL="0" indent="0">
              <a:buNone/>
            </a:pPr>
            <a:r>
              <a:rPr lang="en-US" sz="1500" dirty="0" smtClean="0"/>
              <a:t>2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&gt;&gt;&gt;a[0</a:t>
            </a:r>
            <a:r>
              <a:rPr lang="en-US" sz="1500" dirty="0"/>
              <a:t>] = </a:t>
            </a:r>
            <a:r>
              <a:rPr lang="en-US" sz="1500" dirty="0" smtClean="0"/>
              <a:t>2002</a:t>
            </a:r>
          </a:p>
          <a:p>
            <a:pPr marL="0" indent="0">
              <a:buNone/>
            </a:pPr>
            <a:r>
              <a:rPr lang="en-US" sz="1500" dirty="0" smtClean="0"/>
              <a:t>&gt;&gt;&gt; </a:t>
            </a:r>
            <a:r>
              <a:rPr lang="en-US" sz="1500" dirty="0" err="1" smtClean="0"/>
              <a:t>len</a:t>
            </a:r>
            <a:r>
              <a:rPr lang="en-US" sz="1500" dirty="0" smtClean="0"/>
              <a:t>(a)</a:t>
            </a:r>
          </a:p>
          <a:p>
            <a:pPr marL="0" indent="0">
              <a:buNone/>
            </a:pPr>
            <a:r>
              <a:rPr lang="en-US" sz="1500" dirty="0" smtClean="0"/>
              <a:t>4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&gt;&gt;&gt;a[2:3]</a:t>
            </a:r>
          </a:p>
          <a:p>
            <a:pPr marL="0" indent="0">
              <a:buNone/>
            </a:pPr>
            <a:r>
              <a:rPr lang="en-US" sz="1500" dirty="0" smtClean="0"/>
              <a:t>45</a:t>
            </a:r>
          </a:p>
          <a:p>
            <a:pPr marL="0" indent="0">
              <a:buNone/>
            </a:pPr>
            <a:r>
              <a:rPr lang="en-US" sz="1500" dirty="0"/>
              <a:t>x[:5] is equivalent to x[0:5] and x[2:] is equivalent to x[2:len(x</a:t>
            </a:r>
            <a:r>
              <a:rPr lang="en-US" sz="1500" dirty="0" smtClean="0"/>
              <a:t>)].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600" dirty="0"/>
              <a:t>&gt;&gt;&gt; list [18:: -1]</a:t>
            </a:r>
          </a:p>
          <a:p>
            <a:pPr marL="0" indent="0">
              <a:buNone/>
            </a:pPr>
            <a:r>
              <a:rPr lang="en-US" sz="1600" dirty="0"/>
              <a:t>[17 , 16, 15, 14, 13, 12, 11, 10, 9, 8, 7, 6, 5, 4, 3, 2, 1, 0</a:t>
            </a:r>
            <a:r>
              <a:rPr lang="en-US" sz="1600" dirty="0" smtClean="0"/>
              <a:t>]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&gt;&gt;&gt; [2 ,3 ,6 ,10] + [4 ,0 ,0 ,5 ,0]</a:t>
            </a:r>
          </a:p>
          <a:p>
            <a:pPr marL="0" indent="0">
              <a:buNone/>
            </a:pPr>
            <a:r>
              <a:rPr lang="en-US" sz="1600" dirty="0"/>
              <a:t>[2, 3, 6, 10, 4, 0, 0, 5, 0</a:t>
            </a:r>
            <a:r>
              <a:rPr lang="en-US" sz="1600" dirty="0" smtClean="0"/>
              <a:t>]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&gt;&gt;&gt; x = [3, 6, 8, 9]</a:t>
            </a:r>
          </a:p>
          <a:p>
            <a:pPr marL="0" indent="0">
              <a:buNone/>
            </a:pPr>
            <a:r>
              <a:rPr lang="en-US" sz="1600" dirty="0"/>
              <a:t>&gt;&gt;&gt; x. append (999)</a:t>
            </a:r>
          </a:p>
          <a:p>
            <a:pPr marL="0" indent="0">
              <a:buNone/>
            </a:pPr>
            <a:r>
              <a:rPr lang="en-US" sz="1600" dirty="0"/>
              <a:t>&gt;&gt;&gt; x</a:t>
            </a:r>
          </a:p>
          <a:p>
            <a:pPr marL="0" indent="0">
              <a:buNone/>
            </a:pPr>
            <a:r>
              <a:rPr lang="en-US" sz="1600" dirty="0"/>
              <a:t>[3, 6, 8, 9, 999]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600200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&gt;&gt;&gt; x = [’a’, ’c’, ’3’, ’d’, ’7’]</a:t>
            </a:r>
          </a:p>
          <a:p>
            <a:pPr marL="0" indent="0">
              <a:buNone/>
            </a:pPr>
            <a:r>
              <a:rPr lang="en-US" sz="1400" dirty="0"/>
              <a:t>&gt;&gt;&gt; x. insert (0 ,100)</a:t>
            </a:r>
          </a:p>
          <a:p>
            <a:pPr marL="0" indent="0">
              <a:buNone/>
            </a:pPr>
            <a:r>
              <a:rPr lang="en-US" sz="1400" dirty="0"/>
              <a:t>&gt;&gt;&gt; x</a:t>
            </a:r>
          </a:p>
          <a:p>
            <a:pPr marL="0" indent="0">
              <a:buNone/>
            </a:pPr>
            <a:r>
              <a:rPr lang="en-US" sz="1400" dirty="0"/>
              <a:t>[100 , ’a’, ’c’, ’3’, ’d’, ’7</a:t>
            </a:r>
            <a:r>
              <a:rPr lang="en-US" sz="1400" dirty="0" smtClean="0"/>
              <a:t>’]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&gt;&gt;&gt; x. remove (’a’)</a:t>
            </a:r>
          </a:p>
          <a:p>
            <a:pPr marL="0" indent="0">
              <a:buNone/>
            </a:pPr>
            <a:r>
              <a:rPr lang="en-US" sz="1600" dirty="0"/>
              <a:t>&gt;&gt;&gt; x</a:t>
            </a:r>
          </a:p>
          <a:p>
            <a:pPr marL="0" indent="0">
              <a:buNone/>
            </a:pPr>
            <a:r>
              <a:rPr lang="de-DE" sz="1600" dirty="0"/>
              <a:t>[100 , ’c’, ’junk ’, ’3’, ’d’, ’7</a:t>
            </a:r>
            <a:r>
              <a:rPr lang="de-DE" sz="1600" dirty="0" smtClean="0"/>
              <a:t>’]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en-US" sz="1600" dirty="0" smtClean="0"/>
              <a:t>&gt;&gt;&gt;x</a:t>
            </a:r>
            <a:r>
              <a:rPr lang="en-US" sz="1600" dirty="0"/>
              <a:t>. pop (0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100</a:t>
            </a:r>
          </a:p>
          <a:p>
            <a:pPr marL="0" indent="0">
              <a:buNone/>
            </a:pPr>
            <a:r>
              <a:rPr lang="en-US" sz="1600" dirty="0"/>
              <a:t>&gt;&gt;&gt; x</a:t>
            </a:r>
          </a:p>
          <a:p>
            <a:pPr marL="0" indent="0">
              <a:buNone/>
            </a:pPr>
            <a:r>
              <a:rPr lang="de-DE" sz="1600" dirty="0"/>
              <a:t>[’c’, ’junk ’, ’3’, ’d’, ’7</a:t>
            </a:r>
            <a:r>
              <a:rPr lang="de-DE" sz="1600" dirty="0" smtClean="0"/>
              <a:t>’]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en-US" sz="1600" dirty="0"/>
              <a:t>&gt;&gt;&gt; x. pop()</a:t>
            </a:r>
          </a:p>
          <a:p>
            <a:pPr marL="0" indent="0">
              <a:buNone/>
            </a:pPr>
            <a:r>
              <a:rPr lang="en-US" sz="1600" dirty="0"/>
              <a:t>’7’</a:t>
            </a:r>
          </a:p>
          <a:p>
            <a:pPr marL="0" indent="0">
              <a:buNone/>
            </a:pPr>
            <a:r>
              <a:rPr lang="en-US" sz="1600" dirty="0"/>
              <a:t>&gt;&gt;&gt; x</a:t>
            </a:r>
          </a:p>
          <a:p>
            <a:pPr marL="0" indent="0">
              <a:buNone/>
            </a:pPr>
            <a:r>
              <a:rPr lang="de-DE" sz="1600" dirty="0"/>
              <a:t>[’c’, ’junk ’, ’3’, ’d’]</a:t>
            </a: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34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string is a sequence of characters; </a:t>
            </a:r>
          </a:p>
          <a:p>
            <a:r>
              <a:rPr lang="en-US" dirty="0" smtClean="0"/>
              <a:t>Similar as Lists: starting at 0, slicing, </a:t>
            </a:r>
            <a:r>
              <a:rPr lang="en-US" dirty="0" err="1" smtClean="0"/>
              <a:t>len</a:t>
            </a:r>
            <a:r>
              <a:rPr lang="en-US" dirty="0" smtClean="0"/>
              <a:t>, concatenation</a:t>
            </a:r>
          </a:p>
          <a:p>
            <a:r>
              <a:rPr lang="en-US" dirty="0" smtClean="0"/>
              <a:t>Immutable: not allowed to change individual chars; </a:t>
            </a:r>
          </a:p>
          <a:p>
            <a:r>
              <a:rPr lang="en-US" dirty="0" smtClean="0"/>
              <a:t>Methods: .capitalize(), .find, .index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a = ’</a:t>
            </a:r>
            <a:r>
              <a:rPr lang="en-US" dirty="0" err="1"/>
              <a:t>gobbletygook</a:t>
            </a:r>
            <a:r>
              <a:rPr lang="en-US" dirty="0"/>
              <a:t> is refreshing’</a:t>
            </a:r>
          </a:p>
          <a:p>
            <a:pPr marL="0" indent="0">
              <a:buNone/>
            </a:pPr>
            <a:r>
              <a:rPr lang="en-US" dirty="0"/>
              <a:t>&gt;&gt;&gt; a. capitalize()</a:t>
            </a:r>
          </a:p>
          <a:p>
            <a:pPr marL="0" indent="0">
              <a:buNone/>
            </a:pPr>
            <a:r>
              <a:rPr lang="en-US" dirty="0"/>
              <a:t>’ </a:t>
            </a:r>
            <a:r>
              <a:rPr lang="en-US" dirty="0" err="1"/>
              <a:t>Gobbletygook</a:t>
            </a:r>
            <a:r>
              <a:rPr lang="en-US" dirty="0"/>
              <a:t> is refreshing</a:t>
            </a:r>
            <a:r>
              <a:rPr lang="en-US" dirty="0" smtClean="0"/>
              <a:t>’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</a:t>
            </a:r>
            <a:r>
              <a:rPr lang="en-US" dirty="0" smtClean="0"/>
              <a:t>: Getting Started</a:t>
            </a:r>
          </a:p>
          <a:p>
            <a:r>
              <a:rPr lang="en-US" dirty="0" smtClean="0"/>
              <a:t>Part 2: Python Commands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Part 3: Examples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6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Example-1: Add two Matrices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62000"/>
            <a:ext cx="3886200" cy="5791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</a:t>
            </a:r>
            <a:r>
              <a:rPr lang="en-US" sz="1400" dirty="0" smtClean="0">
                <a:latin typeface="Arial Narrow" panose="020B0606020202030204" pitchFamily="34" charset="0"/>
              </a:rPr>
              <a:t>addMatrix.py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# </a:t>
            </a:r>
            <a:r>
              <a:rPr lang="en-US" sz="1400" dirty="0">
                <a:latin typeface="Arial Narrow" panose="020B0606020202030204" pitchFamily="34" charset="0"/>
              </a:rPr>
              <a:t>Program to add two matrices using nested loop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X = [[12,7,3],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[4 ,5,6],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[7 ,8,9]]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Y = [[5,8,1],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[6,7,3],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[4,5,9]]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result = [[0,0,0],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 [0,0,0],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 [0,0,0]]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iterate through rows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</a:t>
            </a:r>
            <a:r>
              <a:rPr lang="en-US" sz="1400" dirty="0" err="1">
                <a:latin typeface="Arial Narrow" panose="020B0606020202030204" pitchFamily="34" charset="0"/>
              </a:rPr>
              <a:t>i</a:t>
            </a:r>
            <a:r>
              <a:rPr lang="en-US" sz="1400" dirty="0">
                <a:latin typeface="Arial Narrow" panose="020B0606020202030204" pitchFamily="34" charset="0"/>
              </a:rPr>
              <a:t> in range(</a:t>
            </a:r>
            <a:r>
              <a:rPr lang="en-US" sz="1400" dirty="0" err="1">
                <a:latin typeface="Arial Narrow" panose="020B0606020202030204" pitchFamily="34" charset="0"/>
              </a:rPr>
              <a:t>len</a:t>
            </a:r>
            <a:r>
              <a:rPr lang="en-US" sz="1400" dirty="0">
                <a:latin typeface="Arial Narrow" panose="020B0606020202030204" pitchFamily="34" charset="0"/>
              </a:rPr>
              <a:t>(X)):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# iterate through columns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for j in range(</a:t>
            </a:r>
            <a:r>
              <a:rPr lang="en-US" sz="1400" dirty="0" err="1">
                <a:latin typeface="Arial Narrow" panose="020B0606020202030204" pitchFamily="34" charset="0"/>
              </a:rPr>
              <a:t>len</a:t>
            </a:r>
            <a:r>
              <a:rPr lang="en-US" sz="1400" dirty="0">
                <a:latin typeface="Arial Narrow" panose="020B0606020202030204" pitchFamily="34" charset="0"/>
              </a:rPr>
              <a:t>(X[0])):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result[</a:t>
            </a:r>
            <a:r>
              <a:rPr lang="en-US" sz="1400" dirty="0" err="1">
                <a:latin typeface="Arial Narrow" panose="020B0606020202030204" pitchFamily="34" charset="0"/>
              </a:rPr>
              <a:t>i</a:t>
            </a:r>
            <a:r>
              <a:rPr lang="en-US" sz="1400" dirty="0">
                <a:latin typeface="Arial Narrow" panose="020B0606020202030204" pitchFamily="34" charset="0"/>
              </a:rPr>
              <a:t>][j] = X[</a:t>
            </a:r>
            <a:r>
              <a:rPr lang="en-US" sz="1400" dirty="0" err="1">
                <a:latin typeface="Arial Narrow" panose="020B0606020202030204" pitchFamily="34" charset="0"/>
              </a:rPr>
              <a:t>i</a:t>
            </a:r>
            <a:r>
              <a:rPr lang="en-US" sz="1400" dirty="0">
                <a:latin typeface="Arial Narrow" panose="020B0606020202030204" pitchFamily="34" charset="0"/>
              </a:rPr>
              <a:t>][j] + Y[</a:t>
            </a:r>
            <a:r>
              <a:rPr lang="en-US" sz="1400" dirty="0" err="1">
                <a:latin typeface="Arial Narrow" panose="020B0606020202030204" pitchFamily="34" charset="0"/>
              </a:rPr>
              <a:t>i</a:t>
            </a:r>
            <a:r>
              <a:rPr lang="en-US" sz="1400" dirty="0">
                <a:latin typeface="Arial Narrow" panose="020B0606020202030204" pitchFamily="34" charset="0"/>
              </a:rPr>
              <a:t>][j]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r in result: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print(r)</a:t>
            </a:r>
          </a:p>
        </p:txBody>
      </p:sp>
    </p:spTree>
    <p:extLst>
      <p:ext uri="{BB962C8B-B14F-4D97-AF65-F5344CB8AC3E}">
        <p14:creationId xmlns:p14="http://schemas.microsoft.com/office/powerpoint/2010/main" val="159608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Example-2: Transpose a Matrix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3886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#transpose.py</a:t>
            </a: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# </a:t>
            </a:r>
            <a:r>
              <a:rPr lang="en-US" sz="1400" dirty="0">
                <a:latin typeface="Arial Narrow" panose="020B0606020202030204" pitchFamily="34" charset="0"/>
              </a:rPr>
              <a:t>Program to transpose a matrix using nested loop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X = [[12,7],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[4 ,5],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[3 ,8]]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result = [[0,0,0],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 [0,0,0]]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iterate through rows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</a:t>
            </a:r>
            <a:r>
              <a:rPr lang="en-US" sz="1400" dirty="0" err="1">
                <a:latin typeface="Arial Narrow" panose="020B0606020202030204" pitchFamily="34" charset="0"/>
              </a:rPr>
              <a:t>i</a:t>
            </a:r>
            <a:r>
              <a:rPr lang="en-US" sz="1400" dirty="0">
                <a:latin typeface="Arial Narrow" panose="020B0606020202030204" pitchFamily="34" charset="0"/>
              </a:rPr>
              <a:t> in range(</a:t>
            </a:r>
            <a:r>
              <a:rPr lang="en-US" sz="1400" dirty="0" err="1">
                <a:latin typeface="Arial Narrow" panose="020B0606020202030204" pitchFamily="34" charset="0"/>
              </a:rPr>
              <a:t>len</a:t>
            </a:r>
            <a:r>
              <a:rPr lang="en-US" sz="1400" dirty="0">
                <a:latin typeface="Arial Narrow" panose="020B0606020202030204" pitchFamily="34" charset="0"/>
              </a:rPr>
              <a:t>(X)):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# iterate through columns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for j in range(</a:t>
            </a:r>
            <a:r>
              <a:rPr lang="en-US" sz="1400" dirty="0" err="1">
                <a:latin typeface="Arial Narrow" panose="020B0606020202030204" pitchFamily="34" charset="0"/>
              </a:rPr>
              <a:t>len</a:t>
            </a:r>
            <a:r>
              <a:rPr lang="en-US" sz="1400" dirty="0">
                <a:latin typeface="Arial Narrow" panose="020B0606020202030204" pitchFamily="34" charset="0"/>
              </a:rPr>
              <a:t>(X[0])):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r in result: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print(r)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362200" y="45720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21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Example-3: Matrix Multiplication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3886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#multiplication.py</a:t>
            </a: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# </a:t>
            </a:r>
            <a:r>
              <a:rPr lang="en-US" sz="1400" dirty="0">
                <a:latin typeface="Arial Narrow" panose="020B0606020202030204" pitchFamily="34" charset="0"/>
              </a:rPr>
              <a:t>Program to multiply two matrices using nested loops</a:t>
            </a: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# </a:t>
            </a:r>
            <a:r>
              <a:rPr lang="en-US" sz="1400" dirty="0">
                <a:latin typeface="Arial Narrow" panose="020B0606020202030204" pitchFamily="34" charset="0"/>
              </a:rPr>
              <a:t>3x3 matrix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X = [[12,7,3],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[4 ,5,6],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[7 ,8,9]]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3x4 matrix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Y = [[5,8,1,2],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[6,7,3,0],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[4,5,9,1]]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result is 3x4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result = [[0,0,0,0],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 [0,0,0,0],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 [0,0,0,0]]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Arial Narrow" panose="020B0606020202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1821" y="990600"/>
            <a:ext cx="3886200" cy="487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iterate through rows of X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</a:t>
            </a:r>
            <a:r>
              <a:rPr lang="en-US" sz="1400" dirty="0" err="1">
                <a:latin typeface="Arial Narrow" panose="020B0606020202030204" pitchFamily="34" charset="0"/>
              </a:rPr>
              <a:t>i</a:t>
            </a:r>
            <a:r>
              <a:rPr lang="en-US" sz="1400" dirty="0">
                <a:latin typeface="Arial Narrow" panose="020B0606020202030204" pitchFamily="34" charset="0"/>
              </a:rPr>
              <a:t> in range(</a:t>
            </a:r>
            <a:r>
              <a:rPr lang="en-US" sz="1400" dirty="0" err="1">
                <a:latin typeface="Arial Narrow" panose="020B0606020202030204" pitchFamily="34" charset="0"/>
              </a:rPr>
              <a:t>len</a:t>
            </a:r>
            <a:r>
              <a:rPr lang="en-US" sz="1400" dirty="0">
                <a:latin typeface="Arial Narrow" panose="020B0606020202030204" pitchFamily="34" charset="0"/>
              </a:rPr>
              <a:t>(X)):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# iterate through columns of Y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for j in range(</a:t>
            </a:r>
            <a:r>
              <a:rPr lang="en-US" sz="1400" dirty="0" err="1">
                <a:latin typeface="Arial Narrow" panose="020B0606020202030204" pitchFamily="34" charset="0"/>
              </a:rPr>
              <a:t>len</a:t>
            </a:r>
            <a:r>
              <a:rPr lang="en-US" sz="1400" dirty="0">
                <a:latin typeface="Arial Narrow" panose="020B0606020202030204" pitchFamily="34" charset="0"/>
              </a:rPr>
              <a:t>(Y[0])):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# iterate through rows of Y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for k in range(</a:t>
            </a:r>
            <a:r>
              <a:rPr lang="en-US" sz="1400" dirty="0" err="1">
                <a:latin typeface="Arial Narrow" panose="020B0606020202030204" pitchFamily="34" charset="0"/>
              </a:rPr>
              <a:t>len</a:t>
            </a:r>
            <a:r>
              <a:rPr lang="en-US" sz="1400" dirty="0">
                <a:latin typeface="Arial Narrow" panose="020B0606020202030204" pitchFamily="34" charset="0"/>
              </a:rPr>
              <a:t>(Y)):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   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for </a:t>
            </a:r>
            <a:r>
              <a:rPr lang="en-US" sz="1400" dirty="0">
                <a:latin typeface="Arial Narrow" panose="020B0606020202030204" pitchFamily="34" charset="0"/>
              </a:rPr>
              <a:t>r in result: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print(r)</a:t>
            </a:r>
          </a:p>
          <a:p>
            <a:pPr marL="0" indent="0">
              <a:buFont typeface="Arial" pitchFamily="34" charset="0"/>
              <a:buNone/>
            </a:pPr>
            <a:endParaRPr lang="en-US" sz="1400" dirty="0" smtClean="0">
              <a:latin typeface="Arial Narrow" panose="020B0606020202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410200" y="27432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5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Example-4: Sort a String 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3886200" cy="5638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#sortString.py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Program to sort alphabetically the words form a string provided by the user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change this value for a different result</a:t>
            </a: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my_str</a:t>
            </a:r>
            <a:r>
              <a:rPr lang="en-US" sz="1400" dirty="0">
                <a:latin typeface="Arial Narrow" panose="020B0606020202030204" pitchFamily="34" charset="0"/>
              </a:rPr>
              <a:t> = "Hello this Is an Example With cased letters"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uncomment to take input from the user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</a:t>
            </a:r>
            <a:r>
              <a:rPr lang="en-US" sz="1400" dirty="0" err="1">
                <a:latin typeface="Arial Narrow" panose="020B0606020202030204" pitchFamily="34" charset="0"/>
              </a:rPr>
              <a:t>my_str</a:t>
            </a:r>
            <a:r>
              <a:rPr lang="en-US" sz="1400" dirty="0">
                <a:latin typeface="Arial Narrow" panose="020B0606020202030204" pitchFamily="34" charset="0"/>
              </a:rPr>
              <a:t> = input("Enter a string: ")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breakdown the string into a list of words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words = </a:t>
            </a:r>
            <a:r>
              <a:rPr lang="en-US" sz="1400" dirty="0" err="1">
                <a:latin typeface="Arial Narrow" panose="020B0606020202030204" pitchFamily="34" charset="0"/>
              </a:rPr>
              <a:t>my_str.split</a:t>
            </a:r>
            <a:r>
              <a:rPr lang="en-US" sz="1400" dirty="0">
                <a:latin typeface="Arial Narrow" panose="020B0606020202030204" pitchFamily="34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sort the list</a:t>
            </a: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words.sort</a:t>
            </a:r>
            <a:r>
              <a:rPr lang="en-US" sz="1400" dirty="0">
                <a:latin typeface="Arial Narrow" panose="020B0606020202030204" pitchFamily="34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display the sorted words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print("The sorted words are:")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word in words: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print(word)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5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complete the coding requirement in this class, you need the packages: </a:t>
            </a:r>
            <a:r>
              <a:rPr lang="en-US" dirty="0" err="1"/>
              <a:t>numpy</a:t>
            </a:r>
            <a:r>
              <a:rPr lang="en-US" dirty="0"/>
              <a:t>, </a:t>
            </a:r>
            <a:r>
              <a:rPr lang="en-US" dirty="0" err="1"/>
              <a:t>scipy</a:t>
            </a:r>
            <a:r>
              <a:rPr lang="en-US" dirty="0"/>
              <a:t>, </a:t>
            </a:r>
            <a:r>
              <a:rPr lang="en-US" dirty="0" err="1"/>
              <a:t>scikit</a:t>
            </a:r>
            <a:r>
              <a:rPr lang="en-US" dirty="0"/>
              <a:t>-learn, </a:t>
            </a:r>
            <a:r>
              <a:rPr lang="en-US" dirty="0" err="1"/>
              <a:t>matplotlib</a:t>
            </a:r>
            <a:r>
              <a:rPr lang="en-US" dirty="0"/>
              <a:t>, </a:t>
            </a:r>
            <a:r>
              <a:rPr lang="en-US" dirty="0" smtClean="0"/>
              <a:t>pandas, pillow, </a:t>
            </a:r>
            <a:r>
              <a:rPr lang="en-US" dirty="0" err="1" smtClean="0"/>
              <a:t>graphviz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conda</a:t>
            </a:r>
            <a:r>
              <a:rPr lang="en-US" dirty="0" smtClean="0"/>
              <a:t> (</a:t>
            </a:r>
            <a:r>
              <a:rPr lang="en-US" dirty="0" err="1" smtClean="0"/>
              <a:t>availables</a:t>
            </a:r>
            <a:r>
              <a:rPr lang="en-US" dirty="0" smtClean="0"/>
              <a:t> for </a:t>
            </a:r>
            <a:r>
              <a:rPr lang="en-US" dirty="0" err="1" smtClean="0"/>
              <a:t>wnidows</a:t>
            </a:r>
            <a:r>
              <a:rPr lang="en-US" dirty="0" smtClean="0"/>
              <a:t>, </a:t>
            </a:r>
            <a:r>
              <a:rPr lang="en-US" dirty="0" err="1" smtClean="0"/>
              <a:t>ubuntu</a:t>
            </a:r>
            <a:r>
              <a:rPr lang="en-US" dirty="0" smtClean="0"/>
              <a:t>, mac)</a:t>
            </a:r>
          </a:p>
          <a:p>
            <a:r>
              <a:rPr lang="en-US" dirty="0" smtClean="0"/>
              <a:t>Installing packages with </a:t>
            </a:r>
            <a:r>
              <a:rPr lang="en-US" b="1" dirty="0" err="1" smtClean="0"/>
              <a:t>conda</a:t>
            </a:r>
            <a:r>
              <a:rPr lang="en-US" b="1" dirty="0" smtClean="0"/>
              <a:t>: </a:t>
            </a:r>
            <a:endParaRPr lang="en-US" dirty="0" smtClean="0"/>
          </a:p>
          <a:p>
            <a:pPr lvl="1"/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matplotlib</a:t>
            </a:r>
            <a:r>
              <a:rPr lang="en-US" dirty="0"/>
              <a:t> pandas pillow </a:t>
            </a:r>
            <a:r>
              <a:rPr lang="en-US" dirty="0" err="1"/>
              <a:t>graphviz</a:t>
            </a:r>
            <a:r>
              <a:rPr lang="en-US" dirty="0"/>
              <a:t> python-</a:t>
            </a:r>
            <a:r>
              <a:rPr lang="en-US" dirty="0" err="1"/>
              <a:t>graphviz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1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Example-5: Remove </a:t>
            </a:r>
            <a:r>
              <a:rPr lang="en-US" sz="3200" dirty="0" smtClean="0">
                <a:latin typeface="Arial Narrow" panose="020B0606020202030204" pitchFamily="34" charset="0"/>
              </a:rPr>
              <a:t>Punctuations from  a String</a:t>
            </a:r>
            <a:r>
              <a:rPr lang="en-US" sz="3000" dirty="0" smtClean="0"/>
              <a:t> 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1"/>
            <a:ext cx="38862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# punctuation.py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define punctuation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punctuations = '''!()-[]{};:'"\,&lt;&gt;./?@#$%^&amp;*_~'''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my_str</a:t>
            </a:r>
            <a:r>
              <a:rPr lang="en-US" sz="1400" dirty="0">
                <a:latin typeface="Arial Narrow" panose="020B0606020202030204" pitchFamily="34" charset="0"/>
              </a:rPr>
              <a:t> = "Hello!!!, he said ---and went."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To take input from the user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</a:t>
            </a:r>
            <a:r>
              <a:rPr lang="en-US" sz="1400" dirty="0" err="1">
                <a:latin typeface="Arial Narrow" panose="020B0606020202030204" pitchFamily="34" charset="0"/>
              </a:rPr>
              <a:t>my_str</a:t>
            </a:r>
            <a:r>
              <a:rPr lang="en-US" sz="1400" dirty="0">
                <a:latin typeface="Arial Narrow" panose="020B0606020202030204" pitchFamily="34" charset="0"/>
              </a:rPr>
              <a:t> = input("Enter a string: ")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remove punctuation from the string</a:t>
            </a: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no_punct</a:t>
            </a:r>
            <a:r>
              <a:rPr lang="en-US" sz="1400" dirty="0">
                <a:latin typeface="Arial Narrow" panose="020B0606020202030204" pitchFamily="34" charset="0"/>
              </a:rPr>
              <a:t> = ""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char in </a:t>
            </a:r>
            <a:r>
              <a:rPr lang="en-US" sz="1400" dirty="0" err="1">
                <a:latin typeface="Arial Narrow" panose="020B0606020202030204" pitchFamily="34" charset="0"/>
              </a:rPr>
              <a:t>my_str</a:t>
            </a:r>
            <a:r>
              <a:rPr lang="en-US" sz="1400" dirty="0"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if char not in punctuations: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display the unpunctuated string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print(</a:t>
            </a:r>
            <a:r>
              <a:rPr lang="en-US" sz="1400" dirty="0" err="1">
                <a:latin typeface="Arial Narrow" panose="020B0606020202030204" pitchFamily="34" charset="0"/>
              </a:rPr>
              <a:t>no_punct</a:t>
            </a:r>
            <a:r>
              <a:rPr lang="en-US" sz="14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914400" y="4343400"/>
            <a:ext cx="2133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7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Example-6: Image Resolution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3886200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#imageSize.py</a:t>
            </a: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def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err="1">
                <a:latin typeface="Arial Narrow" panose="020B0606020202030204" pitchFamily="34" charset="0"/>
              </a:rPr>
              <a:t>jpeg_res</a:t>
            </a:r>
            <a:r>
              <a:rPr lang="en-US" sz="1400" dirty="0">
                <a:latin typeface="Arial Narrow" panose="020B0606020202030204" pitchFamily="34" charset="0"/>
              </a:rPr>
              <a:t>(filename):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""""This function prints the resolution of the jpeg image file passed into it"""</a:t>
            </a: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  </a:t>
            </a:r>
            <a:r>
              <a:rPr lang="en-US" sz="1400" dirty="0">
                <a:latin typeface="Arial Narrow" panose="020B0606020202030204" pitchFamily="34" charset="0"/>
              </a:rPr>
              <a:t># open image for reading in binary mode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with open(filename,'</a:t>
            </a:r>
            <a:r>
              <a:rPr lang="en-US" sz="1400" dirty="0" err="1">
                <a:latin typeface="Arial Narrow" panose="020B0606020202030204" pitchFamily="34" charset="0"/>
              </a:rPr>
              <a:t>rb</a:t>
            </a:r>
            <a:r>
              <a:rPr lang="en-US" sz="1400" dirty="0">
                <a:latin typeface="Arial Narrow" panose="020B0606020202030204" pitchFamily="34" charset="0"/>
              </a:rPr>
              <a:t>') as </a:t>
            </a:r>
            <a:r>
              <a:rPr lang="en-US" sz="1400" dirty="0" err="1">
                <a:latin typeface="Arial Narrow" panose="020B0606020202030204" pitchFamily="34" charset="0"/>
              </a:rPr>
              <a:t>img_file</a:t>
            </a:r>
            <a:r>
              <a:rPr lang="en-US" sz="1400" dirty="0">
                <a:latin typeface="Arial Narrow" panose="020B0606020202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      </a:t>
            </a:r>
            <a:r>
              <a:rPr lang="en-US" sz="1400" dirty="0">
                <a:latin typeface="Arial Narrow" panose="020B0606020202030204" pitchFamily="34" charset="0"/>
              </a:rPr>
              <a:t># height of image (in 2 bytes) is at 164th position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</a:t>
            </a:r>
            <a:r>
              <a:rPr lang="en-US" sz="1400" dirty="0" err="1">
                <a:latin typeface="Arial Narrow" panose="020B0606020202030204" pitchFamily="34" charset="0"/>
              </a:rPr>
              <a:t>img_file.seek</a:t>
            </a:r>
            <a:r>
              <a:rPr lang="en-US" sz="1400" dirty="0">
                <a:latin typeface="Arial Narrow" panose="020B0606020202030204" pitchFamily="34" charset="0"/>
              </a:rPr>
              <a:t>(163</a:t>
            </a:r>
            <a:r>
              <a:rPr lang="en-US" sz="14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      </a:t>
            </a:r>
            <a:r>
              <a:rPr lang="en-US" sz="1400" dirty="0">
                <a:latin typeface="Arial Narrow" panose="020B0606020202030204" pitchFamily="34" charset="0"/>
              </a:rPr>
              <a:t># read the 2 bytes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a = </a:t>
            </a:r>
            <a:r>
              <a:rPr lang="en-US" sz="1400" dirty="0" err="1">
                <a:latin typeface="Arial Narrow" panose="020B0606020202030204" pitchFamily="34" charset="0"/>
              </a:rPr>
              <a:t>img_file.read</a:t>
            </a:r>
            <a:r>
              <a:rPr lang="en-US" sz="1400" dirty="0">
                <a:latin typeface="Arial Narrow" panose="020B0606020202030204" pitchFamily="34" charset="0"/>
              </a:rPr>
              <a:t>(2</a:t>
            </a:r>
            <a:r>
              <a:rPr lang="en-US" sz="14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      </a:t>
            </a:r>
            <a:r>
              <a:rPr lang="en-US" sz="1400" dirty="0">
                <a:latin typeface="Arial Narrow" panose="020B0606020202030204" pitchFamily="34" charset="0"/>
              </a:rPr>
              <a:t># calculate height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height = (a[0] &lt;&lt; 8) + a[1</a:t>
            </a:r>
            <a:r>
              <a:rPr lang="en-US" sz="1400" dirty="0" smtClean="0">
                <a:latin typeface="Arial Narrow" panose="020B0606020202030204" pitchFamily="34" charset="0"/>
              </a:rPr>
              <a:t>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      </a:t>
            </a:r>
            <a:r>
              <a:rPr lang="en-US" sz="1400" dirty="0">
                <a:latin typeface="Arial Narrow" panose="020B0606020202030204" pitchFamily="34" charset="0"/>
              </a:rPr>
              <a:t># next 2 bytes is width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a = </a:t>
            </a:r>
            <a:r>
              <a:rPr lang="en-US" sz="1400" dirty="0" err="1">
                <a:latin typeface="Arial Narrow" panose="020B0606020202030204" pitchFamily="34" charset="0"/>
              </a:rPr>
              <a:t>img_file.read</a:t>
            </a:r>
            <a:r>
              <a:rPr lang="en-US" sz="1400" dirty="0">
                <a:latin typeface="Arial Narrow" panose="020B0606020202030204" pitchFamily="34" charset="0"/>
              </a:rPr>
              <a:t>(2</a:t>
            </a:r>
            <a:r>
              <a:rPr lang="en-US" sz="1400" dirty="0" smtClean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      </a:t>
            </a:r>
            <a:r>
              <a:rPr lang="en-US" sz="1400" dirty="0">
                <a:latin typeface="Arial Narrow" panose="020B0606020202030204" pitchFamily="34" charset="0"/>
              </a:rPr>
              <a:t># calculate width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width = (a[0] &lt;&lt; 8) + a[1]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print("The resolution of the image </a:t>
            </a:r>
            <a:r>
              <a:rPr lang="en-US" sz="1400" dirty="0" err="1">
                <a:latin typeface="Arial Narrow" panose="020B0606020202030204" pitchFamily="34" charset="0"/>
              </a:rPr>
              <a:t>is",width,"x",height</a:t>
            </a:r>
            <a:r>
              <a:rPr lang="en-US" sz="14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jpeg_res</a:t>
            </a:r>
            <a:r>
              <a:rPr lang="en-US" sz="1400" dirty="0">
                <a:latin typeface="Arial Narrow" panose="020B0606020202030204" pitchFamily="34" charset="0"/>
              </a:rPr>
              <a:t>("sd.jpg")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98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Example-7: Read Files 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3886200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en-US" sz="1400" dirty="0" smtClean="0">
                <a:latin typeface="Arial Narrow" panose="020B0606020202030204" pitchFamily="34" charset="0"/>
              </a:rPr>
              <a:t>#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import </a:t>
            </a:r>
            <a:r>
              <a:rPr lang="en-US" sz="1400" dirty="0">
                <a:latin typeface="Arial Narrow" panose="020B0606020202030204" pitchFamily="34" charset="0"/>
              </a:rPr>
              <a:t>glob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python_files</a:t>
            </a:r>
            <a:r>
              <a:rPr lang="en-US" sz="1400" dirty="0">
                <a:latin typeface="Arial Narrow" panose="020B0606020202030204" pitchFamily="34" charset="0"/>
              </a:rPr>
              <a:t> = </a:t>
            </a:r>
            <a:r>
              <a:rPr lang="en-US" sz="1400" dirty="0" err="1">
                <a:latin typeface="Arial Narrow" panose="020B0606020202030204" pitchFamily="34" charset="0"/>
              </a:rPr>
              <a:t>glob.glob</a:t>
            </a:r>
            <a:r>
              <a:rPr lang="en-US" sz="1400" dirty="0">
                <a:latin typeface="Arial Narrow" panose="020B0606020202030204" pitchFamily="34" charset="0"/>
              </a:rPr>
              <a:t>('*.</a:t>
            </a:r>
            <a:r>
              <a:rPr lang="en-US" sz="1400" dirty="0" err="1">
                <a:latin typeface="Arial Narrow" panose="020B0606020202030204" pitchFamily="34" charset="0"/>
              </a:rPr>
              <a:t>py</a:t>
            </a:r>
            <a:r>
              <a:rPr lang="en-US" sz="1400" dirty="0">
                <a:latin typeface="Arial Narrow" panose="020B0606020202030204" pitchFamily="34" charset="0"/>
              </a:rPr>
              <a:t>')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for </a:t>
            </a:r>
            <a:r>
              <a:rPr lang="en-US" sz="1400" dirty="0" err="1">
                <a:latin typeface="Arial Narrow" panose="020B0606020202030204" pitchFamily="34" charset="0"/>
              </a:rPr>
              <a:t>file_name</a:t>
            </a:r>
            <a:r>
              <a:rPr lang="en-US" sz="1400" dirty="0">
                <a:latin typeface="Arial Narrow" panose="020B0606020202030204" pitchFamily="34" charset="0"/>
              </a:rPr>
              <a:t> in sorted(</a:t>
            </a:r>
            <a:r>
              <a:rPr lang="en-US" sz="1400" dirty="0" err="1">
                <a:latin typeface="Arial Narrow" panose="020B0606020202030204" pitchFamily="34" charset="0"/>
              </a:rPr>
              <a:t>python_files</a:t>
            </a:r>
            <a:r>
              <a:rPr lang="en-US" sz="1400" dirty="0">
                <a:latin typeface="Arial Narrow" panose="020B0606020202030204" pitchFamily="34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print('    ------' + </a:t>
            </a:r>
            <a:r>
              <a:rPr lang="en-US" sz="1400" dirty="0" err="1">
                <a:latin typeface="Arial Narrow" panose="020B0606020202030204" pitchFamily="34" charset="0"/>
              </a:rPr>
              <a:t>file_name</a:t>
            </a:r>
            <a:r>
              <a:rPr lang="en-US" sz="14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with open(</a:t>
            </a:r>
            <a:r>
              <a:rPr lang="en-US" sz="1400" dirty="0" err="1">
                <a:latin typeface="Arial Narrow" panose="020B0606020202030204" pitchFamily="34" charset="0"/>
              </a:rPr>
              <a:t>file_name</a:t>
            </a:r>
            <a:r>
              <a:rPr lang="en-US" sz="1400" dirty="0">
                <a:latin typeface="Arial Narrow" panose="020B0606020202030204" pitchFamily="34" charset="0"/>
              </a:rPr>
              <a:t>) as f: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for line in f: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        print('    ' + </a:t>
            </a:r>
            <a:r>
              <a:rPr lang="en-US" sz="1400" dirty="0" err="1">
                <a:latin typeface="Arial Narrow" panose="020B0606020202030204" pitchFamily="34" charset="0"/>
              </a:rPr>
              <a:t>line.rstrip</a:t>
            </a:r>
            <a:r>
              <a:rPr lang="en-US" sz="1400" dirty="0">
                <a:latin typeface="Arial Narrow" panose="020B0606020202030204" pitchFamily="34" charset="0"/>
              </a:rPr>
              <a:t>())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    print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>
            <a:noAutofit/>
          </a:bodyPr>
          <a:lstStyle/>
          <a:p>
            <a:pPr algn="l"/>
            <a:r>
              <a:rPr lang="en-US" sz="3000" dirty="0" smtClean="0"/>
              <a:t>Example-8: Scatters and Lines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3886200" cy="54863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 #linePlot.py</a:t>
            </a: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# visualize data points and lines</a:t>
            </a:r>
          </a:p>
          <a:p>
            <a:pPr marL="0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import </a:t>
            </a:r>
            <a:r>
              <a:rPr lang="en-US" sz="1400" dirty="0" err="1">
                <a:latin typeface="Arial Narrow" panose="020B0606020202030204" pitchFamily="34" charset="0"/>
              </a:rPr>
              <a:t>numpy</a:t>
            </a:r>
            <a:r>
              <a:rPr lang="en-US" sz="1400" dirty="0">
                <a:latin typeface="Arial Narrow" panose="020B0606020202030204" pitchFamily="34" charset="0"/>
              </a:rPr>
              <a:t> as np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import </a:t>
            </a:r>
            <a:r>
              <a:rPr lang="en-US" sz="1400" dirty="0" err="1">
                <a:latin typeface="Arial Narrow" panose="020B0606020202030204" pitchFamily="34" charset="0"/>
              </a:rPr>
              <a:t>matplotlib.pyplot</a:t>
            </a:r>
            <a:r>
              <a:rPr lang="en-US" sz="1400" dirty="0">
                <a:latin typeface="Arial Narrow" panose="020B0606020202030204" pitchFamily="34" charset="0"/>
              </a:rPr>
              <a:t> as </a:t>
            </a:r>
            <a:r>
              <a:rPr lang="en-US" sz="1400" dirty="0" err="1">
                <a:latin typeface="Arial Narrow" panose="020B0606020202030204" pitchFamily="34" charset="0"/>
              </a:rPr>
              <a:t>plt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import </a:t>
            </a:r>
            <a:r>
              <a:rPr lang="en-US" sz="1400" dirty="0" err="1">
                <a:latin typeface="Arial Narrow" panose="020B0606020202030204" pitchFamily="34" charset="0"/>
              </a:rPr>
              <a:t>plotly.plotly</a:t>
            </a:r>
            <a:r>
              <a:rPr lang="en-US" sz="1400" dirty="0">
                <a:latin typeface="Arial Narrow" panose="020B0606020202030204" pitchFamily="34" charset="0"/>
              </a:rPr>
              <a:t> as </a:t>
            </a:r>
            <a:r>
              <a:rPr lang="en-US" sz="1400" dirty="0" err="1">
                <a:latin typeface="Arial Narrow" panose="020B0606020202030204" pitchFamily="34" charset="0"/>
              </a:rPr>
              <a:t>py</a:t>
            </a: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line = </a:t>
            </a:r>
            <a:r>
              <a:rPr lang="en-US" sz="1400" dirty="0" err="1">
                <a:latin typeface="Arial Narrow" panose="020B0606020202030204" pitchFamily="34" charset="0"/>
              </a:rPr>
              <a:t>plt.figure</a:t>
            </a:r>
            <a:r>
              <a:rPr lang="en-US" sz="1400" dirty="0">
                <a:latin typeface="Arial Narrow" panose="020B0606020202030204" pitchFamily="34" charset="0"/>
              </a:rPr>
              <a:t>()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np.random.seed</a:t>
            </a:r>
            <a:r>
              <a:rPr lang="en-US" sz="1400" dirty="0">
                <a:latin typeface="Arial Narrow" panose="020B0606020202030204" pitchFamily="34" charset="0"/>
              </a:rPr>
              <a:t>(5)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x = </a:t>
            </a:r>
            <a:r>
              <a:rPr lang="en-US" sz="1400" dirty="0" err="1">
                <a:latin typeface="Arial Narrow" panose="020B0606020202030204" pitchFamily="34" charset="0"/>
              </a:rPr>
              <a:t>np.arange</a:t>
            </a:r>
            <a:r>
              <a:rPr lang="en-US" sz="1400" dirty="0">
                <a:latin typeface="Arial Narrow" panose="020B0606020202030204" pitchFamily="34" charset="0"/>
              </a:rPr>
              <a:t>(1, 101)</a:t>
            </a: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y = 20 + 3 * x + </a:t>
            </a:r>
            <a:r>
              <a:rPr lang="en-US" sz="1400" dirty="0" err="1">
                <a:latin typeface="Arial Narrow" panose="020B0606020202030204" pitchFamily="34" charset="0"/>
              </a:rPr>
              <a:t>np.random.normal</a:t>
            </a:r>
            <a:r>
              <a:rPr lang="en-US" sz="1400" dirty="0">
                <a:latin typeface="Arial Narrow" panose="020B0606020202030204" pitchFamily="34" charset="0"/>
              </a:rPr>
              <a:t>(0, 60, 100)</a:t>
            </a: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plt.plot</a:t>
            </a:r>
            <a:r>
              <a:rPr lang="en-US" sz="1400" dirty="0">
                <a:latin typeface="Arial Narrow" panose="020B0606020202030204" pitchFamily="34" charset="0"/>
              </a:rPr>
              <a:t>(x, y, "o")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draw vertical line from (70,100) to (70, 250)</a:t>
            </a: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plt.plot</a:t>
            </a:r>
            <a:r>
              <a:rPr lang="en-US" sz="1400" dirty="0">
                <a:latin typeface="Arial Narrow" panose="020B0606020202030204" pitchFamily="34" charset="0"/>
              </a:rPr>
              <a:t>([70, 70], [100, 250], 'k-', </a:t>
            </a:r>
            <a:r>
              <a:rPr lang="en-US" sz="1400" dirty="0" err="1">
                <a:latin typeface="Arial Narrow" panose="020B0606020202030204" pitchFamily="34" charset="0"/>
              </a:rPr>
              <a:t>lw</a:t>
            </a:r>
            <a:r>
              <a:rPr lang="en-US" sz="1400" dirty="0">
                <a:latin typeface="Arial Narrow" panose="020B0606020202030204" pitchFamily="34" charset="0"/>
              </a:rPr>
              <a:t>=2)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Arial Narrow" panose="020B0606020202030204" pitchFamily="34" charset="0"/>
              </a:rPr>
              <a:t># draw diagonal line from (70, 90) to (90, 200)</a:t>
            </a: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plt.plot</a:t>
            </a:r>
            <a:r>
              <a:rPr lang="en-US" sz="1400" dirty="0">
                <a:latin typeface="Arial Narrow" panose="020B0606020202030204" pitchFamily="34" charset="0"/>
              </a:rPr>
              <a:t>([70, 90], [90, 200], 'k-')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Arial Narrow" panose="020B0606020202030204" pitchFamily="34" charset="0"/>
              </a:rPr>
              <a:t>plot_url</a:t>
            </a:r>
            <a:r>
              <a:rPr lang="en-US" sz="1400" dirty="0">
                <a:latin typeface="Arial Narrow" panose="020B0606020202030204" pitchFamily="34" charset="0"/>
              </a:rPr>
              <a:t> = </a:t>
            </a:r>
            <a:r>
              <a:rPr lang="en-US" sz="1400" dirty="0" err="1">
                <a:latin typeface="Arial Narrow" panose="020B0606020202030204" pitchFamily="34" charset="0"/>
              </a:rPr>
              <a:t>py.plot_mpl</a:t>
            </a:r>
            <a:r>
              <a:rPr lang="en-US" sz="1400" dirty="0">
                <a:latin typeface="Arial Narrow" panose="020B0606020202030204" pitchFamily="34" charset="0"/>
              </a:rPr>
              <a:t>(line, filename='</a:t>
            </a:r>
            <a:r>
              <a:rPr lang="en-US" sz="1400" dirty="0" err="1">
                <a:latin typeface="Arial Narrow" panose="020B0606020202030204" pitchFamily="34" charset="0"/>
              </a:rPr>
              <a:t>mpl</a:t>
            </a:r>
            <a:r>
              <a:rPr lang="en-US" sz="1400" dirty="0">
                <a:latin typeface="Arial Narrow" panose="020B0606020202030204" pitchFamily="34" charset="0"/>
              </a:rPr>
              <a:t>-docs/add-line')</a:t>
            </a:r>
          </a:p>
          <a:p>
            <a:pPr marL="0" indent="0">
              <a:buNone/>
            </a:pPr>
            <a:endParaRPr lang="en-US" sz="1400" dirty="0"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4114800" cy="324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93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you already have a Python environment and are using pip to install packages, you need to run</a:t>
            </a:r>
          </a:p>
          <a:p>
            <a:pPr lvl="1"/>
            <a:r>
              <a:rPr lang="en-US" b="1" u="sng" dirty="0"/>
              <a:t>pip install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/>
              <a:t>matplotlib</a:t>
            </a:r>
            <a:r>
              <a:rPr lang="en-US" dirty="0"/>
              <a:t> pandas pillow </a:t>
            </a:r>
            <a:r>
              <a:rPr lang="en-US" dirty="0" err="1"/>
              <a:t>graphviz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are using OS X and homebrew, you can </a:t>
            </a:r>
            <a:r>
              <a:rPr lang="en-US" sz="2800" b="1" u="sng" dirty="0"/>
              <a:t>brew install </a:t>
            </a:r>
            <a:r>
              <a:rPr lang="en-US" dirty="0" err="1"/>
              <a:t>graphviz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are on Ubuntu or </a:t>
            </a:r>
            <a:r>
              <a:rPr lang="en-US" dirty="0" err="1"/>
              <a:t>debian</a:t>
            </a:r>
            <a:r>
              <a:rPr lang="en-US" dirty="0"/>
              <a:t>, you can </a:t>
            </a:r>
            <a:r>
              <a:rPr lang="en-US" sz="2800" b="1" u="sng" dirty="0"/>
              <a:t>apt-get install </a:t>
            </a:r>
            <a:r>
              <a:rPr lang="en-US" sz="2800" b="1" u="sng" dirty="0" err="1"/>
              <a:t>graphviz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Installing </a:t>
            </a:r>
            <a:r>
              <a:rPr lang="en-US" dirty="0" err="1"/>
              <a:t>graphviz</a:t>
            </a:r>
            <a:r>
              <a:rPr lang="en-US" dirty="0"/>
              <a:t> on Windows can be tricky and using </a:t>
            </a:r>
            <a:r>
              <a:rPr lang="en-US" dirty="0" err="1"/>
              <a:t>conda</a:t>
            </a:r>
            <a:r>
              <a:rPr lang="en-US" dirty="0"/>
              <a:t> / anaconda is recommended.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276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Part 1</a:t>
            </a:r>
            <a:r>
              <a:rPr lang="en-US" dirty="0" smtClean="0">
                <a:solidFill>
                  <a:srgbClr val="FF0000"/>
                </a:solidFill>
              </a:rPr>
              <a:t>: Getting Started</a:t>
            </a:r>
          </a:p>
          <a:p>
            <a:r>
              <a:rPr lang="en-US" dirty="0" smtClean="0"/>
              <a:t>Part 2: Python Commands</a:t>
            </a:r>
          </a:p>
          <a:p>
            <a:r>
              <a:rPr lang="en-US" dirty="0" smtClean="0"/>
              <a:t>Part 3: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1.1 as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python</a:t>
            </a:r>
          </a:p>
          <a:p>
            <a:pPr marL="0" indent="0">
              <a:buNone/>
            </a:pPr>
            <a:r>
              <a:rPr lang="en-US" dirty="0" smtClean="0"/>
              <a:t>&gt;&gt;&gt; 2*1024</a:t>
            </a:r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/>
              <a:t>2</a:t>
            </a:r>
            <a:r>
              <a:rPr lang="en-US" dirty="0" smtClean="0"/>
              <a:t>**1024</a:t>
            </a:r>
          </a:p>
          <a:p>
            <a:pPr marL="0" indent="0">
              <a:buNone/>
            </a:pPr>
            <a:r>
              <a:rPr lang="en-US" dirty="0" smtClean="0"/>
              <a:t>&gt;&gt;&gt; for n in [1,2,3,4,5,6]:</a:t>
            </a:r>
          </a:p>
          <a:p>
            <a:pPr marL="0" indent="0">
              <a:buNone/>
            </a:pPr>
            <a:r>
              <a:rPr lang="en-US" dirty="0" smtClean="0"/>
              <a:t>...		print n**2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$CTRL-D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2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 from math import </a:t>
            </a:r>
            <a:r>
              <a:rPr lang="en-US" dirty="0" err="1" smtClean="0"/>
              <a:t>sqrt</a:t>
            </a:r>
            <a:r>
              <a:rPr lang="en-US" dirty="0" smtClean="0"/>
              <a:t>, </a:t>
            </a:r>
            <a:r>
              <a:rPr lang="en-US" dirty="0" err="1" smtClean="0"/>
              <a:t>exp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exp</a:t>
            </a:r>
            <a:r>
              <a:rPr lang="en-US" dirty="0" smtClean="0"/>
              <a:t>(-1)</a:t>
            </a:r>
          </a:p>
          <a:p>
            <a:pPr marL="0" indent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sqrt</a:t>
            </a:r>
            <a:r>
              <a:rPr lang="en-US" dirty="0" smtClean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8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1.3 Defining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def</a:t>
            </a:r>
            <a:r>
              <a:rPr lang="en-US" dirty="0" smtClean="0"/>
              <a:t> f(x):</a:t>
            </a:r>
          </a:p>
          <a:p>
            <a:pPr marL="0" indent="0">
              <a:buNone/>
            </a:pPr>
            <a:r>
              <a:rPr lang="en-US" dirty="0" smtClean="0"/>
              <a:t>…		return x*x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 f(2)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&gt;&gt;&gt;f= lambda x: x*x</a:t>
            </a:r>
          </a:p>
          <a:p>
            <a:pPr marL="0" indent="0">
              <a:buNone/>
            </a:pPr>
            <a:r>
              <a:rPr lang="en-US" dirty="0" smtClean="0"/>
              <a:t>&gt;&gt;&gt;f(2)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5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1.4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Edit a file “Sfunc.py” with the following lines: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f(x):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x*x</a:t>
            </a:r>
          </a:p>
          <a:p>
            <a:pPr marL="0" indent="0">
              <a:buNone/>
            </a:pPr>
            <a:r>
              <a:rPr lang="en-US" dirty="0" smtClean="0"/>
              <a:t>&gt;&gt;&gt; from </a:t>
            </a:r>
            <a:r>
              <a:rPr lang="en-US" dirty="0" err="1"/>
              <a:t>Sfunc</a:t>
            </a:r>
            <a:r>
              <a:rPr lang="en-US" dirty="0"/>
              <a:t> </a:t>
            </a:r>
            <a:r>
              <a:rPr lang="en-US" dirty="0" smtClean="0"/>
              <a:t>import f</a:t>
            </a:r>
          </a:p>
          <a:p>
            <a:pPr marL="0" indent="0">
              <a:buNone/>
            </a:pPr>
            <a:r>
              <a:rPr lang="en-US" dirty="0" smtClean="0"/>
              <a:t>&gt;&gt;&gt; f(1.5)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5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1807</Words>
  <Application>Microsoft Office PowerPoint</Application>
  <PresentationFormat>On-screen Show (4:3)</PresentationFormat>
  <Paragraphs>395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Brief Tutorial on Python</vt:lpstr>
      <vt:lpstr>Why Python</vt:lpstr>
      <vt:lpstr>Setup </vt:lpstr>
      <vt:lpstr>Setup</vt:lpstr>
      <vt:lpstr>Outline</vt:lpstr>
      <vt:lpstr>1.1 as calculator</vt:lpstr>
      <vt:lpstr>1.2 library</vt:lpstr>
      <vt:lpstr>1.3 Defining functions</vt:lpstr>
      <vt:lpstr>1.4 Files</vt:lpstr>
      <vt:lpstr>1.5 Scripts</vt:lpstr>
      <vt:lpstr>Outline</vt:lpstr>
      <vt:lpstr>2.1 Comments</vt:lpstr>
      <vt:lpstr>2.2 Numbers and data types </vt:lpstr>
      <vt:lpstr>2.3 Strings</vt:lpstr>
      <vt:lpstr>2.4 Lists and Tuples</vt:lpstr>
      <vt:lpstr>2.5 range</vt:lpstr>
      <vt:lpstr>6.Boolean values</vt:lpstr>
      <vt:lpstr>7. Expressions</vt:lpstr>
      <vt:lpstr>8. Operators</vt:lpstr>
      <vt:lpstr>9.Variables and Assignments</vt:lpstr>
      <vt:lpstr>10.Decisions</vt:lpstr>
      <vt:lpstr>11. Loops</vt:lpstr>
      <vt:lpstr>12. Access lists</vt:lpstr>
      <vt:lpstr>13. Strings</vt:lpstr>
      <vt:lpstr>Outline</vt:lpstr>
      <vt:lpstr>Example-1: Add two Matrices </vt:lpstr>
      <vt:lpstr>Example-2: Transpose a Matrix</vt:lpstr>
      <vt:lpstr>Example-3: Matrix Multiplication </vt:lpstr>
      <vt:lpstr>Example-4: Sort a String  </vt:lpstr>
      <vt:lpstr>Example-5: Remove Punctuations from  a String  </vt:lpstr>
      <vt:lpstr>Example-6: Image Resolution </vt:lpstr>
      <vt:lpstr>Example-7: Read Files  </vt:lpstr>
      <vt:lpstr>Example-8: Scatters and Lines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Tutorial on Python</dc:title>
  <dc:creator>xliuadmin</dc:creator>
  <cp:lastModifiedBy>Xiao Bai Liu</cp:lastModifiedBy>
  <cp:revision>95</cp:revision>
  <dcterms:created xsi:type="dcterms:W3CDTF">2006-08-16T00:00:00Z</dcterms:created>
  <dcterms:modified xsi:type="dcterms:W3CDTF">2019-01-09T00:12:27Z</dcterms:modified>
</cp:coreProperties>
</file>