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427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34" r:id="rId13"/>
    <p:sldId id="405" r:id="rId14"/>
    <p:sldId id="433" r:id="rId15"/>
    <p:sldId id="429" r:id="rId16"/>
    <p:sldId id="430" r:id="rId17"/>
    <p:sldId id="431" r:id="rId18"/>
    <p:sldId id="432" r:id="rId19"/>
    <p:sldId id="407" r:id="rId20"/>
    <p:sldId id="408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5" r:id="rId32"/>
    <p:sldId id="422" r:id="rId33"/>
    <p:sldId id="423" r:id="rId34"/>
    <p:sldId id="424" r:id="rId35"/>
    <p:sldId id="42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85344" autoAdjust="0"/>
  </p:normalViewPr>
  <p:slideViewPr>
    <p:cSldViewPr>
      <p:cViewPr varScale="1">
        <p:scale>
          <a:sx n="85" d="100"/>
          <a:sy n="85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Arthur Samuel (1959). Machine Learning: Field of study that gives computers the ability to learn without being explicitly programmed. 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69363-EF2D-4215-8F35-DDC6AC7B5087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Arthur Samuel (1959). Machine Learning: Field of study that gives computers the ability to learn without being explicitly programmed. 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Discrete Supervised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Discrete Unsupervised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Continuous Supervised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08/26/2019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utism+Screening+Adul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2: Introduction to Machine Learning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err="1"/>
              <a:t>Xiaobai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your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For any unseen fish (not in A), </a:t>
            </a:r>
          </a:p>
          <a:p>
            <a:pPr lvl="1"/>
            <a:r>
              <a:rPr lang="en-US" dirty="0"/>
              <a:t>Measure its length </a:t>
            </a:r>
          </a:p>
          <a:p>
            <a:pPr lvl="1"/>
            <a:r>
              <a:rPr lang="en-US" dirty="0"/>
              <a:t>If it is less than “11”,  it is Salmon; otherwise it is See-bass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Measure its lightness</a:t>
            </a:r>
          </a:p>
          <a:p>
            <a:pPr lvl="1"/>
            <a:r>
              <a:rPr lang="en-US" dirty="0"/>
              <a:t>If it is less than 5.5, it is Salmon; otherwise, it is see-bass</a:t>
            </a:r>
          </a:p>
        </p:txBody>
      </p:sp>
    </p:spTree>
    <p:extLst>
      <p:ext uri="{BB962C8B-B14F-4D97-AF65-F5344CB8AC3E}">
        <p14:creationId xmlns:p14="http://schemas.microsoft.com/office/powerpoint/2010/main" val="8483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two features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638800"/>
            <a:ext cx="8229600" cy="5181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8" y="1600200"/>
            <a:ext cx="79152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Features are not equally well</a:t>
            </a:r>
          </a:p>
          <a:p>
            <a:endParaRPr lang="en-US" dirty="0"/>
          </a:p>
          <a:p>
            <a:pPr lvl="1"/>
            <a:r>
              <a:rPr lang="en-US" dirty="0"/>
              <a:t>E.g., number of eyes? </a:t>
            </a:r>
          </a:p>
          <a:p>
            <a:endParaRPr lang="en-US" dirty="0"/>
          </a:p>
          <a:p>
            <a:r>
              <a:rPr lang="en-US" dirty="0"/>
              <a:t>Any other features useless separating fish types? </a:t>
            </a:r>
          </a:p>
        </p:txBody>
      </p:sp>
    </p:spTree>
    <p:extLst>
      <p:ext uri="{BB962C8B-B14F-4D97-AF65-F5344CB8AC3E}">
        <p14:creationId xmlns:p14="http://schemas.microsoft.com/office/powerpoint/2010/main" val="26238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fish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Choose </a:t>
            </a: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, e.g. length, lightness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Collect training samples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Choose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(boundaries)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Estimate the model from training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</a:rPr>
              <a:t>Classify</a:t>
            </a:r>
            <a:r>
              <a:rPr lang="en-US" dirty="0"/>
              <a:t> new examples using the estimated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4114800"/>
            <a:ext cx="731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Advanced Machine Learning methods can learn which feature is the most important one (feature selection) and decide which data to collect</a:t>
            </a:r>
          </a:p>
        </p:txBody>
      </p:sp>
    </p:spTree>
    <p:extLst>
      <p:ext uri="{BB962C8B-B14F-4D97-AF65-F5344CB8AC3E}">
        <p14:creationId xmlns:p14="http://schemas.microsoft.com/office/powerpoint/2010/main" val="32739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937760"/>
          </a:xfrm>
        </p:spPr>
        <p:txBody>
          <a:bodyPr/>
          <a:lstStyle/>
          <a:p>
            <a:r>
              <a:rPr lang="en-US" dirty="0"/>
              <a:t>Training data</a:t>
            </a:r>
          </a:p>
          <a:p>
            <a:pPr lvl="1">
              <a:buFont typeface="Symbol" charset="2"/>
              <a:buChar char="-"/>
            </a:pP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, i.e., a vector of measurements, e.g., weight, length, color, of each fish</a:t>
            </a:r>
          </a:p>
          <a:p>
            <a:pPr lvl="1">
              <a:buFont typeface="Symbol" charset="2"/>
              <a:buChar char="-"/>
            </a:pPr>
            <a:r>
              <a:rPr lang="en-US" dirty="0"/>
              <a:t>binary </a:t>
            </a:r>
            <a:r>
              <a:rPr lang="en-US" dirty="0">
                <a:solidFill>
                  <a:srgbClr val="FF0000"/>
                </a:solidFill>
              </a:rPr>
              <a:t>labels</a:t>
            </a:r>
            <a:r>
              <a:rPr lang="en-US" dirty="0"/>
              <a:t>  for each fish, e.g.  for salmon,  or  for sea bass</a:t>
            </a:r>
          </a:p>
          <a:p>
            <a:r>
              <a:rPr lang="en-US" dirty="0"/>
              <a:t>Given a novel test example</a:t>
            </a:r>
          </a:p>
          <a:p>
            <a:r>
              <a:rPr lang="en-US" dirty="0"/>
              <a:t>Compute feature vector x; </a:t>
            </a:r>
          </a:p>
          <a:p>
            <a:r>
              <a:rPr lang="en-US" dirty="0"/>
              <a:t>Predict label 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Case: Flower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 : https://archive.ics.uci.edu/ml/datasets/Iris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Flower Types: </a:t>
            </a:r>
          </a:p>
          <a:p>
            <a:pPr marL="0" indent="0">
              <a:buNone/>
            </a:pPr>
            <a:r>
              <a:rPr lang="en-US" dirty="0"/>
              <a:t>	-- Iris </a:t>
            </a:r>
            <a:r>
              <a:rPr lang="en-US" dirty="0" err="1"/>
              <a:t>Setosa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-- Iris </a:t>
            </a:r>
            <a:r>
              <a:rPr lang="en-US" dirty="0" err="1"/>
              <a:t>Versicolour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-- Iris </a:t>
            </a:r>
            <a:r>
              <a:rPr lang="en-US" dirty="0" err="1"/>
              <a:t>Virginica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4648200"/>
            <a:ext cx="2408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sepal length in cm </a:t>
            </a:r>
            <a:br>
              <a:rPr lang="en-US" dirty="0"/>
            </a:br>
            <a:r>
              <a:rPr lang="en-US" dirty="0"/>
              <a:t>2. sepal width in cm </a:t>
            </a:r>
            <a:br>
              <a:rPr lang="en-US" dirty="0"/>
            </a:br>
            <a:r>
              <a:rPr lang="en-US" dirty="0"/>
              <a:t>3. petal length in cm </a:t>
            </a:r>
            <a:br>
              <a:rPr lang="en-US" dirty="0"/>
            </a:br>
            <a:r>
              <a:rPr lang="en-US" dirty="0"/>
              <a:t>4. petal width in cm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archive.ics.uci.edu/ml/assets/MLimages/Large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54" y="3119914"/>
            <a:ext cx="15525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9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Case: Autistic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https://archive.ics.uci.edu/ml/datasets/Autism+Screening+Adult#</a:t>
            </a:r>
            <a:endParaRPr lang="en-US" dirty="0"/>
          </a:p>
          <a:p>
            <a:pPr lvl="1"/>
            <a:r>
              <a:rPr lang="en-US" dirty="0"/>
              <a:t>704 subjects</a:t>
            </a:r>
          </a:p>
          <a:p>
            <a:pPr lvl="1"/>
            <a:r>
              <a:rPr lang="en-US" dirty="0"/>
              <a:t>21 features</a:t>
            </a:r>
          </a:p>
          <a:p>
            <a:endParaRPr lang="en-US" dirty="0"/>
          </a:p>
          <a:p>
            <a:r>
              <a:rPr lang="en-US" dirty="0"/>
              <a:t>Classify a person to be positive (with ASD) or negative (without)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87596"/>
              </p:ext>
            </p:extLst>
          </p:nvPr>
        </p:nvGraphicFramePr>
        <p:xfrm>
          <a:off x="1600200" y="1143000"/>
          <a:ext cx="5725160" cy="4434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78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Attribute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Description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Age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Number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Age in years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Gender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Male or Female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Ethnicity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List of common ethnicities in text format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Born with jaundice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Boolean  (yes or no)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Whether the case was born with jaundice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Family member with PDD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Boolean  (yes or no)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Whether any immediate family member has a PDD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Who is completing the test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Parent, self, caregiver, medical staff, clinician ,etc.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Country of residence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List of countries in text format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Used the screening app before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Boolean  (yes or no)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Whether the user has used a screening app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Screening Method Type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Integer (0,1,2,3)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type of screening methods chosen based on age category (0=toddler, 1=child, 2= adolescent, 3= adult)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Question 1 Answer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2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3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Binary (0, 1)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4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5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6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7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8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9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Question 10 Answer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Binary (0, 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The answer code of the question based on the screening method used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Screening Score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>
                          <a:effectLst/>
                        </a:rPr>
                        <a:t>Integer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800" dirty="0">
                          <a:effectLst/>
                        </a:rPr>
                        <a:t>The final score obtained based on the scoring algorithm of the screening method used. This was computed in an automated manner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55727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400" b="1" dirty="0"/>
              <a:t>Number of Instances (records in your data set): </a:t>
            </a:r>
            <a:r>
              <a:rPr lang="en-NZ" sz="1400" dirty="0"/>
              <a:t>704</a:t>
            </a:r>
            <a:endParaRPr lang="en-US" sz="1400" dirty="0"/>
          </a:p>
          <a:p>
            <a:r>
              <a:rPr lang="en-NZ" sz="1400" b="1" dirty="0"/>
              <a:t>Number of Attributes (fields within each record): </a:t>
            </a:r>
            <a:r>
              <a:rPr lang="en-NZ" sz="1400" dirty="0"/>
              <a:t>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509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107" y="3276600"/>
            <a:ext cx="8229600" cy="2270760"/>
          </a:xfrm>
        </p:spPr>
        <p:txBody>
          <a:bodyPr/>
          <a:lstStyle/>
          <a:p>
            <a:r>
              <a:rPr lang="en-US" dirty="0"/>
              <a:t>10 classes: 0-9</a:t>
            </a:r>
          </a:p>
          <a:p>
            <a:r>
              <a:rPr lang="en-US" dirty="0"/>
              <a:t>Training photos with answers</a:t>
            </a:r>
          </a:p>
          <a:p>
            <a:r>
              <a:rPr lang="en-US" dirty="0"/>
              <a:t>Testing photos without answers</a:t>
            </a:r>
          </a:p>
        </p:txBody>
      </p:sp>
      <p:pic>
        <p:nvPicPr>
          <p:cNvPr id="3074" name="Picture 2" descr="https://kaggle2.blob.core.windows.net/competitions/kaggle/3004/logos/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308381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4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Machine Learning Models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38275"/>
            <a:ext cx="29908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2738437" cy="140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1"/>
            <a:ext cx="355195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276600"/>
            <a:ext cx="2743200" cy="16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Spam email detection</a:t>
            </a:r>
          </a:p>
          <a:p>
            <a:r>
              <a:rPr lang="en-US" dirty="0"/>
              <a:t>Rating movie</a:t>
            </a:r>
          </a:p>
          <a:p>
            <a:r>
              <a:rPr lang="en-US" dirty="0"/>
              <a:t>Book recommendation</a:t>
            </a:r>
          </a:p>
          <a:p>
            <a:r>
              <a:rPr lang="en-US" dirty="0"/>
              <a:t>Financial forecasting</a:t>
            </a:r>
          </a:p>
          <a:p>
            <a:r>
              <a:rPr lang="en-US" dirty="0"/>
              <a:t>Social network relationships</a:t>
            </a:r>
          </a:p>
          <a:p>
            <a:r>
              <a:rPr lang="en-US" dirty="0"/>
              <a:t>Face recognition</a:t>
            </a:r>
          </a:p>
          <a:p>
            <a:r>
              <a:rPr lang="en-US" dirty="0"/>
              <a:t>Scene understanding</a:t>
            </a:r>
          </a:p>
          <a:p>
            <a:r>
              <a:rPr lang="en-US" dirty="0"/>
              <a:t>Human tracking in videos</a:t>
            </a:r>
          </a:p>
          <a:p>
            <a:r>
              <a:rPr lang="en-US" dirty="0"/>
              <a:t>Self-driving car</a:t>
            </a:r>
          </a:p>
          <a:p>
            <a:r>
              <a:rPr lang="en-US" dirty="0"/>
              <a:t>Robot navigation</a:t>
            </a:r>
          </a:p>
          <a:p>
            <a:r>
              <a:rPr lang="en-US" dirty="0"/>
              <a:t>Global seismic monitoring</a:t>
            </a:r>
          </a:p>
        </p:txBody>
      </p:sp>
    </p:spTree>
    <p:extLst>
      <p:ext uri="{BB962C8B-B14F-4D97-AF65-F5344CB8AC3E}">
        <p14:creationId xmlns:p14="http://schemas.microsoft.com/office/powerpoint/2010/main" val="2763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Unsupervised &amp; Supervised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 Machine Learning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8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124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Unsupervised &amp;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36403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Learning: Supervised and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Training samples are input-output or feature-label pairs</a:t>
            </a:r>
          </a:p>
          <a:p>
            <a:pPr lvl="1"/>
            <a:r>
              <a:rPr lang="en-US" dirty="0"/>
              <a:t>Test sample has only features or inputs</a:t>
            </a:r>
          </a:p>
          <a:p>
            <a:pPr lvl="1"/>
            <a:r>
              <a:rPr lang="en-US" dirty="0"/>
              <a:t>The task is to predict labels</a:t>
            </a:r>
          </a:p>
          <a:p>
            <a:pPr lvl="1"/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Training data includes only unlabeled features;</a:t>
            </a:r>
          </a:p>
          <a:p>
            <a:pPr lvl="1"/>
            <a:r>
              <a:rPr lang="en-US" dirty="0"/>
              <a:t> Task is to cluster data into groups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170834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18" y="1447800"/>
            <a:ext cx="508445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7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Classification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14425"/>
            <a:ext cx="170834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5715000" cy="489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3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124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Overview: Machine Learning Problems</a:t>
            </a:r>
          </a:p>
        </p:txBody>
      </p:sp>
    </p:spTree>
    <p:extLst>
      <p:ext uri="{BB962C8B-B14F-4D97-AF65-F5344CB8AC3E}">
        <p14:creationId xmlns:p14="http://schemas.microsoft.com/office/powerpoint/2010/main" val="283581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Problems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346504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6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Classification problems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790700"/>
            <a:ext cx="79152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31"/>
          <a:stretch/>
        </p:blipFill>
        <p:spPr bwMode="auto">
          <a:xfrm>
            <a:off x="762000" y="5334000"/>
            <a:ext cx="19151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Discrete Supervised Learning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2" r="36365"/>
          <a:stretch/>
        </p:blipFill>
        <p:spPr bwMode="auto">
          <a:xfrm>
            <a:off x="3124200" y="5334000"/>
            <a:ext cx="1803906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9" r="1979"/>
          <a:stretch/>
        </p:blipFill>
        <p:spPr bwMode="auto">
          <a:xfrm>
            <a:off x="5416177" y="5334000"/>
            <a:ext cx="182282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42"/>
          <a:stretch/>
        </p:blipFill>
        <p:spPr bwMode="auto">
          <a:xfrm>
            <a:off x="1752600" y="2819400"/>
            <a:ext cx="5437094" cy="353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124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Clustering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Discrete Unsupervised Learning</a:t>
            </a:r>
          </a:p>
          <a:p>
            <a:endParaRPr lang="en-US" dirty="0"/>
          </a:p>
          <a:p>
            <a:r>
              <a:rPr lang="en-US" dirty="0"/>
              <a:t>User Activities</a:t>
            </a:r>
          </a:p>
          <a:p>
            <a:endParaRPr lang="en-US" dirty="0"/>
          </a:p>
          <a:p>
            <a:r>
              <a:rPr lang="en-US" dirty="0"/>
              <a:t>Community Discovery</a:t>
            </a:r>
          </a:p>
          <a:p>
            <a:endParaRPr lang="en-US" dirty="0"/>
          </a:p>
          <a:p>
            <a:r>
              <a:rPr lang="en-US" dirty="0"/>
              <a:t>Large-Scale Issue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962400" cy="343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1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9144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sz="3500" dirty="0"/>
              <a:t>How to develop a Machine Learning system?</a:t>
            </a:r>
            <a:endParaRPr kumimoji="1" lang="zh-CN" altLang="en-US" sz="35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52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62600"/>
            <a:ext cx="8229600" cy="594360"/>
          </a:xfrm>
        </p:spPr>
        <p:txBody>
          <a:bodyPr/>
          <a:lstStyle/>
          <a:p>
            <a:r>
              <a:rPr lang="en-US" dirty="0"/>
              <a:t>Label is real number, instead of discrete classes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2872"/>
            <a:ext cx="7162800" cy="358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Supervised Learning </a:t>
            </a:r>
          </a:p>
        </p:txBody>
      </p:sp>
    </p:spTree>
    <p:extLst>
      <p:ext uri="{BB962C8B-B14F-4D97-AF65-F5344CB8AC3E}">
        <p14:creationId xmlns:p14="http://schemas.microsoft.com/office/powerpoint/2010/main" val="32255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1219200"/>
            <a:ext cx="82296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>
                <a:solidFill>
                  <a:prstClr val="black"/>
                </a:solidFill>
              </a:rPr>
              <a:t>Of the following examples, which can be ell addressed using an </a:t>
            </a:r>
            <a:r>
              <a:rPr lang="en-US" sz="2400" u="sng" dirty="0">
                <a:solidFill>
                  <a:prstClr val="black"/>
                </a:solidFill>
              </a:rPr>
              <a:t>unsupervised</a:t>
            </a:r>
            <a:r>
              <a:rPr lang="en-US" sz="2400" dirty="0">
                <a:solidFill>
                  <a:prstClr val="black"/>
                </a:solidFill>
              </a:rPr>
              <a:t> learning algorithm?  (Check all that apply.) </a:t>
            </a:r>
          </a:p>
          <a:p>
            <a:pPr>
              <a:buFont typeface="Arial" pitchFamily="34" charset="0"/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4038600"/>
            <a:ext cx="7515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Given a database of customer data, automatically discover market segments and group customers into different market segments.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1" y="2413000"/>
            <a:ext cx="678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Given email labeled as spam/not spam, learn a spam filter.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1" y="30988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Given a set of news articles found on the web, group them into set of articles about the same story.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1" y="4976575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>
                <a:solidFill>
                  <a:prstClr val="black"/>
                </a:solidFill>
              </a:rPr>
              <a:t>Given a dataset of patients diagnosed as either having diabetes or not, learn to classify new patients as having diabetes or not. 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Quiz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172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Unsupervised Regression</a:t>
            </a:r>
          </a:p>
          <a:p>
            <a:r>
              <a:rPr lang="en-US" dirty="0"/>
              <a:t>Example: faces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Features of high dimension: 32pixels *32 pixels=1024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82152"/>
            <a:ext cx="4800600" cy="335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8038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Unsupervised Regression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86537" cy="445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Quiz: speech recognition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229600" cy="899160"/>
          </a:xfrm>
        </p:spPr>
        <p:txBody>
          <a:bodyPr/>
          <a:lstStyle/>
          <a:p>
            <a:r>
              <a:rPr kumimoji="1" lang="en-US" altLang="zh-CN" dirty="0"/>
              <a:t>Which of the following statements are not correct?	</a:t>
            </a:r>
          </a:p>
          <a:p>
            <a:endParaRPr kumimoji="1"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686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981200" y="2667000"/>
            <a:ext cx="381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Audio Waveform,  Spoken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4989" y="4038600"/>
            <a:ext cx="4588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The training data are audio-word pairs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989" y="4557830"/>
            <a:ext cx="7417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The task is to recognize spoken words for a novel audio waveform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4989" y="5091230"/>
            <a:ext cx="4762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This is an unsupervised learning problem</a:t>
            </a:r>
          </a:p>
        </p:txBody>
      </p:sp>
      <p:sp>
        <p:nvSpPr>
          <p:cNvPr id="9" name="Rectangle 7"/>
          <p:cNvSpPr/>
          <p:nvPr/>
        </p:nvSpPr>
        <p:spPr>
          <a:xfrm>
            <a:off x="1020482" y="5638800"/>
            <a:ext cx="4927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sz="2000" dirty="0"/>
              <a:t>This is typical supervised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78160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Lecture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Hello world</a:t>
            </a:r>
            <a:r>
              <a:rPr kumimoji="1" lang="en-US" altLang="zh-CN"/>
              <a:t>, Machine Learning!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21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Fish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classification problem:</a:t>
            </a:r>
          </a:p>
          <a:p>
            <a:pPr lvl="1"/>
            <a:r>
              <a:rPr lang="en-US" dirty="0"/>
              <a:t>Given a fish,  could you tell if it is a Salmon or See-bass? </a:t>
            </a:r>
          </a:p>
          <a:p>
            <a:pPr lvl="1"/>
            <a:endParaRPr lang="en-US" dirty="0"/>
          </a:p>
          <a:p>
            <a:r>
              <a:rPr lang="en-US" dirty="0"/>
              <a:t>You are allowed to measure, observe, and touch them.</a:t>
            </a:r>
          </a:p>
          <a:p>
            <a:pPr lvl="1"/>
            <a:endParaRPr lang="en-US" dirty="0"/>
          </a:p>
          <a:p>
            <a:r>
              <a:rPr lang="en-US" dirty="0"/>
              <a:t>To answer this question, we need to learn expertise</a:t>
            </a:r>
          </a:p>
          <a:p>
            <a:pPr lvl="1"/>
            <a:r>
              <a:rPr lang="en-US" dirty="0"/>
              <a:t>From your parents</a:t>
            </a:r>
          </a:p>
          <a:p>
            <a:pPr lvl="1"/>
            <a:r>
              <a:rPr lang="en-US" dirty="0"/>
              <a:t>From your friends</a:t>
            </a:r>
          </a:p>
          <a:p>
            <a:pPr lvl="1"/>
            <a:r>
              <a:rPr lang="en-US" dirty="0"/>
              <a:t>From your textbook</a:t>
            </a:r>
          </a:p>
          <a:p>
            <a:pPr lvl="1"/>
            <a:r>
              <a:rPr lang="en-US" dirty="0"/>
              <a:t>Google it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6"/>
          <a:stretch/>
        </p:blipFill>
        <p:spPr bwMode="auto">
          <a:xfrm>
            <a:off x="6934200" y="3962400"/>
            <a:ext cx="1450830" cy="218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2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You are asked to learn on your own: </a:t>
            </a:r>
          </a:p>
          <a:p>
            <a:pPr lvl="1"/>
            <a:r>
              <a:rPr lang="en-US" dirty="0"/>
              <a:t>Given a bag of Fish, denoted as A,  you are allowed to measure, observe, and touch them.</a:t>
            </a:r>
          </a:p>
          <a:p>
            <a:pPr lvl="1"/>
            <a:r>
              <a:rPr lang="en-US" dirty="0"/>
              <a:t>For every fish in A, you know its class</a:t>
            </a:r>
          </a:p>
          <a:p>
            <a:endParaRPr lang="en-US" dirty="0"/>
          </a:p>
          <a:p>
            <a:r>
              <a:rPr lang="en-US" dirty="0"/>
              <a:t>Could you figure out how to train yourself? </a:t>
            </a:r>
          </a:p>
        </p:txBody>
      </p:sp>
    </p:spTree>
    <p:extLst>
      <p:ext uri="{BB962C8B-B14F-4D97-AF65-F5344CB8AC3E}">
        <p14:creationId xmlns:p14="http://schemas.microsoft.com/office/powerpoint/2010/main" val="3754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hands dirty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/>
          <a:lstStyle/>
          <a:p>
            <a:r>
              <a:rPr lang="en-US" dirty="0"/>
              <a:t>For every fish in the bag A, </a:t>
            </a:r>
            <a:r>
              <a:rPr lang="en-US" u="sng" dirty="0"/>
              <a:t>measure its length</a:t>
            </a:r>
            <a:r>
              <a:rPr lang="en-US" dirty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6"/>
          <a:stretch/>
        </p:blipFill>
        <p:spPr bwMode="auto">
          <a:xfrm>
            <a:off x="2895600" y="1371599"/>
            <a:ext cx="1981200" cy="297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what you got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562600"/>
            <a:ext cx="7772400" cy="59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Empirical boundary: separate a majority of fishes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62075"/>
            <a:ext cx="80200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895600" y="4953000"/>
            <a:ext cx="609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7270" y="1143000"/>
            <a:ext cx="2313330" cy="1480066"/>
            <a:chOff x="6297270" y="1143000"/>
            <a:chExt cx="2313330" cy="148006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858000" y="21336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858000" y="1143000"/>
              <a:ext cx="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358235" y="2253734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length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121901" y="145363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734299" y="1524000"/>
              <a:ext cx="114301" cy="1143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your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new fish (not in A), </a:t>
            </a:r>
          </a:p>
          <a:p>
            <a:pPr lvl="1"/>
            <a:r>
              <a:rPr lang="en-US" dirty="0"/>
              <a:t>Measure its length </a:t>
            </a:r>
          </a:p>
          <a:p>
            <a:pPr lvl="1"/>
            <a:r>
              <a:rPr lang="en-US" dirty="0"/>
              <a:t>If it is less than “11”,  it is Salmon; otherwise it is See-bass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only use a single feature of fishes</a:t>
            </a:r>
          </a:p>
          <a:p>
            <a:pPr lvl="1"/>
            <a:r>
              <a:rPr lang="en-US" dirty="0"/>
              <a:t>Might be okay for simple cases</a:t>
            </a:r>
          </a:p>
          <a:p>
            <a:pPr lvl="1"/>
            <a:r>
              <a:rPr lang="en-US" dirty="0"/>
              <a:t>Make considerable errors when you begin to work for a fish factory</a:t>
            </a:r>
          </a:p>
          <a:p>
            <a:pPr lvl="1"/>
            <a:endParaRPr lang="en-US" dirty="0"/>
          </a:p>
          <a:p>
            <a:r>
              <a:rPr lang="en-US" dirty="0"/>
              <a:t>More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feature: lightness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34439"/>
            <a:ext cx="8229600" cy="594360"/>
          </a:xfrm>
        </p:spPr>
        <p:txBody>
          <a:bodyPr/>
          <a:lstStyle/>
          <a:p>
            <a:r>
              <a:rPr lang="en-US" dirty="0"/>
              <a:t>For any fish in A, let’s measure its lightness.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27993"/>
            <a:ext cx="7162800" cy="338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99309" y="5783580"/>
            <a:ext cx="7772400" cy="594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Empirical boundary: separate a majority of fishes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37709" y="5173980"/>
            <a:ext cx="609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5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1615</TotalTime>
  <Words>1266</Words>
  <Application>Microsoft Office PowerPoint</Application>
  <PresentationFormat>On-screen Show (4:3)</PresentationFormat>
  <Paragraphs>229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Origin</vt:lpstr>
      <vt:lpstr>lecture 2: Introduction to Machine Learning  </vt:lpstr>
      <vt:lpstr>Review: Machine Learning Tasks</vt:lpstr>
      <vt:lpstr>PowerPoint Presentation</vt:lpstr>
      <vt:lpstr>Example: Fish Classification</vt:lpstr>
      <vt:lpstr>Now, </vt:lpstr>
      <vt:lpstr>Get your hands dirty</vt:lpstr>
      <vt:lpstr>Plot what you got</vt:lpstr>
      <vt:lpstr>With your expertise</vt:lpstr>
      <vt:lpstr>Another feature: lightness</vt:lpstr>
      <vt:lpstr>With your expertise</vt:lpstr>
      <vt:lpstr>Putting two features together</vt:lpstr>
      <vt:lpstr>Be careful, </vt:lpstr>
      <vt:lpstr>Recap: fish classifier</vt:lpstr>
      <vt:lpstr>Example Conti.</vt:lpstr>
      <vt:lpstr>Case: Flower Classification</vt:lpstr>
      <vt:lpstr>Case: Autistic Spectrum Disorder (ASD)</vt:lpstr>
      <vt:lpstr>PowerPoint Presentation</vt:lpstr>
      <vt:lpstr>Case: Digit Recognition</vt:lpstr>
      <vt:lpstr>Advanced Machine Learning Models</vt:lpstr>
      <vt:lpstr>Outline of the rest </vt:lpstr>
      <vt:lpstr>Unsupervised &amp; Supervised Learning</vt:lpstr>
      <vt:lpstr>Learning: Supervised and Unsupervised</vt:lpstr>
      <vt:lpstr>Supervised Classification</vt:lpstr>
      <vt:lpstr>Unsupervised Classification</vt:lpstr>
      <vt:lpstr>Overview: Machine Learning Problems</vt:lpstr>
      <vt:lpstr>Machine Learning Problems</vt:lpstr>
      <vt:lpstr>Problem 1: Classification problems</vt:lpstr>
      <vt:lpstr>PowerPoint Presentation</vt:lpstr>
      <vt:lpstr>Problem 2: Clustering</vt:lpstr>
      <vt:lpstr>Problem 3: Regression</vt:lpstr>
      <vt:lpstr>PowerPoint Presentation</vt:lpstr>
      <vt:lpstr>Problem 4: Dimensionality Reduction</vt:lpstr>
      <vt:lpstr>Problem 4: Dimensionality Reduction</vt:lpstr>
      <vt:lpstr>Quiz: speech recognition</vt:lpstr>
      <vt:lpstr>Next Lecture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Xiao Bai Liu</cp:lastModifiedBy>
  <cp:revision>125</cp:revision>
  <dcterms:created xsi:type="dcterms:W3CDTF">2015-08-12T17:32:19Z</dcterms:created>
  <dcterms:modified xsi:type="dcterms:W3CDTF">2019-08-26T18:46:46Z</dcterms:modified>
</cp:coreProperties>
</file>