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30" r:id="rId3"/>
    <p:sldId id="434" r:id="rId4"/>
    <p:sldId id="431" r:id="rId5"/>
    <p:sldId id="432" r:id="rId6"/>
    <p:sldId id="433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68" r:id="rId18"/>
    <p:sldId id="445" r:id="rId19"/>
    <p:sldId id="446" r:id="rId20"/>
    <p:sldId id="448" r:id="rId21"/>
    <p:sldId id="429" r:id="rId22"/>
    <p:sldId id="447" r:id="rId23"/>
    <p:sldId id="449" r:id="rId24"/>
    <p:sldId id="451" r:id="rId25"/>
    <p:sldId id="453" r:id="rId26"/>
    <p:sldId id="454" r:id="rId27"/>
    <p:sldId id="452" r:id="rId28"/>
    <p:sldId id="455" r:id="rId29"/>
    <p:sldId id="456" r:id="rId30"/>
    <p:sldId id="457" r:id="rId31"/>
    <p:sldId id="458" r:id="rId32"/>
    <p:sldId id="459" r:id="rId33"/>
    <p:sldId id="450" r:id="rId34"/>
    <p:sldId id="462" r:id="rId35"/>
    <p:sldId id="464" r:id="rId36"/>
    <p:sldId id="465" r:id="rId37"/>
    <p:sldId id="466" r:id="rId38"/>
    <p:sldId id="463" r:id="rId39"/>
    <p:sldId id="467" r:id="rId40"/>
    <p:sldId id="42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85363" autoAdjust="0"/>
  </p:normalViewPr>
  <p:slideViewPr>
    <p:cSldViewPr>
      <p:cViewPr>
        <p:scale>
          <a:sx n="75" d="100"/>
          <a:sy n="75" d="100"/>
        </p:scale>
        <p:origin x="-55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01/15/2019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user_guid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3: Hello-World Machine Learning 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Xiaobai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381000"/>
            <a:ext cx="9156700" cy="559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7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Library</a:t>
            </a:r>
            <a:r>
              <a:rPr lang="en-US" dirty="0" smtClean="0"/>
              <a:t>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Functionality for multi-dimensional arrays, high-level mathematical functions (linear algebra operations), Fourier transform, pseudorandom number generators. 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scikit</a:t>
            </a:r>
            <a:r>
              <a:rPr lang="en-US" dirty="0" smtClean="0"/>
              <a:t>-learn, all data have to be converted to a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numPy</a:t>
            </a:r>
            <a:r>
              <a:rPr lang="en-US" dirty="0" smtClean="0"/>
              <a:t> array looks like this: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Tutorial is provided in </a:t>
            </a:r>
            <a:r>
              <a:rPr lang="en-US" dirty="0" smtClean="0"/>
              <a:t>Gradebook (week 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2672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1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Library</a:t>
            </a:r>
            <a:r>
              <a:rPr lang="en-US" dirty="0" smtClean="0"/>
              <a:t>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collection of functions for scientific computing: function optimization, signal processing, statistical distributions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uses </a:t>
            </a:r>
            <a:r>
              <a:rPr lang="en-US" dirty="0" err="1" smtClean="0"/>
              <a:t>SciPy</a:t>
            </a:r>
            <a:r>
              <a:rPr lang="en-US" dirty="0" smtClean="0"/>
              <a:t> to implement its algorithms</a:t>
            </a:r>
          </a:p>
          <a:p>
            <a:r>
              <a:rPr lang="en-US" dirty="0" err="1" smtClean="0"/>
              <a:t>scipy.sparse</a:t>
            </a:r>
            <a:r>
              <a:rPr lang="en-US" dirty="0" smtClean="0"/>
              <a:t>: sparse matrices, another data representation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60007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8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9700"/>
            <a:ext cx="5981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Library</a:t>
            </a:r>
            <a:r>
              <a:rPr lang="en-US" dirty="0" smtClean="0"/>
              <a:t>: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scientific plotting library in Python</a:t>
            </a:r>
          </a:p>
          <a:p>
            <a:r>
              <a:rPr lang="en-US" dirty="0" smtClean="0"/>
              <a:t>High-quality visualizations: line charts, histograms, scatter plots, 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343958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58578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3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 Library</a:t>
            </a:r>
            <a:r>
              <a:rPr lang="en-US" dirty="0" smtClean="0"/>
              <a:t>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library for data analysis</a:t>
            </a:r>
          </a:p>
          <a:p>
            <a:r>
              <a:rPr lang="en-US" dirty="0" smtClean="0"/>
              <a:t>Data structure: </a:t>
            </a:r>
            <a:r>
              <a:rPr lang="en-US" dirty="0" err="1" smtClean="0"/>
              <a:t>DataFrame</a:t>
            </a:r>
            <a:r>
              <a:rPr lang="en-US" dirty="0" smtClean="0"/>
              <a:t>, a table, and a collection of methods to modify and operate on this table. </a:t>
            </a:r>
          </a:p>
          <a:p>
            <a:pPr lvl="1"/>
            <a:r>
              <a:rPr lang="en-US" dirty="0" smtClean="0"/>
              <a:t>allows queries and joins of tables (e.g., SQL)</a:t>
            </a:r>
          </a:p>
          <a:p>
            <a:pPr lvl="1"/>
            <a:r>
              <a:rPr lang="en-US" dirty="0" smtClean="0"/>
              <a:t>Individual columns might have different data types (integers, dates, float, strings)</a:t>
            </a:r>
          </a:p>
          <a:p>
            <a:r>
              <a:rPr lang="en-US" dirty="0" smtClean="0"/>
              <a:t>Functions for loading data from databases, e.g., Excel files, comma-separated values (CSV) files. 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1999"/>
            <a:ext cx="4572000" cy="225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09536"/>
            <a:ext cx="2009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Library</a:t>
            </a:r>
            <a:r>
              <a:rPr lang="en-US" dirty="0" smtClean="0"/>
              <a:t>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1508760"/>
          </a:xfrm>
        </p:spPr>
        <p:txBody>
          <a:bodyPr/>
          <a:lstStyle/>
          <a:p>
            <a:r>
              <a:rPr lang="en-US" dirty="0" smtClean="0"/>
              <a:t>Guides </a:t>
            </a:r>
            <a:r>
              <a:rPr lang="en-US" dirty="0"/>
              <a:t>and Tutorials: https://pandas.pydata.org/pandas-docs/stable/tutorials.html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27854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1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numpy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SciPy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pandas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(recommended)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105400"/>
            <a:ext cx="8229600" cy="990600"/>
          </a:xfrm>
        </p:spPr>
        <p:txBody>
          <a:bodyPr/>
          <a:lstStyle/>
          <a:p>
            <a:r>
              <a:rPr lang="en-US" dirty="0" smtClean="0"/>
              <a:t>There is no need to strictly follow these versions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100"/>
            <a:ext cx="43243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0275"/>
            <a:ext cx="4210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4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</a:t>
            </a:r>
            <a:r>
              <a:rPr lang="en-US" dirty="0"/>
              <a:t>Flower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machine learning project that can classify Iris species</a:t>
            </a:r>
            <a:endParaRPr lang="en-US" dirty="0"/>
          </a:p>
        </p:txBody>
      </p:sp>
      <p:sp>
        <p:nvSpPr>
          <p:cNvPr id="4" name="AutoShape 2" descr="sepal_pe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5095875" cy="37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1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Step-by-step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Modules (libraries) </a:t>
            </a:r>
          </a:p>
          <a:p>
            <a:r>
              <a:rPr lang="en-US" dirty="0" smtClean="0"/>
              <a:t>Versions (suggested)</a:t>
            </a:r>
          </a:p>
          <a:p>
            <a:r>
              <a:rPr lang="en-US" dirty="0" smtClean="0"/>
              <a:t>Hello World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5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</a:t>
            </a:r>
            <a:r>
              <a:rPr lang="en-US" dirty="0"/>
              <a:t>Flower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Task:  learn a flower classifier that can distinguish flower species</a:t>
            </a:r>
          </a:p>
          <a:p>
            <a:r>
              <a:rPr lang="en-US" dirty="0" smtClean="0"/>
              <a:t>Major Steps</a:t>
            </a:r>
          </a:p>
          <a:p>
            <a:pPr lvl="1"/>
            <a:r>
              <a:rPr lang="en-US" dirty="0" smtClean="0"/>
              <a:t>Collect a set of flowers </a:t>
            </a:r>
            <a:endParaRPr lang="en-US" dirty="0"/>
          </a:p>
          <a:p>
            <a:pPr lvl="1"/>
            <a:r>
              <a:rPr lang="en-US" dirty="0" smtClean="0"/>
              <a:t>Ask experts to provide each flower with a label ( </a:t>
            </a:r>
            <a:r>
              <a:rPr lang="en-US" dirty="0" err="1" smtClean="0"/>
              <a:t>setosa</a:t>
            </a:r>
            <a:r>
              <a:rPr lang="en-US" dirty="0" smtClean="0"/>
              <a:t>, versicolor, or </a:t>
            </a:r>
            <a:r>
              <a:rPr lang="en-US" dirty="0" err="1" smtClean="0"/>
              <a:t>virginica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Measure each flower’s: petal length, petal width, sepal length, sepal width - - hopefully these measurements can be used to separate flower species.</a:t>
            </a:r>
          </a:p>
          <a:p>
            <a:pPr lvl="1"/>
            <a:r>
              <a:rPr lang="en-US" dirty="0" smtClean="0"/>
              <a:t>Learn to make sense these data</a:t>
            </a:r>
          </a:p>
          <a:p>
            <a:pPr lvl="1"/>
            <a:r>
              <a:rPr lang="en-US" dirty="0" smtClean="0"/>
              <a:t>For a new flower and its measurements, apply the above learned knowledge to identify its flower type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AutoShape 2" descr="sepal_pe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Database : </a:t>
            </a:r>
            <a:r>
              <a:rPr lang="en-US" dirty="0"/>
              <a:t>https://</a:t>
            </a:r>
            <a:r>
              <a:rPr lang="en-US" dirty="0" smtClean="0"/>
              <a:t>archive.ics.uci.edu/ml/datasets/Iris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Flower Types: </a:t>
            </a:r>
          </a:p>
          <a:p>
            <a:pPr marL="0" indent="0">
              <a:buNone/>
            </a:pPr>
            <a:r>
              <a:rPr lang="en-US" dirty="0" smtClean="0"/>
              <a:t>	-- Iris </a:t>
            </a:r>
            <a:r>
              <a:rPr lang="en-US" dirty="0" err="1"/>
              <a:t>Setosa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	-- </a:t>
            </a:r>
            <a:r>
              <a:rPr lang="en-US" dirty="0"/>
              <a:t>Iris </a:t>
            </a:r>
            <a:r>
              <a:rPr lang="en-US" dirty="0" err="1"/>
              <a:t>Versicolour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	-- </a:t>
            </a:r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4648200"/>
            <a:ext cx="2408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sepal length in cm </a:t>
            </a:r>
            <a:br>
              <a:rPr lang="en-US" dirty="0"/>
            </a:br>
            <a:r>
              <a:rPr lang="en-US" dirty="0"/>
              <a:t>2. sepal width in cm </a:t>
            </a:r>
            <a:br>
              <a:rPr lang="en-US" dirty="0"/>
            </a:br>
            <a:r>
              <a:rPr lang="en-US" dirty="0"/>
              <a:t>3. petal length in cm </a:t>
            </a:r>
            <a:br>
              <a:rPr lang="en-US" dirty="0"/>
            </a:br>
            <a:r>
              <a:rPr lang="en-US" dirty="0"/>
              <a:t>4. petal width in cm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archive.ics.uci.edu/ml/assets/MLimages/Large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54" y="3119914"/>
            <a:ext cx="15525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dataset is included in </a:t>
            </a:r>
            <a:r>
              <a:rPr lang="en-US" dirty="0" err="1" smtClean="0"/>
              <a:t>scikit</a:t>
            </a:r>
            <a:r>
              <a:rPr lang="en-US" dirty="0" smtClean="0"/>
              <a:t>-learn and can be used by using the </a:t>
            </a:r>
            <a:r>
              <a:rPr lang="en-US" dirty="0" err="1" smtClean="0"/>
              <a:t>load_iris</a:t>
            </a:r>
            <a:r>
              <a:rPr lang="en-US" dirty="0" smtClean="0"/>
              <a:t> function: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 data in </a:t>
            </a:r>
            <a:r>
              <a:rPr lang="en-US" dirty="0" err="1" smtClean="0"/>
              <a:t>iris_dataset</a:t>
            </a:r>
            <a:r>
              <a:rPr lang="en-US" dirty="0" smtClean="0"/>
              <a:t>, a dictionary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5362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0" y="3581400"/>
            <a:ext cx="6677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70477"/>
            <a:ext cx="64960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 data in </a:t>
            </a:r>
            <a:r>
              <a:rPr lang="en-US" dirty="0" err="1" smtClean="0"/>
              <a:t>iris_dataset</a:t>
            </a:r>
            <a:r>
              <a:rPr lang="en-US" dirty="0" smtClean="0"/>
              <a:t>, a dictionary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4" y="409575"/>
            <a:ext cx="507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" y="1133475"/>
            <a:ext cx="6534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5975"/>
            <a:ext cx="4352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1" y="3447121"/>
            <a:ext cx="5010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6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 the total of 150 flowers into two sets: one for training models; the other one for testing purposes</a:t>
            </a:r>
          </a:p>
          <a:p>
            <a:r>
              <a:rPr lang="en-US" dirty="0" smtClean="0"/>
              <a:t>The built-in function in </a:t>
            </a:r>
            <a:r>
              <a:rPr lang="en-US" dirty="0" err="1" smtClean="0"/>
              <a:t>scikit</a:t>
            </a:r>
            <a:r>
              <a:rPr lang="en-US" dirty="0" smtClean="0"/>
              <a:t>-learn can shuffle the dataset and do the splitting (75% vs 25%, by default)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352800"/>
            <a:ext cx="53721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2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Exploring data is a critical step before actually writing machine learning code</a:t>
            </a:r>
          </a:p>
          <a:p>
            <a:r>
              <a:rPr lang="en-US" dirty="0" smtClean="0"/>
              <a:t>Pair-plot:  creating a scatter for each pair of features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048000"/>
            <a:ext cx="6638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24087"/>
            <a:ext cx="7239000" cy="68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3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Popular in Industry/Academia</a:t>
            </a:r>
          </a:p>
          <a:p>
            <a:r>
              <a:rPr lang="en-US" dirty="0" smtClean="0"/>
              <a:t>Development community</a:t>
            </a:r>
          </a:p>
          <a:p>
            <a:r>
              <a:rPr lang="en-US" dirty="0" smtClean="0"/>
              <a:t>Source codes available</a:t>
            </a:r>
          </a:p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Variables without declaring</a:t>
            </a:r>
          </a:p>
          <a:p>
            <a:pPr lvl="1"/>
            <a:r>
              <a:rPr lang="en-US" dirty="0" smtClean="0"/>
              <a:t>Define classes but are not enforced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Nearest Neighbor Method: to classify a new data point, it finds the data point in the training set that is closed to the new point; assigns the label of this training point to the new data point </a:t>
            </a:r>
          </a:p>
          <a:p>
            <a:r>
              <a:rPr lang="en-US" dirty="0" smtClean="0"/>
              <a:t> K-NN method: instead of finding the nearest one, retrieve the top K nearest training points, and these the labels of these training points to vote for the prediction (e.g., by majority voting)</a:t>
            </a:r>
          </a:p>
          <a:p>
            <a:pPr lvl="1"/>
            <a:r>
              <a:rPr lang="en-US" dirty="0" smtClean="0"/>
              <a:t>Setting K=1 implies the nearest neighbor method</a:t>
            </a:r>
          </a:p>
          <a:p>
            <a:endParaRPr lang="en-US" dirty="0" smtClean="0"/>
          </a:p>
          <a:p>
            <a:r>
              <a:rPr lang="en-US" dirty="0" smtClean="0"/>
              <a:t>Quiz: for two samples, how to measure their closeness (similarities)?  </a:t>
            </a:r>
          </a:p>
          <a:p>
            <a:pPr lvl="1"/>
            <a:r>
              <a:rPr lang="en-US" dirty="0" smtClean="0"/>
              <a:t>Answer:  Euclidean distance:  e.g., the point (0,0) is closer to (0, 1) than ( 2,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provides a handful of machine learning models, including KNN</a:t>
            </a:r>
          </a:p>
          <a:p>
            <a:r>
              <a:rPr lang="en-US" dirty="0" smtClean="0"/>
              <a:t>Import libraries/functions</a:t>
            </a:r>
          </a:p>
          <a:p>
            <a:endParaRPr lang="en-US" dirty="0"/>
          </a:p>
          <a:p>
            <a:r>
              <a:rPr lang="en-US" dirty="0" smtClean="0"/>
              <a:t>Create a </a:t>
            </a:r>
            <a:r>
              <a:rPr lang="en-US" dirty="0" err="1" smtClean="0"/>
              <a:t>knn</a:t>
            </a:r>
            <a:r>
              <a:rPr lang="en-US" dirty="0" smtClean="0"/>
              <a:t> instance and fit it with training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96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3738563"/>
            <a:ext cx="3362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114925"/>
            <a:ext cx="5686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199" y="4724400"/>
            <a:ext cx="58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of </a:t>
            </a:r>
            <a:r>
              <a:rPr lang="en-US" dirty="0" err="1" smtClean="0"/>
              <a:t>knn.fit</a:t>
            </a:r>
            <a:r>
              <a:rPr lang="en-US" dirty="0" smtClean="0"/>
              <a:t>():  a string representing the classifier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new data point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predictions using the </a:t>
            </a:r>
            <a:r>
              <a:rPr lang="en-US" dirty="0" err="1" smtClean="0"/>
              <a:t>knn</a:t>
            </a:r>
            <a:r>
              <a:rPr lang="en-US" dirty="0" smtClean="0"/>
              <a:t> object: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3686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3276600"/>
            <a:ext cx="42957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9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Assess how well a model works</a:t>
            </a:r>
          </a:p>
          <a:p>
            <a:pPr lvl="1"/>
            <a:r>
              <a:rPr lang="en-US" dirty="0" smtClean="0"/>
              <a:t>The number of errors made among the predictions on a set of testing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Generating predictions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Calculate accuracy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200400"/>
            <a:ext cx="62007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876800"/>
            <a:ext cx="52959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638800"/>
            <a:ext cx="5172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9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2118360"/>
          </a:xfrm>
        </p:spPr>
        <p:txBody>
          <a:bodyPr/>
          <a:lstStyle/>
          <a:p>
            <a:r>
              <a:rPr lang="en-US" dirty="0" smtClean="0"/>
              <a:t>Implement KNN using four lines of codes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27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4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Four measurements per flower</a:t>
            </a:r>
          </a:p>
          <a:p>
            <a:r>
              <a:rPr lang="en-US" dirty="0" smtClean="0"/>
              <a:t>Splitting  Data</a:t>
            </a:r>
          </a:p>
          <a:p>
            <a:r>
              <a:rPr lang="en-US" dirty="0" smtClean="0"/>
              <a:t>Plotting Data</a:t>
            </a:r>
          </a:p>
          <a:p>
            <a:r>
              <a:rPr lang="en-US" dirty="0" smtClean="0"/>
              <a:t>Build the first model: K-Nearest Neighbors</a:t>
            </a:r>
          </a:p>
          <a:p>
            <a:r>
              <a:rPr lang="en-US" dirty="0" smtClean="0"/>
              <a:t>Making predictions</a:t>
            </a:r>
          </a:p>
          <a:p>
            <a:r>
              <a:rPr lang="en-US" dirty="0" smtClean="0"/>
              <a:t>Evaluations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How does the parameter K affect the prediction accuracy?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Please try a number of different Ks while running the codes, and draw your conclusions from the comparisons.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Built-in or Third-party Libraries/Modules</a:t>
            </a:r>
          </a:p>
          <a:p>
            <a:pPr lvl="1"/>
            <a:r>
              <a:rPr lang="en-US" dirty="0" smtClean="0"/>
              <a:t>Data loading, visualization, statistics, natural language processing, </a:t>
            </a:r>
            <a:r>
              <a:rPr lang="en-US" dirty="0" smtClean="0">
                <a:solidFill>
                  <a:srgbClr val="FF0000"/>
                </a:solidFill>
              </a:rPr>
              <a:t>machine learning</a:t>
            </a:r>
            <a:r>
              <a:rPr lang="en-US" dirty="0" smtClean="0"/>
              <a:t>, image processing</a:t>
            </a:r>
          </a:p>
          <a:p>
            <a:r>
              <a:rPr lang="en-US" dirty="0" smtClean="0"/>
              <a:t>Interact directly with the code, using a terminal or  other tools like the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Creating complex graphical user </a:t>
            </a:r>
            <a:r>
              <a:rPr lang="en-US" dirty="0" smtClean="0"/>
              <a:t>interfaces </a:t>
            </a:r>
            <a:r>
              <a:rPr lang="en-US" dirty="0" smtClean="0"/>
              <a:t>(GUIs)</a:t>
            </a:r>
          </a:p>
          <a:p>
            <a:r>
              <a:rPr lang="en-US" dirty="0" smtClean="0"/>
              <a:t>Integration into existing systems (key)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 Lecture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smtClean="0"/>
              <a:t>Linear Regression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2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numpy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SciPy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pandas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Installment using 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for windows, </a:t>
            </a:r>
            <a:r>
              <a:rPr lang="en-US" dirty="0" err="1" smtClean="0"/>
              <a:t>ubuntu</a:t>
            </a:r>
            <a:r>
              <a:rPr lang="en-US" dirty="0" smtClean="0"/>
              <a:t>, mac-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linux</a:t>
            </a:r>
            <a:r>
              <a:rPr lang="en-US" dirty="0" smtClean="0"/>
              <a:t> etc.</a:t>
            </a:r>
          </a:p>
          <a:p>
            <a:r>
              <a:rPr lang="en-US" dirty="0"/>
              <a:t>Download and install </a:t>
            </a:r>
            <a:r>
              <a:rPr lang="en-US" dirty="0" err="1" smtClean="0"/>
              <a:t>conda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/>
              <a:t>packages with </a:t>
            </a:r>
            <a:r>
              <a:rPr lang="en-US" b="1" dirty="0" err="1" smtClean="0"/>
              <a:t>conda</a:t>
            </a:r>
            <a:r>
              <a:rPr lang="en-US" b="1" dirty="0" smtClean="0"/>
              <a:t> </a:t>
            </a:r>
            <a:r>
              <a:rPr lang="en-US" dirty="0" smtClean="0"/>
              <a:t>prompt</a:t>
            </a:r>
            <a:r>
              <a:rPr lang="en-US" b="1" dirty="0" smtClean="0"/>
              <a:t>: 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matplotlib</a:t>
            </a:r>
            <a:r>
              <a:rPr lang="en-US" dirty="0"/>
              <a:t> pandas pillow </a:t>
            </a:r>
            <a:r>
              <a:rPr lang="en-US" dirty="0" err="1"/>
              <a:t>graphviz</a:t>
            </a:r>
            <a:r>
              <a:rPr lang="en-US" dirty="0"/>
              <a:t> python-</a:t>
            </a:r>
            <a:r>
              <a:rPr lang="en-US" dirty="0" err="1"/>
              <a:t>graphviz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16192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4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 Library</a:t>
            </a:r>
            <a:r>
              <a:rPr lang="en-US" dirty="0" smtClean="0"/>
              <a:t>: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source project (free, source codes)</a:t>
            </a:r>
          </a:p>
          <a:p>
            <a:r>
              <a:rPr lang="en-US" dirty="0" smtClean="0"/>
              <a:t>Active user community: state-of-the-art machine learning algorithms</a:t>
            </a:r>
          </a:p>
          <a:p>
            <a:r>
              <a:rPr lang="en-US" dirty="0" smtClean="0"/>
              <a:t>Widely used in industry and academia</a:t>
            </a:r>
          </a:p>
          <a:p>
            <a:r>
              <a:rPr lang="en-US" dirty="0" smtClean="0"/>
              <a:t>User Guide and </a:t>
            </a:r>
            <a:r>
              <a:rPr lang="en-US" dirty="0"/>
              <a:t>API documentation: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scikit-learn.org/stable/user_guide.html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6" y="12700"/>
            <a:ext cx="4657178" cy="626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292" y="0"/>
            <a:ext cx="4851400" cy="640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Environment</a:t>
            </a:r>
            <a:r>
              <a:rPr lang="en-US" dirty="0" smtClean="0"/>
              <a:t>: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Interactive environment for running Python codes  (and other languages) in the browser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Tutorial for how-to is </a:t>
            </a:r>
            <a:r>
              <a:rPr lang="en-US" dirty="0" smtClean="0"/>
              <a:t>provided in Gradebook (week 1)</a:t>
            </a:r>
            <a:endParaRPr lang="en-US" dirty="0"/>
          </a:p>
          <a:p>
            <a:r>
              <a:rPr lang="en-US" dirty="0" smtClean="0"/>
              <a:t>All the codes for this lecture are </a:t>
            </a:r>
            <a:r>
              <a:rPr lang="en-US" dirty="0"/>
              <a:t>provided in </a:t>
            </a:r>
            <a:r>
              <a:rPr lang="en-US" i="1" dirty="0"/>
              <a:t>Lecture-</a:t>
            </a:r>
            <a:r>
              <a:rPr lang="en-US" i="1" dirty="0" err="1"/>
              <a:t>HelloWorld.ipynb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08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1876</TotalTime>
  <Words>1109</Words>
  <Application>Microsoft Office PowerPoint</Application>
  <PresentationFormat>On-screen Show (4:3)</PresentationFormat>
  <Paragraphs>227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lecture 3: Hello-World Machine Learning  Project</vt:lpstr>
      <vt:lpstr>A Step-by-step guide</vt:lpstr>
      <vt:lpstr>Why Python</vt:lpstr>
      <vt:lpstr>Why Python</vt:lpstr>
      <vt:lpstr>Built-in Libraries</vt:lpstr>
      <vt:lpstr>Installment using conda </vt:lpstr>
      <vt:lpstr>A. Library: scikit-learn</vt:lpstr>
      <vt:lpstr>PowerPoint Presentation</vt:lpstr>
      <vt:lpstr>B. Environment: Jupyter Notebook</vt:lpstr>
      <vt:lpstr>PowerPoint Presentation</vt:lpstr>
      <vt:lpstr>C. Library: NumPy</vt:lpstr>
      <vt:lpstr>D. Library: SciPy</vt:lpstr>
      <vt:lpstr>Library: SciPy</vt:lpstr>
      <vt:lpstr>D. Library: matplotlib</vt:lpstr>
      <vt:lpstr>E. Library: pandas</vt:lpstr>
      <vt:lpstr>F. Library: pandas</vt:lpstr>
      <vt:lpstr>Built-in Libraries</vt:lpstr>
      <vt:lpstr>Versions (recommended)</vt:lpstr>
      <vt:lpstr>Hello World: Flower Classification</vt:lpstr>
      <vt:lpstr>Hello World: Flower Classification</vt:lpstr>
      <vt:lpstr>Dataset</vt:lpstr>
      <vt:lpstr>Steps in Python</vt:lpstr>
      <vt:lpstr>Steps in Python</vt:lpstr>
      <vt:lpstr>Load Data</vt:lpstr>
      <vt:lpstr>Load Data</vt:lpstr>
      <vt:lpstr>Steps in Python</vt:lpstr>
      <vt:lpstr>Splitting data</vt:lpstr>
      <vt:lpstr>Steps in Python</vt:lpstr>
      <vt:lpstr>Plotting data</vt:lpstr>
      <vt:lpstr>Steps in Python</vt:lpstr>
      <vt:lpstr>K-Nearest Neighbor Methods</vt:lpstr>
      <vt:lpstr>KNN</vt:lpstr>
      <vt:lpstr>Steps in Python</vt:lpstr>
      <vt:lpstr>Predictions</vt:lpstr>
      <vt:lpstr>Steps in Python</vt:lpstr>
      <vt:lpstr>Evaluations</vt:lpstr>
      <vt:lpstr>Summary</vt:lpstr>
      <vt:lpstr>Steps in Python</vt:lpstr>
      <vt:lpstr>Take-home Quiz</vt:lpstr>
      <vt:lpstr>Next Lecture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Xiao Bai Liu</cp:lastModifiedBy>
  <cp:revision>185</cp:revision>
  <dcterms:created xsi:type="dcterms:W3CDTF">2015-08-12T17:32:19Z</dcterms:created>
  <dcterms:modified xsi:type="dcterms:W3CDTF">2019-01-15T20:58:29Z</dcterms:modified>
</cp:coreProperties>
</file>