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445" r:id="rId3"/>
    <p:sldId id="446" r:id="rId4"/>
    <p:sldId id="447" r:id="rId5"/>
    <p:sldId id="448" r:id="rId6"/>
    <p:sldId id="449" r:id="rId7"/>
    <p:sldId id="451" r:id="rId8"/>
    <p:sldId id="452" r:id="rId9"/>
    <p:sldId id="453" r:id="rId10"/>
    <p:sldId id="454" r:id="rId11"/>
    <p:sldId id="458" r:id="rId12"/>
    <p:sldId id="455" r:id="rId13"/>
    <p:sldId id="457" r:id="rId14"/>
    <p:sldId id="459" r:id="rId15"/>
    <p:sldId id="460" r:id="rId16"/>
    <p:sldId id="461" r:id="rId17"/>
    <p:sldId id="450" r:id="rId18"/>
    <p:sldId id="456" r:id="rId19"/>
    <p:sldId id="463" r:id="rId20"/>
    <p:sldId id="464" r:id="rId21"/>
    <p:sldId id="465" r:id="rId22"/>
    <p:sldId id="4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85366" autoAdjust="0"/>
  </p:normalViewPr>
  <p:slideViewPr>
    <p:cSldViewPr>
      <p:cViewPr>
        <p:scale>
          <a:sx n="75" d="100"/>
          <a:sy n="75" d="100"/>
        </p:scale>
        <p:origin x="-120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5:  Case Study for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Partition the dataset into two subsets: used for training and testing, respectively.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6208939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86150"/>
            <a:ext cx="73837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Utilize the library </a:t>
            </a:r>
            <a:r>
              <a:rPr lang="en-US" dirty="0" err="1" smtClean="0"/>
              <a:t>sklearn.linear_model</a:t>
            </a:r>
            <a:r>
              <a:rPr lang="en-US" dirty="0" smtClean="0"/>
              <a:t> </a:t>
            </a:r>
            <a:r>
              <a:rPr lang="en-US" dirty="0" err="1" smtClean="0"/>
              <a:t>LinearRegression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1050"/>
            <a:ext cx="692765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655888"/>
            <a:ext cx="656138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100718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8182"/>
            <a:ext cx="9885531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Predictions over individual data points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65937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38575"/>
            <a:ext cx="40147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3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prediction on every testing data point, compare to its ground-truth value, and calculate the average error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1" y="2438400"/>
            <a:ext cx="8546599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2: Housing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Boston Housing dataset</a:t>
            </a:r>
          </a:p>
          <a:p>
            <a:pPr lvl="1"/>
            <a:r>
              <a:rPr lang="en-US" dirty="0" smtClean="0"/>
              <a:t>To predict the median value of homes in several Boston neighborhoods</a:t>
            </a:r>
          </a:p>
          <a:p>
            <a:pPr lvl="1"/>
            <a:r>
              <a:rPr lang="en-US" dirty="0" smtClean="0"/>
              <a:t>Feature predictors: crime rate, proximity to the Charles River, highway accessibility, etc.</a:t>
            </a:r>
          </a:p>
          <a:p>
            <a:pPr lvl="1"/>
            <a:r>
              <a:rPr lang="en-US" dirty="0" smtClean="0"/>
              <a:t>506 data points, 13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5FE1D-1FA6-A14A-8ADA-4EF3B74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320D0-4717-0041-B0DF-C276DECD6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1:  Synthetic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2: Housing Dataset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split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provides a built-in access to this dataset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0547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2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06334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5FE1D-1FA6-A14A-8ADA-4EF3B74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320D0-4717-0041-B0DF-C276DECD6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1:  Synthetic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2: Housing Dataset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5F3F70-2864-0648-9B9E-4D195CE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Synthetic 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BDC60A-917D-194A-AA1F-37340B3F8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single input feature</a:t>
            </a:r>
            <a:r>
              <a:rPr lang="en-US" dirty="0"/>
              <a:t> </a:t>
            </a:r>
            <a:r>
              <a:rPr lang="en-US" dirty="0" smtClean="0"/>
              <a:t>and a continuous target variable (or output)</a:t>
            </a:r>
          </a:p>
          <a:p>
            <a:endParaRPr lang="en-US" dirty="0" smtClean="0"/>
          </a:p>
        </p:txBody>
      </p:sp>
      <p:sp>
        <p:nvSpPr>
          <p:cNvPr id="4" name="AutoShape 2" descr="data:image/png;base64,iVBORw0KGgoAAAANSUhEUgAABkUAAARTCAYAAADV+CT/AAAABHNCSVQICAgIfAhkiAAAAAlwSFlzAAAuIwAALiMBeKU/dgAAADl0RVh0U29mdHdhcmUAbWF0cGxvdGxpYiB2ZXJzaW9uIDMuMC4yLCBodHRwOi8vbWF0cGxvdGxpYi5vcmcvOIA7rQAAIABJREFUeJzs3W9snWd6J+bf6xFFBSuGOSZnGjEdJc3MBt5Y5M5IrZyi1pHVqIJkqklapA1E7xZp03SBtHL3Q7s2VKQLdNcQ5HwJ7CQLFG3QtCtxsdm29sD0apVqZUrGYkaJZIOHXqhI0qaahEoU0dS/pqKk+O0HW4ks25IOef7xvNcFEMZ5ec7z3JJpkj6/97nvoizLAAAAAAAA9Lsnul0AAAAAAABAJwhFAAAAAACAShCKAAAAAAAAl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MK6bhdA9xVF8T1Jnkryg0nGkgwlGUhyPclikvkkH5RlebdrRQIAAAAAwCoVZVl2uwa6oCiK/zjJv53kmSRfy6NPDd1M8o+TvF6W5fttLg8AAAAAAFpOKFJRRVH8YZIfWMFL/zzJ60n+aydHAAAAAABYS4QiFfU5ocifJfn9JBfzcdusJ5I8mWQ8yfd/zhJvJPnpsiz/vM2lAgAAAABASwhFKqooiv8zyYUk/zTJv0gyX5blR1/w3B9L8veT/PgDn/o7ZVn+UlsLBQAAAACAFhGKVFRRFANlWd5p4vlPJPmNJH/jvsvXkvwrZVkut7o+AAAAAABoNaEIj60oiu9NspDkr9x3eV9Zlse7VBIAAAAAADy2J7pdAGtHWZbXk7z7wOWvd6MWAAAAAABollCEZn34wOOhrlQBAAAAAABNEorQrB984PFCV6oAAAAAAIAmmSnCYyuK4keS/MskX/rkUpnkh8uy/IOuFQUAAAAAAI/JSREeS1EUm5L8Zv4yEEmSfyIQAQAAAABgrXBShM9VFMW6JLUkfy3J/iR/K8n33veU/yvJv1mW5eUulAcAAAAAAE1b1+0C6A1FUfxykv/yMZ9+KsnfbGUgUhTFV5J8ucmXbUzyrye5nuRaku8mud2qmgAAAAAAaIn1Sb563+PZsiyvdaMQoQjN+FaSXy3L8kQb1v6FJH+3DesCAAAAANBbfjIfv9/ccUIRmrEvyZeKorhVluXpbhcDAAAAAADNMGide/67JP/afR8/mmRHkoNJ/vknzxlIMplktiiKXymK4kuftxAAAAAAAPQig9Z5LEVRPJvkHyb5wfsu/3pZlj/XovVXMlPkqST/5N6DN954I1//+tdbUQ4AAAAAAC3ye7/3e/mpn/qp+y9tLcvyvW7Uon0Wj6Usy3eLotiV5LeTjHxy+T8piuJbZVm+2YL1LydpanB7URSfevz1r389Tz/99GpLAQAAAACgvW53a2Pts3hsZVn+3/m4zdb9/k43agEAAAAAgGYJRWjWP3rg8Y8VRfF9XakEAAAAAACaIBShKZ+0uVq679IT+XgwOwAAAAAA9DShCCtx54HHg12pAgAAAAAAmiAUoSlFUWxIMvrA5T/pRi0AAAAAANAMoQjN+vF8+uvmz5L8UZdqAQAAAACAxyYU4bEVRfFEkl984PLxsixvd6MeAAAAAABohlCkgoqiOFgUxaYmXzOQ5H9M8swDn/rVlhUGAAAAAABtJBSppp9L8vtFUfzDoij+3aIohr7oiUVRfE9RFAeSvJfkZx/49P9SluU/b2OdAAAAAADQMuu6XQBd8z1JXvjkoyyK4veS/EGSq0luJxlK8oNJfjTJwOe8/q0kP9+RSgEAAAAAoAWEIiRJkeSvfvLxKP9fkr+f5JfKsrzT1qoAAAAAAKCFhCLV9PNJfiLJjyfZmmTwMV5zIcnRJP9TWZZ/2MbaAAAAAACgLYQiFVSW5W8n+e0kv/jJAPW/luSHk/xAko35uF3WzSTX83FLrffKslzqTrUAAAAAANAaQpGK+6QF1twnHwAAAAAA0Lee6HYBAAAAAAAAn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tZ1uwC6ryiKLyX5epIfTTKWZDjJcpKlJL+f5HfKsvx/u1chAAAAAACsnlCkooqi2Jzk30+yO8mOJN/7kKf/eVEUv5XkV8qynOlEfQAAAAAA0GpCkQoqiuJYkgNNvORLSfYm2VsUxVtJ/tOyLP+kLcUBAAAAAECbCEWq6Ue+4PofJfndJH+Sj782fjjJX8+nZ8/sT3K6KIqdZVn+cVurBAAAAACAFhKK8F6SX0/yT8uy/P0HP1kUxQ8k+W+T/Gf3Xf6RJL9ZFEW9LMuyM2UCAAAAAMDqPPHop9CHyiQzSf6Nsiy3lmX5K58XiCRJWZZ/VJbl30rynz/wqWeT/Eyb6wQAAAAAgJYRilTTf1CW5f6yLH/ncV9QluWvJflfH7j8N1tbFgAAAAAAtI9QpILKsvyDFb70Vx94vGuVpQAAAAAAQMcIRWjGew88/p6iKL6vK5UAAAAAAECThCI04+7nXFvf8SoAAAAAAGAFhCI04+sPPL6b5Eo3CgEAAAAAgGYJRWjGTz/w+HfKsvyoK5UAAAAAAECThCI8lqIoNib5uQcu/+/dqAUAAAAAAFZiXbcLYM04nOT773t8Ncn/0KrFi6L4SpIvN/myr7VqfwAAAAAA+p9QhEcqiuLfS/JfPHD5vynL8sMWbvMLSf5uC9cDAAAAAIBP0T6LhyqK4q8n+Z8fuHwiyT/oQjkAAAAAALBiQhG+UFEUm5PMJNl43+X/J8nfKMuy7E5VAAAAAACwMtpn8bk+mfHxW0l+4L7Lf5zk3ynL8k/bsOWvJfnNJl/ztSRvtqEWAAAAAAD6kFCEzyiK4skk/0eSH7nv8pUku8uy/N127FmW5eUkl5t5TVEU7SgFAAAAAIA+pX0Wn1IUxXA+nhkyft/lpXx8QuSD7lQFAAAAAACrJxThLxRFMZTkeJJt912+nmRvWZbvd6cqAAAAAABoDaEISZKiKP5KkreT/Nh9l28m2VeW5dnuVAUAAAAAAK0jFCFFUXxPkreSPHvf5T9LMlmW5b/oTlUAAAAAANBaQpGKK4piQ5JvJXnuvsu3kvxEWZanu1IUAAAAAAC0gVCkwoqiWJ/kf0uy+77Ly0l+qizLk92pCgAAAAAA2kMoUlFFUaxL8o+T7Lvv8p0kP12W5T/rTlUAAAAAANA+QpEKKoriS0mOJvnJ+y7fTfIzZVm+1Z2qAAAAAACgvdZ1uwC64teT/IcPXDuU5L2iKH6oybX+uCzLW60oCgAAAAAA2kkoUk3/0edce/WTj2btSvLOqqoBAAAAAIAO0D4LAAAAAACoBKEIAAAAAABQCdpnVVBZlkW3awAAAAAAgE5zUg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oQiAAAAAABAJQhFAAAAAACAShCKAAAAAAAAlSAUAQAAAAAAKkEoAgAAAAAAVIJQBAAAAAAAqAShCAAAAAAAUAlCEQAAAAAAoBKEIgAAAAAAQCUIRQAAAAAAgEoQigAAAAAAAJUgFAEAAAAAACpBKAIAAAAAAFSCUAQAAAAAAKgEoQgAAAAAAFAJQhEAAAAAAKAShCIAAAAAAEAlCEUAAAAAAIBKEIoAAAAAAACVIBQBAAAAAAAqQSgCAAAAAABUglAEAAAAAACoBKEIAAAAAABQCUIRAAAAAACgEtZ1uwAAAAAAAOh3ZVnmxo27uX37o6xf/0SGhtalKIpul1U5QhEAAAAAAGiDRuNapqcv5uzZD3P+/FKWlu78xedqtYFs3VrL9u1PZmpqc7ZsGe5ipdUhFAEAAAAAgBaambmUI0cu5MyZK1/4nKWlOzl58nJOnrycw4cvZMeO0bz88lN5/vlNHay0eswUAQAAAACAFlhcXM7U1Lezf/+7Dw1EPs+ZM1cyOfluXnjhO1lcXG5ThQhFAAAAAABglebmrmZi4kSmp7+7qnWOHbuYiYkTaTSutagy7icUAQAAAACAVZibu5rnnnsnCwu3WrLewsKt7Nx5SjDSBkIRAAAAAABYocXF5ezbd+ZTQ9RbYWnpTvbuPa2VVosJRQAAAAAAYIUOHnyvZSdEHrSwcCsvvvh+W9auKqEIAAAAAACswMzMpVXPEHmUY8cuZmbmUlv3qBKhCAAAAAAArMCRIxc6ss+rr3ZmnyoQigAAAAAAQJMajWs5c+ZKR/Y6ffpK5ucNXW8FoQgAAAAAADRpevpiX+/Xr4QiAAAAAADQpLNnP+zr/fqVUAQAAAAAAJpQlmXOn1/q6J7nzi2lLMuO7tmPhCIAAAAAANCEGzfuZmnpTkf3XFq6k5s373Z0z34kFAEAAAAAgCbcvv1RV/ZdXu7Ovv1kXbcLAAAAAACg9cqyzI0bd3P79kdZv/6JDA2tS1EU3S6rL6xf353zBoODzjmsllAEAAAAAKBPNBrXMj19MWfPfpjz55c+1eKpVhvI1q21bN/+ZKamNmfLluEuVrq2DQ2tS6020NEWWrXaQDZu9Jb+avkbBAAAAABY42ZmLuXIkQs5c+bKFz5naelOTp68nJMnL+fw4QvZsWM0L7/8VJ5/flMHK+0PRVFk69ZaTp683LE9t22rOenTAs7aAAAAAACsUYuLy5ma+nb273/3oYHI5zlz5komJ9/NCy98J4uLy22qsH9t3/5kX+/Xr4QiAAAAAABr0Nzc1UxMnMj09HdXtc6xYxczMXEijca1FlVWDQcObO7r/fqVUAQAAAAAYI2Zm7ua5557JwsLt1qy3sLCrezceUow0oTx8eHs2DHakb3q9VEzYFpEKAIAAAAAsIYsLi5n374zLR/yvbR0J3v3ntZKqwkvvfRUX+1TBUIRAAAAAIA15ODB91p2QuRBCwu38uKL77dl7X40ObkpBw58ta17TE1tzvPPb2rrHlUiFAEAAAAAWCNmZi6teobIoxw7djEzM5faukc/ef31b2ZsbENb1h4b25DXXvtGW9auKqEIAAAAAMAaceTIhY7s8+qrndmnH4yMDOb48XpqtYGWrlurDeT48XpGRgZbum7VCUUAAAAAANaARuNazpy50pG9Tp++kvl5Q9cf1/j4cGZnd7XsxMjY2IbMzu7K+Ljh6q0mFAEAAAAAWAOmpy/29X5r3fj4cObm9mRqavOq1pma2py5uT0CkTYRigAAAAAArAFnz37Y1/v1g5GRwRw9+kzeeuvZ1OujTb22Xh/NzMyzOXr0GS2z2mhdtwsAAAAAAFiryrLMjRt3c/v2R1m//okMDa1LURRt2ef8+aWWr/sw584tpSzLtvx5+t3k5KZMTm7K/Py1TE9fzNmzH+bcuaUsLd35i+fUagPZtq2W7dufzIEDm7Nli5MhnSAUAQAAAABoQqPxl290nz//2Te6t279+I3uqanWvdF948bdT+3TCUtLd3Lz5t0MDQ10LPzpN1u2DOeVV8aTfBxs3bx5N8vLH2Vw8Ils3OjvsBuEIgAAAAAAj2Fm5lKOHLnw0GHnS0t3cvLk5Zw8eTmHD1/Ijh2jefnlp/L885tWtfft2x+t6vUr9Yu/OJ/5+esdC3/6WVEUGRoayNBQtyuptqIsy27XACtSFMXTSebvPZ6fn8/TTz/dxYoAAAAA6EeLi8s5ePC9TE9/d8VrTE1tzmuvfWPFsyKuX7+T4eE3Vrx/u7Uq/KE/ffDBB9myZcv9l7aUZflBN2oxaB0AAAAA4AvMzV3NxMSJVQUiSXLs2MVMTJxIo3FtRa8fGlqXWm1gVTW005kzVzI5+W5eeOE7WVxc7nY58IWEIgAAALDGlGWZ69fv5MqV5Vy/fie6QAC0x9zc1Tz33DtZWLjVkvUWFm5l585TKwpGiqLI1q21ltTRTqsNf6DdzBQBAACANaAbQ30BqmxxcTn79p1p+XDzpaU72bv3dObm9jTdSmv79idz8uTlltbTDvfCn9nZXRkf9zOJ3uKkCAAAAPSwmZlLqddPZWLiRA4fvpCTJy9/5g26e0N9Dx++kPHxE6nXT+Xtty91qWKA/nDw4HstOyHyoIWFW3nxxfebft2BA5vbUE173At/tNKi1whFAAAAoActLi5naurb2b//3Zw5c6Wp1+rrDrA6MzOXVj1D5FGOHbuYmZnmAuzx8eHs2DHapopab6XhD7STUAQAAAB6TK8M9QWoqiNHLnRkn1dfbX6fl156qg2VtM9Kwh9oJ6EIAAAA9JBeGuoLUEWNxrWmT+it1OnTVzI/39z358nJTTlw4Kttqqg9VhL+QLsIRQAAAKBHtHuor1ZaAI82PX2x5/d7/fVvZmxsQxuqaY+VhD/QLkIRAAAA6BG9ONQXoGrOnv2w5/cbGRnM8eP11GoDbaioPTodNsEXEYoAAABAD+jVob4AVVKWZc6fX+ronufOLaUsy6ZfNz4+nNnZXWvmxEinwyb4IkIRAAAA6AG9PNQXoCpu3Ljb8haGj7K0dCc3b95d0WvHx4czN7cnU1ObW1xV6600/IFWE4oAAABAl/X6UF+Aqrh9+6Ou7Lu8vPJ9R0YGc/ToM3nrrWdTr4+2sKrWWk34A60kFAEAAIAuWwtDfQGqYP367rxdOji4+n0nJzdldnZXGo09OXToqeze/ZXPzByp1Qaye/dX8rf/9l9d9X4rsZrwB1plXbcLAAAAgKpbC0N9AapgaGhdarWBjrbQqtUGsnFj696m3bJlOK+8Mp7k4xkpN2/ezfLyRxkcfCIbN65LURS5fv1OfvmXf7dlez6uVoQ/sFq+CgEAAKCL1tJQX4B+VxRFtm6tdXTPbdtqKYqiLWsXRZGhoYGMjg5maGjgL/a5F/50UqvDH1gpoQgAAAB00Vob6gvQ77Zvf7Kv90v6L/yBZghFAAAAoIvW4lBfgHYpyzLXr9/JlSvLuX79TldOtR04sLmv97unCuEPfB7nlQAAAKCL1vJQX4BWaDSuZXr6Ys6e/TDnzy996vRcrTaQrVtr2b79yUxNbc6WLcNtr2d8fDg7dozmzJkrbd+rXh/tyJ/p8xw4sDmHD1/o6H7QC/wGBAAAAF2krztQVTMzl1Kvn8rExIkcPnwhJ09e/kw7waWlOzl58nIOH76Q8fETqddP5e23L7W9tpdeeqrte3Ryn89zL/zphG6GP/AgoQgAAAB0kb7uQNUsLi5naurb2b//3aZPY5w5cyWTk+/mhRe+k8XF5TZVmExObsqBA19t2/pJMjW1Oc8/v6mtezxKFcIfeJBQBAAAALpMX3egKubmrmZi4kSmp7+7qnWOHbuYiYkTaTSutaiyz3r99W9mbGxDW9YeG9uQ1177RlvWbkZVwh+4n1AEAAAAuqwqQ32Bapubu5rnnnsnCwu3WrLewsKt7Nx5qm3ByMjIYI4fr7e8xWGtNpDjx+sZGRls6borVYXwB+4nFAEAAIAu09cd6HeLi8vZt+/MZ2aGrNbS0p3s3Xu6ba20xseHMzu7q2WhwdjYhszO7sr4eO98H65K+AP3CEUAAACgB+jrDvSzgwffa9kJkQctLNzKiy++35a1k4+Dkbm5PZmaWt0pu6mpzZmb29NTgcg9VQh/4B6hCAAAAPQAfd2BfjUzc2nVM0Qe5dixi5mZudS29UdGBnP06DN5661nU683d7KvXh/NzMyzOXr0mZ4+NVGF8AeSpCjLsts1wIoURfF0kvl7j+fn5/P00093sSIAAIDVWVxczsTEibbcTT02tiFzc3t6+g05oD/V66dy5syVDuwzmtnZXW3fJ0nm569levpizp79MOfOLX2qLVitNpBt22rZvv3JHDiweU22LJyZuZRXX72Q06cf/99bvT6al156qmvhe1mWuXHjbm7f/ijr1z+RoaF1KYqiK7XwWR988EG2bNly/6UtZVl+0I1ahCKsWUIRAACgHzUa17Jz56mW9t2v1Qa0MQG6otG4lomJEx3cb0/HQ4iyLHPz5t0sL3+UwcEnsnFj/7wZ3+vhT6Pxl/WdP//Z+rZu/bi+qam1GU71E6EItIBQBAAA6FeNxrXs3Xu6JSdGxsY25PjxukAE6IpDhxo5fPhCB/d7Kq+8Mt6x/aqkl8KfmZlLOXLkQlMnkHbsGM3LL3fvJEvV9VIoYqYIKYrih4ui+JmiKH6pKIp3iqK4XhRFed/HH3S7RgAAgCrR1x3oF2fPftjX+1VJURQZGhrI6OhghoYGuhKILC4uZ2rq29m//92mW7KdOXMlk5Pv5oUXvpPFxeU2VchaIBSpqKIoniuK4p8VRbGY5PeT/KMk/1WSnUmGulocAAAAlRjqC/S3sixz/vxSR/c8d24pOuP0p7m5q5mYOJHp6e+uap1jxy5mYuJEGo1rLaqMtWZdtwuga76RZE+3iwAAADrPINK1ZXJyUyYnN/V8X3eAB924cbel85Eex9LSndy8eTdDQwMd3Zf2mpu7mueee6dlX08LC7eyc+cp87YqSijCg5aT/GGSr3W7EAAAoHUMIl37tmwZ/os++b3U1x3gi9y+/VFX9l1e/ihD+qD0jcXF5ezbd6blAdvS0p3s3Xs6c3N7nKqsGKFItd1J8kGS30ny25/8s5Hk30pyqot1AQAALfI4g0iXlu7k5MnLOXnycg4fvmAQ6Rpwr6+7N/2AXrZ+fXc69w8OmhjQTw4efC8LC7fasvbCwq28+OL7OXr0mbasT2/yHaK6fiPJ95Zl+c2yLH++LMv/vizL82VZdvZMIwAA0BYGkfI4yrLM9et3cuXKcq5fv6MPP9BSQ0PrUqt1to1VrTaQjRvdB94vZmYurXqGyKMcO3YxMzOX2roHvcV3iIoqy7KzU64AAICOmZu7mn37zqz6rspjxy7mnXcu5/jxun7bfUQrNaBTiqLI1q21nDx5uWN7bttW006wjxw5cqEj+7z66oVMTjohWxVOigAAAPSRe4NIW9Vm4t4g0kbjWkvWo3tmZi6lXj+ViYkTOXz4Qk6evPyZ/uz3WqkdPnwh4+MnUq+fyttvu3sWWLnt25/s6/1on0bjWtOnXVfq9OkrmZ9v3e86TmL2NqEIAABAn2j3IFKttNYmrdSAbjpwYHNf70f7TE9fXFP7NRrXcuhQI7t3z2ZUK11IAAAgAElEQVRk5M0MD7+RL3/5WxkefiMjI29m9+7ZHDrUaGn4wsoIRQAAAPpEJwaRsrbMzV3NxMSJVfdjP3bsYiYmTjgxBDRtfHw4O3aMdmSven1U278+cvbsh2tiPycx1x6hCAAAQB8wiJQHaaUG9IqXXnqqr/ah/cqyzPnznR2JfO7cUlNtrpzEXLuEIgAAAH2gk4NI6X1aqQG9ZHJyUw4c+Gpb95ia2pznnzcou1/cuHG35T/DHmVp6U5u3rz7WM91EnNtE4rQE4qi+EpRFE8385Hka92uGwAAesFaHkRKe2ilBvSa11//ZsbGNrRl7bGxDXnttW+0ZW264/btj7qy7/Lyo/d1EnPtE4rQK34hyXyTH292pVIAAOgxa20QKe2llRrQi0ZGBnP8eD212kBL163VBnL8eD0jI4MtXZfuWr++O29bDw4+fF8nMfuDUAQAAGCNWyuDSOkMrdSAXjU+PpzZ2V0tOzEyNrYhs7O7Mj5uuHq/GRpa1/IA7VFqtYFs3Ljuoc9xErM/CEUAAADWsLUwiJTO0UoN6HXj48OZm9uTqanNq1pnampz5ub2CET6VFEU2bq11tE9t22rpSiKL/y8k5j9QyhCr/i1JFua/PjJrlQKAAA9pNcHkdJZWqkBa8HIyGCOHn0mb731bOr10aZeW6+PZmbm2Rw9+oyWWX1u+/Yne2o/JzH7x8PPA0GHlGV5OcnlZl7zsOQWAACqopuDSIeGurI1D6GVGrCWTE5uyuTkpszPX8v09MWcPfthzp1b+lTYX6sNZNu2WrZvfzIHDmzOli1OhlTFgQObc/hw5wKCAwe++PRSN05i+lpvH6EIAADAGtarg0jpvG62UnPTGrAaW7YM55VXxpN8/L3s5s27WV7+KIODT2TjxnW+x1TU+PhwduwY7UgYUa+PPjSE6MZJzHv/TdB6fosFAABYw3p1ECmdp5Ua0A+KosjQ0EBGRwczNDQgEKm4l156qif2cRKzvwhFAAAA1rBeHERKd3SzlRoAtMPk5KYcOPDVtu4xNbU5zz+/6Qs/382TmLSHUAQAAGCN67VBpHSHVmoA9KPXX/9mxsY2tGXtsbENee21bzz0OU5i9h+/uQAAAKxxDxsM2g/78Xi0UgOgH42MDOb48XrLf8bVagM5fryekZHBhz7PScz+IxQBAABY4+4NIu2ERw0ipXu0UgOgX42PD2d2dlfLToyMjW3I7OyujI8/+ncaJzH7j79ZAACAPtArg0jpLq3UAOhX4+PDmZvbk6mp1Z1YnZranLm5PY8ViCROYvYjoQgAAEAf6IVBpHSfVmoA9LKyLHP9+p1cubKc69fvND1MfGRkMEePPpO33no29Xpzp2Tr9dHMzDybo0efeWTLrPs5idl/xE0VVhTFv5rP/xr4/gceryuK4oe+YJmbZVleaWVdAADAyrz++jczO/unWVi41fK1H2cQKd13r5XamTPt/980rdQAeByNxrVMT1/M2bMf5vz5pU8NLa/VBrJ1ay3btz+ZqanNj/1zZXJyUyYnN2V+/i/XPnfus2tv2/bx2gcOPP7an2f79idz8uTlFb9+JfvRPkWzaRz9oyiKP0jyg6tc5jfKsvzZ1VfTvKIonk4yf+/x/Px8nn766W6UAgAAPaPRuJadO0996k2B1arVBh677zbdNzNzKfv3v9uBfZ51cmiVyrLMjRt3c/v2R1m//okMDa1zZzDQN2ZmLuXIkQtNBfU7dozm5ZefWtHPl7Isc/Pm3Swvf5TBwSeycWPrvqc2GtcyMXGiJWs93n57+u7Ggw8++CBbtmy5/9KWsiw/6EYt2mcBAAD0kW4OIqU3aKXW2xqNazl0qJHdu2czMvJmhoffyJe//K0MD7+RkZE3s3v3bA4damR+/lq3SwVYkcXF5UxNfTv797/b9MnFM2euZHLy3bzwwneyuLjc1GuLosjQ0EBGRwczNDTQ0pD53knMTnASs/2EIgAAAH2mW4NI6R2vv/7NlgVjD9JKbWVmZi6lXj+ViYkTOXz4Qk6evPyZE11LS3dy8uTlHD58IePjJ1Kvn8rbb1/qUsUAzZubu5qJiROZnv7uqtY5duxiJiZOpNHonYD4pZee6qt9qkwoUmFlWf5QWZbFKj9+ttt/DgAA4LO6MYiU3jEyMpjjx+up1QZaum6tNpDjx+u+LprQrTumWdtWO4waumFu7mqee+6dls02W1i4lZ07T/VMMOIkZv8wU4Q1y0wRAAB4fJ0aREpvaTSuZe/e0y15g2psbEOOH687OdSEubmr2bfvjL9/Hks7hlFDpywuLmdi4kTLApH7jY1tyNzcnp4I5Kvy52yHXpopIhRhzRKKAADAyrRzECm9Z3FxOS+++H6OHbu44jWmpjbntde+0bdv1LTDvTumH2yRtRq12oAZP32o08OooR2mpr696pZZD19/c44efaZt6zej0biWnTtP+f7epF4KRbTPAgAAqJhHDSLVtqW/aKXWeYuLy9m370xL3zBLPp45snfvaa20+oTWavSLmZlLbQ1Eko9njMzM9MaMpfHx4czO7mrZ7K6xsQ19H4j0GidFWLOcFAEAgNbRtqU6tFJrvyrdMc3KaK1GP6nXTzUd7K1sn9HMzu5q+z6Py0nM5vTSSRGhCGuWUAQAAFZP25Zq00qt9WZmLmX//nfbvs9bbz2byUn/Da5FWqvRTxqNa5mYONHB/fb0XGA/M3Mpr756IadPP/7vUvX6aF56qVq/S/VSKKJ9FgAAQAVp20Ly6FZqNO/IkQsd2efVVzuzD62ltRr9Znp65ack1sJ+j2NyclNmZ3el0diTQ4eeyu7dX0mtNvCp59RqA9m9+ys5dOipNBp7Mju7q1KBSK9Z1+0CAAAA6KxWtW05duxi3nnnsrYt8IlG41pHWsgkyenTVzI/f63n7pjm4Q4efK8lLbM+z8LCrbz44vtaq9FRZ89+2Nf7NWPLluG88sp4Eicxe52TIgAAABVyr21Lq96UW1i4lZ07T6XRuNaS9WAtc8c0D1O1YdT0v7Isc/78Ukf3PHduKWthHISTmL1NKAIAAFAR2rZAe7ljmofRWo1+c+PG3Zb/TvEoS0t3cvPm3Y7uSf8RigAAAFREJ9q2QFW5Y5qH6UZrNWi327c/6sq+y8vd2Xe1yrLM9et3cuXKcq5fv+P7dxeZKQIAAFABnWrbMjW1OZOTBodSPd28Y3poaODRT6arutFa7d5sA2iX9eu7c7/94ODauc+/0biW6emLOXv2w5w/v/SpnxO12kC2bq1l+/YnMzW12YyoDlo7X0EAAACsmLYt0F7umOZhtFajHw0NrUut1tlQtlYbyMaNvX+f/8zMpdTrpzIxcSKHD1/IyZOXPxOcLy3dycmTl3P48IWMj59IvX4qb79tJlAnCEUAAAD6nLYt0H7umOaLaK1GvyqKIlu31jq657ZttZYOLW91S6vFxeVMTX07+/e/2/TvXmfOXMnk5Lt54YXvmNPWZn5yAgAA9LlutG2BqnHHNF/EMGr62fbtT665/RqNazl0qJHdu2czMvJmhoffyJe//K0MD7+RkZE3s3v3bA4dajR9k8fc3NVMTJxYdbvSY8cuZmLiRBoNN5m0i1AEAACgz2nbAu3XD3dM0x5aq9HPDhzYvGb2a2dLq7m5q3nuuXeysHBrxfXdb2HhVnbuPCUYaROhCAAAQB/TtgU6Zy3eMU37aa1GPxsfH86OHaMd2ateH13RMPJ2t7RaXFzOvn1nWn4ibGnpTvbuPa2VVhv47ggAANDHtG2BzllLd0zTOVqr0e9eeumpnt2nEy2tDh58r2UnRB60sHArL774flvWrjKhCAAAQB/TtgU6Zy3cMU3naa1Gv5uc3JQDB77a1j2mpjbn+ec3NfWaTrS0mpm5tOrA5VGOHbuYmZlHt/Di8QlFAAAA+pi2LdBZvXzHNN2jtRr97vXXv5mxsQ1tWXtsbENee+0bTb2mUy2tjhy50NL1v8irr3Zmn6rwWyoAAEAf07YFOqtX75imu7RWo9+NjAzm+PF6y3/nqNUGcvx4PSMjg029rhMtrRqNa03PKFmp06evZH7e0PVWEYoAAAD0MW1b1qayLHP9+p1cubKc69fvGFy/xvTaHdN0n9ZqVMH4+HBmZ3e17Pvf2NiGzM7uyvh4c1/PnWpp9ff+3r9s6x4Pmp6+2NH9+plQBAAAoM9p27I2NBrXcuhQI7t3z2Zk5M0MD7+RL3/5WxkefiMjI29m9+7ZHDrUSKNxVWDS43rtjml6g9ZqVMH4+HDm5vZkamp1p5WmpjZnbm5P04FI0rmWVr/1W3/SkX3uOXv2w47u188KvzyxVhVF8XSS+XuP5+fn8/TTT3exIgAA6E2NxrVMTJzo4H573KXchJmZSzly5MKKW3DUagPZurWW7dufzNTUZn/3PaTRuJa9e0+3pIXL2NiGHD9eX9EbhPSOqalvt/UO9qmpzTl69Jm2rQ/NmJm5lFdfvZDTpx//51u9PpqXXnpqxS0CO/07TyfVagNZXPzJNXsa94MPPsiWLVvuv7SlLMsPulGLUIQ1SygCAACPr14/1ZG+1/X6aGZnd7V9n36wuLicgwffa/kbpDt2jObll1f+hhKttbi4nBdffD/Hjq287cnU1Oa89to3nBDpA4uLy5mYONGWWQdjYxsyN7fH1wk9Z37+WqanL+bs2Q9z7tzSp4af12oD2bbt42D/wIHVB/uHDjVy+HD/DiW/fv2nMjTU2VlxrSIUgRYQigAAwOObmbmU/fvf7cA+z3oz/jHMzV3Nvn1n2jYENvFGeq/pxh3T9KZG41p27jz1qTeGV6tWG1jR7AXotLIsc/Pm3Swvf5TBwSeyceO6lp582L17NidPXm7Zer3mT//0JzI6ujZ/rgtFoAWEIgAA0BxtW3rD3NzVPPfcOy19Q/SLaLnUezp5xzS9S2s1aL2yLDMy8mZHfr52i5MirSEUYc0SigAAQHO0bem+dv47+CLuIO9d7b5jmt6mtRq01vXrdzI8/Ea3y2gbM0Va54lubAoAAEDnjYwM5vjxemq11t5hWKsN5PjxujflHsPBg+91NBBJkqWlO9m793QWF5c7ui+PVhRFhoYGMjo6mKGhgTX7RhcrMzIymKNHn8lbbz2ben20qdfW66OZmXk2R48+43svfOL27Y+6XUJbbdtW83OiRdZ1uwAAAAA6Z3x8OLOzu7Rt6YKZmUttbV/2MAsLt/Lii+9rbwY9aHJyUyYnN2mtBqu0fn1/3/+/ffuT3S6hbwhFAAAAKmZ8fDhzc3u0bemwI0cudHX/Y8cuZmpqcyYnDe2GXrRly3BeeWU8idZqsBJDQ+tSqw307UyRAwc2d7uEvtHf8RkAAACfS9uWzmo0ruXMmSvdLiOvvtrdYAZ4PFqrQfOKosjWrbWO7vl939eZoef1+qgTYi3kpAgAAECFadvSGdPTKz+R8/+zd//hcWV5fec/x+NSeRgVmutSN0jQIswwwWCV0i0xcmbWKttgNLbLm2UIP0bl2cCzSdj8sgObLG688JAEOo69JMvKJCQkARaQxIRJ6AZXR+tZrV0qD7gFUvdTJYMIDDCaWWnGrXJZsmZwSRqf/UNSuyxblkqq+6Oq3q/nqUdVpXvP92u3W7d0vvd8TyWNjs5pcnKe/4YAgJrU3b1fIyN3PIvX2/s1+k//6fOuxzl//oDrMeoJRREAAAAAAG1bXDY2dtfvFN4xNDT9zn9rAABqSV9fmy5e9G5V5E/8xLfqXe8yru4Zlky26dQpWl9WEu2zAAAAAACPoW1LZVlrNTFR8DuNdwSpQAMAQCXFYk3q6SmvLehOrbe0unLlJbW27nMlRmvrPvX3v+jK2PWMoggAAAAAAC66f38lUJu+jo8XZK31Ow0AAFzhVaup9TjRaFjDw3E5TmX3F3GckIaH4+zf5gKKIgAAAAAAuGhp6aHfKTymUFjW4uKK32kAAOCKRKJFfX0vuBpjY0urWKxJ6fSxiq0YaW3dp3T6mGIx9gBzA0URAAAAAABc1NAQvF+9i8VgFWoAAKgkP1paxWJNymZ7lUy27Wr8ZLJN2WwvBREXBe+TGQAAAAAANSQS2Vvxlhq7FQ4zHQAAqF1+tbSKRsMaGDikq1cPKx4vb2+TeLxZqdRhDQwcomWWy/b6nQAAAAAAALXMGKPOTkcjI3f8TkXS6oROYyPTAQCA2rbe0urEiVHNzDzY9Xitrfs0PBzf1gqORKJFiUSLJifnNTQ0rbGxuxofLzy2x5jjhNTV5ai7e7/6+trU3s7KEK/wKQgAAAAAAJd1d+8PTFGkq8uRMcbvNAAAcN16S6tz597S4OD0jsdJJtvU3/9i2Ss42tub9MorMUmStVaLiysqFh8qHN6jxsa9XI99wnpZAAAAAABc1te3u/7ildTdvd/vFAAA8ExQWloZYxSJhNTcHFYkEqIg4iNWigAAAAAA4LJYrEk9Pc3KZOb8TiVQBRoAALxCSyusoygCAAAAAIAHzp8/oEzmpq85xOPNTPAAAOoaLa1A+ywAAAAAADyQSLSor+8FX3M4f/6Ar/EBAAgSWlrVJ4oiAAAAAAB45MqVl9Taus+X2Mlkm06davElNgAAQWat1cLCsubmilpYWJa11u+U4CLaZwEAAAAA4JFoNKzh4biOHLn+WA9zt7W27lN//4uexQMAIOhyuUd7i0xMPLm3SGfn6t4iySR7i9QaQ9UL1coYc1DS5PrryclJHTx40MeMAAAAAGB7crl5nTgxqpmZB67HcpyQ0uljisWY0AEAIJWa1aVLU8pk5rZ9Tk9Ps15++QArLnfh9u3bam9vL32r3Vp7249caJ8FAAAAAIDHYrEmZbO9SibbXI3T2rqPgggAAJLy+aKSyVs6ffpmWQURScpk5pRI3NSZM28ony+6lCG8QlEEAAAAAAAfRKNhDQwc0tWrhxWPN1d8/GSyTdlsLwURAEDdy2bvqaPjmoaGPrercQYHp9XRcU253HyFMoMfKIoAAAAAAOCjRKJF6fQx5XK9unDhgI4ff16OE9rxePF4s1KpwxoYOKRoNFzBTAEAqD7Z7D0dPXqjYi0rZ2Ye6MiR6xRGqhgbrQMAAAAAEADt7U165ZWYJMlaq8XFFRWLDxUO79Gf//mX9Ou//jmNjd3V+PiTm8F2da1uBtvXx2awAACsy+eLOnky89h1sxIKhWWdODGqbLaXGxCqEEURAAAAAAACxhijSCSkSGT1dSz2XsVi75X0ZMGksXGvjDE+ZotqZa3V/fsrWlp6qIaGPYpE+LcEoLacPftmxVaIbDQz80Dnzr2lgYFDrowP91AUAQAAAACgimwsmADlyOXmNTQ0rbGxu5qYeHLVUWfn6qqjZJJVRwCqWyo1u+s9RLYyODitZLJNiUSLq3FQWRRFAAAAAAAAalwqNatLl6aUycxtekyhsKyRkTsaGbmjixen1NPTrJdfPqBTp5jsA1B9Ll2a8iTO5ctTFEWqDButAwAAAAAA1Kh8vqhk8pZOn775zILI02Qyc0okburMmTeUzxddyhAAKi+Xmy/7Z95OjY7OaXKSTderCUURAAAAAACAGpTN3lNHx7Vdt48ZHJxWR8c15XJM+gGoDkND0zUdD7tDUQQAAAAAAKDGZLP3dPTojYptMDwz80BHjlynMAKgKoyN3a3peNgdiiIAAAAAAAA1JJ8v6uTJzGObqFdCobCsEydGaaUFINCstZqYKHgac3y8IGutpzGxcxRFAAAAAAAAasjZs29WbIXIRjMzD3Tu3FuujA0AlXD//krFi8JbKRSWtbi44mlM7BxFEQAAAAAAUPestVpYWNbcXFELC8tVe8dvKjW76z1EtjI4OK1UatbVGACwU0tLD32JWyz6Exfl2+t3AgAAAAAAAH7I5eY1NDStsbG7mpgoPHZnseOE1NnpqLt7v5LJNrW3N/mY6fZdujTlSZzLl6eUSLR4EgsAytHQ4M86gHCY9QfVgqIIAAAAAACoK6nUrC5dmlImM7fpMYXCskZG7mhk5I4uXpxST0+zXn75gE6dCm4hIJebf+afqZJGR+c0OTlfNcUiAPUjEtkrxwl52kLLcUJqbGSqvVpQvgIAAAAAAHUhny8qmbyl06dvll08yGTmlEjc1JkzbwR2o/Ghoemajgdv1EorOdQvY4w6Ox1PY3Z1OTLGeBoTO0f5CgAAAAAA1Lxs9p5OnszsegPywcFp3bhxR8PDccViwVolMTZ2t6bjwT212EoO9a27e79GRu54Gg/Vg5UiAAAAAACgpmWz93T06I1dF0TWzcw80JEj15XLzVdkvEqw1mpiouBpzPHxAqsIqlwqNat4/Lo6Oq7p4sUpjYzceaLl0HoruYsXpxSLXVM8fl2vvz7rU8bA9vT1tdV0POwORREAAAAAAFCz8vmiTp7MVLy3fKGwrBMnRgPTSuv+/RVP++dLq38Hi4srnsZEZdR6KzkgFmtST0+zJ7Hi8WZWUFUZiiIAAAAAAKBmnT37ZsVWiGw0M/NA58695crY5VpaeuhL3GLRn7jYuWz2njo6rmlo6HO7GmdwcFodHdcCtWIKKHX+/IGaioPKoSgCAAAAAABqUio1u+uJ360MDk4rlfK/lVBDgz9TPOEwU0vVpB5ayQHrEokW9fW94GqMZLJNp061uBoDlRfYK5cx5odKHu/ZxTiNpWNVMkcAAAAAABBcly5NeRLn8mVv4jxLJLJXjhPyNKbjhNTYuNfTmNi5emklB5S6cuUltbbuc2Xs1tZ96u9/0ZWx4a7AFkUk/VtJP7/2iO5inOiGsQAAAAAAQI3L5ebL3ithp0ZH5zQ56e+d8sYYdXY6nsbs6nJkjPE0JnauXlrJAaWi0bCGh+MVLxo7TkjDw3FFo+GKjgtvBLkoIkmVvLJylQYAAAAAoE4MDU3XdLyn6e7eX9PxsHP11EoO2CgWa1I6faxiK0ZaW/cpnT6mWIzN1atV0IsiAAAAAAAAZRsbu1vT8Z6mr6+tpuNh5+qplRzwNLFYk7LZXiWTu/u5lUy2KZvtpSBS5eqhKFK6QsT6lgUAAAAAAPCEtVYTEwVPY46PF2Stv9MOsViTenqaPYkVjzervZ1JwWpQb63kgM1Eo2ENDBzS1auHFY+X97MyHm9WKnVYAwOHaJlVA+qhKNJY8vzLvmUBAAAAAAA8cf/+SsU3k95KobCsxcUVT2M+zfnzB2oqDnavHlvJAc+SSLQonT6mXK5XFy4c0PHjzz+x54jjhHT8+PO6cOGAcrlepdPHdOpUi08Zo9L2+p2AB9rXvlpJ/q9lBQAAAAAArlpaeuhL3GLxoSIRX0K/I5FoUV/fC67uH5FMtjE5WEXqsZUcsB3t7U165ZWYpNUVhouLKyoWHyoc3qPGxr0yhi2qa1VNrxQxxkQl/aOSt2hsCAAAAACoKdZaLSwsa26uqIWFZd9bOAVBQ4M/0x3hcDCmWa5cealiGwpv1Nq6T/39L7oyNiqvXlvJAeUyxigSCam5OaxIJERBpMb5ulLEGDO4zUOvGGO+VMbQYUktkl6S1FDy/o0yxgAAAAAAIJByuXkNDU1rbOyuJiYKj7WKcpyQOjsddXfvVzLZVpf7PkQie+U4IU9baDlOSI2NwWjIEY2GNTwc15Ej1yv6d+A4IQ0Px+mnX0X8bCUXiYS2PhgAfOD31fpj2nrzcyPp9A7HNyXjf1nSr+xwHAAAAAAAfJdKzerSpalnbppcKCxrZOSORkbu6OLFKfX0NOvllw/UVbsjY4w6Ox2NjNzxLGZXlxOoO4tjsSal08d04sSoZmYe7Hq81tZ9Gh6OKxarvyJbNavnVnIAsJlgrOt0j9VqYWRJ0g9Za2d8zgcAAAAAgLLl80Ulk7d0+vTNZxZEniaTmVMicVNnzryhfL7oUobB0929v6bjbUcs1qRstlfJZNuuxkkm25TN9lIQqUL13koOAJ4mCD+hzCaP7RzzrIeV9EeSfl7SS9baIbf/IAAAAAAAVFo2e08dHdd2vXH24OC0OjquKZebr1BmwdbXt7tCQNDjbVc0GtbAwCFdvXpY8XhzWefG481KpQ5rYOAQLbOq1HorOS8FqZUcADyN3z+hNlu7ayStr+qwkrolfX6bY1pJRUkLll2dAAAAAKBirLW6f39FS0sP1dCwR5HI3kC1C6pF2ew9HT16o2J7AszMPNCRI9eVTh+r+bv+Y7Em9fQ0l72yZifi8ebA792SSLQokWjR5OSj/WjGx5/cj6ara3U/mr6++tyPptbQSg4AnuRrUcRa+8XNvrfhh+fbzzoWAAAAAOAONvT2Tz5f1MmTmYpvklwoLOvEiVFls701f/f/+fMHlMnc9CROtWhvb9Irr8QkrRY6FxdXVCw+VDi8R42NFDrd4HdBubt7v6dFkSC2kgOAUiaoiymMMVN6tEn6t1trZ/3MB8FjjDkoaXL99eTkpA4ePOhjRgAAAEDt2M6G3hvV44bebkomb+26Zdazx2/TwMAh18YPCv4e4YcgFZRzuXl1dFxzNcbj8XopkgN4wu3bt9Xe3l76Vru19rYfuQS2KAJshaIIAAAAUHn5fFFnz765q0nkZLJN/f0vVmwVgt93WfshlZrV6dPur3C4evWwEonaLmLl80V1dFzTzMyDio/d2rqvLlbcYPuCWlCOx6971kounT7mehwA1SdIRZEgbLQOAAAAAAiAIG3oncvN68KFnI4fTysafU1NTa/qued+S01NryoafU3Hj6d14UJOk5O1uWn4pUtTnsS5fNmbOH6KRsMaHo5XfLNpxwlpeDhOQQSSVotvyeQtnT59s+ziQyYzp0Tips6ceUP5fNGV/Lxq8VZNreQA1C9WiqBqsVIEAAAAqJxKb+gtrU4al7uhd1DvsvYSrW7ckcvN68SJ0YqsGGlt3afh4XjNb1aP7clm7+nkyUzg/23RSg6An1gpskPGmHcbY3qNMT9ljBk0xgwbYz5tjPm037kBAAAAQLVye0Pv7dz5HPS7rL00NBpCHzsAACAASURBVDRd0/H8Eos1KZvtVTLZtqtxksk2ZbO9FEQg6VFBuVLt2WZmHujIkeu7Wmm3mStXXlJr676KjyutFnP6+190ZWwAqLSqKIoYY77aGPPTkj4v6b9KuiDp+yV9p6QPSfqrm5yXNMbMrD0mjTFV8ecFAAAAAC+dPfumK/stSKsTfOfOvfXMY4LUtisIxsbu1nQ8P0WjYQ0MHNLVq4cVjzeXdW483qxU6rAGBg7RMguSglFQLget5ABgVeCLBMaYLklvSvoxSY6kcnbTe1XSuyV9raRvkfSRiicIAAAAAFUslZp1tZ2KtFqsSKVmn/q9arrL2gvWWk1MFDyNOT5eUL211k4kWpROH1Mu16sLFw7o+PHnn5godpyQjh9/XhcuHFAu16t0+ljNtGhDZfhdUN6JWKxJ6fSxiq0YaW3dV3abRADwW6D3FDHGdEjKSGrUk8WQ9cSNJGutfdcmY/w7SX977fhftNb+bZfShcfYUwQAAADYvXj8etntqnYWp1np9LHH3svni+rouObKpGJr6z5ls71Vd+fywsKymppe9SHudykSqezd49XGWqvFxRUViw8VDu9RY+NeGVPOfZmoJ6nUrE6fvul6nKtXDyuRqHwxLp8v6ty5tzQ4uPP2eclkm/r7X6y6n7MA/MGeIttgjPkqSb8tKVLy9u9LOiOpVdIHtL1VI6+VPP/2iiUIAAAAAFUul5v3pCAiSaOjc5qcfHz1RjXeZe22paWHvsQtFv2JGyTGGEUiITU3hxWJhCiI4JkuXZryJM7ly+7EoZUcgHoW2KKIpB+R9IIerQj53yUdstYOWWu/IOkr2xwnvTaGkfSXjDFfW/FMAQAAAKAK+bmht99tu4KqocGfX9PD4SBPDwDB4ndBuZJoJQegHu31O4Fn+Ht6VBD5DWvt+Z0MYq39kjHmTyW9f+2tA5K+UIH8AAAAAKCq+bmht5d3WbvResYtkcheOU6o4hs3P4vjhNTYGOTpASBY/Cgov/JKzNUY7e1N78SglRyAWhfIW0GMMe2SWrS2X4ikHRVESvxpyfP37XIsAAAAAKh6fm7oXUt3WVeaMUadnY6nMbu6HCY8gTL4WVD2Aq3kANS6QBZFJHWsfbWSctbaz+5yvNJPwE27HAsAAAAAqt79+yuerkaQpEJhWYuLK7627aoG3d37azoeUM38LCgDACojqEWR50ue/0kFxiuWPH93BcYDAAAAgKrm54betX6X9W719bXVdDygmvlZUAYAVEZQiyLhkudLFRjvvSXPFyowHgAAAABUNb829G5oMNxlvYVYrEk9Pc2exIrHm9XeTkMFYLv8LCgDACojqEWRt0ueP1eB8d5f8jxfgfEAAAAAoKqtb+jtJccJyVpxl/U2nD9/oKbiALXCr4JyOBzUKTwAqD5B/Yn6hbWvRlLnbgYyxjwn6ZtL3vrj3YwHAAAAALXArw29l5f9WbFRbXdZJxIt6ut7wdUYyWSbTp1qcTUG8CzWWi0sLGturqiFheWqWNHlV0G5sXGvpzEBoJYF9Sfq70j6iqR3SXKMMd9prf3UDsf6W1otrkjSfUkTFcgPAAAAVcRaq/v3V7S09FANDXsUieyVMWbrE4Ea1929XyMjdzyNx13W23flyktKp9/WzMyDio/d2rpP/f0vVnxcYCu53LyGhqY1NnZXExOFx1aOOU5InZ2Ourv3K5lsC2Rrt/WCspc/O7u6HD63AEAFBfJTobX2nqSxkrd+2hjzrnLHMca0SfpRSXbt8SlrbXXdHgQAAIAdyeXmdeFCTsePpxWNvqamplf13HO/paamVxWNvqbjx9O6cCGnycl5v1MFfOPHht7cZb190WhYw8Pxiv99OU5Iw8NxRaPhrQ8GKiSVmlU8fl0dHdd08eKURkbuPNFKr1BY1sjIHV28OKVY7Jri8et6/fVZnzLeXHf3/pqOBwC1LpBFkTX/quT5t0n6j8aYbedrjPk6SVclNenRSpGfqVx6AAAACKJamnQB3ObHht5+te2q1rusY7EmpdPH1Nq6ryLjtbbuUzp9TLFY8O7AR23K54tKJm/p9OmbymTmyjo3k5lTInFTZ868oXy+6FKG5fOjoAwAqJzAFkWstf9Z0u+XvPU/SrpljPlO84xPs8aY9xpjfljSW5IO6tEqkZS19g03cwYAAIB/anHSBfCCHxt6c5d1eWKxJmWzvUomdzcxmky2KZvtpSACz2Sz99TRcU1DQ5/b1TiDg9Pq6LimXC4Yqzv9KCgDAConsEWRNd8jqbRJ47dJGpb0tqRPlB5ojPklY8ynJX1R0r+UFF3/lqRpST/gerYAAADwRa1OugBe8GNDb+6yLl80GtbAwCFdvXpY8Xh5k7HxeLNSqcMaGDhEyyx4Jpu9p6NHb1RsT5yZmQc6cuR6YK7RfhSUAQCVYay1fufwTMaYlyS9JunrtbriY32VSOnz9dd6yvf/XFLCWvuHricLTxljDkqaXH89OTmpgwcP+pgRAADww/qky8YWWbvhOCHay6Cu5PNFdXRcc21D72y294nJ+Hj8etmrunYiHm9WOn3M9Them5x8tFn1+PiTm1V3da1uVt3XF8zNqlHb/PiZ4odk8taub8h49vhtGhg45Nr4AOCl27dvq729vfStdmvtbT9yCXxRRJKMMVFJvyDpu7Ra6Ngq6fXCyG9L+lvW2rddTA8+oSgCAADqZdIF8EIuN68jR657VmBMpWZ1+vTNisXaTCp1+LFVKrXIWqvFxRUViw8VDu9RY+Peqt1DBbWhXooFfA4BgO0LUlEk6O2zJEnW2ry19q9L+iuS/oOkz2q18PG0x5ykQUkfttb+DxREAAAAatfZs2+6MhEhrbbpOHfuLVfGBoLI6w29/WjbVauMMYpEQmpuDisSCVEQga9SqVlXCyLSarvLVGrW1RjbEY2GNTwcl+OEKjqu44Q0PBynIAIALqmKosg6a+2ktfaHrLXv02o7rQ9JOi3puyXFJX2ztfZrrLUft9be8jNXAAAAuKueJl0Ar3i9ofeVKy9VrAizUWvrPvX3v+jK2AA2d+nSlCdxLl/2Js5WvC4oAwB2r6qKIqWstTPW2jesta9ba1+11t601v6x33kBAADAG/U26QJ4xcsNvbnLGqgtudy8J3sFSdLo6JwmJ4Ox6brXBWUAwO5UbVEEAAAA9ateJ10ALyUSLUqnjymX69WFCwd0/PjzTxQvHCek48ef14ULB5TL9SqdPlZ2uyrusgZqx9DQdE3HexYvC8oAgN3Z63cCAAAAQLn8mHR55ZWYpzGBoGhvb3rn379bG3qv32V97txbGhzc+f/fyWSb+vtfZFIR8MnY2N2ajrcdiUSLEokWTU7Oa2hoWmNjdzU+XlChsPzOMY4TUleXo+7u/erra1N7O0VcAPASRREAAABUHSZdAH+sb+gdiVR+7PW7rJPJNl2+PKXR0e2vBovHm3X+/IG62FQdCCprrSYmCp7GHB8vyFpbkeJspXlRUAYA7AxFEQAAAFQVJl2A2sZd1kB1un9/5bH/T71QKCxrcXFFkUhl9yWqNDcLygCA8gW2KGKMGazgcFbSfUnzkr4gaVzSuLX2SxWMAQAAAA8w6QLUB+6yBqrL0tJDX+IWiw8pNgAAyhLYooikj2m1mOGWZWPMf5HUb6295WIcAAAAVBCTLkD94S5rIPgaGvb4Ejcc9icuAKB6VcuVw2x4lHP8Zt9vkPT9km4aY/6lMYbb/gAAAKoAky4AAARPJLJXjuPt1IrjhNTYGOT7fQEAQRT03+xKCxu25LGxSLLxsdWx6+NJq38HPyzpV939owAAAKASmHQBACB4jDHq7HQ8jdnV5dBKDwBQtiAXRVrWHv+9pLm194ykP5D0k5JOSWqX1CbpmyR1S/qbkn5N0l/oUfFjSNILkt4nqVPSxyX9gqRFPSqgGEnfa4z5Ybf/UAAAANgdJl0AAAim7u79NR0PAFAbAlsUsdZ+UdKHJH1SUlTSHUl/3Vobs9b+lLV22Fr7B9baz1tr/9Ra+/vW2l+y1v4NrRZKfk2rxY6PSRqQNGOtfctaO2it/TtaLZT8qh4vjPyYMWaf53/YADHGfKMx5qPGmL9vjDlvjPkbxpgjtBcDAABBwqQLAADB09fXVtPxAAC1IbBFEWPMN0n6vySFJX1RUo+19je3c6619u5aceRntFrs6JH0sxuOWbDW/oCkX9SjVSXNkr6nMn+C6mKM+R5jzO9I+lNJ/0XSz0n6F1r9b3BD0heMMf/GGNPsX5YAAACrmHQBACB4YrEm9fR4M20Qjzervb3Jk1gAgNoS2KKIVifkI1pdxfHD1to/2cEYPyYpp9Wix/9sjDn4lGPOabU91/oeI8d2EKdqGWMajTFDkn5DqytzNrNf0t+VNGmM+YgnyQEAAGyCSRcAAILp/PkDNRUHAFB7AlkUMcY4kk5rtVAxp9UJ+7JZa78i6d+XvPWDTznmy5J+RY9Wi3xwJ7GqkTHmXZI+odUWY6XelnRNq3/vE3pUMJKkr5H0mjHmsCdJAgAAbIJJFwAAgieRaFFf3wuuxkgm23TqVIurMQAAtSuQRRFJH5bUsPZ83Fprn3XwFsZKnh/d5Jj02lcj6bldxKo2/0KrG9avW5Z0VtLXW2s/Yq39Pmttl1Y3tP/dkuPCkl41xvAJBAAA+IZJFwAAgunKlZfU2urOlq2trfvU3/+iK2MDAOpDUIsiX1fy/O4uxyo9/+s2OWa65Lmzy3hVwRjzPkn/cMPb32ut/Tlr7VLpm9baP5D0HXq8MBKV9JPuZgkAALbDWquFhWXNzRW1sLCs3d1PUl2YdAEAIHii0bCGh+NynFBFx3WckIaH44pGwxUdFwBQX4JaFCktTOy2WXR07avR5gWPxV3GqEY/Kan008kvW2tf2+xga+1faLX9WGnB5G+uFVcAAIDHcrl5XbiQ0/HjaUWjr6mp6VU999xvqanpVUWjr+n48bQuXMhpcnLe71RdxaQLAADBFIs1KZ0+VrGbF1pb9ymdPqZYjH2+AAC7E9SiyNtrX42kD67tfbFTHy55PrfJMZGS51/aRayqYIx5t6Tv2fD2pa3Os9b+N0mvlry1V1KygqkBAIAtpFKzisevq6Pjmi5enNLIyB0VCsuPHVMoLGtk5I4uXpxSLHZN8fh1vf76rE8Zu49JFwAAgikWa1I226tksm1X4ySTbcpme7k2AwAqIqhFkc+UPH+vdjjxbowJSfqhtZdW0p9scug3lBxTuzMGj3xE0leVvP5da+3UNs/9pQ2vv7syKQEAgGfJ54tKJm/p9OmbymQ2u8/j6TKZOSUSN3XmzBvK54suZegvJl0AAAimaDSsgYFDunr1sOLx8pqBxOPNSqUOa2DgEKs3AQAVs9fvBDZxU1JBqwURI+lfGWN+31r7h2WO839I+uaS17+9yXEfLHn+mU2OqSUnNry+Uca5GUkrevRv5yVjzNdYa79YicQAAMCTstl7Onkyo5mZB7saZ3BwWjdu3NHwcLwmJ/3XJ12SyTZdvjyl0dHtF4/i8WadP3+ATdUBAHBJItGiRKJFk5PzGhqa1tjYXY2PFx5b8eo4IXV1Oeru3q++vja1t9fe5xUAgP8CWRSx1n7FGPPvJf2oVldvRCWNGmN+2Fo7sNX5xpgWSVckfXTtfCNpQdKvbnJK6WqH39tN7lWifcPr333qUU9hrf2SMSYn6aWStw9KoigCAIALstl7Onr0xhMtsnZqZuaBjhy5XtPtoZh0AQAguNrbm/TKKzFJkrVWi4srKhYfKhzeo8bGvTLG+JwhAKDWBbIosuafSfqYpBf0qDDyK8aYn5L0SUm/L+mzku5LatDqJuoxScckndTqJuLrV1Ir6cettW9rA2PMhyUdWDtGktIu/XmC5Fs2vN6srdhmPqPHiyLfKun/3VVGAADgCfl8USdPZipWEFlXKCzrxIlRZbO9Nd2KgkkXAACCzRijSCSkSGTrYwEAqJTAFkWstV82xnxEq62dvkaPVnz8JUn/aIvTzdrx6+f8rLX2X29y7MuS1ptrz2m1dVfNMsbsl7R/w9vTZQ6z8fgP7DwjAACwmbNn39x1y6zNzMw80Llzb2lg4JAr4wcNky4AAAAAACm4G61Lkqy1fyTpsKTf0eOFDq29ftpDelQMeSDpR6y1mxZRrLV/zVr77rXHC9Zau9mxNeK9G15/2Vr7pTLHuLPhNf0m6pi1VgsLy5qbK2phYVm1/78QAHgjlZrV0NDnXI0xODitVGrW1RgAAAAAAARJYFeKrLPWfsYY0yPpByT9A0mdW5xiJH1J0q9J+hlrbT1snF6Oxg2v/2IHY2w8Z9f3XBpjnpf0XJmnvX+3cbEzudyjHu0TE0/2aO/sXO3RnkzSox0AdurSpSlP4ly+PKVEgs3FAQAAAAD1IfBFEUlaW73xy5J+2RjzAUkflvRXJDVrdeVDUVJBq3uM3JJ0awerH+rFxqLITnpybCyKbBxzJ/6epJ+swDhwUSo1q0uXppTJzG16TKGwrJGROxoZuaOLF6fU09Osl18+oFOnmHADgO3K5eaf+bO2kkZH5zQ5OU8RGwAAAABQF6qiKFLKWvvHkv7Y7zxqyE56HdEfqc7k80WdPfvmjtq4ZDJzymRuKplsU3//izW9oS8AVMrQULnbfe0+3vqG5AAAAAAA1LJA7ykCVyxueP3uHYyx8ZyNY6KGZLP31NFxbdd97QcHp9XRcU253HyFMgOA2jU2drem4wEAAAAA4JdArhQxxnxc0i+svXwo6aC19rM+plRLgloU+TeSfqPMc94v6bUKxMYmstl7Onr0xmN7huzGzMwDHTlyXen0McVitGkBgKex1mpiouBpzPHxgqy1MsZ4GhcAAAAAAK8Fsigi6esl7Vt7/iYFkYraeJv+Vxlj3lPmHizPb3h9b5c5yVp7R9Kdcs5h4sZd+XxRJ09mKlYQWVcoLOvEiVFls7200gKAp7h/f6XiP3u3Uigsa3FxRZFIyNO4AAAAAAB4Lajts9Y3/7aS/szPRGqNtTav1U3pS7WVOcw3bHjNHi816OzZNzUz82DrA3dgZuaBzp17y5WxAaDaLS099CVusehPXAAAAAAAvBTUosgXSp6v+JZF7frDDa+/qczz37fFeKhyqdTsrvcQ2crg4LRSqVlXYwBANWpo8OfjWTgc1I+FAAAAAABUTlB/+/1MyfOv8y2L2jW54fWHtnuiMeY9kjq2GA9V7tKlKU/iXL7sTRwAqCaRyF45jrdtrBwnpMbGoHZVBQAAAACgcgJZFLHW/p6kz0sykj5ojGn0OaVaM7zh9dEyzu3R43vRvGmt/eKuM0Jg5HLzymTmPIk1OjqnycmN29wAQH0zxqiz0/E0ZleXw15dAAAAAIC6EMiiyJpfXvsakvQPfcyjFv3fkv6i5PWHjDEHtnnuD254/ZsVyQiBMTQ0XdPxAKAadHfvr+l4AAAAAAD4JchFkZ+WdFurq0V+3BjzHT7nUzOstV+W9MkNb5/f6jxjzF+W9NGSt1YkDVYwNQTA2Njdmo4HANWgr6+tpuMBAAAAAOCXwBZFrLVLWp2A/yNJYUmvG2P+mTHG234SteufSFouef2Dxpi/ttnBxph9kn5JUkPJ2//RWvuZTU5BFbLWamKi4GnM8fGCrLWexgSAoIvFmtTT0+xJrHi8We3tTZ7EAgAAAADAb4HdUdMY80NrT39R0o9Likj63yT9r8aYjKQ3Jd2RdL+cca21v1DJPKuVtfZPjTH/p6R/XPL2J40x/4ukX1grSkmSjDHfIuk/SPpwybF5Sf/Uk2Thmfv3V1QoLG99YAUVCstaXFxRJOLtpsIAEHTnzx9QJnPTkzgAAAAAANSLwBZFJP1bSaW3j1utttIKS/qOtcdOUBR55GVJByWdXHsdknRF0k8YYya0WnB6n6ROrf7dr1uS9FFr7ayHucIDS0sPfYlbLD5UJOJLaABwlbVW9++vaGnpoRoa9igS2bvtDc0TiRb19b2goaHPuZZfMtmmU6daXBsfAAAAAICgCXJRZJ3Ro+LI03rsbGdmYb2gQo+eEtbarxhjvk+rq0C+v+Rbz0s6sclpdyT9gLU243Z+8F5Dgz8d9cLhwHbyA4Cy5XLzGhqa1tjYXU1MFB5bgec4IXV2Ouru3q9ksm3LtlVXrrykdPptzcw8qHiera371N//YsXHBQAAAAAgyII+E2lKvm72KGccbGCtXbTWfkzS90q69YxD70r6eUnt1tphT5KD5yKRvXIcb9tYOU5IjY3VUJ8FgGdLpWYVj19XR8c1Xbw4pZGRO0+0JCwUljUyckcXL04pFrumePy6Xn9984WX0WhYw8Pxiv9sdpyQhofjikbDFR0XAAAAAICgC/JMZJ/fCdQTa+0ntbqnyDdqtV1Wq6T3SPqCpM9K+nTpPiOoTcYYdXY6Ghm541nMri5n261kACCI8vmizp59c0dtrjKZOWUyN5VMtqm//8UnihTWWn3DN3yVXn31v9PHPnZLs7O7XzHS2rpPw8NxxWJsrg4AAAAAqD+BLYpYaz/hdw71yFr7Z5L+zO884J/u7v2eFkW6u/d7FgsAKi2bvaeTJzO7bm81ODitGzfuaHg4Lkmbtt9qaDBaWtp5N9DNii8AAAAAANSLwBZFAPijr69NFy9OeRoPAKpRNntPR4/eeKJF1k7NzDxQZ+entLKyedFjpwWReLxZ588fYFN1AAAAAEDdoygC4DGxWJN6epqVycy5Hiseb95yk2EACKJ8vqiTJzMVK4ise1ZB5FkaGvZoaenhO68dJ6SurtUN3fv6tt7QHQAAAACAekFRBMATzp8/oEzmpidxAKAanT375q5bZlXS0tJDfe3XhvWJT3xIL730XjU27mW/JgAAAAAAnmKP3wkACJ5EokV9fS+4GiOZbKONC4CqlErN7mhTdbd94QtFfdd3fVp//udfpiACAAAAAMAmKIoAeKorV15Sa+s+V8Zubd2n/v4XXRkbANx26ZJ3+y6Vq1BY1okTo8rni36nAgAAAABAIFVl+yxjTEjSeyU1qczCjrX2v7mSFFBjotGwhofjOnLkekV75jtOSMPDcUWj4YqNCQBeyeXmPdlzaTdmZh7o3Lm3NDBwyO9UAAAAAAAInKopihhjeiWdkfRhSe/b4TBWVfRnBvwWizUpnT6mEydGK9I7v7V1n4aH44rF2PAXQHUaGpr2O4VtGRycVjLZpkSCNoUAAAAAAJQKfPssY8xfNsaMS/qvkj4u6f2SzC4eAMoQizUpm+1VMtm2q3GSyTZls70URABUtbGxu36nsG2XLwe3zRcAAAAAAH4JdFHEGPNBSb8n6UU9WdCwJY/N3t/4PQA7EI2GNTBwSFevHlY83lzWufF4s1KpwxoYOETLLABVzVqriYmC32ls2+jonCYn5/1OAwAAAACAQAlsKyljzHsl/WdJET0qbjyQNCrpnqTvX3vPSvp3kr5aUqukb5P0npJz7kj6TW+yBmpbItGiRKJFk5PzGhqa1tjYXY2PFx7bc8RxQurqctTdvV99fW1qb2dlCIDacP/+SkX3WPLC0NC0Xnkl5ncaAAAAAAAERmCLIpL+gaSv16Pixm9L+p+stXljzDfoUVFE1tq/u/7cGLNX0vdJ+klJH5D0nKT9kj5ura2umQwgoNrbm96ZZLPWanFxRcXiQ4XDe9TYuFfG0KkOQO1ZWnrodwplq6Z2XwAAAAAAeCHI7bP+jh4VRH5P0ndba/NbnWStXbHWDkrq1GohxUj6Hkm/4laiQD0zxigSCam5OaxIJERBBEDNamgI8sempxsfL8hauokCAAAAALAukL/dG2Per9VWWOuzqz9mrf1KOWNYa7+k1RUjE2vjfJ8x5vsqmigAAKgbkcheOU7I7zTKUigsa3Fxxe80AAAAAAAIjEAWRSR1lTyfs9Ze38kg1tqipH9c8ta5XWUFAADqljFGnZ2O32mUrVisvrZfAAAAAAC4JahFkea1r1ZS9inff6wPhDEmvNlA1tobkma0ulrkrxpjvr5COQIAgDrT3b3f7xTKFg4H9eMeAAAAAADeC+pvye8tef72U77/YMPr92wx3ltrX41W9xoBAAAoW19fm98plMVxQmps3Ot3GgAAAAAABEZQiyLFkudP6/lwf8Pr1i3GK5Q8b9lRRgAAoO7FYk3q6Wne+sCA6OpyZIzZ+kAAAAAAAOpEUIsi90qeN238prX2LyQtlrz1gS3GK115Un19LwAAQGCcP3/A7xS2rRrbfQGQrLVaWFjW3FxRCwvLstZufRIAAACAbQlqP4U/KXm+WZ+KP5DUvfa8R9JvPu0gY8weSR8seWvjKhMAAIBtSyRa1Nf3goaGPud3KluqtnZfQD3L5eY1NDStsbG7mpgoqFBYfud7jhNSZ6ej7u79Sibb1N7+xH1jAAAAALYpqCtF/mDtq5H0zcaYdz3lmN8rOeaMMaZxk7E+Lun5ktd/sslxAAAA23Llyktqbd3ndxrPFI83M3EKVIFUalbx+HV1dFzTxYtTGhm581hBRJIKhWWNjNzRxYtTisWuKR6/rtdfn/UpYwAAAKC6BbIoYq19W9Ifrb0MSfrwUw77jfXDJTVL+nVjTGmbLBljTkv6ubVjJGlJ0qcrnjAAAKgr0WhYw8NxOU7I71Q2VU1tvoB6lM8XlUze0unTN5XJzJV1biYzp0Tips6ceUP5fHHrEwAAAAC8I5BFkTX/T8nzxFO+n5H0Zsnrk5I+b4z5lDHmk8aYSUmvSWrU6moSK+nXrLW0zwIAALsWizUpnT4WyBUjyWSbTp1q8TsNAJvIZu+po+PartvwDQ5Oq6PjmnK5+QplBgAAANS+IBdF1leCGEk/YIx5bP8Tu7rb4N/X6uqPdV8l6dslfVTSt+pRMUSSZiX9mJsJAwCA+hKLNSmb7VUyGZy9O1pb96m//0W/0wCwiWz2no4evaGZmQcVGW9m5oGOHLlOYQQAAADYpiAXRTJaLXqclfTTXHI4FAAAIABJREFUkqIbD7DW3pL0/ZIW9XgBRGvP7dr705I+Yq0tb106AADAFqLRsAYGDunq1cOKx5t9zcUYqb//JUWjYV/zAPB0+XxRJ09mntgzZLcKhWWdODFKKy0AAABgGwJbFLGrft5a+6/XHl/c5LjfknRA0s9K+rO1t9cLJJOSflzSQWvtbS/yBgAA9SmRaFE6fUy5XK8uXDig48eff2LPEccJ6fjx5/UjP/IBPfdcQ8VzsFY6d+5NJkaBgDp79s2KrRDZaGbmgc6de8uVsQEAAIBaYla7UNUOY8y7JH21pHlr7UO/84F7jDEHtVr4kiRNTk7q4MGDPmYEAMDjrLVaXFxRsfhQ4fAeNTbulTFGyeStXe8l8CzJZJsGBg65Nj6A8qVSszp9+qbrca5ePaxEgj2FAAAAECy3b99We3t76Vvtfi1k8G2liDHmF0se+ys1rrX2K9baAgURAADgN2OMIpGQmpvDikRCMsYolZp1tSAirW6+nErNuhoDCAprrRYWljU3V9TCwrKCetPXpUtTnsS5fNmbOAAAAEC12rv1Ia75QT3aA+SfSLrrWyYAAAAe8XJilLvFUatyuXkNDU1rbOyuJiYKj+3R4TghdXY66u7er2SyTe3tTT5muiqXm1cm4832hqOjc5qcnA/EnxsAAAAIIr/3FDE+xwcAAPCMHxOjQC1JpWYVj19XR8c1Xbw4pZGRO09sWl4oLGtk5I4uXpxSLHZN8fh1vf66vyunhoamazoeAAAAUE38LooAAADUDSZGgZ3J54tKJm/p9OmbZRcWM5k5JRI3debMG8rniy5l+GxjY94uivc6HgAAAFBNKIoAAAB4hIlRoHzZ7D11dFzb9V48g4PT6ui4plzO2xVU1lpNTBQ8jTk+Xgjs3ioAAACA3yiKAAAAeICJUaB82ew9HT16QzMzDyoy3szMAx05ct3Twsj9+ytPtPhyW6GwrMXFFU9jAgAAANWCoggAAIAHmBgFypPPF3XyZKbi/98UCss6cWLUs1ZaS0sPPYmzUbHoT1wAAAAg6CiKAAAAeICJUaA8Z8++WbEVIhvNzDzQuXNvuTL2Rg0N/vzKFQ7zqx4AAADwNHxSBgAA8AATo8D2pVKzu95DZCuDg9NKpWZdjSFJkcheOU7I9TilHCekxsa9nsYEAAAAqgW/JQMAAHiAiVFg+y5dmvIkzuXL7scxxqiz03E9TqmuLkfGGE9jAgAAANWCoghQ56y1WlhY1txcUQsLy2zICwAuYWIU2J5cbl6ZzJwnsUZH5zQ56f6m693d+12P4Wc8AAAAoJr4fevg+uzrrxtj3GkYvCGetfY7PIgDBFouN6+hoWmNjd3VxEThsQ1MHSekzk5H3d37lUy2qb29ycdMAaC2dHfv18jIHU/jAdVmaGja83ivvBJzNUZfX5suXvRm9ct6PAAAAABP53dRRJKMpEMexeEWeNS1VGpWly5NPfPuy0JhWSMjdzQyckcXL06pp6dZL798QKdOtXiYKQDUJiZGga2Njd2tuXixWJN6epo9WQETjzdzUwsAAADwDLTPAupAPl9UMnlLp0/fLPuX8UxmTonETZ0584by+aJLGQJAfVifGPUCE6OoRtZaTUwUPI05Pl7wpH3o+fMHXI/hZRwAAACgWgWlKGI8eAB1KZu9p46Oaxoa+tyuxhkcnFZHxzXlcu733QaAWsbEKLC5+/dXHmvr6YVCYVmLiyuux0kkWtTX94KrMZLJNlb3AgAAAFsIQvssK+lHJXmzmyJQR7LZezp69EbFJhdmZh7oyJHrSqePKRbj7mMA2In1idHdFqufhYlRVKulpYe+xC0WHyoScT/OlSsvKZ1+WzMzld9OsbV1n/r7X6z4uAAAAECt8bsosr7Px29Ya73dURGoctZa3b+/oqWlh2po2KNIZK+MebQoKp8v6uTJTMXvtiwUlnXixKiy2V5Fo+GKjg0A9SKoE6NbXVsAtzU0+LOQPRz2Jm40GtbwcFxHjlyv6Gc0xwlpeDjOZzMAAABgG/wuigAoQy43r6GhaY2N3dXEROGxX6YdJ6TOTkfd3fuVTLbpn//zP3Rlsk1aXTFy7txbGhg45Mr4AFDrgjQxWs61hT1K4LZIZK8cJ+RpCy3HCamx0btfi2KxJqXTx3TixGhFPqu1tu7T8HCcVbwAAADANhkvNhV8amBj1tfGW0nfyEoRlMsYc1DS5PrryclJHTx40MeM3JNKzerSpamyN0l329Wrh5VI0J4FAHYql5v3bWJ0J9eWnp5mvfzyAVpzwVXHj6c1MnLHw3jP61OfOuJZvHX5fFHnzr2lwcGd/xqUTLapv/9FVogAAAAg8G7fvq329vbSt9qttbf9yCUoG60DeIp8vqhk8pZOn74ZuIKIJF2+POV3CgBQ1WKxJmWzvUom23Y1TjLZpmy2d1sFkd1cWzKZOSUSN3XmzBvK54s7TRd4pu7u/TUdb100GtbAwCFdvXpY8XhzWefG481KpQ5rYOAQBREAAACgTKwUQdWq9ZUi2ew9nTyZca0FVqXkcr20UwGACkilZnX58pRGR7dfqIjHm3X+/PZXblTy2kLLHrgll5tXR8c1D+MF47PM5OSjVnbj40+2suvqWm1l19dHKzsAAABUnyCtFKEogqpVy0WRbPaejh694Wk/7Z26cOGAXnkl5ncaAFAz3JoYdePa4jghpdPHKIyg4uLx656sko3Hm5VOH3M9TrmstVpcXFGx+FDh8B41Nu6VMcbvtAAAAIAdC1JRhI3WgYDJ54s6eTJTFQURSRobu+t3CgBQU9rbm94pNldqYtSta0uhsKwTJ0aVzfbSwgcVdf78AWUyNz2JE0TGGEUiIUUifmcCAAAA1B72FAEC5uzZNwPfMqvU+HhBfq04A4Batz4x2twcViQS2vGd4m5eW2ZmHujcubdcGRv1K5FoUV/fC67GSCbbtt16DgAAAEDt8LsowkwqUCKVmtXQ0Of8TqMshcKyFhdX/E4DALAJL64tg4PTSqVmXY2B+nPlyktqbd3nytitrfvU3/+iK2MDAAAACDa/iyI0xgVKXLo05XcKO1IsPtz6IACAL7y6tly+XJ3XMARXNBrW8HBcjhOq6LiOE9LwcJyWbwAAAECd8rMo8o1rj/dJ+v98zAMIhFxu3pMNRd0QDvtdXwUAPI2X15bR0TlNTs57Egv1IxZrUjp9rGIrRlpb9ymdPqZYrKki4wEAAACoPr7NZFprP1vy+IpfeQBBMTQ07XcKO+I4ITU27vU7DQDAU3h9banWaxmCLRZrUjbbq2SybVfjJJNtymZ7KYgAAAAAdY7bu4GAGBu763cKO9LV5ex4418AgLu8vrZU67UMwReNhjUwcEhXrx5WPN5c1rnxeLNSqcMaGDhEyywAAAAA4vZuIACstZqYKPidxo50d+/3OwUAwFP4cW0ZHy/IWkuxHK5JJFqUSLRocnJeQ0PTGhu7q/HxggqF5XeOcZyQurocdXfvV19fm9rbWRkCAAAA4BGKIkAA3L+/8tgv89Wkr293rSwAAO7w49pSKCxrcXFFkUhlN8YGNmpvb9Irr8QkrRYAFxdXVCw+VDi8R42NeynMAQAAANgURREgAJaWHvqdwo7E483cfQkAAeXXtaVYfKhIxJfQqFPGGEUiIf7dAQAAANgW9hQBAqChoTr/Vzx//oDfKQAANuHXtSUcrs5rGgAAAACgPvBbKxAAkcheOU51tRpJJtt06lSL32kAADbhx7XFcUJqbGQhMgAAAAAguCiKAAFgjFFnp+N3GtvW2rpP/f0v+p0GAOAZ/Li2dHU57OUAAAAAAAg0iiJAQHR37/c7hW1xnJCGh+OKRsN+pwIA2ILX15ZquZYBAAAAAOoXRREgIPr62vxOYUutrfuUTh9TLMbm6gBQDby+tlTDtQwAAAAAUN8oigABEYs1qaen2e80NpVMtimb7aUgAgBVxMtrSzzerPZ2rhEAAAAAgGCjKAIEyPnzB/xO4QnxeLNSqcMaGDhEyywAqEJeXVuCeA0DAAAAAGAjiiJAgCQSLerre8HVGMlkm3K5Xl24cEDHjz8vxwk99n3HCen48ed14cIB5XK9SqeP6dSpFldzAgC4x6trC9cKAAAAAEA1MNZav3MAdsQYc1DS5PrryclJHTx40MeMKiOfL6qj45pmZh5UfOzW1n3KZnsfW/FhrdXi4oqKxYcKh/eosXGvjDEVjw0A8I/X1xYAAAAAAErdvn1b7e3tpW+1W2tv+5ELK0WAgIlGwxoejj+xgmO3HCek4eH4E5NWxhhFIiE1N4cViYQoiABADfL62gIAAAAAQFBRFAECKBZrUjp9TK2t+yoyXmvrPqXTx9gkHQDqGNcWAAAAAAAoigCBFYs1KZvtVTLZtqtxksk2ZbO9TFoBALi2AAAAAADqHkURIMCi0bAGBg7p6tXDisebyzo3Hm9WKnVYAwOHaGsCAHgH1xYAAAAAQD3b63cCALaWSLQokWjR5OS8hoamNTZ2V+PjBRUKy+8c4zghdXU56u7er76+NrW3c/cuAGBzXFsAAAAAAPXIWGv9zgHYEWPMQUmT668nJyd18OBBHzPylrVWi4srKhYfKhzeo8bGvWySDgDYFa4tAAAAAAA33L59W+3t7aVvtVtrb/uRCytFgCpljFEkElIk4ncmAIBawbUFAAAAAFDrKIoA8JW1Vvfvr2hp6aEaGvYoEuGuZAAAAAAAAADuoCgCwHO53KP+9RMTT/av7+xc7V+fTNK/HgAAAAAAAEDlUBQB4JlUalaXLk0pk5nb9JhCYVkjI3c0MnJHFy9OqaenWS+/fECnTrV4mCkAAAAAAACAWrTH7wQA1L58vqhk8pZOn775zILI02Qyc0okburMmTeUzxddyhAAAACobdZaLSwsa26uqIWFZVlr/U4JAADAF6wUAeCqbPaeTp7MaGbmwa7GGRyc1o0bdzQ8HFcsRkstAAAAYCu0rQUAAHiS4e4QVCtjzEFJk+uvJycndfDgQR8zwkbZ7D0dPXrjsV++dstxQkqnj1EYAQAAADaxnba1G9G2FgAAuOn27dtqb28vfavdWnvbj1xonwXAFfl8USdPZipaEJFW9xw5cWKUVloAAADABrStBQAA2BpFEQCuOHv2zV23zNrMzMwDnfv/2bu/2CjzNU/sz8tizETUOIV9TgZr29nVrGZIcDndIBnNqimabIcFjDaTZHclV2+i5HYiyF5EotU3O3vRIpA7ejWKlIuRVjKWdqVkzqrdstgQ2phEfZyF7i2bDRlpdifuWZPl2BT/ksGY4c0FQx8ausF/3qq3qt7PR+oLF67f85w+hWl+3/f3/E5/05S1AbJgbjsArVav34uRkUsxOfntlta5eHExRkYuxfz8/Yw6AwBoL+4UATI3NXV7y38Ze5uLFxejVhuKsTHH+1stTdN4+PBpPHnyLHbs2Bal0vZIkiTvtiiAdv/smdsOQF6yHlu7tPQ4Dh++YmwtANCV3ClCx3KnSPuqVq9s+Lj+5uoMxMzMkabXwWYv+emEz5657QDkaWVlNUZGLjXllPbg4M6o149Gf39v5msDAMXSTneKCEXoWEKR9jQ/fz9GRi61sN5Rm/BNZLOXvHTCZ29lZTVOnfp6SyfjarWhuHDhXZtNAGxarfZVU09p12pDMTFxsGnrAwDF0E6hiDtFgExNTi52db2icEkneemUz5657QC0g1aNrZ2aut3UGgAArSQUATI1N3e3q+sVgc1e8tIpn70Xc9uzGlPyYm673ysAbNS5c7daUuf8+dbUAQBoBaEIkJk0TePGjUZLa16/3ghjALNjs5e8dMpnb2VlNY4fn83sItsXGo21OHbsqtNVAKzb/Pz9ltzjFxFx9epyLCz47zkAoDsIRYDMPHz4NPONwrdpNNbi0aOnLa3ZrWz2kpdO+uydOvV1Uy6yjXge5Jw+/U1T1gag+xhbCwCwOUIRIDNPnjzLpe7qaj51u43NXvLSKZ89c9sBaCfG1gIAbI5QBMjMjh35/Ejp7fWjbKts9pKXTvrsmdsOQLswthYAYPPsJAKZKZW2R7nc09Ka5XJP7Nq1vaU1u5HNXvLSKZ89c9sBaCfG1gIAbJ5QBMhMkiSxf3+5pTUPHChHkiQtrdltbPaSl0767JnbDkA7MbYWAGDzhCJApkZHd3d1vW5ks5e8dNJnz9x2ANqJsbUAAJvnv2iATI2PD3V1vW5ks5e8dMpnz9x2ANqNsbUAAJsnFAEyVan0xaFDAy2pVa0OxPBwX0tqdSubveSlkz575rYD0G6MrQUA2DyhCJC5M2f2tqTOr/3aTvdTbJHNXvLSSZ89c9sBaEfG1gIAbI5QBMjc2NieGB9/p+l1/tE/+pOoVC5FtXolvvjidtPrdSObveSlkz575rYD0I6MrQUA2Bx/2waa4rPP3ovBwZ0tqTU7uxxjY9fio49+Hisrqy2p2S1s9pKXTvrsmdsOQDsythYAYHPsSgFN0d/fG9PT1ZZuJF68uBgjI5dift5IrfWy2UteOumzZ247AO2qVWNrW1UHAKAVhCJA01QqfTEzc6RlJ0YiIpaWHsfhw1cEI+tks5e8dNpnz9x2ANpRK8bW1mpDceLEnqbWAABoJaEI0FSVSl/U60ejVmvdDOJGYy2OHbtqlNY62ewlL5302TO3HYB21cyxtYODO+PChXebsjYAQF6EIkDT9ff3xsTEwfj88/ejWm3N3OOlpcdx+vQ3LanV6Wz2kpdO+uyZ2w5Au2rW2NpyuSemp6vR39+b6boAAHkTigAtMza2J2ZmjsT8/NH423/7Lza93sWLizE1dbvpdTqdzV7y0mmfPXPbAWhXWY+tHRzcGTMzR6JS8d9tAED3EYoALTc83Be3bz9uSa3z52+1pE6ns9lLXjrps2duOwDtLKuxtbXaUNTrRwUiAEDXEooALTc/fz9mZ5dbUuvq1eVYWHDp+tvY7CUvnfbZM7cdgHa2lbG11epATE29HxMTB43MAgC6mlAEaLnJycWurpemaTx4sBbLy6vx4MFapGna0vqbZbOXvHTSZ8/cdgA6wctjaz/5ZG98+OFPX/uzq1zuiQ8//Gl88snemJ8/GjMzRzzAAgAUwva8GwCKZ27ubtfVm5+/H5OTizE3dzdu3GhEo7H23a+Vyz2xf385Rkd3R6021LZ3arzY7D18+Mr3+t8qm728Tad99l7MbT927GosLW19FODg4M6Ynq4aUwJA5oaH++LTTysR8fzBnUePnsbq6rPo7d0Wu3ZtjyRJcu4QAKD1nBQBWipN07hxo9HSmtevN5p2WmNq6nZUq1diZORSnD17Ky5fvvPapm6jsRaXL9+Js2dvRaVyKarVK/HFF+15AbxLOslLp332zG0HoNMkSRKlUk8MDPRGqdQjEAEACksoArTUw4dPM30SfD0ajbV49OhppmuurKxGrfZVnDx5bcP3o8zOLsfY2LX46KOfx8rKaqZ9ZcFmL3nptM+eue2wcZ06YhIAAOgeib+I0KmSJNkXEQsvvl5YWIh9+/bl2BHrsby8Gj/5yT9ped1f/OJvxMBANhuP9fq9OH58thBjc6ambsf587fi6tX1Bz/V6kCcObPXTGq2pBM/ewsLvxyjd/3662P0Dhx4PkZvfLx9x+hBM3TDiEkAAGBrbt68GcPDwy+/NJym6c08ehGK0LGEIp3pwYO16Ov7gxzq/naUSlu/GLlevxcffPBl5vcetPuIqSJu9qZpGg8fPo0nT57Fjh3bolQydzsPnfrZM7cdnoeb587d2tCJykOHBuLjjwXrAADQbYQikAGhSGdK0zT6+3/W0hFa5XJPrKz8x1vekFxZWY2RkUuZnBB51eDgzqjXj3bEGJ1u3uz1NHN76+bPHnSTlZXVOHXq65ic/HbTa9RqQ3Hhwrsd8eciAADwdu0UirhTBGipJEli//5yS2seOFDOZOP01KmvmxKIREQsLT2O06e/acraWevGSzqnpm5HtXolRkYuxdmzt+Ly5TuvBXeNxlpcvnwnzp69FZXKpahWr8QXX9zOqeNi6sbPHnSbev1ejIxc2lIgEhFx8eJijIxcivn5+xl1BgAA8JxQBGi50dHdHVdvaur2ljd43ubixcWYmrLJ3korK6tRq30VJ09e29B4l4iI2dnlGBu7Fh999PNYWVltUocAnePFiMmsHiBYWnochw9fEYwAAACZEooALTc+PtRx9c6du5VBJ293/nxr6uBpZoAsraysxvHjs5mPx2w01uLYsavCZwAAIDNCEaDlKpW+OHRooCW1qtWBLd/9MD9/f8OnCDbr6tXlWFiwud5snmYGyJYRkwAAQKcQigC5OHNmb8fUmZxczKCT9q1XNJ5mBsiWEZMAAEAnEYoAuRgb2xPj4+80tUatNhQnTuzZ8jpzc3cz6KZ96xWNp5kBsmXEJAAA0EmEIkBuPvvsvRgc3NmUtQcHd8aFC+9ueZ00TePGjUYGHa3f9euNSNO0pTWLwtPMANkyYhIAAOg0QpECS57bmyTJf54kyYUkSf73JEn+NEmS9KV/vsy7T7pXf39vTE9Xo1zuyXTdcrknpqer0d/fu+W1Hj58mvmYpbdpNNbi0aOnLa1ZFJ5mBsiWEZMAAECnEYoUUJIkfzNJkisRcT8i/s+I+IcRcSoifisimvPYPvyISqUvZmaOZHZiZHBwZ8zMHIlKZWuXq7/w5MmzTNbZqNXVfOp2M08zA2TPiEkAAKDTCEWK6f2I+CAiSjn3ARHxPBip149GrTa0pXVqtaGo149mFohEROzYkc+Pyd5eP56z5mlmgGwZMQkAAHQiu2687P+NiD/OuwmKqb+/NyYmDsbnn78f1erAht5brQ7E1NT7MTFxMJORWS8rlbZnPt7rbcrlnti1a3tLaxaBp5kBsmXEJAAA0InsuhXX44j45xHxz176519ExH8REb+fY18U3NjYnhgb2xMLC/djcnIx5ubuxvXrje9tupTLPXHgQDlGR3fH+PhQDA9ndzLkVUmSxP795bh8+U7TarzqwIFyJEnSsnpFkOfTzP6/BLpVniMmS847AwAAmyQUKaZPI+K/TdP0tcfsbN6xEWmaxsOHT+PJk2exY8e2KJW2Z/YZGh7ui08/rXxX59Gjp7G6+ix6e7fFrl3Z1VmP0dHdLQ1FRkd3t6xWUeT5NHOp1NqTRgCtYsQkAADQiYQiBZSm6S/y7oHONT//yxMcN268foJj//7nJzhqtexOcCRJEqVST25PhY6PD8XZs7daWo9seZoZIHsvRky2MnQ2YhIAANgqj1kB6zI1dTuq1SsxMnIpzp69FZcv33ltE6TRWIvLl+/E2bO3olK5FNXqlfjii9s5dZydSqUvDh3a2D0nm1WtDjR1HFhReZoZIHsvRky2khGTAADAVtmtAd5oZWU1arWv4uTJazE7u7yh987OLsfY2LX46KOfx8rKapM6bI0zZ/Z2VZ2iefE0cyt5mhkoglaPfDRiEgAA2CqhCPCj6vV7MTJyKSYnv93SOhcvLsbIyKWYn7+fUWetNza2J8bH32lqjVptKE6c2NPUGkXlaWaA5mj1yEcjJgEAgK0SigA/qF6/Fx988GUsLT3OZL2lpcdx+PCVjg5GPvvsvRgc3NmUtQcHd8aFC+82ZW2e8zQzQPaMmAQAADqNUAR4zcrKahw/Ppv5xamNxlocO3a1Y0dp9ff3xvR0NfMxTOVyT0xPV6O/vzfTdYssTdN48GAtlpdX48GDtUjT1NPMAE1ixCQAANBJDDunLSRJ8tOI+MkG3/brzeiFiFOnvs7shMirlpYex+nT38TExMGmrN9slUpfzMwciWPHrmby72hwcGdMT1ejUvHk61bNz9+PycnFmJu7GzduNL4X6pXLPbF/fzneeedX4ttv/7TpvXiaGSiSFyMmtzpu802MmAQAALIiFKFd/E5E/L28myBiaup2Uzc1Ip7fMVKrDcXYWGdublQqfVGvH43Tp7+JixcXN71OrTYUFy6864TIFk1N3Y5z527F7Ozyj35Po7EWly/faVlPnmYGiuazz96LmZlfNOWhCiMmAQCALBmfBXzPuXO3WlLn/PnW1GmW/v7emJg4GJ9//n5UqxubpV6tDsTU1PsxMXFQILIFKyurUat9FSdPXntjINJqnmYGisiISQAAoFM4KdJCSZL8g4j4r1tQ6u+nafq7LahDl5mfv9+yzeWrV5djYeF+x48YGhvbE2Nje2Jh4Zejm65ff31004ED5Rgd3R3j40Md/7+5HdTr9+L48dmmjXnbLE8zA0VmxCQAANAJhCK0i9+LiH+8wff8ekT8rAm9FNbk5OZHQW223qefVlpas1mGh/u++9+Spmk8evQ0VlefRW/vtti1a3skSZJzh92jXr8XH3zw5feCp3bgaWYAIyYBAID2JxShLaRpeiciNjTw3yZz9ubm7nZ1vVZJkiRKpZ4olfLupPusrKzG8eOzbReIbORp5jRN4+HDp/HkybPYsWNblEpCM6C7vBgxWasNxfnzt+Lq1fWfQq1WB+LMmb3GEAIAAE0jFGmtn0XEn7SgzrUW1KDLpGkaN240Wlrz+vVGpGlqQ5h1O3Xq67YbmbWep5nn5385Xu3GjdfHq+3f/3y8Wq1mvBrQPYyYBAAA2lGSpmnePdBGkiT5LyPi9196aSZN0w/y6ebNkiTZFxELL75eWFiIffv25dhRZ3vwYC36+v4gh7q/HaVStpey0p2mpm7HyZPtk/mu52nmqanbce7crQ3d1XPo0EB8/LGnpIHuZMQkAAAU082bN2N4ePjll4bTNL2ZRy9OigAREfHkybNc6q6uPjNminU5d+5WS+q8886vxG/+ZmlLTzOvrKzGqVNfx+TktxuuPzu7HLOz18zTB7qSEZMAAEDehCJARETs2LEtl7q9vfnUpbPMz9/f0GmLrfj22z+NL744FPv2/eqmnmau1+/F8eOzWx7zdfHiYnz55Z1131UCAAAAwNvZjQQiIqLH7NyKAAAgAElEQVRU2h7lcmvHWJXLPbFrl2yWt5ucXGx5vRdPMw8M9Eap1LPuQOSDD77M7N6TpaXHcfjwlZifv5/JegAAAABFJxQBIuL5OIv9+8strXngQNkccdZlbu5u29dbWVmN48dnvzdyKwuNxlocO3Y1VlZWM10XAAAAoIiEIsB3Rkd3d3U9OlOapnHjRqOlNa9fb0Sapht6z6lTX2d2QuRVS0uP4/Tpb5qyNgAAAECRCEWA74yPD3V1PTrTw4dPMz998TaNxlo8evR03d8/NXV7U5eqb8TFi4sxNXW7qTUAAAAAup1h/gWVJMlf+pFfGnjl651v+N57aZrey6gl2kCl0heHDg205ELranUghoddHs3bPXnyLJe6q6vPolRa3/eeO3eruc38ufPnb8XY2J6W1IIiS9M0Hj58Gk+ePIsdO7ZFqbTduEcAAIAuIRQprn+1zu87+Ibv/fsR8buZdEPbOHNmb8zOXmtJHViPHTvyOdTY27u+uvPz91sSJEZEXL26HAsL9wWK0ATz8/djcnIx5ubuxo0bje+dUCuXe2L//nKMju6OWm3I70EAAIAOZnwW8D1jY3tifPydptao1YbixAlPu7M+pdL2KJd7WlqzXO6JXbvW99zA5ORik7vJtx50u6mp21GtXomRkUtx9uytuHz5zmsj+xqNtbh8+U6cPXsrKpVLUa1eiS++MM4OAACgEwlFgNd89tl7MTi4sylrDw7ujAsX3m3K2nSnJEli//5yS2seOFBe96icubm7Te4m33rQrVZWVqNW+ypOnry24dNes7PLMTZ2LT766OexsrLapA4BAABoBqFIQaVpmmTwz+/m/b+D5ujv743p6WrmT+eXyz0xPV2N/v7eTNel+42O7m7Lemmaxo0bjSZ3833XrzciTdOW1oRuU6/fi5GRSzE5+e2W1rl4cTFGRi7F/Pz9jDoDAACg2YQiwA+qVPpiZuZIZidGBgd3xszMkahUzGFn48bHh9qy3sOHT18bs9NsjcZaPHr0tKU1oZvU6/figw++jKWlx5mst7T0OA4fviIYAQAA6BBCEeBHVSp9Ua8fjVptaxvStdpQ1OtHBSJsWqXSF4cODbSkVrU6sO5LlJ88edbkbn7Y6mo+daHTraysxvHjs5mHmY3GWhw7dtUoLQAAgA4gFAHeqL+/NyYmDsbnn78f1erGNqWr1YGYmno/JiYOGpnFlp05s7ft6uzYkc8fo729/viGzTh16uvMToi8amnpcZw+/U1T1gYAACA72/NuAOgMY2N7YmxsTyws3I/JycWYm7sb1683vve0bbncEwcOlGN0dHeMjw+t+2l7WI+xsT0xPv7Olu8AeJNabShOnNiz7u8vlbZHudzT0hFa5XJP7Nrlj2/YqKmp2039+RHx/I6RWm0oxsbW/3MEAACA1rKrAmzI8HBffPppJSKeXzL96NHTWF19Fr2922LXru2RJEnOHdLNPvvsvZiZ+UVTnvQeHNwZFy68u6H3JEkS+/eX4/LlO5n382MOHCj7fQabcO7crZbUOX/+llAEAACgjZm/AWxakiRRKvXEwEBvlEo9Nmppuv7+3pierka53JPpuuVyT0xPVzc15m10dHemvbRbPegG8/P3Y3Z2uSW1rl5djoUFl64DAAC0K6EIAB2lUumLmZkjMTi4M5P1Bgd3xszMkahUNjfubXx8KJM+2rUedIPJycWurgcAAMD6CUUA6DiVSl/U60ejVttaQFCrDUW9fnTTgciLXg4dGthSH+tVrQ64qwc2YW7ublfXy1uapvHgwVosL6/GgwdrkaZp3i0BAAD8KHeKANCR+vt7Y2LiYNRqQ3H+/K24enX9o3Gq1YE4c2bvhi5Vf5MzZ/bG7Oy1TNZ6Wx1gY9I0jRs3Gi2tef16I9I07eqxkvPz92NycjHm5u7GjRuNaDTWvvu1crkn9u8vx+jo7qjVhoS5AABAW0k8yUWnSpJkX0QsvPh6YWEh9u3bl2NHQJ4WFn65QXf9+usbdAcOPN+gGx9vzgZdrfZVTE5+m/m6v1x/KCYmDjZtfehWDx6sRV/fH+RQ97ejVMr2/qN2MDV1O86du7WhO1oOHRqIjz/OLogGAAA6z82bN2N4ePjll4bTNL2ZRy9CETqWUAT4MWmaxqNHT2N19Vn09m6LXbu2r/uJ7TRN4+HDp/HkybPYsWNblErre+/KymqMjFyKpaXHW23/NYODO6NeP7qpi+Ch6JaXV+MnP/knLa/7i1/8jRgY6J7fsysrq3Hq1NdbCn9rtaG4cOFdP8sAAKCA2ikUMT4LgK6TJEmUSj1RKq3v+7MYA9Pf3xvT09U4fPjK996/VeVyT0xPV20iwibt2JHPFXq9vd1zdV+9fi+OH5/dcuh78eJifPnlnZierm7pLicAAICt6J6/rQHABk1N3Y5q9UqMjFyKs2dvxeXLd14LNBqNtbh8+U6cPXsrKpVLUa1eiS++uP2D61UqfTEzcyQGB3dm0t/g4M6YmTli8xC2oFTaHuVya8dYlcs9sWtXdzx7VK/fiw8++DKzU3BLS4/j8OErMT9/P5P1AAAANkooAkDhrKysRq32VZw8eW1Dc/EjImZnl2Ns7Fp89NHPY2Vl9bVfr1T6ol4/GrXa0JZ6rNWGol4/KhCBLUqSJPbvL7e05oED5a64ZH1lZTWOH5/N9PRbxPOw+dixqz/4MxQAAKDZhCIAFEq9fi9GRi5t+VL0ixcXY2Tk0g8+7dzf3xsTEwfj88/fj2p1YEPrVqsDMTX1fkxMHDQyCzIyOrq7q+s1y6lTXzflnqSI5ydGTp/+pilrAwAAvImL1ulYLloHNurFGJis7/x424irhYVf3lly/frrd5YcOPD8zpLx8R+/s+Rlm70MHopqfv5+jIxcamG9o+v6vdzOpqZux8mT15pe5/PP34+xsT1NrwMAAOTLResA0GLNHgNTrx/90ZMdw8N98emnlYh4Hmg8evQ0VlefRW/vtti1a32BRhaXwUNRVSp9cejQwIbH5W1GtTrQFb8Hz5271ZI658/fEooAAAAtZXwWAG0hTdN48GAtlpdX48GDtcj6JGO7jIFJkiRKpZ4YGOiNUqnnrYFI1pfBQ1GdObO3q+o00/z8/ZYESBERV68ux8KCS9cBAIDWEYoAkJv5+fvxySfz8eGHM9Hf/7Po6/uD+MlP/kn09f1B9Pf/LD78cCY++WR+yxtmU1O3t3yHyNtcvLgYU1PZBRHNvAweimhsbE+Mj7/T1Bq12lCcONH5px4mJxe7uh4AAFBsQhEAWq7Vpx9aOQYmC624DB6K6LPP3ovBwZ1NWXtwcGdcuPBuU9Zutbm5u11dDwAAKDahCAAtk8fph04bA/PiMvisRn0tLT2Ow4evCEYgIvr7e2N6uhrlck+m65bLPTE9Xf3Re4U6SZqmceNGo6U1r19vZD4yEQAA4McIRQBoibxOP3TSGJhmXwZvlBY8v3R9ZuZIZidGBgd3xszMkahUOv9y9YiIhw+fZv4z6G0ajbV49OhpS2sCAADFJRQBoOnyPP3QSWNg2uUyeOh2lUpf1OtHo1Yb2tI6tdpQ1OtHuyYQiYh48uRZLnVXV/OpCwAAFI9QBICmyvP0QyeNgenEy+Chk/X398bExMH4/PP3o1od2NB7q9WBmJp6PyYmDnbFyKyX7diRz18Penv9tQQAAGgNf/sAoKnyPP3QSWNgOu0yeOgWY2N7YmbmSMzPH41PPtkbH37409fuHCmXe+LDD38an3yyN+bnj8bMzJE4cWJPTh03V6m0PfM7V96mXO6JXbu2t7QmAABQXP72AUDTtOr0Q602FGNjr29Q5jkGplRa//fncRn88HD3jPuBLAwP98Wnn1Yi4vkps0ePnsbq6rPo7d0Wu3ZtjyRJcu6wNZIkif37y3H58p2W1TxwoFyYf78AAED+nBQBoGnyPv3QKWNgOukyeCiCJEmiVOqJgYHeKJV6CrdhPzq6u6vrAQAAxSYUAaAp8jj98KpOGQPTSZfBA91vfHxrF9C3ez0AAKDYhCIANEU7nH54MQamlTY6BqaTLoMHiqFS6YtDhzZ2+fxmVasDxvkBAAAtJRQBoCna5fRDu4+B6aTL4IHiOHNmb1fVAQAAeEEoAkDm2un0Q7uPgcnzMniAHzM2tifGx99pao1abShOnNjT1BoAAACvEooAkLl2Ov3Q7mNgOuUyeKB4PvvsvRgc3NmUtQcHd8aFC+82ZW0AAIA3sSMCQOba7fRDO4+B6ZTL4IHi6e/vjenpauY/o8rlnpierkZ/f2+m6wIAAKyHUASAzLXb6Yd2HgPTCZfBA8VVqfTFzMyRzE6MDA7ujJmZI1GpuFwdAADIh1AEgMy14+mHdh4D0+6XwQPFVqn0Rb1+NGq1rd3RVKsNRb1+VCACAADkSigCQOba8fRDO4+BaffL4AH6+3tjYuJgfP75+1Gtbuyepmp1IKam3o+JiYNGZgEAALkTigDQFO14+qFdx8C0+2XwAC+Mje2JmZkjMT9/ND75ZG98+OFPXwuby+We+PDDn8Ynn+yN+fmjMTNzZFPjBQEAAJohSdM07x5gU5Ik2RcRCy++XlhYiH379uXYEfCy+fn7MTJyqYX1jq57s39lZTVOn/4mLl5c3HS9Wm0oLlx4N7OnnqembsfJk9cyWevNdd63OQlkKk3TePToaayuPove3m2xa9d29xYBAADfc/PmzRgeHn75peE0TW/m0YuTIgA0RTuffmjHMTDtfBk8wJskSRKlUk8MDPRGqdQjEAEAANraj99ICwBbdObM3pidbf7phzNn9m7qfWNje2JsbE8sLNyPycnFmJu7G9evN6LRWPvue8rlnjhwoByjo7tjfHyoqaOnPvvsvZiZ+UUsLT3OfO2tXgYPAAAA0A2EIgA0zYvTD5OT3zatRhanH4aH++LTTysRke8YmBeXwR8+fOV7wcxWZXEZPAAAAEA3MD4LgKb67LP3MrvY/FXNOP2Q9xiYdr0MHgAAAKAbCEUAaKoXpx/K5Z5M1+3m0w+VSl/U60ejVhva0jq12lDU60cFIgAAAAB/TigCQNM5/bBx7XgZPAAAAECnc6cIAC3x4vTD6dPfxMWLi5tep1YbigsX3i3MZn+7XQYPAAAA0MmSNE3z7gE2JUmSfRGx8OLrhYWF2LdvX44dAes1NXU7zp+/FVevLq/7PdXqQJw5s3fLl6p3gzwvgwcAAADYqJs3b8bw8PDLLw2naXozj16cFAGg5Zx+2JoXl8GXSnl3AgAAANBZhCIA5GZ4uC8+/bQSEU4/AAAAANB8QhEA2oLTDwAAAAA027a8GwAAAAAAAGgFoQgAAAAAAFAIxmcBQJOkaRoPHz6NJ0+exY4d26JUck8KAAAAQJ6EIgCQofn5+zE5uRhzc3fjxo1GNBpr3/1audwT+/eXY3R0d9RqQzE83JdjpwAAAADFIxQBgAxMTd2Oc+duxezs8o9+T6OxFpcv34nLl+/E2bO34tChgfj4471x4sSeFnYKAAAAUFzuFAGALVhZWY1a7as4efLaGwORHzI7uxxjY9fio49+Hisrq03qEAAAAIAXhCIAsEn1+r0YGbkUk5PfbmmdixcXY2TkUszP38+oMwAAAAB+iFAEADahXr8XH3zwZSwtPc5kvaWlx3H48BXBCAAAAEATCUUA4A3SNI0HD9ZieXk1HjxYizRNY2VlNY4fn/3eJepZaDTW4tixq0ZpAQAAADSJi9YB4BXz8/djcnIx5ubuxo0bje+FH+VyT+zYsS3+zb9pTnCxtPQ4Tp/+JiYmDjZlfQAAAIAiE4oAwJ+bmrod587deuOF6VmfDvkhFy8uRq02FGNje5peCwAAAKBIjM8CoPBWVlajVvsqTp689sZApJXOn7+VdwsAAAAAXUcoAkCh1ev3YmTkUkxOfpt3K99z9epyLCy4dB0AAAAgS0IRAAqrXr8XH3zwZSwtPc67lR80ObmYdwsAAAAAXUUoAkAhraysxvHjsy25I2Sz5ubu5t0CAAAAQFcRigBQSKdOfd22J0ReuH69EWma5t0GAAAAQNcQigBQOFNTt9vuDpEf0misxaNHT/NuAwAAAKBrCEUAKJxz527l3cK6ra4+y7sFAAAAgK4hFAGgUObn78fs7HLebaxbb68/qgEAAACyYqcFgEKZnFzMu4V1K5d7Yteu7Xm3AQAAANA1hCIAFMrc3N28W1i3AwfKkSRJ3m0AAAAAdA2hCACFkaZp3LjRyLuNdRsd3Z13CwAAAABdRSgCQGE8fPg0Go21vNtYt/HxobxbAAAAAOgqQhEACuPJk2d5t7Bu1epADA/35d0GAAAAQFcRigBQGDt2dM4fe2fO7M27BQAAAICu0zm7QwCwRaXS9iiXe/Ju461qtaE4cWJP3m0AAAAAdB2hCACFkSRJ7N9fzruNNxoc3BkXLrybdxsAAAAAXUkoAtBl0jSNBw/WYnl5NR48WIs0TfNuqa2Mju7Ou4UfVS73xPR0Nfr7e/NuBQAAAKArbc+7AQC2bn7+fkxOLsbc3N24caMRjcbad79WLvfE/v3lGB3dHbXaUOEv7x4fH4qzZ2/l3cZrBgd3xvR0NSqVYv//AwAAANBMQhGAN0jTNB4+fBpPnjyLHTu2Ram0PZIkybut70xN3Y5z527F7Ozyj35Po7EWly/ficuX78TZs7fi0KGB+PjjvYW9s6JS6YtDhwbe+O+s1Wq1obhw4V0nRAAAAACaTCgC8IpOOHWxsrIap059HZOT3274vbOzyzE7e63QG/FnzuyN2dlrebcR1epAnDlT3IAKAAAAoNUSs+bpVEmS7IuIhRdfLywsxL59+3LsiE63nlMXr8rj1EW9fi+OH5+NpaXHW16ryCObarWvNhUqrdev/drOWF39s9dCtQMHnodq4+NGmQEAAADFcPPmzRgeHn75peE0TW/m0YtQhI4lFCErWzl18UKrTl3U6/figw++/N5G+1aVyz0xM3OkcMHIyspqjIxcyiRcetXg4M6o14/G7t074tGjp7G6+ix6e7fFrl3tNX4NAAAAoBXaKRTZlkdRgHZRr9+LkZFLWz4xcPHiYoyMXIr5+fsZdfa6lZXVOH58NtNAJOL5nSPHjl2NlZXVTNdtd/39vTE9XY1yuSfTdcvlnpierkZ/f28kSRKlUk8MDPRGqdQjEAEAAADImVAEKKwXpy6yOimwtPQ4Dh++0rRg5NSpr5tyqiHiee+nT3/TlLXbWaXSFzMzR2JwcGcm6w0O7izkqRsAAACATiEUAQqp005dTE3dbur9FxHPT7tMTd1uao12VKn0Rb1+NGq1oS2tU6sNRb1+VCACAAAA0MaEIkAhddqpi3PnbmW63o85f741ddpNf39vTEwcjM8/fz+q1YENvbdaHYipqfdjYuJg0++UAQAAAGBrtufdAECrterURa02FGNje7a81vz8/ZidXc6gq7e7enU5Fhbux/BwMU87jI3tibGxPbGwcD8mJxdjbu5uXL/e+N6JonK5Jw4cKMfo6O4YHx8q7L8rAAAAgE4kFAEKp5WnLrIIRSYnFzPoZmP1Pv200tKa7WZ4uO+7fwdpmsajR09jdfVZ9PZui127trswHQAAAKBDGZ8FFEoepy62am7ubgbdtG+9dpckSZRKPTEw0BulUo9ABAAAAKCDCUWAQsnj1MVWpGkaN240Mupmfa5fb0Sapi2tCQAAAACtIBQBCqXTTl08fPj0e/dZtEKjsRaPHj1taU0AAAAAaAWhCFAYnXjq4smTZxl2s36rq/nUBQAAAIBmEooAhdGJpy527Mjnx3Rvrz8eAAAAAOg+dr2AwujEUxel0vYol3sy7ObtyuWe2LVre0trAgAAAEArCEWAwujEUxdJksT+/eUMu3m7AwfKkSRJS2sCAAAAQCsIRYDC6NRTF6OjuzPqpj3rAQAAAECrCEWAwujUUxfj40MZddOe9QAAAACgVYQiQKF04qmLSqUvDh0ayKCbt6tWB2J4uK8ltQAAAACg1YQiQKF06qmLM2f2ZrJOu9QBAAAAgDwIRYBC6dRTF2Nje2J8/J1M1voxtdpQnDixp6k1AAAAACBPQhGgcDr11MVnn70Xg4M7M13zhcHBnXHhwrtNWRsAAAAA2oVQBCicTj110d/fG9PT1SiXezJdt1zuienpavT392a6LgAAAAC0G6EIUEideuqiUumLmZkjmfU+OLgzZmaORKXicnUAAAAAup9QBCikTj51Uan0Rb1+NGq1rV3iXqsNRb1+VCACAAAAQGEIRYDC6uRTF/39vTExcTA+//z9qFY3dnF8tToQU1Pvx8TEQSOzAAAAACiU7Xk3AJCnF6cuTp/+Ji5eXNz0OrXaUFy48G7LQ4axsT0xNrYnFhbux+TkYszN3Y3r1xvRaKx99z3lck8cOFCO0dHdMT4+FMPDToYAAAAAUExJmqZ59wCbkiTJvohYePH1wsJC7Nu3L8eO6HRTU7fj/PlbcfXq8rrfU60OxJkzezO/VH0r0jSNR4+exurqs+jt3Ra7dm2PJEnybgsAAACAgrp582YMDw+//NJwmqY38+jFSRGAP9ctpy6SJIlSqSdKpbw7AQAAAID2IhQBeMXwcF98+mklIpy6AAAAAIBuIhQBeAOnLgAAAACge2zLuwEAAAAAAIBWEIoAAAAAAACFIBQBAAAAAAAKQSgCAAAAAAAUglAEAAAAAAAoBKEIAAAAAABQCEIRAAAAAACgEIQiAAAAAABAIQhFAAAAAACAQtiedwPkK0mSHRHxGxHx70XEr0XEr0bE/xcRjYi4FRFfp2m6ml+HAAAAAACQDaFIASVJsjci/pOI+GsR8Vcj4lfe8O1PkiT5WURcSNP0Wiv6AwAAAACAZhCKFEySJP9bPA9C1mtHRPytiPhbSZL8fkT8N2maPmxKcwAAAAAA0ERCkeL5zR95/V9GxL+KiF9ExM54PlLr33/le/6riPjNJEn+epqmj5rXIgAAAAAAZE8oUmyzEfH7EXEpTdN//eovJknyGxHx38XzUVsv/NWI+B8i4u+0pEMAAAAAAMjItrwboOX+LCImImJvmqbVNE1//4cCkYiINE3/ME3T/zQizr/ySx8lSfJbzW4UAAAAAACyJBQpnoNpmv6dNE3/rw285+OI+GevvOakCAAAAAAAHUUoUjBpmv7xJt6TRsTvvfLykUwaAgAAAACAFhGKsF5fv/L1YC5dAAAAAADAJglFWK+nr3y9I5cuAAAAAABgk4QirNdfeeXr27l0AQAAAAAAmyQUYb3+5itfz+XSBQAAAAAAbJJQhLdKkuSdiPjPXnn5f86jFwAAAAAA2KzteTdAR/i9iNj50tf/MiL+pywLJEny04j4yQbf9utZ9gAAAAAAQHcTivBGSZL83Yg4+crLp9M0ffXi9a36nYj4exmvCQAAAAAA3zE+ix+VJMnRiPjvX3n5f0zTdCqPfgAAAAAAYCuEIi2UJMk/SJIkbcE/v5tBr+9FxD+O758muh4Rp7e6NgAAAAAA5MH4LF6TJMlvRMR0RPzqSy/fiojjaZo+blLZ34vnIcxG/HpE/KwJvQAAAAAA0IWEInxPkiR/OSIuR8RPX3r5jyLir6Vp+otm1U3T9E5E3NnIe5IkaVI3AAAAAAB0I6FIa/0sIv6kBXWubeZNSZK8ExH/a0T8xZde/r8j4j9M03Qpi8YAAAAAACAvQpEWStP0n0bEP827jx+SJMmeeB6I/KWXXv7X8fyEyGIuTQEAAAAAQIZctE4kSfLvxPNA5K+89PL/E89PiPxRPl0BAAAAAEC2hCIFlyTJQDy/Q2TvSy//Ip6fEPnDfLoCAAAAAIDsCUUKLEmS3RHxv0TEvpdeXonngci/yKcrAAAAAABoDqFIQSVJ8m/H8/tN/oOXXm5ExH+Upul8Pl0BAAAAAEDzCEUKKEmSUkRMR8T+l15+EBF/PU3Tr/PpCgAAAAAAmksoUjBJkvxbETEVEQdfevlRRBxL0/T/yKcrAAAAAABovu15N0DrJEmyIyJ+FhGHXnr5zyLidyLidpIkf2mDS/5JmqZPs+kOAAAAAACaSyhSLIMR8eErr/2FiPiHm1zvL0fEH2+lIQAAAAAAaBXjswAAAAAAgEIQigAAAAAAAIVgfFaBpGn6xxGR5N0HAAAAAADkwUkRAAAAAACgEIQiAAAAAABAIQhFAAAAAACAQhCKAAAAAAAAhSAUAQAAAAAACkEoAgAAAAAAFIJQBAAAAAAAKAShCAAAAAAAUAhCEQAAAAAAoBCEIgAAAAAAQCEIRQAAAAAAgEIQigAAAAAAAIUgFAEAAAAAAApBKAIAAAAAABSCUAQAAAAAACgEoQgAAAAAAFAIQhEAAAAAAKAQhCIAAAAAAEAhCEUAAAAAAIBCEIoAAAAAAACFIBQBAAAAAAAKQSgCAAAAAAAUglAEAAAAAAAoBKEIAAAAAABQCEIRAAAAAACgELbn3QAARESkaRoPHz6NJ0+exY4d26JU2h5JkuTdFgAAAABdRCgCQG7m5+/H5ORizM3djRs3GtForH33a+VyT+zfX47R0d1Rqw3F8HBfjp0CAAAA0A2EIgC03NTU7Th37lbMzi7/6Pc0Gmtx+fKduHz5Tpw9eysOHRqIjz/eGydO7GlhpwAAAAB0E3eKANAyKyurUat9FSdPXntjIPJDZmeXY2zsWnz00c9jZWW1SR0CAAAA0M2EIgC0RL1+L0ZGLsXk5LdbWufixcUYGbkU8/P3M+oMAAAAgKIQigDQdPX6vfjggy9jaelxJustLT2Ow4evCEYAAAAA2BChCABNtbKyGsePz37vEvUsNBprcezYVaO0AAAAAFg3oQgATXXq1NeZnRB51dLS4zh9+pumrA0AAABA9xGKANA0U1O3t3yHyNtcvLgYU1O3m1oDAAAAgO4gFAGgac6du9WSOufPt6YOAAAAAJ1NKAJAU8zP34/Z2eWW1Lp6dTkWFly6DgAAAMCbCUUAaJdOM04AACAASURBVIrJycWurgcAAABA5xGKANAUc3N3u7oeAAAAAJ1HKAJA5tI0jRs3Gi2tef16I9I0bWlNAAAAADqLUASAzD18+DQajbWW1mw01uLRo6ctrQkAAABAZxGKAJC5J0+e5VJ3dTWfugAAAAB0BqEIAJnbsSOfP156e/2xBgAAAMCPs3sEQOZKpe1RLve0tGa53BO7dm1vaU0AAAAAOotQBIDMJUkS+/eXW1rzwIFyJEnS0poAAAAAdBahCABNMTq6u6vrAQAAANB5hCIANMX4+FBX1wMAAACg8whFAGiKSqUvDh0aaEmtanUghof7WlILAAAAgM4lFAGgac6c2dtVdQAAAADobEIRAJpmbGxPjI+/09QatdpQnDixp6k1AAAAAOgOQhEAmuqzz96LwcGdTVl7cHBnXLjwblPWBgAAAKD7CEUAaKr+/t6Ynq5GudyT6brlck9MT1ejv78303UBAAAA6F5CEQCarlLpi5mZI5mdGBkc3BkzM0eiUnG5OgAAAADrJxQBoCUqlb6o149GrTa0pXVqtaGo148KRAAAAADYMKEIAC3T398bExMH4/PP349qdWBD761WB2Jq6v2YmDhoZBYAAAAAm7I97wYAKJ6xsT0xNrYnFhbux+TkYszN3Y3r1xvRaKx99z3lck8cOFCO0dHdMT4+FMPDToYAAAAAsDVCEQByMzzcF59+WomIiDRN49Gjp7G6+ix6e7fFrl3bI0mSnDsEAAAAoJsIRQBoC0mSRKnUE6VS3p0AAAAA0K3cKQIAAAAAABSCUAQAAAAAACgEoQgAAAAAAFAIQhEAAAAAAKAQhCIAAAAAAEAhCEUAAAAAAIBCEIoAAAAAAACFIBQBAAAAAAAKQSgCAAAAAAAUglAEAAAAAAAoBKEIAAAAAABQCEIRAAAAAACgEIQiAAAAAABAIQhFAAAAAACAQhCKAAAAAAAAhSAUAQAAAAAACkEoAgAAAAAAFIJQBAAAAAAAKAShCAAAAAAAUAhCEQAAAAAAoBCEIgAAAAAAQCEIRQAAAAAAgEIQigAAAAAAAIUgFAEAAAAAAApBKAIAAAAAABSCUAQAAAAAACgEoQgAAAAAAFAIQhEAAAAAAKAQhCIAAAAAAEAhCEUAAAAAAIBCEIoAAAAAAACFIBQBAAAAAAAKQSgCAAAAAAAUglAEAAAAAAAoBKEIAAAAAABQCEIRAAAAAACgEIQiAAAAAABAIQhFAAAAAACAQhCKAAAAAAAAhSAUAQAAAAAACkEoAgAAAAAAFIJQBAAAAAAAKAShCAAAAAAAUAhCEQAAAAAAoBCEIgAAAAAAQCEIRQAAAAAAgEIQigAAAAAAAIUgFAEAAAAAAApBKAIAAAAAABSCUAQAAAAAACgEoQgAAAAAAFAIQhEAAAAAAKAQhCIAAAAAAEAhCEUAAAAAAIBCEIoAAAAAAACFIBQBAAAAAAAKQSgCAAAAAAAUglAEAAAAAAAoBKEIAAAAAABQCEIRAAAAAACgEIQiAAAAAABAIWzPuwHylSTJr0bE3oh4JyL2RMSuiPgLEXE/In4REf88Iv4wTdNnuTUJAAAAAAAZEIoUTJIkSUT83Yj4rYgYjYh/dx1vW0mSZCIiLqRp+kfN7A/+//buPMy2q6wT8O/LPCeGQUIYEgIhJEQmkUFsgdAEBCURZBAVZLRbBicQ8UECLRqkaVEBGxAx0ggCrQQIghHCEMbQJMoUMCGJJhASMs/j13+cusm5h6p769R0btV+3+ep56m1zt7rfHVPTurU/u21FgAAAADAarF81vBsn+R/JfmFLC4QSZLbJHlRkq9V1ctWqzAAAAAAAFhNZoqQJJcnOSPJeUmuyOi/i9sluU+SfceO2yXJH1fV/t39wjWvEgAAAAAAlkEoMkyXJfloko8l+Wx3f3u+g6pquyRHJDk2yf3HHnpBVX26u9+36pUCAAAAAMAKEYoMTHffWFW37e4bF3HszUlOrKpPJ/lIkkeOPfzqJEIRAAAAAADWDXuKDNBiApGJ469L8ryJ7kOq6pCVqwoAAAAAAFaXUIRF6e4zk3xrovvus6gFAAAAAACWQijCNC6eaO85kyoAAAAAAGAJhCJM4y4T7e/OpAoAAAAAAFgCoQiLUlVHJNl/rOuqJKfMqBwAAAAAAJiaUIStmttQ/R0T3W/u7qtnUQ8AAAAAACzFDrMugG1PVe2UZN8khyc5Osmzkuw8dsgpSV45g9IAAAAAAGDJhCKkqj6Q5AmLPPx9SZ7b3desYkkAAAAAALDihCIsxs1J3pXkTd39xdV4gqq6fZLbTXnaIeONM844Y+UKAgAAAABgRcxz7XanWdSRCEVYnO2SPDHJjlX12u4+bRWe479nmUtyHXXUUStUCgAAAAAAq+jOSU6dxRPbaH0NVdUbq6rX4OuYKUt7XpIDx77uneQRSX4no/1DkmS3JE9NckpVvXxl/kUAAAAAAGDtmClCuvuCBR76ZJLXV9VRSd6e0ebrOyR5TVVt393/Y41KBAAAAACAZROKsFXd/YGqOjfJZ3PrWm/HVNUJ3f2VFXqaN2e0ifs09kjy40kuT3JZkv9Mcv0K1bMUByU5fqz9hCRnzqgWGBLvPZgN7z1Ye953MBvee7D2vO9gNlbzvbdTRktmbfKpFRp3akKRtXV8knPX4HlOXukBu/vLVfWmJL8517Vdkt9O8vQVGv+CJAvNWNmSVdn4fSmqarLrzO7++ixqgSHx3oPZ8N6Dted9B7PhvQdrz/sOZmMN3nsz2UNkklBkDXX3iUlOnHUdy/Du3BqKJMmRVVXd3bMqCAAAAAAAFstG60zjWxPt2yTZZxaFAAAAAADAtIQiTOOGefp2XvMqAAAAAABgCYQiTONOE+2bk1w4i0IAAAAAAGBaQhGm8eiJ9lndfdNMKgEAAAAAgCkJRViUqtotyUsmuo+fRS0AAAAAALAUQpGBqaqXVtVUm6NX1e5J/iHJXce6r0/ytpWsDQAAAAAAVpNQZHhenuSsqnpLVR1RVbsudGBV7V1Vz0vyjSRHTjz82u4+fTULBQAAAACAlbTDrAtgJvZJ8ry5r5uq6ltJ/jPJpUluSrJXkoOSHJxk+3nOf2uSV65NqQAAAAAAsDKEImyf5NC5r625JMnLkrytu3tVqwIAAAAAgBUmFBmeo5M8Lskjkxyerf830ElOTfLOJO/s7otWtzwAAAAAAFgdQpGB6e6TkpyUJFW1S5LDkhyYZL8ke2S0z8wVSS5LcmaS07r7ytlUu+5cmORVE21g9XnvwWx478Ha876D2fDeg7XnfQezMYj3XlkFCQAAAAAAGILtZl0AAAAAAADAWhCKAAAAAAAAgyAUAQAAAAAABkEoAgAAAAAADIJQBAAAAAAAGAShCAAAAAAAMAhCEQAAAAAAYBCEIgAAAAAAwCAIRQAAAAAAgEEQigAAAAAAAIMgFAEAAAAAAAZBKAIAAAAAAAzCDrMuAIasqvZKckiSOyfZL8keSbZPclmSC5P8a5Jvd/fNMysSAIBtQlUdmOS+Se6Y0efG7yU5J8nnuvuGWdYGAMD6U1W7ZnRt8q4ZfcbcM8mOSS5PclGSryX5enffOLMiV0F196xrgMGoqkryG0kekuQnMvofztZclORdSf68u89cxfJgMKpqpyQHJ7lXkjsk2SvJ1UkuSXJ6klO7+7rZVQgAt6qqJyX5rYw+Q87n4iR/n+QPuvsHa1YYAKyQqto+yd2THJrRhdm9k1yX0d9oZyb5cndfNbsKYeOoql9N8sgkD0pyULa+mtSVSd6b5C+6+7RVLm9NCEVgDVXVDkmWehfftUle1d3HrmBJMBhVdUiSo5MckeShSXbdwuHXJzk+ozDy5DUoDza0uZsC7pnkgXNfP57kfkl2GTvsU9398LWvDrZdVbVHkrcleeoiT/l+kmd098dWryrY+Krqbrn199UDk9w/oztnNzmnuw+YQWmwoVTVXZL8fJJHJfmpjG5WW8hNSU5M8sbuPmENyoMNq6rOTbL/Ek69KclfJHnJep85IhSBNbRAKHJ5kjOSnJfkioyWtbtdkvsk2XeeYd7Y3S9czTpho6mqz2YUhCzFO5K8uLuvWMGSYBDm7m7/9SQPyOYXk+YjFIExc3fMfjDJz0w8dGGSUzNabvWgjALGGnv8uiSPEurDdKrq4Ul+L6MgZL6/w8YJRWCZqurvkjxtiad/OMlzuvv7K1gSDMY8ocjVGc3I+o+MrlNul9HvwsMzWl1j0geSPKm7b1rlUleNPUVg7V2W5KNJPpbks9397fkOqqrtMrqj/diM7kza5AVV9enuft+qVwobxz0X6P9OkrMyusC0S0ZLah06ccyvJrlnVR3Z3VeuXomwIT0sycNnXQSsU8dm80DkhoyW0Hprd1+/qbOqDk3yV7l1aa2dk3ygqg7v7u+tVbGwAdw3yaNnXQQMyMEL9J+X5N8zmv24Q5K7ZXTT6PjyPo9P8umq+unuPn9Vq4SN6aqMbr75pySfS/K1hfYzrqoHJ/nDjK5RbnJURp9LX7fKda4aM0VgjVXVDtNMMauqnZN8JKO1/jY5vbvvteLFwQZVVT9Icpu55mcymv3xz9193jzHHpzRhaijJx56V3f/0qoWChtMVb0hyYvneeiqjMLIA8b6zBSBOXNL95ye0SaXmxzV3ccvcPyuST6ezfcceUt3/9rqVQkbS1X9RpI/neeh65Kcm9HMrE3MFIFlqqovZzSbOBnNgPzrJP80316qVbV/kj9I8ryJh05O8l/axU2YSlXt2N2LXt5/7sbt45KMXxO5LMmPrtf9WLe2iQqwwqZdc2/ufy6Tv/gPmdsfAVicm5K8K8kh3f1fuvsd8wUiSdLd3+7un0/yJxMPPb2qFtrgFljYtUm+mORNGc28Ojyj9aJfNcuiYBv3ymweiPzNQoFIknT3NUmemdGeWJs8ey5cARbvhiSnZTT76vm5dfnH58yyKNigOskJSR7Y3ffv7jfOF4gkSXef193Pz2hZ1nEPS/KUVa4TNpxpApG542/O6P131Vj33kkesZJ1rSWhCKwDcx8MvjXRffdZ1ALr1IO6+5e6e/J9tCUvS/LliT4zRWA6r0myZ3c/uLtf0N1/090LTs0Gbpn18aSJ7tdu7by5JVk/MNa1Q5JfXMHSYKM7Lsle3X2/7n5ud7+1u78y7YUjYNF+obsf392Tf3MtqLvfnOT/TnT/8sqWBcynuy/PaHbWuHV7bVIoAuvHxRPtrW1YC8zp7rOXcE4nefNE97q9CwJmobsvnHaGJJAjk+w21v58d5++yHPfMdH++ZUpCTa+7r6ku6+ddR0wFEv5G23Omyba/kaDtbNhrk0KRWD9uMtE+7szqQKG5dSJ9h1nUgUAQ/KYifYnpzj3M0nGg8j7VdWPLrsiANh2TP6NtmtV7TOTSmB47jrRXrfXJoUisA5U1RFJ9h/ruirJKTMqB4Zk8g73nWZSBQBDcu+J9ucXe2J3X5XkqxPdhy27IgDYdsw3C9nfabDKqurgJA8a6+okn5pROcsmFIFt3NyG6pNLIby5u6+eRT0wMJPrY35vJlUAMCT3mmifMeX5k5vUHrqMWgBgWzP5N9qNSX4wi0JgKKpqvyTvS7L9WPf7l7EM3sztMOsCgM1V1U5J9k1yeJKjkzwryc5jh5yS5JUzKA2GaHKj2y/NpAoABqGq9s3oc+C4/5hymMnj77H0igBgmzP5N9qXu/vmmVQCG1RV7ZDkRzK6WefxSZ6fZK+xQ76T5AUzKG3FCEVgxqrqA0mesMjD35fkud19zSqWBCSpqjsneeJE9z/OohYABmNyTfSr55bEmsYFE+29l1EPAGwzqmqPJM+e6PY3GixTVb0hyYsXefhJSX65uyc/c64rls+Cbd/NSd6Z5MHd/eTuvmzWBcFAvDnJLmPt7yT5hxnVAsAw7DHRXsqNMJPn7LnEWgBgW/PHSe4w1r40yV/NqBYYmg8mObK7H9nd5826mOUyUwS2fdtldLf6jlX12u4+bdYFwUZXVb+R0RTRcS/q7vk29QOAlTIZily7hDEmQ5HJMQFg3amqo/PDy/X8fndfPIt6YIAem2T7qrq2uz8962KWy0wRBqOq3lhVvQZfx0xZ2vOSHDj2de8kj0jyOxntH5IkuyV5apJTqurlK/MvAsynqh6d5HUT3W/r7hNmUQ8Ag9ZrdA4AbLOq6j5J/nai+5+T/OUMyoGN6NXZ/NrkoUl+KskLk3xi7pgdkzwuyafmrrFuP99A64VQBGasuy/o7rPHvr7e3Z/s7td3909ktNn6pjsfdkjymqp6xewqhulsw4HkfLXeL6O9e8ZnUv6/JC9a7tiwltbT+w7YzJUT7V2XMMbkOZNjAsC6UVV3SXJCNp/5eE6SX+puNwLACujuiyeuTX6zu0/u7jd29xEZBSTnjJ3y60neOptqV4ZQBLZx3f2BJEcmuX6s+5iquv+MSoINqaoOTvLRJHuNdZ+e5LHdvZTlSwBgWkIRAJhTVbdPcmKS/ce6z0/yX7v7wtlUBcPT3SdntKrNRWPdz6qqJ8yopGWzpwhDcnySc9fgeU5e6QG7+8tV9aYkvznXtV2S307y9JV+LhiiqjowyceT3H6s+8wkR/iwDcAaumyivVtV7d7dV00xxu0n2pcusyYAWHNVtW+Sf0ly8Fj3D5I8qrv/fTZVwXB191lV9eokfzbW/dKMrreuO0IRBqO7T8zoDoP16t25NRRJkiOrqkwXZR3YpgPJqrpzRmtk3mms+5wkj+zu765EYTAD2/T7Dphfd19UVZck+ZGx7rsk+eYUw9x1ou3CEQDrSlXtndGeIYePdV+S0QyRr8+mKiDJe7J5KPLgqtqnu9fdTThCEVg/vjXRvk2SfTL6YADbrG05kKyq/TIKRA4Y6z4voxki/zGTomAFbMvvO2CrvpnkoWPtu2e6UORu84wHAOtCVe2Z0bLGDxjrvjzJY7r7tNlUBSSjfZEnbuDZLqON2U+dXVVLY08RWD9umKdv5zWvAjaIqvrRjAKRu491n5/RDJEzZ1MVAORrE+2HLPbEqto9yY9tZTwA2CbN/R77SJIHj3VfmdE+j1+aTVXAhMnrk+vy2qRQBNaPO020b05irwNYgqq6bUZ7iBwy1n1hRjNEvj2bqgAgyeju2HEPn+Lcn8rmqwGc2t3fX3ZFALDKqmrXJB9O8rCx7quTPK67PzebqoBxVbVLkttOdK/Lz5pCEVg/Hj3RPqu7b5pJJbCOjW3Yd9hY90UZBSLfmE1VAHCLjyW5Zqz9kKo6ZKGDJzxzov2PK1IRAKyiuQutH8zmNwJcm+TnuvvTMykKmM8R2TxPuDqjJcjXHaEIrANVtVuSl0x0Hz+LWmA9q6p9Mtpn4T5j3Zs27PvqbKoCgFt199VJ3j/R/btbO6+qDk5y9FjXjUn+bgVLA4AVV1U7JfmHJI8a674uyVHd/fHZVAVMqqrtkrxiovuj3X39LOpZLqEIrKGqeuncRdlpztk9ow8Idx3rvj7J21ayNtjoxjbsu/9Y9+VJjuzudbcpGAAb2jHZfL3mZ1bVzy108Nwdtu9IstNY99vtkQXAtqyqdkjy3iSPHeu+IcmTuvtjs6kKNraqemFV7TflOTsmeXuSB0089KYVK2yNCUVgbb08yVlV9ZaqOmJuzcx5VdXeVfW8JN9IcuTEw6/t7tNXs1DYSOZmW52QzX+BX5nkMd19ymyqAoD5dfd3kvzZRPf7q+oFc3fU3qKq7pXRPlkPHeu+KMmrVrdKAFi6qto+ybuSPGGs+8YkT+nuD8+mKhiEZyc5s6r+T1X97NwNpPOqql2r6mlJTs0PL9P6zu7+xCrWuaqqu2ddAwxGVV2aZO+xrpuSfCvJfya5dK69V5KDkhycZPt5hnlrkl9rb15YlLmLRydk8+nYNyX51SSfWcKQ53b3jStRGwxBVR2wwENPSvK6sfYXkzx1gWMv7e5LV7As2ObNXSz6UDa/ezZJLkjylSRXJLlbRjMga+zx65M8qruX8jsOBq2q7pRkh3keenCSd4+1z8vmm0GPu7K7f7DStcFGU1XHJfmVie6XJnnfEoY7v7uvXX5VsPFV1WnZfEnxTnJGkrMzujZ5fZI9M1qx5tAkO84zzIczmtF13aoWu4qEIrCG5glFpnFJkpcleZtABBZv7oLsWSs45IHdffYKjgcbWlWtxO+sV3X3MSswDqwrVbVHkr9K8pRFnnJBkmd090dXryrYuKrq7Gy+bPFSHNfdz1x+NbCxrdBnxE0e0d2fXMHxYMOaJxSZxjVJ/jDJ67r7hq0dvC2zfBasraOTvD6jaWeLudO8M7oT8DeT3KO73yoQAQAYhu6+srufmuQXknxhC4denOQvk9xbIAIAwBY8N6Ng4/NJFjvT4/SMNlk/uLv/aL0HIsn800KBVdLdJyU5KbllQ8zDkhyYZL8ke2QUVF6R5LIkZyY5rbuvnE21AABsC7r7/RntKXJgRstl3THJ7knOT3JOks929/UzLBEAgHVgbl/VU5K8Ym4D9XtltCTr/hldm9wxoz1YL89oSa1Tu/uS2VS7eiyfBQAAAAAADILlswAAAAAAgEEQigAAAAAAAIMgFAEAAAAAAAZBKAIAAAAAAAyCUAQAAAAAABgEoQgAAAAAADAIQhEAAAAAAGAQhCIAAAAAAMAgCEUAAAAAAIBBEIoAAAAAAACDIBQBAAAAAAAGQSgCAAAAAAAMglAEAAAAAAAYBKEIAAAAAAAwCEIRAAAAAABgEIQiAAAAAADAIAhFAAAAAACAQRCKAAAAAAAAgyAUAQAAAAAABkEoAgAAAAAADIJQBAAAAAAAGAShCAAAAAAAMAhCEQAAAAAAYBCEIgAAAAAAwCAIRQAAAAAAgEEQigAAAAAAAIMgFAEAANZEVZ1dVb3MrzfM+ucAAADWL6EIAADANqKqdpkIgT4665oAAGAjEYoAAAAAAACDsMOsCwAAAAbraUm+MOU5l69GIQAAwDAIRQAAgFk5v7vPnnURAADAcFg+CwAAAAAAGAShCAAAAAAAMAiWzwIAADasqrp3ksOS3C7JnkkuTvLdJCd39yXLHHuvubEPTnKbJLtltOfJxUm+luTfuvvm5TzHelZV2yV5UJIDk+yXZKckZ3b3exd5/qq9dgAADJdQBAAA2FCq6nZJXpbkqUnuuMBhN1XVyUmO6e5PTjH2fZI8OcmRSe6bZPstHH55Vf1tkv/Z3edsZdwvZBQgTDqyqnoLp/5edx87Ns4uSa4Ze/xj3f2YLT33RB3vSfKUsa79uvv8BY79tSR/Odb1tO5+T1XtnuSVSX45yR0mTvt+kgVDkdV87QAAILF8FgAAsIFU1XOTfCfJb2Xhi+rJKMz46SQnVdXbq2rHRYz90CSnJXl5kgdky4FIkuyV5AVJvlZVT15E+eteVR2e5NQkL8kPByJbO3fVXjsAANjETBEAAGBDqKrXJnnpRHcnOT3JGUmuSLJvkgdmtNzVJs9Kcoeq+tmtLHc1eVPZzRldxD8zyWVJbpwb/7Akdx47bo8k76mqa7r7Q1P9UOvL7ZKckFt/9uuSfCnJ95LsnOSgJLed78Q1eO0AACCJUAQAANgAqur52fyi+k1J/izJn3b3uRPHVpInJXlDbp2R8DNJXpHkVVt5qquSvDvJB5N8oruvWqCe+2a0hNRRm7qSHFdVBy2wH8bRGQUHO2cUBGzy6STP2EI929LeGq/JaO+PqzP6d3xjd189fkBVHTh50hq+dgAAkOre0vK0AAAAK6Oqzk5y12UM8Yj59pCoqnsk+WpGgUIy2lPj8d39ia3Uc8cknxur6YYkd5u8ED92/D5JursvW2zBVXVskt8d69psD5B5jl/uniCz3FMkc8/9qO7+3CKfb01eOwAA2MSeIgAAwHr3u7n1onqS/PrWLqonSXd/N6PNwDfZMcmLtnD8pdMEInN+P5vP/Hj6lOevN69cbCAyZ01eOwAA2EQoAgAArFtzszfGL46fnuRvFnt+d38mySljXT+3MpXdMv5NSY4f6zq0qvZeyefYhlye5M2LPXhbf+0AANiY7CkCAADMytOSfGGK4+dbxumnk+w01n5vT79G8EkZbeCdJPesqtt39wXTDFBVO2e0n8buGe0fMm58X43tktwzow3IN5oTF9pjZQHbxGsHAMCwCEUAAIBZOb+7z17mGA+baH+vqg6YcozrJtp3S7LFC+tV9WMZ7b3xsCT3TrLvFM/3I1NVt36cOuXxM3ntAAAYNqEIAACwnt15oj258fdSLBhwVNXdkvx5ksctY/yNunzWtGHEmr52AACQCEUAAID17TarMOae83VW1eFJ/iXJ7Zc5/kbd2/GKKY9fs9cOAAA22agfxgEAgGHYaeuHTG1yT5BU1U5J3pvNA5GrkxyX5BlJfjzJfkn2SLJDd9emryT/bRVq3AjW5LUDAIBxZooAAADr2Q8m2vfv7mn3tliMpyY5ZKz9zSSP7e5zFnHuXqtQz2rZfg2fa61eOwAAuIWZIgAAwHr2/Yn2wav0PE+YaD97kYFIktxxpYvZghsn2tPeCLeWm8Cv1WsHAAC3EIoAAADr2ecm2o9epee5x9j3F3f356c496FTHNtTHPvDJ3ffmOSasa59phzi0OU8/5TW6rUDAIBbCEUAAID17MRsHiQ8sar2XYXnGQ8XLlvsSVV1WEb7jSzW9dn859l5inM3uWDs+0OqalF/91XV/TPaF2WtrNVrBwAAtxCKAAAA61Z3fz/J+8a69k5y7Co81SVj3+9fVXts7YSqqiR/kik2/+7uTnL5WNdSQoqvjH2/e5JHLPK8VyzhuZZsDV87AAC4hVAEAABY716Z5Iax9nOr6tWLnSGxSVUdXlU/ucDD/zr2/U5JfmsRQx6b5GemqWHON8e+P7iqDpjy/I9PtF9dVVvcQL2qXpLkqCmfZyWsxWsHAAC3EIoAAADrWnefnuQFE92vSPKpqnrslgKBqjqoql5UVZ9KNGcIyQAAA29JREFU8m9JfmqBQ/9+on1MVf1BVe02z5iHVdWHkrx0ruvCRf0gtzppfLgkH66qX6mq+1TVgVV1wNjX3vOc/64kV4+1H5rk/VV1h3lqvWtVHZfRjJZk8xkxq26NXjsAALjFDrMuAAAAYLm6+61zF/2Pya3LVT0syUeSXFVVpyb5fpJrk+yZ5HYZbSo+X6gw3/gnVNUnkjxyrquSvCrJ71TVF+fG3jPJPee+Nvm3JMclef0UP85bkrw4yabA5bC5Mebze5lYcqq7L62qV0w851FJHldVX0hybpJdktw9yb1z67/XX2e03NZTpqh12Vb7tQMAgHFCEQAAYEPo7lfPXUB/e0YXzjfZPaOL7Itx6RYee3KSf0ly37G+PZM8aoHjT0nys0mOXuRzJ0m6+5yq+sUkf5tkr2nOHfOGJPdK8pyxvh2z8GyKtyd5fkazTNbcGrx2AACQxPJZAADABtLdH0pyQEYzLb6apLdyyvVJTs5oyaaDuvt/b2Hsi5I8JMkfJblsC2N+M8lvJ/nJuc3Ep9bdx2c04+SlST6a5JwkVya5eZHn39zdz03yzCRnbeHQLyV5Ync/p7tvWkqtK2U1XzsAANikurf2ORMAAGB9qqrbJnlwkjsk2Tej2fJXJLkgybeTnN7d1yxh3F3mxj00yT5zY56f5Bvd/fWVqX5lVFUl+bEkD0hy2yQ3ZrSE1mnd/e1Z1rYlq/XaAQAwbEIRAAAAAABgECyfBQAAAAAADIJQBAAAAAAAGAShCAAAAAAAMAhCEQAAAAAAYBCEIgAAAAAAwCAIRQAAAAAAgEEQigAAAAAAAIMgFAEAAAAAAAZBKAIAAAAAAAyCUAQAAAAAABgEoQgAAAAAADAIQhEAAAAAAGAQhCIAAAAAAMAgCEUAAAAAAIBBEIoAAAAAAACDIBQBAAAAAAAGQSgCAAAAAAAMglAEAAAAAAAYBKEIAAAAAAAwCEIRAAAAAABgEIQiAAAAAADAIAhFAAAAAACAQRCKAAAAAAAAgyAUAQAAAAAABkEoAgAAAAAADIJQBAAAAAAAGAShCAAAAAAAMAhCEQAAAAAAYBCEIgAAAAAAwCAIRQAAAAAAgEEQigAAAAAAAIMgFAEAAAAAAAZBKAIAAAAAAAyCUAQAAAAAABgEoQgAAAAAADAIQhEAAAAAAGAQ/j9zi4nYTjpaY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4083" r="1903" b="13924"/>
          <a:stretch/>
        </p:blipFill>
        <p:spPr bwMode="auto">
          <a:xfrm>
            <a:off x="2057400" y="2286000"/>
            <a:ext cx="5092700" cy="330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1760" y="558800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59306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Generate a set of data points (x, y), where x is the input and y is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57400"/>
            <a:ext cx="6858000" cy="200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105400"/>
            <a:ext cx="31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functions:  </a:t>
            </a:r>
            <a:r>
              <a:rPr lang="en-US" dirty="0" err="1" smtClean="0"/>
              <a:t>rnd.uniform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Visualization</a:t>
            </a:r>
          </a:p>
          <a:p>
            <a:r>
              <a:rPr lang="en-US" dirty="0" smtClean="0"/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Plotting all the data points in a 2-D figure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1905000"/>
            <a:ext cx="290675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0147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5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Evaluations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3884</TotalTime>
  <Words>307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Lecture 5:  Case Study for Linear Regression</vt:lpstr>
      <vt:lpstr>Outline</vt:lpstr>
      <vt:lpstr>Project 1: Synthetic Dataset </vt:lpstr>
      <vt:lpstr>Project 1: outline</vt:lpstr>
      <vt:lpstr>Project 1: outline</vt:lpstr>
      <vt:lpstr>Load dataset</vt:lpstr>
      <vt:lpstr>Project 1: outline</vt:lpstr>
      <vt:lpstr>Visualization</vt:lpstr>
      <vt:lpstr>Project 1: outline</vt:lpstr>
      <vt:lpstr>Data Splitting</vt:lpstr>
      <vt:lpstr>Project 1: outline</vt:lpstr>
      <vt:lpstr>Training</vt:lpstr>
      <vt:lpstr>Project 1: outline</vt:lpstr>
      <vt:lpstr>Predictions</vt:lpstr>
      <vt:lpstr>Project 1: outline</vt:lpstr>
      <vt:lpstr>Evaluations</vt:lpstr>
      <vt:lpstr>Project 1: summary</vt:lpstr>
      <vt:lpstr>Project 2: Housing Dataset </vt:lpstr>
      <vt:lpstr>Project 2: Outline</vt:lpstr>
      <vt:lpstr>Load and split dataset</vt:lpstr>
      <vt:lpstr>Training and evaluations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Xiao Bai Liu</cp:lastModifiedBy>
  <cp:revision>227</cp:revision>
  <dcterms:created xsi:type="dcterms:W3CDTF">2015-08-12T17:32:19Z</dcterms:created>
  <dcterms:modified xsi:type="dcterms:W3CDTF">2019-01-22T22:48:18Z</dcterms:modified>
</cp:coreProperties>
</file>