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38" r:id="rId3"/>
    <p:sldId id="339" r:id="rId4"/>
    <p:sldId id="468" r:id="rId5"/>
    <p:sldId id="469" r:id="rId6"/>
    <p:sldId id="340" r:id="rId7"/>
    <p:sldId id="341" r:id="rId8"/>
    <p:sldId id="342" r:id="rId9"/>
    <p:sldId id="343" r:id="rId10"/>
    <p:sldId id="344" r:id="rId11"/>
    <p:sldId id="470" r:id="rId12"/>
    <p:sldId id="345" r:id="rId13"/>
    <p:sldId id="421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445" r:id="rId22"/>
    <p:sldId id="471" r:id="rId23"/>
    <p:sldId id="473" r:id="rId24"/>
    <p:sldId id="474" r:id="rId25"/>
    <p:sldId id="475" r:id="rId26"/>
    <p:sldId id="477" r:id="rId27"/>
    <p:sldId id="35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8" autoAdjust="0"/>
    <p:restoredTop sz="85344" autoAdjust="0"/>
  </p:normalViewPr>
  <p:slideViewPr>
    <p:cSldViewPr>
      <p:cViewPr varScale="1">
        <p:scale>
          <a:sx n="96" d="100"/>
          <a:sy n="96" d="100"/>
        </p:scale>
        <p:origin x="992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71E77-D05A-49B8-A630-D81AFD5C422E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17BD3-F4FE-47C6-8573-69D591C6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6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17BD3-F4FE-47C6-8573-69D591C69A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07B80A-1274-4FE8-87A8-B229F0E613BB}" type="datetimeFigureOut">
              <a:rPr lang="en-US" smtClean="0"/>
              <a:t>2/6/19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B5E5EC-DA74-4BEB-88AD-2C8A9185000E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6:  Overfitting and Regularization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Instructor: </a:t>
            </a:r>
            <a:r>
              <a:rPr lang="en-US" dirty="0" err="1"/>
              <a:t>Xiaobai</a:t>
            </a:r>
            <a:r>
              <a:rPr lang="en-US" dirty="0"/>
              <a:t> Liu</a:t>
            </a:r>
          </a:p>
        </p:txBody>
      </p:sp>
    </p:spTree>
    <p:extLst>
      <p:ext uri="{BB962C8B-B14F-4D97-AF65-F5344CB8AC3E}">
        <p14:creationId xmlns:p14="http://schemas.microsoft.com/office/powerpoint/2010/main" val="30181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more advanced evaluation method is  Cross Validation: </a:t>
            </a:r>
          </a:p>
          <a:p>
            <a:pPr lvl="1"/>
            <a:r>
              <a:rPr lang="en-US" dirty="0"/>
              <a:t>Randomly split training dataset multiple times</a:t>
            </a:r>
          </a:p>
          <a:p>
            <a:pPr lvl="1"/>
            <a:r>
              <a:rPr lang="en-US" dirty="0"/>
              <a:t>For each split, calculate the loss/errors</a:t>
            </a:r>
          </a:p>
          <a:p>
            <a:pPr lvl="1"/>
            <a:r>
              <a:rPr lang="en-US" dirty="0"/>
              <a:t>Average loss/errors over all splits. </a:t>
            </a:r>
          </a:p>
          <a:p>
            <a:pPr lvl="1"/>
            <a:endParaRPr lang="en-US" dirty="0"/>
          </a:p>
          <a:p>
            <a:r>
              <a:rPr lang="en-US" dirty="0"/>
              <a:t>Most stable due to full access to all training samples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6C96-232F-DD46-8BA3-08B31A6E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75C-411D-2E41-A042-662B5CA1AB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Bias-Variance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27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 popular approach to balance bias and variance is to regularize the values of coefficients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/>
                  <a:t> , which works well in practice. </a:t>
                </a:r>
              </a:p>
              <a:p>
                <a:pPr marL="0" indent="0">
                  <a:buNone/>
                </a:pPr>
                <a:r>
                  <a:rPr lang="en-US" dirty="0"/>
                  <a:t>		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𝜆𝜃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the loss function, e.g., the least square for linear regression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0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Regression: Learning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6165" y="2886129"/>
                <a:ext cx="8229600" cy="2819400"/>
              </a:xfrm>
            </p:spPr>
            <p:txBody>
              <a:bodyPr>
                <a:noAutofit/>
              </a:bodyPr>
              <a:lstStyle/>
              <a:p>
                <a:endParaRPr kumimoji="1" lang="en-US" altLang="zh-CN" dirty="0"/>
              </a:p>
              <a:p>
                <a:r>
                  <a:rPr kumimoji="1" lang="en-US" altLang="zh-CN" dirty="0"/>
                  <a:t>Gradient Descent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Repeat{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 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kumimoji="1" lang="en-US" altLang="zh-CN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kumimoji="1"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kumimoji="1" lang="en-US" altLang="zh-CN" i="1">
                        <a:latin typeface="Cambria Math"/>
                      </a:rPr>
                      <m:t>,…</m:t>
                    </m:r>
                  </m:oMath>
                </a14:m>
                <a:r>
                  <a:rPr kumimoji="1" lang="en-US" altLang="zh-CN" dirty="0"/>
                  <a:t>simultaneously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6165" y="2886129"/>
                <a:ext cx="8229600" cy="2819400"/>
              </a:xfrm>
              <a:blipFill>
                <a:blip r:embed="rId2"/>
                <a:stretch>
                  <a:fillRect l="-1233" t="-2242" b="-55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/>
          <p:cNvSpPr txBox="1">
            <a:spLocks/>
          </p:cNvSpPr>
          <p:nvPr/>
        </p:nvSpPr>
        <p:spPr>
          <a:xfrm>
            <a:off x="609600" y="1219200"/>
            <a:ext cx="8229600" cy="1889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057400" y="1741884"/>
                <a:ext cx="5334000" cy="11376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𝜆𝜃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𝜃</m:t>
                    </m:r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741884"/>
                <a:ext cx="5334000" cy="1137619"/>
              </a:xfrm>
              <a:prstGeom prst="rect">
                <a:avLst/>
              </a:prstGeom>
              <a:blipFill>
                <a:blip r:embed="rId3"/>
                <a:stretch>
                  <a:fillRect l="-238" t="-10989" b="-73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01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affects Bias and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Regularization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size</a:t>
                </a:r>
              </a:p>
              <a:p>
                <a:endParaRPr lang="en-US" dirty="0"/>
              </a:p>
              <a:p>
                <a:r>
                  <a:rPr lang="en-US" dirty="0"/>
                  <a:t>Model Complexity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Factor: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852" b="-19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 is too small,    over-fit to training samples; if the training samples change,  the optimal model will change accordingly, i.e. high Variance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 is too big,  under-fit,  High bias (large errors)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593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877937" y="3090119"/>
            <a:ext cx="7010400" cy="3776561"/>
            <a:chOff x="609600" y="2209800"/>
            <a:chExt cx="7010400" cy="3776561"/>
          </a:xfrm>
        </p:grpSpPr>
        <p:grpSp>
          <p:nvGrpSpPr>
            <p:cNvPr id="17" name="Group 16"/>
            <p:cNvGrpSpPr/>
            <p:nvPr/>
          </p:nvGrpSpPr>
          <p:grpSpPr>
            <a:xfrm>
              <a:off x="1752600" y="2209800"/>
              <a:ext cx="5867400" cy="3124200"/>
              <a:chOff x="1752600" y="2209800"/>
              <a:chExt cx="5867400" cy="312420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752600" y="5334000"/>
                <a:ext cx="5867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V="1">
                <a:off x="1752600" y="2209800"/>
                <a:ext cx="0" cy="3124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09600" y="3371283"/>
              <a:ext cx="6545186" cy="2615078"/>
              <a:chOff x="609600" y="3371283"/>
              <a:chExt cx="6545186" cy="26150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781800" y="5617029"/>
                    <a:ext cx="3729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5617029"/>
                    <a:ext cx="37298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/>
              <p:cNvSpPr txBox="1"/>
              <p:nvPr/>
            </p:nvSpPr>
            <p:spPr>
              <a:xfrm>
                <a:off x="609600" y="3371283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Errors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2576108" y="4251602"/>
            <a:ext cx="3483429" cy="1607117"/>
            <a:chOff x="2307771" y="3371283"/>
            <a:chExt cx="3483429" cy="1607117"/>
          </a:xfrm>
        </p:grpSpPr>
        <p:sp>
          <p:nvSpPr>
            <p:cNvPr id="8" name="Freeform 7"/>
            <p:cNvSpPr/>
            <p:nvPr/>
          </p:nvSpPr>
          <p:spPr>
            <a:xfrm>
              <a:off x="2307771" y="3371283"/>
              <a:ext cx="3483429" cy="1607117"/>
            </a:xfrm>
            <a:custGeom>
              <a:avLst/>
              <a:gdLst>
                <a:gd name="connsiteX0" fmla="*/ 0 w 4136572"/>
                <a:gd name="connsiteY0" fmla="*/ 2293257 h 2293257"/>
                <a:gd name="connsiteX1" fmla="*/ 2423886 w 4136572"/>
                <a:gd name="connsiteY1" fmla="*/ 1320800 h 2293257"/>
                <a:gd name="connsiteX2" fmla="*/ 4136572 w 4136572"/>
                <a:gd name="connsiteY2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2" h="2293257">
                  <a:moveTo>
                    <a:pt x="0" y="2293257"/>
                  </a:moveTo>
                  <a:cubicBezTo>
                    <a:pt x="867228" y="1998133"/>
                    <a:pt x="1734457" y="1703009"/>
                    <a:pt x="2423886" y="1320800"/>
                  </a:cubicBezTo>
                  <a:cubicBezTo>
                    <a:pt x="3113315" y="938591"/>
                    <a:pt x="3624943" y="469295"/>
                    <a:pt x="4136572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83137" y="436384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489023" y="3304205"/>
            <a:ext cx="3585028" cy="1115103"/>
            <a:chOff x="2220686" y="2423886"/>
            <a:chExt cx="3585028" cy="1115103"/>
          </a:xfrm>
        </p:grpSpPr>
        <p:sp>
          <p:nvSpPr>
            <p:cNvPr id="13" name="Freeform 12"/>
            <p:cNvSpPr/>
            <p:nvPr/>
          </p:nvSpPr>
          <p:spPr>
            <a:xfrm>
              <a:off x="2220686" y="2423886"/>
              <a:ext cx="3585028" cy="1115103"/>
            </a:xfrm>
            <a:custGeom>
              <a:avLst/>
              <a:gdLst>
                <a:gd name="connsiteX0" fmla="*/ 0 w 3585028"/>
                <a:gd name="connsiteY0" fmla="*/ 0 h 1115103"/>
                <a:gd name="connsiteX1" fmla="*/ 812800 w 3585028"/>
                <a:gd name="connsiteY1" fmla="*/ 928914 h 1115103"/>
                <a:gd name="connsiteX2" fmla="*/ 2264228 w 3585028"/>
                <a:gd name="connsiteY2" fmla="*/ 1088571 h 1115103"/>
                <a:gd name="connsiteX3" fmla="*/ 3585028 w 3585028"/>
                <a:gd name="connsiteY3" fmla="*/ 566057 h 111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5028" h="1115103">
                  <a:moveTo>
                    <a:pt x="0" y="0"/>
                  </a:moveTo>
                  <a:cubicBezTo>
                    <a:pt x="217714" y="373743"/>
                    <a:pt x="435429" y="747486"/>
                    <a:pt x="812800" y="928914"/>
                  </a:cubicBezTo>
                  <a:cubicBezTo>
                    <a:pt x="1190171" y="1110343"/>
                    <a:pt x="1802190" y="1149047"/>
                    <a:pt x="2264228" y="1088571"/>
                  </a:cubicBezTo>
                  <a:cubicBezTo>
                    <a:pt x="2726266" y="1028095"/>
                    <a:pt x="3155647" y="797076"/>
                    <a:pt x="3585028" y="56605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2636181"/>
              <a:ext cx="1698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70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Factor: Sample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sample size is too small,  </a:t>
            </a:r>
          </a:p>
          <a:p>
            <a:pPr lvl="1"/>
            <a:r>
              <a:rPr lang="en-US" dirty="0"/>
              <a:t>you  have better chance to fit training samples well </a:t>
            </a:r>
          </a:p>
          <a:p>
            <a:pPr lvl="1"/>
            <a:r>
              <a:rPr lang="en-US" dirty="0"/>
              <a:t>Since you cannot train your model well,  you might get large validation errors</a:t>
            </a:r>
          </a:p>
          <a:p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72120" y="3713916"/>
            <a:ext cx="7010400" cy="2784157"/>
            <a:chOff x="972120" y="3713916"/>
            <a:chExt cx="7010400" cy="2784157"/>
          </a:xfrm>
        </p:grpSpPr>
        <p:sp>
          <p:nvSpPr>
            <p:cNvPr id="18" name="TextBox 17"/>
            <p:cNvSpPr txBox="1"/>
            <p:nvPr/>
          </p:nvSpPr>
          <p:spPr>
            <a:xfrm>
              <a:off x="972120" y="403152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972120" y="3713916"/>
              <a:ext cx="7010400" cy="2784157"/>
              <a:chOff x="972120" y="3713916"/>
              <a:chExt cx="7010400" cy="2784157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2115120" y="5994246"/>
                <a:ext cx="5867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3995451" y="6128741"/>
                <a:ext cx="166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set size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115120" y="3713916"/>
                <a:ext cx="0" cy="22884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972120" y="4039688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Errors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2554514" y="4441371"/>
              <a:ext cx="3860800" cy="1349829"/>
              <a:chOff x="2554514" y="4441371"/>
              <a:chExt cx="3860800" cy="134982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745657" y="5227293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2554514" y="4441371"/>
                <a:ext cx="3860800" cy="1349829"/>
              </a:xfrm>
              <a:custGeom>
                <a:avLst/>
                <a:gdLst>
                  <a:gd name="connsiteX0" fmla="*/ 0 w 3860800"/>
                  <a:gd name="connsiteY0" fmla="*/ 1349829 h 1349829"/>
                  <a:gd name="connsiteX1" fmla="*/ 1349829 w 3860800"/>
                  <a:gd name="connsiteY1" fmla="*/ 682172 h 1349829"/>
                  <a:gd name="connsiteX2" fmla="*/ 3860800 w 3860800"/>
                  <a:gd name="connsiteY2" fmla="*/ 0 h 1349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60800" h="1349829">
                    <a:moveTo>
                      <a:pt x="0" y="1349829"/>
                    </a:moveTo>
                    <a:cubicBezTo>
                      <a:pt x="353181" y="1128486"/>
                      <a:pt x="706362" y="907143"/>
                      <a:pt x="1349829" y="682172"/>
                    </a:cubicBezTo>
                    <a:cubicBezTo>
                      <a:pt x="1993296" y="457201"/>
                      <a:pt x="2927048" y="228600"/>
                      <a:pt x="38608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2548328" y="3917116"/>
              <a:ext cx="3432747" cy="575268"/>
              <a:chOff x="2548328" y="3917116"/>
              <a:chExt cx="3432747" cy="57526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283395" y="3917116"/>
                <a:ext cx="169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Cross-validation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2548328" y="4055672"/>
                <a:ext cx="3432747" cy="436712"/>
              </a:xfrm>
              <a:custGeom>
                <a:avLst/>
                <a:gdLst>
                  <a:gd name="connsiteX0" fmla="*/ 0 w 3432747"/>
                  <a:gd name="connsiteY0" fmla="*/ 0 h 436712"/>
                  <a:gd name="connsiteX1" fmla="*/ 1169233 w 3432747"/>
                  <a:gd name="connsiteY1" fmla="*/ 419725 h 436712"/>
                  <a:gd name="connsiteX2" fmla="*/ 3432747 w 3432747"/>
                  <a:gd name="connsiteY2" fmla="*/ 314794 h 436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2747" h="436712">
                    <a:moveTo>
                      <a:pt x="0" y="0"/>
                    </a:moveTo>
                    <a:cubicBezTo>
                      <a:pt x="298554" y="183629"/>
                      <a:pt x="597109" y="367259"/>
                      <a:pt x="1169233" y="419725"/>
                    </a:cubicBezTo>
                    <a:cubicBezTo>
                      <a:pt x="1741357" y="472191"/>
                      <a:pt x="2587052" y="393492"/>
                      <a:pt x="3432747" y="314794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1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the training sample size is too big,  </a:t>
            </a:r>
          </a:p>
          <a:p>
            <a:pPr lvl="1"/>
            <a:r>
              <a:rPr lang="en-US" dirty="0"/>
              <a:t>You  have difficulties to fit all samples – high bias for simple model, but it’s ok if use more complex model (e.g. CNN).</a:t>
            </a:r>
          </a:p>
          <a:p>
            <a:pPr lvl="1"/>
            <a:r>
              <a:rPr lang="en-US" dirty="0"/>
              <a:t> Validation Errors could be reduced if your model is with high variance</a:t>
            </a:r>
          </a:p>
          <a:p>
            <a:pPr lvl="1"/>
            <a:r>
              <a:rPr lang="en-US" dirty="0"/>
              <a:t> However, it won’t help you if your model is with high bias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72120" y="3713916"/>
            <a:ext cx="7010400" cy="2784157"/>
            <a:chOff x="972120" y="3713916"/>
            <a:chExt cx="7010400" cy="278415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2115120" y="5994246"/>
              <a:ext cx="5867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995451" y="6128741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set size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2120" y="4031529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45657" y="522729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83395" y="3917116"/>
              <a:ext cx="16985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Cross-validation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2115120" y="3713916"/>
              <a:ext cx="0" cy="22884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72120" y="403968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Errors</a:t>
              </a:r>
            </a:p>
          </p:txBody>
        </p:sp>
        <p:sp>
          <p:nvSpPr>
            <p:cNvPr id="25" name="Freeform 24"/>
            <p:cNvSpPr/>
            <p:nvPr/>
          </p:nvSpPr>
          <p:spPr>
            <a:xfrm rot="451220">
              <a:off x="2554514" y="4441371"/>
              <a:ext cx="3860800" cy="1349829"/>
            </a:xfrm>
            <a:custGeom>
              <a:avLst/>
              <a:gdLst>
                <a:gd name="connsiteX0" fmla="*/ 0 w 3860800"/>
                <a:gd name="connsiteY0" fmla="*/ 1349829 h 1349829"/>
                <a:gd name="connsiteX1" fmla="*/ 1349829 w 3860800"/>
                <a:gd name="connsiteY1" fmla="*/ 682172 h 1349829"/>
                <a:gd name="connsiteX2" fmla="*/ 3860800 w 3860800"/>
                <a:gd name="connsiteY2" fmla="*/ 0 h 134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0800" h="1349829">
                  <a:moveTo>
                    <a:pt x="0" y="1349829"/>
                  </a:moveTo>
                  <a:cubicBezTo>
                    <a:pt x="353181" y="1128486"/>
                    <a:pt x="706362" y="907143"/>
                    <a:pt x="1349829" y="682172"/>
                  </a:cubicBezTo>
                  <a:cubicBezTo>
                    <a:pt x="1993296" y="457201"/>
                    <a:pt x="2927048" y="228600"/>
                    <a:pt x="38608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48328" y="4055672"/>
              <a:ext cx="3432747" cy="436712"/>
            </a:xfrm>
            <a:custGeom>
              <a:avLst/>
              <a:gdLst>
                <a:gd name="connsiteX0" fmla="*/ 0 w 3432747"/>
                <a:gd name="connsiteY0" fmla="*/ 0 h 436712"/>
                <a:gd name="connsiteX1" fmla="*/ 1169233 w 3432747"/>
                <a:gd name="connsiteY1" fmla="*/ 419725 h 436712"/>
                <a:gd name="connsiteX2" fmla="*/ 3432747 w 3432747"/>
                <a:gd name="connsiteY2" fmla="*/ 314794 h 43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2747" h="436712">
                  <a:moveTo>
                    <a:pt x="0" y="0"/>
                  </a:moveTo>
                  <a:cubicBezTo>
                    <a:pt x="298554" y="183629"/>
                    <a:pt x="597109" y="367259"/>
                    <a:pt x="1169233" y="419725"/>
                  </a:cubicBezTo>
                  <a:cubicBezTo>
                    <a:pt x="1741357" y="472191"/>
                    <a:pt x="2587052" y="393492"/>
                    <a:pt x="3432747" y="31479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43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If your model suffers from high variance, which method will help </a:t>
            </a:r>
          </a:p>
          <a:p>
            <a:pPr marL="514350" indent="-514350">
              <a:buAutoNum type="alphaUcPeriod"/>
            </a:pPr>
            <a:r>
              <a:rPr lang="en-US" dirty="0"/>
              <a:t>Getting more training data</a:t>
            </a:r>
          </a:p>
          <a:p>
            <a:pPr marL="514350" indent="-514350">
              <a:buAutoNum type="alphaUcPeriod"/>
            </a:pPr>
            <a:r>
              <a:rPr lang="en-US" dirty="0"/>
              <a:t>Getting less training data</a:t>
            </a:r>
          </a:p>
          <a:p>
            <a:pPr marL="514350" indent="-514350">
              <a:buAutoNum type="alphaUcPeriod"/>
            </a:pPr>
            <a:r>
              <a:rPr lang="en-US" dirty="0"/>
              <a:t>Neither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2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Factor: model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your model is simple (e.g. only 2 parameters to estimate),  </a:t>
            </a:r>
          </a:p>
          <a:p>
            <a:pPr lvl="1"/>
            <a:r>
              <a:rPr lang="en-US" dirty="0"/>
              <a:t>Bias is usually high since the model cannot fit data well; </a:t>
            </a:r>
          </a:p>
          <a:p>
            <a:pPr lvl="1"/>
            <a:r>
              <a:rPr lang="en-US" dirty="0"/>
              <a:t>Variance tends to be low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If your model is complex,  </a:t>
            </a:r>
          </a:p>
          <a:p>
            <a:pPr lvl="1"/>
            <a:r>
              <a:rPr lang="en-US" dirty="0"/>
              <a:t>prediction bias is usually low, fit training data well </a:t>
            </a:r>
          </a:p>
          <a:p>
            <a:pPr lvl="1"/>
            <a:r>
              <a:rPr lang="en-US" dirty="0"/>
              <a:t>prediction variance is relatively high, the learnt model doesn’t work well. </a:t>
            </a:r>
          </a:p>
        </p:txBody>
      </p:sp>
    </p:spTree>
    <p:extLst>
      <p:ext uri="{BB962C8B-B14F-4D97-AF65-F5344CB8AC3E}">
        <p14:creationId xmlns:p14="http://schemas.microsoft.com/office/powerpoint/2010/main" val="279385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We are concerned about the generalization performance, i.e. how well a machine learning model works on new unseen samples</a:t>
            </a:r>
          </a:p>
          <a:p>
            <a:endParaRPr lang="en-US" dirty="0"/>
          </a:p>
          <a:p>
            <a:r>
              <a:rPr lang="en-US" dirty="0"/>
              <a:t>This gives us  a criteria to select one model instead of others</a:t>
            </a:r>
          </a:p>
          <a:p>
            <a:endParaRPr lang="en-US" dirty="0"/>
          </a:p>
          <a:p>
            <a:r>
              <a:rPr lang="en-US" dirty="0"/>
              <a:t>A model is defined as: a specific machine learning method (e.g., linear regression) or specific choices of hyper-parameters (e.g., learning rate)</a:t>
            </a:r>
          </a:p>
        </p:txBody>
      </p:sp>
    </p:spTree>
    <p:extLst>
      <p:ext uri="{BB962C8B-B14F-4D97-AF65-F5344CB8AC3E}">
        <p14:creationId xmlns:p14="http://schemas.microsoft.com/office/powerpoint/2010/main" val="32684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like to minimize the gap between these two learning curves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943600" cy="451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05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FE1D-1FA6-A14A-8ADA-4EF3B742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20D0-4717-0041-B0DF-C276DECD6C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Case study: Regularization</a:t>
            </a:r>
          </a:p>
          <a:p>
            <a:endParaRPr lang="en-US" dirty="0"/>
          </a:p>
          <a:p>
            <a:r>
              <a:rPr lang="en-US" dirty="0"/>
              <a:t>Boston Housing dataset</a:t>
            </a:r>
          </a:p>
          <a:p>
            <a:pPr lvl="1"/>
            <a:r>
              <a:rPr lang="en-US" dirty="0"/>
              <a:t>To predict the median value of homes in several Boston neighborhoods</a:t>
            </a:r>
          </a:p>
          <a:p>
            <a:pPr lvl="1"/>
            <a:r>
              <a:rPr lang="en-US" dirty="0"/>
              <a:t>Feature predictors: crime rate, proximity to the Charles River, highway accessibility, etc.</a:t>
            </a:r>
          </a:p>
          <a:p>
            <a:pPr lvl="1"/>
            <a:r>
              <a:rPr lang="en-US" dirty="0"/>
              <a:t>506 data points, 13 features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7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00E7-9CA5-BE40-A52C-A06AC7D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3899-07CB-E549-AD77-F3962EB477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9965" y="2977763"/>
            <a:ext cx="8229600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Load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F1C89-13B6-444A-96DA-543180E3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635463"/>
            <a:ext cx="6096000" cy="1437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9AA7C4-D398-8847-8570-B05A2A3A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390900"/>
            <a:ext cx="8178800" cy="11811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65E90F-6484-944C-9AC8-518EB4E98736}"/>
              </a:ext>
            </a:extLst>
          </p:cNvPr>
          <p:cNvSpPr txBox="1">
            <a:spLocks/>
          </p:cNvSpPr>
          <p:nvPr/>
        </p:nvSpPr>
        <p:spPr>
          <a:xfrm>
            <a:off x="549965" y="1216329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Import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16AB1-1268-8144-9783-6D943D220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5003137"/>
            <a:ext cx="7924800" cy="1587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616D21-E90E-E140-86A9-48877200E3D4}"/>
              </a:ext>
            </a:extLst>
          </p:cNvPr>
          <p:cNvSpPr txBox="1">
            <a:spLocks/>
          </p:cNvSpPr>
          <p:nvPr/>
        </p:nvSpPr>
        <p:spPr>
          <a:xfrm>
            <a:off x="544443" y="4572441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C61B68-0B8F-DF4F-916F-741989964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6167119"/>
            <a:ext cx="29083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9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00E7-9CA5-BE40-A52C-A06AC7D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B: Ridge Regression (L2 regularization)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65E90F-6484-944C-9AC8-518EB4E98736}"/>
              </a:ext>
            </a:extLst>
          </p:cNvPr>
          <p:cNvSpPr txBox="1">
            <a:spLocks/>
          </p:cNvSpPr>
          <p:nvPr/>
        </p:nvSpPr>
        <p:spPr>
          <a:xfrm>
            <a:off x="443948" y="2595010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Ridge Regression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616D21-E90E-E140-86A9-48877200E3D4}"/>
              </a:ext>
            </a:extLst>
          </p:cNvPr>
          <p:cNvSpPr txBox="1">
            <a:spLocks/>
          </p:cNvSpPr>
          <p:nvPr/>
        </p:nvSpPr>
        <p:spPr>
          <a:xfrm>
            <a:off x="544443" y="5791200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C416B-75E2-AD4C-B234-2D82053D3AFA}"/>
              </a:ext>
            </a:extLst>
          </p:cNvPr>
          <p:cNvSpPr/>
          <p:nvPr/>
        </p:nvSpPr>
        <p:spPr>
          <a:xfrm>
            <a:off x="2286000" y="40475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67C182-6CF1-8041-B347-2155C2F4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0" y="3006701"/>
            <a:ext cx="8077200" cy="176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1EE536-935E-CB46-BE9E-C023874B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67" y="5353577"/>
            <a:ext cx="2730500" cy="5461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ED77159-F666-DD48-B059-91EDB116DBAA}"/>
              </a:ext>
            </a:extLst>
          </p:cNvPr>
          <p:cNvSpPr txBox="1">
            <a:spLocks/>
          </p:cNvSpPr>
          <p:nvPr/>
        </p:nvSpPr>
        <p:spPr>
          <a:xfrm>
            <a:off x="487017" y="4913620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New Results ( worse training score, better testing score)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4D3783-B527-4440-9311-1D6B98567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37" y="1932002"/>
            <a:ext cx="2908300" cy="6477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109E16-394D-5547-987B-964D611FD0DC}"/>
              </a:ext>
            </a:extLst>
          </p:cNvPr>
          <p:cNvSpPr txBox="1">
            <a:spLocks/>
          </p:cNvSpPr>
          <p:nvPr/>
        </p:nvSpPr>
        <p:spPr>
          <a:xfrm>
            <a:off x="460513" y="1334341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Previous Results (without regularization)</a:t>
            </a:r>
          </a:p>
        </p:txBody>
      </p:sp>
    </p:spTree>
    <p:extLst>
      <p:ext uri="{BB962C8B-B14F-4D97-AF65-F5344CB8AC3E}">
        <p14:creationId xmlns:p14="http://schemas.microsoft.com/office/powerpoint/2010/main" val="30588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00E7-9CA5-BE40-A52C-A06AC7D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B: Ridge Regression (L2 regularization)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616D21-E90E-E140-86A9-48877200E3D4}"/>
              </a:ext>
            </a:extLst>
          </p:cNvPr>
          <p:cNvSpPr txBox="1">
            <a:spLocks/>
          </p:cNvSpPr>
          <p:nvPr/>
        </p:nvSpPr>
        <p:spPr>
          <a:xfrm>
            <a:off x="544443" y="5791200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AC416B-75E2-AD4C-B234-2D82053D3AFA}"/>
              </a:ext>
            </a:extLst>
          </p:cNvPr>
          <p:cNvSpPr/>
          <p:nvPr/>
        </p:nvSpPr>
        <p:spPr>
          <a:xfrm>
            <a:off x="2286000" y="4047595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109E16-394D-5547-987B-964D611FD0DC}"/>
              </a:ext>
            </a:extLst>
          </p:cNvPr>
          <p:cNvSpPr txBox="1">
            <a:spLocks/>
          </p:cNvSpPr>
          <p:nvPr/>
        </p:nvSpPr>
        <p:spPr>
          <a:xfrm>
            <a:off x="405847" y="1242237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/>
              <a:t>Training with different regularization weights (alpha below)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3219E-061D-F04B-A7B8-3661AAEE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3" y="1835503"/>
            <a:ext cx="8191500" cy="1790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90A16-2D38-AC44-A82F-AD24C793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7" y="3762269"/>
            <a:ext cx="8153400" cy="19812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491A72-0029-0340-B61E-C9C95887B813}"/>
              </a:ext>
            </a:extLst>
          </p:cNvPr>
          <p:cNvSpPr txBox="1">
            <a:spLocks/>
          </p:cNvSpPr>
          <p:nvPr/>
        </p:nvSpPr>
        <p:spPr>
          <a:xfrm>
            <a:off x="581991" y="5800195"/>
            <a:ext cx="8229600" cy="4572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1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2792-811F-4447-BD51-69CA26E8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69075-8797-7648-84BA-D5EDDF1DCD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Lecture-</a:t>
            </a:r>
            <a:r>
              <a:rPr lang="en-US" dirty="0" err="1"/>
              <a:t>LinearRegression.ipynb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5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LASSO: L1 Regularization (Optional)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2743200"/>
            <a:ext cx="8229600" cy="2819400"/>
          </a:xfrm>
        </p:spPr>
        <p:txBody>
          <a:bodyPr>
            <a:noAutofit/>
          </a:bodyPr>
          <a:lstStyle/>
          <a:p>
            <a:endParaRPr kumimoji="1" lang="en-US" altLang="zh-CN" dirty="0"/>
          </a:p>
          <a:p>
            <a:r>
              <a:rPr kumimoji="1" lang="en-US" altLang="zh-CN" dirty="0"/>
              <a:t>Still use Gradient Descent during training</a:t>
            </a:r>
          </a:p>
          <a:p>
            <a:pPr lvl="1"/>
            <a:r>
              <a:rPr kumimoji="1" lang="en-US" altLang="zh-CN" sz="2600" dirty="0"/>
              <a:t>Sub-gradients (introduced in  later sections)</a:t>
            </a:r>
          </a:p>
          <a:p>
            <a:pPr lvl="1"/>
            <a:endParaRPr kumimoji="1" lang="en-US" altLang="zh-CN" sz="2600" dirty="0"/>
          </a:p>
          <a:p>
            <a:r>
              <a:rPr kumimoji="1" lang="en-US" altLang="zh-CN" sz="2900" dirty="0"/>
              <a:t> Encourage sparsity over the learned coefficients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Codes available in </a:t>
            </a:r>
            <a:r>
              <a:rPr lang="en-US" dirty="0"/>
              <a:t>Lecture </a:t>
            </a:r>
            <a:r>
              <a:rPr lang="en-US" dirty="0" err="1"/>
              <a:t>LinearRegression.ipynb</a:t>
            </a:r>
            <a:r>
              <a:rPr lang="en-US" dirty="0"/>
              <a:t> as well</a:t>
            </a:r>
            <a:r>
              <a:rPr kumimoji="1" lang="en-US" altLang="zh-CN" dirty="0"/>
              <a:t>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219200"/>
            <a:ext cx="8229600" cy="18897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Instead of L2 terms, using L1 norm to regularize model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143000" y="1775520"/>
                <a:ext cx="6400800" cy="1097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  <m:r>
                          <a:rPr lang="en-US" sz="2600" i="1">
                            <a:latin typeface="Cambria Math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6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775520"/>
                <a:ext cx="6400800" cy="1097160"/>
              </a:xfrm>
              <a:prstGeom prst="rect">
                <a:avLst/>
              </a:prstGeom>
              <a:blipFill>
                <a:blip r:embed="rId2"/>
                <a:stretch>
                  <a:fillRect l="-198" t="-11494" b="-8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37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Bias-variance dilemma</a:t>
            </a:r>
          </a:p>
          <a:p>
            <a:r>
              <a:rPr lang="en-US" dirty="0"/>
              <a:t>Three major factors</a:t>
            </a:r>
          </a:p>
          <a:p>
            <a:pPr lvl="1"/>
            <a:r>
              <a:rPr lang="en-US" dirty="0"/>
              <a:t>Regularization parameter </a:t>
            </a:r>
          </a:p>
          <a:p>
            <a:pPr lvl="1"/>
            <a:r>
              <a:rPr lang="en-US" dirty="0"/>
              <a:t> Training sample size</a:t>
            </a:r>
          </a:p>
          <a:p>
            <a:pPr lvl="1"/>
            <a:r>
              <a:rPr lang="en-US" dirty="0"/>
              <a:t>Model complexity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3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a particular dataset,  we might find one model is better than the other, this does not means general superiority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need to focus on the assumptions, priors, the data and the cost, i.e. the current situation you have. </a:t>
            </a:r>
          </a:p>
        </p:txBody>
      </p:sp>
    </p:spTree>
    <p:extLst>
      <p:ext uri="{BB962C8B-B14F-4D97-AF65-F5344CB8AC3E}">
        <p14:creationId xmlns:p14="http://schemas.microsoft.com/office/powerpoint/2010/main" val="2564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6C96-232F-DD46-8BA3-08B31A6E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75C-411D-2E41-A042-662B5CA1AB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Bias-Variance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6C96-232F-DD46-8BA3-08B31A6E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475C-411D-2E41-A042-662B5CA1AB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Bias-Variance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5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lecture is to make it more clear about how we judge model performance</a:t>
            </a:r>
          </a:p>
          <a:p>
            <a:endParaRPr lang="en-US" dirty="0"/>
          </a:p>
          <a:p>
            <a:r>
              <a:rPr lang="en-US" dirty="0"/>
              <a:t>Consider performance on I.I.D test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5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Dilemma during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Bias over predictions</a:t>
            </a:r>
            <a:r>
              <a:rPr lang="en-US" dirty="0"/>
              <a:t> is defined over the differences between the expected values and the true values</a:t>
            </a:r>
          </a:p>
          <a:p>
            <a:endParaRPr lang="en-US" dirty="0"/>
          </a:p>
          <a:p>
            <a:r>
              <a:rPr lang="en-US" dirty="0"/>
              <a:t>A low bias means that on average we will accurately estimate the model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Variance</a:t>
            </a:r>
            <a:r>
              <a:rPr lang="en-US" dirty="0"/>
              <a:t> over predictions indicates how much the model estimates change as the training set varies.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Dilemma: Regression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57" y="1370546"/>
            <a:ext cx="2286000" cy="43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013240"/>
            <a:ext cx="23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Bias, low Variance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67370" y="5993816"/>
            <a:ext cx="236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Bias, High Variance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"/>
          <a:stretch/>
        </p:blipFill>
        <p:spPr bwMode="auto">
          <a:xfrm>
            <a:off x="6466517" y="1370546"/>
            <a:ext cx="1524000" cy="438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328" y="1295400"/>
            <a:ext cx="1691285" cy="44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943600" y="5990579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Bias,  Low Variance</a:t>
            </a:r>
          </a:p>
        </p:txBody>
      </p:sp>
    </p:spTree>
    <p:extLst>
      <p:ext uri="{BB962C8B-B14F-4D97-AF65-F5344CB8AC3E}">
        <p14:creationId xmlns:p14="http://schemas.microsoft.com/office/powerpoint/2010/main" val="389331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Diagnosing bias and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 Validation Method</a:t>
            </a:r>
          </a:p>
          <a:p>
            <a:pPr lvl="1"/>
            <a:r>
              <a:rPr lang="en-US" dirty="0"/>
              <a:t>Randomly split the training dataset into two subsets,  one for training and the other for validation.</a:t>
            </a:r>
          </a:p>
          <a:p>
            <a:pPr lvl="1"/>
            <a:endParaRPr lang="en-US" dirty="0"/>
          </a:p>
          <a:p>
            <a:r>
              <a:rPr lang="en-US" dirty="0"/>
              <a:t>Observe that your learning algorithm is performing less well </a:t>
            </a:r>
          </a:p>
          <a:p>
            <a:pPr lvl="1"/>
            <a:r>
              <a:rPr lang="en-US" dirty="0"/>
              <a:t>If both validation errors and training errors are </a:t>
            </a:r>
            <a:r>
              <a:rPr lang="en-US" dirty="0">
                <a:solidFill>
                  <a:srgbClr val="FF0000"/>
                </a:solidFill>
              </a:rPr>
              <a:t>equally high,  </a:t>
            </a:r>
            <a:r>
              <a:rPr lang="en-US" dirty="0"/>
              <a:t>you are likely to encounter </a:t>
            </a:r>
            <a:r>
              <a:rPr lang="en-US" dirty="0">
                <a:solidFill>
                  <a:srgbClr val="FF0000"/>
                </a:solidFill>
              </a:rPr>
              <a:t>high bias </a:t>
            </a:r>
            <a:r>
              <a:rPr lang="en-US" dirty="0"/>
              <a:t>(under-fit)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training error is low but validation error is high,  you might encounter  </a:t>
            </a:r>
            <a:r>
              <a:rPr lang="en-US" dirty="0">
                <a:solidFill>
                  <a:srgbClr val="FF0000"/>
                </a:solidFill>
              </a:rPr>
              <a:t>high variance </a:t>
            </a:r>
            <a:r>
              <a:rPr lang="en-US" dirty="0"/>
              <a:t>(over-fit)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4832</TotalTime>
  <Words>884</Words>
  <Application>Microsoft Macintosh PowerPoint</Application>
  <PresentationFormat>On-screen Show (4:3)</PresentationFormat>
  <Paragraphs>179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宋体</vt:lpstr>
      <vt:lpstr>华文新魏</vt:lpstr>
      <vt:lpstr>Bookman Old Style</vt:lpstr>
      <vt:lpstr>Calibri</vt:lpstr>
      <vt:lpstr>Cambria Math</vt:lpstr>
      <vt:lpstr>Gill Sans MT</vt:lpstr>
      <vt:lpstr>Wingdings</vt:lpstr>
      <vt:lpstr>Wingdings 3</vt:lpstr>
      <vt:lpstr>Origin</vt:lpstr>
      <vt:lpstr>Lecture 6:  Overfitting and Regularization</vt:lpstr>
      <vt:lpstr>Key question to Machine Learning</vt:lpstr>
      <vt:lpstr>Conti.</vt:lpstr>
      <vt:lpstr>Outline of this lecture</vt:lpstr>
      <vt:lpstr>Outline of this lecture</vt:lpstr>
      <vt:lpstr>Judging model performance</vt:lpstr>
      <vt:lpstr>Bias-Variance Dilemma during training</vt:lpstr>
      <vt:lpstr>Bias-Variance Dilemma: Regression</vt:lpstr>
      <vt:lpstr>Diagnosing bias and variance</vt:lpstr>
      <vt:lpstr>Conti.</vt:lpstr>
      <vt:lpstr>Outline of this lecture</vt:lpstr>
      <vt:lpstr>Regularization</vt:lpstr>
      <vt:lpstr>Regularized Regression: Learning</vt:lpstr>
      <vt:lpstr>Factors that affects Bias and Variances</vt:lpstr>
      <vt:lpstr>Factor: λ</vt:lpstr>
      <vt:lpstr>Factor: Sample size</vt:lpstr>
      <vt:lpstr>Conti.</vt:lpstr>
      <vt:lpstr>Quiz</vt:lpstr>
      <vt:lpstr>Factor: model complexity</vt:lpstr>
      <vt:lpstr>Conti</vt:lpstr>
      <vt:lpstr>Outline of the rest</vt:lpstr>
      <vt:lpstr>Case A: Linear Regression</vt:lpstr>
      <vt:lpstr>Case B: Ridge Regression (L2 regularization)</vt:lpstr>
      <vt:lpstr>Case B: Ridge Regression (L2 regularization)</vt:lpstr>
      <vt:lpstr>Source codes available</vt:lpstr>
      <vt:lpstr>LASSO: L1 Regularization (Optional)</vt:lpstr>
      <vt:lpstr>Summary</vt:lpstr>
    </vt:vector>
  </TitlesOfParts>
  <Company>Microsoft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xbliu</dc:creator>
  <cp:lastModifiedBy>Microsoft Office User</cp:lastModifiedBy>
  <cp:revision>237</cp:revision>
  <dcterms:created xsi:type="dcterms:W3CDTF">2015-08-12T17:32:19Z</dcterms:created>
  <dcterms:modified xsi:type="dcterms:W3CDTF">2019-02-07T22:13:28Z</dcterms:modified>
</cp:coreProperties>
</file>