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indawi.com/journals/scn/2021/5592191/"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83f6e9d0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83f6e9d0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889141fd2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1889141fd2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a:t>
            </a:r>
            <a:r>
              <a:rPr lang="en" u="sng">
                <a:solidFill>
                  <a:schemeClr val="hlink"/>
                </a:solidFill>
                <a:hlinkClick r:id="rId2"/>
              </a:rPr>
              <a:t>https://www.hindawi.com/journals/scn/2021/5592191/</a:t>
            </a:r>
            <a:r>
              <a:rPr lang="en"/>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889141fd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889141fd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1889141fd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1889141fd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e759bbf7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e759bbf7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e759bbf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e759bbf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e759bbf7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e759bbf7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8891420b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8891420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e6162f9a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e6162f9a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a:solidFill>
                  <a:schemeClr val="dk1"/>
                </a:solidFill>
              </a:rPr>
              <a:t>Since we need to use the noise data as training data to train models to get statistical information. The optimal budget would be significant as the first try to explore the utility for ML.</a:t>
            </a:r>
            <a:endParaRPr sz="9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8891420ba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8891420ba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e6162f9a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e6162f9a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The "target" field refers to the presence of heart disease in the patient.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e4f7ba15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e4f7ba15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1200"/>
              </a:spcBef>
              <a:spcAft>
                <a:spcPts val="1200"/>
              </a:spcAft>
              <a:buClr>
                <a:schemeClr val="dk1"/>
              </a:buClr>
              <a:buSzPts val="1100"/>
              <a:buFont typeface="Arial"/>
              <a:buNone/>
            </a:pPr>
            <a:r>
              <a:rPr lang="en"/>
              <a:t>There are official staff members who work to research the distribution of population based on certain conditions and then analyze data to make decisions on how to assign resources to the communities.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e73badbe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e73badbe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8891420b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8891420b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Model performance can be evaluated using various metrics. Here I use one of the common performance metrics (Accuracy)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e6162f9a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e6162f9a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Model performance can be evaluated using various metrics. Here I use one of the common performance metrics (Accuracy)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e6162f9a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e6162f9a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e6162f9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e6162f9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e72ee55d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e72ee55d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Variance is a statistical measure that describes the spread or variability of a set of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higher variance indicates that the data points are more spread out</a:t>
            </a:r>
            <a:endParaRPr/>
          </a:p>
          <a:p>
            <a:pPr indent="0" lvl="0" marL="0" rtl="0" algn="l">
              <a:spcBef>
                <a:spcPts val="0"/>
              </a:spcBef>
              <a:spcAft>
                <a:spcPts val="0"/>
              </a:spcAft>
              <a:buNone/>
            </a:pPr>
            <a:r>
              <a:rPr lang="en"/>
              <a:t>A lower variance indicates that the data points are clustered more closely around the mean.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e6162f9a0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e6162f9a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e6162f9a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e6162f9a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Model performance can be evaluated using various metrics. Here I use one of the common performance metrics (Accuracy)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2e6162f9a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2e6162f9a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2e6162f9a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2e6162f9a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1889141f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1889141f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e73badbe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e73badbe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18891420b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18891420b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8891420b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8891420b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e4f7ba15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e4f7ba15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200000"/>
              </a:lnSpc>
              <a:spcBef>
                <a:spcPts val="1200"/>
              </a:spcBef>
              <a:spcAft>
                <a:spcPts val="1200"/>
              </a:spcAft>
              <a:buNone/>
            </a:pPr>
            <a:r>
              <a:rPr lang="en"/>
              <a:t>There are official staff members who work to research the distribution of population based on certain conditions and then analyze data to make decisions on how to assign resources to the communities.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e7e0365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e7e0365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(Yuanyuan Sun): verify 2 parameters(delta, eplison) work on changing noise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18891420ba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18891420ba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A higher privacy budget means less noise is added, which leads to more accurate results but less privacy protection.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8635c8d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8635c8d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UPDATE BY Yuanyuan Sun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889141fd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889141fd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889141fd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889141fd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i.org/10.29012/jpc.v1i2.5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39825"/>
            <a:ext cx="8520600" cy="941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Gaussian Differential Privacy </a:t>
            </a:r>
            <a:endParaRPr sz="5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CS528 Project Presentation</a:t>
            </a:r>
            <a:endParaRPr/>
          </a:p>
          <a:p>
            <a:pPr indent="0" lvl="0" marL="0" rtl="0" algn="ctr">
              <a:spcBef>
                <a:spcPts val="0"/>
              </a:spcBef>
              <a:spcAft>
                <a:spcPts val="0"/>
              </a:spcAft>
              <a:buNone/>
            </a:pPr>
            <a:r>
              <a:rPr lang="en"/>
              <a:t>Spring 2023 </a:t>
            </a:r>
            <a:endParaRPr/>
          </a:p>
        </p:txBody>
      </p:sp>
      <p:sp>
        <p:nvSpPr>
          <p:cNvPr id="56" name="Google Shape;56;p13"/>
          <p:cNvSpPr txBox="1"/>
          <p:nvPr/>
        </p:nvSpPr>
        <p:spPr>
          <a:xfrm>
            <a:off x="865475" y="3626725"/>
            <a:ext cx="7185900" cy="8202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Clr>
                <a:schemeClr val="dk1"/>
              </a:buClr>
              <a:buSzPts val="440"/>
              <a:buFont typeface="Arial"/>
              <a:buNone/>
            </a:pPr>
            <a:r>
              <a:rPr lang="en" sz="1720">
                <a:solidFill>
                  <a:schemeClr val="dk2"/>
                </a:solidFill>
              </a:rPr>
              <a:t>Yuanyuan Sun</a:t>
            </a:r>
            <a:endParaRPr sz="1720">
              <a:solidFill>
                <a:schemeClr val="dk2"/>
              </a:solidFill>
            </a:endParaRPr>
          </a:p>
          <a:p>
            <a:pPr indent="0" lvl="0" marL="0" rtl="0" algn="ctr">
              <a:lnSpc>
                <a:spcPct val="80000"/>
              </a:lnSpc>
              <a:spcBef>
                <a:spcPts val="0"/>
              </a:spcBef>
              <a:spcAft>
                <a:spcPts val="0"/>
              </a:spcAft>
              <a:buClr>
                <a:schemeClr val="dk1"/>
              </a:buClr>
              <a:buSzPts val="440"/>
              <a:buFont typeface="Arial"/>
              <a:buNone/>
            </a:pPr>
            <a:r>
              <a:rPr lang="en" sz="1720">
                <a:solidFill>
                  <a:schemeClr val="dk2"/>
                </a:solidFill>
              </a:rPr>
              <a:t>Kevan Dedania</a:t>
            </a:r>
            <a:endParaRPr sz="1720">
              <a:solidFill>
                <a:schemeClr val="dk2"/>
              </a:solidFill>
            </a:endParaRPr>
          </a:p>
          <a:p>
            <a:pPr indent="0" lvl="0" marL="0" rtl="0" algn="ctr">
              <a:lnSpc>
                <a:spcPct val="80000"/>
              </a:lnSpc>
              <a:spcBef>
                <a:spcPts val="0"/>
              </a:spcBef>
              <a:spcAft>
                <a:spcPts val="0"/>
              </a:spcAft>
              <a:buClr>
                <a:schemeClr val="dk1"/>
              </a:buClr>
              <a:buSzPts val="440"/>
              <a:buFont typeface="Arial"/>
              <a:buNone/>
            </a:pPr>
            <a:r>
              <a:rPr lang="en" sz="1720">
                <a:solidFill>
                  <a:schemeClr val="dk2"/>
                </a:solidFill>
              </a:rPr>
              <a:t>Hemanth Sharma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 MUCH AM I DEVIATED ?</a:t>
            </a:r>
            <a:endParaRPr b="1"/>
          </a:p>
        </p:txBody>
      </p:sp>
      <p:sp>
        <p:nvSpPr>
          <p:cNvPr id="117" name="Google Shape;117;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Relative Error :</a:t>
            </a:r>
            <a:endParaRPr sz="2200"/>
          </a:p>
          <a:p>
            <a:pPr indent="0" lvl="0" marL="457200" rtl="0" algn="l">
              <a:spcBef>
                <a:spcPts val="1200"/>
              </a:spcBef>
              <a:spcAft>
                <a:spcPts val="0"/>
              </a:spcAft>
              <a:buNone/>
            </a:pPr>
            <a:r>
              <a:t/>
            </a:r>
            <a:endParaRPr sz="1800"/>
          </a:p>
          <a:p>
            <a:pPr indent="0" lvl="0" marL="457200" rtl="0" algn="l">
              <a:spcBef>
                <a:spcPts val="1200"/>
              </a:spcBef>
              <a:spcAft>
                <a:spcPts val="1200"/>
              </a:spcAft>
              <a:buNone/>
            </a:pPr>
            <a:r>
              <a:t/>
            </a:r>
            <a:endParaRPr sz="1800"/>
          </a:p>
        </p:txBody>
      </p:sp>
      <p:sp>
        <p:nvSpPr>
          <p:cNvPr id="118" name="Google Shape;118;p2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t>Xi’</a:t>
            </a:r>
            <a:r>
              <a:rPr lang="en"/>
              <a:t>  : </a:t>
            </a:r>
            <a:r>
              <a:rPr lang="en" sz="1900"/>
              <a:t>Perturbation</a:t>
            </a:r>
            <a:r>
              <a:rPr lang="en" sz="1900"/>
              <a:t> value of xi</a:t>
            </a:r>
            <a:endParaRPr sz="1900"/>
          </a:p>
        </p:txBody>
      </p:sp>
      <p:pic>
        <p:nvPicPr>
          <p:cNvPr id="119" name="Google Shape;119;p22"/>
          <p:cNvPicPr preferRelativeResize="0"/>
          <p:nvPr/>
        </p:nvPicPr>
        <p:blipFill>
          <a:blip r:embed="rId3">
            <a:alphaModFix/>
          </a:blip>
          <a:stretch>
            <a:fillRect/>
          </a:stretch>
        </p:blipFill>
        <p:spPr>
          <a:xfrm>
            <a:off x="809650" y="1821625"/>
            <a:ext cx="2750350" cy="1040675"/>
          </a:xfrm>
          <a:prstGeom prst="rect">
            <a:avLst/>
          </a:prstGeom>
          <a:noFill/>
          <a:ln>
            <a:noFill/>
          </a:ln>
        </p:spPr>
      </p:pic>
      <p:pic>
        <p:nvPicPr>
          <p:cNvPr id="120" name="Google Shape;120;p22"/>
          <p:cNvPicPr preferRelativeResize="0"/>
          <p:nvPr/>
        </p:nvPicPr>
        <p:blipFill>
          <a:blip r:embed="rId4">
            <a:alphaModFix/>
          </a:blip>
          <a:stretch>
            <a:fillRect/>
          </a:stretch>
        </p:blipFill>
        <p:spPr>
          <a:xfrm>
            <a:off x="866775" y="3582900"/>
            <a:ext cx="2284450" cy="505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IT’S  ABOUT UTILITY TOO</a:t>
            </a:r>
            <a:endParaRPr b="1"/>
          </a:p>
        </p:txBody>
      </p:sp>
      <p:sp>
        <p:nvSpPr>
          <p:cNvPr id="126" name="Google Shape;126;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UTILITY METRIC</a:t>
            </a:r>
            <a:endParaRPr sz="2200"/>
          </a:p>
          <a:p>
            <a:pPr indent="0" lvl="0" marL="457200" rtl="0" algn="l">
              <a:spcBef>
                <a:spcPts val="1200"/>
              </a:spcBef>
              <a:spcAft>
                <a:spcPts val="0"/>
              </a:spcAft>
              <a:buNone/>
            </a:pPr>
            <a:r>
              <a:t/>
            </a:r>
            <a:endParaRPr sz="1800"/>
          </a:p>
          <a:p>
            <a:pPr indent="0" lvl="0" marL="457200" rtl="0" algn="l">
              <a:spcBef>
                <a:spcPts val="1200"/>
              </a:spcBef>
              <a:spcAft>
                <a:spcPts val="0"/>
              </a:spcAft>
              <a:buNone/>
            </a:pPr>
            <a:r>
              <a:t/>
            </a:r>
            <a:endParaRPr sz="1800"/>
          </a:p>
          <a:p>
            <a:pPr indent="0" lvl="0" marL="457200" rtl="0" algn="l">
              <a:spcBef>
                <a:spcPts val="1200"/>
              </a:spcBef>
              <a:spcAft>
                <a:spcPts val="1200"/>
              </a:spcAft>
              <a:buNone/>
            </a:pPr>
            <a:r>
              <a:t/>
            </a:r>
            <a:endParaRPr sz="1800"/>
          </a:p>
        </p:txBody>
      </p:sp>
      <p:sp>
        <p:nvSpPr>
          <p:cNvPr id="127" name="Google Shape;127;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900"/>
          </a:p>
        </p:txBody>
      </p:sp>
      <p:pic>
        <p:nvPicPr>
          <p:cNvPr id="128" name="Google Shape;128;p23"/>
          <p:cNvPicPr preferRelativeResize="0"/>
          <p:nvPr/>
        </p:nvPicPr>
        <p:blipFill>
          <a:blip r:embed="rId3">
            <a:alphaModFix/>
          </a:blip>
          <a:stretch>
            <a:fillRect/>
          </a:stretch>
        </p:blipFill>
        <p:spPr>
          <a:xfrm>
            <a:off x="1337700" y="2355050"/>
            <a:ext cx="14478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RELATION IDENTIFICATION</a:t>
            </a:r>
            <a:endParaRPr b="1"/>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CASE-1</a:t>
            </a:r>
            <a:endParaRPr b="1"/>
          </a:p>
          <a:p>
            <a:pPr indent="457200" lvl="0" marL="457200" rtl="0" algn="l">
              <a:spcBef>
                <a:spcPts val="1200"/>
              </a:spcBef>
              <a:spcAft>
                <a:spcPts val="0"/>
              </a:spcAft>
              <a:buNone/>
            </a:pPr>
            <a:r>
              <a:rPr lang="en"/>
              <a:t>When Epsilon is small, High Privacy, Less Utility / Accuracy</a:t>
            </a:r>
            <a:endParaRPr/>
          </a:p>
          <a:p>
            <a:pPr indent="45720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a:t>CASE-2</a:t>
            </a:r>
            <a:endParaRPr b="1"/>
          </a:p>
          <a:p>
            <a:pPr indent="457200" lvl="0" marL="457200" rtl="0" algn="l">
              <a:spcBef>
                <a:spcPts val="1200"/>
              </a:spcBef>
              <a:spcAft>
                <a:spcPts val="0"/>
              </a:spcAft>
              <a:buNone/>
            </a:pPr>
            <a:r>
              <a:rPr lang="en"/>
              <a:t>When Epsilon is large, Less Privacy, More Utility / Accuracy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 When Epsilon value is increasing, we can conclude below facts:</a:t>
            </a:r>
            <a:endParaRPr/>
          </a:p>
          <a:p>
            <a:pPr indent="457200" lvl="0" marL="0" rtl="0" algn="l">
              <a:spcBef>
                <a:spcPts val="1200"/>
              </a:spcBef>
              <a:spcAft>
                <a:spcPts val="1200"/>
              </a:spcAft>
              <a:buNone/>
            </a:pPr>
            <a:r>
              <a:rPr lang="en"/>
              <a:t>High Utility =&gt; High Accuracy =&gt; Less Errors =&gt; Less Utility loss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EPSILON VS UTILITY LOSS</a:t>
            </a:r>
            <a:endParaRPr b="1"/>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2743200" rtl="0" algn="l">
              <a:spcBef>
                <a:spcPts val="1200"/>
              </a:spcBef>
              <a:spcAft>
                <a:spcPts val="1200"/>
              </a:spcAft>
              <a:buNone/>
            </a:pPr>
            <a:r>
              <a:rPr i="1" lang="en" sz="1200"/>
              <a:t>Figure 1.1 </a:t>
            </a:r>
            <a:endParaRPr i="1" sz="1200"/>
          </a:p>
        </p:txBody>
      </p:sp>
      <p:pic>
        <p:nvPicPr>
          <p:cNvPr id="141" name="Google Shape;141;p25"/>
          <p:cNvPicPr preferRelativeResize="0"/>
          <p:nvPr/>
        </p:nvPicPr>
        <p:blipFill>
          <a:blip r:embed="rId3">
            <a:alphaModFix/>
          </a:blip>
          <a:stretch>
            <a:fillRect/>
          </a:stretch>
        </p:blipFill>
        <p:spPr>
          <a:xfrm>
            <a:off x="557225" y="1586627"/>
            <a:ext cx="7150976" cy="172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EPSILON VS UTILITY LOSS</a:t>
            </a:r>
            <a:endParaRPr b="1"/>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2743200" rtl="0" algn="l">
              <a:spcBef>
                <a:spcPts val="1200"/>
              </a:spcBef>
              <a:spcAft>
                <a:spcPts val="1200"/>
              </a:spcAft>
              <a:buNone/>
            </a:pPr>
            <a:r>
              <a:rPr i="1" lang="en" sz="1200"/>
              <a:t>Figure 1.2</a:t>
            </a:r>
            <a:endParaRPr i="1" sz="1200"/>
          </a:p>
        </p:txBody>
      </p:sp>
      <p:pic>
        <p:nvPicPr>
          <p:cNvPr id="148" name="Google Shape;148;p26"/>
          <p:cNvPicPr preferRelativeResize="0"/>
          <p:nvPr/>
        </p:nvPicPr>
        <p:blipFill>
          <a:blip r:embed="rId3">
            <a:alphaModFix/>
          </a:blip>
          <a:stretch>
            <a:fillRect/>
          </a:stretch>
        </p:blipFill>
        <p:spPr>
          <a:xfrm>
            <a:off x="1654951" y="1152475"/>
            <a:ext cx="3595701" cy="269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EPSILON VS ACCURACY</a:t>
            </a:r>
            <a:endParaRPr b="1"/>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2743200" rtl="0" algn="l">
              <a:spcBef>
                <a:spcPts val="1200"/>
              </a:spcBef>
              <a:spcAft>
                <a:spcPts val="1200"/>
              </a:spcAft>
              <a:buNone/>
            </a:pPr>
            <a:r>
              <a:rPr i="1" lang="en" sz="1200"/>
              <a:t>Figure 1.3 </a:t>
            </a:r>
            <a:endParaRPr i="1" sz="1200"/>
          </a:p>
        </p:txBody>
      </p:sp>
      <p:pic>
        <p:nvPicPr>
          <p:cNvPr id="155" name="Google Shape;155;p27"/>
          <p:cNvPicPr preferRelativeResize="0"/>
          <p:nvPr/>
        </p:nvPicPr>
        <p:blipFill>
          <a:blip r:embed="rId3">
            <a:alphaModFix/>
          </a:blip>
          <a:stretch>
            <a:fillRect/>
          </a:stretch>
        </p:blipFill>
        <p:spPr>
          <a:xfrm>
            <a:off x="797725" y="1431347"/>
            <a:ext cx="6703225" cy="139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EPSILON vs ACCURACY</a:t>
            </a:r>
            <a:endParaRPr b="1"/>
          </a:p>
        </p:txBody>
      </p:sp>
      <p:sp>
        <p:nvSpPr>
          <p:cNvPr id="161" name="Google Shape;161;p28"/>
          <p:cNvSpPr txBox="1"/>
          <p:nvPr>
            <p:ph idx="1" type="body"/>
          </p:nvPr>
        </p:nvSpPr>
        <p:spPr>
          <a:xfrm>
            <a:off x="311700" y="1152475"/>
            <a:ext cx="8520600" cy="3753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457200" lvl="0" marL="2743200" rtl="0" algn="l">
              <a:spcBef>
                <a:spcPts val="1200"/>
              </a:spcBef>
              <a:spcAft>
                <a:spcPts val="0"/>
              </a:spcAft>
              <a:buNone/>
            </a:pPr>
            <a:r>
              <a:t/>
            </a:r>
            <a:endParaRPr i="1" sz="1200"/>
          </a:p>
          <a:p>
            <a:pPr indent="457200" lvl="0" marL="2743200" rtl="0" algn="l">
              <a:spcBef>
                <a:spcPts val="1200"/>
              </a:spcBef>
              <a:spcAft>
                <a:spcPts val="0"/>
              </a:spcAft>
              <a:buNone/>
            </a:pPr>
            <a:r>
              <a:t/>
            </a:r>
            <a:endParaRPr i="1" sz="1200"/>
          </a:p>
          <a:p>
            <a:pPr indent="457200" lvl="0" marL="2743200" rtl="0" algn="l">
              <a:spcBef>
                <a:spcPts val="1200"/>
              </a:spcBef>
              <a:spcAft>
                <a:spcPts val="0"/>
              </a:spcAft>
              <a:buNone/>
            </a:pPr>
            <a:r>
              <a:t/>
            </a:r>
            <a:endParaRPr i="1" sz="1200"/>
          </a:p>
          <a:p>
            <a:pPr indent="457200" lvl="0" marL="2743200" rtl="0" algn="l">
              <a:spcBef>
                <a:spcPts val="1200"/>
              </a:spcBef>
              <a:spcAft>
                <a:spcPts val="1200"/>
              </a:spcAft>
              <a:buClr>
                <a:schemeClr val="dk1"/>
              </a:buClr>
              <a:buSzPct val="57894"/>
              <a:buFont typeface="Arial"/>
              <a:buNone/>
            </a:pPr>
            <a:r>
              <a:rPr i="1" lang="en" sz="1900"/>
              <a:t>Figure 1.4</a:t>
            </a:r>
            <a:endParaRPr sz="1900"/>
          </a:p>
        </p:txBody>
      </p:sp>
      <p:pic>
        <p:nvPicPr>
          <p:cNvPr id="162" name="Google Shape;162;p28"/>
          <p:cNvPicPr preferRelativeResize="0"/>
          <p:nvPr/>
        </p:nvPicPr>
        <p:blipFill>
          <a:blip r:embed="rId3">
            <a:alphaModFix/>
          </a:blip>
          <a:stretch>
            <a:fillRect/>
          </a:stretch>
        </p:blipFill>
        <p:spPr>
          <a:xfrm>
            <a:off x="1607325" y="1201325"/>
            <a:ext cx="3997224" cy="3074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ctrTitle"/>
          </p:nvPr>
        </p:nvSpPr>
        <p:spPr>
          <a:xfrm>
            <a:off x="15975" y="25425"/>
            <a:ext cx="8520600" cy="677100"/>
          </a:xfrm>
          <a:prstGeom prst="rect">
            <a:avLst/>
          </a:prstGeom>
        </p:spPr>
        <p:txBody>
          <a:bodyPr anchorCtr="0" anchor="b" bIns="91425" lIns="91425" spcFirstLastPara="1" rIns="91425" wrap="square" tIns="91425">
            <a:normAutofit/>
          </a:bodyPr>
          <a:lstStyle/>
          <a:p>
            <a:pPr indent="0" lvl="0" marL="0" rtl="0" algn="just">
              <a:lnSpc>
                <a:spcPct val="240833"/>
              </a:lnSpc>
              <a:spcBef>
                <a:spcPts val="2400"/>
              </a:spcBef>
              <a:spcAft>
                <a:spcPts val="600"/>
              </a:spcAft>
              <a:buNone/>
            </a:pPr>
            <a:r>
              <a:rPr b="1" lang="en" sz="2200">
                <a:latin typeface="等线"/>
                <a:ea typeface="等线"/>
                <a:cs typeface="等线"/>
                <a:sym typeface="等线"/>
              </a:rPr>
              <a:t>THE </a:t>
            </a:r>
            <a:r>
              <a:rPr b="1" lang="en" sz="2200">
                <a:latin typeface="等线"/>
                <a:ea typeface="等线"/>
                <a:cs typeface="等线"/>
                <a:sym typeface="等线"/>
              </a:rPr>
              <a:t>SIGNIFICANCE </a:t>
            </a:r>
            <a:r>
              <a:rPr b="1" lang="en" sz="2200">
                <a:latin typeface="等线"/>
                <a:ea typeface="等线"/>
                <a:cs typeface="等线"/>
                <a:sym typeface="等线"/>
              </a:rPr>
              <a:t>of THE OPTIMAL BUDGET</a:t>
            </a:r>
            <a:endParaRPr sz="2200"/>
          </a:p>
        </p:txBody>
      </p:sp>
      <p:pic>
        <p:nvPicPr>
          <p:cNvPr id="168" name="Google Shape;168;p29"/>
          <p:cNvPicPr preferRelativeResize="0"/>
          <p:nvPr/>
        </p:nvPicPr>
        <p:blipFill>
          <a:blip r:embed="rId3">
            <a:alphaModFix/>
          </a:blip>
          <a:stretch>
            <a:fillRect/>
          </a:stretch>
        </p:blipFill>
        <p:spPr>
          <a:xfrm>
            <a:off x="184325" y="1223575"/>
            <a:ext cx="3168900" cy="2054426"/>
          </a:xfrm>
          <a:prstGeom prst="rect">
            <a:avLst/>
          </a:prstGeom>
          <a:noFill/>
          <a:ln>
            <a:noFill/>
          </a:ln>
        </p:spPr>
      </p:pic>
      <p:pic>
        <p:nvPicPr>
          <p:cNvPr id="169" name="Google Shape;169;p29"/>
          <p:cNvPicPr preferRelativeResize="0"/>
          <p:nvPr/>
        </p:nvPicPr>
        <p:blipFill>
          <a:blip r:embed="rId4">
            <a:alphaModFix/>
          </a:blip>
          <a:stretch>
            <a:fillRect/>
          </a:stretch>
        </p:blipFill>
        <p:spPr>
          <a:xfrm>
            <a:off x="5855638" y="1259300"/>
            <a:ext cx="3132537" cy="2054425"/>
          </a:xfrm>
          <a:prstGeom prst="rect">
            <a:avLst/>
          </a:prstGeom>
          <a:noFill/>
          <a:ln>
            <a:noFill/>
          </a:ln>
        </p:spPr>
      </p:pic>
      <p:sp>
        <p:nvSpPr>
          <p:cNvPr id="170" name="Google Shape;170;p29"/>
          <p:cNvSpPr/>
          <p:nvPr/>
        </p:nvSpPr>
        <p:spPr>
          <a:xfrm>
            <a:off x="3493125" y="1751925"/>
            <a:ext cx="23625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txBox="1"/>
          <p:nvPr/>
        </p:nvSpPr>
        <p:spPr>
          <a:xfrm>
            <a:off x="3401013" y="2011575"/>
            <a:ext cx="224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155CC"/>
                </a:solidFill>
              </a:rPr>
              <a:t>Sharing a data set by </a:t>
            </a:r>
            <a:endParaRPr b="1" sz="1600">
              <a:solidFill>
                <a:srgbClr val="1155CC"/>
              </a:solidFill>
            </a:endParaRPr>
          </a:p>
          <a:p>
            <a:pPr indent="0" lvl="0" marL="0" rtl="0" algn="l">
              <a:spcBef>
                <a:spcPts val="0"/>
              </a:spcBef>
              <a:spcAft>
                <a:spcPts val="0"/>
              </a:spcAft>
              <a:buNone/>
            </a:pPr>
            <a:r>
              <a:rPr b="1" lang="en" sz="1600">
                <a:solidFill>
                  <a:srgbClr val="1155CC"/>
                </a:solidFill>
              </a:rPr>
              <a:t>applying GDP</a:t>
            </a:r>
            <a:endParaRPr b="1" sz="1600">
              <a:solidFill>
                <a:srgbClr val="1155CC"/>
              </a:solidFill>
            </a:endParaRPr>
          </a:p>
        </p:txBody>
      </p:sp>
      <p:sp>
        <p:nvSpPr>
          <p:cNvPr id="172" name="Google Shape;172;p29"/>
          <p:cNvSpPr txBox="1"/>
          <p:nvPr/>
        </p:nvSpPr>
        <p:spPr>
          <a:xfrm>
            <a:off x="242325" y="3404350"/>
            <a:ext cx="88641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Based on prior research and code implementation, we will determine the optimal privacy budget to be added to the original heart disease dataset before sharing it with healthcare statisticians. The healthcare statisticians will then collect and analyze the noisy dataset </a:t>
            </a:r>
            <a:r>
              <a:rPr lang="en" sz="1700">
                <a:solidFill>
                  <a:schemeClr val="dk1"/>
                </a:solidFill>
              </a:rPr>
              <a:t>to make informed decisions by </a:t>
            </a:r>
            <a:r>
              <a:rPr lang="en" sz="1700"/>
              <a:t>using different machine learning models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ctrTitle"/>
          </p:nvPr>
        </p:nvSpPr>
        <p:spPr>
          <a:xfrm>
            <a:off x="16625" y="-450"/>
            <a:ext cx="8520600" cy="5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Lab 2 MACHINE LEARNING with GDP</a:t>
            </a:r>
            <a:endParaRPr b="1" sz="2500"/>
          </a:p>
        </p:txBody>
      </p:sp>
      <p:sp>
        <p:nvSpPr>
          <p:cNvPr id="178" name="Google Shape;178;p30"/>
          <p:cNvSpPr txBox="1"/>
          <p:nvPr/>
        </p:nvSpPr>
        <p:spPr>
          <a:xfrm>
            <a:off x="142375" y="742200"/>
            <a:ext cx="888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ML models are trained on</a:t>
            </a:r>
            <a:r>
              <a:rPr b="1" lang="en" sz="2200">
                <a:solidFill>
                  <a:schemeClr val="dk2"/>
                </a:solidFill>
              </a:rPr>
              <a:t> Independent Variables </a:t>
            </a:r>
            <a:endParaRPr b="1" sz="2200">
              <a:solidFill>
                <a:schemeClr val="dk2"/>
              </a:solidFill>
            </a:endParaRPr>
          </a:p>
        </p:txBody>
      </p:sp>
      <p:pic>
        <p:nvPicPr>
          <p:cNvPr id="179" name="Google Shape;179;p30"/>
          <p:cNvPicPr preferRelativeResize="0"/>
          <p:nvPr/>
        </p:nvPicPr>
        <p:blipFill>
          <a:blip r:embed="rId3">
            <a:alphaModFix/>
          </a:blip>
          <a:stretch>
            <a:fillRect/>
          </a:stretch>
        </p:blipFill>
        <p:spPr>
          <a:xfrm>
            <a:off x="162775" y="2095200"/>
            <a:ext cx="8839199" cy="28210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ctrTitle"/>
          </p:nvPr>
        </p:nvSpPr>
        <p:spPr>
          <a:xfrm>
            <a:off x="16625" y="-450"/>
            <a:ext cx="8520600" cy="5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Lab 2 MACHINE LEARNING with GDP</a:t>
            </a:r>
            <a:endParaRPr b="1" sz="2500"/>
          </a:p>
        </p:txBody>
      </p:sp>
      <p:sp>
        <p:nvSpPr>
          <p:cNvPr id="185" name="Google Shape;185;p31"/>
          <p:cNvSpPr txBox="1"/>
          <p:nvPr/>
        </p:nvSpPr>
        <p:spPr>
          <a:xfrm>
            <a:off x="142375" y="742200"/>
            <a:ext cx="888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rPr>
              <a:t>There are 13 independent variables in the dataset are classified into two types: </a:t>
            </a:r>
            <a:endParaRPr b="1" sz="1500">
              <a:solidFill>
                <a:schemeClr val="dk2"/>
              </a:solidFill>
            </a:endParaRPr>
          </a:p>
          <a:p>
            <a:pPr indent="0" lvl="0" marL="0" rtl="0" algn="l">
              <a:spcBef>
                <a:spcPts val="0"/>
              </a:spcBef>
              <a:spcAft>
                <a:spcPts val="0"/>
              </a:spcAft>
              <a:buNone/>
            </a:pPr>
            <a:r>
              <a:rPr b="1" lang="en" sz="1500">
                <a:solidFill>
                  <a:schemeClr val="dk2"/>
                </a:solidFill>
              </a:rPr>
              <a:t>1st. continuous features              2nd.  categorical features</a:t>
            </a:r>
            <a:endParaRPr b="1" sz="1500">
              <a:solidFill>
                <a:schemeClr val="dk2"/>
              </a:solidFill>
            </a:endParaRPr>
          </a:p>
          <a:p>
            <a:pPr indent="0" lvl="0" marL="0" rtl="0" algn="l">
              <a:spcBef>
                <a:spcPts val="0"/>
              </a:spcBef>
              <a:spcAft>
                <a:spcPts val="0"/>
              </a:spcAft>
              <a:buClr>
                <a:schemeClr val="dk1"/>
              </a:buClr>
              <a:buSzPts val="1100"/>
              <a:buFont typeface="Arial"/>
              <a:buNone/>
            </a:pPr>
            <a:r>
              <a:t/>
            </a:r>
            <a:endParaRPr b="1" sz="1500">
              <a:solidFill>
                <a:schemeClr val="dk2"/>
              </a:solidFill>
            </a:endParaRPr>
          </a:p>
          <a:p>
            <a:pPr indent="0" lvl="0" marL="0" rtl="0" algn="l">
              <a:spcBef>
                <a:spcPts val="0"/>
              </a:spcBef>
              <a:spcAft>
                <a:spcPts val="0"/>
              </a:spcAft>
              <a:buClr>
                <a:schemeClr val="dk1"/>
              </a:buClr>
              <a:buSzPts val="1100"/>
              <a:buFont typeface="Arial"/>
              <a:buNone/>
            </a:pPr>
            <a:r>
              <a:rPr b="1" lang="en" sz="1500">
                <a:solidFill>
                  <a:srgbClr val="CC0000"/>
                </a:solidFill>
              </a:rPr>
              <a:t>The change in continuous or categorical features can have varying degrees of </a:t>
            </a:r>
            <a:endParaRPr b="1" sz="1500">
              <a:solidFill>
                <a:srgbClr val="CC0000"/>
              </a:solidFill>
            </a:endParaRPr>
          </a:p>
          <a:p>
            <a:pPr indent="0" lvl="0" marL="0" rtl="0" algn="l">
              <a:spcBef>
                <a:spcPts val="0"/>
              </a:spcBef>
              <a:spcAft>
                <a:spcPts val="0"/>
              </a:spcAft>
              <a:buClr>
                <a:schemeClr val="dk1"/>
              </a:buClr>
              <a:buSzPts val="1100"/>
              <a:buFont typeface="Arial"/>
              <a:buNone/>
            </a:pPr>
            <a:r>
              <a:rPr b="1" lang="en" sz="1500">
                <a:solidFill>
                  <a:srgbClr val="CC0000"/>
                </a:solidFill>
              </a:rPr>
              <a:t>influence on ML models’ performance</a:t>
            </a:r>
            <a:endParaRPr b="1" sz="1500">
              <a:solidFill>
                <a:srgbClr val="CC0000"/>
              </a:solidFill>
            </a:endParaRPr>
          </a:p>
          <a:p>
            <a:pPr indent="0" lvl="0" marL="0" rtl="0" algn="l">
              <a:spcBef>
                <a:spcPts val="0"/>
              </a:spcBef>
              <a:spcAft>
                <a:spcPts val="0"/>
              </a:spcAft>
              <a:buNone/>
            </a:pPr>
            <a:r>
              <a:t/>
            </a:r>
            <a:endParaRPr b="1" sz="1500">
              <a:solidFill>
                <a:schemeClr val="dk2"/>
              </a:solidFill>
            </a:endParaRPr>
          </a:p>
        </p:txBody>
      </p:sp>
      <p:pic>
        <p:nvPicPr>
          <p:cNvPr id="186" name="Google Shape;186;p31"/>
          <p:cNvPicPr preferRelativeResize="0"/>
          <p:nvPr/>
        </p:nvPicPr>
        <p:blipFill>
          <a:blip r:embed="rId3">
            <a:alphaModFix/>
          </a:blip>
          <a:stretch>
            <a:fillRect/>
          </a:stretch>
        </p:blipFill>
        <p:spPr>
          <a:xfrm>
            <a:off x="162775" y="2095200"/>
            <a:ext cx="8839199" cy="28210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15975" y="25425"/>
            <a:ext cx="8520600" cy="792600"/>
          </a:xfrm>
          <a:prstGeom prst="rect">
            <a:avLst/>
          </a:prstGeom>
        </p:spPr>
        <p:txBody>
          <a:bodyPr anchorCtr="0" anchor="b" bIns="91425" lIns="91425" spcFirstLastPara="1" rIns="91425" wrap="square" tIns="91425">
            <a:normAutofit/>
          </a:bodyPr>
          <a:lstStyle/>
          <a:p>
            <a:pPr indent="0" lvl="0" marL="0" rtl="0" algn="just">
              <a:lnSpc>
                <a:spcPct val="240833"/>
              </a:lnSpc>
              <a:spcBef>
                <a:spcPts val="2400"/>
              </a:spcBef>
              <a:spcAft>
                <a:spcPts val="600"/>
              </a:spcAft>
              <a:buNone/>
            </a:pPr>
            <a:r>
              <a:rPr b="1" lang="en" sz="3500">
                <a:latin typeface="等线"/>
                <a:ea typeface="等线"/>
                <a:cs typeface="等线"/>
                <a:sym typeface="等线"/>
              </a:rPr>
              <a:t>Background Information</a:t>
            </a:r>
            <a:endParaRPr sz="3500"/>
          </a:p>
        </p:txBody>
      </p:sp>
      <p:pic>
        <p:nvPicPr>
          <p:cNvPr id="62" name="Google Shape;62;p14"/>
          <p:cNvPicPr preferRelativeResize="0"/>
          <p:nvPr/>
        </p:nvPicPr>
        <p:blipFill>
          <a:blip r:embed="rId3">
            <a:alphaModFix/>
          </a:blip>
          <a:stretch>
            <a:fillRect/>
          </a:stretch>
        </p:blipFill>
        <p:spPr>
          <a:xfrm>
            <a:off x="184325" y="1223575"/>
            <a:ext cx="3168900" cy="2054426"/>
          </a:xfrm>
          <a:prstGeom prst="rect">
            <a:avLst/>
          </a:prstGeom>
          <a:noFill/>
          <a:ln>
            <a:noFill/>
          </a:ln>
        </p:spPr>
      </p:pic>
      <p:pic>
        <p:nvPicPr>
          <p:cNvPr id="63" name="Google Shape;63;p14"/>
          <p:cNvPicPr preferRelativeResize="0"/>
          <p:nvPr/>
        </p:nvPicPr>
        <p:blipFill>
          <a:blip r:embed="rId4">
            <a:alphaModFix/>
          </a:blip>
          <a:stretch>
            <a:fillRect/>
          </a:stretch>
        </p:blipFill>
        <p:spPr>
          <a:xfrm>
            <a:off x="5855638" y="1259300"/>
            <a:ext cx="3132537" cy="2054425"/>
          </a:xfrm>
          <a:prstGeom prst="rect">
            <a:avLst/>
          </a:prstGeom>
          <a:noFill/>
          <a:ln>
            <a:noFill/>
          </a:ln>
        </p:spPr>
      </p:pic>
      <p:sp>
        <p:nvSpPr>
          <p:cNvPr id="64" name="Google Shape;64;p14"/>
          <p:cNvSpPr/>
          <p:nvPr/>
        </p:nvSpPr>
        <p:spPr>
          <a:xfrm>
            <a:off x="3493125" y="1751925"/>
            <a:ext cx="2362500" cy="119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nvSpPr>
        <p:spPr>
          <a:xfrm>
            <a:off x="3477213" y="2011575"/>
            <a:ext cx="224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1155CC"/>
                </a:solidFill>
              </a:rPr>
              <a:t>Sharing a data set by </a:t>
            </a:r>
            <a:endParaRPr b="1" sz="1600">
              <a:solidFill>
                <a:srgbClr val="1155CC"/>
              </a:solidFill>
            </a:endParaRPr>
          </a:p>
          <a:p>
            <a:pPr indent="0" lvl="0" marL="0" rtl="0" algn="l">
              <a:spcBef>
                <a:spcPts val="0"/>
              </a:spcBef>
              <a:spcAft>
                <a:spcPts val="0"/>
              </a:spcAft>
              <a:buNone/>
            </a:pPr>
            <a:r>
              <a:rPr b="1" lang="en" sz="1600">
                <a:solidFill>
                  <a:srgbClr val="1155CC"/>
                </a:solidFill>
              </a:rPr>
              <a:t>applying GDP</a:t>
            </a:r>
            <a:endParaRPr b="1" sz="1600">
              <a:solidFill>
                <a:srgbClr val="1155CC"/>
              </a:solidFill>
            </a:endParaRPr>
          </a:p>
        </p:txBody>
      </p:sp>
      <p:sp>
        <p:nvSpPr>
          <p:cNvPr id="66" name="Google Shape;66;p14"/>
          <p:cNvSpPr txBox="1"/>
          <p:nvPr/>
        </p:nvSpPr>
        <p:spPr>
          <a:xfrm>
            <a:off x="242325" y="3404350"/>
            <a:ext cx="8864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The </a:t>
            </a:r>
            <a:r>
              <a:rPr lang="en" sz="1800"/>
              <a:t>healthcare statistician</a:t>
            </a:r>
            <a:r>
              <a:rPr lang="en" sz="1800"/>
              <a:t> are interested in obtaining heart disease data for the community from a specialist hospital, but the specialist hospital is not willing to provide the original data set. Instead, the specialist hospital will use Gaussian differential privacy to add random noise to the original data set, which will protect the privacy of individual patients while still allowing the </a:t>
            </a:r>
            <a:r>
              <a:rPr lang="en" sz="1800">
                <a:solidFill>
                  <a:schemeClr val="dk1"/>
                </a:solidFill>
              </a:rPr>
              <a:t>statistician</a:t>
            </a:r>
            <a:r>
              <a:rPr lang="en" sz="1800"/>
              <a:t> to analyze the data.</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ctrTitle"/>
          </p:nvPr>
        </p:nvSpPr>
        <p:spPr>
          <a:xfrm>
            <a:off x="16625" y="-450"/>
            <a:ext cx="8520600" cy="5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Lab 2 MACHINE LEARNING with GDP</a:t>
            </a:r>
            <a:endParaRPr b="1" sz="2500"/>
          </a:p>
        </p:txBody>
      </p:sp>
      <p:sp>
        <p:nvSpPr>
          <p:cNvPr id="192" name="Google Shape;192;p32"/>
          <p:cNvSpPr txBox="1"/>
          <p:nvPr/>
        </p:nvSpPr>
        <p:spPr>
          <a:xfrm>
            <a:off x="142375" y="742200"/>
            <a:ext cx="888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We research how the optimal budget influence the performance of ML models </a:t>
            </a:r>
            <a:endParaRPr b="1" sz="1800">
              <a:solidFill>
                <a:schemeClr val="dk2"/>
              </a:solidFill>
            </a:endParaRPr>
          </a:p>
          <a:p>
            <a:pPr indent="0" lvl="0" marL="0" rtl="0" algn="l">
              <a:spcBef>
                <a:spcPts val="0"/>
              </a:spcBef>
              <a:spcAft>
                <a:spcPts val="0"/>
              </a:spcAft>
              <a:buNone/>
            </a:pPr>
            <a:r>
              <a:rPr b="1" lang="en" sz="1800">
                <a:solidFill>
                  <a:schemeClr val="dk2"/>
                </a:solidFill>
              </a:rPr>
              <a:t>by adding noise to </a:t>
            </a:r>
            <a:r>
              <a:rPr b="1" lang="en" sz="1800">
                <a:solidFill>
                  <a:srgbClr val="CC0000"/>
                </a:solidFill>
              </a:rPr>
              <a:t>continuous and categorical features respectively.</a:t>
            </a:r>
            <a:endParaRPr b="1" sz="1800">
              <a:solidFill>
                <a:schemeClr val="dk2"/>
              </a:solidFill>
            </a:endParaRPr>
          </a:p>
        </p:txBody>
      </p:sp>
      <p:pic>
        <p:nvPicPr>
          <p:cNvPr id="193" name="Google Shape;193;p32"/>
          <p:cNvPicPr preferRelativeResize="0"/>
          <p:nvPr/>
        </p:nvPicPr>
        <p:blipFill>
          <a:blip r:embed="rId3">
            <a:alphaModFix/>
          </a:blip>
          <a:stretch>
            <a:fillRect/>
          </a:stretch>
        </p:blipFill>
        <p:spPr>
          <a:xfrm>
            <a:off x="162775" y="2095200"/>
            <a:ext cx="8839199" cy="28210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ctrTitle"/>
          </p:nvPr>
        </p:nvSpPr>
        <p:spPr>
          <a:xfrm>
            <a:off x="16625" y="-450"/>
            <a:ext cx="8520600" cy="5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Lab 2 </a:t>
            </a:r>
            <a:r>
              <a:rPr b="1" lang="en" sz="2500"/>
              <a:t>MACHINE LEARNING PIPELINES</a:t>
            </a:r>
            <a:endParaRPr b="1" sz="2500"/>
          </a:p>
        </p:txBody>
      </p:sp>
      <p:pic>
        <p:nvPicPr>
          <p:cNvPr id="199" name="Google Shape;199;p33"/>
          <p:cNvPicPr preferRelativeResize="0"/>
          <p:nvPr/>
        </p:nvPicPr>
        <p:blipFill>
          <a:blip r:embed="rId3">
            <a:alphaModFix/>
          </a:blip>
          <a:stretch>
            <a:fillRect/>
          </a:stretch>
        </p:blipFill>
        <p:spPr>
          <a:xfrm>
            <a:off x="6053975" y="2093250"/>
            <a:ext cx="2703475" cy="2781825"/>
          </a:xfrm>
          <a:prstGeom prst="rect">
            <a:avLst/>
          </a:prstGeom>
          <a:noFill/>
          <a:ln>
            <a:noFill/>
          </a:ln>
        </p:spPr>
      </p:pic>
      <p:sp>
        <p:nvSpPr>
          <p:cNvPr id="200" name="Google Shape;200;p33"/>
          <p:cNvSpPr txBox="1"/>
          <p:nvPr/>
        </p:nvSpPr>
        <p:spPr>
          <a:xfrm>
            <a:off x="1197500" y="4744350"/>
            <a:ext cx="32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3.1 Model </a:t>
            </a:r>
            <a:r>
              <a:rPr lang="en"/>
              <a:t>training process</a:t>
            </a:r>
            <a:r>
              <a:rPr lang="en"/>
              <a:t> </a:t>
            </a:r>
            <a:endParaRPr/>
          </a:p>
        </p:txBody>
      </p:sp>
      <p:sp>
        <p:nvSpPr>
          <p:cNvPr id="201" name="Google Shape;201;p33"/>
          <p:cNvSpPr txBox="1"/>
          <p:nvPr/>
        </p:nvSpPr>
        <p:spPr>
          <a:xfrm>
            <a:off x="5604475" y="613500"/>
            <a:ext cx="3314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t>Model Accuracy </a:t>
            </a:r>
            <a:r>
              <a:rPr lang="en" sz="1600"/>
              <a:t>is a measure of how well a machine learning model is able to make accurate predictions on new, unseen data.</a:t>
            </a:r>
            <a:endParaRPr sz="1600"/>
          </a:p>
        </p:txBody>
      </p:sp>
      <p:pic>
        <p:nvPicPr>
          <p:cNvPr id="202" name="Google Shape;202;p33"/>
          <p:cNvPicPr preferRelativeResize="0"/>
          <p:nvPr/>
        </p:nvPicPr>
        <p:blipFill>
          <a:blip r:embed="rId4">
            <a:alphaModFix/>
          </a:blip>
          <a:stretch>
            <a:fillRect/>
          </a:stretch>
        </p:blipFill>
        <p:spPr>
          <a:xfrm>
            <a:off x="152400" y="684450"/>
            <a:ext cx="4862827" cy="3907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ctrTitle"/>
          </p:nvPr>
        </p:nvSpPr>
        <p:spPr>
          <a:xfrm>
            <a:off x="16625" y="-450"/>
            <a:ext cx="8520600" cy="5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Lab 2 MACHINE LEARNING PIPELINES</a:t>
            </a:r>
            <a:endParaRPr b="1" sz="2500"/>
          </a:p>
        </p:txBody>
      </p:sp>
      <p:sp>
        <p:nvSpPr>
          <p:cNvPr id="208" name="Google Shape;208;p34"/>
          <p:cNvSpPr txBox="1"/>
          <p:nvPr/>
        </p:nvSpPr>
        <p:spPr>
          <a:xfrm>
            <a:off x="1197500" y="4744350"/>
            <a:ext cx="32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3.2 Model training process </a:t>
            </a:r>
            <a:endParaRPr/>
          </a:p>
        </p:txBody>
      </p:sp>
      <p:pic>
        <p:nvPicPr>
          <p:cNvPr id="209" name="Google Shape;209;p34"/>
          <p:cNvPicPr preferRelativeResize="0"/>
          <p:nvPr/>
        </p:nvPicPr>
        <p:blipFill>
          <a:blip r:embed="rId3">
            <a:alphaModFix/>
          </a:blip>
          <a:stretch>
            <a:fillRect/>
          </a:stretch>
        </p:blipFill>
        <p:spPr>
          <a:xfrm>
            <a:off x="152400" y="684450"/>
            <a:ext cx="4862827" cy="3907500"/>
          </a:xfrm>
          <a:prstGeom prst="rect">
            <a:avLst/>
          </a:prstGeom>
          <a:noFill/>
          <a:ln>
            <a:noFill/>
          </a:ln>
        </p:spPr>
      </p:pic>
      <p:sp>
        <p:nvSpPr>
          <p:cNvPr id="210" name="Google Shape;210;p34"/>
          <p:cNvSpPr/>
          <p:nvPr/>
        </p:nvSpPr>
        <p:spPr>
          <a:xfrm>
            <a:off x="681825" y="705675"/>
            <a:ext cx="824700" cy="5325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C00000"/>
              </a:solidFill>
              <a:highlight>
                <a:srgbClr val="980000"/>
              </a:highlight>
            </a:endParaRPr>
          </a:p>
        </p:txBody>
      </p:sp>
      <p:sp>
        <p:nvSpPr>
          <p:cNvPr id="211" name="Google Shape;211;p34"/>
          <p:cNvSpPr txBox="1"/>
          <p:nvPr/>
        </p:nvSpPr>
        <p:spPr>
          <a:xfrm>
            <a:off x="237225" y="1175625"/>
            <a:ext cx="1713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CC0000"/>
                </a:solidFill>
              </a:rPr>
              <a:t>Noise Data</a:t>
            </a:r>
            <a:endParaRPr b="1" sz="2000">
              <a:solidFill>
                <a:srgbClr val="CC0000"/>
              </a:solidFill>
            </a:endParaRPr>
          </a:p>
        </p:txBody>
      </p:sp>
      <p:sp>
        <p:nvSpPr>
          <p:cNvPr id="212" name="Google Shape;212;p34"/>
          <p:cNvSpPr txBox="1"/>
          <p:nvPr/>
        </p:nvSpPr>
        <p:spPr>
          <a:xfrm>
            <a:off x="5909275" y="1070700"/>
            <a:ext cx="3009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CC0000"/>
                </a:solidFill>
              </a:rPr>
              <a:t>The only change in the ML pipelines is data </a:t>
            </a:r>
            <a:r>
              <a:rPr b="1" lang="en" sz="1700">
                <a:solidFill>
                  <a:srgbClr val="CC0000"/>
                </a:solidFill>
              </a:rPr>
              <a:t>quality</a:t>
            </a:r>
            <a:endParaRPr sz="1700">
              <a:solidFill>
                <a:srgbClr val="CC0000"/>
              </a:solidFill>
            </a:endParaRPr>
          </a:p>
        </p:txBody>
      </p:sp>
      <p:pic>
        <p:nvPicPr>
          <p:cNvPr id="213" name="Google Shape;213;p34"/>
          <p:cNvPicPr preferRelativeResize="0"/>
          <p:nvPr/>
        </p:nvPicPr>
        <p:blipFill>
          <a:blip r:embed="rId4">
            <a:alphaModFix/>
          </a:blip>
          <a:stretch>
            <a:fillRect/>
          </a:stretch>
        </p:blipFill>
        <p:spPr>
          <a:xfrm>
            <a:off x="6016325" y="1900200"/>
            <a:ext cx="2673300" cy="2844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ctrTitle"/>
          </p:nvPr>
        </p:nvSpPr>
        <p:spPr>
          <a:xfrm>
            <a:off x="16625" y="-450"/>
            <a:ext cx="8520600" cy="5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APPLYING GDP to CONTINUOUS FEATURES</a:t>
            </a:r>
            <a:endParaRPr b="1" sz="2200"/>
          </a:p>
        </p:txBody>
      </p:sp>
      <p:sp>
        <p:nvSpPr>
          <p:cNvPr id="219" name="Google Shape;219;p35"/>
          <p:cNvSpPr txBox="1"/>
          <p:nvPr/>
        </p:nvSpPr>
        <p:spPr>
          <a:xfrm>
            <a:off x="1197500" y="4744350"/>
            <a:ext cx="32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3.3 Model training process </a:t>
            </a:r>
            <a:endParaRPr/>
          </a:p>
        </p:txBody>
      </p:sp>
      <p:pic>
        <p:nvPicPr>
          <p:cNvPr id="220" name="Google Shape;220;p35"/>
          <p:cNvPicPr preferRelativeResize="0"/>
          <p:nvPr/>
        </p:nvPicPr>
        <p:blipFill>
          <a:blip r:embed="rId3">
            <a:alphaModFix/>
          </a:blip>
          <a:stretch>
            <a:fillRect/>
          </a:stretch>
        </p:blipFill>
        <p:spPr>
          <a:xfrm>
            <a:off x="6186350" y="1681325"/>
            <a:ext cx="2673300" cy="2844150"/>
          </a:xfrm>
          <a:prstGeom prst="rect">
            <a:avLst/>
          </a:prstGeom>
          <a:noFill/>
          <a:ln>
            <a:noFill/>
          </a:ln>
        </p:spPr>
      </p:pic>
      <p:pic>
        <p:nvPicPr>
          <p:cNvPr id="221" name="Google Shape;221;p35"/>
          <p:cNvPicPr preferRelativeResize="0"/>
          <p:nvPr/>
        </p:nvPicPr>
        <p:blipFill>
          <a:blip r:embed="rId4">
            <a:alphaModFix/>
          </a:blip>
          <a:stretch>
            <a:fillRect/>
          </a:stretch>
        </p:blipFill>
        <p:spPr>
          <a:xfrm>
            <a:off x="457200" y="684450"/>
            <a:ext cx="4440341" cy="3907500"/>
          </a:xfrm>
          <a:prstGeom prst="rect">
            <a:avLst/>
          </a:prstGeom>
          <a:noFill/>
          <a:ln>
            <a:noFill/>
          </a:ln>
        </p:spPr>
      </p:pic>
      <p:sp>
        <p:nvSpPr>
          <p:cNvPr id="222" name="Google Shape;222;p35"/>
          <p:cNvSpPr txBox="1"/>
          <p:nvPr/>
        </p:nvSpPr>
        <p:spPr>
          <a:xfrm>
            <a:off x="6137875" y="918300"/>
            <a:ext cx="3009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CC0000"/>
                </a:solidFill>
              </a:rPr>
              <a:t>The only change in the ML pipelines is data quality</a:t>
            </a:r>
            <a:endParaRPr sz="1700">
              <a:solidFill>
                <a:srgbClr val="CC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ctrTitle"/>
          </p:nvPr>
        </p:nvSpPr>
        <p:spPr>
          <a:xfrm>
            <a:off x="92825" y="91075"/>
            <a:ext cx="8520600" cy="6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APPLYING GDP to CONTINUOUS </a:t>
            </a:r>
            <a:r>
              <a:rPr b="1" lang="en" sz="2500"/>
              <a:t>FEATURES</a:t>
            </a:r>
            <a:endParaRPr b="1" sz="2500"/>
          </a:p>
        </p:txBody>
      </p:sp>
      <p:sp>
        <p:nvSpPr>
          <p:cNvPr id="228" name="Google Shape;228;p36"/>
          <p:cNvSpPr txBox="1"/>
          <p:nvPr/>
        </p:nvSpPr>
        <p:spPr>
          <a:xfrm>
            <a:off x="943500" y="1013938"/>
            <a:ext cx="173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 GDP</a:t>
            </a:r>
            <a:endParaRPr b="1" sz="2200">
              <a:solidFill>
                <a:schemeClr val="dk2"/>
              </a:solidFill>
            </a:endParaRPr>
          </a:p>
        </p:txBody>
      </p:sp>
      <p:pic>
        <p:nvPicPr>
          <p:cNvPr id="229" name="Google Shape;229;p36"/>
          <p:cNvPicPr preferRelativeResize="0"/>
          <p:nvPr/>
        </p:nvPicPr>
        <p:blipFill>
          <a:blip r:embed="rId3">
            <a:alphaModFix/>
          </a:blip>
          <a:stretch>
            <a:fillRect/>
          </a:stretch>
        </p:blipFill>
        <p:spPr>
          <a:xfrm>
            <a:off x="152400" y="1638000"/>
            <a:ext cx="3245750" cy="2505500"/>
          </a:xfrm>
          <a:prstGeom prst="rect">
            <a:avLst/>
          </a:prstGeom>
          <a:noFill/>
          <a:ln>
            <a:noFill/>
          </a:ln>
        </p:spPr>
      </p:pic>
      <p:sp>
        <p:nvSpPr>
          <p:cNvPr id="230" name="Google Shape;230;p36"/>
          <p:cNvSpPr/>
          <p:nvPr/>
        </p:nvSpPr>
        <p:spPr>
          <a:xfrm>
            <a:off x="1615925" y="940750"/>
            <a:ext cx="563100" cy="669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txBox="1"/>
          <p:nvPr/>
        </p:nvSpPr>
        <p:spPr>
          <a:xfrm>
            <a:off x="5539825" y="1013938"/>
            <a:ext cx="173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 GDP Data</a:t>
            </a:r>
            <a:endParaRPr b="1" sz="2200">
              <a:solidFill>
                <a:schemeClr val="dk2"/>
              </a:solidFill>
            </a:endParaRPr>
          </a:p>
        </p:txBody>
      </p:sp>
      <p:sp>
        <p:nvSpPr>
          <p:cNvPr id="232" name="Google Shape;232;p36"/>
          <p:cNvSpPr txBox="1"/>
          <p:nvPr/>
        </p:nvSpPr>
        <p:spPr>
          <a:xfrm>
            <a:off x="1745175" y="4435625"/>
            <a:ext cx="535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sensitivity=1,  epsilon=0.5, delta = 1e-5</a:t>
            </a:r>
            <a:endParaRPr b="1" sz="2200">
              <a:solidFill>
                <a:schemeClr val="dk2"/>
              </a:solidFill>
            </a:endParaRPr>
          </a:p>
        </p:txBody>
      </p:sp>
      <p:sp>
        <p:nvSpPr>
          <p:cNvPr id="233" name="Google Shape;233;p36"/>
          <p:cNvSpPr txBox="1"/>
          <p:nvPr/>
        </p:nvSpPr>
        <p:spPr>
          <a:xfrm>
            <a:off x="2182650" y="1013950"/>
            <a:ext cx="1516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No noise</a:t>
            </a:r>
            <a:endParaRPr b="1" sz="2200">
              <a:solidFill>
                <a:schemeClr val="dk2"/>
              </a:solidFill>
            </a:endParaRPr>
          </a:p>
        </p:txBody>
      </p:sp>
      <p:pic>
        <p:nvPicPr>
          <p:cNvPr id="234" name="Google Shape;234;p36"/>
          <p:cNvPicPr preferRelativeResize="0"/>
          <p:nvPr/>
        </p:nvPicPr>
        <p:blipFill>
          <a:blip r:embed="rId4">
            <a:alphaModFix/>
          </a:blip>
          <a:stretch>
            <a:fillRect/>
          </a:stretch>
        </p:blipFill>
        <p:spPr>
          <a:xfrm>
            <a:off x="4379125" y="1638000"/>
            <a:ext cx="4353625" cy="2505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ctrTitle"/>
          </p:nvPr>
        </p:nvSpPr>
        <p:spPr>
          <a:xfrm>
            <a:off x="92825" y="91075"/>
            <a:ext cx="8520600" cy="6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APPLYING GDP to CONTINUOUS FEATURES</a:t>
            </a:r>
            <a:endParaRPr b="1" sz="2500"/>
          </a:p>
        </p:txBody>
      </p:sp>
      <p:sp>
        <p:nvSpPr>
          <p:cNvPr id="240" name="Google Shape;240;p37"/>
          <p:cNvSpPr txBox="1"/>
          <p:nvPr/>
        </p:nvSpPr>
        <p:spPr>
          <a:xfrm>
            <a:off x="166650" y="3587450"/>
            <a:ext cx="858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rPr>
              <a:t>We are not sure if the change (variance difference) could result in overfitting or underfitting the noise data.</a:t>
            </a:r>
            <a:r>
              <a:rPr b="1" lang="en" sz="2000">
                <a:solidFill>
                  <a:schemeClr val="dk2"/>
                </a:solidFill>
              </a:rPr>
              <a:t> Let’s directly compare ML performance!</a:t>
            </a:r>
            <a:endParaRPr b="1" sz="2000">
              <a:solidFill>
                <a:schemeClr val="dk2"/>
              </a:solidFill>
            </a:endParaRPr>
          </a:p>
        </p:txBody>
      </p:sp>
      <p:pic>
        <p:nvPicPr>
          <p:cNvPr id="241" name="Google Shape;241;p37"/>
          <p:cNvPicPr preferRelativeResize="0"/>
          <p:nvPr/>
        </p:nvPicPr>
        <p:blipFill>
          <a:blip r:embed="rId3">
            <a:alphaModFix/>
          </a:blip>
          <a:stretch>
            <a:fillRect/>
          </a:stretch>
        </p:blipFill>
        <p:spPr>
          <a:xfrm>
            <a:off x="212650" y="1117500"/>
            <a:ext cx="3549025" cy="2104275"/>
          </a:xfrm>
          <a:prstGeom prst="rect">
            <a:avLst/>
          </a:prstGeom>
          <a:noFill/>
          <a:ln>
            <a:noFill/>
          </a:ln>
        </p:spPr>
      </p:pic>
      <p:pic>
        <p:nvPicPr>
          <p:cNvPr id="242" name="Google Shape;242;p37"/>
          <p:cNvPicPr preferRelativeResize="0"/>
          <p:nvPr/>
        </p:nvPicPr>
        <p:blipFill>
          <a:blip r:embed="rId4">
            <a:alphaModFix/>
          </a:blip>
          <a:stretch>
            <a:fillRect/>
          </a:stretch>
        </p:blipFill>
        <p:spPr>
          <a:xfrm>
            <a:off x="4396750" y="1054775"/>
            <a:ext cx="4234275" cy="216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ctrTitle"/>
          </p:nvPr>
        </p:nvSpPr>
        <p:spPr>
          <a:xfrm>
            <a:off x="92825" y="91075"/>
            <a:ext cx="8520600" cy="6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ML PERFORMANCE COMPARISION </a:t>
            </a:r>
            <a:endParaRPr b="1" sz="2500"/>
          </a:p>
        </p:txBody>
      </p:sp>
      <p:sp>
        <p:nvSpPr>
          <p:cNvPr id="248" name="Google Shape;248;p38"/>
          <p:cNvSpPr txBox="1"/>
          <p:nvPr/>
        </p:nvSpPr>
        <p:spPr>
          <a:xfrm>
            <a:off x="943500" y="785338"/>
            <a:ext cx="173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 GDP</a:t>
            </a:r>
            <a:endParaRPr b="1" sz="2200">
              <a:solidFill>
                <a:schemeClr val="dk2"/>
              </a:solidFill>
            </a:endParaRPr>
          </a:p>
        </p:txBody>
      </p:sp>
      <p:sp>
        <p:nvSpPr>
          <p:cNvPr id="249" name="Google Shape;249;p38"/>
          <p:cNvSpPr/>
          <p:nvPr/>
        </p:nvSpPr>
        <p:spPr>
          <a:xfrm>
            <a:off x="1615925" y="712150"/>
            <a:ext cx="563100" cy="669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8"/>
          <p:cNvSpPr txBox="1"/>
          <p:nvPr/>
        </p:nvSpPr>
        <p:spPr>
          <a:xfrm>
            <a:off x="6149425" y="785338"/>
            <a:ext cx="173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 GDP</a:t>
            </a:r>
            <a:endParaRPr b="1" sz="2200">
              <a:solidFill>
                <a:schemeClr val="dk2"/>
              </a:solidFill>
            </a:endParaRPr>
          </a:p>
        </p:txBody>
      </p:sp>
      <p:sp>
        <p:nvSpPr>
          <p:cNvPr id="251" name="Google Shape;251;p38"/>
          <p:cNvSpPr txBox="1"/>
          <p:nvPr/>
        </p:nvSpPr>
        <p:spPr>
          <a:xfrm>
            <a:off x="1052950" y="4359425"/>
            <a:ext cx="683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rPr>
              <a:t>M</a:t>
            </a:r>
            <a:r>
              <a:rPr b="1" lang="en" sz="1500">
                <a:solidFill>
                  <a:schemeClr val="dk2"/>
                </a:solidFill>
              </a:rPr>
              <a:t>odels </a:t>
            </a:r>
            <a:r>
              <a:rPr b="1" lang="en" sz="1500">
                <a:solidFill>
                  <a:schemeClr val="dk2"/>
                </a:solidFill>
              </a:rPr>
              <a:t>performance </a:t>
            </a:r>
            <a:r>
              <a:rPr b="1" lang="en" sz="1500">
                <a:solidFill>
                  <a:schemeClr val="dk2"/>
                </a:solidFill>
              </a:rPr>
              <a:t>does not significantly change after applying GDP </a:t>
            </a:r>
            <a:endParaRPr b="1" sz="1500">
              <a:solidFill>
                <a:schemeClr val="dk2"/>
              </a:solidFill>
            </a:endParaRPr>
          </a:p>
          <a:p>
            <a:pPr indent="0" lvl="0" marL="0" rtl="0" algn="l">
              <a:spcBef>
                <a:spcPts val="0"/>
              </a:spcBef>
              <a:spcAft>
                <a:spcPts val="0"/>
              </a:spcAft>
              <a:buNone/>
            </a:pPr>
            <a:r>
              <a:rPr b="1" lang="en" sz="1500">
                <a:solidFill>
                  <a:schemeClr val="dk2"/>
                </a:solidFill>
              </a:rPr>
              <a:t>with the optimal ε on the </a:t>
            </a:r>
            <a:r>
              <a:rPr b="1" lang="en" sz="1500">
                <a:solidFill>
                  <a:schemeClr val="dk2"/>
                </a:solidFill>
              </a:rPr>
              <a:t>continuous </a:t>
            </a:r>
            <a:r>
              <a:rPr b="1" lang="en" sz="1500">
                <a:solidFill>
                  <a:schemeClr val="dk2"/>
                </a:solidFill>
              </a:rPr>
              <a:t>features</a:t>
            </a:r>
            <a:endParaRPr b="1" sz="1500">
              <a:solidFill>
                <a:schemeClr val="dk2"/>
              </a:solidFill>
            </a:endParaRPr>
          </a:p>
        </p:txBody>
      </p:sp>
      <p:sp>
        <p:nvSpPr>
          <p:cNvPr id="252" name="Google Shape;252;p38"/>
          <p:cNvSpPr txBox="1"/>
          <p:nvPr/>
        </p:nvSpPr>
        <p:spPr>
          <a:xfrm>
            <a:off x="2106450" y="785350"/>
            <a:ext cx="1516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No noise</a:t>
            </a:r>
            <a:endParaRPr b="1" sz="2200">
              <a:solidFill>
                <a:schemeClr val="dk2"/>
              </a:solidFill>
            </a:endParaRPr>
          </a:p>
        </p:txBody>
      </p:sp>
      <p:pic>
        <p:nvPicPr>
          <p:cNvPr id="253" name="Google Shape;253;p38"/>
          <p:cNvPicPr preferRelativeResize="0"/>
          <p:nvPr/>
        </p:nvPicPr>
        <p:blipFill>
          <a:blip r:embed="rId3">
            <a:alphaModFix/>
          </a:blip>
          <a:stretch>
            <a:fillRect/>
          </a:stretch>
        </p:blipFill>
        <p:spPr>
          <a:xfrm>
            <a:off x="1052950" y="1308552"/>
            <a:ext cx="2679450" cy="2938138"/>
          </a:xfrm>
          <a:prstGeom prst="rect">
            <a:avLst/>
          </a:prstGeom>
          <a:noFill/>
          <a:ln>
            <a:noFill/>
          </a:ln>
        </p:spPr>
      </p:pic>
      <p:pic>
        <p:nvPicPr>
          <p:cNvPr id="254" name="Google Shape;254;p38"/>
          <p:cNvPicPr preferRelativeResize="0"/>
          <p:nvPr/>
        </p:nvPicPr>
        <p:blipFill>
          <a:blip r:embed="rId4">
            <a:alphaModFix/>
          </a:blip>
          <a:stretch>
            <a:fillRect/>
          </a:stretch>
        </p:blipFill>
        <p:spPr>
          <a:xfrm>
            <a:off x="5135500" y="1374252"/>
            <a:ext cx="2679450" cy="280674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ctrTitle"/>
          </p:nvPr>
        </p:nvSpPr>
        <p:spPr>
          <a:xfrm>
            <a:off x="16625" y="-450"/>
            <a:ext cx="8520600" cy="5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APPLYING GDP to CATEGORICAL FEATURES</a:t>
            </a:r>
            <a:endParaRPr b="1" sz="2200"/>
          </a:p>
        </p:txBody>
      </p:sp>
      <p:sp>
        <p:nvSpPr>
          <p:cNvPr id="260" name="Google Shape;260;p39"/>
          <p:cNvSpPr txBox="1"/>
          <p:nvPr/>
        </p:nvSpPr>
        <p:spPr>
          <a:xfrm>
            <a:off x="1197500" y="4744350"/>
            <a:ext cx="325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Figure 3.4 Model training process </a:t>
            </a:r>
            <a:endParaRPr/>
          </a:p>
        </p:txBody>
      </p:sp>
      <p:pic>
        <p:nvPicPr>
          <p:cNvPr id="261" name="Google Shape;261;p39"/>
          <p:cNvPicPr preferRelativeResize="0"/>
          <p:nvPr/>
        </p:nvPicPr>
        <p:blipFill>
          <a:blip r:embed="rId3">
            <a:alphaModFix/>
          </a:blip>
          <a:stretch>
            <a:fillRect/>
          </a:stretch>
        </p:blipFill>
        <p:spPr>
          <a:xfrm>
            <a:off x="6092525" y="1900200"/>
            <a:ext cx="2673300" cy="2844150"/>
          </a:xfrm>
          <a:prstGeom prst="rect">
            <a:avLst/>
          </a:prstGeom>
          <a:noFill/>
          <a:ln>
            <a:noFill/>
          </a:ln>
        </p:spPr>
      </p:pic>
      <p:pic>
        <p:nvPicPr>
          <p:cNvPr id="262" name="Google Shape;262;p39"/>
          <p:cNvPicPr preferRelativeResize="0"/>
          <p:nvPr/>
        </p:nvPicPr>
        <p:blipFill>
          <a:blip r:embed="rId4">
            <a:alphaModFix/>
          </a:blip>
          <a:stretch>
            <a:fillRect/>
          </a:stretch>
        </p:blipFill>
        <p:spPr>
          <a:xfrm>
            <a:off x="762000" y="760650"/>
            <a:ext cx="4431996" cy="3907500"/>
          </a:xfrm>
          <a:prstGeom prst="rect">
            <a:avLst/>
          </a:prstGeom>
          <a:noFill/>
          <a:ln>
            <a:noFill/>
          </a:ln>
        </p:spPr>
      </p:pic>
      <p:sp>
        <p:nvSpPr>
          <p:cNvPr id="263" name="Google Shape;263;p39"/>
          <p:cNvSpPr txBox="1"/>
          <p:nvPr/>
        </p:nvSpPr>
        <p:spPr>
          <a:xfrm>
            <a:off x="5985475" y="1070700"/>
            <a:ext cx="3009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CC0000"/>
                </a:solidFill>
              </a:rPr>
              <a:t>The only change in the ML pipelines is data quality</a:t>
            </a:r>
            <a:endParaRPr sz="1700">
              <a:solidFill>
                <a:srgbClr val="CC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0"/>
          <p:cNvSpPr txBox="1"/>
          <p:nvPr>
            <p:ph type="ctrTitle"/>
          </p:nvPr>
        </p:nvSpPr>
        <p:spPr>
          <a:xfrm>
            <a:off x="92825" y="91075"/>
            <a:ext cx="8520600" cy="6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APPLYING GDP to CATEGORICAL FEATURES</a:t>
            </a:r>
            <a:endParaRPr b="1" sz="2500"/>
          </a:p>
        </p:txBody>
      </p:sp>
      <p:sp>
        <p:nvSpPr>
          <p:cNvPr id="269" name="Google Shape;269;p40"/>
          <p:cNvSpPr txBox="1"/>
          <p:nvPr/>
        </p:nvSpPr>
        <p:spPr>
          <a:xfrm>
            <a:off x="943500" y="1013938"/>
            <a:ext cx="173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 GDP</a:t>
            </a:r>
            <a:endParaRPr b="1" sz="2200">
              <a:solidFill>
                <a:schemeClr val="dk2"/>
              </a:solidFill>
            </a:endParaRPr>
          </a:p>
        </p:txBody>
      </p:sp>
      <p:sp>
        <p:nvSpPr>
          <p:cNvPr id="270" name="Google Shape;270;p40"/>
          <p:cNvSpPr/>
          <p:nvPr/>
        </p:nvSpPr>
        <p:spPr>
          <a:xfrm>
            <a:off x="1506475" y="804850"/>
            <a:ext cx="672600" cy="8055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
          <p:cNvSpPr txBox="1"/>
          <p:nvPr/>
        </p:nvSpPr>
        <p:spPr>
          <a:xfrm>
            <a:off x="5539825" y="1013938"/>
            <a:ext cx="173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 GDP Data</a:t>
            </a:r>
            <a:endParaRPr b="1" sz="2200">
              <a:solidFill>
                <a:schemeClr val="dk2"/>
              </a:solidFill>
            </a:endParaRPr>
          </a:p>
        </p:txBody>
      </p:sp>
      <p:sp>
        <p:nvSpPr>
          <p:cNvPr id="272" name="Google Shape;272;p40"/>
          <p:cNvSpPr txBox="1"/>
          <p:nvPr/>
        </p:nvSpPr>
        <p:spPr>
          <a:xfrm>
            <a:off x="1745175" y="4435625"/>
            <a:ext cx="5358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sensitivity=1,  epsilon=0.5, delta = 1e-5</a:t>
            </a:r>
            <a:endParaRPr b="1" sz="2200">
              <a:solidFill>
                <a:schemeClr val="dk2"/>
              </a:solidFill>
            </a:endParaRPr>
          </a:p>
        </p:txBody>
      </p:sp>
      <p:pic>
        <p:nvPicPr>
          <p:cNvPr id="273" name="Google Shape;273;p40"/>
          <p:cNvPicPr preferRelativeResize="0"/>
          <p:nvPr/>
        </p:nvPicPr>
        <p:blipFill>
          <a:blip r:embed="rId3">
            <a:alphaModFix/>
          </a:blip>
          <a:stretch>
            <a:fillRect/>
          </a:stretch>
        </p:blipFill>
        <p:spPr>
          <a:xfrm>
            <a:off x="207175" y="1619525"/>
            <a:ext cx="3136325" cy="2307425"/>
          </a:xfrm>
          <a:prstGeom prst="rect">
            <a:avLst/>
          </a:prstGeom>
          <a:noFill/>
          <a:ln>
            <a:noFill/>
          </a:ln>
        </p:spPr>
      </p:pic>
      <p:pic>
        <p:nvPicPr>
          <p:cNvPr id="274" name="Google Shape;274;p40"/>
          <p:cNvPicPr preferRelativeResize="0"/>
          <p:nvPr/>
        </p:nvPicPr>
        <p:blipFill>
          <a:blip r:embed="rId4">
            <a:alphaModFix/>
          </a:blip>
          <a:stretch>
            <a:fillRect/>
          </a:stretch>
        </p:blipFill>
        <p:spPr>
          <a:xfrm>
            <a:off x="3818900" y="1619525"/>
            <a:ext cx="5208925" cy="2307425"/>
          </a:xfrm>
          <a:prstGeom prst="rect">
            <a:avLst/>
          </a:prstGeom>
          <a:noFill/>
          <a:ln>
            <a:noFill/>
          </a:ln>
        </p:spPr>
      </p:pic>
      <p:sp>
        <p:nvSpPr>
          <p:cNvPr id="275" name="Google Shape;275;p40"/>
          <p:cNvSpPr txBox="1"/>
          <p:nvPr/>
        </p:nvSpPr>
        <p:spPr>
          <a:xfrm>
            <a:off x="2106450" y="1013950"/>
            <a:ext cx="1516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No noise</a:t>
            </a:r>
            <a:endParaRPr b="1" sz="22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ctrTitle"/>
          </p:nvPr>
        </p:nvSpPr>
        <p:spPr>
          <a:xfrm>
            <a:off x="92825" y="91075"/>
            <a:ext cx="8520600" cy="6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ML PERFORMANCE COMPARISION </a:t>
            </a:r>
            <a:endParaRPr b="1" sz="2500"/>
          </a:p>
        </p:txBody>
      </p:sp>
      <p:sp>
        <p:nvSpPr>
          <p:cNvPr id="281" name="Google Shape;281;p41"/>
          <p:cNvSpPr txBox="1"/>
          <p:nvPr/>
        </p:nvSpPr>
        <p:spPr>
          <a:xfrm>
            <a:off x="943500" y="1013938"/>
            <a:ext cx="173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 GDP</a:t>
            </a:r>
            <a:endParaRPr b="1" sz="2200">
              <a:solidFill>
                <a:schemeClr val="dk2"/>
              </a:solidFill>
            </a:endParaRPr>
          </a:p>
        </p:txBody>
      </p:sp>
      <p:sp>
        <p:nvSpPr>
          <p:cNvPr id="282" name="Google Shape;282;p41"/>
          <p:cNvSpPr/>
          <p:nvPr/>
        </p:nvSpPr>
        <p:spPr>
          <a:xfrm>
            <a:off x="1615925" y="940750"/>
            <a:ext cx="563100" cy="669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txBox="1"/>
          <p:nvPr/>
        </p:nvSpPr>
        <p:spPr>
          <a:xfrm>
            <a:off x="6149425" y="1013938"/>
            <a:ext cx="173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 GDP</a:t>
            </a:r>
            <a:endParaRPr b="1" sz="2200">
              <a:solidFill>
                <a:schemeClr val="dk2"/>
              </a:solidFill>
            </a:endParaRPr>
          </a:p>
        </p:txBody>
      </p:sp>
      <p:pic>
        <p:nvPicPr>
          <p:cNvPr id="284" name="Google Shape;284;p41"/>
          <p:cNvPicPr preferRelativeResize="0"/>
          <p:nvPr/>
        </p:nvPicPr>
        <p:blipFill>
          <a:blip r:embed="rId3">
            <a:alphaModFix/>
          </a:blip>
          <a:stretch>
            <a:fillRect/>
          </a:stretch>
        </p:blipFill>
        <p:spPr>
          <a:xfrm>
            <a:off x="1007225" y="1472618"/>
            <a:ext cx="2726875" cy="2816432"/>
          </a:xfrm>
          <a:prstGeom prst="rect">
            <a:avLst/>
          </a:prstGeom>
          <a:noFill/>
          <a:ln>
            <a:noFill/>
          </a:ln>
        </p:spPr>
      </p:pic>
      <p:pic>
        <p:nvPicPr>
          <p:cNvPr id="285" name="Google Shape;285;p41"/>
          <p:cNvPicPr preferRelativeResize="0"/>
          <p:nvPr/>
        </p:nvPicPr>
        <p:blipFill>
          <a:blip r:embed="rId4">
            <a:alphaModFix/>
          </a:blip>
          <a:stretch>
            <a:fillRect/>
          </a:stretch>
        </p:blipFill>
        <p:spPr>
          <a:xfrm>
            <a:off x="4811925" y="1507800"/>
            <a:ext cx="2693541" cy="2816425"/>
          </a:xfrm>
          <a:prstGeom prst="rect">
            <a:avLst/>
          </a:prstGeom>
          <a:noFill/>
          <a:ln>
            <a:noFill/>
          </a:ln>
        </p:spPr>
      </p:pic>
      <p:sp>
        <p:nvSpPr>
          <p:cNvPr id="286" name="Google Shape;286;p41"/>
          <p:cNvSpPr txBox="1"/>
          <p:nvPr/>
        </p:nvSpPr>
        <p:spPr>
          <a:xfrm>
            <a:off x="939600" y="4359425"/>
            <a:ext cx="732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rPr>
              <a:t>Models performance does not significantly change after applying GDP </a:t>
            </a:r>
            <a:endParaRPr b="1" sz="1500">
              <a:solidFill>
                <a:schemeClr val="dk2"/>
              </a:solidFill>
            </a:endParaRPr>
          </a:p>
          <a:p>
            <a:pPr indent="0" lvl="0" marL="0" rtl="0" algn="l">
              <a:spcBef>
                <a:spcPts val="0"/>
              </a:spcBef>
              <a:spcAft>
                <a:spcPts val="0"/>
              </a:spcAft>
              <a:buNone/>
            </a:pPr>
            <a:r>
              <a:rPr b="1" lang="en" sz="1500">
                <a:solidFill>
                  <a:schemeClr val="dk2"/>
                </a:solidFill>
              </a:rPr>
              <a:t>with the optimal ε on the categorical features</a:t>
            </a:r>
            <a:endParaRPr b="1" sz="1500">
              <a:solidFill>
                <a:schemeClr val="dk2"/>
              </a:solidFill>
            </a:endParaRPr>
          </a:p>
        </p:txBody>
      </p:sp>
      <p:sp>
        <p:nvSpPr>
          <p:cNvPr id="287" name="Google Shape;287;p41"/>
          <p:cNvSpPr txBox="1"/>
          <p:nvPr/>
        </p:nvSpPr>
        <p:spPr>
          <a:xfrm>
            <a:off x="2106450" y="1013950"/>
            <a:ext cx="1516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2"/>
                </a:solidFill>
              </a:rPr>
              <a:t>No noise</a:t>
            </a:r>
            <a:endParaRPr b="1" sz="2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394600" y="1373525"/>
            <a:ext cx="8246850" cy="1973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ctrTitle"/>
          </p:nvPr>
        </p:nvSpPr>
        <p:spPr>
          <a:xfrm>
            <a:off x="92825" y="91075"/>
            <a:ext cx="8520600" cy="6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t>Conclusion</a:t>
            </a:r>
            <a:endParaRPr b="1" sz="2500"/>
          </a:p>
        </p:txBody>
      </p:sp>
      <p:sp>
        <p:nvSpPr>
          <p:cNvPr id="293" name="Google Shape;293;p42"/>
          <p:cNvSpPr txBox="1"/>
          <p:nvPr/>
        </p:nvSpPr>
        <p:spPr>
          <a:xfrm>
            <a:off x="224500" y="1107900"/>
            <a:ext cx="88431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b="1" lang="en" sz="2000"/>
              <a:t>Hospital shared noise data with </a:t>
            </a:r>
            <a:r>
              <a:rPr b="1" lang="en" sz="2000">
                <a:solidFill>
                  <a:srgbClr val="990000"/>
                </a:solidFill>
              </a:rPr>
              <a:t>optimal privacy budget</a:t>
            </a:r>
            <a:endParaRPr b="1" sz="2000">
              <a:solidFill>
                <a:srgbClr val="990000"/>
              </a:solidFill>
            </a:endParaRPr>
          </a:p>
          <a:p>
            <a:pPr indent="-355600" lvl="0" marL="457200" rtl="0" algn="l">
              <a:spcBef>
                <a:spcPts val="0"/>
              </a:spcBef>
              <a:spcAft>
                <a:spcPts val="0"/>
              </a:spcAft>
              <a:buSzPts val="2000"/>
              <a:buChar char="❏"/>
            </a:pPr>
            <a:r>
              <a:rPr b="1" lang="en" sz="2000">
                <a:solidFill>
                  <a:srgbClr val="990000"/>
                </a:solidFill>
              </a:rPr>
              <a:t>Achieved balance</a:t>
            </a:r>
            <a:r>
              <a:rPr b="1" lang="en" sz="2000"/>
              <a:t> between privacy and utility</a:t>
            </a:r>
            <a:endParaRPr b="1" sz="2000"/>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Optimal privacy budget </a:t>
            </a:r>
            <a:r>
              <a:rPr b="1" lang="en" sz="2000">
                <a:solidFill>
                  <a:srgbClr val="990000"/>
                </a:solidFill>
              </a:rPr>
              <a:t>did not compromise statistical information</a:t>
            </a:r>
            <a:endParaRPr b="1" sz="2000">
              <a:solidFill>
                <a:srgbClr val="990000"/>
              </a:solidFill>
            </a:endParaRPr>
          </a:p>
          <a:p>
            <a:pPr indent="0" lvl="0" marL="457200" rtl="0" algn="l">
              <a:spcBef>
                <a:spcPts val="0"/>
              </a:spcBef>
              <a:spcAft>
                <a:spcPts val="0"/>
              </a:spcAft>
              <a:buNone/>
            </a:pPr>
            <a:r>
              <a:t/>
            </a:r>
            <a:endParaRPr b="1" sz="2000"/>
          </a:p>
          <a:p>
            <a:pPr indent="-355600" lvl="0" marL="457200" rtl="0" algn="l">
              <a:spcBef>
                <a:spcPts val="0"/>
              </a:spcBef>
              <a:spcAft>
                <a:spcPts val="0"/>
              </a:spcAft>
              <a:buSzPts val="2000"/>
              <a:buChar char="❏"/>
            </a:pPr>
            <a:r>
              <a:rPr b="1" lang="en" sz="2000"/>
              <a:t>Privacy budget's impact on continuous and </a:t>
            </a:r>
            <a:r>
              <a:rPr b="1" lang="en" sz="2000"/>
              <a:t>categorical </a:t>
            </a:r>
            <a:r>
              <a:rPr b="1" lang="en" sz="2000"/>
              <a:t>features </a:t>
            </a:r>
            <a:r>
              <a:rPr b="1" lang="en" sz="2000">
                <a:solidFill>
                  <a:srgbClr val="990000"/>
                </a:solidFill>
              </a:rPr>
              <a:t>deemed negligible</a:t>
            </a:r>
            <a:r>
              <a:rPr b="1" lang="en" sz="2000"/>
              <a:t> in these 7 models </a:t>
            </a:r>
            <a:endParaRPr b="1"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t>
            </a:r>
            <a:r>
              <a:rPr b="1" lang="en"/>
              <a:t>hallenge</a:t>
            </a:r>
            <a:endParaRPr b="1"/>
          </a:p>
        </p:txBody>
      </p:sp>
      <p:sp>
        <p:nvSpPr>
          <p:cNvPr id="299" name="Google Shape;29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T</a:t>
            </a:r>
            <a:r>
              <a:rPr lang="en" sz="2000"/>
              <a:t>he accuracy of the machine learning models on the original heart disease dataset was below 50%, it was difficult to meaningfully compare the performance of the models before and after applying Gaussian differential privacy. After performing proper feature engineering, the accuracy of the models has been increased to a level where meaningful comparisons can be made. </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20"/>
              <a:t>Reference</a:t>
            </a:r>
            <a:endParaRPr b="1" sz="2520"/>
          </a:p>
        </p:txBody>
      </p:sp>
      <p:sp>
        <p:nvSpPr>
          <p:cNvPr id="305" name="Google Shape;30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[1] Dong, J., Roth, A., &amp; Su, W. J. (2022). Gaussian differential privacy. Journal of the Royal Statistical Society Series B: Statistical Methodology, 84(1), 3–37. https://doi.org/10.1111/rssb.12454</a:t>
            </a:r>
            <a:endParaRPr sz="1400"/>
          </a:p>
          <a:p>
            <a:pPr indent="0" lvl="0" marL="0" rtl="0" algn="l">
              <a:spcBef>
                <a:spcPts val="1200"/>
              </a:spcBef>
              <a:spcAft>
                <a:spcPts val="0"/>
              </a:spcAft>
              <a:buClr>
                <a:schemeClr val="dk1"/>
              </a:buClr>
              <a:buSzPts val="1100"/>
              <a:buFont typeface="Arial"/>
              <a:buNone/>
            </a:pPr>
            <a:r>
              <a:rPr lang="en" sz="1400"/>
              <a:t>[2] Dwork, C., &amp; Smith, A. (2010). Differential privacy for statistics: What we know and what we want to learn. Journal of Privacy and Confidentiality, 1(2). </a:t>
            </a:r>
            <a:r>
              <a:rPr lang="en" sz="1400" u="sng">
                <a:solidFill>
                  <a:schemeClr val="hlink"/>
                </a:solidFill>
                <a:hlinkClick r:id="rId3"/>
              </a:rPr>
              <a:t>https://doi.org/10.29012/jpc.v1i2.570</a:t>
            </a:r>
            <a:endParaRPr sz="1400"/>
          </a:p>
          <a:p>
            <a:pPr indent="0" lvl="0" marL="0" rtl="0" algn="l">
              <a:spcBef>
                <a:spcPts val="1200"/>
              </a:spcBef>
              <a:spcAft>
                <a:spcPts val="0"/>
              </a:spcAft>
              <a:buClr>
                <a:schemeClr val="dk1"/>
              </a:buClr>
              <a:buSzPts val="1100"/>
              <a:buFont typeface="Arial"/>
              <a:buNone/>
            </a:pPr>
            <a:r>
              <a:rPr lang="en" sz="1400"/>
              <a:t>[3] </a:t>
            </a:r>
            <a:r>
              <a:rPr lang="en" sz="1400"/>
              <a:t>Borja Balle 1 Yu-Xiang Wang 2 3. Improving the Gaussian Mechanism for Differential Privacy: Analytical Calibration and Optimal Denoising</a:t>
            </a:r>
            <a:endParaRPr sz="1400"/>
          </a:p>
          <a:p>
            <a:pPr indent="0" lvl="0" marL="0" rtl="0" algn="l">
              <a:spcBef>
                <a:spcPts val="1200"/>
              </a:spcBef>
              <a:spcAft>
                <a:spcPts val="0"/>
              </a:spcAft>
              <a:buClr>
                <a:schemeClr val="dk1"/>
              </a:buClr>
              <a:buSzPts val="1100"/>
              <a:buFont typeface="Arial"/>
              <a:buNone/>
            </a:pPr>
            <a:r>
              <a:t/>
            </a:r>
            <a:endParaRPr sz="1400"/>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15975" y="25425"/>
            <a:ext cx="8520600" cy="792600"/>
          </a:xfrm>
          <a:prstGeom prst="rect">
            <a:avLst/>
          </a:prstGeom>
        </p:spPr>
        <p:txBody>
          <a:bodyPr anchorCtr="0" anchor="b" bIns="91425" lIns="91425" spcFirstLastPara="1" rIns="91425" wrap="square" tIns="91425">
            <a:normAutofit/>
          </a:bodyPr>
          <a:lstStyle/>
          <a:p>
            <a:pPr indent="0" lvl="0" marL="0" rtl="0" algn="just">
              <a:lnSpc>
                <a:spcPct val="240833"/>
              </a:lnSpc>
              <a:spcBef>
                <a:spcPts val="2400"/>
              </a:spcBef>
              <a:spcAft>
                <a:spcPts val="600"/>
              </a:spcAft>
              <a:buNone/>
            </a:pPr>
            <a:r>
              <a:rPr b="1" lang="en" sz="3500">
                <a:latin typeface="等线"/>
                <a:ea typeface="等线"/>
                <a:cs typeface="等线"/>
                <a:sym typeface="等线"/>
              </a:rPr>
              <a:t>Introduction to GDP</a:t>
            </a:r>
            <a:endParaRPr sz="3500"/>
          </a:p>
        </p:txBody>
      </p:sp>
      <p:sp>
        <p:nvSpPr>
          <p:cNvPr id="77" name="Google Shape;77;p16"/>
          <p:cNvSpPr txBox="1"/>
          <p:nvPr/>
        </p:nvSpPr>
        <p:spPr>
          <a:xfrm>
            <a:off x="139950" y="961250"/>
            <a:ext cx="8864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Gaussian Differential Privacy is a technique for protecting the privacy of individuals in a dataset.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core idea of Gaussian Differential Privacy is to add random noise to the data before releasing it. The amount of noise added depends on the sensitivity of the data.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amount of noise added is determined by the sensitivity of the query and desired level of privacy protection.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Noise added is drawn from gaussian distribution. Amount of noise added depends on standard deviation of GD.</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 sz="1800"/>
              <a:t>Smaller the epsilon value, stronger the privacy of data. </a:t>
            </a:r>
            <a:endParaRPr sz="1800"/>
          </a:p>
          <a:p>
            <a:pPr indent="0" lvl="0" marL="0" rtl="0" algn="l">
              <a:spcBef>
                <a:spcPts val="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GAUSSIAN MECHANISM</a:t>
            </a:r>
            <a:endParaRPr b="1"/>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95000"/>
              </a:lnSpc>
              <a:spcBef>
                <a:spcPts val="1200"/>
              </a:spcBef>
              <a:spcAft>
                <a:spcPts val="0"/>
              </a:spcAft>
              <a:buClr>
                <a:srgbClr val="202124"/>
              </a:buClr>
              <a:buSzPts val="2200"/>
              <a:buChar char="●"/>
            </a:pPr>
            <a:r>
              <a:rPr lang="en" sz="2200"/>
              <a:t>Probability of the mechanism outputting a result in S for the original dataset D should not be much larger than the probability of it outputting a result in S for the neighboring dataset D’, where "not much larger" is defined by the parameter ε.</a:t>
            </a:r>
            <a:r>
              <a:rPr lang="en" sz="2200">
                <a:solidFill>
                  <a:srgbClr val="202124"/>
                </a:solidFill>
                <a:highlight>
                  <a:srgbClr val="FFFFFF"/>
                </a:highlight>
              </a:rPr>
              <a:t> </a:t>
            </a:r>
            <a:endParaRPr b="1" i="1">
              <a:solidFill>
                <a:schemeClr val="dk1"/>
              </a:solidFill>
            </a:endParaRPr>
          </a:p>
          <a:p>
            <a:pPr indent="0" lvl="0" marL="0" rtl="0" algn="ctr">
              <a:lnSpc>
                <a:spcPct val="95000"/>
              </a:lnSpc>
              <a:spcBef>
                <a:spcPts val="1200"/>
              </a:spcBef>
              <a:spcAft>
                <a:spcPts val="0"/>
              </a:spcAft>
              <a:buNone/>
            </a:pPr>
            <a:r>
              <a:rPr b="1" i="1" lang="en">
                <a:solidFill>
                  <a:schemeClr val="dk1"/>
                </a:solidFill>
              </a:rPr>
              <a:t>Pr[M(D) </a:t>
            </a:r>
            <a:r>
              <a:rPr b="1" i="1" lang="en">
                <a:solidFill>
                  <a:schemeClr val="dk1"/>
                </a:solidFill>
                <a:latin typeface="Times New Roman"/>
                <a:ea typeface="Times New Roman"/>
                <a:cs typeface="Times New Roman"/>
                <a:sym typeface="Times New Roman"/>
              </a:rPr>
              <a:t>∈</a:t>
            </a:r>
            <a:r>
              <a:rPr b="1" i="1" lang="en">
                <a:solidFill>
                  <a:schemeClr val="dk1"/>
                </a:solidFill>
              </a:rPr>
              <a:t> S ] ≤ Pr[M(D’ ) </a:t>
            </a:r>
            <a:r>
              <a:rPr b="1" i="1" lang="en">
                <a:solidFill>
                  <a:schemeClr val="dk1"/>
                </a:solidFill>
                <a:latin typeface="Times New Roman"/>
                <a:ea typeface="Times New Roman"/>
                <a:cs typeface="Times New Roman"/>
                <a:sym typeface="Times New Roman"/>
              </a:rPr>
              <a:t>∈</a:t>
            </a:r>
            <a:r>
              <a:rPr b="1" i="1" lang="en">
                <a:solidFill>
                  <a:schemeClr val="dk1"/>
                </a:solidFill>
              </a:rPr>
              <a:t> S ]× e</a:t>
            </a:r>
            <a:r>
              <a:rPr b="1" baseline="30000" i="1" lang="en">
                <a:solidFill>
                  <a:schemeClr val="dk1"/>
                </a:solidFill>
              </a:rPr>
              <a:t> </a:t>
            </a:r>
            <a:r>
              <a:rPr b="1" baseline="30000" i="1" lang="en">
                <a:solidFill>
                  <a:srgbClr val="202124"/>
                </a:solidFill>
                <a:highlight>
                  <a:srgbClr val="FFFFFF"/>
                </a:highlight>
              </a:rPr>
              <a:t>ε</a:t>
            </a:r>
            <a:r>
              <a:rPr b="1" i="1" lang="en">
                <a:solidFill>
                  <a:srgbClr val="202124"/>
                </a:solidFill>
                <a:highlight>
                  <a:srgbClr val="FFFFFF"/>
                </a:highlight>
              </a:rPr>
              <a:t> + </a:t>
            </a:r>
            <a:r>
              <a:rPr b="1" i="1" lang="en">
                <a:solidFill>
                  <a:schemeClr val="dk1"/>
                </a:solidFill>
              </a:rPr>
              <a:t>δ</a:t>
            </a:r>
            <a:endParaRPr>
              <a:solidFill>
                <a:srgbClr val="202124"/>
              </a:solidFill>
              <a:highlight>
                <a:srgbClr val="FFFFFF"/>
              </a:highlight>
            </a:endParaRPr>
          </a:p>
          <a:p>
            <a:pPr indent="0" lvl="0" marL="457200" rtl="0" algn="l">
              <a:lnSpc>
                <a:spcPct val="95000"/>
              </a:lnSpc>
              <a:spcBef>
                <a:spcPts val="1200"/>
              </a:spcBef>
              <a:spcAft>
                <a:spcPts val="0"/>
              </a:spcAft>
              <a:buNone/>
            </a:pPr>
            <a:r>
              <a:t/>
            </a:r>
            <a:endParaRPr>
              <a:solidFill>
                <a:srgbClr val="202124"/>
              </a:solidFill>
              <a:highlight>
                <a:srgbClr val="FFFFFF"/>
              </a:highlight>
            </a:endParaRPr>
          </a:p>
          <a:p>
            <a:pPr indent="-368300" lvl="0" marL="457200" rtl="0" algn="l">
              <a:lnSpc>
                <a:spcPct val="95000"/>
              </a:lnSpc>
              <a:spcBef>
                <a:spcPts val="1200"/>
              </a:spcBef>
              <a:spcAft>
                <a:spcPts val="0"/>
              </a:spcAft>
              <a:buClr>
                <a:srgbClr val="202124"/>
              </a:buClr>
              <a:buSzPts val="2200"/>
              <a:buChar char="●"/>
            </a:pPr>
            <a:r>
              <a:rPr lang="en" sz="2200"/>
              <a:t>The parameter δ represents the maximum probability by which this condition may be violated (privacy loss parameter).</a:t>
            </a:r>
            <a:endParaRPr sz="2200">
              <a:solidFill>
                <a:srgbClr val="202124"/>
              </a:solidFill>
              <a:highlight>
                <a:srgbClr val="FFFFFF"/>
              </a:highlight>
            </a:endParaRPr>
          </a:p>
          <a:p>
            <a:pPr indent="0" lvl="0" marL="0" rtl="0" algn="l">
              <a:lnSpc>
                <a:spcPct val="95000"/>
              </a:lnSpc>
              <a:spcBef>
                <a:spcPts val="1200"/>
              </a:spcBef>
              <a:spcAft>
                <a:spcPts val="0"/>
              </a:spcAft>
              <a:buSzPts val="688"/>
              <a:buNone/>
            </a:pPr>
            <a:r>
              <a:t/>
            </a:r>
            <a:endParaRPr>
              <a:solidFill>
                <a:schemeClr val="dk1"/>
              </a:solidFill>
            </a:endParaRPr>
          </a:p>
          <a:p>
            <a:pPr indent="0" lvl="0" marL="0" rtl="0" algn="l">
              <a:lnSpc>
                <a:spcPct val="95000"/>
              </a:lnSpc>
              <a:spcBef>
                <a:spcPts val="1200"/>
              </a:spcBef>
              <a:spcAft>
                <a:spcPts val="0"/>
              </a:spcAft>
              <a:buSzPts val="688"/>
              <a:buNone/>
            </a:pPr>
            <a:r>
              <a:t/>
            </a:r>
            <a:endParaRPr>
              <a:solidFill>
                <a:schemeClr val="dk1"/>
              </a:solidFill>
            </a:endParaRPr>
          </a:p>
          <a:p>
            <a:pPr indent="0" lvl="0" marL="0" rtl="0" algn="l">
              <a:lnSpc>
                <a:spcPct val="95000"/>
              </a:lnSpc>
              <a:spcBef>
                <a:spcPts val="1200"/>
              </a:spcBef>
              <a:spcAft>
                <a:spcPts val="0"/>
              </a:spcAft>
              <a:buClr>
                <a:schemeClr val="dk1"/>
              </a:buClr>
              <a:buSzPts val="688"/>
              <a:buFont typeface="Arial"/>
              <a:buNone/>
            </a:pPr>
            <a:r>
              <a:t/>
            </a:r>
            <a:endParaRPr>
              <a:solidFill>
                <a:schemeClr val="dk1"/>
              </a:solidFill>
            </a:endParaRPr>
          </a:p>
          <a:p>
            <a:pPr indent="0" lvl="0" marL="0" rtl="0" algn="l">
              <a:lnSpc>
                <a:spcPct val="95000"/>
              </a:lnSpc>
              <a:spcBef>
                <a:spcPts val="1200"/>
              </a:spcBef>
              <a:spcAft>
                <a:spcPts val="1200"/>
              </a:spcAft>
              <a:buSzPts val="688"/>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92825" y="91075"/>
            <a:ext cx="8520600" cy="66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t>Walkthrough - </a:t>
            </a:r>
            <a:r>
              <a:rPr b="1" lang="en" sz="3500"/>
              <a:t>Research Topic </a:t>
            </a:r>
            <a:endParaRPr b="1" sz="3500"/>
          </a:p>
        </p:txBody>
      </p:sp>
      <p:sp>
        <p:nvSpPr>
          <p:cNvPr id="89" name="Google Shape;89;p18"/>
          <p:cNvSpPr txBox="1"/>
          <p:nvPr>
            <p:ph idx="1" type="subTitle"/>
          </p:nvPr>
        </p:nvSpPr>
        <p:spPr>
          <a:xfrm>
            <a:off x="180325" y="1799400"/>
            <a:ext cx="8748900" cy="31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73763"/>
                </a:solidFill>
              </a:rPr>
              <a:t>By adjusting noise (privacy budge) to balance privacy protection to get a optimal privacy budge</a:t>
            </a:r>
            <a:endParaRPr b="1" sz="2000">
              <a:solidFill>
                <a:srgbClr val="073763"/>
              </a:solidFill>
            </a:endParaRPr>
          </a:p>
          <a:p>
            <a:pPr indent="0" lvl="0" marL="0" rtl="0" algn="l">
              <a:spcBef>
                <a:spcPts val="0"/>
              </a:spcBef>
              <a:spcAft>
                <a:spcPts val="0"/>
              </a:spcAft>
              <a:buNone/>
            </a:pPr>
            <a:r>
              <a:t/>
            </a:r>
            <a:endParaRPr sz="2000"/>
          </a:p>
          <a:p>
            <a:pPr indent="-355600" lvl="0" marL="457200" rtl="0" algn="l">
              <a:spcBef>
                <a:spcPts val="0"/>
              </a:spcBef>
              <a:spcAft>
                <a:spcPts val="0"/>
              </a:spcAft>
              <a:buClr>
                <a:srgbClr val="B45F06"/>
              </a:buClr>
              <a:buSzPts val="2000"/>
              <a:buAutoNum type="arabicPeriod"/>
            </a:pPr>
            <a:r>
              <a:rPr b="1" lang="en" sz="2000">
                <a:solidFill>
                  <a:srgbClr val="B45F06"/>
                </a:solidFill>
              </a:rPr>
              <a:t>Proof the utility &amp; </a:t>
            </a:r>
            <a:r>
              <a:rPr b="1" lang="en" sz="2000">
                <a:solidFill>
                  <a:srgbClr val="B45F06"/>
                </a:solidFill>
              </a:rPr>
              <a:t>privacy </a:t>
            </a:r>
            <a:r>
              <a:rPr b="1" lang="en" sz="2000">
                <a:solidFill>
                  <a:srgbClr val="B45F06"/>
                </a:solidFill>
              </a:rPr>
              <a:t>of Heart Disease data after applying GDP </a:t>
            </a:r>
            <a:endParaRPr b="1" sz="2000">
              <a:solidFill>
                <a:srgbClr val="B45F06"/>
              </a:solidFill>
            </a:endParaRPr>
          </a:p>
          <a:p>
            <a:pPr indent="0" lvl="0" marL="0" rtl="0" algn="l">
              <a:spcBef>
                <a:spcPts val="0"/>
              </a:spcBef>
              <a:spcAft>
                <a:spcPts val="0"/>
              </a:spcAft>
              <a:buNone/>
            </a:pPr>
            <a:r>
              <a:t/>
            </a:r>
            <a:endParaRPr b="1" sz="2000">
              <a:solidFill>
                <a:srgbClr val="B45F06"/>
              </a:solidFill>
            </a:endParaRPr>
          </a:p>
          <a:p>
            <a:pPr indent="-355600" lvl="0" marL="457200" rtl="0" algn="l">
              <a:spcBef>
                <a:spcPts val="0"/>
              </a:spcBef>
              <a:spcAft>
                <a:spcPts val="0"/>
              </a:spcAft>
              <a:buClr>
                <a:srgbClr val="B45F06"/>
              </a:buClr>
              <a:buSzPts val="2000"/>
              <a:buAutoNum type="arabicPeriod"/>
            </a:pPr>
            <a:r>
              <a:rPr b="1" lang="en" sz="2000">
                <a:solidFill>
                  <a:srgbClr val="B45F06"/>
                </a:solidFill>
              </a:rPr>
              <a:t>Verify after applying </a:t>
            </a:r>
            <a:r>
              <a:rPr b="1" lang="en" sz="2000">
                <a:solidFill>
                  <a:srgbClr val="B45F06"/>
                </a:solidFill>
              </a:rPr>
              <a:t>the </a:t>
            </a:r>
            <a:r>
              <a:rPr b="1" lang="en" sz="2000">
                <a:solidFill>
                  <a:srgbClr val="B45F06"/>
                </a:solidFill>
              </a:rPr>
              <a:t>optimal privacy budget, if the noise data influence the performance of ML models (</a:t>
            </a:r>
            <a:r>
              <a:rPr b="1" lang="en" sz="2000">
                <a:solidFill>
                  <a:srgbClr val="C00000"/>
                </a:solidFill>
              </a:rPr>
              <a:t>verify the utility of the noise data</a:t>
            </a:r>
            <a:r>
              <a:rPr b="1" lang="en" sz="2000">
                <a:solidFill>
                  <a:srgbClr val="B45F06"/>
                </a:solidFill>
              </a:rPr>
              <a:t>)</a:t>
            </a:r>
            <a:endParaRPr b="1" sz="2000">
              <a:solidFill>
                <a:srgbClr val="B45F06"/>
              </a:solidFill>
            </a:endParaRPr>
          </a:p>
        </p:txBody>
      </p:sp>
      <p:sp>
        <p:nvSpPr>
          <p:cNvPr id="90" name="Google Shape;90;p18"/>
          <p:cNvSpPr txBox="1"/>
          <p:nvPr/>
        </p:nvSpPr>
        <p:spPr>
          <a:xfrm>
            <a:off x="142375" y="894600"/>
            <a:ext cx="8748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1C4587"/>
                </a:solidFill>
              </a:rPr>
              <a:t>We work on Heart Disease data to study the trade-off between utility and privacy </a:t>
            </a:r>
            <a:endParaRPr b="1" sz="2200">
              <a:solidFill>
                <a:srgbClr val="1C458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86625" y="1167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600"/>
              </a:spcAft>
              <a:buClr>
                <a:schemeClr val="dk1"/>
              </a:buClr>
              <a:buSzPct val="41509"/>
              <a:buFont typeface="Arial"/>
              <a:buNone/>
            </a:pPr>
            <a:r>
              <a:rPr b="1" lang="en" sz="2650"/>
              <a:t>Data Set: Heart Disease </a:t>
            </a:r>
            <a:endParaRPr/>
          </a:p>
        </p:txBody>
      </p:sp>
      <p:pic>
        <p:nvPicPr>
          <p:cNvPr id="96" name="Google Shape;96;p19"/>
          <p:cNvPicPr preferRelativeResize="0"/>
          <p:nvPr/>
        </p:nvPicPr>
        <p:blipFill>
          <a:blip r:embed="rId3">
            <a:alphaModFix/>
          </a:blip>
          <a:stretch>
            <a:fillRect/>
          </a:stretch>
        </p:blipFill>
        <p:spPr>
          <a:xfrm>
            <a:off x="116388" y="1172538"/>
            <a:ext cx="8661075" cy="279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1200"/>
              </a:spcBef>
              <a:spcAft>
                <a:spcPts val="0"/>
              </a:spcAft>
              <a:buClr>
                <a:srgbClr val="202124"/>
              </a:buClr>
              <a:buSzPts val="2200"/>
              <a:buChar char="●"/>
            </a:pPr>
            <a:r>
              <a:rPr lang="en" sz="2200">
                <a:solidFill>
                  <a:srgbClr val="202124"/>
                </a:solidFill>
                <a:latin typeface="Times New Roman"/>
                <a:ea typeface="Times New Roman"/>
                <a:cs typeface="Times New Roman"/>
                <a:sym typeface="Times New Roman"/>
              </a:rPr>
              <a:t> </a:t>
            </a:r>
            <a:r>
              <a:rPr lang="en" sz="2200">
                <a:solidFill>
                  <a:srgbClr val="202124"/>
                </a:solidFill>
                <a:highlight>
                  <a:srgbClr val="FFFFFF"/>
                </a:highlight>
              </a:rPr>
              <a:t>According to the Gaussian mechanism, for a function f(x) which returns a number, the following definition of F(x) satisfies (ε, δ) - differential privacy</a:t>
            </a:r>
            <a:endParaRPr sz="2200">
              <a:solidFill>
                <a:srgbClr val="202124"/>
              </a:solidFill>
              <a:highlight>
                <a:srgbClr val="FFFFFF"/>
              </a:highlight>
            </a:endParaRPr>
          </a:p>
          <a:p>
            <a:pPr indent="0" lvl="0" marL="0" rtl="0" algn="l">
              <a:spcBef>
                <a:spcPts val="1200"/>
              </a:spcBef>
              <a:spcAft>
                <a:spcPts val="0"/>
              </a:spcAft>
              <a:buNone/>
            </a:pPr>
            <a:r>
              <a:t/>
            </a:r>
            <a:endParaRPr b="1">
              <a:solidFill>
                <a:srgbClr val="202124"/>
              </a:solidFill>
              <a:highlight>
                <a:srgbClr val="FFFFFF"/>
              </a:highlight>
            </a:endParaRPr>
          </a:p>
          <a:p>
            <a:pPr indent="0" lvl="0" marL="0" rtl="0" algn="ctr">
              <a:spcBef>
                <a:spcPts val="1200"/>
              </a:spcBef>
              <a:spcAft>
                <a:spcPts val="0"/>
              </a:spcAft>
              <a:buNone/>
            </a:pPr>
            <a:r>
              <a:rPr b="1" lang="en">
                <a:solidFill>
                  <a:srgbClr val="202124"/>
                </a:solidFill>
                <a:highlight>
                  <a:srgbClr val="FFFFFF"/>
                </a:highlight>
              </a:rPr>
              <a:t>	</a:t>
            </a:r>
            <a:r>
              <a:rPr b="1" i="1" lang="en" sz="2500">
                <a:solidFill>
                  <a:srgbClr val="202124"/>
                </a:solidFill>
                <a:highlight>
                  <a:srgbClr val="FFFFFF"/>
                </a:highlight>
                <a:latin typeface="Trebuchet MS"/>
                <a:ea typeface="Trebuchet MS"/>
                <a:cs typeface="Trebuchet MS"/>
                <a:sym typeface="Trebuchet MS"/>
              </a:rPr>
              <a:t>F(x) = f(x) + N(</a:t>
            </a:r>
            <a:r>
              <a:rPr i="1" lang="en" sz="2500">
                <a:solidFill>
                  <a:srgbClr val="040C28"/>
                </a:solidFill>
                <a:latin typeface="Trebuchet MS"/>
                <a:ea typeface="Trebuchet MS"/>
                <a:cs typeface="Trebuchet MS"/>
                <a:sym typeface="Trebuchet MS"/>
              </a:rPr>
              <a:t>σ)</a:t>
            </a:r>
            <a:endParaRPr b="1" i="1" sz="2500">
              <a:solidFill>
                <a:srgbClr val="202124"/>
              </a:solidFill>
              <a:highlight>
                <a:srgbClr val="FFFFFF"/>
              </a:highlight>
              <a:latin typeface="Trebuchet MS"/>
              <a:ea typeface="Trebuchet MS"/>
              <a:cs typeface="Trebuchet MS"/>
              <a:sym typeface="Trebuchet MS"/>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NOISE CALCULATION</a:t>
            </a:r>
            <a:endParaRPr b="1"/>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457200" rtl="0" algn="l">
              <a:spcBef>
                <a:spcPts val="0"/>
              </a:spcBef>
              <a:spcAft>
                <a:spcPts val="0"/>
              </a:spcAft>
              <a:buNone/>
            </a:pPr>
            <a:r>
              <a:rPr lang="en"/>
              <a:t>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39725" lvl="0" marL="457200" rtl="0" algn="l">
              <a:lnSpc>
                <a:spcPct val="150000"/>
              </a:lnSpc>
              <a:spcBef>
                <a:spcPts val="1200"/>
              </a:spcBef>
              <a:spcAft>
                <a:spcPts val="0"/>
              </a:spcAft>
              <a:buSzPct val="100000"/>
              <a:buChar char="●"/>
            </a:pPr>
            <a:r>
              <a:rPr lang="en" sz="2800"/>
              <a:t>We are adding this Normal Distribution Scale to the Output value to get the Noisy Result.</a:t>
            </a:r>
            <a:endParaRPr sz="2800"/>
          </a:p>
          <a:p>
            <a:pPr indent="-339725" lvl="0" marL="457200" rtl="0" algn="l">
              <a:lnSpc>
                <a:spcPct val="150000"/>
              </a:lnSpc>
              <a:spcBef>
                <a:spcPts val="0"/>
              </a:spcBef>
              <a:spcAft>
                <a:spcPts val="0"/>
              </a:spcAft>
              <a:buSzPct val="100000"/>
              <a:buChar char="●"/>
            </a:pPr>
            <a:r>
              <a:rPr lang="en" sz="2800"/>
              <a:t>As we know for Counting queries whose neighboring dataset differ by 1 row, Sensitivity is 1.</a:t>
            </a:r>
            <a:endParaRPr sz="2800"/>
          </a:p>
          <a:p>
            <a:pPr indent="-339725" lvl="0" marL="457200" rtl="0" algn="l">
              <a:lnSpc>
                <a:spcPct val="150000"/>
              </a:lnSpc>
              <a:spcBef>
                <a:spcPts val="0"/>
              </a:spcBef>
              <a:spcAft>
                <a:spcPts val="0"/>
              </a:spcAft>
              <a:buSzPct val="100000"/>
              <a:buChar char="●"/>
            </a:pPr>
            <a:r>
              <a:rPr lang="en" sz="2800"/>
              <a:t>Note: Here Delta is the Failure Probability which should be greater than 0.</a:t>
            </a:r>
            <a:endParaRPr sz="2800"/>
          </a:p>
        </p:txBody>
      </p:sp>
      <p:pic>
        <p:nvPicPr>
          <p:cNvPr id="109" name="Google Shape;109;p21"/>
          <p:cNvPicPr preferRelativeResize="0"/>
          <p:nvPr/>
        </p:nvPicPr>
        <p:blipFill>
          <a:blip r:embed="rId3">
            <a:alphaModFix/>
          </a:blip>
          <a:stretch>
            <a:fillRect/>
          </a:stretch>
        </p:blipFill>
        <p:spPr>
          <a:xfrm>
            <a:off x="895350" y="1214425"/>
            <a:ext cx="3188500" cy="1114250"/>
          </a:xfrm>
          <a:prstGeom prst="rect">
            <a:avLst/>
          </a:prstGeom>
          <a:noFill/>
          <a:ln>
            <a:noFill/>
          </a:ln>
        </p:spPr>
      </p:pic>
      <p:cxnSp>
        <p:nvCxnSpPr>
          <p:cNvPr id="110" name="Google Shape;110;p21"/>
          <p:cNvCxnSpPr/>
          <p:nvPr/>
        </p:nvCxnSpPr>
        <p:spPr>
          <a:xfrm>
            <a:off x="3929075" y="1643075"/>
            <a:ext cx="774000" cy="0"/>
          </a:xfrm>
          <a:prstGeom prst="straightConnector1">
            <a:avLst/>
          </a:prstGeom>
          <a:noFill/>
          <a:ln cap="flat" cmpd="sng" w="9525">
            <a:solidFill>
              <a:schemeClr val="dk2"/>
            </a:solidFill>
            <a:prstDash val="solid"/>
            <a:round/>
            <a:headEnd len="med" w="med" type="none"/>
            <a:tailEnd len="med" w="med" type="triangle"/>
          </a:ln>
        </p:spPr>
      </p:cxnSp>
      <p:pic>
        <p:nvPicPr>
          <p:cNvPr id="111" name="Google Shape;111;p21"/>
          <p:cNvPicPr preferRelativeResize="0"/>
          <p:nvPr/>
        </p:nvPicPr>
        <p:blipFill>
          <a:blip r:embed="rId4">
            <a:alphaModFix/>
          </a:blip>
          <a:stretch>
            <a:fillRect/>
          </a:stretch>
        </p:blipFill>
        <p:spPr>
          <a:xfrm>
            <a:off x="5029200" y="1465700"/>
            <a:ext cx="1150250" cy="354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