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5B26E-5A9A-4FD5-A088-A150121DDD0F}" v="7012" dt="2022-03-12T07:38:20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50" d="100"/>
          <a:sy n="150" d="100"/>
        </p:scale>
        <p:origin x="9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463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278" indent="0" algn="ctr">
              <a:buNone/>
              <a:defRPr sz="1545"/>
            </a:lvl2pPr>
            <a:lvl3pPr marL="706557" indent="0" algn="ctr">
              <a:buNone/>
              <a:defRPr sz="1391"/>
            </a:lvl3pPr>
            <a:lvl4pPr marL="1059835" indent="0" algn="ctr">
              <a:buNone/>
              <a:defRPr sz="1236"/>
            </a:lvl4pPr>
            <a:lvl5pPr marL="1413114" indent="0" algn="ctr">
              <a:buNone/>
              <a:defRPr sz="1236"/>
            </a:lvl5pPr>
            <a:lvl6pPr marL="1766392" indent="0" algn="ctr">
              <a:buNone/>
              <a:defRPr sz="1236"/>
            </a:lvl6pPr>
            <a:lvl7pPr marL="2119671" indent="0" algn="ctr">
              <a:buNone/>
              <a:defRPr sz="1236"/>
            </a:lvl7pPr>
            <a:lvl8pPr marL="2472949" indent="0" algn="ctr">
              <a:buNone/>
              <a:defRPr sz="1236"/>
            </a:lvl8pPr>
            <a:lvl9pPr marL="2826228" indent="0" algn="ctr">
              <a:buNone/>
              <a:defRPr sz="1236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10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6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073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25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4636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/>
                </a:solidFill>
              </a:defRPr>
            </a:lvl1pPr>
            <a:lvl2pPr marL="353278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557" indent="0">
              <a:buNone/>
              <a:defRPr sz="1391">
                <a:solidFill>
                  <a:schemeClr val="tx1">
                    <a:tint val="75000"/>
                  </a:schemeClr>
                </a:solidFill>
              </a:defRPr>
            </a:lvl3pPr>
            <a:lvl4pPr marL="105983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311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6392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9671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294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622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76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30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278" indent="0">
              <a:buNone/>
              <a:defRPr sz="1545" b="1"/>
            </a:lvl2pPr>
            <a:lvl3pPr marL="706557" indent="0">
              <a:buNone/>
              <a:defRPr sz="1391" b="1"/>
            </a:lvl3pPr>
            <a:lvl4pPr marL="1059835" indent="0">
              <a:buNone/>
              <a:defRPr sz="1236" b="1"/>
            </a:lvl4pPr>
            <a:lvl5pPr marL="1413114" indent="0">
              <a:buNone/>
              <a:defRPr sz="1236" b="1"/>
            </a:lvl5pPr>
            <a:lvl6pPr marL="1766392" indent="0">
              <a:buNone/>
              <a:defRPr sz="1236" b="1"/>
            </a:lvl6pPr>
            <a:lvl7pPr marL="2119671" indent="0">
              <a:buNone/>
              <a:defRPr sz="1236" b="1"/>
            </a:lvl7pPr>
            <a:lvl8pPr marL="2472949" indent="0">
              <a:buNone/>
              <a:defRPr sz="1236" b="1"/>
            </a:lvl8pPr>
            <a:lvl9pPr marL="2826228" indent="0">
              <a:buNone/>
              <a:defRPr sz="123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278" indent="0">
              <a:buNone/>
              <a:defRPr sz="1545" b="1"/>
            </a:lvl2pPr>
            <a:lvl3pPr marL="706557" indent="0">
              <a:buNone/>
              <a:defRPr sz="1391" b="1"/>
            </a:lvl3pPr>
            <a:lvl4pPr marL="1059835" indent="0">
              <a:buNone/>
              <a:defRPr sz="1236" b="1"/>
            </a:lvl4pPr>
            <a:lvl5pPr marL="1413114" indent="0">
              <a:buNone/>
              <a:defRPr sz="1236" b="1"/>
            </a:lvl5pPr>
            <a:lvl6pPr marL="1766392" indent="0">
              <a:buNone/>
              <a:defRPr sz="1236" b="1"/>
            </a:lvl6pPr>
            <a:lvl7pPr marL="2119671" indent="0">
              <a:buNone/>
              <a:defRPr sz="1236" b="1"/>
            </a:lvl7pPr>
            <a:lvl8pPr marL="2472949" indent="0">
              <a:buNone/>
              <a:defRPr sz="1236" b="1"/>
            </a:lvl8pPr>
            <a:lvl9pPr marL="2826228" indent="0">
              <a:buNone/>
              <a:defRPr sz="1236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35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79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2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47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473"/>
            </a:lvl1pPr>
            <a:lvl2pPr>
              <a:defRPr sz="2164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236"/>
            </a:lvl1pPr>
            <a:lvl2pPr marL="353278" indent="0">
              <a:buNone/>
              <a:defRPr sz="1082"/>
            </a:lvl2pPr>
            <a:lvl3pPr marL="706557" indent="0">
              <a:buNone/>
              <a:defRPr sz="927"/>
            </a:lvl3pPr>
            <a:lvl4pPr marL="1059835" indent="0">
              <a:buNone/>
              <a:defRPr sz="773"/>
            </a:lvl4pPr>
            <a:lvl5pPr marL="1413114" indent="0">
              <a:buNone/>
              <a:defRPr sz="773"/>
            </a:lvl5pPr>
            <a:lvl6pPr marL="1766392" indent="0">
              <a:buNone/>
              <a:defRPr sz="773"/>
            </a:lvl6pPr>
            <a:lvl7pPr marL="2119671" indent="0">
              <a:buNone/>
              <a:defRPr sz="773"/>
            </a:lvl7pPr>
            <a:lvl8pPr marL="2472949" indent="0">
              <a:buNone/>
              <a:defRPr sz="773"/>
            </a:lvl8pPr>
            <a:lvl9pPr marL="2826228" indent="0">
              <a:buNone/>
              <a:defRPr sz="77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136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47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473"/>
            </a:lvl1pPr>
            <a:lvl2pPr marL="353278" indent="0">
              <a:buNone/>
              <a:defRPr sz="2164"/>
            </a:lvl2pPr>
            <a:lvl3pPr marL="706557" indent="0">
              <a:buNone/>
              <a:defRPr sz="1854"/>
            </a:lvl3pPr>
            <a:lvl4pPr marL="1059835" indent="0">
              <a:buNone/>
              <a:defRPr sz="1545"/>
            </a:lvl4pPr>
            <a:lvl5pPr marL="1413114" indent="0">
              <a:buNone/>
              <a:defRPr sz="1545"/>
            </a:lvl5pPr>
            <a:lvl6pPr marL="1766392" indent="0">
              <a:buNone/>
              <a:defRPr sz="1545"/>
            </a:lvl6pPr>
            <a:lvl7pPr marL="2119671" indent="0">
              <a:buNone/>
              <a:defRPr sz="1545"/>
            </a:lvl7pPr>
            <a:lvl8pPr marL="2472949" indent="0">
              <a:buNone/>
              <a:defRPr sz="1545"/>
            </a:lvl8pPr>
            <a:lvl9pPr marL="2826228" indent="0">
              <a:buNone/>
              <a:defRPr sz="1545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236"/>
            </a:lvl1pPr>
            <a:lvl2pPr marL="353278" indent="0">
              <a:buNone/>
              <a:defRPr sz="1082"/>
            </a:lvl2pPr>
            <a:lvl3pPr marL="706557" indent="0">
              <a:buNone/>
              <a:defRPr sz="927"/>
            </a:lvl3pPr>
            <a:lvl4pPr marL="1059835" indent="0">
              <a:buNone/>
              <a:defRPr sz="773"/>
            </a:lvl4pPr>
            <a:lvl5pPr marL="1413114" indent="0">
              <a:buNone/>
              <a:defRPr sz="773"/>
            </a:lvl5pPr>
            <a:lvl6pPr marL="1766392" indent="0">
              <a:buNone/>
              <a:defRPr sz="773"/>
            </a:lvl6pPr>
            <a:lvl7pPr marL="2119671" indent="0">
              <a:buNone/>
              <a:defRPr sz="773"/>
            </a:lvl7pPr>
            <a:lvl8pPr marL="2472949" indent="0">
              <a:buNone/>
              <a:defRPr sz="773"/>
            </a:lvl8pPr>
            <a:lvl9pPr marL="2826228" indent="0">
              <a:buNone/>
              <a:defRPr sz="77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61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15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evinmarkandrada/" TargetMode="External"/><Relationship Id="rId2" Type="http://schemas.openxmlformats.org/officeDocument/2006/relationships/hyperlink" Target="https://codingbe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A532AC-E677-460C-9BD0-D7D27BE3709A}"/>
              </a:ext>
            </a:extLst>
          </p:cNvPr>
          <p:cNvSpPr txBox="1"/>
          <p:nvPr/>
        </p:nvSpPr>
        <p:spPr>
          <a:xfrm>
            <a:off x="370" y="769"/>
            <a:ext cx="2555211" cy="1026963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rot="0" spcFirstLastPara="0" vertOverflow="overflow" horzOverflow="overflow" vert="horz" wrap="square" lIns="77372" tIns="38686" rIns="77372" bIns="3868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354" dirty="0">
              <a:solidFill>
                <a:schemeClr val="bg1"/>
              </a:solidFill>
              <a:latin typeface="Franklin Gothic Medium"/>
            </a:endParaRPr>
          </a:p>
          <a:p>
            <a:r>
              <a:rPr lang="en-US" sz="1354" dirty="0">
                <a:solidFill>
                  <a:schemeClr val="bg1"/>
                </a:solidFill>
                <a:latin typeface="Franklin Gothic Medium"/>
              </a:rPr>
              <a:t>KEVIN MARK ANDRADA</a:t>
            </a:r>
            <a:endParaRPr lang="en-US" sz="1354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185" dirty="0">
                <a:solidFill>
                  <a:schemeClr val="bg1"/>
                </a:solidFill>
                <a:latin typeface="Franklin Gothic Medium"/>
                <a:cs typeface="Calibri"/>
              </a:rPr>
              <a:t>Full Stack Developer</a:t>
            </a: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Franklin Gothic Medium"/>
                <a:cs typeface="Calibri"/>
              </a:rPr>
              <a:t>-------------------------------------------------------------------------------------------</a:t>
            </a:r>
            <a:endParaRPr lang="en-US" sz="846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Franklin Gothic Medium"/>
                <a:cs typeface="Calibri"/>
              </a:rPr>
              <a:t>Address: General Trias, Cavite, Philippines</a:t>
            </a:r>
          </a:p>
          <a:p>
            <a:pPr>
              <a:lnSpc>
                <a:spcPct val="150000"/>
              </a:lnSpc>
            </a:pPr>
            <a:r>
              <a:rPr lang="en-US" sz="1000" dirty="0">
                <a:solidFill>
                  <a:schemeClr val="bg1"/>
                </a:solidFill>
                <a:latin typeface="Franklin Gothic Medium"/>
                <a:cs typeface="Calibri"/>
              </a:rPr>
              <a:t>Email: kevinmarkandrada@gmail.com</a:t>
            </a:r>
            <a:endParaRPr lang="en-US" sz="1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Phone: +63 995 198 2280 </a:t>
            </a:r>
          </a:p>
          <a:p>
            <a:pPr>
              <a:lnSpc>
                <a:spcPct val="150000"/>
              </a:lnSpc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Portfolio Sites: 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i="1" dirty="0">
                <a:solidFill>
                  <a:schemeClr val="bg1"/>
                </a:solidFill>
                <a:latin typeface="Franklin Gothic Medium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codingben.com</a:t>
            </a:r>
            <a:endParaRPr lang="en-US" sz="1015" i="1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i="1" dirty="0">
                <a:solidFill>
                  <a:schemeClr val="bg1"/>
                </a:solidFill>
                <a:latin typeface="Franklin Gothic Medium"/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linkedin.com/in/kevinmarkandrada</a:t>
            </a:r>
            <a:endParaRPr lang="en-US" sz="1015" i="1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800" dirty="0">
                <a:solidFill>
                  <a:schemeClr val="bg1"/>
                </a:solidFill>
                <a:latin typeface="Franklin Gothic Medium"/>
                <a:cs typeface="Calibri"/>
              </a:rPr>
              <a:t>-------------------------------------------------------------------------------------------</a:t>
            </a:r>
            <a:endParaRPr lang="en-US" sz="846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endParaRPr lang="en-US" sz="800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r>
              <a:rPr lang="en-US" sz="1058" i="1" dirty="0">
                <a:solidFill>
                  <a:schemeClr val="bg1"/>
                </a:solidFill>
                <a:highlight>
                  <a:srgbClr val="000000"/>
                </a:highlight>
                <a:latin typeface="Franklin Gothic Medium"/>
                <a:cs typeface="Calibri"/>
              </a:rPr>
              <a:t>Technical Skills                                            </a:t>
            </a:r>
            <a:endParaRPr lang="en-US" sz="1523" dirty="0">
              <a:solidFill>
                <a:schemeClr val="bg1"/>
              </a:solidFill>
              <a:highlight>
                <a:srgbClr val="000000"/>
              </a:highlight>
              <a:cs typeface="Calibri"/>
            </a:endParaRPr>
          </a:p>
          <a:p>
            <a:r>
              <a:rPr lang="en-US" sz="1058" dirty="0">
                <a:solidFill>
                  <a:schemeClr val="bg1"/>
                </a:solidFill>
                <a:latin typeface="Franklin Gothic Medium"/>
                <a:cs typeface="Calibri"/>
              </a:rPr>
              <a:t>Back-end: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C# </a:t>
            </a:r>
            <a:r>
              <a:rPr lang="en-US" sz="931" i="1" dirty="0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(Up to present version)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 err="1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.Net</a:t>
            </a: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 Core</a:t>
            </a:r>
            <a:r>
              <a:rPr lang="en-US" sz="1015" dirty="0">
                <a:solidFill>
                  <a:schemeClr val="bg1"/>
                </a:solidFill>
                <a:latin typeface="Franklin Gothic Book"/>
                <a:ea typeface="+mn-lt"/>
                <a:cs typeface="+mn-lt"/>
              </a:rPr>
              <a:t> (2.x, 3.x)</a:t>
            </a: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 &amp; </a:t>
            </a:r>
            <a:r>
              <a:rPr lang="en-US" sz="1015" dirty="0" err="1">
                <a:solidFill>
                  <a:schemeClr val="bg1"/>
                </a:solidFill>
                <a:latin typeface="Franklin Gothic Medium"/>
                <a:cs typeface="Calibri"/>
              </a:rPr>
              <a:t>.Net</a:t>
            </a: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 </a:t>
            </a:r>
            <a:r>
              <a:rPr lang="en-US" sz="1015" dirty="0">
                <a:solidFill>
                  <a:schemeClr val="bg1"/>
                </a:solidFill>
                <a:latin typeface="Franklin Gothic Book"/>
                <a:cs typeface="Calibri"/>
              </a:rPr>
              <a:t>(5.x, 6.x)</a:t>
            </a:r>
          </a:p>
          <a:p>
            <a:pPr>
              <a:lnSpc>
                <a:spcPct val="150000"/>
              </a:lnSpc>
            </a:pPr>
            <a:r>
              <a:rPr lang="en-US" sz="931" i="1" dirty="0">
                <a:solidFill>
                  <a:schemeClr val="bg1"/>
                </a:solidFill>
                <a:latin typeface="Franklin Gothic Medium"/>
                <a:cs typeface="Calibri"/>
              </a:rPr>
              <a:t>     </a:t>
            </a: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- RESTful API, Entity Framework</a:t>
            </a:r>
          </a:p>
          <a:p>
            <a:pPr>
              <a:lnSpc>
                <a:spcPct val="150000"/>
              </a:lnSpc>
            </a:pP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       Core, EF Code Migration, </a:t>
            </a:r>
            <a:endParaRPr lang="en-US" sz="1523" dirty="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       MVC,  Razor Pages</a:t>
            </a:r>
            <a:endParaRPr lang="en-US" sz="1523" dirty="0">
              <a:solidFill>
                <a:schemeClr val="bg1"/>
              </a:solidFill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SQL Server, </a:t>
            </a:r>
            <a:r>
              <a:rPr lang="en-US" sz="1015" dirty="0" err="1">
                <a:solidFill>
                  <a:schemeClr val="bg1"/>
                </a:solidFill>
                <a:latin typeface="Franklin Gothic Medium"/>
                <a:cs typeface="Calibri"/>
              </a:rPr>
              <a:t>Postgresql</a:t>
            </a: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, MySQL, </a:t>
            </a:r>
            <a:r>
              <a:rPr lang="en-US" sz="1015" dirty="0" err="1">
                <a:solidFill>
                  <a:schemeClr val="bg1"/>
                </a:solidFill>
                <a:latin typeface="Franklin Gothic Medium"/>
                <a:cs typeface="Calibri"/>
              </a:rPr>
              <a:t>SQLLite</a:t>
            </a:r>
            <a:endParaRPr lang="en-US" sz="1523" dirty="0">
              <a:solidFill>
                <a:schemeClr val="bg1"/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015" i="1" dirty="0">
                <a:solidFill>
                  <a:schemeClr val="bg1"/>
                </a:solidFill>
                <a:latin typeface="Franklin Gothic Book"/>
                <a:cs typeface="Calibri"/>
              </a:rPr>
              <a:t>     </a:t>
            </a: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- T-SQL, Functions, Stored</a:t>
            </a:r>
          </a:p>
          <a:p>
            <a:pPr>
              <a:lnSpc>
                <a:spcPct val="150000"/>
              </a:lnSpc>
            </a:pP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       Procedures, Triggers, Views,</a:t>
            </a:r>
          </a:p>
          <a:p>
            <a:pPr>
              <a:lnSpc>
                <a:spcPct val="150000"/>
              </a:lnSpc>
            </a:pPr>
            <a:r>
              <a:rPr lang="en-US" sz="900" i="1" dirty="0">
                <a:solidFill>
                  <a:schemeClr val="bg1"/>
                </a:solidFill>
                <a:latin typeface="Franklin Gothic Book"/>
                <a:cs typeface="Calibri"/>
              </a:rPr>
              <a:t>       Normalization, Relational Database</a:t>
            </a:r>
            <a:endParaRPr lang="en-US" sz="931" i="1" dirty="0">
              <a:solidFill>
                <a:schemeClr val="bg1"/>
              </a:solidFill>
              <a:latin typeface="Franklin Gothic Book"/>
              <a:ea typeface="+mn-lt"/>
              <a:cs typeface="+mn-lt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Authentication &amp; Authorization</a:t>
            </a:r>
            <a:endParaRPr lang="en-US" sz="1015" dirty="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015" i="1" dirty="0">
                <a:solidFill>
                  <a:schemeClr val="bg1"/>
                </a:solidFill>
                <a:latin typeface="Franklin Gothic Book"/>
                <a:cs typeface="Calibri"/>
              </a:rPr>
              <a:t>     </a:t>
            </a: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- JWT, Identity Server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CI/CD Integrations</a:t>
            </a:r>
          </a:p>
          <a:p>
            <a:pPr>
              <a:lnSpc>
                <a:spcPct val="150000"/>
              </a:lnSpc>
            </a:pPr>
            <a:r>
              <a:rPr lang="en-US" sz="1015" i="1" dirty="0">
                <a:solidFill>
                  <a:schemeClr val="bg1"/>
                </a:solidFill>
                <a:latin typeface="Franklin Gothic Book"/>
                <a:cs typeface="Calibri"/>
              </a:rPr>
              <a:t>     </a:t>
            </a: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- Azure, </a:t>
            </a:r>
            <a:r>
              <a:rPr lang="en-US" sz="931" i="1" dirty="0" err="1">
                <a:solidFill>
                  <a:schemeClr val="bg1"/>
                </a:solidFill>
                <a:latin typeface="Franklin Gothic Book"/>
                <a:cs typeface="Calibri"/>
              </a:rPr>
              <a:t>Github</a:t>
            </a: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, </a:t>
            </a:r>
            <a:r>
              <a:rPr lang="en-US" sz="931" i="1" dirty="0" err="1">
                <a:solidFill>
                  <a:schemeClr val="bg1"/>
                </a:solidFill>
                <a:latin typeface="Franklin Gothic Book"/>
                <a:cs typeface="Calibri"/>
              </a:rPr>
              <a:t>GitBucket</a:t>
            </a:r>
            <a:endParaRPr lang="en-US" sz="931" dirty="0">
              <a:solidFill>
                <a:schemeClr val="bg1"/>
              </a:solidFill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Azure DevOps</a:t>
            </a:r>
            <a:r>
              <a:rPr lang="en-US" sz="1015" i="1" dirty="0">
                <a:solidFill>
                  <a:schemeClr val="bg1"/>
                </a:solidFill>
                <a:latin typeface="Franklin Gothic Medium"/>
                <a:cs typeface="Calibri"/>
              </a:rPr>
              <a:t> </a:t>
            </a: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(Azure Functions)</a:t>
            </a:r>
            <a:endParaRPr lang="en-US" sz="931" dirty="0">
              <a:solidFill>
                <a:schemeClr val="bg1"/>
              </a:solidFill>
              <a:cs typeface="Calibri" panose="020F0502020204030204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Caching </a:t>
            </a:r>
            <a:r>
              <a:rPr lang="en-US" sz="931" i="1" dirty="0">
                <a:solidFill>
                  <a:schemeClr val="bg1"/>
                </a:solidFill>
                <a:latin typeface="Franklin Gothic Book"/>
                <a:cs typeface="Calibri"/>
              </a:rPr>
              <a:t>(Redis)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00" dirty="0">
                <a:solidFill>
                  <a:schemeClr val="bg1"/>
                </a:solidFill>
                <a:latin typeface="Franklin Gothic Medium"/>
                <a:cs typeface="Calibri"/>
              </a:rPr>
              <a:t>Linux</a:t>
            </a:r>
            <a:r>
              <a:rPr lang="en-US" sz="900" dirty="0">
                <a:solidFill>
                  <a:schemeClr val="bg1"/>
                </a:solidFill>
                <a:latin typeface="Franklin Gothic Medium"/>
                <a:cs typeface="Calibri"/>
              </a:rPr>
              <a:t> </a:t>
            </a:r>
            <a:r>
              <a:rPr lang="en-US" sz="900" i="1" dirty="0">
                <a:solidFill>
                  <a:schemeClr val="bg1"/>
                </a:solidFill>
                <a:latin typeface="Franklin Gothic Book"/>
                <a:cs typeface="Calibri"/>
              </a:rPr>
              <a:t>(Ubuntu, </a:t>
            </a:r>
            <a:r>
              <a:rPr lang="en-US" sz="900" i="1" dirty="0" err="1">
                <a:solidFill>
                  <a:schemeClr val="bg1"/>
                </a:solidFill>
                <a:latin typeface="Franklin Gothic Book"/>
                <a:cs typeface="Calibri"/>
              </a:rPr>
              <a:t>Manjaro</a:t>
            </a:r>
            <a:r>
              <a:rPr lang="en-US" sz="900" i="1" dirty="0">
                <a:solidFill>
                  <a:schemeClr val="bg1"/>
                </a:solidFill>
                <a:latin typeface="Franklin Gothic Book"/>
                <a:cs typeface="Calibri"/>
              </a:rPr>
              <a:t>)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00" dirty="0" err="1">
                <a:solidFill>
                  <a:schemeClr val="bg1"/>
                </a:solidFill>
                <a:latin typeface="Franklin Gothic Medium"/>
                <a:cs typeface="Calibri"/>
              </a:rPr>
              <a:t>VB.Net</a:t>
            </a:r>
            <a:r>
              <a:rPr lang="en-US" sz="1000" i="1" dirty="0">
                <a:solidFill>
                  <a:schemeClr val="bg1"/>
                </a:solidFill>
                <a:latin typeface="Franklin Gothic Book"/>
                <a:cs typeface="Calibri"/>
              </a:rPr>
              <a:t> </a:t>
            </a:r>
            <a:r>
              <a:rPr lang="en-US" sz="900" i="1" dirty="0">
                <a:solidFill>
                  <a:schemeClr val="bg1"/>
                </a:solidFill>
                <a:latin typeface="Franklin Gothic Book"/>
                <a:cs typeface="Calibri"/>
              </a:rPr>
              <a:t>(VB Forms)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00" dirty="0">
                <a:solidFill>
                  <a:schemeClr val="bg1"/>
                </a:solidFill>
                <a:latin typeface="Franklin Gothic Medium"/>
                <a:cs typeface="Calibri"/>
              </a:rPr>
              <a:t>NGINX</a:t>
            </a:r>
            <a:endParaRPr lang="en-US" sz="1000" i="1" dirty="0">
              <a:solidFill>
                <a:schemeClr val="bg1"/>
              </a:solidFill>
              <a:latin typeface="Franklin Gothic Book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Docker</a:t>
            </a:r>
            <a:endParaRPr lang="en-US" sz="1523" dirty="0">
              <a:solidFill>
                <a:schemeClr val="bg1"/>
              </a:solidFill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Node </a:t>
            </a:r>
            <a:r>
              <a:rPr lang="en-US" sz="1015" dirty="0" err="1">
                <a:solidFill>
                  <a:schemeClr val="bg1"/>
                </a:solidFill>
                <a:latin typeface="Franklin Gothic Medium"/>
                <a:cs typeface="Calibri"/>
              </a:rPr>
              <a:t>Js</a:t>
            </a: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846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1058" dirty="0">
                <a:solidFill>
                  <a:schemeClr val="bg1"/>
                </a:solidFill>
                <a:latin typeface="Franklin Gothic Medium"/>
                <a:cs typeface="Calibri"/>
              </a:rPr>
              <a:t>Front-end:</a:t>
            </a:r>
            <a:endParaRPr lang="en-US" sz="1058" dirty="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Vue </a:t>
            </a:r>
            <a:r>
              <a:rPr lang="en-US" sz="1015" dirty="0" err="1">
                <a:solidFill>
                  <a:schemeClr val="bg1"/>
                </a:solidFill>
                <a:latin typeface="Franklin Gothic Medium"/>
                <a:cs typeface="Calibri"/>
              </a:rPr>
              <a:t>Js</a:t>
            </a:r>
            <a:r>
              <a:rPr lang="en-US" sz="1015" i="1" dirty="0">
                <a:solidFill>
                  <a:schemeClr val="bg1"/>
                </a:solidFill>
                <a:latin typeface="Franklin Gothic Book"/>
                <a:cs typeface="Calibri"/>
              </a:rPr>
              <a:t> (</a:t>
            </a:r>
            <a:r>
              <a:rPr lang="en-US" sz="1015" i="1" dirty="0" err="1">
                <a:solidFill>
                  <a:schemeClr val="bg1"/>
                </a:solidFill>
                <a:latin typeface="Franklin Gothic Book"/>
                <a:cs typeface="Calibri"/>
              </a:rPr>
              <a:t>Vuetify</a:t>
            </a:r>
            <a:r>
              <a:rPr lang="en-US" sz="1015" i="1" dirty="0">
                <a:solidFill>
                  <a:schemeClr val="bg1"/>
                </a:solidFill>
                <a:latin typeface="Franklin Gothic Book"/>
                <a:cs typeface="Calibri"/>
              </a:rPr>
              <a:t>, </a:t>
            </a:r>
            <a:r>
              <a:rPr lang="en-US" sz="1015" i="1" dirty="0" err="1">
                <a:solidFill>
                  <a:schemeClr val="bg1"/>
                </a:solidFill>
                <a:latin typeface="Franklin Gothic Book"/>
                <a:cs typeface="Calibri"/>
              </a:rPr>
              <a:t>Vuex</a:t>
            </a:r>
            <a:r>
              <a:rPr lang="en-US" sz="1015" i="1" dirty="0">
                <a:solidFill>
                  <a:schemeClr val="bg1"/>
                </a:solidFill>
                <a:latin typeface="Franklin Gothic Book"/>
                <a:cs typeface="Calibri"/>
              </a:rPr>
              <a:t>, Router, CLI)</a:t>
            </a:r>
            <a:endParaRPr lang="en-US" sz="1015" dirty="0">
              <a:solidFill>
                <a:schemeClr val="bg1"/>
              </a:solidFill>
              <a:latin typeface="Franklin Gothic Medium"/>
              <a:ea typeface="+mn-lt"/>
              <a:cs typeface="+mn-lt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Bootstrap</a:t>
            </a: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Axios</a:t>
            </a: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AJAX</a:t>
            </a: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r>
              <a:rPr lang="en-US" sz="1015" dirty="0" err="1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Javascript</a:t>
            </a:r>
            <a:endParaRPr lang="en-US" sz="1015" dirty="0">
              <a:solidFill>
                <a:schemeClr val="bg1"/>
              </a:solidFill>
              <a:latin typeface="Franklin Gothic Medium"/>
              <a:ea typeface="+mn-lt"/>
              <a:cs typeface="+mn-lt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Typescript</a:t>
            </a: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r>
              <a:rPr lang="en-US" sz="1015" dirty="0" err="1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JQuery</a:t>
            </a:r>
            <a:endParaRPr lang="en-US" sz="1015" dirty="0">
              <a:solidFill>
                <a:schemeClr val="bg1"/>
              </a:solidFill>
              <a:latin typeface="Franklin Gothic Medium"/>
              <a:ea typeface="+mn-lt"/>
              <a:cs typeface="+mn-lt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cs typeface="Calibri"/>
              </a:rPr>
              <a:t>CSS &amp; SCSS</a:t>
            </a:r>
            <a:endParaRPr lang="en-US" sz="1015" dirty="0">
              <a:solidFill>
                <a:schemeClr val="bg1"/>
              </a:solidFill>
              <a:latin typeface="Franklin Gothic Medium"/>
              <a:ea typeface="+mn-lt"/>
              <a:cs typeface="+mn-lt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r>
              <a:rPr lang="en-US" sz="1000" dirty="0">
                <a:solidFill>
                  <a:schemeClr val="bg1"/>
                </a:solidFill>
                <a:latin typeface="Franklin Gothic Medium"/>
                <a:cs typeface="Calibri"/>
              </a:rPr>
              <a:t>HTML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651AD-99F9-462C-AF9D-8DD8D1DC8764}"/>
              </a:ext>
            </a:extLst>
          </p:cNvPr>
          <p:cNvSpPr txBox="1"/>
          <p:nvPr/>
        </p:nvSpPr>
        <p:spPr>
          <a:xfrm>
            <a:off x="2556658" y="209815"/>
            <a:ext cx="5014129" cy="92562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77372" tIns="38686" rIns="77372" bIns="3868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latin typeface="Franklin Gothic Medium"/>
                <a:cs typeface="Calibri"/>
              </a:rPr>
              <a:t>Profile</a:t>
            </a:r>
            <a:endParaRPr lang="en-US" dirty="0">
              <a:cs typeface="Calibri" panose="020F0502020204030204"/>
            </a:endParaRPr>
          </a:p>
          <a:p>
            <a:r>
              <a:rPr lang="en-US" sz="900" dirty="0">
                <a:latin typeface="Franklin Gothic Book"/>
                <a:cs typeface="Calibri"/>
              </a:rPr>
              <a:t>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931" dirty="0">
                <a:latin typeface="Franklin Gothic Book"/>
                <a:ea typeface="+mn-lt"/>
                <a:cs typeface="+mn-lt"/>
              </a:rPr>
              <a:t>I am a professional Full Stack Developer with more than 7 years of experience specializing in Microsoft </a:t>
            </a:r>
            <a:r>
              <a:rPr lang="en-US" sz="931" dirty="0" err="1">
                <a:latin typeface="Franklin Gothic Book"/>
                <a:ea typeface="+mn-lt"/>
                <a:cs typeface="+mn-lt"/>
              </a:rPr>
              <a:t>.Net</a:t>
            </a:r>
            <a:r>
              <a:rPr lang="en-US" sz="931" dirty="0">
                <a:latin typeface="Franklin Gothic Book"/>
                <a:ea typeface="+mn-lt"/>
                <a:cs typeface="+mn-lt"/>
              </a:rPr>
              <a:t> Technologies and Modern </a:t>
            </a:r>
            <a:r>
              <a:rPr lang="en-US" sz="931" dirty="0" err="1">
                <a:latin typeface="Franklin Gothic Book"/>
                <a:ea typeface="+mn-lt"/>
                <a:cs typeface="+mn-lt"/>
              </a:rPr>
              <a:t>Javascript</a:t>
            </a:r>
            <a:r>
              <a:rPr lang="en-US" sz="931" dirty="0">
                <a:latin typeface="Franklin Gothic Book"/>
                <a:ea typeface="+mn-lt"/>
                <a:cs typeface="+mn-lt"/>
              </a:rPr>
              <a:t> Frameworks. Acquainted in Software Development Methodologies (Agile and Waterfall). Results oriented person and excellent in providing technical and business solutions and with an experience in Enterprise Solutions Integration. A man of focus and commitment.</a:t>
            </a:r>
          </a:p>
          <a:p>
            <a:endParaRPr lang="en-US" sz="931" dirty="0">
              <a:latin typeface="Franklin Gothic Book"/>
              <a:cs typeface="Calibri" panose="020F0502020204030204"/>
            </a:endParaRPr>
          </a:p>
          <a:p>
            <a:r>
              <a:rPr lang="en-US" sz="1100" dirty="0">
                <a:solidFill>
                  <a:srgbClr val="000000"/>
                </a:solidFill>
                <a:latin typeface="Franklin Gothic Medium"/>
                <a:cs typeface="Calibri"/>
              </a:rPr>
              <a:t>Experience                                                                                                                       </a:t>
            </a:r>
          </a:p>
          <a:p>
            <a:r>
              <a:rPr lang="en-US" sz="900" dirty="0">
                <a:latin typeface="Franklin Gothic Book"/>
                <a:ea typeface="+mn-lt"/>
                <a:cs typeface="+mn-lt"/>
              </a:rPr>
              <a:t>--------------------------------------------------------------------------------------------------------------------------------------------------------------------------</a:t>
            </a:r>
          </a:p>
          <a:p>
            <a:r>
              <a:rPr lang="en-US" sz="900" dirty="0">
                <a:latin typeface="Franklin Gothic Medium"/>
                <a:ea typeface="+mn-lt"/>
                <a:cs typeface="+mn-lt"/>
              </a:rPr>
              <a:t>Booth &amp; Partners</a:t>
            </a:r>
            <a:endParaRPr lang="en-US" sz="900" dirty="0">
              <a:ea typeface="+mn-lt"/>
              <a:cs typeface="+mn-lt"/>
            </a:endParaRPr>
          </a:p>
          <a:p>
            <a:r>
              <a:rPr lang="en-US" sz="931" dirty="0" err="1">
                <a:latin typeface="Franklin Gothic Medium"/>
                <a:ea typeface="+mn-lt"/>
                <a:cs typeface="+mn-lt"/>
              </a:rPr>
              <a:t>Fullstack</a:t>
            </a:r>
            <a:r>
              <a:rPr lang="en-US" sz="931" dirty="0">
                <a:latin typeface="Franklin Gothic Medium"/>
                <a:ea typeface="+mn-lt"/>
                <a:cs typeface="+mn-lt"/>
              </a:rPr>
              <a:t> Software Engineer</a:t>
            </a:r>
            <a:endParaRPr lang="en-US" sz="931" dirty="0">
              <a:ea typeface="+mn-lt"/>
              <a:cs typeface="+mn-lt"/>
            </a:endParaRPr>
          </a:p>
          <a:p>
            <a:r>
              <a:rPr lang="en-US" sz="931" dirty="0">
                <a:latin typeface="Franklin Gothic Book"/>
                <a:ea typeface="+mn-lt"/>
                <a:cs typeface="+mn-lt"/>
              </a:rPr>
              <a:t>Dec 2021 – Present </a:t>
            </a:r>
            <a:endParaRPr lang="en-US" sz="931" dirty="0">
              <a:ea typeface="+mn-lt"/>
              <a:cs typeface="+mn-lt"/>
            </a:endParaRPr>
          </a:p>
          <a:p>
            <a:endParaRPr lang="en-US" sz="931" dirty="0">
              <a:ea typeface="+mn-lt"/>
              <a:cs typeface="+mn-lt"/>
            </a:endParaRPr>
          </a:p>
          <a:p>
            <a:r>
              <a:rPr lang="en-US" sz="931" i="1" dirty="0">
                <a:latin typeface="Calibri"/>
                <a:ea typeface="+mn-lt"/>
                <a:cs typeface="+mn-lt"/>
              </a:rPr>
              <a:t>Key achievements:</a:t>
            </a: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latin typeface="Calibri"/>
                <a:ea typeface="+mn-lt"/>
                <a:cs typeface="+mn-lt"/>
              </a:rPr>
              <a:t>Full Stack Engineer in Spirit Technology Solutions (Australian Client).</a:t>
            </a: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latin typeface="Calibri"/>
                <a:ea typeface="+mn-lt"/>
                <a:cs typeface="+mn-lt"/>
              </a:rPr>
              <a:t>Providing solutions to automate workflows and business processes.</a:t>
            </a: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endParaRPr lang="en-US" sz="931" dirty="0">
              <a:ea typeface="+mn-lt"/>
              <a:cs typeface="+mn-lt"/>
            </a:endParaRPr>
          </a:p>
          <a:p>
            <a:r>
              <a:rPr lang="en-US" sz="931" i="1" dirty="0">
                <a:latin typeface="Calibri"/>
                <a:ea typeface="+mn-lt"/>
                <a:cs typeface="+mn-lt"/>
              </a:rPr>
              <a:t>Projects:</a:t>
            </a: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latin typeface="Calibri"/>
                <a:ea typeface="+mn-lt"/>
                <a:cs typeface="+mn-lt"/>
              </a:rPr>
              <a:t>Development and integration with Autotask, NetSuite, </a:t>
            </a:r>
            <a:r>
              <a:rPr lang="en-US" sz="931" dirty="0" err="1">
                <a:latin typeface="Calibri"/>
                <a:ea typeface="+mn-lt"/>
                <a:cs typeface="+mn-lt"/>
              </a:rPr>
              <a:t>Selcomm</a:t>
            </a:r>
            <a:r>
              <a:rPr lang="en-US" sz="931" dirty="0">
                <a:latin typeface="Calibri"/>
                <a:ea typeface="+mn-lt"/>
                <a:cs typeface="+mn-lt"/>
              </a:rPr>
              <a:t> and Dynamics 365.</a:t>
            </a:r>
          </a:p>
          <a:p>
            <a:pPr lvl="1"/>
            <a:r>
              <a:rPr lang="en-US" sz="931" dirty="0">
                <a:latin typeface="Calibri"/>
                <a:ea typeface="+mn-lt"/>
                <a:cs typeface="+mn-lt"/>
              </a:rPr>
              <a:t>   </a:t>
            </a:r>
            <a:r>
              <a:rPr lang="en-US" sz="931" i="1" dirty="0">
                <a:latin typeface="Calibri"/>
                <a:ea typeface="+mn-lt"/>
                <a:cs typeface="+mn-lt"/>
              </a:rPr>
              <a:t>Technologies: </a:t>
            </a:r>
            <a:r>
              <a:rPr lang="en-US" sz="931" i="1" dirty="0" err="1">
                <a:latin typeface="Calibri"/>
                <a:ea typeface="+mn-lt"/>
                <a:cs typeface="+mn-lt"/>
              </a:rPr>
              <a:t>.Net</a:t>
            </a:r>
            <a:r>
              <a:rPr lang="en-US" sz="931" i="1" dirty="0">
                <a:latin typeface="Calibri"/>
                <a:ea typeface="+mn-lt"/>
                <a:cs typeface="+mn-lt"/>
              </a:rPr>
              <a:t> Core, RESTful API, Azure Functions, Power Automate, Dynamics CRM, Dynamics Finance and Operations</a:t>
            </a:r>
            <a:endParaRPr lang="en-US" sz="931" i="1" dirty="0">
              <a:ea typeface="+mn-lt"/>
              <a:cs typeface="+mn-lt"/>
            </a:endParaRPr>
          </a:p>
          <a:p>
            <a:endParaRPr lang="en-US" sz="931" dirty="0">
              <a:latin typeface="Franklin Gothic Medium"/>
              <a:ea typeface="+mn-lt"/>
              <a:cs typeface="+mn-lt"/>
            </a:endParaRPr>
          </a:p>
          <a:p>
            <a:endParaRPr lang="en-US" sz="931" dirty="0">
              <a:latin typeface="Franklin Gothic Medium"/>
              <a:ea typeface="+mn-lt"/>
              <a:cs typeface="+mn-lt"/>
            </a:endParaRPr>
          </a:p>
          <a:p>
            <a:r>
              <a:rPr lang="en-US" sz="931" dirty="0">
                <a:latin typeface="Franklin Gothic Medium"/>
                <a:ea typeface="+mn-lt"/>
                <a:cs typeface="+mn-lt"/>
              </a:rPr>
              <a:t>Two Miss Pink Place Inc.</a:t>
            </a:r>
            <a:endParaRPr lang="en-US" sz="1523" dirty="0">
              <a:latin typeface="Franklin Gothic Medium"/>
              <a:cs typeface="Calibri" panose="020F0502020204030204"/>
            </a:endParaRPr>
          </a:p>
          <a:p>
            <a:r>
              <a:rPr lang="en-US" sz="931" dirty="0">
                <a:latin typeface="Franklin Gothic Medium"/>
                <a:ea typeface="+mn-lt"/>
                <a:cs typeface="+mn-lt"/>
              </a:rPr>
              <a:t>Full Stack Developer</a:t>
            </a:r>
            <a:endParaRPr lang="en-US" sz="1523" dirty="0">
              <a:latin typeface="Franklin Gothic Medium"/>
              <a:cs typeface="Calibri" panose="020F0502020204030204"/>
            </a:endParaRPr>
          </a:p>
          <a:p>
            <a:r>
              <a:rPr lang="en-US" sz="931" dirty="0">
                <a:latin typeface="Franklin Gothic Book"/>
                <a:ea typeface="+mn-lt"/>
                <a:cs typeface="+mn-lt"/>
              </a:rPr>
              <a:t>Dec 2019 – Dec 2021 </a:t>
            </a:r>
            <a:endParaRPr lang="en-US" sz="1523" dirty="0">
              <a:latin typeface="Franklin Gothic Book"/>
              <a:ea typeface="+mn-lt"/>
              <a:cs typeface="+mn-lt"/>
            </a:endParaRPr>
          </a:p>
          <a:p>
            <a:endParaRPr lang="en-US" sz="931" dirty="0">
              <a:ea typeface="+mn-lt"/>
              <a:cs typeface="+mn-lt"/>
            </a:endParaRPr>
          </a:p>
          <a:p>
            <a:r>
              <a:rPr lang="en-US" sz="931" i="1" dirty="0">
                <a:ea typeface="+mn-lt"/>
                <a:cs typeface="+mn-lt"/>
              </a:rPr>
              <a:t>Key achievements:</a:t>
            </a:r>
          </a:p>
          <a:p>
            <a:pPr marL="531495" lvl="1" indent="-144780">
              <a:buFont typeface="Arial"/>
              <a:buChar char="•"/>
            </a:pPr>
            <a:r>
              <a:rPr lang="en-US" sz="931" dirty="0">
                <a:ea typeface="+mn-lt"/>
                <a:cs typeface="+mn-lt"/>
              </a:rPr>
              <a:t>Contributed and was one of the main </a:t>
            </a:r>
            <a:r>
              <a:rPr lang="en-US" sz="931" dirty="0" err="1">
                <a:ea typeface="+mn-lt"/>
                <a:cs typeface="+mn-lt"/>
              </a:rPr>
              <a:t>Fullstack</a:t>
            </a:r>
            <a:r>
              <a:rPr lang="en-US" sz="931" dirty="0">
                <a:ea typeface="+mn-lt"/>
                <a:cs typeface="+mn-lt"/>
              </a:rPr>
              <a:t> Developers in an R&amp;D Setup.</a:t>
            </a:r>
          </a:p>
          <a:p>
            <a:pPr marL="531495" lvl="1" indent="-144780">
              <a:buFont typeface="Arial"/>
              <a:buChar char="•"/>
            </a:pPr>
            <a:endParaRPr lang="en-US" sz="846" dirty="0">
              <a:ea typeface="+mn-lt"/>
              <a:cs typeface="+mn-lt"/>
            </a:endParaRPr>
          </a:p>
          <a:p>
            <a:r>
              <a:rPr lang="en-US" sz="931" i="1" dirty="0">
                <a:ea typeface="+mn-lt"/>
                <a:cs typeface="+mn-lt"/>
              </a:rPr>
              <a:t>Projects:</a:t>
            </a:r>
          </a:p>
          <a:p>
            <a:pPr marL="531495" lvl="1" indent="-144780">
              <a:buFont typeface="Arial"/>
              <a:buChar char="•"/>
            </a:pPr>
            <a:r>
              <a:rPr lang="en-US" sz="931" dirty="0" err="1">
                <a:ea typeface="+mn-lt"/>
                <a:cs typeface="+mn-lt"/>
              </a:rPr>
              <a:t>Winkabet</a:t>
            </a:r>
            <a:r>
              <a:rPr lang="en-US" sz="931" dirty="0">
                <a:ea typeface="+mn-lt"/>
                <a:cs typeface="+mn-lt"/>
              </a:rPr>
              <a:t>, </a:t>
            </a:r>
            <a:r>
              <a:rPr lang="en-US" sz="931" dirty="0" err="1">
                <a:ea typeface="+mn-lt"/>
                <a:cs typeface="+mn-lt"/>
              </a:rPr>
              <a:t>Lbet</a:t>
            </a:r>
            <a:r>
              <a:rPr lang="en-US" sz="931" dirty="0">
                <a:ea typeface="+mn-lt"/>
                <a:cs typeface="+mn-lt"/>
              </a:rPr>
              <a:t>, </a:t>
            </a:r>
            <a:r>
              <a:rPr lang="en-US" sz="931" dirty="0" err="1">
                <a:ea typeface="+mn-lt"/>
                <a:cs typeface="+mn-lt"/>
              </a:rPr>
              <a:t>Betenjoy</a:t>
            </a:r>
            <a:r>
              <a:rPr lang="en-US" sz="931" dirty="0">
                <a:ea typeface="+mn-lt"/>
                <a:cs typeface="+mn-lt"/>
              </a:rPr>
              <a:t> and Quick88Bet (Backoffice and Player Portal Web Apps)</a:t>
            </a:r>
            <a:br>
              <a:rPr lang="en-US" sz="931" dirty="0">
                <a:ea typeface="+mn-lt"/>
                <a:cs typeface="+mn-lt"/>
              </a:rPr>
            </a:br>
            <a:r>
              <a:rPr lang="en-US" sz="931" i="1" dirty="0">
                <a:ea typeface="+mn-lt"/>
                <a:cs typeface="+mn-lt"/>
              </a:rPr>
              <a:t>Technologies: </a:t>
            </a:r>
            <a:r>
              <a:rPr lang="en-US" sz="931" i="1" dirty="0" err="1">
                <a:ea typeface="+mn-lt"/>
                <a:cs typeface="+mn-lt"/>
              </a:rPr>
              <a:t>.Net</a:t>
            </a:r>
            <a:r>
              <a:rPr lang="en-US" sz="931" i="1" dirty="0">
                <a:ea typeface="+mn-lt"/>
                <a:cs typeface="+mn-lt"/>
              </a:rPr>
              <a:t> Core, RESTful API, PostgreSQL, Vue JS</a:t>
            </a:r>
            <a:endParaRPr lang="en-US" sz="1523" i="1" dirty="0"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r>
              <a:rPr lang="en-US" sz="931" dirty="0">
                <a:ea typeface="+mn-lt"/>
                <a:cs typeface="+mn-lt"/>
              </a:rPr>
              <a:t>Background Services (Email Sender, SMS Sender, </a:t>
            </a:r>
            <a:r>
              <a:rPr lang="en-US" sz="931" dirty="0" err="1">
                <a:ea typeface="+mn-lt"/>
                <a:cs typeface="+mn-lt"/>
              </a:rPr>
              <a:t>FXRates</a:t>
            </a:r>
            <a:r>
              <a:rPr lang="en-US" sz="931" dirty="0">
                <a:ea typeface="+mn-lt"/>
                <a:cs typeface="+mn-lt"/>
              </a:rPr>
              <a:t>)</a:t>
            </a:r>
            <a:br>
              <a:rPr lang="en-US" sz="931" dirty="0">
                <a:ea typeface="+mn-lt"/>
                <a:cs typeface="+mn-lt"/>
              </a:rPr>
            </a:br>
            <a:r>
              <a:rPr lang="en-US" sz="931" i="1" dirty="0">
                <a:ea typeface="+mn-lt"/>
                <a:cs typeface="+mn-lt"/>
              </a:rPr>
              <a:t>Technologies: </a:t>
            </a:r>
            <a:r>
              <a:rPr lang="en-US" sz="931" i="1" dirty="0" err="1">
                <a:ea typeface="+mn-lt"/>
                <a:cs typeface="+mn-lt"/>
              </a:rPr>
              <a:t>.Net</a:t>
            </a:r>
            <a:r>
              <a:rPr lang="en-US" sz="931" i="1" dirty="0">
                <a:ea typeface="+mn-lt"/>
                <a:cs typeface="+mn-lt"/>
              </a:rPr>
              <a:t> Core, Kafka, Pusher</a:t>
            </a:r>
            <a:endParaRPr lang="en-US" sz="1523" i="1" dirty="0"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r>
              <a:rPr lang="en-US" sz="931" dirty="0">
                <a:ea typeface="+mn-lt"/>
                <a:cs typeface="+mn-lt"/>
              </a:rPr>
              <a:t>Bonus Engine (Casino and Sportsbook Providers)</a:t>
            </a:r>
            <a:br>
              <a:rPr lang="en-US" sz="931" dirty="0">
                <a:ea typeface="+mn-lt"/>
                <a:cs typeface="+mn-lt"/>
              </a:rPr>
            </a:br>
            <a:r>
              <a:rPr lang="en-US" sz="931" i="1" dirty="0">
                <a:ea typeface="+mn-lt"/>
                <a:cs typeface="+mn-lt"/>
              </a:rPr>
              <a:t>Technologies: </a:t>
            </a:r>
            <a:r>
              <a:rPr lang="en-US" sz="931" i="1" dirty="0" err="1">
                <a:ea typeface="+mn-lt"/>
                <a:cs typeface="+mn-lt"/>
              </a:rPr>
              <a:t>.Net</a:t>
            </a:r>
            <a:r>
              <a:rPr lang="en-US" sz="931" i="1" dirty="0">
                <a:ea typeface="+mn-lt"/>
                <a:cs typeface="+mn-lt"/>
              </a:rPr>
              <a:t> Core, Vue JS, Kafka, Pusher, PostgreSQL</a:t>
            </a:r>
            <a:endParaRPr lang="en-US" sz="1523" i="1" dirty="0"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r>
              <a:rPr lang="en-US" sz="931" dirty="0">
                <a:ea typeface="+mn-lt"/>
                <a:cs typeface="+mn-lt"/>
              </a:rPr>
              <a:t>Game Providers API Integrations (BTIS, Evolution, Pinnacle, </a:t>
            </a:r>
            <a:r>
              <a:rPr lang="en-US" sz="931" dirty="0" err="1">
                <a:ea typeface="+mn-lt"/>
                <a:cs typeface="+mn-lt"/>
              </a:rPr>
              <a:t>SBOBet</a:t>
            </a:r>
            <a:r>
              <a:rPr lang="en-US" sz="931" dirty="0">
                <a:ea typeface="+mn-lt"/>
                <a:cs typeface="+mn-lt"/>
              </a:rPr>
              <a:t>, </a:t>
            </a:r>
            <a:r>
              <a:rPr lang="en-US" sz="931" dirty="0" err="1">
                <a:ea typeface="+mn-lt"/>
                <a:cs typeface="+mn-lt"/>
              </a:rPr>
              <a:t>Spadegaming</a:t>
            </a:r>
            <a:r>
              <a:rPr lang="en-US" sz="931" dirty="0">
                <a:ea typeface="+mn-lt"/>
                <a:cs typeface="+mn-lt"/>
              </a:rPr>
              <a:t>, </a:t>
            </a:r>
            <a:r>
              <a:rPr lang="en-US" sz="931" dirty="0" err="1">
                <a:ea typeface="+mn-lt"/>
                <a:cs typeface="+mn-lt"/>
              </a:rPr>
              <a:t>Flowgaming</a:t>
            </a:r>
            <a:r>
              <a:rPr lang="en-US" sz="931" dirty="0">
                <a:ea typeface="+mn-lt"/>
                <a:cs typeface="+mn-lt"/>
              </a:rPr>
              <a:t>, </a:t>
            </a:r>
            <a:r>
              <a:rPr lang="en-US" sz="931" dirty="0" err="1">
                <a:ea typeface="+mn-lt"/>
                <a:cs typeface="+mn-lt"/>
              </a:rPr>
              <a:t>Bolegaming</a:t>
            </a:r>
            <a:r>
              <a:rPr lang="en-US" sz="931" dirty="0">
                <a:ea typeface="+mn-lt"/>
                <a:cs typeface="+mn-lt"/>
              </a:rPr>
              <a:t>) -- Casino and Sportsbook</a:t>
            </a:r>
            <a:br>
              <a:rPr lang="en-US" sz="931" dirty="0">
                <a:ea typeface="+mn-lt"/>
                <a:cs typeface="+mn-lt"/>
              </a:rPr>
            </a:br>
            <a:r>
              <a:rPr lang="en-US" sz="931" i="1" dirty="0">
                <a:ea typeface="+mn-lt"/>
                <a:cs typeface="+mn-lt"/>
              </a:rPr>
              <a:t>Technologies: . Net Core, Vue JS, PostgreSQL</a:t>
            </a:r>
            <a:endParaRPr lang="en-US" sz="1523" i="1" dirty="0"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r>
              <a:rPr lang="en-US" sz="931" dirty="0">
                <a:ea typeface="+mn-lt"/>
                <a:cs typeface="+mn-lt"/>
              </a:rPr>
              <a:t>Caching Mechanism</a:t>
            </a:r>
            <a:br>
              <a:rPr lang="en-US" sz="931" dirty="0">
                <a:ea typeface="+mn-lt"/>
                <a:cs typeface="+mn-lt"/>
              </a:rPr>
            </a:br>
            <a:r>
              <a:rPr lang="en-US" sz="931" i="1" dirty="0">
                <a:ea typeface="+mn-lt"/>
                <a:cs typeface="+mn-lt"/>
              </a:rPr>
              <a:t>Technologies: Redis, </a:t>
            </a:r>
            <a:r>
              <a:rPr lang="en-US" sz="931" i="1" dirty="0" err="1">
                <a:ea typeface="+mn-lt"/>
                <a:cs typeface="+mn-lt"/>
              </a:rPr>
              <a:t>.Net</a:t>
            </a:r>
            <a:r>
              <a:rPr lang="en-US" sz="931" i="1" dirty="0">
                <a:ea typeface="+mn-lt"/>
                <a:cs typeface="+mn-lt"/>
              </a:rPr>
              <a:t> Core</a:t>
            </a:r>
            <a:endParaRPr lang="en-US" sz="1523" i="1" dirty="0">
              <a:cs typeface="Calibri" panose="020F0502020204030204"/>
            </a:endParaRPr>
          </a:p>
          <a:p>
            <a:pPr marL="531495" lvl="1" indent="-144780">
              <a:buFont typeface="Arial"/>
              <a:buChar char="•"/>
            </a:pPr>
            <a:endParaRPr lang="en-US" sz="931" i="1" dirty="0">
              <a:latin typeface="Calibri"/>
              <a:cs typeface="Calibri" panose="020F0502020204030204"/>
            </a:endParaRPr>
          </a:p>
          <a:p>
            <a:pPr marL="531495" lvl="1" indent="-144780">
              <a:buFont typeface="Arial"/>
              <a:buChar char="•"/>
            </a:pPr>
            <a:endParaRPr lang="en-US" sz="931" i="1" dirty="0">
              <a:cs typeface="Calibri"/>
            </a:endParaRPr>
          </a:p>
          <a:p>
            <a:r>
              <a:rPr lang="en-US" sz="900" dirty="0">
                <a:latin typeface="Franklin Gothic Medium"/>
              </a:rPr>
              <a:t>RCG IT Services Philippines, Inc.</a:t>
            </a:r>
            <a:endParaRPr lang="en-US" sz="900" dirty="0">
              <a:latin typeface="Franklin Gothic Medium"/>
              <a:ea typeface="+mn-lt"/>
              <a:cs typeface="+mn-lt"/>
            </a:endParaRPr>
          </a:p>
          <a:p>
            <a:r>
              <a:rPr lang="en-US" sz="931" dirty="0">
                <a:latin typeface="Franklin Gothic Medium"/>
                <a:ea typeface="+mn-lt"/>
                <a:cs typeface="+mn-lt"/>
              </a:rPr>
              <a:t>Analyst Programmer (</a:t>
            </a:r>
            <a:r>
              <a:rPr lang="en-US" sz="931" dirty="0" err="1">
                <a:latin typeface="Franklin Gothic Medium"/>
                <a:ea typeface="+mn-lt"/>
                <a:cs typeface="+mn-lt"/>
              </a:rPr>
              <a:t>C#.Net</a:t>
            </a:r>
            <a:r>
              <a:rPr lang="en-US" sz="931" dirty="0">
                <a:latin typeface="Franklin Gothic Medium"/>
                <a:ea typeface="+mn-lt"/>
                <a:cs typeface="+mn-lt"/>
              </a:rPr>
              <a:t>)</a:t>
            </a:r>
            <a:endParaRPr lang="en-US" sz="931" dirty="0">
              <a:cs typeface="Calibri"/>
            </a:endParaRPr>
          </a:p>
          <a:p>
            <a:r>
              <a:rPr lang="en-US" sz="931" dirty="0">
                <a:latin typeface="Franklin Gothic Book"/>
                <a:cs typeface="Calibri"/>
              </a:rPr>
              <a:t>Jun 2018 – Dec 2019 </a:t>
            </a:r>
            <a:endParaRPr lang="en-US" sz="931" dirty="0">
              <a:ea typeface="+mn-lt"/>
              <a:cs typeface="+mn-lt"/>
            </a:endParaRPr>
          </a:p>
          <a:p>
            <a:endParaRPr lang="en-US" sz="931" dirty="0">
              <a:ea typeface="+mn-lt"/>
              <a:cs typeface="+mn-lt"/>
            </a:endParaRPr>
          </a:p>
          <a:p>
            <a:r>
              <a:rPr lang="en-US" sz="931" i="1" dirty="0">
                <a:cs typeface="Calibri"/>
              </a:rPr>
              <a:t>Key achievements:</a:t>
            </a: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cs typeface="Calibri"/>
              </a:rPr>
              <a:t>Consultant for Essilor Shared Services Inc. and VisionWeb (US Client).</a:t>
            </a: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ea typeface="+mn-lt"/>
                <a:cs typeface="+mn-lt"/>
              </a:rPr>
              <a:t>Development of new feature items for the services and web app.</a:t>
            </a:r>
          </a:p>
          <a:p>
            <a:pPr lvl="1"/>
            <a:endParaRPr lang="en-US" sz="931" dirty="0">
              <a:ea typeface="+mn-lt"/>
              <a:cs typeface="+mn-lt"/>
            </a:endParaRPr>
          </a:p>
          <a:p>
            <a:r>
              <a:rPr lang="en-US" sz="931" i="1" dirty="0">
                <a:ea typeface="+mn-lt"/>
                <a:cs typeface="+mn-lt"/>
              </a:rPr>
              <a:t>Projects</a:t>
            </a:r>
            <a:r>
              <a:rPr lang="en-US" sz="931" i="1" dirty="0">
                <a:cs typeface="Calibri"/>
              </a:rPr>
              <a:t>:</a:t>
            </a: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 err="1">
                <a:cs typeface="Calibri"/>
              </a:rPr>
              <a:t>iSafety</a:t>
            </a:r>
            <a:r>
              <a:rPr lang="en-US" sz="931" dirty="0">
                <a:cs typeface="Calibri"/>
              </a:rPr>
              <a:t> Management Services</a:t>
            </a:r>
            <a:br>
              <a:rPr lang="en-US" sz="931" dirty="0">
                <a:cs typeface="Calibri"/>
              </a:rPr>
            </a:br>
            <a:r>
              <a:rPr lang="en-US" sz="931" i="1" dirty="0">
                <a:cs typeface="Calibri"/>
              </a:rPr>
              <a:t>Technologies: </a:t>
            </a:r>
            <a:r>
              <a:rPr lang="en-US" sz="931" i="1" dirty="0" err="1">
                <a:cs typeface="Calibri"/>
              </a:rPr>
              <a:t>.Net</a:t>
            </a:r>
            <a:r>
              <a:rPr lang="en-US" sz="931" i="1" dirty="0">
                <a:cs typeface="Calibri"/>
              </a:rPr>
              <a:t> Core, RESTful API</a:t>
            </a:r>
            <a:endParaRPr lang="en-US" sz="931" i="1" dirty="0"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endParaRPr lang="en-US" sz="931" i="1" dirty="0">
              <a:cs typeface="Calibri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cs typeface="Calibri"/>
              </a:rPr>
              <a:t>Uprise Web App (EHR and Practice Management)</a:t>
            </a:r>
            <a:br>
              <a:rPr lang="en-US" sz="931" dirty="0">
                <a:cs typeface="Calibri"/>
              </a:rPr>
            </a:br>
            <a:r>
              <a:rPr lang="en-US" sz="931" dirty="0">
                <a:cs typeface="Calibri"/>
              </a:rPr>
              <a:t>Technologies: </a:t>
            </a:r>
            <a:r>
              <a:rPr lang="en-US" sz="931" i="1" dirty="0" err="1">
                <a:cs typeface="Calibri"/>
              </a:rPr>
              <a:t>.</a:t>
            </a:r>
            <a:r>
              <a:rPr lang="en-US" sz="931" i="1" dirty="0" err="1">
                <a:ea typeface="+mn-lt"/>
                <a:cs typeface="+mn-lt"/>
              </a:rPr>
              <a:t>Net</a:t>
            </a:r>
            <a:r>
              <a:rPr lang="en-US" sz="931" i="1" dirty="0">
                <a:ea typeface="+mn-lt"/>
                <a:cs typeface="+mn-lt"/>
              </a:rPr>
              <a:t> Framework, </a:t>
            </a:r>
            <a:r>
              <a:rPr lang="en-US" sz="931" i="1" dirty="0" err="1">
                <a:ea typeface="+mn-lt"/>
                <a:cs typeface="+mn-lt"/>
              </a:rPr>
              <a:t>.Net</a:t>
            </a:r>
            <a:r>
              <a:rPr lang="en-US" sz="931" i="1" dirty="0">
                <a:ea typeface="+mn-lt"/>
                <a:cs typeface="+mn-lt"/>
              </a:rPr>
              <a:t> Core, </a:t>
            </a:r>
            <a:r>
              <a:rPr lang="en-US" sz="931" i="1" dirty="0" err="1">
                <a:ea typeface="+mn-lt"/>
                <a:cs typeface="+mn-lt"/>
              </a:rPr>
              <a:t>ExtJS</a:t>
            </a:r>
            <a:r>
              <a:rPr lang="en-US" sz="931" i="1" dirty="0">
                <a:ea typeface="+mn-lt"/>
                <a:cs typeface="+mn-lt"/>
              </a:rPr>
              <a:t>, MVC Framework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A532AC-E677-460C-9BD0-D7D27BE3709A}"/>
              </a:ext>
            </a:extLst>
          </p:cNvPr>
          <p:cNvSpPr txBox="1"/>
          <p:nvPr/>
        </p:nvSpPr>
        <p:spPr>
          <a:xfrm>
            <a:off x="1106" y="770"/>
            <a:ext cx="2553220" cy="10020273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rot="0" spcFirstLastPara="0" vertOverflow="overflow" horzOverflow="overflow" vert="horz" wrap="square" lIns="77372" tIns="38686" rIns="77372" bIns="3868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354" dirty="0">
              <a:solidFill>
                <a:schemeClr val="bg1"/>
              </a:solidFill>
              <a:latin typeface="Franklin Gothic Medium"/>
            </a:endParaRPr>
          </a:p>
          <a:p>
            <a:r>
              <a:rPr lang="en-US" sz="1058" i="1" dirty="0">
                <a:solidFill>
                  <a:schemeClr val="bg1"/>
                </a:solidFill>
                <a:highlight>
                  <a:srgbClr val="000000"/>
                </a:highlight>
                <a:latin typeface="Franklin Gothic Medium"/>
                <a:cs typeface="Calibri"/>
              </a:rPr>
              <a:t>Personal Skills                                             </a:t>
            </a:r>
            <a:endParaRPr lang="en-US" sz="1523" dirty="0">
              <a:solidFill>
                <a:schemeClr val="bg1"/>
              </a:solidFill>
              <a:highlight>
                <a:srgbClr val="000000"/>
              </a:highlight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Team Work</a:t>
            </a: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Self-motivated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Initiative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Creative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Leadership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Positive Attitude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Quick Learning Ability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Communication Skills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Proactive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r>
              <a:rPr lang="en-US" sz="1015" dirty="0">
                <a:solidFill>
                  <a:schemeClr val="bg1"/>
                </a:solidFill>
                <a:latin typeface="Franklin Gothic Medium"/>
                <a:ea typeface="+mn-lt"/>
                <a:cs typeface="+mn-lt"/>
              </a:rPr>
              <a:t>Self-management</a:t>
            </a: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endParaRPr lang="en-US" sz="1015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endParaRPr lang="en-US" sz="1000" dirty="0">
              <a:solidFill>
                <a:schemeClr val="bg1"/>
              </a:solidFill>
              <a:latin typeface="Franklin Gothic Medium"/>
              <a:cs typeface="Calibri"/>
            </a:endParaRPr>
          </a:p>
          <a:p>
            <a:pPr marL="144780" indent="-144780">
              <a:lnSpc>
                <a:spcPct val="150000"/>
              </a:lnSpc>
              <a:buFont typeface="Arial,Sans-Serif"/>
              <a:buChar char="•"/>
            </a:pPr>
            <a:endParaRPr lang="en-US" sz="1000" dirty="0">
              <a:solidFill>
                <a:schemeClr val="bg1"/>
              </a:solidFill>
              <a:latin typeface="Franklin Gothic Medium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651AD-99F9-462C-AF9D-8DD8D1DC8764}"/>
              </a:ext>
            </a:extLst>
          </p:cNvPr>
          <p:cNvSpPr txBox="1"/>
          <p:nvPr/>
        </p:nvSpPr>
        <p:spPr>
          <a:xfrm>
            <a:off x="2555786" y="209815"/>
            <a:ext cx="5022150" cy="870112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rot="0" spcFirstLastPara="0" vertOverflow="overflow" horzOverflow="overflow" vert="horz" wrap="square" lIns="77372" tIns="38686" rIns="77372" bIns="38686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31" dirty="0" err="1">
                <a:latin typeface="Franklin Gothic Medium"/>
                <a:ea typeface="+mn-lt"/>
                <a:cs typeface="+mn-lt"/>
              </a:rPr>
              <a:t>SteelAsia</a:t>
            </a:r>
            <a:r>
              <a:rPr lang="en-US" sz="931" dirty="0">
                <a:latin typeface="Franklin Gothic Medium"/>
                <a:ea typeface="+mn-lt"/>
                <a:cs typeface="+mn-lt"/>
              </a:rPr>
              <a:t> Manufacturing Corporation</a:t>
            </a:r>
            <a:endParaRPr lang="en-US" dirty="0">
              <a:cs typeface="Calibri" panose="020F0502020204030204"/>
            </a:endParaRPr>
          </a:p>
          <a:p>
            <a:r>
              <a:rPr lang="en-US" sz="931" dirty="0">
                <a:latin typeface="Franklin Gothic Medium"/>
                <a:ea typeface="+mn-lt"/>
                <a:cs typeface="+mn-lt"/>
              </a:rPr>
              <a:t>System Developer</a:t>
            </a:r>
          </a:p>
          <a:p>
            <a:r>
              <a:rPr lang="en-US" sz="931" dirty="0">
                <a:latin typeface="Franklin Gothic Book"/>
                <a:ea typeface="+mn-lt"/>
                <a:cs typeface="+mn-lt"/>
              </a:rPr>
              <a:t>Dec 2016 – Jun 2018</a:t>
            </a:r>
            <a:endParaRPr lang="en-US" sz="931" dirty="0">
              <a:ea typeface="+mn-lt"/>
              <a:cs typeface="+mn-lt"/>
            </a:endParaRPr>
          </a:p>
          <a:p>
            <a:endParaRPr lang="en-US" sz="931" dirty="0">
              <a:ea typeface="+mn-lt"/>
              <a:cs typeface="+mn-lt"/>
            </a:endParaRPr>
          </a:p>
          <a:p>
            <a:r>
              <a:rPr lang="en-US" sz="931" i="1" dirty="0">
                <a:latin typeface="Calibri"/>
                <a:ea typeface="+mn-lt"/>
                <a:cs typeface="+mn-lt"/>
              </a:rPr>
              <a:t>Key achievements:</a:t>
            </a: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ea typeface="+mn-lt"/>
                <a:cs typeface="+mn-lt"/>
              </a:rPr>
              <a:t>Development of financial modules with Infor ERP Business Solutions (</a:t>
            </a:r>
            <a:r>
              <a:rPr lang="en-US" sz="931" dirty="0" err="1">
                <a:ea typeface="+mn-lt"/>
                <a:cs typeface="+mn-lt"/>
              </a:rPr>
              <a:t>CloudSuite</a:t>
            </a:r>
            <a:r>
              <a:rPr lang="en-US" sz="931" dirty="0">
                <a:ea typeface="+mn-lt"/>
                <a:cs typeface="+mn-lt"/>
              </a:rPr>
              <a:t> Industrial).</a:t>
            </a:r>
            <a:endParaRPr lang="en-US" sz="931" dirty="0">
              <a:latin typeface="Calibri"/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ea typeface="+mn-lt"/>
                <a:cs typeface="+mn-lt"/>
              </a:rPr>
              <a:t>Implemented systems and migrated old systems to new technologies.</a:t>
            </a: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ea typeface="+mn-lt"/>
                <a:cs typeface="+mn-lt"/>
              </a:rPr>
              <a:t>Optimization of reports using efficient and effective querying in database.</a:t>
            </a: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ea typeface="+mn-lt"/>
                <a:cs typeface="+mn-lt"/>
              </a:rPr>
              <a:t>Providing ERD for effective and efficient data structures.</a:t>
            </a:r>
            <a:endParaRPr lang="en-US" sz="931" dirty="0">
              <a:latin typeface="Calibri"/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endParaRPr lang="en-US" sz="931" dirty="0">
              <a:latin typeface="Calibri"/>
              <a:ea typeface="+mn-lt"/>
              <a:cs typeface="+mn-lt"/>
            </a:endParaRPr>
          </a:p>
          <a:p>
            <a:r>
              <a:rPr lang="en-US" sz="931" i="1" dirty="0">
                <a:latin typeface="Calibri"/>
                <a:ea typeface="+mn-lt"/>
                <a:cs typeface="+mn-lt"/>
              </a:rPr>
              <a:t>Projects:</a:t>
            </a:r>
            <a:endParaRPr lang="en-US" sz="931" dirty="0"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ea typeface="+mn-lt"/>
                <a:cs typeface="+mn-lt"/>
              </a:rPr>
              <a:t>Finance System -- Centralized system and reports for Purchase Requisition, Purchase Order, Receipt Entry, Journal Entry, BIR Generating Reports using Infor </a:t>
            </a:r>
            <a:r>
              <a:rPr lang="en-US" sz="931" dirty="0" err="1">
                <a:ea typeface="+mn-lt"/>
                <a:cs typeface="+mn-lt"/>
              </a:rPr>
              <a:t>CloudSuite</a:t>
            </a:r>
            <a:r>
              <a:rPr lang="en-US" sz="931" dirty="0">
                <a:ea typeface="+mn-lt"/>
                <a:cs typeface="+mn-lt"/>
              </a:rPr>
              <a:t> Industrial Business Solution.</a:t>
            </a:r>
          </a:p>
          <a:p>
            <a:pPr lvl="1"/>
            <a:r>
              <a:rPr lang="en-US" sz="931" dirty="0">
                <a:latin typeface="Calibri"/>
                <a:ea typeface="+mn-lt"/>
                <a:cs typeface="+mn-lt"/>
              </a:rPr>
              <a:t>     </a:t>
            </a:r>
            <a:r>
              <a:rPr lang="en-US" sz="931" i="1" dirty="0">
                <a:latin typeface="Calibri"/>
                <a:ea typeface="+mn-lt"/>
                <a:cs typeface="+mn-lt"/>
              </a:rPr>
              <a:t>Technologies: SQL Server, CSI, C#</a:t>
            </a:r>
            <a:endParaRPr lang="en-US" sz="931" i="1" dirty="0">
              <a:ea typeface="+mn-lt"/>
              <a:cs typeface="+mn-lt"/>
            </a:endParaRPr>
          </a:p>
          <a:p>
            <a:pPr lvl="1"/>
            <a:endParaRPr lang="en-US" sz="931" i="1" dirty="0"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r>
              <a:rPr lang="en-US" sz="931" dirty="0">
                <a:ea typeface="+mn-lt"/>
                <a:cs typeface="+mn-lt"/>
              </a:rPr>
              <a:t>Billet Management System -- Centralized system and reports for the inventory of billets, contracts, shipments, and for transferring billets to different plants.</a:t>
            </a:r>
            <a:endParaRPr lang="en-US" sz="931" i="1" dirty="0">
              <a:latin typeface="Calibri"/>
              <a:ea typeface="+mn-lt"/>
              <a:cs typeface="+mn-lt"/>
            </a:endParaRPr>
          </a:p>
          <a:p>
            <a:pPr lvl="1"/>
            <a:r>
              <a:rPr lang="en-US" sz="931" i="1" dirty="0">
                <a:latin typeface="Calibri"/>
                <a:ea typeface="+mn-lt"/>
                <a:cs typeface="+mn-lt"/>
              </a:rPr>
              <a:t>     Technologies: SQL Server, C#, </a:t>
            </a:r>
            <a:r>
              <a:rPr lang="en-US" sz="931" i="1" dirty="0" err="1">
                <a:latin typeface="Calibri"/>
                <a:ea typeface="+mn-lt"/>
                <a:cs typeface="+mn-lt"/>
              </a:rPr>
              <a:t>.Net</a:t>
            </a:r>
            <a:r>
              <a:rPr lang="en-US" sz="931" i="1" dirty="0">
                <a:latin typeface="Calibri"/>
                <a:ea typeface="+mn-lt"/>
                <a:cs typeface="+mn-lt"/>
              </a:rPr>
              <a:t> Framework, MVC Framework, </a:t>
            </a:r>
            <a:endParaRPr lang="en-US" sz="931" dirty="0">
              <a:ea typeface="+mn-lt"/>
              <a:cs typeface="+mn-lt"/>
            </a:endParaRPr>
          </a:p>
          <a:p>
            <a:pPr lvl="1"/>
            <a:r>
              <a:rPr lang="en-US" sz="931" i="1" dirty="0">
                <a:latin typeface="Calibri"/>
                <a:ea typeface="+mn-lt"/>
                <a:cs typeface="+mn-lt"/>
              </a:rPr>
              <a:t>                               Bootstrap</a:t>
            </a:r>
            <a:endParaRPr lang="en-US" sz="1523" dirty="0">
              <a:cs typeface="Calibri" panose="020F0502020204030204"/>
            </a:endParaRPr>
          </a:p>
          <a:p>
            <a:pPr lvl="1"/>
            <a:endParaRPr lang="en-US" sz="931" i="1" dirty="0">
              <a:latin typeface="Calibri"/>
              <a:ea typeface="+mn-lt"/>
              <a:cs typeface="+mn-lt"/>
            </a:endParaRPr>
          </a:p>
          <a:p>
            <a:pPr marL="531495" lvl="1" indent="-144780">
              <a:buFont typeface="Arial"/>
              <a:buChar char="•"/>
            </a:pPr>
            <a:r>
              <a:rPr lang="en-US" sz="931" i="1" dirty="0">
                <a:latin typeface="Calibri"/>
                <a:ea typeface="+mn-lt"/>
                <a:cs typeface="+mn-lt"/>
              </a:rPr>
              <a:t>Gate Pass -- </a:t>
            </a:r>
            <a:r>
              <a:rPr lang="en-US" sz="931" dirty="0">
                <a:ea typeface="+mn-lt"/>
                <a:cs typeface="+mn-lt"/>
              </a:rPr>
              <a:t>Automated system that handles item requests for the incoming and outgoing materials which are to be automatically approved by the heads.</a:t>
            </a:r>
            <a:endParaRPr lang="en-US" sz="931" i="1" dirty="0">
              <a:latin typeface="Calibri"/>
              <a:ea typeface="+mn-lt"/>
              <a:cs typeface="+mn-lt"/>
            </a:endParaRPr>
          </a:p>
          <a:p>
            <a:pPr lvl="1"/>
            <a:r>
              <a:rPr lang="en-US" sz="931" i="1" dirty="0">
                <a:latin typeface="Calibri"/>
                <a:ea typeface="+mn-lt"/>
                <a:cs typeface="+mn-lt"/>
              </a:rPr>
              <a:t>     Technologies: SQL Server, C#, </a:t>
            </a:r>
            <a:r>
              <a:rPr lang="en-US" sz="931" i="1" dirty="0" err="1">
                <a:latin typeface="Calibri"/>
                <a:ea typeface="+mn-lt"/>
                <a:cs typeface="+mn-lt"/>
              </a:rPr>
              <a:t>.Net</a:t>
            </a:r>
            <a:r>
              <a:rPr lang="en-US" sz="931" i="1" dirty="0">
                <a:latin typeface="Calibri"/>
                <a:ea typeface="+mn-lt"/>
                <a:cs typeface="+mn-lt"/>
              </a:rPr>
              <a:t> Framework, MVC Framework, </a:t>
            </a:r>
            <a:endParaRPr lang="en-US" sz="931" dirty="0">
              <a:ea typeface="+mn-lt"/>
              <a:cs typeface="+mn-lt"/>
            </a:endParaRPr>
          </a:p>
          <a:p>
            <a:pPr lvl="1"/>
            <a:r>
              <a:rPr lang="en-US" sz="931" i="1" dirty="0">
                <a:latin typeface="Calibri"/>
                <a:ea typeface="+mn-lt"/>
                <a:cs typeface="+mn-lt"/>
              </a:rPr>
              <a:t>                               Bootstrap</a:t>
            </a:r>
            <a:endParaRPr lang="en-US" sz="1523" dirty="0">
              <a:cs typeface="Calibri" panose="020F0502020204030204"/>
            </a:endParaRPr>
          </a:p>
          <a:p>
            <a:pPr lvl="1"/>
            <a:r>
              <a:rPr lang="en-US" sz="900" i="1" dirty="0">
                <a:latin typeface="Calibri"/>
                <a:ea typeface="+mn-lt"/>
                <a:cs typeface="+mn-lt"/>
              </a:rPr>
              <a:t>       </a:t>
            </a:r>
            <a:endParaRPr lang="en-US" sz="931" i="1" dirty="0">
              <a:latin typeface="Calibri"/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00" dirty="0">
                <a:ea typeface="+mn-lt"/>
                <a:cs typeface="+mn-lt"/>
              </a:rPr>
              <a:t>Sick Leave Conversion</a:t>
            </a:r>
            <a:r>
              <a:rPr lang="en-US" sz="900" i="1" dirty="0">
                <a:latin typeface="Calibri"/>
                <a:ea typeface="+mn-lt"/>
                <a:cs typeface="+mn-lt"/>
              </a:rPr>
              <a:t>-- </a:t>
            </a:r>
            <a:r>
              <a:rPr lang="en-US" sz="900" dirty="0">
                <a:ea typeface="+mn-lt"/>
                <a:cs typeface="+mn-lt"/>
              </a:rPr>
              <a:t>Centralized module and reports to convert sick leaves of all the employees from different database servers from different plants. Special Update, Bulk Update and Individual Update.</a:t>
            </a:r>
          </a:p>
          <a:p>
            <a:pPr lvl="1"/>
            <a:r>
              <a:rPr lang="en-US" sz="931" i="1" dirty="0">
                <a:latin typeface="Calibri"/>
                <a:ea typeface="+mn-lt"/>
                <a:cs typeface="+mn-lt"/>
              </a:rPr>
              <a:t>     Technologies: SQL Server, </a:t>
            </a:r>
            <a:r>
              <a:rPr lang="en-US" sz="931" i="1" dirty="0" err="1">
                <a:latin typeface="Calibri"/>
                <a:ea typeface="+mn-lt"/>
                <a:cs typeface="+mn-lt"/>
              </a:rPr>
              <a:t>VB.Net</a:t>
            </a:r>
            <a:r>
              <a:rPr lang="en-US" sz="931" i="1" dirty="0">
                <a:latin typeface="Calibri"/>
                <a:ea typeface="+mn-lt"/>
                <a:cs typeface="+mn-lt"/>
              </a:rPr>
              <a:t> </a:t>
            </a:r>
            <a:r>
              <a:rPr lang="en-US" sz="931" i="1" dirty="0" err="1">
                <a:latin typeface="Calibri"/>
                <a:ea typeface="+mn-lt"/>
                <a:cs typeface="+mn-lt"/>
              </a:rPr>
              <a:t>WebForms</a:t>
            </a:r>
            <a:endParaRPr lang="en-US" sz="931" i="1" dirty="0" err="1">
              <a:cs typeface="Calibri"/>
            </a:endParaRPr>
          </a:p>
          <a:p>
            <a:pPr lvl="1"/>
            <a:endParaRPr lang="en-US" sz="931" i="1" dirty="0">
              <a:latin typeface="Calibri"/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ea typeface="+mn-lt"/>
                <a:cs typeface="+mn-lt"/>
              </a:rPr>
              <a:t>Truck Billing </a:t>
            </a:r>
            <a:r>
              <a:rPr lang="en-US" sz="931" i="1" dirty="0">
                <a:latin typeface="Calibri"/>
                <a:ea typeface="+mn-lt"/>
                <a:cs typeface="+mn-lt"/>
              </a:rPr>
              <a:t>-- </a:t>
            </a:r>
            <a:r>
              <a:rPr lang="en-US" sz="931" dirty="0">
                <a:ea typeface="+mn-lt"/>
                <a:cs typeface="+mn-lt"/>
              </a:rPr>
              <a:t>Centralized system and reports for maintenance of truck companies, drivers, documents of trucks and drivers, billing of a load of trucks and other truck-related modules</a:t>
            </a:r>
            <a:r>
              <a:rPr lang="en-US" sz="931" dirty="0">
                <a:latin typeface="Calibri"/>
                <a:ea typeface="+mn-lt"/>
                <a:cs typeface="+mn-lt"/>
              </a:rPr>
              <a:t>.</a:t>
            </a:r>
            <a:endParaRPr lang="en-US" sz="931" dirty="0">
              <a:ea typeface="+mn-lt"/>
              <a:cs typeface="+mn-lt"/>
            </a:endParaRPr>
          </a:p>
          <a:p>
            <a:pPr lvl="1"/>
            <a:r>
              <a:rPr lang="en-US" sz="931" i="1" dirty="0">
                <a:latin typeface="Calibri"/>
                <a:ea typeface="+mn-lt"/>
                <a:cs typeface="+mn-lt"/>
              </a:rPr>
              <a:t>     Technologies: SQL Server, </a:t>
            </a:r>
            <a:r>
              <a:rPr lang="en-US" sz="931" i="1" dirty="0" err="1">
                <a:latin typeface="Calibri"/>
                <a:ea typeface="+mn-lt"/>
                <a:cs typeface="+mn-lt"/>
              </a:rPr>
              <a:t>VB.Net</a:t>
            </a:r>
            <a:r>
              <a:rPr lang="en-US" sz="931" i="1" dirty="0">
                <a:latin typeface="Calibri"/>
                <a:ea typeface="+mn-lt"/>
                <a:cs typeface="+mn-lt"/>
              </a:rPr>
              <a:t> </a:t>
            </a:r>
            <a:r>
              <a:rPr lang="en-US" sz="931" i="1" dirty="0" err="1">
                <a:latin typeface="Calibri"/>
                <a:ea typeface="+mn-lt"/>
                <a:cs typeface="+mn-lt"/>
              </a:rPr>
              <a:t>WebForms</a:t>
            </a:r>
            <a:endParaRPr lang="en-US" sz="1523" dirty="0" err="1">
              <a:cs typeface="Calibri" panose="020F0502020204030204"/>
            </a:endParaRPr>
          </a:p>
          <a:p>
            <a:pPr lvl="1"/>
            <a:endParaRPr lang="en-US" sz="931" i="1" dirty="0">
              <a:latin typeface="Calibri"/>
              <a:ea typeface="+mn-lt"/>
              <a:cs typeface="+mn-lt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ea typeface="+mn-lt"/>
                <a:cs typeface="+mn-lt"/>
              </a:rPr>
              <a:t>Photo Keeper </a:t>
            </a:r>
            <a:r>
              <a:rPr lang="en-US" sz="931" i="1" dirty="0">
                <a:latin typeface="Calibri"/>
                <a:ea typeface="+mn-lt"/>
                <a:cs typeface="+mn-lt"/>
              </a:rPr>
              <a:t>-- </a:t>
            </a:r>
            <a:r>
              <a:rPr lang="en-US" sz="931" dirty="0">
                <a:ea typeface="+mn-lt"/>
                <a:cs typeface="+mn-lt"/>
              </a:rPr>
              <a:t>Centralized system for scrap materials of the companies used by the Scrap Department</a:t>
            </a:r>
            <a:r>
              <a:rPr lang="en-US" sz="931" dirty="0">
                <a:latin typeface="Calibri"/>
                <a:ea typeface="+mn-lt"/>
                <a:cs typeface="+mn-lt"/>
              </a:rPr>
              <a:t>.</a:t>
            </a:r>
          </a:p>
          <a:p>
            <a:pPr lvl="1"/>
            <a:r>
              <a:rPr lang="en-US" sz="931" i="1" dirty="0">
                <a:latin typeface="Calibri"/>
                <a:ea typeface="+mn-lt"/>
                <a:cs typeface="+mn-lt"/>
              </a:rPr>
              <a:t>     Technologies: SQL Server, C#, </a:t>
            </a:r>
            <a:r>
              <a:rPr lang="en-US" sz="931" i="1" dirty="0" err="1">
                <a:latin typeface="Calibri"/>
                <a:ea typeface="+mn-lt"/>
                <a:cs typeface="+mn-lt"/>
              </a:rPr>
              <a:t>.Net</a:t>
            </a:r>
            <a:r>
              <a:rPr lang="en-US" sz="931" i="1" dirty="0">
                <a:latin typeface="Calibri"/>
                <a:ea typeface="+mn-lt"/>
                <a:cs typeface="+mn-lt"/>
              </a:rPr>
              <a:t> Framework, MVC Framework, </a:t>
            </a:r>
            <a:endParaRPr lang="en-US" sz="931" dirty="0">
              <a:latin typeface="Calibri"/>
              <a:ea typeface="+mn-lt"/>
              <a:cs typeface="+mn-lt"/>
            </a:endParaRPr>
          </a:p>
          <a:p>
            <a:pPr lvl="1"/>
            <a:r>
              <a:rPr lang="en-US" sz="931" i="1" dirty="0">
                <a:latin typeface="Calibri"/>
                <a:ea typeface="+mn-lt"/>
                <a:cs typeface="+mn-lt"/>
              </a:rPr>
              <a:t>                               Bootstrap</a:t>
            </a:r>
            <a:endParaRPr lang="en-US" sz="931" dirty="0">
              <a:ea typeface="+mn-lt"/>
              <a:cs typeface="+mn-lt"/>
            </a:endParaRPr>
          </a:p>
          <a:p>
            <a:pPr lvl="1"/>
            <a:endParaRPr lang="en-US" sz="931" i="1" dirty="0">
              <a:cs typeface="Calibri"/>
            </a:endParaRPr>
          </a:p>
          <a:p>
            <a:pPr marL="531495" lvl="1" indent="-144780">
              <a:buFont typeface="Arial,Sans-Serif"/>
              <a:buChar char="•"/>
            </a:pPr>
            <a:r>
              <a:rPr lang="en-US" sz="931" dirty="0">
                <a:ea typeface="+mn-lt"/>
                <a:cs typeface="+mn-lt"/>
              </a:rPr>
              <a:t>Sales Report and Exchange System </a:t>
            </a:r>
            <a:r>
              <a:rPr lang="en-US" sz="931" i="1" dirty="0">
                <a:cs typeface="Calibri"/>
              </a:rPr>
              <a:t>-- </a:t>
            </a:r>
            <a:r>
              <a:rPr lang="en-US" sz="931" dirty="0">
                <a:ea typeface="+mn-lt"/>
                <a:cs typeface="+mn-lt"/>
              </a:rPr>
              <a:t>Centralized modules and reports for automated requesting and approving of sales and exchange requests</a:t>
            </a:r>
            <a:r>
              <a:rPr lang="en-US" sz="931" dirty="0">
                <a:cs typeface="Calibri"/>
              </a:rPr>
              <a:t>.</a:t>
            </a:r>
            <a:endParaRPr lang="en-US" sz="931" dirty="0">
              <a:ea typeface="+mn-lt"/>
              <a:cs typeface="+mn-lt"/>
            </a:endParaRPr>
          </a:p>
          <a:p>
            <a:pPr lvl="1"/>
            <a:r>
              <a:rPr lang="en-US" sz="931" i="1" dirty="0">
                <a:cs typeface="Calibri"/>
              </a:rPr>
              <a:t>     Technologies: SQL Server, C#, </a:t>
            </a:r>
            <a:r>
              <a:rPr lang="en-US" sz="931" i="1" dirty="0" err="1">
                <a:cs typeface="Calibri"/>
              </a:rPr>
              <a:t>.Net</a:t>
            </a:r>
            <a:r>
              <a:rPr lang="en-US" sz="931" i="1" dirty="0">
                <a:cs typeface="Calibri"/>
              </a:rPr>
              <a:t> Framework, MVC Framework, </a:t>
            </a:r>
            <a:endParaRPr lang="en-US" sz="931" dirty="0">
              <a:ea typeface="+mn-lt"/>
              <a:cs typeface="+mn-lt"/>
            </a:endParaRPr>
          </a:p>
          <a:p>
            <a:pPr lvl="1"/>
            <a:r>
              <a:rPr lang="en-US" sz="931" i="1" dirty="0">
                <a:cs typeface="Calibri"/>
              </a:rPr>
              <a:t>                               Bootstrap</a:t>
            </a:r>
          </a:p>
          <a:p>
            <a:pPr lvl="1"/>
            <a:endParaRPr lang="en-US" sz="900" i="1" dirty="0">
              <a:latin typeface="Calibri"/>
              <a:ea typeface="+mn-lt"/>
              <a:cs typeface="+mn-lt"/>
            </a:endParaRPr>
          </a:p>
          <a:p>
            <a:pPr lvl="1"/>
            <a:endParaRPr lang="en-US" sz="931" i="1" dirty="0">
              <a:latin typeface="Calibri"/>
              <a:ea typeface="+mn-lt"/>
              <a:cs typeface="+mn-lt"/>
            </a:endParaRPr>
          </a:p>
          <a:p>
            <a:r>
              <a:rPr lang="en-US" sz="1100" dirty="0">
                <a:latin typeface="Franklin Gothic Medium"/>
                <a:ea typeface="+mn-lt"/>
                <a:cs typeface="+mn-lt"/>
              </a:rPr>
              <a:t>Education  </a:t>
            </a:r>
          </a:p>
          <a:p>
            <a:r>
              <a:rPr lang="en-US" sz="900" dirty="0">
                <a:latin typeface="Franklin Gothic Book"/>
                <a:ea typeface="+mn-lt"/>
                <a:cs typeface="+mn-lt"/>
              </a:rPr>
              <a:t>-------------------------------------------------------------------------------------------------------------------------------------------------------------------------</a:t>
            </a:r>
            <a:r>
              <a:rPr lang="en-US" sz="900" dirty="0">
                <a:latin typeface="Franklin Gothic Medium"/>
                <a:ea typeface="+mn-lt"/>
                <a:cs typeface="+mn-lt"/>
              </a:rPr>
              <a:t>Pangasinan State University</a:t>
            </a:r>
            <a:endParaRPr lang="en-US" sz="900" dirty="0">
              <a:cs typeface="Calibri" panose="020F0502020204030204"/>
            </a:endParaRPr>
          </a:p>
          <a:p>
            <a:r>
              <a:rPr lang="en-US" sz="931" dirty="0">
                <a:latin typeface="Franklin Gothic Medium"/>
                <a:ea typeface="+mn-lt"/>
                <a:cs typeface="+mn-lt"/>
              </a:rPr>
              <a:t>Bachelor of Science in Information and Communications Technology</a:t>
            </a:r>
          </a:p>
          <a:p>
            <a:r>
              <a:rPr lang="en-US" sz="931" dirty="0">
                <a:latin typeface="Franklin Gothic Book"/>
                <a:ea typeface="+mn-lt"/>
                <a:cs typeface="+mn-lt"/>
              </a:rPr>
              <a:t>Jun 2011 – Jun 2016 </a:t>
            </a:r>
            <a:endParaRPr lang="en-US" sz="1523" dirty="0">
              <a:cs typeface="Calibri" panose="020F0502020204030204"/>
            </a:endParaRPr>
          </a:p>
          <a:p>
            <a:r>
              <a:rPr lang="en-US" sz="931" dirty="0">
                <a:latin typeface="Franklin Gothic Book"/>
                <a:cs typeface="Calibri"/>
              </a:rPr>
              <a:t>Graduated with Diploma</a:t>
            </a:r>
          </a:p>
          <a:p>
            <a:endParaRPr lang="en-US" sz="931" dirty="0">
              <a:latin typeface="Franklin Gothic Book"/>
              <a:cs typeface="Calibri"/>
            </a:endParaRPr>
          </a:p>
          <a:p>
            <a:r>
              <a:rPr lang="en-US" sz="931" dirty="0" err="1">
                <a:latin typeface="Franklin Gothic Medium"/>
                <a:cs typeface="Calibri"/>
              </a:rPr>
              <a:t>Panpacific</a:t>
            </a:r>
            <a:r>
              <a:rPr lang="en-US" sz="931" dirty="0">
                <a:latin typeface="Franklin Gothic Medium"/>
                <a:cs typeface="Calibri"/>
              </a:rPr>
              <a:t> University North Philippines</a:t>
            </a:r>
            <a:endParaRPr lang="en-US" sz="931" dirty="0">
              <a:ea typeface="+mn-lt"/>
              <a:cs typeface="+mn-lt"/>
            </a:endParaRPr>
          </a:p>
          <a:p>
            <a:r>
              <a:rPr lang="en-US" sz="931" dirty="0">
                <a:latin typeface="Franklin Gothic Medium"/>
                <a:cs typeface="Calibri"/>
              </a:rPr>
              <a:t>High School</a:t>
            </a:r>
            <a:endParaRPr lang="en-US" sz="931" dirty="0">
              <a:ea typeface="+mn-lt"/>
              <a:cs typeface="+mn-lt"/>
            </a:endParaRPr>
          </a:p>
          <a:p>
            <a:r>
              <a:rPr lang="en-US" sz="931" dirty="0">
                <a:latin typeface="Franklin Gothic Book"/>
                <a:cs typeface="Calibri"/>
              </a:rPr>
              <a:t>Jun 2005 – Mar 2009 </a:t>
            </a:r>
            <a:endParaRPr lang="en-US" sz="931" dirty="0">
              <a:ea typeface="+mn-lt"/>
              <a:cs typeface="+mn-lt"/>
            </a:endParaRPr>
          </a:p>
          <a:p>
            <a:r>
              <a:rPr lang="en-US" sz="931" dirty="0">
                <a:latin typeface="Franklin Gothic Book"/>
                <a:cs typeface="Calibri"/>
              </a:rPr>
              <a:t>Graduated with Diploma</a:t>
            </a:r>
            <a:endParaRPr lang="en-US" sz="1523" dirty="0">
              <a:cs typeface="Calibri" panose="020F0502020204030204"/>
            </a:endParaRPr>
          </a:p>
          <a:p>
            <a:endParaRPr lang="en-US" sz="931" dirty="0">
              <a:latin typeface="Franklin Gothic Book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17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962</Words>
  <Application>Microsoft Office PowerPoint</Application>
  <PresentationFormat>Custom</PresentationFormat>
  <Paragraphs>183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Arial,Sans-Serif</vt:lpstr>
      <vt:lpstr>Calibri</vt:lpstr>
      <vt:lpstr>Calibri Light</vt:lpstr>
      <vt:lpstr>Franklin Gothic Book</vt:lpstr>
      <vt:lpstr>Franklin Gothic Medium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Kevin Mark Andrada</cp:lastModifiedBy>
  <cp:revision>955</cp:revision>
  <dcterms:created xsi:type="dcterms:W3CDTF">2022-03-12T02:57:46Z</dcterms:created>
  <dcterms:modified xsi:type="dcterms:W3CDTF">2023-07-24T17:19:01Z</dcterms:modified>
</cp:coreProperties>
</file>