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2" r:id="rId3"/>
    <p:sldId id="325" r:id="rId4"/>
    <p:sldId id="324" r:id="rId5"/>
    <p:sldId id="328" r:id="rId6"/>
    <p:sldId id="329" r:id="rId7"/>
    <p:sldId id="326" r:id="rId8"/>
    <p:sldId id="331" r:id="rId9"/>
    <p:sldId id="330" r:id="rId10"/>
    <p:sldId id="333" r:id="rId11"/>
    <p:sldId id="332" r:id="rId12"/>
    <p:sldId id="336" r:id="rId13"/>
    <p:sldId id="335" r:id="rId14"/>
    <p:sldId id="334" r:id="rId15"/>
    <p:sldId id="337" r:id="rId16"/>
    <p:sldId id="338" r:id="rId17"/>
    <p:sldId id="339" r:id="rId18"/>
    <p:sldId id="341" r:id="rId19"/>
    <p:sldId id="340" r:id="rId20"/>
    <p:sldId id="342" r:id="rId21"/>
    <p:sldId id="343" r:id="rId22"/>
    <p:sldId id="344" r:id="rId23"/>
    <p:sldId id="345" r:id="rId24"/>
    <p:sldId id="347" r:id="rId25"/>
    <p:sldId id="346" r:id="rId26"/>
    <p:sldId id="348" r:id="rId27"/>
    <p:sldId id="350" r:id="rId28"/>
    <p:sldId id="3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E4C8-910B-4448-9DDC-46C4CDEE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3EA09-14C8-497C-9C3B-A24B6571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3632-230C-4EC5-8614-9ACA8E1D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C242-43B9-451B-A759-04434487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FFA2-2019-4F81-92EC-7DDB89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1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E6B-08B4-4914-B7C6-B48732CB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A278-2C8C-432E-91C1-8155B8588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AAF4-206F-4BE1-9555-5CA0DB7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01C1-D783-4E5B-81AA-A707FBF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EC0E-DD59-4790-A411-5B00341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4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B3C2-47CC-4645-8B33-CEC483E6E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A93B0-9363-4534-A40C-B91272A76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946B-3C4C-43FD-AE1C-B49FBE29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C464-4264-4E14-851F-22E47FC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4628-3BD0-41EB-A513-C7330001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9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8832" y="751679"/>
            <a:ext cx="5001768" cy="2971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3399" y="4511409"/>
            <a:ext cx="3505200" cy="124327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author names/additional information</a:t>
            </a:r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5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3" y="314186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9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8832" y="751679"/>
            <a:ext cx="5001768" cy="2971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3399" y="4511409"/>
            <a:ext cx="3505200" cy="124327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author names/additional information</a:t>
            </a:r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5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3" y="314186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9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81000"/>
            <a:ext cx="3228976" cy="1325563"/>
          </a:xfrm>
        </p:spPr>
        <p:txBody>
          <a:bodyPr anchor="b">
            <a:noAutofit/>
          </a:bodyPr>
          <a:lstStyle>
            <a:lvl1pPr algn="r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0" y="1971674"/>
            <a:ext cx="4019550" cy="221456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information about yourself or other presenters.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800975" y="1971674"/>
            <a:ext cx="4057650" cy="221456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information about yourself or other presenters.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4643438"/>
            <a:ext cx="5362575" cy="1514475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additional contact information for yourself or your 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1443036"/>
            <a:ext cx="4019550" cy="4857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800975" y="1443038"/>
            <a:ext cx="4057650" cy="5286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330113" y="228600"/>
            <a:ext cx="2185987" cy="22159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bg1"/>
                </a:solidFill>
              </a:rPr>
              <a:t>You may use this page as: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dirty="0">
                <a:solidFill>
                  <a:schemeClr val="bg1"/>
                </a:solidFill>
              </a:rPr>
              <a:t> </a:t>
            </a:r>
            <a:r>
              <a:rPr lang="en-US" sz="1150" b="1" dirty="0">
                <a:solidFill>
                  <a:schemeClr val="bg1"/>
                </a:solidFill>
              </a:rPr>
              <a:t>an</a:t>
            </a:r>
            <a:r>
              <a:rPr lang="en-US" sz="1150" b="1" baseline="0" dirty="0">
                <a:solidFill>
                  <a:schemeClr val="bg1"/>
                </a:solidFill>
              </a:rPr>
              <a:t> introductory page </a:t>
            </a:r>
            <a:r>
              <a:rPr lang="en-US" sz="1150" baseline="0" dirty="0">
                <a:solidFill>
                  <a:schemeClr val="bg1"/>
                </a:solidFill>
              </a:rPr>
              <a:t>to display more information about yourself, the presentation topic, or any collaborators you may have.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b="1" baseline="0" dirty="0">
                <a:solidFill>
                  <a:schemeClr val="bg1"/>
                </a:solidFill>
              </a:rPr>
              <a:t>A conclusion page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50" b="1" baseline="0" dirty="0">
                <a:solidFill>
                  <a:schemeClr val="bg1"/>
                </a:solidFill>
              </a:rPr>
              <a:t>A section header </a:t>
            </a:r>
            <a:r>
              <a:rPr lang="en-US" sz="1150" baseline="0" dirty="0">
                <a:solidFill>
                  <a:schemeClr val="bg1"/>
                </a:solidFill>
              </a:rPr>
              <a:t>– if you use decide on this option you </a:t>
            </a:r>
            <a:r>
              <a:rPr lang="en-US" sz="1150" b="1" u="sng" baseline="0" dirty="0">
                <a:solidFill>
                  <a:schemeClr val="tx1"/>
                </a:solidFill>
              </a:rPr>
              <a:t>must be consistent throughout your presentation. </a:t>
            </a:r>
            <a:endParaRPr lang="en-US" sz="1150" b="1" u="sng" dirty="0">
              <a:solidFill>
                <a:schemeClr val="tx1"/>
              </a:solidFill>
            </a:endParaRPr>
          </a:p>
        </p:txBody>
      </p:sp>
      <p:pic>
        <p:nvPicPr>
          <p:cNvPr id="12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5" y="6211447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6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(4 Item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1744133" y="2215606"/>
            <a:ext cx="714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744133" y="3402105"/>
            <a:ext cx="714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744133" y="4583657"/>
            <a:ext cx="7145867" cy="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744133" y="5772817"/>
            <a:ext cx="714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674938" y="1150938"/>
            <a:ext cx="2321605" cy="441325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659063" y="1703388"/>
            <a:ext cx="6230937" cy="455612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add synopsis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59063" y="2334381"/>
            <a:ext cx="2337479" cy="441325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659062" y="3523540"/>
            <a:ext cx="2337480" cy="441325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2674938" y="4705091"/>
            <a:ext cx="2321603" cy="441325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 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2674938" y="5224202"/>
            <a:ext cx="6215062" cy="455612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add synopsis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2659062" y="4042651"/>
            <a:ext cx="6230938" cy="455612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add synopsis </a:t>
            </a:r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2674938" y="2854786"/>
            <a:ext cx="6215062" cy="455612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add synopsis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1" hasCustomPrompt="1"/>
          </p:nvPr>
        </p:nvSpPr>
        <p:spPr>
          <a:xfrm>
            <a:off x="1535113" y="1150938"/>
            <a:ext cx="979487" cy="1008062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2" hasCustomPrompt="1"/>
          </p:nvPr>
        </p:nvSpPr>
        <p:spPr>
          <a:xfrm>
            <a:off x="1535111" y="2301001"/>
            <a:ext cx="979487" cy="1008062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3" hasCustomPrompt="1"/>
          </p:nvPr>
        </p:nvSpPr>
        <p:spPr>
          <a:xfrm>
            <a:off x="1535112" y="3460834"/>
            <a:ext cx="979487" cy="1008062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4" hasCustomPrompt="1"/>
          </p:nvPr>
        </p:nvSpPr>
        <p:spPr>
          <a:xfrm>
            <a:off x="1535113" y="4679321"/>
            <a:ext cx="979487" cy="1008062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2344400" y="17462"/>
            <a:ext cx="1524000" cy="1954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you have more than 4 items on your agenda?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Use</a:t>
            </a:r>
            <a:r>
              <a:rPr lang="en-US" sz="1100" baseline="0" dirty="0">
                <a:solidFill>
                  <a:schemeClr val="bg1"/>
                </a:solidFill>
              </a:rPr>
              <a:t> more than one slide – 4 steps each slide.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baseline="0" dirty="0">
                <a:solidFill>
                  <a:schemeClr val="bg1"/>
                </a:solidFill>
              </a:rPr>
              <a:t>Or if you have up to 7 items, consider using our alternative Agenda slide.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2514598" y="-24644"/>
            <a:ext cx="6866467" cy="947773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pic>
        <p:nvPicPr>
          <p:cNvPr id="32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34" y="5592238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21392"/>
            <a:ext cx="1219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©2019 National Board of Medical Examiners® All Rights Reserved.</a:t>
            </a:r>
            <a:endParaRPr lang="en-US" sz="900" b="0" dirty="0">
              <a:solidFill>
                <a:schemeClr val="bg1"/>
              </a:solidFill>
            </a:endParaRP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4398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194FD7-7E7B-4080-AEC4-2EC9B005AA26}" type="datetime1">
              <a:rPr lang="en-US" smtClean="0"/>
              <a:t>8/2/2019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2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(7 item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465305" y="1764496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291578" y="1926428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289773" y="3245637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96486" y="4469603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291578" y="5695748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5" y="185739"/>
            <a:ext cx="2914650" cy="7572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5" y="942975"/>
            <a:ext cx="1857375" cy="414338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65280" y="2367753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265279" y="3686962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265280" y="4910928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2265280" y="6147388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265278" y="5551483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2265280" y="4316811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265277" y="3049577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3291578" y="2608252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3291578" y="5080431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3291578" y="3875486"/>
            <a:ext cx="2321605" cy="441325"/>
          </a:xfrm>
        </p:spPr>
        <p:txBody>
          <a:bodyPr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2465305" y="2412192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2465494" y="3049577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463207" y="4295742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2465367" y="3674258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2462120" y="4925994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2461946" y="5540952"/>
            <a:ext cx="592220" cy="637385"/>
          </a:xfrm>
        </p:spPr>
        <p:txBody>
          <a:bodyPr anchor="b">
            <a:noAutofit/>
          </a:bodyPr>
          <a:lstStyle>
            <a:lvl1pPr marL="0" indent="0" algn="ctr">
              <a:buNone/>
              <a:defRPr sz="4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#</a:t>
            </a:r>
          </a:p>
        </p:txBody>
      </p:sp>
      <p:pic>
        <p:nvPicPr>
          <p:cNvPr id="3074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0" y="6421392"/>
            <a:ext cx="1219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©2019 National Board of Medical Examiners® All Rights Reserved.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4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194FD7-7E7B-4080-AEC4-2EC9B005AA26}" type="datetime1">
              <a:rPr lang="en-US" smtClean="0"/>
              <a:t>8/2/2019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w/ Time Interval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343733" y="1892300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291578" y="1926428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289773" y="3245637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96486" y="4469603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291578" y="5695748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5" y="185739"/>
            <a:ext cx="2914650" cy="7572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5" y="942975"/>
            <a:ext cx="1857375" cy="414338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65280" y="2367753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265279" y="3686962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265280" y="4910928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2265280" y="6147388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265278" y="5551483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2265280" y="4316811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265277" y="3049577"/>
            <a:ext cx="834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3291578" y="2608252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3291578" y="5080431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3291578" y="3875486"/>
            <a:ext cx="2321605" cy="441325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Item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33" y="2586488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eg</a:t>
            </a:r>
            <a:r>
              <a:rPr lang="en-US" dirty="0"/>
              <a:t>. 2:00-3:00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343736" y="3211509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1343733" y="3841358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1350375" y="4421960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1343736" y="5080431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1343736" y="5657648"/>
            <a:ext cx="1843087" cy="475453"/>
          </a:xfrm>
        </p:spPr>
        <p:txBody>
          <a:bodyPr anchor="b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0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Time interval</a:t>
            </a:r>
          </a:p>
        </p:txBody>
      </p:sp>
      <p:pic>
        <p:nvPicPr>
          <p:cNvPr id="38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 userDrawn="1"/>
        </p:nvSpPr>
        <p:spPr>
          <a:xfrm>
            <a:off x="0" y="6421392"/>
            <a:ext cx="12192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©2019 National Board of Medical Examiners® All Rights Reserved.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194FD7-7E7B-4080-AEC4-2EC9B005AA26}" type="datetime1">
              <a:rPr lang="en-US" smtClean="0"/>
              <a:t>8/2/2019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8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114800"/>
            <a:ext cx="10515600" cy="1333500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581650"/>
            <a:ext cx="10515600" cy="5080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further explanation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200775"/>
            <a:ext cx="12192000" cy="520700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5838" y="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9" name="Picture 2" descr="H:\MECHNCL\PPT Templates\2019 PPT template background graphics\NBME_1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1" y="253980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114800"/>
            <a:ext cx="10515600" cy="1333500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581650"/>
            <a:ext cx="10515600" cy="5080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further explanation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5838" y="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2050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3" y="314186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2D2F-EB8E-44E5-943D-1DFCC34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EBF-54C8-4D8E-9EA7-AF212A47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3A20-E4B5-4B2A-B174-C423F291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0838-3850-415E-B5F4-E3557A60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1A7B-D15B-4F27-BD29-744A32D9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114800"/>
            <a:ext cx="10515600" cy="1333500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581650"/>
            <a:ext cx="10515600" cy="5080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further explanation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5838" y="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1026" name="Picture 2" descr="H:\MECHNCL\PPT Templates\2019 PPT template background graphics\NBME_1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461" y="253980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2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114800"/>
            <a:ext cx="10515600" cy="1333500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581650"/>
            <a:ext cx="10515600" cy="5080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further explanation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200775"/>
            <a:ext cx="12192000" cy="520700"/>
          </a:xfrm>
          <a:prstGeom prst="rect">
            <a:avLst/>
          </a:prstGeom>
          <a:solidFill>
            <a:schemeClr val="accent1">
              <a:lumMod val="75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415838" y="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Abgerundetes Rechteck 8"/>
          <p:cNvSpPr/>
          <p:nvPr userDrawn="1"/>
        </p:nvSpPr>
        <p:spPr>
          <a:xfrm>
            <a:off x="12415838" y="30162"/>
            <a:ext cx="1800000" cy="146211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image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must be exchanged on the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layer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Design &gt; Background Styles &gt; Format Background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Select Fill &gt; Image Fill.</a:t>
            </a:r>
          </a:p>
        </p:txBody>
      </p:sp>
      <p:pic>
        <p:nvPicPr>
          <p:cNvPr id="9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3" y="314186"/>
            <a:ext cx="2485649" cy="5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2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95350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19200"/>
            <a:ext cx="10896600" cy="493485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2401550" y="0"/>
            <a:ext cx="2128838" cy="6017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To ensure a clean and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swift workflow with </a:t>
            </a:r>
            <a:r>
              <a:rPr lang="en-US" sz="1100" b="1" dirty="0">
                <a:solidFill>
                  <a:schemeClr val="tx1"/>
                </a:solidFill>
                <a:latin typeface="+mn-lt"/>
              </a:rPr>
              <a:t>bullet points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 please use the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PRE-SET PLACEHOLDERS or FORMATTED TEXTBOXES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– do not use “normal” textboxes that have been added via the steps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add  textbox.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These textboxes cannot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be formatted with the automatic formatting step 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AUTOMATIC INDENTATIONS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IN PLACEHOLDERS are only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to be done using the tool decrease or increase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the list level               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(or Shift + Alt +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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Formatted textboxes/ placeholders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are available in the template – just make a copy OR: generate a new placeholder by following these steps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Start  new slide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choose layout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"Content Slide"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Placeholders can be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filled and then copied.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The copied placeholder will keep its formatting 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  <a:p>
            <a:endParaRPr lang="en-US" dirty="0"/>
          </a:p>
        </p:txBody>
      </p:sp>
      <p:pic>
        <p:nvPicPr>
          <p:cNvPr id="8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82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895350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19200"/>
            <a:ext cx="10896600" cy="47978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2401550" y="0"/>
            <a:ext cx="2128838" cy="6017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To ensure a clean and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swift workflow with </a:t>
            </a:r>
            <a:r>
              <a:rPr lang="en-US" sz="1100" b="1" dirty="0">
                <a:solidFill>
                  <a:schemeClr val="tx1"/>
                </a:solidFill>
                <a:latin typeface="+mn-lt"/>
              </a:rPr>
              <a:t>bullet points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 please use the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PRE-SET PLACEHOLDERS or FORMATTED TEXTBOXES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– do not use “normal” textboxes that have been added via the steps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add  textbox.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These textboxes cannot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be formatted with the automatic formatting step 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AUTOMATIC INDENTATIONS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IN PLACEHOLDERS are only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to be done using the tool decrease or increase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the list level               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br>
              <a:rPr lang="en-US" sz="11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</a:rPr>
              <a:t>(or Shift + Alt +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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Formatted textboxes/ placeholders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are available in the template – just make a copy OR: generate a new placeholder by following these steps </a:t>
            </a:r>
            <a:br>
              <a:rPr lang="en-US" sz="1100" dirty="0">
                <a:solidFill>
                  <a:schemeClr val="bg1"/>
                </a:solidFill>
                <a:latin typeface="+mn-lt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Start  new slide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choose layout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"Content Slide"</a:t>
            </a:r>
          </a:p>
          <a:p>
            <a:pPr marL="177800" lvl="1" indent="-177800"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Placeholders can be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filled and then copied. </a:t>
            </a:r>
            <a:b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</a:br>
            <a:r>
              <a:rPr lang="en-US" sz="1100" dirty="0">
                <a:solidFill>
                  <a:schemeClr val="bg1"/>
                </a:solidFill>
                <a:latin typeface="+mn-lt"/>
                <a:sym typeface="Wingdings" pitchFamily="2" charset="2"/>
              </a:rPr>
              <a:t>The copied placeholder will keep its formatting 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  <a:p>
            <a:endParaRPr lang="en-US" dirty="0"/>
          </a:p>
        </p:txBody>
      </p:sp>
      <p:pic>
        <p:nvPicPr>
          <p:cNvPr id="8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97" y="6211447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46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4901"/>
            <a:ext cx="5181600" cy="5072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4901"/>
            <a:ext cx="5181600" cy="5072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417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1228727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052639"/>
            <a:ext cx="5157787" cy="4137023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28727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052639"/>
            <a:ext cx="5183188" cy="413702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41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/ Pictur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288"/>
            <a:ext cx="6096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on the icon below to accompany your quote with a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2837" y="895349"/>
            <a:ext cx="3338514" cy="4112080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0" y="5043488"/>
            <a:ext cx="2772230" cy="552450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speaker/author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387263" y="14288"/>
            <a:ext cx="2100262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If</a:t>
            </a:r>
            <a:r>
              <a:rPr lang="en-US" sz="1100" baseline="0" dirty="0">
                <a:solidFill>
                  <a:schemeClr val="bg1"/>
                </a:solidFill>
              </a:rPr>
              <a:t> you don’t want to accompany your quote with a picture, you can use the other quote slide, and use the pre-set pictures.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97" y="6211447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96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2718" y="1057275"/>
            <a:ext cx="6786564" cy="4229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quote/conclusion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5286375"/>
            <a:ext cx="4114800" cy="585788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author/speaker</a:t>
            </a:r>
          </a:p>
        </p:txBody>
      </p:sp>
      <p:pic>
        <p:nvPicPr>
          <p:cNvPr id="6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97" y="406743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02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2702718" y="1457325"/>
            <a:ext cx="6786564" cy="422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protect the health of the public through state of the art assessment of health professionals.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038600" y="164199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NBME</a:t>
            </a:r>
            <a:r>
              <a:rPr lang="en-US" baseline="0" dirty="0">
                <a:solidFill>
                  <a:schemeClr val="bg1"/>
                </a:solidFill>
              </a:rPr>
              <a:t> Mission Statement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2014538"/>
            <a:ext cx="41148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038600" y="5210175"/>
            <a:ext cx="41148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2" descr="H:\MECHNCL\PPT Templates\2019 PPT template background graphics\NBME_1C R_large_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97" y="406743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8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D994-8A7D-45EB-9F97-D117A9C7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3E00-3545-4478-BA13-B15B44EE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1208-D1A8-4B02-8D32-30292E33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1D336-039E-4965-B691-B48CE0AF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FE1A-F0E1-4F5F-8895-6EA89AF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02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MECHNCL\PPT Templates\2019 PPT template background graphics\NBME_2C R_lar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40" y="6208115"/>
            <a:ext cx="2130556" cy="5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4691-D81C-4917-8846-00DE4020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1045-75C8-4D1D-8B65-EF0690CBA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1E85-AF84-41C2-8D29-490112C2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A446-36BA-49E6-9C25-BD690345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9F62-4FF4-41BE-A58E-133AE82C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F69E-132D-4F66-A16D-978A833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E4B1-3461-41DD-9E9F-CFB9C6DA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0CD8-07ED-46DB-AD7D-BE5240EB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BF807-6BE6-4FD5-994E-D1D68BDF5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3929-5996-4045-93E9-880273B07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A36DD-9125-43A9-A09E-E51D718C6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F8CF5-ADB5-4B11-ABF5-AC74388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CBF83-E061-42DA-9BF3-3C0B69E7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93C5-15F2-4248-BCEC-028A599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0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BB7-F033-49E9-AE12-59DCCD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2043A-7823-490E-9EAC-66648C63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D58D5-00DE-4FCC-8D05-60796D40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A57EF-097F-472A-BA61-269C1A12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C9E0-DFAC-4EF7-B443-51BB3D3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6D5E-5E70-4103-91FC-16BF7787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0F27-26B9-44E1-B358-CF6EFE88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7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50-B228-4E0E-BC2C-41024E59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9CC9-E437-47D7-80ED-136889DC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577E5-698B-417D-8750-5FDA25061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9BD2-1B9C-4438-B651-EF6A0D4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07DB5-D04F-4F97-B71B-1FF77355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E93C-2222-4600-87ED-3B83090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C9E3-65B9-4D74-BA09-4AC7519F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6BEE1-7E5F-499D-92C1-3EB2FC0A2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BA570-A227-4ACA-91D7-1441E2C4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4FDCE-682D-45F6-8A4D-C33ED79A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BC64-3083-4CF1-92FD-56A5E89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975B-CFB3-41CF-82C4-5E8B238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0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038AA-33CD-4686-9CC2-3784AD52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6291-0CD4-4351-A901-5FE90A1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883-3E06-4F2B-BC2C-FB2FFC65B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6C8C-B39F-4C94-81A3-0B245F4EDA5D}" type="datetimeFigureOut">
              <a:rPr lang="en-GB" smtClean="0"/>
              <a:t>02/08/2019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7CA-25D9-48F7-9413-24EFD6086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1217-C0A3-4E96-AD77-36956EB24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F1B6-4577-48D1-8802-0BAE39129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95199" y="6356350"/>
            <a:ext cx="2035175" cy="43088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Edit “Author” In the “Header and Footer” for all pages</a:t>
            </a:r>
            <a:endParaRPr lang="en-US" sz="1100" baseline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43100" y="0"/>
            <a:ext cx="1728787" cy="24006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Copy and paste</a:t>
            </a:r>
          </a:p>
          <a:p>
            <a:r>
              <a:rPr lang="en-US" sz="1100" b="0" dirty="0">
                <a:solidFill>
                  <a:schemeClr val="bg1"/>
                </a:solidFill>
                <a:latin typeface="+mn-lt"/>
              </a:rPr>
              <a:t>Copy only full slides when they use the same new design.</a:t>
            </a:r>
            <a:r>
              <a:rPr lang="en-US" sz="1100" b="0" baseline="0" dirty="0">
                <a:solidFill>
                  <a:schemeClr val="bg1"/>
                </a:solidFill>
                <a:latin typeface="+mn-lt"/>
              </a:rPr>
              <a:t> Otherwise the file size will be very large.</a:t>
            </a:r>
          </a:p>
          <a:p>
            <a:endParaRPr lang="en-US" sz="1100" b="1" baseline="0" dirty="0">
              <a:solidFill>
                <a:schemeClr val="bg1"/>
              </a:solidFill>
              <a:latin typeface="+mn-lt"/>
            </a:endParaRPr>
          </a:p>
          <a:p>
            <a:r>
              <a:rPr lang="en-US" sz="1100" b="1" baseline="0" dirty="0">
                <a:solidFill>
                  <a:schemeClr val="bg1"/>
                </a:solidFill>
                <a:latin typeface="+mn-lt"/>
              </a:rPr>
              <a:t>Use the function </a:t>
            </a:r>
            <a:br>
              <a:rPr lang="en-US" sz="1100" b="1" baseline="0" dirty="0">
                <a:solidFill>
                  <a:schemeClr val="bg1"/>
                </a:solidFill>
                <a:latin typeface="+mn-lt"/>
              </a:rPr>
            </a:br>
            <a:r>
              <a:rPr lang="en-US" sz="1100" b="1" baseline="0" dirty="0">
                <a:solidFill>
                  <a:schemeClr val="tx1"/>
                </a:solidFill>
                <a:latin typeface="+mn-lt"/>
              </a:rPr>
              <a:t>Insert &gt; Insert Content  &gt; Unformatted Text</a:t>
            </a:r>
            <a:br>
              <a:rPr lang="en-US" sz="1100" b="1" baseline="0" dirty="0">
                <a:solidFill>
                  <a:schemeClr val="bg1"/>
                </a:solidFill>
                <a:latin typeface="+mn-lt"/>
              </a:rPr>
            </a:br>
            <a:r>
              <a:rPr lang="en-US" sz="1100" b="0" baseline="0" dirty="0">
                <a:solidFill>
                  <a:schemeClr val="bg1"/>
                </a:solidFill>
                <a:latin typeface="+mn-lt"/>
              </a:rPr>
              <a:t>to paste a copied text. </a:t>
            </a:r>
            <a:br>
              <a:rPr lang="en-US" sz="1100" b="0" baseline="0" dirty="0">
                <a:solidFill>
                  <a:schemeClr val="bg1"/>
                </a:solidFill>
                <a:latin typeface="+mn-lt"/>
              </a:rPr>
            </a:br>
            <a:r>
              <a:rPr lang="en-US" sz="1100" b="0" baseline="0" dirty="0">
                <a:solidFill>
                  <a:schemeClr val="bg1"/>
                </a:solidFill>
                <a:latin typeface="+mn-lt"/>
              </a:rPr>
              <a:t>The text will now use the same existing format.</a:t>
            </a:r>
            <a:endParaRPr lang="en-US" sz="1100" b="0" dirty="0">
              <a:solidFill>
                <a:schemeClr val="bg1"/>
              </a:solidFill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0">
          <p15:clr>
            <a:srgbClr val="F26B43"/>
          </p15:clr>
        </p15:guide>
        <p15:guide id="2" pos="7560">
          <p15:clr>
            <a:srgbClr val="F26B43"/>
          </p15:clr>
        </p15:guide>
        <p15:guide id="3" orient="horz" pos="120">
          <p15:clr>
            <a:srgbClr val="F26B43"/>
          </p15:clr>
        </p15:guide>
        <p15:guide id="4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mle.org/pdfs/step-1/content_step1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1B4B-70FD-4467-A66E-53D1FB62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8832" y="751679"/>
            <a:ext cx="5073052" cy="2971800"/>
          </a:xfrm>
        </p:spPr>
        <p:txBody>
          <a:bodyPr>
            <a:noAutofit/>
          </a:bodyPr>
          <a:lstStyle/>
          <a:p>
            <a:r>
              <a:rPr lang="en-GB" sz="4400" dirty="0"/>
              <a:t>Predicting the Difficulty of Multiple Choice Questions in a High-stakes</a:t>
            </a:r>
            <a:br>
              <a:rPr lang="en-GB" sz="4400" dirty="0"/>
            </a:br>
            <a:r>
              <a:rPr lang="en-GB" sz="4400" dirty="0"/>
              <a:t>Medical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AC5B-34C7-46E2-A988-2BDD11311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148" y="4277033"/>
            <a:ext cx="5633883" cy="19959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Le An Ha</a:t>
            </a:r>
            <a:r>
              <a:rPr lang="en-GB" sz="2000" baseline="30000" dirty="0"/>
              <a:t>1</a:t>
            </a:r>
            <a:r>
              <a:rPr lang="en-GB" dirty="0"/>
              <a:t> Victoria Yaneva</a:t>
            </a:r>
            <a:r>
              <a:rPr lang="en-GB" baseline="30000" dirty="0"/>
              <a:t>2</a:t>
            </a:r>
            <a:r>
              <a:rPr lang="en-GB" dirty="0"/>
              <a:t> Peter Baldwin</a:t>
            </a:r>
            <a:r>
              <a:rPr lang="en-GB" baseline="30000" dirty="0"/>
              <a:t>2</a:t>
            </a:r>
            <a:r>
              <a:rPr lang="en-GB" dirty="0"/>
              <a:t> Janet Mee</a:t>
            </a:r>
            <a:r>
              <a:rPr lang="en-GB" baseline="30000" dirty="0"/>
              <a:t>2</a:t>
            </a:r>
          </a:p>
          <a:p>
            <a:endParaRPr lang="en-GB" dirty="0"/>
          </a:p>
          <a:p>
            <a:r>
              <a:rPr lang="en-GB" sz="2000" dirty="0"/>
              <a:t>1 University of Wolverhampton, UK</a:t>
            </a:r>
          </a:p>
          <a:p>
            <a:r>
              <a:rPr lang="en-GB" sz="2000" baseline="30000" dirty="0"/>
              <a:t>2</a:t>
            </a:r>
            <a:r>
              <a:rPr lang="en-GB" sz="2000" dirty="0"/>
              <a:t> National Board of Medical Examiners, USA</a:t>
            </a:r>
          </a:p>
        </p:txBody>
      </p:sp>
    </p:spTree>
    <p:extLst>
      <p:ext uri="{BB962C8B-B14F-4D97-AF65-F5344CB8AC3E}">
        <p14:creationId xmlns:p14="http://schemas.microsoft.com/office/powerpoint/2010/main" val="252052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6622-923E-4C0F-8327-8FB5C9C1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Difficulty Measure = P-value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25E1-0177-45A9-AE32-6375757B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1AF8-DCCA-4E58-A2EC-1A0DEBD5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825626"/>
            <a:ext cx="553402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22DE-47F1-4688-9C72-F5834450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5987"/>
          </a:xfrm>
        </p:spPr>
        <p:txBody>
          <a:bodyPr/>
          <a:lstStyle/>
          <a:p>
            <a:pPr algn="ctr"/>
            <a:r>
              <a:rPr lang="en-US" dirty="0"/>
              <a:t>III. 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E4BF-4D96-49D6-9E7E-FE3E54EA3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1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90B-EE1A-4A7E-9313-00920C0F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Types of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FA5D-14CC-4674-B036-F00D3FE0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Linguistic features – measure the linguistic complexity of the items</a:t>
            </a:r>
          </a:p>
          <a:p>
            <a:pPr>
              <a:spcBef>
                <a:spcPts val="3000"/>
              </a:spcBef>
            </a:pPr>
            <a:r>
              <a:rPr lang="en-US" dirty="0"/>
              <a:t>Embeddings – represent item content</a:t>
            </a:r>
          </a:p>
          <a:p>
            <a:pPr>
              <a:spcBef>
                <a:spcPts val="3000"/>
              </a:spcBef>
            </a:pPr>
            <a:r>
              <a:rPr lang="en-US" dirty="0"/>
              <a:t>Information Retrieval features – measure how difficult the items are for a retrieval-based question answering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8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206C-073B-47A9-91DE-BC070D6B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113 Linguistic Features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C9E486-82FB-4017-BEDC-B9ACCB7DE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390274"/>
              </p:ext>
            </p:extLst>
          </p:nvPr>
        </p:nvGraphicFramePr>
        <p:xfrm>
          <a:off x="1400175" y="1569532"/>
          <a:ext cx="9391650" cy="4923343"/>
        </p:xfrm>
        <a:graphic>
          <a:graphicData uri="http://schemas.openxmlformats.org/drawingml/2006/table">
            <a:tbl>
              <a:tblPr firstRow="1" firstCol="1" bandRow="1"/>
              <a:tblGrid>
                <a:gridCol w="2552700">
                  <a:extLst>
                    <a:ext uri="{9D8B030D-6E8A-4147-A177-3AD203B41FA5}">
                      <a16:colId xmlns:a16="http://schemas.microsoft.com/office/drawing/2014/main" val="90026805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410089270"/>
                    </a:ext>
                  </a:extLst>
                </a:gridCol>
                <a:gridCol w="5838825">
                  <a:extLst>
                    <a:ext uri="{9D8B030D-6E8A-4147-A177-3AD203B41FA5}">
                      <a16:colId xmlns:a16="http://schemas.microsoft.com/office/drawing/2014/main" val="4207636052"/>
                    </a:ext>
                  </a:extLst>
                </a:gridCol>
              </a:tblGrid>
              <a:tr h="466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Group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648730"/>
                  </a:ext>
                </a:extLst>
              </a:tr>
              <a:tr h="775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Lexical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Word Length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Noun Count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Verb Count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4976"/>
                  </a:ext>
                </a:extLst>
              </a:tr>
              <a:tr h="592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Syntactic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Sentence length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prepositional phrases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6732"/>
                  </a:ext>
                </a:extLst>
              </a:tr>
              <a:tr h="610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Semantic Ambiguity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number of UMLS concepts per medical term </a:t>
                      </a: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06374"/>
                  </a:ext>
                </a:extLst>
              </a:tr>
              <a:tr h="466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Readability Formulae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Flesch Reading Ease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Automated Readability Index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74869"/>
                  </a:ext>
                </a:extLst>
              </a:tr>
              <a:tr h="775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Cognitively Motivated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Imageability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Familiarity, Concreteness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33704"/>
                  </a:ext>
                </a:extLst>
              </a:tr>
              <a:tr h="775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 Frequency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word frequency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Various thresholds of most common words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72564"/>
                  </a:ext>
                </a:extLst>
              </a:tr>
              <a:tr h="459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 Cohesion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causal/ temporal/ additive connectives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14" marR="5221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1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F643-50DA-4B56-A227-F46F0EC9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C1BB-34ED-43F1-B4B6-8513A1FA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Word2Vec (300 dimensions) (</a:t>
            </a:r>
            <a:r>
              <a:rPr lang="fr-FR" dirty="0" err="1"/>
              <a:t>Mikolov</a:t>
            </a:r>
            <a:r>
              <a:rPr lang="fr-FR" dirty="0"/>
              <a:t> et al., 2013)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ELMo</a:t>
            </a:r>
            <a:r>
              <a:rPr lang="fr-FR" dirty="0"/>
              <a:t> (1,024 dimensions) (Peters et al., </a:t>
            </a:r>
            <a:r>
              <a:rPr lang="en-GB" dirty="0"/>
              <a:t>2018)</a:t>
            </a:r>
          </a:p>
          <a:p>
            <a:endParaRPr lang="en-GB" dirty="0"/>
          </a:p>
          <a:p>
            <a:r>
              <a:rPr lang="en-GB" dirty="0"/>
              <a:t>Extracted from approximately 22,000,000 MEDLINE abstracts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Aggregated at item level using mean pooling</a:t>
            </a:r>
          </a:p>
        </p:txBody>
      </p:sp>
    </p:spTree>
    <p:extLst>
      <p:ext uri="{BB962C8B-B14F-4D97-AF65-F5344CB8AC3E}">
        <p14:creationId xmlns:p14="http://schemas.microsoft.com/office/powerpoint/2010/main" val="364941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D0A9-A28B-49E9-B287-3C2BAC20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FF2F-DA35-427A-9D37-6BB6AFBA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hypothesis: there is a positive correlation between the difficulty of questions for humans and for machines.</a:t>
            </a:r>
          </a:p>
          <a:p>
            <a:endParaRPr lang="en-GB" dirty="0"/>
          </a:p>
          <a:p>
            <a:r>
              <a:rPr lang="en-GB" dirty="0"/>
              <a:t>Why IR: IR approaches consistently outperform sophisticated neural approaches for difficult MCQs (Clark and Etzioni, 2018) </a:t>
            </a:r>
          </a:p>
          <a:p>
            <a:endParaRPr lang="en-GB" dirty="0"/>
          </a:p>
          <a:p>
            <a:r>
              <a:rPr lang="en-GB" dirty="0"/>
              <a:t>We train a full automatic QA system for our questions (Ha and Yaneva, 2019) and use the relevance scores as by-product features to predict difficulty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2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7B0C-0245-4672-9109-12F3CE13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 features – the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BE39-2839-4205-BC41-4CB5C7A3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dirty="0"/>
              <a:t>For each test item we use the stem + each answer option as the query</a:t>
            </a:r>
          </a:p>
          <a:p>
            <a:pPr>
              <a:spcBef>
                <a:spcPts val="1800"/>
              </a:spcBef>
            </a:pPr>
            <a:r>
              <a:rPr lang="en-GB" dirty="0"/>
              <a:t>Various configurations for the query: </a:t>
            </a:r>
            <a:r>
              <a:rPr lang="en-GB" dirty="0" err="1"/>
              <a:t>i</a:t>
            </a:r>
            <a:r>
              <a:rPr lang="en-GB" dirty="0"/>
              <a:t>) All words, ii) Nouns only, and iii) Nouns, Verbs, and Adjectives (NVA)</a:t>
            </a:r>
          </a:p>
          <a:p>
            <a:pPr>
              <a:spcBef>
                <a:spcPts val="1800"/>
              </a:spcBef>
            </a:pPr>
            <a:r>
              <a:rPr lang="en-GB" dirty="0"/>
              <a:t>We query the MEDLINE database of medical abstracts</a:t>
            </a:r>
          </a:p>
          <a:p>
            <a:pPr>
              <a:spcBef>
                <a:spcPts val="1800"/>
              </a:spcBef>
            </a:pPr>
            <a:r>
              <a:rPr lang="en-GB" dirty="0"/>
              <a:t>We get the top 5 returned documents and calculate the sum of the retrieval scores</a:t>
            </a:r>
          </a:p>
          <a:p>
            <a:r>
              <a:rPr lang="en-GB" dirty="0"/>
              <a:t>If the IR scores of </a:t>
            </a:r>
            <a:r>
              <a:rPr lang="en-GB" i="1" dirty="0"/>
              <a:t>Stem + Correct Answer </a:t>
            </a:r>
            <a:r>
              <a:rPr lang="en-GB" dirty="0"/>
              <a:t>&gt; </a:t>
            </a:r>
            <a:r>
              <a:rPr lang="en-GB" i="1" dirty="0"/>
              <a:t>Stem + Options</a:t>
            </a:r>
            <a:r>
              <a:rPr lang="en-GB" dirty="0"/>
              <a:t>, then the system solves the item correctly and it is considered easy</a:t>
            </a:r>
          </a:p>
        </p:txBody>
      </p:sp>
    </p:spTree>
    <p:extLst>
      <p:ext uri="{BB962C8B-B14F-4D97-AF65-F5344CB8AC3E}">
        <p14:creationId xmlns:p14="http://schemas.microsoft.com/office/powerpoint/2010/main" val="22674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DE55-B4B7-42A7-90C0-83A685B2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38362"/>
          </a:xfrm>
        </p:spPr>
        <p:txBody>
          <a:bodyPr/>
          <a:lstStyle/>
          <a:p>
            <a:pPr algn="ctr"/>
            <a:r>
              <a:rPr lang="en-US" dirty="0"/>
              <a:t>IV. Experiments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50B1-C43D-4686-9370-BE6E882B8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80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EA05-B4F4-4562-8D48-C08F6897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Selection (validation set results)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C955BF-C046-41B7-B479-1AC5C7760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94574"/>
              </p:ext>
            </p:extLst>
          </p:nvPr>
        </p:nvGraphicFramePr>
        <p:xfrm>
          <a:off x="2657475" y="2352675"/>
          <a:ext cx="64770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9733">
                  <a:extLst>
                    <a:ext uri="{9D8B030D-6E8A-4147-A177-3AD203B41FA5}">
                      <a16:colId xmlns:a16="http://schemas.microsoft.com/office/drawing/2014/main" val="1700060896"/>
                    </a:ext>
                  </a:extLst>
                </a:gridCol>
                <a:gridCol w="1978654">
                  <a:extLst>
                    <a:ext uri="{9D8B030D-6E8A-4147-A177-3AD203B41FA5}">
                      <a16:colId xmlns:a16="http://schemas.microsoft.com/office/drawing/2014/main" val="3932777149"/>
                    </a:ext>
                  </a:extLst>
                </a:gridCol>
                <a:gridCol w="1808613">
                  <a:extLst>
                    <a:ext uri="{9D8B030D-6E8A-4147-A177-3AD203B41FA5}">
                      <a16:colId xmlns:a16="http://schemas.microsoft.com/office/drawing/2014/main" val="829158629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 r 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RMSE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5241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Random Forests 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0.24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23.15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220124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Linear Regression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0.17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25.65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18573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SVM 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0.17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25.41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96959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Gaussian Processes 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23.87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213093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Dense NN (3 layers)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0.16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25.85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30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9C68-266E-4E3C-BF9B-7F8E4AF2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Baselines (test set)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899B-C521-4A97-9C93-F3BDF492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Zero R : </a:t>
            </a:r>
            <a:r>
              <a:rPr lang="en-US" dirty="0">
                <a:solidFill>
                  <a:srgbClr val="7030A0"/>
                </a:solidFill>
              </a:rPr>
              <a:t>23.65</a:t>
            </a:r>
          </a:p>
          <a:p>
            <a:pPr>
              <a:spcBef>
                <a:spcPts val="1800"/>
              </a:spcBef>
            </a:pPr>
            <a:r>
              <a:rPr lang="en-GB" dirty="0"/>
              <a:t>Word Count: </a:t>
            </a:r>
            <a:r>
              <a:rPr lang="en-GB" dirty="0">
                <a:solidFill>
                  <a:srgbClr val="7030A0"/>
                </a:solidFill>
              </a:rPr>
              <a:t>23.87</a:t>
            </a:r>
          </a:p>
          <a:p>
            <a:pPr>
              <a:spcBef>
                <a:spcPts val="1800"/>
              </a:spcBef>
            </a:pPr>
            <a:r>
              <a:rPr lang="en-GB" dirty="0"/>
              <a:t>Average Sentence Length: </a:t>
            </a:r>
            <a:r>
              <a:rPr lang="en-GB" dirty="0">
                <a:solidFill>
                  <a:srgbClr val="7030A0"/>
                </a:solidFill>
              </a:rPr>
              <a:t>24.58</a:t>
            </a:r>
          </a:p>
          <a:p>
            <a:pPr>
              <a:spcBef>
                <a:spcPts val="1800"/>
              </a:spcBef>
            </a:pPr>
            <a:r>
              <a:rPr lang="en-GB" dirty="0"/>
              <a:t>Average Word Length in Syllables: </a:t>
            </a:r>
            <a:r>
              <a:rPr lang="en-GB" dirty="0">
                <a:solidFill>
                  <a:srgbClr val="7030A0"/>
                </a:solidFill>
              </a:rPr>
              <a:t>23.63</a:t>
            </a:r>
          </a:p>
          <a:p>
            <a:pPr>
              <a:spcBef>
                <a:spcPts val="1800"/>
              </a:spcBef>
            </a:pPr>
            <a:r>
              <a:rPr lang="en-GB" dirty="0"/>
              <a:t>Flesch Reading Ease formula (Flesch, 1948): </a:t>
            </a:r>
            <a:r>
              <a:rPr lang="en-GB" dirty="0">
                <a:solidFill>
                  <a:srgbClr val="7030A0"/>
                </a:solidFill>
              </a:rPr>
              <a:t>27.61</a:t>
            </a:r>
          </a:p>
        </p:txBody>
      </p:sp>
    </p:spTree>
    <p:extLst>
      <p:ext uri="{BB962C8B-B14F-4D97-AF65-F5344CB8AC3E}">
        <p14:creationId xmlns:p14="http://schemas.microsoft.com/office/powerpoint/2010/main" val="8055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CF2-675A-4917-A84C-42B201D3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An example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175D-BD0F-4493-9127-A0E3D2C6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A 55-year-old woman with small cell carcinoma of the lung is admitted to the hospital to undergo chemotherapy. Six days after treatment is started, she develops a temperature of 38C (100.4F). Physical examination shows no other abnormalities. Laboratory studies show a leukocyte count of 100/mm3 (5% segmented neutrophils and 95% lymphocytes). </a:t>
            </a:r>
          </a:p>
          <a:p>
            <a:pPr marL="0" indent="0">
              <a:buNone/>
            </a:pPr>
            <a:r>
              <a:rPr lang="en-GB" dirty="0"/>
              <a:t>Which of the following is the most appropriate pharmacotherapy to increase this patient’s leukocyte count?</a:t>
            </a:r>
          </a:p>
          <a:p>
            <a:pPr marL="0" indent="0">
              <a:buNone/>
            </a:pPr>
            <a:r>
              <a:rPr lang="en-GB" dirty="0"/>
              <a:t>(A) Darbepoetin</a:t>
            </a:r>
          </a:p>
          <a:p>
            <a:pPr marL="0" indent="0">
              <a:buNone/>
            </a:pPr>
            <a:r>
              <a:rPr lang="en-GB" dirty="0"/>
              <a:t>(B) Dexamethasone</a:t>
            </a:r>
          </a:p>
          <a:p>
            <a:pPr marL="0" indent="0">
              <a:buNone/>
            </a:pPr>
            <a:r>
              <a:rPr lang="en-GB" dirty="0"/>
              <a:t>(C) Filgrastim 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(D) Interferon alfa</a:t>
            </a:r>
          </a:p>
          <a:p>
            <a:pPr marL="0" indent="0">
              <a:buNone/>
            </a:pPr>
            <a:r>
              <a:rPr lang="en-GB" dirty="0"/>
              <a:t>(E) Interleukin-2 (IL-2)</a:t>
            </a:r>
          </a:p>
          <a:p>
            <a:pPr marL="0" indent="0">
              <a:buNone/>
            </a:pPr>
            <a:r>
              <a:rPr lang="en-GB" dirty="0"/>
              <a:t>(F) Leucovorin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0A964-CD7D-4A9A-8995-30F6E40B5492}"/>
              </a:ext>
            </a:extLst>
          </p:cNvPr>
          <p:cNvSpPr/>
          <p:nvPr/>
        </p:nvSpPr>
        <p:spPr>
          <a:xfrm>
            <a:off x="751840" y="1690688"/>
            <a:ext cx="10779760" cy="1544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966DE-1A66-4263-AF5F-3EA14E9A2BB8}"/>
              </a:ext>
            </a:extLst>
          </p:cNvPr>
          <p:cNvSpPr/>
          <p:nvPr/>
        </p:nvSpPr>
        <p:spPr>
          <a:xfrm>
            <a:off x="751840" y="3235643"/>
            <a:ext cx="10779760" cy="5540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F342A-346A-4159-86F4-BD979CB99EFC}"/>
              </a:ext>
            </a:extLst>
          </p:cNvPr>
          <p:cNvSpPr/>
          <p:nvPr/>
        </p:nvSpPr>
        <p:spPr>
          <a:xfrm>
            <a:off x="751840" y="3789681"/>
            <a:ext cx="10779760" cy="25222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4CD45-32E1-487F-96A2-52012C61DA4A}"/>
              </a:ext>
            </a:extLst>
          </p:cNvPr>
          <p:cNvSpPr/>
          <p:nvPr/>
        </p:nvSpPr>
        <p:spPr>
          <a:xfrm>
            <a:off x="899160" y="4561205"/>
            <a:ext cx="1833880" cy="4171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ADBF1-3A08-4BE3-8BEF-4BAB5E83F9A6}"/>
              </a:ext>
            </a:extLst>
          </p:cNvPr>
          <p:cNvSpPr txBox="1"/>
          <p:nvPr/>
        </p:nvSpPr>
        <p:spPr>
          <a:xfrm>
            <a:off x="3601720" y="4561205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Key</a:t>
            </a:r>
            <a:endParaRPr lang="en-GB" sz="2400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E3C700-89C3-405E-BDE8-875D2EF660F4}"/>
              </a:ext>
            </a:extLst>
          </p:cNvPr>
          <p:cNvCxnSpPr>
            <a:cxnSpLocks/>
          </p:cNvCxnSpPr>
          <p:nvPr/>
        </p:nvCxnSpPr>
        <p:spPr>
          <a:xfrm>
            <a:off x="2936240" y="4786511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9AB9A5-164E-4B3F-B712-4253ACD3F48C}"/>
              </a:ext>
            </a:extLst>
          </p:cNvPr>
          <p:cNvSpPr/>
          <p:nvPr/>
        </p:nvSpPr>
        <p:spPr>
          <a:xfrm>
            <a:off x="899160" y="5323840"/>
            <a:ext cx="2961640" cy="4171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E11494-B754-4177-93B8-512C40F81DC6}"/>
              </a:ext>
            </a:extLst>
          </p:cNvPr>
          <p:cNvCxnSpPr>
            <a:cxnSpLocks/>
          </p:cNvCxnSpPr>
          <p:nvPr/>
        </p:nvCxnSpPr>
        <p:spPr>
          <a:xfrm>
            <a:off x="4064000" y="5486400"/>
            <a:ext cx="44704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320090-8039-44F5-9128-93124AE224AF}"/>
              </a:ext>
            </a:extLst>
          </p:cNvPr>
          <p:cNvSpPr txBox="1"/>
          <p:nvPr/>
        </p:nvSpPr>
        <p:spPr>
          <a:xfrm>
            <a:off x="4597400" y="525556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Distractor</a:t>
            </a:r>
            <a:endParaRPr lang="en-GB" sz="24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5CF64-4295-483B-AEAB-B2CBBBCE2679}"/>
              </a:ext>
            </a:extLst>
          </p:cNvPr>
          <p:cNvSpPr txBox="1"/>
          <p:nvPr/>
        </p:nvSpPr>
        <p:spPr>
          <a:xfrm rot="16200000">
            <a:off x="-413712" y="2145338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Stem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DDD3D-7927-4F4A-827E-A4AB95CCE6B6}"/>
              </a:ext>
            </a:extLst>
          </p:cNvPr>
          <p:cNvSpPr txBox="1"/>
          <p:nvPr/>
        </p:nvSpPr>
        <p:spPr>
          <a:xfrm rot="16200000">
            <a:off x="-423873" y="3281830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Lead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C5AB5-85F9-462F-957B-211D0F1CE755}"/>
              </a:ext>
            </a:extLst>
          </p:cNvPr>
          <p:cNvSpPr txBox="1"/>
          <p:nvPr/>
        </p:nvSpPr>
        <p:spPr>
          <a:xfrm rot="16200000">
            <a:off x="-746922" y="4894417"/>
            <a:ext cx="23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Answer Options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4" grpId="0" animBg="1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849-B795-4D20-AD23-ED1CF788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Ranked Results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EFEB49-2A8B-42A7-B943-A9BE6987E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250717"/>
              </p:ext>
            </p:extLst>
          </p:nvPr>
        </p:nvGraphicFramePr>
        <p:xfrm>
          <a:off x="2647950" y="1781174"/>
          <a:ext cx="6896100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879642252"/>
                    </a:ext>
                  </a:extLst>
                </a:gridCol>
                <a:gridCol w="811178">
                  <a:extLst>
                    <a:ext uri="{9D8B030D-6E8A-4147-A177-3AD203B41FA5}">
                      <a16:colId xmlns:a16="http://schemas.microsoft.com/office/drawing/2014/main" val="2010333902"/>
                    </a:ext>
                  </a:extLst>
                </a:gridCol>
                <a:gridCol w="1398622">
                  <a:extLst>
                    <a:ext uri="{9D8B030D-6E8A-4147-A177-3AD203B41FA5}">
                      <a16:colId xmlns:a16="http://schemas.microsoft.com/office/drawing/2014/main" val="396887102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5515689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5213182"/>
                    </a:ext>
                  </a:extLst>
                </a:gridCol>
              </a:tblGrid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10-fold CV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Test set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07261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RMSE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RMSE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5979829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All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0.32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22.45</a:t>
                      </a:r>
                      <a:endParaRPr lang="en-GB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162972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IR + Ling + ELMO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0.27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22.48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7686107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W2V + </a:t>
                      </a:r>
                      <a:r>
                        <a:rPr lang="en-GB" sz="1800" u="none" strike="noStrike" dirty="0" err="1">
                          <a:effectLst/>
                        </a:rPr>
                        <a:t>ELMo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398071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IR + Ling + W2V</a:t>
                      </a:r>
                      <a:endParaRPr lang="en-GB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0.28</a:t>
                      </a:r>
                      <a:endParaRPr lang="en-GB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23.11</a:t>
                      </a:r>
                      <a:endParaRPr lang="en-GB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6200400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Ling + W2Vec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23.14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560765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IR + ELMo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23.26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6236902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IR + W2V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3765971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IR + W2V + ELMo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0072562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W2V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22.58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3530232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Ling + ELMo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22.61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7338531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Linguistic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3642748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Ling + IR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0.29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22.63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3299905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ELMo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0.29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5955925"/>
                  </a:ext>
                </a:extLst>
              </a:tr>
              <a:tr h="27293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IR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23.91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23.4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77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3C19E5-1BE2-4296-AA93-0018F0AC777F}"/>
              </a:ext>
            </a:extLst>
          </p:cNvPr>
          <p:cNvSpPr txBox="1"/>
          <p:nvPr/>
        </p:nvSpPr>
        <p:spPr>
          <a:xfrm>
            <a:off x="9544050" y="2295844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95% CI:  -1.423, -0.952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850BA-A314-4B67-99CA-B77E82484ABA}"/>
              </a:ext>
            </a:extLst>
          </p:cNvPr>
          <p:cNvSpPr txBox="1"/>
          <p:nvPr/>
        </p:nvSpPr>
        <p:spPr>
          <a:xfrm>
            <a:off x="266700" y="2295844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95% CI:  -0.917, - 0.474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524D8-6359-466E-AB93-2EB362ACCCF7}"/>
              </a:ext>
            </a:extLst>
          </p:cNvPr>
          <p:cNvSpPr txBox="1"/>
          <p:nvPr/>
        </p:nvSpPr>
        <p:spPr>
          <a:xfrm>
            <a:off x="9544050" y="5902562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only non-sign. result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87046-A07B-40BB-BBA4-7C4EBE39E6EE}"/>
              </a:ext>
            </a:extLst>
          </p:cNvPr>
          <p:cNvCxnSpPr/>
          <p:nvPr/>
        </p:nvCxnSpPr>
        <p:spPr>
          <a:xfrm>
            <a:off x="9839325" y="3067050"/>
            <a:ext cx="0" cy="17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4427-B35B-4783-8C76-900516C4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2046-6E26-4D32-9B77-96CF9E1C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500 test-set items with largest error residuals (bottom 20% of the test-set predictions)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Largest errors occur for items with very low P-values ( m = 32, SD = 13.39, min = 0, max = 62). These items (P-value &lt; 62) account for 34.5% of the full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4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CA78-B714-45FF-96D8-90DB07D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Linguistic Feature Importance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E578E33-3D5E-48F0-93E8-25718A962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34836"/>
              </p:ext>
            </p:extLst>
          </p:nvPr>
        </p:nvGraphicFramePr>
        <p:xfrm>
          <a:off x="2695575" y="1952625"/>
          <a:ext cx="6496050" cy="3738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47">
                  <a:extLst>
                    <a:ext uri="{9D8B030D-6E8A-4147-A177-3AD203B41FA5}">
                      <a16:colId xmlns:a16="http://schemas.microsoft.com/office/drawing/2014/main" val="2364164322"/>
                    </a:ext>
                  </a:extLst>
                </a:gridCol>
                <a:gridCol w="3344502">
                  <a:extLst>
                    <a:ext uri="{9D8B030D-6E8A-4147-A177-3AD203B41FA5}">
                      <a16:colId xmlns:a16="http://schemas.microsoft.com/office/drawing/2014/main" val="970351437"/>
                    </a:ext>
                  </a:extLst>
                </a:gridCol>
                <a:gridCol w="1865201">
                  <a:extLst>
                    <a:ext uri="{9D8B030D-6E8A-4147-A177-3AD203B41FA5}">
                      <a16:colId xmlns:a16="http://schemas.microsoft.com/office/drawing/2014/main" val="341048259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Average RMSE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27652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Importance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All Linguistic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22.92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119052"/>
                  </a:ext>
                </a:extLst>
              </a:tr>
              <a:tr h="40534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High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Sem. ambiguity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23.1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708981"/>
                  </a:ext>
                </a:extLst>
              </a:tr>
              <a:tr h="4053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Cognitive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23.02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214807"/>
                  </a:ext>
                </a:extLst>
              </a:tr>
              <a:tr h="4053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Word Frequency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22.95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921017"/>
                  </a:ext>
                </a:extLst>
              </a:tr>
              <a:tr h="4053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Syntactic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22.94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6777619"/>
                  </a:ext>
                </a:extLst>
              </a:tr>
              <a:tr h="4053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Low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Readability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22.91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7751299"/>
                  </a:ext>
                </a:extLst>
              </a:tr>
              <a:tr h="4053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Cohesion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7190846"/>
                  </a:ext>
                </a:extLst>
              </a:tr>
              <a:tr h="4053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Without Lexical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22.89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10818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BB35A-3489-439A-92AE-0FEF43EE85E8}"/>
              </a:ext>
            </a:extLst>
          </p:cNvPr>
          <p:cNvCxnSpPr/>
          <p:nvPr/>
        </p:nvCxnSpPr>
        <p:spPr>
          <a:xfrm flipV="1">
            <a:off x="9639300" y="3038475"/>
            <a:ext cx="0" cy="12763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3E479-2ADF-48DA-B299-7B8A3B7FC3B1}"/>
              </a:ext>
            </a:extLst>
          </p:cNvPr>
          <p:cNvCxnSpPr/>
          <p:nvPr/>
        </p:nvCxnSpPr>
        <p:spPr>
          <a:xfrm>
            <a:off x="9639300" y="4610100"/>
            <a:ext cx="0" cy="962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7B1AC9-C91B-4027-84A6-118D5B268950}"/>
              </a:ext>
            </a:extLst>
          </p:cNvPr>
          <p:cNvSpPr txBox="1"/>
          <p:nvPr/>
        </p:nvSpPr>
        <p:spPr>
          <a:xfrm>
            <a:off x="2695575" y="6057900"/>
            <a:ext cx="80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3: Age of Acquisition, Familiarity, and Referential Pronoun Incidence </a:t>
            </a:r>
          </a:p>
        </p:txBody>
      </p:sp>
    </p:spTree>
    <p:extLst>
      <p:ext uri="{BB962C8B-B14F-4D97-AF65-F5344CB8AC3E}">
        <p14:creationId xmlns:p14="http://schemas.microsoft.com/office/powerpoint/2010/main" val="396050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2AFE-5E72-4BD5-B3F0-1630D399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90762"/>
          </a:xfrm>
        </p:spPr>
        <p:txBody>
          <a:bodyPr/>
          <a:lstStyle/>
          <a:p>
            <a:pPr algn="ctr"/>
            <a:r>
              <a:rPr lang="en-US" dirty="0"/>
              <a:t>V. Summary and Impact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B080-58E0-4E4A-8B3F-A5E82387D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93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41CE-5D41-45B4-A4A9-6B5E17BC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B36E-DCEC-4F8F-8125-0EFBC710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dirty="0"/>
              <a:t>Item difficulty could not be predicted with accuracy higher than </a:t>
            </a:r>
            <a:r>
              <a:rPr lang="en-GB" dirty="0" err="1"/>
              <a:t>ZeroR</a:t>
            </a:r>
            <a:r>
              <a:rPr lang="en-GB" dirty="0"/>
              <a:t> using surface readability measures </a:t>
            </a:r>
          </a:p>
          <a:p>
            <a:pPr>
              <a:spcBef>
                <a:spcPts val="1800"/>
              </a:spcBef>
            </a:pPr>
            <a:r>
              <a:rPr lang="en-GB" dirty="0"/>
              <a:t>Item difficulty </a:t>
            </a:r>
            <a:r>
              <a:rPr lang="en-GB" b="1" i="1" dirty="0"/>
              <a:t>could</a:t>
            </a:r>
            <a:r>
              <a:rPr lang="en-GB" dirty="0"/>
              <a:t> be predicted with significantly higher accuracy using a combination of linguistic and IR features + embeddings</a:t>
            </a:r>
          </a:p>
          <a:p>
            <a:pPr>
              <a:spcBef>
                <a:spcPts val="1800"/>
              </a:spcBef>
            </a:pPr>
            <a:r>
              <a:rPr lang="en-GB" dirty="0"/>
              <a:t>All features &gt; </a:t>
            </a:r>
            <a:r>
              <a:rPr lang="en-GB" dirty="0" err="1"/>
              <a:t>ELMo</a:t>
            </a:r>
            <a:r>
              <a:rPr lang="en-GB" dirty="0"/>
              <a:t>, W2V &gt; Linguistic &gt; IR </a:t>
            </a:r>
          </a:p>
        </p:txBody>
      </p:sp>
    </p:spTree>
    <p:extLst>
      <p:ext uri="{BB962C8B-B14F-4D97-AF65-F5344CB8AC3E}">
        <p14:creationId xmlns:p14="http://schemas.microsoft.com/office/powerpoint/2010/main" val="775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8C9F-384E-4CEF-B26C-F2FB5EDA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2418-18D1-4DE3-91B1-76AEE8B4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strongest linguistic predictors of difficulty were </a:t>
            </a:r>
            <a:r>
              <a:rPr lang="en-GB" i="1" dirty="0"/>
              <a:t>semantic ambiguity </a:t>
            </a:r>
            <a:r>
              <a:rPr lang="en-GB" dirty="0"/>
              <a:t>and </a:t>
            </a:r>
            <a:r>
              <a:rPr lang="en-GB" i="1" dirty="0"/>
              <a:t>cognitively-motivated</a:t>
            </a:r>
            <a:r>
              <a:rPr lang="en-GB" dirty="0"/>
              <a:t> features, followed by </a:t>
            </a:r>
            <a:r>
              <a:rPr lang="en-GB" i="1" dirty="0"/>
              <a:t>word frequency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Errors were largest for items at the lower end of the P-value scale</a:t>
            </a:r>
          </a:p>
        </p:txBody>
      </p:sp>
    </p:spTree>
    <p:extLst>
      <p:ext uri="{BB962C8B-B14F-4D97-AF65-F5344CB8AC3E}">
        <p14:creationId xmlns:p14="http://schemas.microsoft.com/office/powerpoint/2010/main" val="32597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9F44-57E8-44F0-9C32-3EE4E9A1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Implications for Generalizability and Practical Importance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5FF7-D26D-4A20-84E5-A34BF3EB4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08A03-CFC7-43E6-96DA-365C14A0D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 features + code, which could be applied to other MCQ-based exams</a:t>
            </a:r>
          </a:p>
          <a:p>
            <a:endParaRPr lang="en-US" dirty="0"/>
          </a:p>
          <a:p>
            <a:r>
              <a:rPr lang="en-GB" dirty="0"/>
              <a:t>Potentially better results with less-heterogeneous examinee populations (e.g., K-12)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593FC-82E1-4FB5-ADA0-F4D03A477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5ACB3-CD90-4CE8-8864-17E0A50409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MCQs from other exams may not have similar characteristics (e.g., less text, mathematical operations)</a:t>
            </a:r>
          </a:p>
          <a:p>
            <a:r>
              <a:rPr lang="en-US" dirty="0"/>
              <a:t>Statistical significance </a:t>
            </a:r>
            <a:r>
              <a:rPr lang="en-GB" dirty="0"/>
              <a:t>≠</a:t>
            </a:r>
            <a:r>
              <a:rPr lang="en-US" dirty="0"/>
              <a:t> practical significance 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0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Thanks for listening.</a:t>
            </a:r>
            <a:b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Questions? Please contact:</a:t>
            </a:r>
            <a:br>
              <a:rPr lang="en-US" sz="3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Victoria Yaneva</a:t>
            </a:r>
            <a:b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vyaneva@nbme.org</a:t>
            </a:r>
            <a:b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©2018 National Board of Medical Examiners® (NBME®)</a:t>
            </a:r>
          </a:p>
        </p:txBody>
      </p:sp>
    </p:spTree>
    <p:extLst>
      <p:ext uri="{BB962C8B-B14F-4D97-AF65-F5344CB8AC3E}">
        <p14:creationId xmlns:p14="http://schemas.microsoft.com/office/powerpoint/2010/main" val="2294649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E55C-BE2B-42FC-872C-D662AE99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28812"/>
          </a:xfrm>
        </p:spPr>
        <p:txBody>
          <a:bodyPr/>
          <a:lstStyle/>
          <a:p>
            <a:pPr algn="ctr"/>
            <a:r>
              <a:rPr lang="en-US" dirty="0"/>
              <a:t>I. Why predict question difficulty?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2EE9-D046-45E0-993B-062701B11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EA73-B97A-4900-9B09-4AABFFFB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1) For the challenge of going beyond linguistic difficulty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6C34-D1E1-4467-A28C-1A89803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37477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0FD9-245D-4427-AAA4-4AABF1CF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1680"/>
            <a:ext cx="5157787" cy="41779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 55-year-old woman with small cell carcinoma of the lung is admitted to the hospital to undergo chemotherapy. Six days after treatment is started, she develops a temperature of 38°C (100.4°F). Physical examination shows no other abnormalities. Laboratory studies show a leukocyte count of 100/mm3 (5% segmented neutrophils and 95% lymphocytes). Which of the following is the most appropriate pharmacotherapy to increase this patient's leukocyte count? </a:t>
            </a:r>
          </a:p>
          <a:p>
            <a:pPr marL="514350" indent="-514350">
              <a:buAutoNum type="alphaUcParenBoth"/>
            </a:pPr>
            <a:r>
              <a:rPr lang="en-GB" dirty="0"/>
              <a:t>Darbepoetin </a:t>
            </a:r>
          </a:p>
          <a:p>
            <a:pPr marL="514350" indent="-514350">
              <a:buAutoNum type="alphaUcParenBoth"/>
            </a:pPr>
            <a:r>
              <a:rPr lang="en-GB" dirty="0"/>
              <a:t>Dexamethasone </a:t>
            </a:r>
          </a:p>
          <a:p>
            <a:pPr marL="514350" indent="-514350">
              <a:buAutoNum type="alphaUcParenBoth"/>
            </a:pPr>
            <a:r>
              <a:rPr lang="en-GB" dirty="0"/>
              <a:t>Filgrastim </a:t>
            </a:r>
          </a:p>
          <a:p>
            <a:pPr marL="514350" indent="-514350">
              <a:buAutoNum type="alphaUcParenBoth"/>
            </a:pPr>
            <a:r>
              <a:rPr lang="en-GB" dirty="0"/>
              <a:t>Interferon alfa </a:t>
            </a:r>
          </a:p>
          <a:p>
            <a:pPr marL="514350" indent="-514350">
              <a:buAutoNum type="alphaUcParenBoth"/>
            </a:pPr>
            <a:r>
              <a:rPr lang="en-GB" dirty="0"/>
              <a:t>Interleukin-2 (IL-2) </a:t>
            </a:r>
          </a:p>
          <a:p>
            <a:pPr marL="514350" indent="-514350">
              <a:buAutoNum type="alphaUcParenBoth"/>
            </a:pPr>
            <a:r>
              <a:rPr lang="en-GB" dirty="0"/>
              <a:t>Leucovorin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073A-13C4-4E6F-A2D0-D6C77E29C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37477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D354D-2B49-472C-B7A1-AE6D84B1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680"/>
            <a:ext cx="5183188" cy="41779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 55-year-old man has had crushing substernal chest pain on exertion over the past 6 weeks. He had a myocardial infarction 2 months ago. He takes </a:t>
            </a:r>
            <a:r>
              <a:rPr lang="en-GB" dirty="0" err="1"/>
              <a:t>nitroglycerin</a:t>
            </a:r>
            <a:r>
              <a:rPr lang="en-GB" dirty="0"/>
              <a:t> as needed and one aspirin daily. He has smoked two packs of cigarettes daily for 30 years. Examination shows normal heart sounds and no carotid or femoral bruits. Treatment with a β-adrenergic blocking agent is most likely to improve his symptoms due to which of the following mechanisms? </a:t>
            </a:r>
          </a:p>
          <a:p>
            <a:pPr marL="514350" indent="-514350">
              <a:buAutoNum type="alphaUcParenBoth"/>
            </a:pPr>
            <a:r>
              <a:rPr lang="en-GB" dirty="0"/>
              <a:t>Decreasing myocardial contractility </a:t>
            </a:r>
          </a:p>
          <a:p>
            <a:pPr marL="514350" indent="-514350">
              <a:buAutoNum type="alphaUcParenBoth"/>
            </a:pPr>
            <a:r>
              <a:rPr lang="en-GB" dirty="0"/>
              <a:t>Dilating the coronary arteries </a:t>
            </a:r>
          </a:p>
          <a:p>
            <a:pPr marL="514350" indent="-514350">
              <a:buAutoNum type="alphaUcParenBoth"/>
            </a:pPr>
            <a:r>
              <a:rPr lang="en-GB" dirty="0"/>
              <a:t>Peripheral vasodilation </a:t>
            </a:r>
          </a:p>
          <a:p>
            <a:pPr marL="514350" indent="-514350">
              <a:buAutoNum type="alphaUcParenBoth"/>
            </a:pPr>
            <a:r>
              <a:rPr lang="en-GB" dirty="0"/>
              <a:t>Preventing fibrin and platelet plugs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DEE4D-DE06-4434-ADC3-206B15EE636C}"/>
              </a:ext>
            </a:extLst>
          </p:cNvPr>
          <p:cNvSpPr txBox="1"/>
          <p:nvPr/>
        </p:nvSpPr>
        <p:spPr>
          <a:xfrm>
            <a:off x="5415280" y="6382703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at: </a:t>
            </a:r>
            <a:r>
              <a:rPr lang="en-GB" dirty="0">
                <a:hlinkClick r:id="rId2"/>
              </a:rPr>
              <a:t>https://www.usmle.org/pdfs/step-1/content_step1.pdf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5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D8A-6078-4580-B1B6-93D7EE13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2) To improve standardized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B173-67A8-4D27-9217-0A63AD29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Items need to meet certain statistical criteria that ensure they can be productively used during scoring</a:t>
            </a:r>
          </a:p>
          <a:p>
            <a:endParaRPr lang="en-US" dirty="0"/>
          </a:p>
          <a:p>
            <a:r>
              <a:rPr lang="en-US" dirty="0"/>
              <a:t>Information about the statistical properties of items is collected through </a:t>
            </a:r>
            <a:r>
              <a:rPr lang="en-US" b="1" i="1" dirty="0"/>
              <a:t>pretesting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Pretesting items is costly and it is more efficient to pretest items more likely to “survive”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9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750-0797-4DC0-AF18-CF7DDC4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3) To evaluate automatic question generation</a:t>
            </a:r>
            <a:endParaRPr lang="en-GB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DC153FC-3E90-4F72-B031-A6722660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2358231"/>
            <a:ext cx="4476750" cy="3286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DFFE3-914D-45C2-A6A4-D8712B06033A}"/>
              </a:ext>
            </a:extLst>
          </p:cNvPr>
          <p:cNvSpPr txBox="1"/>
          <p:nvPr/>
        </p:nvSpPr>
        <p:spPr>
          <a:xfrm>
            <a:off x="1133475" y="3678127"/>
            <a:ext cx="29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Automatically or Semi-automatically Generated Items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2DC4A-8C0C-401E-BE95-120693BFEAB6}"/>
              </a:ext>
            </a:extLst>
          </p:cNvPr>
          <p:cNvSpPr txBox="1"/>
          <p:nvPr/>
        </p:nvSpPr>
        <p:spPr>
          <a:xfrm>
            <a:off x="4533900" y="5097352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8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6BA3-A70D-4B5E-B0D7-23A25E10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57386"/>
          </a:xfrm>
        </p:spPr>
        <p:txBody>
          <a:bodyPr/>
          <a:lstStyle/>
          <a:p>
            <a:pPr algn="ctr"/>
            <a:r>
              <a:rPr lang="en-US" dirty="0"/>
              <a:t>II. Data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A2BCF-6B9A-4D6F-88BC-E55ABA055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30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6FBA-C16A-45F4-A680-E41B136F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8808-8083-4DEB-9B42-1E88FD72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12,038 MCQs from the United States Medical Licensing Examination</a:t>
            </a:r>
          </a:p>
          <a:p>
            <a:endParaRPr lang="en-GB" dirty="0"/>
          </a:p>
          <a:p>
            <a:r>
              <a:rPr lang="en-GB" dirty="0"/>
              <a:t>Written by expert item-writers following strict standardization guidelines and evaluation procedures ensuring that there is no: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Excessive verbosity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“Window dressing”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“Red herrings”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Grammatical cues (e.g., correct answers that are longer, more specific, or more complete than the other options; or the inclusion of the same word or phrase in both the stem and the correct answer)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Deviations from stylistic rules concerning preferred usage of terms, formatting, abbreviations, conventions, drug names, and alphabetization of option 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D408-D864-4213-A100-04D83B8C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Item Administration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74D-0646-46FE-8790-9BD69A64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dirty="0"/>
              <a:t>Pretested through embedding in live exams during 2012 – 2015</a:t>
            </a:r>
          </a:p>
          <a:p>
            <a:pPr>
              <a:spcBef>
                <a:spcPts val="1800"/>
              </a:spcBef>
            </a:pPr>
            <a:r>
              <a:rPr lang="en-GB" dirty="0"/>
              <a:t>All examinees were from US and Canadian medical schools</a:t>
            </a:r>
          </a:p>
          <a:p>
            <a:pPr>
              <a:spcBef>
                <a:spcPts val="1800"/>
              </a:spcBef>
            </a:pPr>
            <a:r>
              <a:rPr lang="en-GB" dirty="0"/>
              <a:t>Students had no way of knowing they would not be scored on those items</a:t>
            </a:r>
          </a:p>
          <a:p>
            <a:pPr>
              <a:spcBef>
                <a:spcPts val="1800"/>
              </a:spcBef>
            </a:pPr>
            <a:r>
              <a:rPr lang="en-GB" dirty="0"/>
              <a:t>Each item was answered by an average of 328 examinees (SD = 67.17).</a:t>
            </a:r>
          </a:p>
        </p:txBody>
      </p:sp>
    </p:spTree>
    <p:extLst>
      <p:ext uri="{BB962C8B-B14F-4D97-AF65-F5344CB8AC3E}">
        <p14:creationId xmlns:p14="http://schemas.microsoft.com/office/powerpoint/2010/main" val="75511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BME PPT Template">
  <a:themeElements>
    <a:clrScheme name="NBME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C98AE"/>
      </a:accent1>
      <a:accent2>
        <a:srgbClr val="DBCEAC"/>
      </a:accent2>
      <a:accent3>
        <a:srgbClr val="EEAF00"/>
      </a:accent3>
      <a:accent4>
        <a:srgbClr val="879637"/>
      </a:accent4>
      <a:accent5>
        <a:srgbClr val="BA6F2E"/>
      </a:accent5>
      <a:accent6>
        <a:srgbClr val="56758C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D663D0-A4A1-9040-A26C-01CECD445A3E}" vid="{CFA32320-ADCC-5847-8BE9-D426E50A34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1373</Words>
  <Application>Microsoft Office PowerPoint</Application>
  <PresentationFormat>Widescreen</PresentationFormat>
  <Paragraphs>261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NBME PPT Template</vt:lpstr>
      <vt:lpstr>Predicting the Difficulty of Multiple Choice Questions in a High-stakes Medical Exam</vt:lpstr>
      <vt:lpstr> An example item</vt:lpstr>
      <vt:lpstr>I. Why predict question difficulty?</vt:lpstr>
      <vt:lpstr>1) For the challenge of going beyond linguistic difficulty </vt:lpstr>
      <vt:lpstr>2) To improve standardized testing</vt:lpstr>
      <vt:lpstr>3) To evaluate automatic question generation</vt:lpstr>
      <vt:lpstr>II. Data</vt:lpstr>
      <vt:lpstr>The Items</vt:lpstr>
      <vt:lpstr>Item Administration</vt:lpstr>
      <vt:lpstr>Difficulty Measure = P-value</vt:lpstr>
      <vt:lpstr>III. Features</vt:lpstr>
      <vt:lpstr>Three Types of Features</vt:lpstr>
      <vt:lpstr>113 Linguistic Features</vt:lpstr>
      <vt:lpstr>Embeddings</vt:lpstr>
      <vt:lpstr>IR features</vt:lpstr>
      <vt:lpstr>IR features – the Approach</vt:lpstr>
      <vt:lpstr>IV. Experiments</vt:lpstr>
      <vt:lpstr>Algorithm Selection (validation set results)</vt:lpstr>
      <vt:lpstr>Baselines (test set)</vt:lpstr>
      <vt:lpstr>Ranked Results </vt:lpstr>
      <vt:lpstr>Error Analysis</vt:lpstr>
      <vt:lpstr>Linguistic Feature Importance</vt:lpstr>
      <vt:lpstr>V. Summary and Impact</vt:lpstr>
      <vt:lpstr>Summary</vt:lpstr>
      <vt:lpstr>Summary</vt:lpstr>
      <vt:lpstr>Implications for Generalizability and Practical Importance</vt:lpstr>
      <vt:lpstr>Thanks for listening.  Questions? Please contact: Victoria Yaneva vyaneva@nbme.org  ©2018 National Board of Medical Examiners® (NBME®)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Difficulty of Multiple Choice Questions in a High-stakes Medical Exam</dc:title>
  <dc:creator>Viktoriya Yaneva</dc:creator>
  <cp:lastModifiedBy>Viktoriya Yaneva</cp:lastModifiedBy>
  <cp:revision>15</cp:revision>
  <dcterms:created xsi:type="dcterms:W3CDTF">2019-08-01T17:20:13Z</dcterms:created>
  <dcterms:modified xsi:type="dcterms:W3CDTF">2019-08-02T06:02:29Z</dcterms:modified>
</cp:coreProperties>
</file>