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3" roundtripDataSignature="AMtx7mgETUxJUGI7WCqZT+KQxNDvNHc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customschemas.google.com/relationships/presentationmetadata" Target="meta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9b8917bdc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9b8917bd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9b8917bdca_0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9b8917bd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9b8917bdca_0_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9b8917bdc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9b8917bdca_2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9b8917bdca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9b8917bdca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9b8917bdc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9b8917bdca_0_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9b8917bdc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9b8917bdca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9b8917bdca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0"/>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5183188" y="987425"/>
            <a:ext cx="6172200" cy="4873625"/>
          </a:xfrm>
          <a:prstGeom prst="rect">
            <a:avLst/>
          </a:prstGeom>
          <a:noFill/>
          <a:ln>
            <a:noFill/>
          </a:ln>
        </p:spPr>
      </p:sp>
      <p:sp>
        <p:nvSpPr>
          <p:cNvPr id="64" name="Google Shape;64;p11"/>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C"/>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C"/>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nvSpPr>
        <p:spPr>
          <a:xfrm>
            <a:off x="1371550" y="2478925"/>
            <a:ext cx="8778300" cy="1477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C" sz="2800">
                <a:solidFill>
                  <a:schemeClr val="lt1"/>
                </a:solidFill>
                <a:latin typeface="Calibri"/>
                <a:ea typeface="Calibri"/>
                <a:cs typeface="Calibri"/>
                <a:sym typeface="Calibri"/>
              </a:rPr>
              <a:t>OBJECT ORIENTED PROGRAMMING (OOP)</a:t>
            </a:r>
            <a:endParaRPr b="1" sz="2800">
              <a:solidFill>
                <a:schemeClr val="lt1"/>
              </a:solidFill>
              <a:latin typeface="Calibri"/>
              <a:ea typeface="Calibri"/>
              <a:cs typeface="Calibri"/>
              <a:sym typeface="Calibri"/>
            </a:endParaRPr>
          </a:p>
          <a:p>
            <a:pPr indent="0" lvl="0" marL="0" rtl="0" algn="ctr">
              <a:spcBef>
                <a:spcPts val="0"/>
              </a:spcBef>
              <a:spcAft>
                <a:spcPts val="0"/>
              </a:spcAft>
              <a:buNone/>
            </a:pPr>
            <a:r>
              <a:rPr b="1" lang="es-EC" sz="2800">
                <a:solidFill>
                  <a:schemeClr val="lt1"/>
                </a:solidFill>
                <a:latin typeface="Calibri"/>
                <a:ea typeface="Calibri"/>
                <a:cs typeface="Calibri"/>
                <a:sym typeface="Calibri"/>
              </a:rPr>
              <a:t>GROUP N2</a:t>
            </a:r>
            <a:br>
              <a:rPr b="1" lang="es-EC" sz="2800">
                <a:solidFill>
                  <a:schemeClr val="lt1"/>
                </a:solidFill>
                <a:latin typeface="Calibri"/>
                <a:ea typeface="Calibri"/>
                <a:cs typeface="Calibri"/>
                <a:sym typeface="Calibri"/>
              </a:rPr>
            </a:br>
            <a:r>
              <a:rPr b="1" lang="es-EC" sz="2800">
                <a:solidFill>
                  <a:schemeClr val="lt1"/>
                </a:solidFill>
                <a:latin typeface="Calibri"/>
                <a:ea typeface="Calibri"/>
                <a:cs typeface="Calibri"/>
                <a:sym typeface="Calibri"/>
              </a:rPr>
              <a:t>OBJECT MASTERS</a:t>
            </a:r>
            <a:endParaRPr b="1" sz="2800">
              <a:solidFill>
                <a:schemeClr val="lt1"/>
              </a:solidFill>
              <a:latin typeface="Calibri"/>
              <a:ea typeface="Calibri"/>
              <a:cs typeface="Calibri"/>
              <a:sym typeface="Calibri"/>
            </a:endParaRPr>
          </a:p>
        </p:txBody>
      </p:sp>
      <p:pic>
        <p:nvPicPr>
          <p:cNvPr id="85" name="Google Shape;85;p1"/>
          <p:cNvPicPr preferRelativeResize="0"/>
          <p:nvPr/>
        </p:nvPicPr>
        <p:blipFill>
          <a:blip r:embed="rId3">
            <a:alphaModFix/>
          </a:blip>
          <a:stretch>
            <a:fillRect/>
          </a:stretch>
        </p:blipFill>
        <p:spPr>
          <a:xfrm>
            <a:off x="1050350" y="-121925"/>
            <a:ext cx="10091298" cy="2600850"/>
          </a:xfrm>
          <a:prstGeom prst="rect">
            <a:avLst/>
          </a:prstGeom>
          <a:noFill/>
          <a:ln>
            <a:noFill/>
          </a:ln>
        </p:spPr>
      </p:pic>
      <p:sp>
        <p:nvSpPr>
          <p:cNvPr id="86" name="Google Shape;86;p1"/>
          <p:cNvSpPr txBox="1"/>
          <p:nvPr/>
        </p:nvSpPr>
        <p:spPr>
          <a:xfrm>
            <a:off x="561125" y="4063125"/>
            <a:ext cx="8778300" cy="233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C" sz="2800">
                <a:solidFill>
                  <a:schemeClr val="lt1"/>
                </a:solidFill>
                <a:latin typeface="Calibri"/>
                <a:ea typeface="Calibri"/>
                <a:cs typeface="Calibri"/>
                <a:sym typeface="Calibri"/>
              </a:rPr>
              <a:t>INTEGRANTS </a:t>
            </a:r>
            <a:br>
              <a:rPr b="1" lang="es-EC" sz="2800">
                <a:solidFill>
                  <a:schemeClr val="lt1"/>
                </a:solidFill>
                <a:latin typeface="Calibri"/>
                <a:ea typeface="Calibri"/>
                <a:cs typeface="Calibri"/>
                <a:sym typeface="Calibri"/>
              </a:rPr>
            </a:br>
            <a:r>
              <a:rPr b="1" lang="es-EC" sz="2800">
                <a:solidFill>
                  <a:schemeClr val="lt1"/>
                </a:solidFill>
                <a:latin typeface="Calibri"/>
                <a:ea typeface="Calibri"/>
                <a:cs typeface="Calibri"/>
                <a:sym typeface="Calibri"/>
              </a:rPr>
              <a:t>MATEO DAVID CEVALLOS PAGUAY</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rPr b="1" lang="es-EC" sz="2800">
                <a:solidFill>
                  <a:schemeClr val="lt1"/>
                </a:solidFill>
                <a:latin typeface="Calibri"/>
                <a:ea typeface="Calibri"/>
                <a:cs typeface="Calibri"/>
                <a:sym typeface="Calibri"/>
              </a:rPr>
              <a:t> KEVIN ANTHONY CHALAN YAMBERLA</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rPr b="1" lang="es-EC" sz="2800">
                <a:solidFill>
                  <a:schemeClr val="lt1"/>
                </a:solidFill>
                <a:latin typeface="Calibri"/>
                <a:ea typeface="Calibri"/>
                <a:cs typeface="Calibri"/>
                <a:sym typeface="Calibri"/>
              </a:rPr>
              <a:t>FERNANDO DANIEL CHICAIZA SAMBACHI</a:t>
            </a:r>
            <a:endParaRPr b="1" sz="2800">
              <a:solidFill>
                <a:schemeClr val="lt1"/>
              </a:solidFill>
              <a:latin typeface="Calibri"/>
              <a:ea typeface="Calibri"/>
              <a:cs typeface="Calibri"/>
              <a:sym typeface="Calibri"/>
            </a:endParaRPr>
          </a:p>
          <a:p>
            <a:pPr indent="0" lvl="0" marL="0" rtl="0" algn="l">
              <a:spcBef>
                <a:spcPts val="0"/>
              </a:spcBef>
              <a:spcAft>
                <a:spcPts val="0"/>
              </a:spcAft>
              <a:buNone/>
            </a:pPr>
            <a:r>
              <a:rPr b="1" lang="es-EC" sz="2800">
                <a:solidFill>
                  <a:schemeClr val="lt1"/>
                </a:solidFill>
                <a:latin typeface="Calibri"/>
                <a:ea typeface="Calibri"/>
                <a:cs typeface="Calibri"/>
                <a:sym typeface="Calibri"/>
              </a:rPr>
              <a:t>PABLO JOSE COLLAGUAZO NAZATE</a:t>
            </a:r>
            <a:endParaRPr b="1" sz="2800">
              <a:solidFill>
                <a:schemeClr val="lt1"/>
              </a:solidFill>
              <a:latin typeface="Calibri"/>
              <a:ea typeface="Calibri"/>
              <a:cs typeface="Calibri"/>
              <a:sym typeface="Calibri"/>
            </a:endParaRPr>
          </a:p>
        </p:txBody>
      </p:sp>
      <p:sp>
        <p:nvSpPr>
          <p:cNvPr id="87" name="Google Shape;87;p1"/>
          <p:cNvSpPr txBox="1"/>
          <p:nvPr/>
        </p:nvSpPr>
        <p:spPr>
          <a:xfrm>
            <a:off x="7542250" y="4240625"/>
            <a:ext cx="3599400" cy="1046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EC" sz="2800">
                <a:solidFill>
                  <a:schemeClr val="lt1"/>
                </a:solidFill>
                <a:latin typeface="Calibri"/>
                <a:ea typeface="Calibri"/>
                <a:cs typeface="Calibri"/>
                <a:sym typeface="Calibri"/>
              </a:rPr>
              <a:t>NRC</a:t>
            </a:r>
            <a:br>
              <a:rPr b="1" lang="es-EC" sz="2800">
                <a:solidFill>
                  <a:schemeClr val="lt1"/>
                </a:solidFill>
                <a:latin typeface="Calibri"/>
                <a:ea typeface="Calibri"/>
                <a:cs typeface="Calibri"/>
                <a:sym typeface="Calibri"/>
              </a:rPr>
            </a:br>
            <a:r>
              <a:rPr b="1" lang="es-EC" sz="2800">
                <a:solidFill>
                  <a:schemeClr val="lt1"/>
                </a:solidFill>
                <a:latin typeface="Calibri"/>
                <a:ea typeface="Calibri"/>
                <a:cs typeface="Calibri"/>
                <a:sym typeface="Calibri"/>
              </a:rPr>
              <a:t>28434</a:t>
            </a:r>
            <a:endParaRPr b="1" sz="2800">
              <a:solidFill>
                <a:schemeClr val="lt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9b8917bdca_0_0"/>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s-EC">
                <a:solidFill>
                  <a:schemeClr val="lt1"/>
                </a:solidFill>
              </a:rPr>
              <a:t>CREALTIVA STUDIO </a:t>
            </a:r>
            <a:endParaRPr b="1">
              <a:solidFill>
                <a:schemeClr val="lt1"/>
              </a:solidFill>
            </a:endParaRPr>
          </a:p>
        </p:txBody>
      </p:sp>
      <p:sp>
        <p:nvSpPr>
          <p:cNvPr id="93" name="Google Shape;93;g39b8917bdca_0_0"/>
          <p:cNvSpPr txBox="1"/>
          <p:nvPr>
            <p:ph idx="1" type="body"/>
          </p:nvPr>
        </p:nvSpPr>
        <p:spPr>
          <a:xfrm>
            <a:off x="838200" y="1825625"/>
            <a:ext cx="5198100" cy="4351200"/>
          </a:xfrm>
          <a:prstGeom prst="rect">
            <a:avLst/>
          </a:prstGeom>
        </p:spPr>
        <p:txBody>
          <a:bodyPr anchorCtr="0" anchor="t" bIns="45700" lIns="91425" spcFirstLastPara="1" rIns="91425" wrap="square" tIns="45700">
            <a:normAutofit/>
          </a:bodyPr>
          <a:lstStyle/>
          <a:p>
            <a:pPr indent="0" lvl="0" marL="0" rtl="0" algn="just">
              <a:spcBef>
                <a:spcPts val="1000"/>
              </a:spcBef>
              <a:spcAft>
                <a:spcPts val="0"/>
              </a:spcAft>
              <a:buNone/>
            </a:pPr>
            <a:r>
              <a:rPr lang="es-EC">
                <a:solidFill>
                  <a:srgbClr val="FFFFFF"/>
                </a:solidFill>
              </a:rPr>
              <a:t>CREALTIVA STUDIO is a business founded by Alexis Fares from Quito. The idea for his business began with his photography studies. He had worked in other studios but decided to start his own business. Crealtiva Studios has been operating for two years. Alexis Fares and his group of friends started this business with Alexis as the leader.</a:t>
            </a:r>
            <a:endParaRPr>
              <a:solidFill>
                <a:srgbClr val="FFFFFF"/>
              </a:solidFill>
            </a:endParaRPr>
          </a:p>
        </p:txBody>
      </p:sp>
      <p:pic>
        <p:nvPicPr>
          <p:cNvPr id="94" name="Google Shape;94;g39b8917bdca_0_0"/>
          <p:cNvPicPr preferRelativeResize="0"/>
          <p:nvPr/>
        </p:nvPicPr>
        <p:blipFill>
          <a:blip r:embed="rId3">
            <a:alphaModFix/>
          </a:blip>
          <a:stretch>
            <a:fillRect/>
          </a:stretch>
        </p:blipFill>
        <p:spPr>
          <a:xfrm>
            <a:off x="7113900" y="1759998"/>
            <a:ext cx="4010198" cy="401022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9b8917bdca_0_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EC">
                <a:solidFill>
                  <a:schemeClr val="lt1"/>
                </a:solidFill>
              </a:rPr>
              <a:t>PROBLEM</a:t>
            </a:r>
            <a:endParaRPr b="1">
              <a:solidFill>
                <a:schemeClr val="lt1"/>
              </a:solidFill>
            </a:endParaRPr>
          </a:p>
        </p:txBody>
      </p:sp>
      <p:sp>
        <p:nvSpPr>
          <p:cNvPr id="100" name="Google Shape;100;g39b8917bdca_0_5"/>
          <p:cNvSpPr txBox="1"/>
          <p:nvPr>
            <p:ph idx="1" type="body"/>
          </p:nvPr>
        </p:nvSpPr>
        <p:spPr>
          <a:xfrm>
            <a:off x="838200" y="1825625"/>
            <a:ext cx="6290100" cy="4351200"/>
          </a:xfrm>
          <a:prstGeom prst="rect">
            <a:avLst/>
          </a:prstGeom>
        </p:spPr>
        <p:txBody>
          <a:bodyPr anchorCtr="0" anchor="t" bIns="45700" lIns="91425" spcFirstLastPara="1" rIns="91425" wrap="square" tIns="45700">
            <a:normAutofit/>
          </a:bodyPr>
          <a:lstStyle/>
          <a:p>
            <a:pPr indent="0" lvl="0" marL="0" marR="0" rtl="0" algn="l">
              <a:lnSpc>
                <a:spcPct val="90000"/>
              </a:lnSpc>
              <a:spcBef>
                <a:spcPts val="1000"/>
              </a:spcBef>
              <a:spcAft>
                <a:spcPts val="0"/>
              </a:spcAft>
              <a:buNone/>
            </a:pPr>
            <a:r>
              <a:rPr lang="es-EC">
                <a:solidFill>
                  <a:schemeClr val="lt1"/>
                </a:solidFill>
              </a:rPr>
              <a:t>Alexis identification various difficulties to the hour of manage his business of manually form how </a:t>
            </a:r>
            <a:endParaRPr>
              <a:solidFill>
                <a:schemeClr val="lt1"/>
              </a:solidFill>
            </a:endParaRPr>
          </a:p>
          <a:p>
            <a:pPr indent="-342900" lvl="0" marL="457200" rtl="0" algn="l">
              <a:spcBef>
                <a:spcPts val="1000"/>
              </a:spcBef>
              <a:spcAft>
                <a:spcPts val="0"/>
              </a:spcAft>
              <a:buClr>
                <a:schemeClr val="lt1"/>
              </a:buClr>
              <a:buSzPts val="1800"/>
              <a:buChar char="•"/>
            </a:pPr>
            <a:r>
              <a:rPr lang="es-EC">
                <a:solidFill>
                  <a:schemeClr val="lt1"/>
                </a:solidFill>
              </a:rPr>
              <a:t>Organization </a:t>
            </a:r>
            <a:r>
              <a:rPr lang="es-EC">
                <a:solidFill>
                  <a:schemeClr val="lt1"/>
                </a:solidFill>
              </a:rPr>
              <a:t>deficient</a:t>
            </a:r>
            <a:r>
              <a:rPr lang="es-EC">
                <a:solidFill>
                  <a:schemeClr val="lt1"/>
                </a:solidFill>
              </a:rPr>
              <a:t> of events dates</a:t>
            </a:r>
            <a:endParaRPr>
              <a:solidFill>
                <a:schemeClr val="lt1"/>
              </a:solidFill>
            </a:endParaRPr>
          </a:p>
          <a:p>
            <a:pPr indent="-342900" lvl="0" marL="457200" rtl="0" algn="l">
              <a:spcBef>
                <a:spcPts val="0"/>
              </a:spcBef>
              <a:spcAft>
                <a:spcPts val="0"/>
              </a:spcAft>
              <a:buClr>
                <a:schemeClr val="lt1"/>
              </a:buClr>
              <a:buSzPts val="1800"/>
              <a:buChar char="•"/>
            </a:pPr>
            <a:r>
              <a:rPr lang="es-EC">
                <a:solidFill>
                  <a:schemeClr val="lt1"/>
                </a:solidFill>
              </a:rPr>
              <a:t>Lost of media files  </a:t>
            </a:r>
            <a:endParaRPr>
              <a:solidFill>
                <a:schemeClr val="lt1"/>
              </a:solidFill>
            </a:endParaRPr>
          </a:p>
          <a:p>
            <a:pPr indent="-342900" lvl="0" marL="457200" rtl="0" algn="l">
              <a:spcBef>
                <a:spcPts val="0"/>
              </a:spcBef>
              <a:spcAft>
                <a:spcPts val="0"/>
              </a:spcAft>
              <a:buClr>
                <a:schemeClr val="lt1"/>
              </a:buClr>
              <a:buSzPts val="1800"/>
              <a:buChar char="•"/>
            </a:pPr>
            <a:r>
              <a:rPr lang="es-EC">
                <a:solidFill>
                  <a:schemeClr val="lt1"/>
                </a:solidFill>
              </a:rPr>
              <a:t>Manage of payments confused</a:t>
            </a:r>
            <a:endParaRPr>
              <a:solidFill>
                <a:schemeClr val="lt1"/>
              </a:solidFill>
            </a:endParaRPr>
          </a:p>
          <a:p>
            <a:pPr indent="0" lvl="0" marL="0" rtl="0" algn="l">
              <a:spcBef>
                <a:spcPts val="1000"/>
              </a:spcBef>
              <a:spcAft>
                <a:spcPts val="0"/>
              </a:spcAft>
              <a:buClr>
                <a:schemeClr val="dk1"/>
              </a:buClr>
              <a:buSzPts val="1100"/>
              <a:buFont typeface="Arial"/>
              <a:buNone/>
            </a:pPr>
            <a:r>
              <a:rPr lang="es-EC">
                <a:solidFill>
                  <a:schemeClr val="lt1"/>
                </a:solidFill>
              </a:rPr>
              <a:t>This problems </a:t>
            </a:r>
            <a:r>
              <a:rPr lang="es-EC">
                <a:solidFill>
                  <a:schemeClr val="lt1"/>
                </a:solidFill>
              </a:rPr>
              <a:t>demonstrate</a:t>
            </a:r>
            <a:r>
              <a:rPr lang="es-EC">
                <a:solidFill>
                  <a:schemeClr val="lt1"/>
                </a:solidFill>
              </a:rPr>
              <a:t> the need of automate the gestion of studio by a program of desktop </a:t>
            </a:r>
            <a:endParaRPr>
              <a:solidFill>
                <a:schemeClr val="lt1"/>
              </a:solidFill>
            </a:endParaRPr>
          </a:p>
          <a:p>
            <a:pPr indent="0" lvl="0" marL="0" rtl="0" algn="l">
              <a:spcBef>
                <a:spcPts val="1000"/>
              </a:spcBef>
              <a:spcAft>
                <a:spcPts val="0"/>
              </a:spcAft>
              <a:buNone/>
            </a:pPr>
            <a:r>
              <a:t/>
            </a:r>
            <a:endParaRPr/>
          </a:p>
        </p:txBody>
      </p:sp>
      <p:pic>
        <p:nvPicPr>
          <p:cNvPr id="101" name="Google Shape;101;g39b8917bdca_0_5"/>
          <p:cNvPicPr preferRelativeResize="0"/>
          <p:nvPr/>
        </p:nvPicPr>
        <p:blipFill>
          <a:blip r:embed="rId3">
            <a:alphaModFix/>
          </a:blip>
          <a:stretch>
            <a:fillRect/>
          </a:stretch>
        </p:blipFill>
        <p:spPr>
          <a:xfrm>
            <a:off x="7698282" y="365125"/>
            <a:ext cx="4169619" cy="2344575"/>
          </a:xfrm>
          <a:prstGeom prst="rect">
            <a:avLst/>
          </a:prstGeom>
          <a:noFill/>
          <a:ln>
            <a:noFill/>
          </a:ln>
        </p:spPr>
      </p:pic>
      <p:pic>
        <p:nvPicPr>
          <p:cNvPr id="102" name="Google Shape;102;g39b8917bdca_0_5"/>
          <p:cNvPicPr preferRelativeResize="0"/>
          <p:nvPr/>
        </p:nvPicPr>
        <p:blipFill>
          <a:blip r:embed="rId4">
            <a:alphaModFix/>
          </a:blip>
          <a:stretch>
            <a:fillRect/>
          </a:stretch>
        </p:blipFill>
        <p:spPr>
          <a:xfrm>
            <a:off x="8467825" y="3199450"/>
            <a:ext cx="2777225" cy="27772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g39b8917bdca_0_10"/>
          <p:cNvSpPr txBox="1"/>
          <p:nvPr/>
        </p:nvSpPr>
        <p:spPr>
          <a:xfrm>
            <a:off x="933825" y="304250"/>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EC" sz="2800">
                <a:solidFill>
                  <a:schemeClr val="lt1"/>
                </a:solidFill>
              </a:rPr>
              <a:t>OVERVIEW</a:t>
            </a:r>
            <a:endParaRPr b="1" sz="2800">
              <a:solidFill>
                <a:schemeClr val="lt1"/>
              </a:solidFill>
            </a:endParaRPr>
          </a:p>
        </p:txBody>
      </p:sp>
      <p:sp>
        <p:nvSpPr>
          <p:cNvPr id="108" name="Google Shape;108;g39b8917bdca_0_10"/>
          <p:cNvSpPr txBox="1"/>
          <p:nvPr/>
        </p:nvSpPr>
        <p:spPr>
          <a:xfrm>
            <a:off x="933825" y="1346838"/>
            <a:ext cx="5517600" cy="218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EC" sz="2600">
                <a:solidFill>
                  <a:schemeClr val="lt1"/>
                </a:solidFill>
              </a:rPr>
              <a:t>The desktop program will centralize client, appointment, order, and media file management using Object-Oriented Programming (OOP).</a:t>
            </a:r>
            <a:endParaRPr sz="2600">
              <a:solidFill>
                <a:schemeClr val="lt1"/>
              </a:solidFill>
            </a:endParaRPr>
          </a:p>
        </p:txBody>
      </p:sp>
      <p:pic>
        <p:nvPicPr>
          <p:cNvPr id="109" name="Google Shape;109;g39b8917bdca_0_10"/>
          <p:cNvPicPr preferRelativeResize="0"/>
          <p:nvPr/>
        </p:nvPicPr>
        <p:blipFill>
          <a:blip r:embed="rId3">
            <a:alphaModFix/>
          </a:blip>
          <a:stretch>
            <a:fillRect/>
          </a:stretch>
        </p:blipFill>
        <p:spPr>
          <a:xfrm>
            <a:off x="7028038" y="1422526"/>
            <a:ext cx="4612676" cy="2415875"/>
          </a:xfrm>
          <a:prstGeom prst="rect">
            <a:avLst/>
          </a:prstGeom>
          <a:noFill/>
          <a:ln>
            <a:noFill/>
          </a:ln>
        </p:spPr>
      </p:pic>
      <p:sp>
        <p:nvSpPr>
          <p:cNvPr id="110" name="Google Shape;110;g39b8917bdca_0_10"/>
          <p:cNvSpPr txBox="1"/>
          <p:nvPr/>
        </p:nvSpPr>
        <p:spPr>
          <a:xfrm>
            <a:off x="933825" y="3959625"/>
            <a:ext cx="6538200" cy="18408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lt1"/>
              </a:buClr>
              <a:buSzPts val="2800"/>
              <a:buFont typeface="Calibri"/>
              <a:buChar char="●"/>
            </a:pPr>
            <a:r>
              <a:rPr lang="es-EC" sz="2800">
                <a:solidFill>
                  <a:schemeClr val="lt1"/>
                </a:solidFill>
                <a:latin typeface="Calibri"/>
                <a:ea typeface="Calibri"/>
                <a:cs typeface="Calibri"/>
                <a:sym typeface="Calibri"/>
              </a:rPr>
              <a:t>Organize appointments automatically</a:t>
            </a:r>
            <a:endParaRPr sz="2800">
              <a:solidFill>
                <a:schemeClr val="lt1"/>
              </a:solidFill>
              <a:latin typeface="Calibri"/>
              <a:ea typeface="Calibri"/>
              <a:cs typeface="Calibri"/>
              <a:sym typeface="Calibri"/>
            </a:endParaRPr>
          </a:p>
          <a:p>
            <a:pPr indent="-406400" lvl="0" marL="457200" rtl="0" algn="l">
              <a:spcBef>
                <a:spcPts val="0"/>
              </a:spcBef>
              <a:spcAft>
                <a:spcPts val="0"/>
              </a:spcAft>
              <a:buClr>
                <a:schemeClr val="lt1"/>
              </a:buClr>
              <a:buSzPts val="2800"/>
              <a:buFont typeface="Calibri"/>
              <a:buChar char="●"/>
            </a:pPr>
            <a:r>
              <a:rPr lang="es-EC" sz="2800">
                <a:solidFill>
                  <a:schemeClr val="lt1"/>
                </a:solidFill>
                <a:latin typeface="Calibri"/>
                <a:ea typeface="Calibri"/>
                <a:cs typeface="Calibri"/>
                <a:sym typeface="Calibri"/>
              </a:rPr>
              <a:t>Track orders and payments, </a:t>
            </a:r>
            <a:endParaRPr sz="2800">
              <a:solidFill>
                <a:schemeClr val="lt1"/>
              </a:solidFill>
              <a:latin typeface="Calibri"/>
              <a:ea typeface="Calibri"/>
              <a:cs typeface="Calibri"/>
              <a:sym typeface="Calibri"/>
            </a:endParaRPr>
          </a:p>
          <a:p>
            <a:pPr indent="-406400" lvl="0" marL="457200" rtl="0" algn="l">
              <a:spcBef>
                <a:spcPts val="0"/>
              </a:spcBef>
              <a:spcAft>
                <a:spcPts val="0"/>
              </a:spcAft>
              <a:buClr>
                <a:schemeClr val="lt1"/>
              </a:buClr>
              <a:buSzPts val="2800"/>
              <a:buFont typeface="Calibri"/>
              <a:buChar char="●"/>
            </a:pPr>
            <a:r>
              <a:rPr lang="es-EC" sz="2800">
                <a:solidFill>
                  <a:schemeClr val="lt1"/>
                </a:solidFill>
                <a:latin typeface="Calibri"/>
                <a:ea typeface="Calibri"/>
                <a:cs typeface="Calibri"/>
                <a:sym typeface="Calibri"/>
              </a:rPr>
              <a:t>Store media files in an orderly way.</a:t>
            </a:r>
            <a:endParaRPr sz="2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9b8917bdca_2_2"/>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s-EC">
                <a:solidFill>
                  <a:schemeClr val="lt1"/>
                </a:solidFill>
              </a:rPr>
              <a:t>Background</a:t>
            </a:r>
            <a:endParaRPr>
              <a:solidFill>
                <a:schemeClr val="lt1"/>
              </a:solidFill>
            </a:endParaRPr>
          </a:p>
        </p:txBody>
      </p:sp>
      <p:sp>
        <p:nvSpPr>
          <p:cNvPr id="116" name="Google Shape;116;g39b8917bdca_2_2"/>
          <p:cNvSpPr txBox="1"/>
          <p:nvPr>
            <p:ph idx="1" type="body"/>
          </p:nvPr>
        </p:nvSpPr>
        <p:spPr>
          <a:xfrm>
            <a:off x="449750" y="1825625"/>
            <a:ext cx="79785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s-EC">
                <a:solidFill>
                  <a:schemeClr val="lt1"/>
                </a:solidFill>
              </a:rPr>
              <a:t> By applying a desktop solution based on OOP, the studio can structure its information into classes such as Client, Appointment, Order, MediaFile, and Payment. This approach</a:t>
            </a:r>
            <a:endParaRPr>
              <a:solidFill>
                <a:schemeClr val="lt1"/>
              </a:solidFill>
            </a:endParaRPr>
          </a:p>
          <a:p>
            <a:pPr indent="-342900" lvl="0" marL="457200" rtl="0" algn="l">
              <a:spcBef>
                <a:spcPts val="1000"/>
              </a:spcBef>
              <a:spcAft>
                <a:spcPts val="0"/>
              </a:spcAft>
              <a:buClr>
                <a:schemeClr val="lt1"/>
              </a:buClr>
              <a:buSzPts val="1800"/>
              <a:buChar char="•"/>
            </a:pPr>
            <a:r>
              <a:rPr lang="es-EC">
                <a:solidFill>
                  <a:schemeClr val="lt1"/>
                </a:solidFill>
              </a:rPr>
              <a:t> Efficient planning</a:t>
            </a:r>
            <a:endParaRPr>
              <a:solidFill>
                <a:schemeClr val="lt1"/>
              </a:solidFill>
            </a:endParaRPr>
          </a:p>
          <a:p>
            <a:pPr indent="-342900" lvl="0" marL="457200" rtl="0" algn="l">
              <a:spcBef>
                <a:spcPts val="0"/>
              </a:spcBef>
              <a:spcAft>
                <a:spcPts val="0"/>
              </a:spcAft>
              <a:buClr>
                <a:schemeClr val="lt1"/>
              </a:buClr>
              <a:buSzPts val="1800"/>
              <a:buChar char="•"/>
            </a:pPr>
            <a:r>
              <a:rPr lang="es-EC">
                <a:solidFill>
                  <a:schemeClr val="lt1"/>
                </a:solidFill>
              </a:rPr>
              <a:t>Better tracking of services</a:t>
            </a:r>
            <a:endParaRPr>
              <a:solidFill>
                <a:schemeClr val="lt1"/>
              </a:solidFill>
            </a:endParaRPr>
          </a:p>
          <a:p>
            <a:pPr indent="-342900" lvl="0" marL="457200" rtl="0" algn="l">
              <a:spcBef>
                <a:spcPts val="0"/>
              </a:spcBef>
              <a:spcAft>
                <a:spcPts val="0"/>
              </a:spcAft>
              <a:buClr>
                <a:schemeClr val="lt1"/>
              </a:buClr>
              <a:buSzPts val="1800"/>
              <a:buChar char="•"/>
            </a:pPr>
            <a:r>
              <a:rPr lang="es-EC">
                <a:solidFill>
                  <a:schemeClr val="lt1"/>
                </a:solidFill>
              </a:rPr>
              <a:t> Improved overall management</a:t>
            </a:r>
            <a:endParaRPr>
              <a:solidFill>
                <a:schemeClr val="lt1"/>
              </a:solidFill>
            </a:endParaRPr>
          </a:p>
          <a:p>
            <a:pPr indent="-342900" lvl="0" marL="457200" rtl="0" algn="l">
              <a:spcBef>
                <a:spcPts val="0"/>
              </a:spcBef>
              <a:spcAft>
                <a:spcPts val="0"/>
              </a:spcAft>
              <a:buClr>
                <a:schemeClr val="lt1"/>
              </a:buClr>
              <a:buSzPts val="1800"/>
              <a:buChar char="•"/>
            </a:pPr>
            <a:r>
              <a:rPr lang="es-EC">
                <a:solidFill>
                  <a:schemeClr val="lt1"/>
                </a:solidFill>
              </a:rPr>
              <a:t>Laying the foundation for potential future expansions like web or remote access.</a:t>
            </a:r>
            <a:endParaRPr>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g39b8917bdca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s-EC">
                <a:solidFill>
                  <a:schemeClr val="lt1"/>
                </a:solidFill>
              </a:rPr>
              <a:t>Example</a:t>
            </a:r>
            <a:r>
              <a:rPr b="1" lang="es-EC">
                <a:solidFill>
                  <a:schemeClr val="lt1"/>
                </a:solidFill>
                <a:latin typeface="Arial"/>
                <a:ea typeface="Arial"/>
                <a:cs typeface="Arial"/>
                <a:sym typeface="Arial"/>
              </a:rPr>
              <a:t> a desktop application.</a:t>
            </a:r>
            <a:endParaRPr b="1">
              <a:solidFill>
                <a:schemeClr val="lt1"/>
              </a:solidFill>
              <a:latin typeface="Arial"/>
              <a:ea typeface="Arial"/>
              <a:cs typeface="Arial"/>
              <a:sym typeface="Arial"/>
            </a:endParaRPr>
          </a:p>
          <a:p>
            <a:pPr indent="0" lvl="0" marL="0" rtl="0" algn="ctr">
              <a:spcBef>
                <a:spcPts val="0"/>
              </a:spcBef>
              <a:spcAft>
                <a:spcPts val="0"/>
              </a:spcAft>
              <a:buNone/>
            </a:pPr>
            <a:r>
              <a:rPr b="1" lang="es-EC">
                <a:solidFill>
                  <a:schemeClr val="lt1"/>
                </a:solidFill>
              </a:rPr>
              <a:t> </a:t>
            </a:r>
            <a:endParaRPr b="1">
              <a:solidFill>
                <a:schemeClr val="lt1"/>
              </a:solidFill>
            </a:endParaRPr>
          </a:p>
        </p:txBody>
      </p:sp>
      <p:pic>
        <p:nvPicPr>
          <p:cNvPr id="122" name="Google Shape;122;g39b8917bdca_0_43"/>
          <p:cNvPicPr preferRelativeResize="0"/>
          <p:nvPr/>
        </p:nvPicPr>
        <p:blipFill>
          <a:blip r:embed="rId3">
            <a:alphaModFix/>
          </a:blip>
          <a:stretch>
            <a:fillRect/>
          </a:stretch>
        </p:blipFill>
        <p:spPr>
          <a:xfrm>
            <a:off x="464125" y="1826825"/>
            <a:ext cx="5962650" cy="3743325"/>
          </a:xfrm>
          <a:prstGeom prst="rect">
            <a:avLst/>
          </a:prstGeom>
          <a:noFill/>
          <a:ln>
            <a:noFill/>
          </a:ln>
        </p:spPr>
      </p:pic>
      <p:pic>
        <p:nvPicPr>
          <p:cNvPr id="123" name="Google Shape;123;g39b8917bdca_0_43"/>
          <p:cNvPicPr preferRelativeResize="0"/>
          <p:nvPr/>
        </p:nvPicPr>
        <p:blipFill>
          <a:blip r:embed="rId4">
            <a:alphaModFix/>
          </a:blip>
          <a:stretch>
            <a:fillRect/>
          </a:stretch>
        </p:blipFill>
        <p:spPr>
          <a:xfrm>
            <a:off x="6570975" y="2162738"/>
            <a:ext cx="5460426" cy="307148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39b8917bdca_0_29"/>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b="1" lang="es-EC"/>
              <a:t>S</a:t>
            </a:r>
            <a:r>
              <a:rPr b="1" lang="es-EC"/>
              <a:t>ome photographs of Crealtiva Studio</a:t>
            </a:r>
            <a:endParaRPr b="1"/>
          </a:p>
        </p:txBody>
      </p:sp>
      <p:pic>
        <p:nvPicPr>
          <p:cNvPr id="129" name="Google Shape;129;g39b8917bdca_0_29"/>
          <p:cNvPicPr preferRelativeResize="0"/>
          <p:nvPr/>
        </p:nvPicPr>
        <p:blipFill>
          <a:blip r:embed="rId3">
            <a:alphaModFix/>
          </a:blip>
          <a:stretch>
            <a:fillRect/>
          </a:stretch>
        </p:blipFill>
        <p:spPr>
          <a:xfrm>
            <a:off x="1560575" y="1738300"/>
            <a:ext cx="8630188" cy="4862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9b8917bdca_0_50"/>
          <p:cNvSpPr txBox="1"/>
          <p:nvPr>
            <p:ph type="title"/>
          </p:nvPr>
        </p:nvSpPr>
        <p:spPr>
          <a:xfrm>
            <a:off x="3397625" y="2194450"/>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s-EC" sz="6300">
                <a:solidFill>
                  <a:schemeClr val="lt1"/>
                </a:solidFill>
              </a:rPr>
              <a:t>THANK YOU</a:t>
            </a:r>
            <a:endParaRPr b="1" sz="63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2025-10-20T23:33:08Z</dcterms:created>
  <dc:creator>KEVIN CHALAN</dc:creator>
</cp:coreProperties>
</file>