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BEB21C-F393-4925-968F-450121B82F39}" v="108" dt="2023-03-11T17:09:59.9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63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 Pryce-Maher (HE / HIM)" userId="5ddbcb25-a7f7-4290-96a5-5b0c013a0671" providerId="ADAL" clId="{03BEB21C-F393-4925-968F-450121B82F39}"/>
    <pc:docChg chg="undo custSel addSld modSld">
      <pc:chgData name="Mark Pryce-Maher (HE / HIM)" userId="5ddbcb25-a7f7-4290-96a5-5b0c013a0671" providerId="ADAL" clId="{03BEB21C-F393-4925-968F-450121B82F39}" dt="2023-03-11T17:51:09.977" v="956" actId="20577"/>
      <pc:docMkLst>
        <pc:docMk/>
      </pc:docMkLst>
      <pc:sldChg chg="modSp mod">
        <pc:chgData name="Mark Pryce-Maher (HE / HIM)" userId="5ddbcb25-a7f7-4290-96a5-5b0c013a0671" providerId="ADAL" clId="{03BEB21C-F393-4925-968F-450121B82F39}" dt="2023-03-08T16:16:43.434" v="107" actId="20577"/>
        <pc:sldMkLst>
          <pc:docMk/>
          <pc:sldMk cId="2764863491" sldId="258"/>
        </pc:sldMkLst>
        <pc:spChg chg="mod">
          <ac:chgData name="Mark Pryce-Maher (HE / HIM)" userId="5ddbcb25-a7f7-4290-96a5-5b0c013a0671" providerId="ADAL" clId="{03BEB21C-F393-4925-968F-450121B82F39}" dt="2023-03-08T16:16:43.434" v="107" actId="20577"/>
          <ac:spMkLst>
            <pc:docMk/>
            <pc:sldMk cId="2764863491" sldId="258"/>
            <ac:spMk id="6" creationId="{1D5A7900-9CFC-B7F3-5236-831699008298}"/>
          </ac:spMkLst>
        </pc:spChg>
      </pc:sldChg>
      <pc:sldChg chg="modSp mod">
        <pc:chgData name="Mark Pryce-Maher (HE / HIM)" userId="5ddbcb25-a7f7-4290-96a5-5b0c013a0671" providerId="ADAL" clId="{03BEB21C-F393-4925-968F-450121B82F39}" dt="2023-03-05T17:03:21.177" v="104" actId="20577"/>
        <pc:sldMkLst>
          <pc:docMk/>
          <pc:sldMk cId="3935922088" sldId="259"/>
        </pc:sldMkLst>
        <pc:spChg chg="mod">
          <ac:chgData name="Mark Pryce-Maher (HE / HIM)" userId="5ddbcb25-a7f7-4290-96a5-5b0c013a0671" providerId="ADAL" clId="{03BEB21C-F393-4925-968F-450121B82F39}" dt="2023-03-05T17:03:21.177" v="104" actId="20577"/>
          <ac:spMkLst>
            <pc:docMk/>
            <pc:sldMk cId="3935922088" sldId="259"/>
            <ac:spMk id="6" creationId="{1D5A7900-9CFC-B7F3-5236-831699008298}"/>
          </ac:spMkLst>
        </pc:spChg>
      </pc:sldChg>
      <pc:sldChg chg="modSp new mod">
        <pc:chgData name="Mark Pryce-Maher (HE / HIM)" userId="5ddbcb25-a7f7-4290-96a5-5b0c013a0671" providerId="ADAL" clId="{03BEB21C-F393-4925-968F-450121B82F39}" dt="2023-03-11T16:26:30.917" v="753" actId="27636"/>
        <pc:sldMkLst>
          <pc:docMk/>
          <pc:sldMk cId="818208672" sldId="261"/>
        </pc:sldMkLst>
        <pc:spChg chg="mod">
          <ac:chgData name="Mark Pryce-Maher (HE / HIM)" userId="5ddbcb25-a7f7-4290-96a5-5b0c013a0671" providerId="ADAL" clId="{03BEB21C-F393-4925-968F-450121B82F39}" dt="2023-03-11T16:24:48.723" v="709" actId="5793"/>
          <ac:spMkLst>
            <pc:docMk/>
            <pc:sldMk cId="818208672" sldId="261"/>
            <ac:spMk id="2" creationId="{8E4D52F6-69D5-BBDC-8A4F-1C5AABA60DF9}"/>
          </ac:spMkLst>
        </pc:spChg>
        <pc:spChg chg="mod">
          <ac:chgData name="Mark Pryce-Maher (HE / HIM)" userId="5ddbcb25-a7f7-4290-96a5-5b0c013a0671" providerId="ADAL" clId="{03BEB21C-F393-4925-968F-450121B82F39}" dt="2023-03-11T16:26:30.917" v="753" actId="27636"/>
          <ac:spMkLst>
            <pc:docMk/>
            <pc:sldMk cId="818208672" sldId="261"/>
            <ac:spMk id="3" creationId="{45721F84-0C83-6635-7FEA-DD0E9AAA3096}"/>
          </ac:spMkLst>
        </pc:spChg>
      </pc:sldChg>
      <pc:sldChg chg="modSp new mod">
        <pc:chgData name="Mark Pryce-Maher (HE / HIM)" userId="5ddbcb25-a7f7-4290-96a5-5b0c013a0671" providerId="ADAL" clId="{03BEB21C-F393-4925-968F-450121B82F39}" dt="2023-03-11T16:27:48.321" v="820" actId="27636"/>
        <pc:sldMkLst>
          <pc:docMk/>
          <pc:sldMk cId="2938570520" sldId="262"/>
        </pc:sldMkLst>
        <pc:spChg chg="mod">
          <ac:chgData name="Mark Pryce-Maher (HE / HIM)" userId="5ddbcb25-a7f7-4290-96a5-5b0c013a0671" providerId="ADAL" clId="{03BEB21C-F393-4925-968F-450121B82F39}" dt="2023-03-11T16:25:45.393" v="749" actId="20577"/>
          <ac:spMkLst>
            <pc:docMk/>
            <pc:sldMk cId="2938570520" sldId="262"/>
            <ac:spMk id="2" creationId="{A63A04D4-8458-65F8-BD82-7D5FD1320955}"/>
          </ac:spMkLst>
        </pc:spChg>
        <pc:spChg chg="mod">
          <ac:chgData name="Mark Pryce-Maher (HE / HIM)" userId="5ddbcb25-a7f7-4290-96a5-5b0c013a0671" providerId="ADAL" clId="{03BEB21C-F393-4925-968F-450121B82F39}" dt="2023-03-11T16:27:48.321" v="820" actId="27636"/>
          <ac:spMkLst>
            <pc:docMk/>
            <pc:sldMk cId="2938570520" sldId="262"/>
            <ac:spMk id="3" creationId="{14BB2270-12FF-97E9-F2FA-F5693B238A28}"/>
          </ac:spMkLst>
        </pc:spChg>
      </pc:sldChg>
      <pc:sldChg chg="modSp add mod">
        <pc:chgData name="Mark Pryce-Maher (HE / HIM)" userId="5ddbcb25-a7f7-4290-96a5-5b0c013a0671" providerId="ADAL" clId="{03BEB21C-F393-4925-968F-450121B82F39}" dt="2023-03-11T17:51:09.977" v="956" actId="20577"/>
        <pc:sldMkLst>
          <pc:docMk/>
          <pc:sldMk cId="4062771904" sldId="263"/>
        </pc:sldMkLst>
        <pc:spChg chg="mod">
          <ac:chgData name="Mark Pryce-Maher (HE / HIM)" userId="5ddbcb25-a7f7-4290-96a5-5b0c013a0671" providerId="ADAL" clId="{03BEB21C-F393-4925-968F-450121B82F39}" dt="2023-03-11T16:29:27.352" v="827" actId="20577"/>
          <ac:spMkLst>
            <pc:docMk/>
            <pc:sldMk cId="4062771904" sldId="263"/>
            <ac:spMk id="2" creationId="{A63A04D4-8458-65F8-BD82-7D5FD1320955}"/>
          </ac:spMkLst>
        </pc:spChg>
        <pc:spChg chg="mod">
          <ac:chgData name="Mark Pryce-Maher (HE / HIM)" userId="5ddbcb25-a7f7-4290-96a5-5b0c013a0671" providerId="ADAL" clId="{03BEB21C-F393-4925-968F-450121B82F39}" dt="2023-03-11T17:51:09.977" v="956" actId="20577"/>
          <ac:spMkLst>
            <pc:docMk/>
            <pc:sldMk cId="4062771904" sldId="263"/>
            <ac:spMk id="3" creationId="{14BB2270-12FF-97E9-F2FA-F5693B238A2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D7F8C-222F-EE2B-E4EA-AEB3244A27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E8BAB-6FC2-C92F-5C6F-A6704FB00C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3D2C7-ECC1-CF14-858F-49FEF7F5C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54A7-0413-4BF3-9B32-9584F232E926}" type="datetimeFigureOut">
              <a:rPr lang="en-GB" smtClean="0"/>
              <a:t>11/03/2023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AFA84-5FB4-2F0C-927C-ED597C953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1E53B-57C6-98F2-6094-E6FAA3CE8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4A2F-893D-4DFC-A212-5088681081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8077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AA639-D1BC-A856-7B4D-38656D28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A239E4-003D-E90F-A6F8-9E22D4B9B7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66031-5D6A-59D5-9A06-BB252A466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54A7-0413-4BF3-9B32-9584F232E926}" type="datetimeFigureOut">
              <a:rPr lang="en-GB" smtClean="0"/>
              <a:t>11/03/2023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01880-9F80-01C5-F861-CD8EDE4F1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36FF6-9A92-A99E-7A67-9AA9D7CFC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4A2F-893D-4DFC-A212-5088681081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3859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B4C5EF-15B8-A5CE-672F-B41B1DD583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525858-3BCC-13C1-6CC7-5C23D1A80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81EC9-70E0-13C8-F598-CCFDE7BB2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54A7-0413-4BF3-9B32-9584F232E926}" type="datetimeFigureOut">
              <a:rPr lang="en-GB" smtClean="0"/>
              <a:t>11/03/2023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C7806-0E2E-DCB7-313F-DB517CBBF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9947A-3F83-A813-E404-F178EF62C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4A2F-893D-4DFC-A212-5088681081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2462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F8642-D2CE-9D70-0F37-509E0AD88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2BA26-48FB-4934-7736-CA3CEE03A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8E1A1-E60E-C117-DEDE-1FFF41C24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54A7-0413-4BF3-9B32-9584F232E926}" type="datetimeFigureOut">
              <a:rPr lang="en-GB" smtClean="0"/>
              <a:t>11/03/2023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DB0E0-98B5-7513-59EC-CBC85B73F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034C9-D63E-EC97-F761-CB6EFDC1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4A2F-893D-4DFC-A212-5088681081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8561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F2FCA-7FB4-BDDA-2144-8282B10D7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58CACE-8D1E-F900-4974-34861ED60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4F85A-43B8-039F-39A9-6D4A35173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54A7-0413-4BF3-9B32-9584F232E926}" type="datetimeFigureOut">
              <a:rPr lang="en-GB" smtClean="0"/>
              <a:t>11/03/2023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886B0-5788-398D-B40B-33B9241F7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F57A3-D2E3-0C4B-87BA-46B472F9C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4A2F-893D-4DFC-A212-5088681081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529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F80A5-44A3-74C6-09DE-0471E89A2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F74B0-1519-47FB-2248-7E3563D877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360BDF-1837-AA5D-AEE4-6A92F46DC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115646-5D3B-5E93-98CC-328591398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54A7-0413-4BF3-9B32-9584F232E926}" type="datetimeFigureOut">
              <a:rPr lang="en-GB" smtClean="0"/>
              <a:t>11/03/2023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B8F404-B7DD-6BAD-87C5-12A46CE69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EC5E7-9AA1-79B2-77B3-BAD479AD5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4A2F-893D-4DFC-A212-5088681081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419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A3244-2438-8A0F-5EC1-69BEB901D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1414B-429A-2B70-BD09-CEC079DF6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9EC654-6588-497D-3A55-31D4CAD11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BB8B39-2645-C0C3-B43B-2FB8623091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9E2F89-5BC3-9EFE-17F5-73DCA6E19E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791115-2D33-3006-5F95-8324B9084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54A7-0413-4BF3-9B32-9584F232E926}" type="datetimeFigureOut">
              <a:rPr lang="en-GB" smtClean="0"/>
              <a:t>11/03/2023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AEB188-542D-56D7-901C-FD5E71700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4FED9D-69DA-EB8E-2D44-A57E99FD3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4A2F-893D-4DFC-A212-5088681081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4195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AA73B-5FDC-8188-A392-897639B22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712843-404E-DE18-E13E-B73CFDF4F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54A7-0413-4BF3-9B32-9584F232E926}" type="datetimeFigureOut">
              <a:rPr lang="en-GB" smtClean="0"/>
              <a:t>11/03/2023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3A6AC9-F305-C86C-65BB-4F66D92E9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C1FEF7-1111-8BDF-D048-7305DA7C9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4A2F-893D-4DFC-A212-5088681081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5433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1F5B10-31F6-938E-E4E7-D8C05CE14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54A7-0413-4BF3-9B32-9584F232E926}" type="datetimeFigureOut">
              <a:rPr lang="en-GB" smtClean="0"/>
              <a:t>11/03/2023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BB7EE0-7A0D-EE75-3837-D8E74457B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B76C3-4F8D-F6E0-8E8C-5C6C1BAA0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4A2F-893D-4DFC-A212-5088681081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0123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97FD2-1A1F-31AA-081D-4F269F3AA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1F08C-CD9B-33D9-1286-D70779D19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531068-E8AB-D011-E564-803215AD89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7499D8-72FE-23C0-99F4-9322EE217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54A7-0413-4BF3-9B32-9584F232E926}" type="datetimeFigureOut">
              <a:rPr lang="en-GB" smtClean="0"/>
              <a:t>11/03/2023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2074D-9284-A0AD-9EE3-945574BB9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578E8B-8E60-5DFC-2B6F-E31E379F8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4A2F-893D-4DFC-A212-5088681081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8501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E11A7-895B-74A6-0E7A-B309C1AB1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CD0191-A693-8869-1588-7B1420CBAB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30292-FAE7-7004-EB48-A0AF0CCAA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612865-9AFA-3F86-F243-E301D7B41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54A7-0413-4BF3-9B32-9584F232E926}" type="datetimeFigureOut">
              <a:rPr lang="en-GB" smtClean="0"/>
              <a:t>11/03/2023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2CED13-D080-1FEE-B78F-AC50A77CB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94965-E953-17F8-CF4B-D9D6F9BBE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4A2F-893D-4DFC-A212-5088681081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071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A9A4CE-22F5-699B-0808-B79BF3BA5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91AE2-F801-0897-7154-2E27C6C64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8481A-58D8-6D5C-5C4C-FF237EC1D2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C54A7-0413-4BF3-9B32-9584F232E926}" type="datetimeFigureOut">
              <a:rPr lang="en-GB" smtClean="0"/>
              <a:t>11/03/2023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08B51-9CFE-C54A-8ED2-F53323AD3D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D8CE3-D900-6857-AC01-D833683E15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A4A2F-893D-4DFC-A212-5088681081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885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QLStijn-MSFT/Lakehouseinaday/blob/main/Amuse-bouche/streaming/csharp/Program.c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boutdataai.com.au/2021/07/05/azure-synapse-notebooks-pass-parameter-and-return-output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kontext.tech/article/570/spark-sql-window-functions-row_numb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3348A-A3EC-7378-1DB8-1086128530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00CD5-5C38-E34B-EA62-FE2748EC2E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7728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B8A4A-D88F-57D9-A84C-76CA422E9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SparkSQL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F87BE-E7A1-CB31-54B9-46D453980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Like SQL, but less so.  </a:t>
            </a:r>
            <a:r>
              <a:rPr lang="en-GB">
                <a:sym typeface="Wingdings" panose="05000000000000000000" pitchFamily="2" charset="2"/>
              </a:rPr>
              <a:t> (Meow)</a:t>
            </a:r>
            <a:endParaRPr lang="en-GB"/>
          </a:p>
          <a:p>
            <a:endParaRPr lang="en-GB"/>
          </a:p>
          <a:p>
            <a:r>
              <a:rPr lang="en-GB"/>
              <a:t>Use magic keyword %%</a:t>
            </a:r>
            <a:r>
              <a:rPr lang="en-GB" err="1"/>
              <a:t>sql</a:t>
            </a:r>
            <a:r>
              <a:rPr lang="en-GB"/>
              <a:t> in the notebook cell</a:t>
            </a:r>
          </a:p>
          <a:p>
            <a:endParaRPr lang="en-GB"/>
          </a:p>
          <a:p>
            <a:r>
              <a:rPr lang="en-GB" err="1"/>
              <a:t>Spark.sql</a:t>
            </a:r>
            <a:r>
              <a:rPr lang="en-GB"/>
              <a:t> (“ select * from </a:t>
            </a:r>
            <a:r>
              <a:rPr lang="en-GB" err="1"/>
              <a:t>tbl</a:t>
            </a:r>
            <a:r>
              <a:rPr lang="en-GB"/>
              <a:t> “)</a:t>
            </a:r>
          </a:p>
          <a:p>
            <a:endParaRPr lang="en-GB"/>
          </a:p>
          <a:p>
            <a:r>
              <a:rPr lang="en-GB"/>
              <a:t>%%</a:t>
            </a:r>
            <a:r>
              <a:rPr lang="en-GB" err="1"/>
              <a:t>sql</a:t>
            </a:r>
            <a:r>
              <a:rPr lang="en-GB"/>
              <a:t> a number of limitations – variable handling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980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0D16D-A0FF-9F7A-9615-ED0C57F5E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Source Data types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CEC811-6917-0E70-4891-5091757182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07984" y="1904970"/>
            <a:ext cx="5648366" cy="423865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5A7900-9CFC-B7F3-5236-831699008298}"/>
              </a:ext>
            </a:extLst>
          </p:cNvPr>
          <p:cNvSpPr txBox="1"/>
          <p:nvPr/>
        </p:nvSpPr>
        <p:spPr>
          <a:xfrm>
            <a:off x="485693" y="1997839"/>
            <a:ext cx="520687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err="1"/>
              <a:t>SystemID</a:t>
            </a:r>
            <a:r>
              <a:rPr lang="en-GB"/>
              <a:t>: Random Number</a:t>
            </a:r>
          </a:p>
          <a:p>
            <a:r>
              <a:rPr lang="en-GB" b="1" err="1"/>
              <a:t>GameID</a:t>
            </a:r>
            <a:r>
              <a:rPr lang="en-GB"/>
              <a:t>:  ID for each D&amp;D game</a:t>
            </a:r>
          </a:p>
          <a:p>
            <a:r>
              <a:rPr lang="en-GB" b="1"/>
              <a:t>Name</a:t>
            </a:r>
            <a:r>
              <a:rPr lang="en-GB"/>
              <a:t>: The name of player</a:t>
            </a:r>
          </a:p>
          <a:p>
            <a:r>
              <a:rPr lang="en-GB" b="1"/>
              <a:t>Class</a:t>
            </a:r>
            <a:r>
              <a:rPr lang="en-GB"/>
              <a:t>: The class of the character</a:t>
            </a:r>
          </a:p>
          <a:p>
            <a:r>
              <a:rPr lang="en-GB" b="1"/>
              <a:t>Race</a:t>
            </a:r>
            <a:r>
              <a:rPr lang="en-GB"/>
              <a:t>: The race of the character</a:t>
            </a:r>
          </a:p>
          <a:p>
            <a:r>
              <a:rPr lang="en-GB" b="1"/>
              <a:t>Dice</a:t>
            </a:r>
            <a:r>
              <a:rPr lang="en-GB"/>
              <a:t>: The type of dice</a:t>
            </a:r>
          </a:p>
          <a:p>
            <a:r>
              <a:rPr lang="en-GB" b="1"/>
              <a:t>Roll</a:t>
            </a:r>
            <a:r>
              <a:rPr lang="en-GB"/>
              <a:t>: The roll</a:t>
            </a:r>
          </a:p>
          <a:p>
            <a:r>
              <a:rPr lang="en-GB" b="1" err="1"/>
              <a:t>RollDateTime</a:t>
            </a:r>
            <a:r>
              <a:rPr lang="en-GB"/>
              <a:t>: When the roll happened</a:t>
            </a:r>
          </a:p>
          <a:p>
            <a:endParaRPr lang="en-GB"/>
          </a:p>
          <a:p>
            <a:r>
              <a:rPr lang="en-GB"/>
              <a:t>Additional fields added by event hub</a:t>
            </a:r>
          </a:p>
          <a:p>
            <a:r>
              <a:rPr lang="en-GB" err="1"/>
              <a:t>EventProcessUTCTime</a:t>
            </a:r>
            <a:r>
              <a:rPr lang="en-GB"/>
              <a:t>: Time the event was processed</a:t>
            </a:r>
          </a:p>
          <a:p>
            <a:r>
              <a:rPr lang="en-GB" err="1"/>
              <a:t>PartitionId</a:t>
            </a:r>
            <a:r>
              <a:rPr lang="en-GB"/>
              <a:t>: From event hubs</a:t>
            </a:r>
          </a:p>
          <a:p>
            <a:r>
              <a:rPr lang="en-GB" err="1"/>
              <a:t>EventEnqueuedUTCTime</a:t>
            </a:r>
            <a:r>
              <a:rPr lang="en-GB"/>
              <a:t>: Time the event was queued</a:t>
            </a:r>
          </a:p>
          <a:p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4863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0D16D-A0FF-9F7A-9615-ED0C57F5E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Source Data types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CEC811-6917-0E70-4891-5091757182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85544" y="365125"/>
            <a:ext cx="4968278" cy="372830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5A7900-9CFC-B7F3-5236-831699008298}"/>
              </a:ext>
            </a:extLst>
          </p:cNvPr>
          <p:cNvSpPr txBox="1"/>
          <p:nvPr/>
        </p:nvSpPr>
        <p:spPr>
          <a:xfrm>
            <a:off x="485693" y="1997839"/>
            <a:ext cx="9137823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err="1"/>
              <a:t>SystemID</a:t>
            </a:r>
            <a:r>
              <a:rPr lang="en-GB"/>
              <a:t>: C# random number (changes every message)</a:t>
            </a:r>
          </a:p>
          <a:p>
            <a:r>
              <a:rPr lang="en-GB" b="1" err="1"/>
              <a:t>GameID</a:t>
            </a:r>
            <a:r>
              <a:rPr lang="en-GB"/>
              <a:t>: C# random number (changes per game)</a:t>
            </a:r>
          </a:p>
          <a:p>
            <a:endParaRPr lang="en-GB"/>
          </a:p>
          <a:p>
            <a:r>
              <a:rPr lang="en-GB" b="1"/>
              <a:t>Name</a:t>
            </a:r>
            <a:r>
              <a:rPr lang="en-GB"/>
              <a:t>:  Random from list.</a:t>
            </a:r>
          </a:p>
          <a:p>
            <a:r>
              <a:rPr lang="en-GB" b="1"/>
              <a:t>Location</a:t>
            </a:r>
            <a:r>
              <a:rPr lang="en-GB"/>
              <a:t>: Random from a list.</a:t>
            </a:r>
          </a:p>
          <a:p>
            <a:endParaRPr lang="en-GB"/>
          </a:p>
          <a:p>
            <a:r>
              <a:rPr lang="en-GB" b="1"/>
              <a:t>Class</a:t>
            </a:r>
            <a:r>
              <a:rPr lang="en-GB"/>
              <a:t>: </a:t>
            </a:r>
            <a:r>
              <a:rPr lang="en-GB" b="0" i="0">
                <a:effectLst/>
                <a:latin typeface="ui-monospace"/>
              </a:rPr>
              <a:t>"</a:t>
            </a:r>
            <a:r>
              <a:rPr lang="en-GB" b="0" i="0" err="1">
                <a:effectLst/>
                <a:latin typeface="ui-monospace"/>
              </a:rPr>
              <a:t>Barbarian"</a:t>
            </a:r>
            <a:r>
              <a:rPr lang="en-GB" b="0" i="0" err="1">
                <a:solidFill>
                  <a:srgbClr val="C9D1D9"/>
                </a:solidFill>
                <a:effectLst/>
                <a:latin typeface="ui-monospace"/>
              </a:rPr>
              <a:t>,</a:t>
            </a:r>
            <a:r>
              <a:rPr lang="en-GB" b="0" i="0" err="1">
                <a:effectLst/>
                <a:latin typeface="ui-monospace"/>
              </a:rPr>
              <a:t>"Bard"</a:t>
            </a:r>
            <a:r>
              <a:rPr lang="en-GB" b="0" i="0" err="1">
                <a:solidFill>
                  <a:srgbClr val="C9D1D9"/>
                </a:solidFill>
                <a:effectLst/>
                <a:latin typeface="ui-monospace"/>
              </a:rPr>
              <a:t>,</a:t>
            </a:r>
            <a:r>
              <a:rPr lang="en-GB" b="0" i="0" err="1">
                <a:effectLst/>
                <a:latin typeface="ui-monospace"/>
              </a:rPr>
              <a:t>"Cleric"</a:t>
            </a:r>
            <a:r>
              <a:rPr lang="en-GB" b="0" i="0" err="1">
                <a:solidFill>
                  <a:srgbClr val="C9D1D9"/>
                </a:solidFill>
                <a:effectLst/>
                <a:latin typeface="ui-monospace"/>
              </a:rPr>
              <a:t>,</a:t>
            </a:r>
            <a:r>
              <a:rPr lang="en-GB" b="0" i="0" err="1">
                <a:effectLst/>
                <a:latin typeface="ui-monospace"/>
              </a:rPr>
              <a:t>"Druid"</a:t>
            </a:r>
            <a:r>
              <a:rPr lang="en-GB" b="0" i="0" err="1">
                <a:solidFill>
                  <a:srgbClr val="C9D1D9"/>
                </a:solidFill>
                <a:effectLst/>
                <a:latin typeface="ui-monospace"/>
              </a:rPr>
              <a:t>,</a:t>
            </a:r>
            <a:r>
              <a:rPr lang="en-GB" b="0" i="0" err="1">
                <a:effectLst/>
                <a:latin typeface="ui-monospace"/>
              </a:rPr>
              <a:t>"Fighter"</a:t>
            </a:r>
            <a:r>
              <a:rPr lang="en-GB" b="0" i="0" err="1">
                <a:solidFill>
                  <a:srgbClr val="C9D1D9"/>
                </a:solidFill>
                <a:effectLst/>
                <a:latin typeface="ui-monospace"/>
              </a:rPr>
              <a:t>,</a:t>
            </a:r>
            <a:r>
              <a:rPr lang="en-GB" b="0" i="0" err="1">
                <a:effectLst/>
                <a:latin typeface="ui-monospace"/>
              </a:rPr>
              <a:t>"Monk</a:t>
            </a:r>
            <a:r>
              <a:rPr lang="en-GB" b="0" i="0">
                <a:effectLst/>
                <a:latin typeface="ui-monospace"/>
              </a:rPr>
              <a:t>"</a:t>
            </a:r>
            <a:r>
              <a:rPr lang="en-GB" b="0" i="0">
                <a:solidFill>
                  <a:srgbClr val="C9D1D9"/>
                </a:solidFill>
                <a:effectLst/>
                <a:latin typeface="ui-monospace"/>
              </a:rPr>
              <a:t>,</a:t>
            </a:r>
          </a:p>
          <a:p>
            <a:r>
              <a:rPr lang="en-GB" b="0" i="0">
                <a:effectLst/>
                <a:latin typeface="ui-monospace"/>
              </a:rPr>
              <a:t>            "Paladin"</a:t>
            </a:r>
            <a:r>
              <a:rPr lang="en-GB" b="0" i="0">
                <a:solidFill>
                  <a:srgbClr val="C9D1D9"/>
                </a:solidFill>
                <a:effectLst/>
                <a:latin typeface="ui-monospace"/>
              </a:rPr>
              <a:t>,</a:t>
            </a:r>
            <a:r>
              <a:rPr lang="en-GB" b="0" i="0">
                <a:effectLst/>
                <a:latin typeface="ui-monospace"/>
              </a:rPr>
              <a:t>"Ranger"</a:t>
            </a:r>
            <a:r>
              <a:rPr lang="en-GB" b="0" i="0">
                <a:solidFill>
                  <a:srgbClr val="C9D1D9"/>
                </a:solidFill>
                <a:effectLst/>
                <a:latin typeface="ui-monospace"/>
              </a:rPr>
              <a:t>,</a:t>
            </a:r>
            <a:r>
              <a:rPr lang="en-GB" b="0" i="0">
                <a:effectLst/>
                <a:latin typeface="ui-monospace"/>
              </a:rPr>
              <a:t>"Rogue"</a:t>
            </a:r>
            <a:r>
              <a:rPr lang="en-GB" b="0" i="0">
                <a:solidFill>
                  <a:srgbClr val="C9D1D9"/>
                </a:solidFill>
                <a:effectLst/>
                <a:latin typeface="ui-monospace"/>
              </a:rPr>
              <a:t>, </a:t>
            </a:r>
            <a:r>
              <a:rPr lang="en-GB" b="0" i="0">
                <a:effectLst/>
                <a:latin typeface="ui-monospace"/>
              </a:rPr>
              <a:t>"</a:t>
            </a:r>
            <a:r>
              <a:rPr lang="en-GB" b="0" i="0" err="1">
                <a:effectLst/>
                <a:latin typeface="ui-monospace"/>
              </a:rPr>
              <a:t>Sorcerer"</a:t>
            </a:r>
            <a:r>
              <a:rPr lang="en-GB" b="0" i="0" err="1">
                <a:solidFill>
                  <a:srgbClr val="C9D1D9"/>
                </a:solidFill>
                <a:effectLst/>
                <a:latin typeface="ui-monospace"/>
              </a:rPr>
              <a:t>,</a:t>
            </a:r>
            <a:r>
              <a:rPr lang="en-GB" b="0" i="0" err="1">
                <a:effectLst/>
                <a:latin typeface="ui-monospace"/>
              </a:rPr>
              <a:t>"Warlock"</a:t>
            </a:r>
            <a:r>
              <a:rPr lang="en-GB" b="0" i="0" err="1">
                <a:solidFill>
                  <a:srgbClr val="C9D1D9"/>
                </a:solidFill>
                <a:effectLst/>
                <a:latin typeface="ui-monospace"/>
              </a:rPr>
              <a:t>,</a:t>
            </a:r>
            <a:r>
              <a:rPr lang="en-GB" b="0" i="0" err="1">
                <a:effectLst/>
                <a:latin typeface="ui-monospace"/>
              </a:rPr>
              <a:t>"Wizard</a:t>
            </a:r>
            <a:r>
              <a:rPr lang="en-GB" b="0" i="0">
                <a:effectLst/>
                <a:latin typeface="ui-monospace"/>
              </a:rPr>
              <a:t>"</a:t>
            </a:r>
            <a:endParaRPr lang="en-GB"/>
          </a:p>
          <a:p>
            <a:r>
              <a:rPr lang="en-GB" b="1"/>
              <a:t>Race</a:t>
            </a:r>
            <a:r>
              <a:rPr lang="en-GB"/>
              <a:t>:</a:t>
            </a:r>
            <a:r>
              <a:rPr lang="en-GB" b="0" i="0">
                <a:effectLst/>
                <a:latin typeface="ui-monospace"/>
              </a:rPr>
              <a:t>"Dragonborn"</a:t>
            </a:r>
            <a:r>
              <a:rPr lang="en-GB" b="0" i="0">
                <a:solidFill>
                  <a:srgbClr val="C9D1D9"/>
                </a:solidFill>
                <a:effectLst/>
                <a:latin typeface="ui-monospace"/>
              </a:rPr>
              <a:t>,</a:t>
            </a:r>
            <a:r>
              <a:rPr lang="en-GB" b="0" i="0">
                <a:effectLst/>
                <a:latin typeface="ui-monospace"/>
              </a:rPr>
              <a:t>"Dwarf"</a:t>
            </a:r>
            <a:r>
              <a:rPr lang="en-GB" b="0" i="0">
                <a:solidFill>
                  <a:srgbClr val="C9D1D9"/>
                </a:solidFill>
                <a:effectLst/>
                <a:latin typeface="ui-monospace"/>
              </a:rPr>
              <a:t>,</a:t>
            </a:r>
            <a:r>
              <a:rPr lang="en-GB" b="0" i="0">
                <a:effectLst/>
                <a:latin typeface="ui-monospace"/>
              </a:rPr>
              <a:t>"Elf"</a:t>
            </a:r>
            <a:r>
              <a:rPr lang="en-GB" b="0" i="0">
                <a:solidFill>
                  <a:srgbClr val="C9D1D9"/>
                </a:solidFill>
                <a:effectLst/>
                <a:latin typeface="ui-monospace"/>
              </a:rPr>
              <a:t>,</a:t>
            </a:r>
            <a:r>
              <a:rPr lang="en-GB" b="0" i="0">
                <a:effectLst/>
                <a:latin typeface="ui-monospace"/>
              </a:rPr>
              <a:t>"Gnome"</a:t>
            </a:r>
            <a:r>
              <a:rPr lang="en-GB" b="0" i="0">
                <a:solidFill>
                  <a:srgbClr val="C9D1D9"/>
                </a:solidFill>
                <a:effectLst/>
                <a:latin typeface="ui-monospace"/>
              </a:rPr>
              <a:t>,</a:t>
            </a:r>
            <a:r>
              <a:rPr lang="en-GB" b="0" i="0">
                <a:effectLst/>
                <a:latin typeface="ui-monospace"/>
              </a:rPr>
              <a:t>"Half-Elf"</a:t>
            </a:r>
            <a:r>
              <a:rPr lang="en-GB" b="0" i="0">
                <a:solidFill>
                  <a:srgbClr val="C9D1D9"/>
                </a:solidFill>
                <a:effectLst/>
                <a:latin typeface="ui-monospace"/>
              </a:rPr>
              <a:t>,</a:t>
            </a:r>
            <a:r>
              <a:rPr lang="en-GB" b="0" i="0">
                <a:effectLst/>
                <a:latin typeface="ui-monospace"/>
              </a:rPr>
              <a:t>"Half-Orc"</a:t>
            </a:r>
            <a:r>
              <a:rPr lang="en-GB" b="0" i="0">
                <a:solidFill>
                  <a:srgbClr val="C9D1D9"/>
                </a:solidFill>
                <a:effectLst/>
                <a:latin typeface="ui-monospace"/>
              </a:rPr>
              <a:t>,</a:t>
            </a:r>
            <a:r>
              <a:rPr lang="en-GB" b="0" i="0">
                <a:effectLst/>
                <a:latin typeface="ui-monospace"/>
              </a:rPr>
              <a:t>"Halfling"</a:t>
            </a:r>
            <a:r>
              <a:rPr lang="en-GB" b="0" i="0">
                <a:solidFill>
                  <a:srgbClr val="C9D1D9"/>
                </a:solidFill>
                <a:effectLst/>
                <a:latin typeface="ui-monospace"/>
              </a:rPr>
              <a:t>,</a:t>
            </a:r>
            <a:r>
              <a:rPr lang="en-GB" b="0" i="0">
                <a:effectLst/>
                <a:latin typeface="ui-monospace"/>
              </a:rPr>
              <a:t>"Human"</a:t>
            </a:r>
            <a:r>
              <a:rPr lang="en-GB" b="0" i="0">
                <a:solidFill>
                  <a:srgbClr val="C9D1D9"/>
                </a:solidFill>
                <a:effectLst/>
                <a:latin typeface="ui-monospace"/>
              </a:rPr>
              <a:t>,</a:t>
            </a:r>
            <a:r>
              <a:rPr lang="en-GB" b="0" i="0">
                <a:effectLst/>
                <a:latin typeface="ui-monospace"/>
              </a:rPr>
              <a:t>"Tiefling"</a:t>
            </a:r>
            <a:endParaRPr lang="en-GB"/>
          </a:p>
          <a:p>
            <a:r>
              <a:rPr lang="en-GB" b="1"/>
              <a:t>Dice</a:t>
            </a:r>
            <a:r>
              <a:rPr lang="en-GB"/>
              <a:t>: number of sides: </a:t>
            </a:r>
            <a:r>
              <a:rPr lang="en-GB" b="0" i="0">
                <a:effectLst/>
                <a:latin typeface="ui-monospace"/>
              </a:rPr>
              <a:t>4</a:t>
            </a:r>
            <a:r>
              <a:rPr lang="en-GB" b="0" i="0">
                <a:solidFill>
                  <a:srgbClr val="C9D1D9"/>
                </a:solidFill>
                <a:effectLst/>
                <a:latin typeface="ui-monospace"/>
              </a:rPr>
              <a:t>, </a:t>
            </a:r>
            <a:r>
              <a:rPr lang="en-GB" b="0" i="0">
                <a:effectLst/>
                <a:latin typeface="ui-monospace"/>
              </a:rPr>
              <a:t>6</a:t>
            </a:r>
            <a:r>
              <a:rPr lang="en-GB" b="0" i="0">
                <a:solidFill>
                  <a:srgbClr val="C9D1D9"/>
                </a:solidFill>
                <a:effectLst/>
                <a:latin typeface="ui-monospace"/>
              </a:rPr>
              <a:t>, </a:t>
            </a:r>
            <a:r>
              <a:rPr lang="en-GB" b="0" i="0">
                <a:effectLst/>
                <a:latin typeface="ui-monospace"/>
              </a:rPr>
              <a:t>8</a:t>
            </a:r>
            <a:r>
              <a:rPr lang="en-GB" b="0" i="0">
                <a:solidFill>
                  <a:srgbClr val="C9D1D9"/>
                </a:solidFill>
                <a:effectLst/>
                <a:latin typeface="ui-monospace"/>
              </a:rPr>
              <a:t>, </a:t>
            </a:r>
            <a:r>
              <a:rPr lang="en-GB" b="0" i="0">
                <a:effectLst/>
                <a:latin typeface="ui-monospace"/>
              </a:rPr>
              <a:t>12</a:t>
            </a:r>
            <a:r>
              <a:rPr lang="en-GB" b="0" i="0">
                <a:solidFill>
                  <a:srgbClr val="C9D1D9"/>
                </a:solidFill>
                <a:effectLst/>
                <a:latin typeface="ui-monospace"/>
              </a:rPr>
              <a:t>, </a:t>
            </a:r>
            <a:r>
              <a:rPr lang="en-GB" b="0" i="0">
                <a:effectLst/>
                <a:latin typeface="ui-monospace"/>
              </a:rPr>
              <a:t>20</a:t>
            </a:r>
          </a:p>
          <a:p>
            <a:endParaRPr lang="en-GB">
              <a:latin typeface="ui-monospace"/>
            </a:endParaRPr>
          </a:p>
          <a:p>
            <a:r>
              <a:rPr lang="en-GB" b="1">
                <a:latin typeface="ui-monospace"/>
              </a:rPr>
              <a:t>Roll:  </a:t>
            </a:r>
            <a:r>
              <a:rPr lang="en-GB">
                <a:latin typeface="ui-monospace"/>
              </a:rPr>
              <a:t>Is a dice roll</a:t>
            </a:r>
          </a:p>
          <a:p>
            <a:endParaRPr lang="en-GB">
              <a:latin typeface="ui-monospace"/>
            </a:endParaRPr>
          </a:p>
          <a:p>
            <a:endParaRPr lang="en-GB">
              <a:latin typeface="ui-monospace"/>
            </a:endParaRPr>
          </a:p>
          <a:p>
            <a:r>
              <a:rPr lang="en-GB">
                <a:latin typeface="ui-monospace"/>
              </a:rPr>
              <a:t>Names and Locations are generated for </a:t>
            </a:r>
            <a:r>
              <a:rPr lang="en-GB" err="1">
                <a:latin typeface="ui-monospace"/>
              </a:rPr>
              <a:t>OpenSource</a:t>
            </a:r>
            <a:r>
              <a:rPr lang="en-GB">
                <a:latin typeface="ui-monospace"/>
              </a:rPr>
              <a:t> C# library - </a:t>
            </a:r>
            <a:r>
              <a:rPr lang="en-GB" b="0" i="0" err="1">
                <a:solidFill>
                  <a:srgbClr val="D2A8FF"/>
                </a:solidFill>
                <a:effectLst/>
                <a:latin typeface="ui-monospace"/>
              </a:rPr>
              <a:t>RandomNameGeneratorLibrary</a:t>
            </a:r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228950-8816-D3E4-A4F8-E35DAE113F63}"/>
              </a:ext>
            </a:extLst>
          </p:cNvPr>
          <p:cNvSpPr txBox="1"/>
          <p:nvPr/>
        </p:nvSpPr>
        <p:spPr>
          <a:xfrm>
            <a:off x="124367" y="6308209"/>
            <a:ext cx="117438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err="1">
                <a:hlinkClick r:id="rId3"/>
              </a:rPr>
              <a:t>Lakehouseinaday</a:t>
            </a:r>
            <a:r>
              <a:rPr lang="en-GB">
                <a:hlinkClick r:id="rId3"/>
              </a:rPr>
              <a:t>/</a:t>
            </a:r>
            <a:r>
              <a:rPr lang="en-GB" err="1">
                <a:hlinkClick r:id="rId3"/>
              </a:rPr>
              <a:t>Program.cs</a:t>
            </a:r>
            <a:r>
              <a:rPr lang="en-GB">
                <a:hlinkClick r:id="rId3"/>
              </a:rPr>
              <a:t> at main · </a:t>
            </a:r>
            <a:r>
              <a:rPr lang="en-GB" err="1">
                <a:hlinkClick r:id="rId3"/>
              </a:rPr>
              <a:t>SQLStijn</a:t>
            </a:r>
            <a:r>
              <a:rPr lang="en-GB">
                <a:hlinkClick r:id="rId3"/>
              </a:rPr>
              <a:t>-MSFT/</a:t>
            </a:r>
            <a:r>
              <a:rPr lang="en-GB" err="1">
                <a:hlinkClick r:id="rId3"/>
              </a:rPr>
              <a:t>Lakehouseinaday</a:t>
            </a:r>
            <a:r>
              <a:rPr lang="en-GB">
                <a:hlinkClick r:id="rId3"/>
              </a:rPr>
              <a:t> (github.com)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922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8755A-01F3-CF04-FABC-40AF5E7A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Things to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EF21C-F897-89C1-3423-1BC8D4BA3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>
                <a:latin typeface="ui-monospace"/>
              </a:rPr>
              <a:t>Dice</a:t>
            </a:r>
            <a:r>
              <a:rPr lang="en-GB" b="1">
                <a:latin typeface="ui-monospace"/>
              </a:rPr>
              <a:t> </a:t>
            </a:r>
            <a:r>
              <a:rPr lang="en-GB">
                <a:latin typeface="ui-monospace"/>
              </a:rPr>
              <a:t>roll includes the players modifier. (i.e. could be larger than the dice)</a:t>
            </a:r>
          </a:p>
          <a:p>
            <a:r>
              <a:rPr lang="en-GB" err="1">
                <a:latin typeface="ui-monospace"/>
              </a:rPr>
              <a:t>SystemID</a:t>
            </a:r>
            <a:r>
              <a:rPr lang="en-GB">
                <a:latin typeface="ui-monospace"/>
              </a:rPr>
              <a:t> and </a:t>
            </a:r>
            <a:r>
              <a:rPr lang="en-GB" err="1">
                <a:latin typeface="ui-monospace"/>
              </a:rPr>
              <a:t>GameId</a:t>
            </a:r>
            <a:r>
              <a:rPr lang="en-GB">
                <a:latin typeface="ui-monospace"/>
              </a:rPr>
              <a:t> are random numbers, (i.e. may not be unique)</a:t>
            </a:r>
          </a:p>
          <a:p>
            <a:pPr marL="0" indent="0">
              <a:buNone/>
            </a:pPr>
            <a:endParaRPr lang="en-GB">
              <a:latin typeface="ui-monospace"/>
            </a:endParaRPr>
          </a:p>
          <a:p>
            <a:pPr marL="0" indent="0">
              <a:buNone/>
            </a:pPr>
            <a:r>
              <a:rPr lang="en-GB">
                <a:latin typeface="ui-monospace"/>
              </a:rPr>
              <a:t>The player may change their race and class between games</a:t>
            </a:r>
          </a:p>
          <a:p>
            <a:pPr marL="0" indent="0">
              <a:buNone/>
            </a:pPr>
            <a:endParaRPr lang="en-GB">
              <a:latin typeface="ui-monospace"/>
            </a:endParaRPr>
          </a:p>
          <a:p>
            <a:endParaRPr lang="en-GB">
              <a:latin typeface="ui-monospace"/>
            </a:endParaRPr>
          </a:p>
          <a:p>
            <a:endParaRPr lang="en-GB">
              <a:latin typeface="ui-monospace"/>
            </a:endParaRPr>
          </a:p>
          <a:p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300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D52F6-69D5-BBDC-8A4F-1C5AABA60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Synapse </a:t>
            </a:r>
            <a:r>
              <a:rPr lang="en-GB" dirty="0" err="1"/>
              <a:t>SparkSQL</a:t>
            </a:r>
            <a:r>
              <a:rPr lang="en-GB" dirty="0"/>
              <a:t> – Bronze hints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21F84-0C83-6635-7FEA-DD0E9AAA3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sz="2600" dirty="0"/>
              <a:t>Execute notebook with parameters from Pipelines using parameters. </a:t>
            </a:r>
            <a:r>
              <a:rPr lang="en-GB" sz="2600" dirty="0">
                <a:hlinkClick r:id="rId2"/>
              </a:rPr>
              <a:t>Azure Synapse Notebooks – Passing Parameter and Return or Capture Output – aboutdataai.com.au</a:t>
            </a:r>
            <a:endParaRPr lang="en-GB" sz="2600" dirty="0"/>
          </a:p>
          <a:p>
            <a:endParaRPr lang="en-GB" sz="2600" dirty="0"/>
          </a:p>
          <a:p>
            <a:r>
              <a:rPr lang="en-GB" sz="2600" dirty="0"/>
              <a:t>You can’t use parameters in the SQL</a:t>
            </a:r>
          </a:p>
          <a:p>
            <a:r>
              <a:rPr lang="en-GB" sz="2600" dirty="0"/>
              <a:t>Use </a:t>
            </a:r>
            <a:r>
              <a:rPr lang="en-GB" sz="2600" dirty="0" err="1"/>
              <a:t>spark.sql</a:t>
            </a:r>
            <a:r>
              <a:rPr lang="en-GB" sz="2600" dirty="0"/>
              <a:t>(“select * from table where col = {0}”.format(variable))</a:t>
            </a:r>
          </a:p>
          <a:p>
            <a:endParaRPr lang="en-GB" sz="2600" dirty="0"/>
          </a:p>
          <a:p>
            <a:r>
              <a:rPr lang="en-GB" sz="2600" dirty="0"/>
              <a:t>Allow scripts to be executed many times</a:t>
            </a:r>
          </a:p>
          <a:p>
            <a:r>
              <a:rPr lang="en-GB" sz="2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CREATE DATABASE </a:t>
            </a:r>
            <a:r>
              <a:rPr lang="en-GB" sz="2600" b="0" i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IF NOT EXISTS </a:t>
            </a:r>
          </a:p>
          <a:p>
            <a:r>
              <a:rPr lang="en-GB" sz="2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CREATE TABLE </a:t>
            </a:r>
            <a:r>
              <a:rPr lang="en-GB" sz="2600" b="0" i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lang="en-GB" sz="2600" i="1" dirty="0">
                <a:solidFill>
                  <a:srgbClr val="A31515"/>
                </a:solidFill>
                <a:latin typeface="Consolas" panose="020B0609020204030204" pitchFamily="49" charset="0"/>
              </a:rPr>
              <a:t>NOT EXISTS</a:t>
            </a:r>
          </a:p>
          <a:p>
            <a:r>
              <a:rPr lang="en-GB" sz="2600" b="0" i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DROP TABLE IF EXISTS</a:t>
            </a:r>
          </a:p>
          <a:p>
            <a:endParaRPr lang="en-GB" sz="2000" i="1" dirty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b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GB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GB" sz="2000" b="0" i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8208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A04D4-8458-65F8-BD82-7D5FD1320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SparkSQL</a:t>
            </a:r>
            <a:r>
              <a:rPr lang="en-GB" dirty="0"/>
              <a:t> Hints - Silver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B2270-12FF-97E9-F2FA-F5693B238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b="0" i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Connect to source files using External table.. </a:t>
            </a:r>
          </a:p>
          <a:p>
            <a:r>
              <a:rPr lang="en-GB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spark.sql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"CREATE TABLE database.name USING JSON LOCATION '</a:t>
            </a:r>
            <a:r>
              <a:rPr lang="en-GB" sz="2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abfss</a:t>
            </a:r>
            <a:r>
              <a:rPr lang="en-GB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://container@storageaccount.dfs.core.windows.net/</a:t>
            </a:r>
            <a:r>
              <a:rPr lang="en-GB" sz="2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folers</a:t>
            </a:r>
            <a:r>
              <a:rPr lang="en-GB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{0}</a:t>
            </a:r>
            <a:r>
              <a:rPr lang="en-GB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/*.</a:t>
            </a:r>
            <a:r>
              <a:rPr lang="en-GB" sz="2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GB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'"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GB" sz="24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variable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 </a:t>
            </a:r>
            <a:r>
              <a:rPr lang="en-GB" sz="2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rlike</a:t>
            </a:r>
            <a:r>
              <a:rPr lang="en-GB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400" b="0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GB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,'[a-</a:t>
            </a:r>
            <a:r>
              <a:rPr lang="en-GB" sz="2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zA</a:t>
            </a:r>
            <a:r>
              <a:rPr lang="en-GB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-Z]’)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t</a:t>
            </a:r>
            <a:r>
              <a:rPr lang="en-GB" sz="2400" dirty="0"/>
              <a:t>o put regular expression in where clause</a:t>
            </a:r>
          </a:p>
          <a:p>
            <a:r>
              <a:rPr lang="en-GB" sz="2400" dirty="0"/>
              <a:t>Useful Time functions:</a:t>
            </a:r>
          </a:p>
          <a:p>
            <a:pPr lvl="1"/>
            <a:r>
              <a:rPr lang="en-GB" b="0" dirty="0" err="1">
                <a:solidFill>
                  <a:srgbClr val="C700C7"/>
                </a:solidFill>
                <a:effectLst/>
                <a:latin typeface="Consolas" panose="020B0609020204030204" pitchFamily="49" charset="0"/>
              </a:rPr>
              <a:t>to_date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GB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lvl="1"/>
            <a:r>
              <a:rPr lang="en-GB" b="0" dirty="0" err="1">
                <a:solidFill>
                  <a:srgbClr val="C700C7"/>
                </a:solidFill>
                <a:effectLst/>
                <a:latin typeface="Consolas" panose="020B0609020204030204" pitchFamily="49" charset="0"/>
              </a:rPr>
              <a:t>date_format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GB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"HH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lvl="1"/>
            <a:r>
              <a:rPr lang="en-GB" b="0" dirty="0" err="1">
                <a:solidFill>
                  <a:srgbClr val="C700C7"/>
                </a:solidFill>
                <a:effectLst/>
                <a:latin typeface="Consolas" panose="020B0609020204030204" pitchFamily="49" charset="0"/>
              </a:rPr>
              <a:t>to_timestamp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8570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A04D4-8458-65F8-BD82-7D5FD1320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SparkSQL</a:t>
            </a:r>
            <a:r>
              <a:rPr lang="en-GB" dirty="0"/>
              <a:t> Hints - Gold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B2270-12FF-97E9-F2FA-F5693B238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solidFill>
                  <a:srgbClr val="A31515"/>
                </a:solidFill>
                <a:latin typeface="Consolas" panose="020B0609020204030204" pitchFamily="49" charset="0"/>
              </a:rPr>
              <a:t>Identity columns don’t exist – be creative.</a:t>
            </a:r>
          </a:p>
          <a:p>
            <a:r>
              <a:rPr lang="en-GB" sz="2400" dirty="0">
                <a:solidFill>
                  <a:srgbClr val="A31515"/>
                </a:solidFill>
                <a:latin typeface="Consolas" panose="020B0609020204030204" pitchFamily="49" charset="0"/>
              </a:rPr>
              <a:t>Maybe use </a:t>
            </a:r>
            <a:r>
              <a:rPr lang="en-GB" sz="1600" b="0" dirty="0" err="1">
                <a:solidFill>
                  <a:srgbClr val="C700C7"/>
                </a:solidFill>
                <a:effectLst/>
                <a:latin typeface="Consolas" panose="020B0609020204030204" pitchFamily="49" charset="0"/>
                <a:hlinkClick r:id="rId2"/>
              </a:rPr>
              <a:t>row_number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hlinkClick r:id="rId2"/>
              </a:rPr>
              <a:t>() 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hlinkClick r:id="rId2"/>
              </a:rPr>
              <a:t>over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hlinkClick r:id="rId2"/>
              </a:rPr>
              <a:t> </a:t>
            </a:r>
            <a:endParaRPr lang="en-GB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GB" sz="2400" dirty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A31515"/>
                </a:solidFill>
                <a:latin typeface="Consolas" panose="020B0609020204030204" pitchFamily="49" charset="0"/>
              </a:rPr>
              <a:t>Create dimensions, then create </a:t>
            </a:r>
            <a:r>
              <a:rPr lang="en-GB" sz="2400">
                <a:solidFill>
                  <a:srgbClr val="A31515"/>
                </a:solidFill>
                <a:latin typeface="Consolas" panose="020B0609020204030204" pitchFamily="49" charset="0"/>
              </a:rPr>
              <a:t>the fact table(s)</a:t>
            </a:r>
          </a:p>
          <a:p>
            <a:endParaRPr lang="en-GB" sz="2400" dirty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endParaRPr lang="en-GB" sz="2400" dirty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2771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498</Words>
  <Application>Microsoft Office PowerPoint</Application>
  <PresentationFormat>Widescreen</PresentationFormat>
  <Paragraphs>76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ui-monospace</vt:lpstr>
      <vt:lpstr>Office Theme</vt:lpstr>
      <vt:lpstr>PowerPoint Presentation</vt:lpstr>
      <vt:lpstr>SparkSQL</vt:lpstr>
      <vt:lpstr>Source Data types</vt:lpstr>
      <vt:lpstr>Source Data types</vt:lpstr>
      <vt:lpstr>Things to note</vt:lpstr>
      <vt:lpstr>Synapse SparkSQL – Bronze hints </vt:lpstr>
      <vt:lpstr>SparkSQL Hints - Silver</vt:lpstr>
      <vt:lpstr>SparkSQL Hints - Gold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Pryce-Maher (HE / HIM)</dc:creator>
  <cp:lastModifiedBy>Mark Pryce-Maher (HE / HIM)</cp:lastModifiedBy>
  <cp:revision>1</cp:revision>
  <dcterms:created xsi:type="dcterms:W3CDTF">2023-03-03T20:03:50Z</dcterms:created>
  <dcterms:modified xsi:type="dcterms:W3CDTF">2023-03-11T17:51:19Z</dcterms:modified>
</cp:coreProperties>
</file>