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58" r:id="rId4"/>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65E"/>
    <a:srgbClr val="EFF8F3"/>
    <a:srgbClr val="EEE3AB"/>
    <a:srgbClr val="56CBF9"/>
    <a:srgbClr val="222222"/>
    <a:srgbClr val="560165"/>
    <a:srgbClr val="ED254E"/>
    <a:srgbClr val="80A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3"/>
  </p:normalViewPr>
  <p:slideViewPr>
    <p:cSldViewPr snapToGrid="0">
      <p:cViewPr>
        <p:scale>
          <a:sx n="33" d="100"/>
          <a:sy n="33" d="100"/>
        </p:scale>
        <p:origin x="664" y="-888"/>
      </p:cViewPr>
      <p:guideLst>
        <p:guide orient="horz" pos="10368"/>
        <p:guide pos="13824"/>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xfrm>
            <a:off x="1143000" y="685800"/>
            <a:ext cx="4572000" cy="3429000"/>
          </a:xfrm>
          <a:prstGeom prst="rect">
            <a:avLst/>
          </a:prstGeom>
        </p:spPr>
        <p:txBody>
          <a:bodyPr/>
          <a:lstStyle/>
          <a:p>
            <a:endParaRPr/>
          </a:p>
        </p:txBody>
      </p:sp>
      <p:sp>
        <p:nvSpPr>
          <p:cNvPr id="254" name="Shape 2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3623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033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12"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2" name="Title Text"/>
          <p:cNvSpPr txBox="1">
            <a:spLocks noGrp="1"/>
          </p:cNvSpPr>
          <p:nvPr>
            <p:ph type="title"/>
          </p:nvPr>
        </p:nvSpPr>
        <p:spPr>
          <a:xfrm>
            <a:off x="3291840" y="5387342"/>
            <a:ext cx="37307522" cy="11460482"/>
          </a:xfrm>
          <a:prstGeom prst="rect">
            <a:avLst/>
          </a:prstGeom>
        </p:spPr>
        <p:txBody>
          <a:bodyPr anchor="b"/>
          <a:lstStyle>
            <a:lvl1pPr>
              <a:lnSpc>
                <a:spcPct val="100000"/>
              </a:lnSpc>
              <a:defRPr sz="12400">
                <a:solidFill>
                  <a:srgbClr val="2C365E"/>
                </a:solidFill>
                <a:latin typeface="Source Sans Pro Black"/>
                <a:ea typeface="Source Sans Pro Black"/>
                <a:cs typeface="Source Sans Pro Black"/>
                <a:sym typeface="Source Sans Pro Black"/>
              </a:defRPr>
            </a:lvl1pPr>
          </a:lstStyle>
          <a:p>
            <a:r>
              <a:t>Title Text</a:t>
            </a:r>
          </a:p>
        </p:txBody>
      </p:sp>
      <p:sp>
        <p:nvSpPr>
          <p:cNvPr id="93" name="Body Level One…"/>
          <p:cNvSpPr txBox="1">
            <a:spLocks noGrp="1"/>
          </p:cNvSpPr>
          <p:nvPr>
            <p:ph type="body" sz="quarter" idx="1"/>
          </p:nvPr>
        </p:nvSpPr>
        <p:spPr>
          <a:xfrm>
            <a:off x="5486400" y="17289780"/>
            <a:ext cx="32918400" cy="7947661"/>
          </a:xfrm>
          <a:prstGeom prst="rect">
            <a:avLst/>
          </a:prstGeom>
        </p:spPr>
        <p:txBody>
          <a:bodyPr/>
          <a:lstStyle>
            <a:lvl1pPr marL="0" indent="0" algn="ctr">
              <a:buSzTx/>
              <a:buFontTx/>
              <a:buNone/>
              <a:defRPr sz="10200"/>
            </a:lvl1pPr>
            <a:lvl2pPr marL="0" indent="0" algn="ctr">
              <a:buSzTx/>
              <a:buFontTx/>
              <a:buNone/>
              <a:defRPr sz="10200"/>
            </a:lvl2pPr>
            <a:lvl3pPr marL="0" indent="0" algn="ctr">
              <a:buSzTx/>
              <a:buFontTx/>
              <a:buNone/>
              <a:defRPr sz="10200"/>
            </a:lvl3pPr>
            <a:lvl4pPr marL="0" indent="0" algn="ctr">
              <a:buSzTx/>
              <a:buFontTx/>
              <a:buNone/>
              <a:defRPr sz="10200"/>
            </a:lvl4pPr>
            <a:lvl5pPr marL="0" indent="0" algn="ctr">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1" name="Title Text"/>
          <p:cNvSpPr txBox="1">
            <a:spLocks noGrp="1"/>
          </p:cNvSpPr>
          <p:nvPr>
            <p:ph type="title"/>
          </p:nvPr>
        </p:nvSpPr>
        <p:spPr>
          <a:prstGeom prst="rect">
            <a:avLst/>
          </a:prstGeom>
        </p:spPr>
        <p:txBody>
          <a:bodyPr/>
          <a:lstStyle/>
          <a:p>
            <a:r>
              <a:t>Title Text</a:t>
            </a:r>
          </a:p>
        </p:txBody>
      </p:sp>
      <p:sp>
        <p:nvSpPr>
          <p:cNvPr id="1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111"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9" name="Title Text"/>
          <p:cNvSpPr txBox="1">
            <a:spLocks noGrp="1"/>
          </p:cNvSpPr>
          <p:nvPr>
            <p:ph type="title"/>
          </p:nvPr>
        </p:nvSpPr>
        <p:spPr>
          <a:prstGeom prst="rect">
            <a:avLst/>
          </a:prstGeom>
        </p:spPr>
        <p:txBody>
          <a:bodyPr/>
          <a:lstStyle/>
          <a:p>
            <a:r>
              <a:t>Title Text</a:t>
            </a:r>
          </a:p>
        </p:txBody>
      </p:sp>
      <p:sp>
        <p:nvSpPr>
          <p:cNvPr id="120"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3023237" y="1752606"/>
            <a:ext cx="37856159" cy="6362705"/>
          </a:xfrm>
          <a:prstGeom prst="rect">
            <a:avLst/>
          </a:prstGeom>
        </p:spPr>
        <p:txBody>
          <a:bodyPr/>
          <a:lstStyle/>
          <a:p>
            <a:r>
              <a:t>Title Text</a:t>
            </a:r>
          </a:p>
        </p:txBody>
      </p:sp>
      <p:sp>
        <p:nvSpPr>
          <p:cNvPr id="129"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130" name="Text Placeholder 4"/>
          <p:cNvSpPr>
            <a:spLocks noGrp="1"/>
          </p:cNvSpPr>
          <p:nvPr>
            <p:ph type="body" sz="quarter" idx="13"/>
          </p:nvPr>
        </p:nvSpPr>
        <p:spPr>
          <a:xfrm>
            <a:off x="22219922" y="8069581"/>
            <a:ext cx="18659481" cy="3954780"/>
          </a:xfrm>
          <a:prstGeom prst="rect">
            <a:avLst/>
          </a:prstGeom>
        </p:spPr>
        <p:txBody>
          <a:bodyPr anchor="b"/>
          <a:lstStyle/>
          <a:p>
            <a:pPr marL="0" indent="0">
              <a:buSzTx/>
              <a:buFontTx/>
              <a:buNone/>
              <a:defRPr sz="11500" b="1"/>
            </a:pPr>
            <a:endParaRP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8" name="Title Text"/>
          <p:cNvSpPr txBox="1">
            <a:spLocks noGrp="1"/>
          </p:cNvSpPr>
          <p:nvPr>
            <p:ph type="title"/>
          </p:nvPr>
        </p:nvSpPr>
        <p:spPr>
          <a:prstGeom prst="rect">
            <a:avLst/>
          </a:prstGeom>
        </p:spPr>
        <p:txBody>
          <a:bodyPr/>
          <a:lstStyle/>
          <a:p>
            <a:r>
              <a:t>Title Text</a:t>
            </a:r>
          </a:p>
        </p:txBody>
      </p:sp>
      <p:sp>
        <p:nvSpPr>
          <p:cNvPr id="1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54" name="Body Level One…"/>
          <p:cNvSpPr txBox="1">
            <a:spLocks noGrp="1"/>
          </p:cNvSpPr>
          <p:nvPr>
            <p:ph type="body" sz="half" idx="1"/>
          </p:nvPr>
        </p:nvSpPr>
        <p:spPr>
          <a:xfrm>
            <a:off x="18659476"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155"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63"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164" name="Picture Placeholder 2"/>
          <p:cNvSpPr>
            <a:spLocks noGrp="1"/>
          </p:cNvSpPr>
          <p:nvPr>
            <p:ph type="pic" sz="half" idx="13"/>
          </p:nvPr>
        </p:nvSpPr>
        <p:spPr>
          <a:xfrm>
            <a:off x="18659476" y="4739647"/>
            <a:ext cx="22219922" cy="23393403"/>
          </a:xfrm>
          <a:prstGeom prst="rect">
            <a:avLst/>
          </a:prstGeom>
        </p:spPr>
        <p:txBody>
          <a:bodyPr lIns="91439" tIns="45719" rIns="91439" bIns="45719">
            <a:noAutofit/>
          </a:bodyPr>
          <a:lstStyle/>
          <a:p>
            <a:endParaRPr/>
          </a:p>
        </p:txBody>
      </p:sp>
      <p:sp>
        <p:nvSpPr>
          <p:cNvPr id="165"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bg>
      <p:bgPr>
        <a:solidFill>
          <a:srgbClr val="003062"/>
        </a:solidFill>
        <a:effectLst/>
      </p:bgPr>
    </p:bg>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3291840" y="10226041"/>
            <a:ext cx="37307522" cy="7056122"/>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74" name="Body Level One…"/>
          <p:cNvSpPr txBox="1">
            <a:spLocks noGrp="1"/>
          </p:cNvSpPr>
          <p:nvPr>
            <p:ph type="body" sz="quarter" idx="1"/>
          </p:nvPr>
        </p:nvSpPr>
        <p:spPr>
          <a:xfrm>
            <a:off x="6583680" y="18653760"/>
            <a:ext cx="30723843" cy="8412482"/>
          </a:xfrm>
          <a:prstGeom prst="rect">
            <a:avLst/>
          </a:prstGeom>
        </p:spPr>
        <p:txBody>
          <a:bodyPr lIns="219456" tIns="219456" rIns="219456" bIns="219456"/>
          <a:lstStyle>
            <a:lvl1pPr marL="0" indent="0" algn="ctr">
              <a:lnSpc>
                <a:spcPct val="100000"/>
              </a:lnSpc>
              <a:spcBef>
                <a:spcPts val="3200"/>
              </a:spcBef>
              <a:buSzTx/>
              <a:buFontTx/>
              <a:buNone/>
              <a:defRPr sz="13600">
                <a:solidFill>
                  <a:srgbClr val="888888"/>
                </a:solidFill>
              </a:defRPr>
            </a:lvl1pPr>
            <a:lvl2pPr marL="0" indent="0" algn="ctr">
              <a:lnSpc>
                <a:spcPct val="100000"/>
              </a:lnSpc>
              <a:spcBef>
                <a:spcPts val="3200"/>
              </a:spcBef>
              <a:buSzTx/>
              <a:buFontTx/>
              <a:buNone/>
              <a:defRPr sz="13600">
                <a:solidFill>
                  <a:srgbClr val="888888"/>
                </a:solidFill>
              </a:defRPr>
            </a:lvl2pPr>
            <a:lvl3pPr marL="0" indent="0" algn="ctr">
              <a:lnSpc>
                <a:spcPct val="100000"/>
              </a:lnSpc>
              <a:spcBef>
                <a:spcPts val="3200"/>
              </a:spcBef>
              <a:buSzTx/>
              <a:buFontTx/>
              <a:buNone/>
              <a:defRPr sz="13600">
                <a:solidFill>
                  <a:srgbClr val="888888"/>
                </a:solidFill>
              </a:defRPr>
            </a:lvl3pPr>
            <a:lvl4pPr marL="0" indent="0" algn="ctr">
              <a:lnSpc>
                <a:spcPct val="100000"/>
              </a:lnSpc>
              <a:spcBef>
                <a:spcPts val="3200"/>
              </a:spcBef>
              <a:buSzTx/>
              <a:buFontTx/>
              <a:buNone/>
              <a:defRPr sz="13600">
                <a:solidFill>
                  <a:srgbClr val="888888"/>
                </a:solidFill>
              </a:defRPr>
            </a:lvl4pPr>
            <a:lvl5pPr marL="0" indent="0" algn="ctr">
              <a:lnSpc>
                <a:spcPct val="100000"/>
              </a:lnSpc>
              <a:spcBef>
                <a:spcPts val="3200"/>
              </a:spcBef>
              <a:buSzTx/>
              <a:buFontTx/>
              <a:buNone/>
              <a:defRPr sz="136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75"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bg>
      <p:bgPr>
        <a:solidFill>
          <a:srgbClr val="003062"/>
        </a:solidFill>
        <a:effectLst/>
      </p:bgPr>
    </p:bg>
    <p:spTree>
      <p:nvGrpSpPr>
        <p:cNvPr id="1" name=""/>
        <p:cNvGrpSpPr/>
        <p:nvPr/>
      </p:nvGrpSpPr>
      <p:grpSpPr>
        <a:xfrm>
          <a:off x="0" y="0"/>
          <a:ext cx="0" cy="0"/>
          <a:chOff x="0" y="0"/>
          <a:chExt cx="0" cy="0"/>
        </a:xfrm>
      </p:grpSpPr>
      <p:sp>
        <p:nvSpPr>
          <p:cNvPr id="182"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183" name="Body Level One…"/>
          <p:cNvSpPr txBox="1">
            <a:spLocks noGrp="1"/>
          </p:cNvSpPr>
          <p:nvPr>
            <p:ph type="body" idx="1"/>
          </p:nvPr>
        </p:nvSpPr>
        <p:spPr>
          <a:xfrm>
            <a:off x="2194560" y="7680962"/>
            <a:ext cx="39502082" cy="2172462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184"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003062"/>
        </a:solidFill>
        <a:effectLst/>
      </p:bgPr>
    </p:bg>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3467101" y="21153121"/>
            <a:ext cx="37307522" cy="6537961"/>
          </a:xfrm>
          <a:prstGeom prst="rect">
            <a:avLst/>
          </a:prstGeom>
        </p:spPr>
        <p:txBody>
          <a:bodyPr lIns="219456" tIns="219456" rIns="219456" bIns="219456" anchor="t"/>
          <a:lstStyle>
            <a:lvl1pPr>
              <a:lnSpc>
                <a:spcPct val="100000"/>
              </a:lnSpc>
              <a:defRPr sz="17000" b="1" cap="all">
                <a:latin typeface="+mj-lt"/>
                <a:ea typeface="+mj-ea"/>
                <a:cs typeface="+mj-cs"/>
                <a:sym typeface="Calibri"/>
              </a:defRPr>
            </a:lvl1pPr>
          </a:lstStyle>
          <a:p>
            <a:r>
              <a:t>Title Text</a:t>
            </a:r>
          </a:p>
        </p:txBody>
      </p:sp>
      <p:sp>
        <p:nvSpPr>
          <p:cNvPr id="192" name="Body Level One…"/>
          <p:cNvSpPr txBox="1">
            <a:spLocks noGrp="1"/>
          </p:cNvSpPr>
          <p:nvPr>
            <p:ph type="body" sz="quarter" idx="1"/>
          </p:nvPr>
        </p:nvSpPr>
        <p:spPr>
          <a:xfrm>
            <a:off x="3467101" y="13952224"/>
            <a:ext cx="37307522" cy="7200900"/>
          </a:xfrm>
          <a:prstGeom prst="rect">
            <a:avLst/>
          </a:prstGeom>
        </p:spPr>
        <p:txBody>
          <a:bodyPr lIns="219456" tIns="219456" rIns="219456" bIns="219456" anchor="b"/>
          <a:lstStyle>
            <a:lvl1pPr marL="0" indent="0">
              <a:lnSpc>
                <a:spcPct val="100000"/>
              </a:lnSpc>
              <a:spcBef>
                <a:spcPts val="2000"/>
              </a:spcBef>
              <a:buSzTx/>
              <a:buFontTx/>
              <a:buNone/>
              <a:defRPr sz="8500">
                <a:solidFill>
                  <a:srgbClr val="888888"/>
                </a:solidFill>
              </a:defRPr>
            </a:lvl1pPr>
            <a:lvl2pPr marL="0" indent="0">
              <a:lnSpc>
                <a:spcPct val="100000"/>
              </a:lnSpc>
              <a:spcBef>
                <a:spcPts val="2000"/>
              </a:spcBef>
              <a:buSzTx/>
              <a:buFontTx/>
              <a:buNone/>
              <a:defRPr sz="8500">
                <a:solidFill>
                  <a:srgbClr val="888888"/>
                </a:solidFill>
              </a:defRPr>
            </a:lvl2pPr>
            <a:lvl3pPr marL="0" indent="0">
              <a:lnSpc>
                <a:spcPct val="100000"/>
              </a:lnSpc>
              <a:spcBef>
                <a:spcPts val="2000"/>
              </a:spcBef>
              <a:buSzTx/>
              <a:buFontTx/>
              <a:buNone/>
              <a:defRPr sz="8500">
                <a:solidFill>
                  <a:srgbClr val="888888"/>
                </a:solidFill>
              </a:defRPr>
            </a:lvl3pPr>
            <a:lvl4pPr marL="0" indent="0">
              <a:lnSpc>
                <a:spcPct val="100000"/>
              </a:lnSpc>
              <a:spcBef>
                <a:spcPts val="2000"/>
              </a:spcBef>
              <a:buSzTx/>
              <a:buFontTx/>
              <a:buNone/>
              <a:defRPr sz="8500">
                <a:solidFill>
                  <a:srgbClr val="888888"/>
                </a:solidFill>
              </a:defRPr>
            </a:lvl4pPr>
            <a:lvl5pPr marL="0" indent="0">
              <a:lnSpc>
                <a:spcPct val="100000"/>
              </a:lnSpc>
              <a:spcBef>
                <a:spcPts val="2000"/>
              </a:spcBef>
              <a:buSzTx/>
              <a:buFontTx/>
              <a:buNone/>
              <a:defRPr sz="85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wo Content">
    <p:bg>
      <p:bgPr>
        <a:solidFill>
          <a:srgbClr val="003062"/>
        </a:solidFill>
        <a:effectLst/>
      </p:bgPr>
    </p:bg>
    <p:spTree>
      <p:nvGrpSpPr>
        <p:cNvPr id="1" name=""/>
        <p:cNvGrpSpPr/>
        <p:nvPr/>
      </p:nvGrpSpPr>
      <p:grpSpPr>
        <a:xfrm>
          <a:off x="0" y="0"/>
          <a:ext cx="0" cy="0"/>
          <a:chOff x="0" y="0"/>
          <a:chExt cx="0" cy="0"/>
        </a:xfrm>
      </p:grpSpPr>
      <p:sp>
        <p:nvSpPr>
          <p:cNvPr id="200"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01" name="Body Level One…"/>
          <p:cNvSpPr txBox="1">
            <a:spLocks noGrp="1"/>
          </p:cNvSpPr>
          <p:nvPr>
            <p:ph type="body" sz="half" idx="1"/>
          </p:nvPr>
        </p:nvSpPr>
        <p:spPr>
          <a:xfrm>
            <a:off x="2194560" y="7680962"/>
            <a:ext cx="19385281" cy="21724624"/>
          </a:xfrm>
          <a:prstGeom prst="rect">
            <a:avLst/>
          </a:prstGeom>
        </p:spPr>
        <p:txBody>
          <a:bodyPr lIns="219456" tIns="219456" rIns="219456" bIns="219456"/>
          <a:lstStyle>
            <a:lvl1pPr marL="1463057" indent="-1463057">
              <a:lnSpc>
                <a:spcPct val="100000"/>
              </a:lnSpc>
              <a:spcBef>
                <a:spcPts val="2800"/>
              </a:spcBef>
            </a:lvl1pPr>
            <a:lvl2pPr marL="3371393" indent="-1420650">
              <a:lnSpc>
                <a:spcPct val="100000"/>
              </a:lnSpc>
              <a:spcBef>
                <a:spcPts val="2800"/>
              </a:spcBef>
              <a:buChar char="–"/>
            </a:lvl2pPr>
            <a:lvl3pPr>
              <a:lnSpc>
                <a:spcPct val="100000"/>
              </a:lnSpc>
              <a:spcBef>
                <a:spcPts val="2800"/>
              </a:spcBef>
            </a:lvl3pPr>
            <a:lvl4pPr>
              <a:lnSpc>
                <a:spcPct val="100000"/>
              </a:lnSpc>
              <a:spcBef>
                <a:spcPts val="2800"/>
              </a:spcBef>
              <a:buChar char="–"/>
            </a:lvl4pPr>
            <a:lvl5pPr>
              <a:lnSpc>
                <a:spcPct val="100000"/>
              </a:lnSpc>
              <a:spcBef>
                <a:spcPts val="2800"/>
              </a:spcBef>
              <a:buChar char="»"/>
            </a:lvl5pPr>
          </a:lstStyle>
          <a:p>
            <a:r>
              <a:t>Body Level One</a:t>
            </a:r>
          </a:p>
          <a:p>
            <a:pPr lvl="1"/>
            <a:r>
              <a:t>Body Level Two</a:t>
            </a:r>
          </a:p>
          <a:p>
            <a:pPr lvl="2"/>
            <a:r>
              <a:t>Body Level Three</a:t>
            </a:r>
          </a:p>
          <a:p>
            <a:pPr lvl="3"/>
            <a:r>
              <a:t>Body Level Four</a:t>
            </a:r>
          </a:p>
          <a:p>
            <a:pPr lvl="4"/>
            <a:r>
              <a:t>Body Level Five</a:t>
            </a:r>
          </a:p>
        </p:txBody>
      </p:sp>
      <p:sp>
        <p:nvSpPr>
          <p:cNvPr id="20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Comparison">
    <p:bg>
      <p:bgPr>
        <a:solidFill>
          <a:srgbClr val="003062"/>
        </a:solidFill>
        <a:effectLst/>
      </p:bgPr>
    </p:bg>
    <p:spTree>
      <p:nvGrpSpPr>
        <p:cNvPr id="1" name=""/>
        <p:cNvGrpSpPr/>
        <p:nvPr/>
      </p:nvGrpSpPr>
      <p:grpSpPr>
        <a:xfrm>
          <a:off x="0" y="0"/>
          <a:ext cx="0" cy="0"/>
          <a:chOff x="0" y="0"/>
          <a:chExt cx="0" cy="0"/>
        </a:xfrm>
      </p:grpSpPr>
      <p:sp>
        <p:nvSpPr>
          <p:cNvPr id="20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10" name="Body Level One…"/>
          <p:cNvSpPr txBox="1">
            <a:spLocks noGrp="1"/>
          </p:cNvSpPr>
          <p:nvPr>
            <p:ph type="body" sz="quarter" idx="1"/>
          </p:nvPr>
        </p:nvSpPr>
        <p:spPr>
          <a:xfrm>
            <a:off x="2194560" y="7368541"/>
            <a:ext cx="19392905" cy="3070860"/>
          </a:xfrm>
          <a:prstGeom prst="rect">
            <a:avLst/>
          </a:prstGeom>
        </p:spPr>
        <p:txBody>
          <a:bodyPr lIns="219456" tIns="219456" rIns="219456" bIns="219456" anchor="b"/>
          <a:lstStyle>
            <a:lvl1pPr marL="0" indent="0">
              <a:lnSpc>
                <a:spcPct val="100000"/>
              </a:lnSpc>
              <a:spcBef>
                <a:spcPts val="2400"/>
              </a:spcBef>
              <a:buSzTx/>
              <a:buFontTx/>
              <a:buNone/>
              <a:defRPr sz="10200" b="1"/>
            </a:lvl1pPr>
            <a:lvl2pPr marL="0" indent="0">
              <a:lnSpc>
                <a:spcPct val="100000"/>
              </a:lnSpc>
              <a:spcBef>
                <a:spcPts val="2400"/>
              </a:spcBef>
              <a:buSzTx/>
              <a:buFontTx/>
              <a:buNone/>
              <a:defRPr sz="10200" b="1"/>
            </a:lvl2pPr>
            <a:lvl3pPr marL="0" indent="0">
              <a:lnSpc>
                <a:spcPct val="100000"/>
              </a:lnSpc>
              <a:spcBef>
                <a:spcPts val="2400"/>
              </a:spcBef>
              <a:buSzTx/>
              <a:buFontTx/>
              <a:buNone/>
              <a:defRPr sz="10200" b="1"/>
            </a:lvl3pPr>
            <a:lvl4pPr marL="0" indent="0">
              <a:lnSpc>
                <a:spcPct val="100000"/>
              </a:lnSpc>
              <a:spcBef>
                <a:spcPts val="2400"/>
              </a:spcBef>
              <a:buSzTx/>
              <a:buFontTx/>
              <a:buNone/>
              <a:defRPr sz="10200" b="1"/>
            </a:lvl4pPr>
            <a:lvl5pPr marL="0" indent="0">
              <a:lnSpc>
                <a:spcPct val="100000"/>
              </a:lnSpc>
              <a:spcBef>
                <a:spcPts val="2400"/>
              </a:spcBef>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211" name="Text Placeholder 4"/>
          <p:cNvSpPr>
            <a:spLocks noGrp="1"/>
          </p:cNvSpPr>
          <p:nvPr>
            <p:ph type="body" sz="quarter" idx="13"/>
          </p:nvPr>
        </p:nvSpPr>
        <p:spPr>
          <a:xfrm>
            <a:off x="22296121" y="7368541"/>
            <a:ext cx="19400522" cy="3070860"/>
          </a:xfrm>
          <a:prstGeom prst="rect">
            <a:avLst/>
          </a:prstGeom>
        </p:spPr>
        <p:txBody>
          <a:bodyPr lIns="219456" tIns="219456" rIns="219456" bIns="219456" anchor="b"/>
          <a:lstStyle/>
          <a:p>
            <a:pPr marL="0" indent="0">
              <a:lnSpc>
                <a:spcPct val="100000"/>
              </a:lnSpc>
              <a:spcBef>
                <a:spcPts val="2400"/>
              </a:spcBef>
              <a:buSzTx/>
              <a:buFontTx/>
              <a:buNone/>
              <a:defRPr sz="11500" b="1"/>
            </a:pPr>
            <a:endParaRPr/>
          </a:p>
        </p:txBody>
      </p:sp>
      <p:sp>
        <p:nvSpPr>
          <p:cNvPr id="212"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Only">
    <p:bg>
      <p:bgPr>
        <a:solidFill>
          <a:srgbClr val="003062"/>
        </a:solidFill>
        <a:effectLst/>
      </p:bgPr>
    </p:bg>
    <p:spTree>
      <p:nvGrpSpPr>
        <p:cNvPr id="1" name=""/>
        <p:cNvGrpSpPr/>
        <p:nvPr/>
      </p:nvGrpSpPr>
      <p:grpSpPr>
        <a:xfrm>
          <a:off x="0" y="0"/>
          <a:ext cx="0" cy="0"/>
          <a:chOff x="0" y="0"/>
          <a:chExt cx="0" cy="0"/>
        </a:xfrm>
      </p:grpSpPr>
      <p:sp>
        <p:nvSpPr>
          <p:cNvPr id="219" name="Title Text"/>
          <p:cNvSpPr txBox="1">
            <a:spLocks noGrp="1"/>
          </p:cNvSpPr>
          <p:nvPr>
            <p:ph type="title"/>
          </p:nvPr>
        </p:nvSpPr>
        <p:spPr>
          <a:xfrm>
            <a:off x="2194560" y="1318261"/>
            <a:ext cx="39502082" cy="5486403"/>
          </a:xfrm>
          <a:prstGeom prst="rect">
            <a:avLst/>
          </a:prstGeom>
        </p:spPr>
        <p:txBody>
          <a:bodyPr lIns="219456" tIns="219456" rIns="219456" bIns="219456"/>
          <a:lstStyle>
            <a:lvl1pPr>
              <a:lnSpc>
                <a:spcPct val="100000"/>
              </a:lnSpc>
              <a:defRPr sz="10200">
                <a:solidFill>
                  <a:srgbClr val="2C365E"/>
                </a:solidFill>
                <a:latin typeface="Source Sans Pro Black"/>
                <a:ea typeface="Source Sans Pro Black"/>
                <a:cs typeface="Source Sans Pro Black"/>
                <a:sym typeface="Source Sans Pro Black"/>
              </a:defRPr>
            </a:lvl1pPr>
          </a:lstStyle>
          <a:p>
            <a:r>
              <a:t>Title Text</a:t>
            </a:r>
          </a:p>
        </p:txBody>
      </p:sp>
      <p:sp>
        <p:nvSpPr>
          <p:cNvPr id="220"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ank">
    <p:bg>
      <p:bgPr>
        <a:solidFill>
          <a:srgbClr val="003062"/>
        </a:solidFill>
        <a:effectLst/>
      </p:bgPr>
    </p:bg>
    <p:spTree>
      <p:nvGrpSpPr>
        <p:cNvPr id="1" name=""/>
        <p:cNvGrpSpPr/>
        <p:nvPr/>
      </p:nvGrpSpPr>
      <p:grpSpPr>
        <a:xfrm>
          <a:off x="0" y="0"/>
          <a:ext cx="0" cy="0"/>
          <a:chOff x="0" y="0"/>
          <a:chExt cx="0" cy="0"/>
        </a:xfrm>
      </p:grpSpPr>
      <p:sp>
        <p:nvSpPr>
          <p:cNvPr id="22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ntent with Caption">
    <p:bg>
      <p:bgPr>
        <a:solidFill>
          <a:srgbClr val="003062"/>
        </a:solidFill>
        <a:effectLst/>
      </p:bgPr>
    </p:bg>
    <p:spTree>
      <p:nvGrpSpPr>
        <p:cNvPr id="1" name=""/>
        <p:cNvGrpSpPr/>
        <p:nvPr/>
      </p:nvGrpSpPr>
      <p:grpSpPr>
        <a:xfrm>
          <a:off x="0" y="0"/>
          <a:ext cx="0" cy="0"/>
          <a:chOff x="0" y="0"/>
          <a:chExt cx="0" cy="0"/>
        </a:xfrm>
      </p:grpSpPr>
      <p:sp>
        <p:nvSpPr>
          <p:cNvPr id="234" name="Title Text"/>
          <p:cNvSpPr txBox="1">
            <a:spLocks noGrp="1"/>
          </p:cNvSpPr>
          <p:nvPr>
            <p:ph type="title"/>
          </p:nvPr>
        </p:nvSpPr>
        <p:spPr>
          <a:xfrm>
            <a:off x="2194562" y="1310638"/>
            <a:ext cx="14439905" cy="55778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35" name="Body Level One…"/>
          <p:cNvSpPr txBox="1">
            <a:spLocks noGrp="1"/>
          </p:cNvSpPr>
          <p:nvPr>
            <p:ph type="body" idx="1"/>
          </p:nvPr>
        </p:nvSpPr>
        <p:spPr>
          <a:xfrm>
            <a:off x="17160239" y="1310641"/>
            <a:ext cx="24536402" cy="28094944"/>
          </a:xfrm>
          <a:prstGeom prst="rect">
            <a:avLst/>
          </a:prstGeom>
        </p:spPr>
        <p:txBody>
          <a:bodyPr lIns="219456" tIns="219456" rIns="219456" bIns="219456"/>
          <a:lstStyle>
            <a:lvl1pPr marL="1463057" indent="-1463057">
              <a:lnSpc>
                <a:spcPct val="100000"/>
              </a:lnSpc>
              <a:spcBef>
                <a:spcPts val="3200"/>
              </a:spcBef>
              <a:defRPr sz="13600"/>
            </a:lvl1pPr>
            <a:lvl2pPr marL="3351931" indent="-1401186">
              <a:lnSpc>
                <a:spcPct val="100000"/>
              </a:lnSpc>
              <a:spcBef>
                <a:spcPts val="3200"/>
              </a:spcBef>
              <a:buChar char="–"/>
              <a:defRPr sz="13600"/>
            </a:lvl2pPr>
            <a:lvl3pPr marL="5207639" indent="-1306150">
              <a:lnSpc>
                <a:spcPct val="100000"/>
              </a:lnSpc>
              <a:spcBef>
                <a:spcPts val="3200"/>
              </a:spcBef>
              <a:defRPr sz="13600"/>
            </a:lvl3pPr>
            <a:lvl4pPr marL="7416893" indent="-1564659">
              <a:lnSpc>
                <a:spcPct val="100000"/>
              </a:lnSpc>
              <a:spcBef>
                <a:spcPts val="3200"/>
              </a:spcBef>
              <a:buChar char="–"/>
              <a:defRPr sz="13600"/>
            </a:lvl4pPr>
            <a:lvl5pPr marL="9367635" indent="-1564660">
              <a:lnSpc>
                <a:spcPct val="100000"/>
              </a:lnSpc>
              <a:spcBef>
                <a:spcPts val="3200"/>
              </a:spcBef>
              <a:buChar char="»"/>
              <a:defRPr sz="13600"/>
            </a:lvl5pPr>
          </a:lstStyle>
          <a:p>
            <a:r>
              <a:t>Body Level One</a:t>
            </a:r>
          </a:p>
          <a:p>
            <a:pPr lvl="1"/>
            <a:r>
              <a:t>Body Level Two</a:t>
            </a:r>
          </a:p>
          <a:p>
            <a:pPr lvl="2"/>
            <a:r>
              <a:t>Body Level Three</a:t>
            </a:r>
          </a:p>
          <a:p>
            <a:pPr lvl="3"/>
            <a:r>
              <a:t>Body Level Four</a:t>
            </a:r>
          </a:p>
          <a:p>
            <a:pPr lvl="4"/>
            <a:r>
              <a:t>Body Level Five</a:t>
            </a:r>
          </a:p>
        </p:txBody>
      </p:sp>
      <p:sp>
        <p:nvSpPr>
          <p:cNvPr id="236" name="Text Placeholder 3"/>
          <p:cNvSpPr>
            <a:spLocks noGrp="1"/>
          </p:cNvSpPr>
          <p:nvPr>
            <p:ph type="body" sz="half" idx="13"/>
          </p:nvPr>
        </p:nvSpPr>
        <p:spPr>
          <a:xfrm>
            <a:off x="2194562" y="6888480"/>
            <a:ext cx="14439904" cy="22517106"/>
          </a:xfrm>
          <a:prstGeom prst="rect">
            <a:avLst/>
          </a:prstGeom>
        </p:spPr>
        <p:txBody>
          <a:bodyPr lIns="219456" tIns="219456" rIns="219456" bIns="219456"/>
          <a:lstStyle/>
          <a:p>
            <a:pPr marL="0" indent="0">
              <a:lnSpc>
                <a:spcPct val="100000"/>
              </a:lnSpc>
              <a:spcBef>
                <a:spcPts val="1400"/>
              </a:spcBef>
              <a:buSzTx/>
              <a:buFontTx/>
              <a:buNone/>
              <a:defRPr sz="6700"/>
            </a:pPr>
            <a:endParaRPr/>
          </a:p>
        </p:txBody>
      </p:sp>
      <p:sp>
        <p:nvSpPr>
          <p:cNvPr id="23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Picture with Caption">
    <p:bg>
      <p:bgPr>
        <a:solidFill>
          <a:srgbClr val="003062"/>
        </a:solidFill>
        <a:effectLst/>
      </p:bgPr>
    </p:bg>
    <p:spTree>
      <p:nvGrpSpPr>
        <p:cNvPr id="1" name=""/>
        <p:cNvGrpSpPr/>
        <p:nvPr/>
      </p:nvGrpSpPr>
      <p:grpSpPr>
        <a:xfrm>
          <a:off x="0" y="0"/>
          <a:ext cx="0" cy="0"/>
          <a:chOff x="0" y="0"/>
          <a:chExt cx="0" cy="0"/>
        </a:xfrm>
      </p:grpSpPr>
      <p:sp>
        <p:nvSpPr>
          <p:cNvPr id="244" name="Title Text"/>
          <p:cNvSpPr txBox="1">
            <a:spLocks noGrp="1"/>
          </p:cNvSpPr>
          <p:nvPr>
            <p:ph type="title"/>
          </p:nvPr>
        </p:nvSpPr>
        <p:spPr>
          <a:xfrm>
            <a:off x="8602981" y="23042880"/>
            <a:ext cx="26334722" cy="2720344"/>
          </a:xfrm>
          <a:prstGeom prst="rect">
            <a:avLst/>
          </a:prstGeom>
        </p:spPr>
        <p:txBody>
          <a:bodyPr lIns="219456" tIns="219456" rIns="219456" bIns="219456" anchor="b"/>
          <a:lstStyle>
            <a:lvl1pPr>
              <a:lnSpc>
                <a:spcPct val="100000"/>
              </a:lnSpc>
              <a:defRPr sz="8500" b="1">
                <a:latin typeface="+mj-lt"/>
                <a:ea typeface="+mj-ea"/>
                <a:cs typeface="+mj-cs"/>
                <a:sym typeface="Calibri"/>
              </a:defRPr>
            </a:lvl1pPr>
          </a:lstStyle>
          <a:p>
            <a:r>
              <a:t>Title Text</a:t>
            </a:r>
          </a:p>
        </p:txBody>
      </p:sp>
      <p:sp>
        <p:nvSpPr>
          <p:cNvPr id="245" name="Picture Placeholder 2"/>
          <p:cNvSpPr>
            <a:spLocks noGrp="1"/>
          </p:cNvSpPr>
          <p:nvPr>
            <p:ph type="pic" sz="half" idx="13"/>
          </p:nvPr>
        </p:nvSpPr>
        <p:spPr>
          <a:xfrm>
            <a:off x="8602981" y="2941320"/>
            <a:ext cx="26334722" cy="19751040"/>
          </a:xfrm>
          <a:prstGeom prst="rect">
            <a:avLst/>
          </a:prstGeom>
        </p:spPr>
        <p:txBody>
          <a:bodyPr lIns="91439" tIns="45719" rIns="91439" bIns="45719">
            <a:noAutofit/>
          </a:bodyPr>
          <a:lstStyle/>
          <a:p>
            <a:endParaRPr/>
          </a:p>
        </p:txBody>
      </p:sp>
      <p:sp>
        <p:nvSpPr>
          <p:cNvPr id="246" name="Body Level One…"/>
          <p:cNvSpPr txBox="1">
            <a:spLocks noGrp="1"/>
          </p:cNvSpPr>
          <p:nvPr>
            <p:ph type="body" sz="quarter" idx="1"/>
          </p:nvPr>
        </p:nvSpPr>
        <p:spPr>
          <a:xfrm>
            <a:off x="8602981" y="25763221"/>
            <a:ext cx="26334722" cy="3863340"/>
          </a:xfrm>
          <a:prstGeom prst="rect">
            <a:avLst/>
          </a:prstGeom>
        </p:spPr>
        <p:txBody>
          <a:bodyPr lIns="219456" tIns="219456" rIns="219456" bIns="219456"/>
          <a:lstStyle>
            <a:lvl1pPr marL="0" indent="0">
              <a:lnSpc>
                <a:spcPct val="100000"/>
              </a:lnSpc>
              <a:spcBef>
                <a:spcPts val="1400"/>
              </a:spcBef>
              <a:buSzTx/>
              <a:buFontTx/>
              <a:buNone/>
              <a:defRPr sz="5900"/>
            </a:lvl1pPr>
            <a:lvl2pPr marL="0" indent="0">
              <a:lnSpc>
                <a:spcPct val="100000"/>
              </a:lnSpc>
              <a:spcBef>
                <a:spcPts val="1400"/>
              </a:spcBef>
              <a:buSzTx/>
              <a:buFontTx/>
              <a:buNone/>
              <a:defRPr sz="5900"/>
            </a:lvl2pPr>
            <a:lvl3pPr marL="0" indent="0">
              <a:lnSpc>
                <a:spcPct val="100000"/>
              </a:lnSpc>
              <a:spcBef>
                <a:spcPts val="1400"/>
              </a:spcBef>
              <a:buSzTx/>
              <a:buFontTx/>
              <a:buNone/>
              <a:defRPr sz="5900"/>
            </a:lvl3pPr>
            <a:lvl4pPr marL="0" indent="0">
              <a:lnSpc>
                <a:spcPct val="100000"/>
              </a:lnSpc>
              <a:spcBef>
                <a:spcPts val="1400"/>
              </a:spcBef>
              <a:buSzTx/>
              <a:buFontTx/>
              <a:buNone/>
              <a:defRPr sz="5900"/>
            </a:lvl4pPr>
            <a:lvl5pPr marL="0" indent="0">
              <a:lnSpc>
                <a:spcPct val="100000"/>
              </a:lnSpc>
              <a:spcBef>
                <a:spcPts val="1400"/>
              </a:spcBef>
              <a:buSzTx/>
              <a:buFontTx/>
              <a:buNone/>
              <a:defRPr sz="5900"/>
            </a:lvl5pPr>
          </a:lstStyle>
          <a:p>
            <a:r>
              <a:t>Body Level One</a:t>
            </a:r>
          </a:p>
          <a:p>
            <a:pPr lvl="1"/>
            <a:r>
              <a:t>Body Level Two</a:t>
            </a:r>
          </a:p>
          <a:p>
            <a:pPr lvl="2"/>
            <a:r>
              <a:t>Body Level Three</a:t>
            </a:r>
          </a:p>
          <a:p>
            <a:pPr lvl="3"/>
            <a:r>
              <a:t>Body Level Four</a:t>
            </a:r>
          </a:p>
          <a:p>
            <a:pPr lvl="4"/>
            <a:r>
              <a:t>Body Level Five</a:t>
            </a:r>
          </a:p>
        </p:txBody>
      </p:sp>
      <p:sp>
        <p:nvSpPr>
          <p:cNvPr id="247" name="Slide Number"/>
          <p:cNvSpPr txBox="1">
            <a:spLocks noGrp="1"/>
          </p:cNvSpPr>
          <p:nvPr>
            <p:ph type="sldNum" sz="quarter" idx="2"/>
          </p:nvPr>
        </p:nvSpPr>
        <p:spPr>
          <a:xfrm>
            <a:off x="40588472" y="30767276"/>
            <a:ext cx="1108169" cy="1239013"/>
          </a:xfrm>
          <a:prstGeom prst="rect">
            <a:avLst/>
          </a:prstGeom>
        </p:spPr>
        <p:txBody>
          <a:bodyPr lIns="219456" tIns="219456" rIns="219456" bIns="219456"/>
          <a:lstStyle>
            <a:lvl1pPr>
              <a:defRPr sz="5100"/>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2994662" y="8206748"/>
            <a:ext cx="37856159" cy="13693141"/>
          </a:xfrm>
          <a:prstGeom prst="rect">
            <a:avLst/>
          </a:prstGeom>
        </p:spPr>
        <p:txBody>
          <a:bodyPr anchor="b"/>
          <a:lstStyle>
            <a:lvl1pPr>
              <a:defRPr sz="25600"/>
            </a:lvl1pPr>
          </a:lstStyle>
          <a:p>
            <a:r>
              <a:t>Title Text</a:t>
            </a:r>
          </a:p>
        </p:txBody>
      </p:sp>
      <p:sp>
        <p:nvSpPr>
          <p:cNvPr id="30" name="Body Level One…"/>
          <p:cNvSpPr txBox="1">
            <a:spLocks noGrp="1"/>
          </p:cNvSpPr>
          <p:nvPr>
            <p:ph type="body" sz="quarter" idx="1"/>
          </p:nvPr>
        </p:nvSpPr>
        <p:spPr>
          <a:xfrm>
            <a:off x="2994662" y="22029428"/>
            <a:ext cx="37856159" cy="7200901"/>
          </a:xfrm>
          <a:prstGeom prst="rect">
            <a:avLst/>
          </a:prstGeom>
        </p:spPr>
        <p:txBody>
          <a:bodyPr/>
          <a:lstStyle>
            <a:lvl1pPr marL="0" indent="0">
              <a:buSzTx/>
              <a:buFontTx/>
              <a:buNone/>
              <a:defRPr sz="10200"/>
            </a:lvl1pPr>
            <a:lvl2pPr marL="0" indent="0">
              <a:buSzTx/>
              <a:buFontTx/>
              <a:buNone/>
              <a:defRPr sz="10200"/>
            </a:lvl2pPr>
            <a:lvl3pPr marL="0" indent="0">
              <a:buSzTx/>
              <a:buFontTx/>
              <a:buNone/>
              <a:defRPr sz="10200"/>
            </a:lvl3pPr>
            <a:lvl4pPr marL="0" indent="0">
              <a:buSzTx/>
              <a:buFontTx/>
              <a:buNone/>
              <a:defRPr sz="10200"/>
            </a:lvl4pPr>
            <a:lvl5pPr marL="0" indent="0">
              <a:buSzTx/>
              <a:buFontTx/>
              <a:buNone/>
              <a:defRPr sz="102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017518" y="8763000"/>
            <a:ext cx="18653764" cy="2088642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023236" y="1752606"/>
            <a:ext cx="37856161" cy="6362705"/>
          </a:xfrm>
          <a:prstGeom prst="rect">
            <a:avLst/>
          </a:prstGeom>
        </p:spPr>
        <p:txBody>
          <a:bodyPr/>
          <a:lstStyle/>
          <a:p>
            <a:r>
              <a:t>Title Text</a:t>
            </a:r>
          </a:p>
        </p:txBody>
      </p:sp>
      <p:sp>
        <p:nvSpPr>
          <p:cNvPr id="48" name="Body Level One…"/>
          <p:cNvSpPr txBox="1">
            <a:spLocks noGrp="1"/>
          </p:cNvSpPr>
          <p:nvPr>
            <p:ph type="body" sz="quarter" idx="1"/>
          </p:nvPr>
        </p:nvSpPr>
        <p:spPr>
          <a:xfrm>
            <a:off x="3023242" y="8069581"/>
            <a:ext cx="18568033" cy="3954781"/>
          </a:xfrm>
          <a:prstGeom prst="rect">
            <a:avLst/>
          </a:prstGeom>
        </p:spPr>
        <p:txBody>
          <a:bodyPr anchor="b"/>
          <a:lstStyle>
            <a:lvl1pPr marL="0" indent="0">
              <a:buSzTx/>
              <a:buFontTx/>
              <a:buNone/>
              <a:defRPr sz="10200" b="1"/>
            </a:lvl1pPr>
            <a:lvl2pPr marL="0" indent="0">
              <a:buSzTx/>
              <a:buFontTx/>
              <a:buNone/>
              <a:defRPr sz="10200" b="1"/>
            </a:lvl2pPr>
            <a:lvl3pPr marL="0" indent="0">
              <a:buSzTx/>
              <a:buFontTx/>
              <a:buNone/>
              <a:defRPr sz="10200" b="1"/>
            </a:lvl3pPr>
            <a:lvl4pPr marL="0" indent="0">
              <a:buSzTx/>
              <a:buFontTx/>
              <a:buNone/>
              <a:defRPr sz="10200" b="1"/>
            </a:lvl4pPr>
            <a:lvl5pPr marL="0" indent="0">
              <a:buSzTx/>
              <a:buFontTx/>
              <a:buNone/>
              <a:defRPr sz="102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22219922" y="8069581"/>
            <a:ext cx="18659478" cy="3954780"/>
          </a:xfrm>
          <a:prstGeom prst="rect">
            <a:avLst/>
          </a:prstGeom>
        </p:spPr>
        <p:txBody>
          <a:bodyPr anchor="b"/>
          <a:lstStyle/>
          <a:p>
            <a:pPr marL="0" indent="0">
              <a:buSzTx/>
              <a:buFontTx/>
              <a:buNone/>
              <a:defRPr sz="115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73" name="Body Level One…"/>
          <p:cNvSpPr txBox="1">
            <a:spLocks noGrp="1"/>
          </p:cNvSpPr>
          <p:nvPr>
            <p:ph type="body" sz="half" idx="1"/>
          </p:nvPr>
        </p:nvSpPr>
        <p:spPr>
          <a:xfrm>
            <a:off x="18659475" y="4739647"/>
            <a:ext cx="22219922" cy="23393403"/>
          </a:xfrm>
          <a:prstGeom prst="rect">
            <a:avLst/>
          </a:prstGeom>
        </p:spPr>
        <p:txBody>
          <a:bodyPr/>
          <a:lstStyle>
            <a:lvl1pPr>
              <a:defRPr sz="13600"/>
            </a:lvl1pPr>
            <a:lvl2pPr marL="3064415" indent="-1113670">
              <a:defRPr sz="13600"/>
            </a:lvl2pPr>
            <a:lvl3pPr marL="5199157" indent="-1297668">
              <a:defRPr sz="13600"/>
            </a:lvl3pPr>
            <a:lvl4pPr marL="7406731" indent="-1554498">
              <a:defRPr sz="13600"/>
            </a:lvl4pPr>
            <a:lvl5pPr marL="9357476" indent="-1554498">
              <a:defRPr sz="13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3023236" y="9875519"/>
            <a:ext cx="14156057" cy="18295622"/>
          </a:xfrm>
          <a:prstGeom prst="rect">
            <a:avLst/>
          </a:prstGeom>
        </p:spPr>
        <p:txBody>
          <a:bodyPr/>
          <a:lstStyle/>
          <a:p>
            <a:pPr marL="0" indent="0">
              <a:buSzTx/>
              <a:buFontTx/>
              <a:buNone/>
              <a:defRPr sz="7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023236" y="2194560"/>
            <a:ext cx="14156057" cy="7680960"/>
          </a:xfrm>
          <a:prstGeom prst="rect">
            <a:avLst/>
          </a:prstGeom>
        </p:spPr>
        <p:txBody>
          <a:bodyPr anchor="b"/>
          <a:lstStyle>
            <a:lvl1pPr>
              <a:defRPr sz="13600"/>
            </a:lvl1pPr>
          </a:lstStyle>
          <a:p>
            <a:r>
              <a:t>Title Text</a:t>
            </a:r>
          </a:p>
        </p:txBody>
      </p:sp>
      <p:sp>
        <p:nvSpPr>
          <p:cNvPr id="83" name="Picture Placeholder 2"/>
          <p:cNvSpPr>
            <a:spLocks noGrp="1"/>
          </p:cNvSpPr>
          <p:nvPr>
            <p:ph type="pic" sz="half" idx="13"/>
          </p:nvPr>
        </p:nvSpPr>
        <p:spPr>
          <a:xfrm>
            <a:off x="18659475" y="4739647"/>
            <a:ext cx="22219922" cy="23393403"/>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3023236" y="9875518"/>
            <a:ext cx="14156057" cy="18295623"/>
          </a:xfrm>
          <a:prstGeom prst="rect">
            <a:avLst/>
          </a:prstGeom>
        </p:spPr>
        <p:txBody>
          <a:bodyPr/>
          <a:lstStyle>
            <a:lvl1pPr marL="0" indent="0">
              <a:buSzTx/>
              <a:buFontTx/>
              <a:buNone/>
              <a:defRPr sz="6700"/>
            </a:lvl1pPr>
            <a:lvl2pPr marL="0" indent="0">
              <a:buSzTx/>
              <a:buFontTx/>
              <a:buNone/>
              <a:defRPr sz="6700"/>
            </a:lvl2pPr>
            <a:lvl3pPr marL="0" indent="0">
              <a:buSzTx/>
              <a:buFontTx/>
              <a:buNone/>
              <a:defRPr sz="6700"/>
            </a:lvl3pPr>
            <a:lvl4pPr marL="0" indent="0">
              <a:buSzTx/>
              <a:buFontTx/>
              <a:buNone/>
              <a:defRPr sz="6700"/>
            </a:lvl4pPr>
            <a:lvl5pPr marL="0" indent="0">
              <a:buSzTx/>
              <a:buFontTx/>
              <a:buNone/>
              <a:defRPr sz="67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17518" y="1752606"/>
            <a:ext cx="37856162" cy="6362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3017518" y="8763000"/>
            <a:ext cx="37856162" cy="20886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0125861" y="30953720"/>
            <a:ext cx="747821" cy="866139"/>
          </a:xfrm>
          <a:prstGeom prst="rect">
            <a:avLst/>
          </a:prstGeom>
          <a:ln w="12700">
            <a:miter lim="400000"/>
          </a:ln>
        </p:spPr>
        <p:txBody>
          <a:bodyPr wrap="none" lIns="45718" tIns="45718" rIns="45718" bIns="45718" anchor="ctr">
            <a:spAutoFit/>
          </a:bodyPr>
          <a:lstStyle>
            <a:lvl1pPr algn="r">
              <a:defRPr sz="5000">
                <a:solidFill>
                  <a:srgbClr val="888888"/>
                </a:solidFill>
                <a:latin typeface="+mj-lt"/>
                <a:ea typeface="+mj-ea"/>
                <a:cs typeface="+mj-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ransition spd="med"/>
  <p:txStyles>
    <p:titleStyle>
      <a:lvl1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p:titleStyle>
    <p:bodyStyle>
      <a:lvl1pPr marL="975371" marR="0" indent="-975371"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1pPr>
      <a:lvl2pPr marL="3087264" marR="0" indent="-1136519"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2pPr>
      <a:lvl3pPr marL="5262945" marR="0" indent="-136145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3pPr>
      <a:lvl4pPr marL="7371998"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4pPr>
      <a:lvl5pPr marL="9322743"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5pPr>
      <a:lvl6pPr marL="11273487"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6pPr>
      <a:lvl7pPr marL="13224231"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7pPr>
      <a:lvl8pPr marL="15174976"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8pPr>
      <a:lvl9pPr marL="17125722" marR="0" indent="-1519766" algn="l" defTabSz="3901488" rtl="0" latinLnBrk="0">
        <a:lnSpc>
          <a:spcPct val="90000"/>
        </a:lnSpc>
        <a:spcBef>
          <a:spcPts val="4200"/>
        </a:spcBef>
        <a:spcAft>
          <a:spcPts val="0"/>
        </a:spcAft>
        <a:buClrTx/>
        <a:buSzPct val="100000"/>
        <a:buFont typeface="Arial"/>
        <a:buChar char="•"/>
        <a:tabLst/>
        <a:defRPr sz="119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5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derek_crowe@urmc.rochester.edu" TargetMode="Externa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mailto:derek_crowe@urmc.rochester.edu"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hyperlink" Target="mailto:derek_crowe@urmc.rochester.edu" TargetMode="Externa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8F3"/>
        </a:solidFill>
        <a:effectLst/>
      </p:bgPr>
    </p:bg>
    <p:spTree>
      <p:nvGrpSpPr>
        <p:cNvPr id="1" name=""/>
        <p:cNvGrpSpPr/>
        <p:nvPr/>
      </p:nvGrpSpPr>
      <p:grpSpPr>
        <a:xfrm>
          <a:off x="0" y="0"/>
          <a:ext cx="0" cy="0"/>
          <a:chOff x="0" y="0"/>
          <a:chExt cx="0" cy="0"/>
        </a:xfrm>
      </p:grpSpPr>
      <p:sp>
        <p:nvSpPr>
          <p:cNvPr id="256" name="Rectangle"/>
          <p:cNvSpPr/>
          <p:nvPr/>
        </p:nvSpPr>
        <p:spPr>
          <a:xfrm>
            <a:off x="544418" y="18928941"/>
            <a:ext cx="15597455" cy="2435105"/>
          </a:xfrm>
          <a:prstGeom prst="rect">
            <a:avLst/>
          </a:prstGeom>
          <a:solidFill>
            <a:srgbClr val="FFFFFF"/>
          </a:solidFill>
          <a:ln w="12700">
            <a:miter lim="400000"/>
          </a:ln>
        </p:spPr>
        <p:txBody>
          <a:bodyPr lIns="45718" tIns="45718" rIns="45718" bIns="45718" anchor="ctr"/>
          <a:lstStyle/>
          <a:p>
            <a:endParaRPr/>
          </a:p>
        </p:txBody>
      </p:sp>
      <p:sp>
        <p:nvSpPr>
          <p:cNvPr id="257" name="Rectangle"/>
          <p:cNvSpPr/>
          <p:nvPr/>
        </p:nvSpPr>
        <p:spPr>
          <a:xfrm>
            <a:off x="544418" y="26270474"/>
            <a:ext cx="15597455" cy="6143327"/>
          </a:xfrm>
          <a:prstGeom prst="rect">
            <a:avLst/>
          </a:prstGeom>
          <a:solidFill>
            <a:srgbClr val="FFFFFF"/>
          </a:solidFill>
          <a:ln w="25400">
            <a:solidFill>
              <a:schemeClr val="accent1"/>
            </a:solidFill>
          </a:ln>
        </p:spPr>
        <p:txBody>
          <a:bodyPr lIns="45718" tIns="45718" rIns="45718" bIns="45718" anchor="ctr"/>
          <a:lstStyle/>
          <a:p>
            <a:endParaRPr/>
          </a:p>
        </p:txBody>
      </p:sp>
      <p:sp>
        <p:nvSpPr>
          <p:cNvPr id="258" name="Title 4"/>
          <p:cNvSpPr txBox="1">
            <a:spLocks noGrp="1"/>
          </p:cNvSpPr>
          <p:nvPr>
            <p:ph type="ctrTitle"/>
          </p:nvPr>
        </p:nvSpPr>
        <p:spPr>
          <a:xfrm>
            <a:off x="1402945" y="1230144"/>
            <a:ext cx="13815644" cy="7373902"/>
          </a:xfrm>
          <a:prstGeom prst="rect">
            <a:avLst/>
          </a:prstGeom>
        </p:spPr>
        <p:txBody>
          <a:bodyPr anchor="t"/>
          <a:lstStyle>
            <a:lvl1pPr defTabSz="3355280">
              <a:defRPr sz="8500"/>
            </a:lvl1pPr>
          </a:lstStyle>
          <a:p>
            <a:r>
              <a:t>Visual and UX design principles can improve the effectiveness of Morrison’s Better Poster and poster presentations</a:t>
            </a:r>
          </a:p>
        </p:txBody>
      </p:sp>
      <p:sp>
        <p:nvSpPr>
          <p:cNvPr id="259" name="Line"/>
          <p:cNvSpPr/>
          <p:nvPr/>
        </p:nvSpPr>
        <p:spPr>
          <a:xfrm flipV="1">
            <a:off x="1402945" y="8580981"/>
            <a:ext cx="13615126" cy="30275"/>
          </a:xfrm>
          <a:prstGeom prst="line">
            <a:avLst/>
          </a:prstGeom>
          <a:ln w="25400">
            <a:solidFill>
              <a:srgbClr val="2C365E"/>
            </a:solidFill>
            <a:miter lim="400000"/>
          </a:ln>
        </p:spPr>
        <p:txBody>
          <a:bodyPr lIns="45718" tIns="45718" rIns="45718" bIns="45718"/>
          <a:lstStyle/>
          <a:p>
            <a:endParaRPr/>
          </a:p>
        </p:txBody>
      </p:sp>
      <p:sp>
        <p:nvSpPr>
          <p:cNvPr id="260" name="Rectangle 15"/>
          <p:cNvSpPr/>
          <p:nvPr/>
        </p:nvSpPr>
        <p:spPr>
          <a:xfrm>
            <a:off x="-145399" y="-20024"/>
            <a:ext cx="44181998" cy="560474"/>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61" name="Rectangle 15"/>
          <p:cNvSpPr/>
          <p:nvPr/>
        </p:nvSpPr>
        <p:spPr>
          <a:xfrm>
            <a:off x="-145399" y="32358102"/>
            <a:ext cx="44181998" cy="56047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62" name="Rectangle 15"/>
          <p:cNvSpPr/>
          <p:nvPr/>
        </p:nvSpPr>
        <p:spPr>
          <a:xfrm rot="16200000">
            <a:off x="-15759150" y="16151787"/>
            <a:ext cx="32078861" cy="56188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63" name="Rectangle 15"/>
          <p:cNvSpPr/>
          <p:nvPr/>
        </p:nvSpPr>
        <p:spPr>
          <a:xfrm rot="16200000">
            <a:off x="27438098" y="16085604"/>
            <a:ext cx="32471836" cy="56188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64" name="Rectangle 15"/>
          <p:cNvSpPr/>
          <p:nvPr/>
        </p:nvSpPr>
        <p:spPr>
          <a:xfrm rot="16200000">
            <a:off x="-15261" y="15922465"/>
            <a:ext cx="32536859" cy="56188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65" name="Rectangle 15"/>
          <p:cNvSpPr/>
          <p:nvPr/>
        </p:nvSpPr>
        <p:spPr>
          <a:xfrm>
            <a:off x="274206" y="12968602"/>
            <a:ext cx="16031917" cy="56047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pic>
        <p:nvPicPr>
          <p:cNvPr id="266" name="UR.1logo.png" descr="UR.1logo.png"/>
          <p:cNvPicPr>
            <a:picLocks noChangeAspect="1"/>
          </p:cNvPicPr>
          <p:nvPr/>
        </p:nvPicPr>
        <p:blipFill>
          <a:blip r:embed="rId3"/>
          <a:stretch>
            <a:fillRect/>
          </a:stretch>
        </p:blipFill>
        <p:spPr>
          <a:xfrm>
            <a:off x="9171842" y="10594493"/>
            <a:ext cx="1993597" cy="1690569"/>
          </a:xfrm>
          <a:prstGeom prst="rect">
            <a:avLst/>
          </a:prstGeom>
          <a:ln w="12700">
            <a:miter lim="400000"/>
          </a:ln>
        </p:spPr>
      </p:pic>
      <p:sp>
        <p:nvSpPr>
          <p:cNvPr id="267" name="Title 4"/>
          <p:cNvSpPr txBox="1"/>
          <p:nvPr/>
        </p:nvSpPr>
        <p:spPr>
          <a:xfrm>
            <a:off x="1402943" y="8861697"/>
            <a:ext cx="13481123" cy="1198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spAutoFit/>
          </a:bodyPr>
          <a:lstStyle/>
          <a:p>
            <a:pPr defTabSz="3901488">
              <a:defRPr sz="3500" b="1">
                <a:solidFill>
                  <a:srgbClr val="2C365E"/>
                </a:solidFill>
                <a:latin typeface="Source Sans Pro"/>
                <a:ea typeface="Source Sans Pro"/>
                <a:cs typeface="Source Sans Pro"/>
                <a:sym typeface="Source Sans Pro"/>
              </a:defRPr>
            </a:pPr>
            <a:r>
              <a:t>Derek B. Crowe</a:t>
            </a:r>
            <a:r>
              <a:rPr b="0" baseline="31998">
                <a:latin typeface="Source Sans Pro Regular"/>
                <a:ea typeface="Source Sans Pro Regular"/>
                <a:cs typeface="Source Sans Pro Regular"/>
                <a:sym typeface="Source Sans Pro Regular"/>
              </a:rPr>
              <a:t>1</a:t>
            </a:r>
            <a:r>
              <a:rPr b="0">
                <a:latin typeface="Source Sans Pro Regular"/>
                <a:ea typeface="Source Sans Pro Regular"/>
                <a:cs typeface="Source Sans Pro Regular"/>
                <a:sym typeface="Source Sans Pro Regular"/>
              </a:rPr>
              <a:t>, Melanie Rogala</a:t>
            </a:r>
            <a:r>
              <a:rPr b="0" baseline="31998">
                <a:latin typeface="Source Sans Pro Regular"/>
                <a:ea typeface="Source Sans Pro Regular"/>
                <a:cs typeface="Source Sans Pro Regular"/>
                <a:sym typeface="Source Sans Pro Regular"/>
              </a:rPr>
              <a:t>3</a:t>
            </a:r>
            <a:r>
              <a:rPr b="0">
                <a:latin typeface="Source Sans Pro Regular"/>
                <a:ea typeface="Source Sans Pro Regular"/>
                <a:cs typeface="Source Sans Pro Regular"/>
                <a:sym typeface="Source Sans Pro Regular"/>
              </a:rPr>
              <a:t>, S.P. Margolis</a:t>
            </a:r>
            <a:r>
              <a:rPr b="0" baseline="31998">
                <a:latin typeface="Source Sans Pro Regular"/>
                <a:ea typeface="Source Sans Pro Regular"/>
                <a:cs typeface="Source Sans Pro Regular"/>
                <a:sym typeface="Source Sans Pro Regular"/>
              </a:rPr>
              <a:t>1,2</a:t>
            </a:r>
            <a:r>
              <a:rPr b="0">
                <a:latin typeface="Source Sans Pro Regular"/>
                <a:ea typeface="Source Sans Pro Regular"/>
                <a:cs typeface="Source Sans Pro Regular"/>
                <a:sym typeface="Source Sans Pro Regular"/>
              </a:rPr>
              <a:t>, Luke H. Shaw</a:t>
            </a:r>
            <a:r>
              <a:rPr b="0" baseline="31998">
                <a:latin typeface="Source Sans Pro Regular"/>
                <a:ea typeface="Source Sans Pro Regular"/>
                <a:cs typeface="Source Sans Pro Regular"/>
                <a:sym typeface="Source Sans Pro Regular"/>
              </a:rPr>
              <a:t>1,3</a:t>
            </a:r>
            <a:r>
              <a:rPr b="0">
                <a:latin typeface="Source Sans Pro Regular"/>
                <a:ea typeface="Source Sans Pro Regular"/>
                <a:cs typeface="Source Sans Pro Regular"/>
                <a:sym typeface="Source Sans Pro Regular"/>
              </a:rPr>
              <a:t>, David Sanchez</a:t>
            </a:r>
            <a:r>
              <a:rPr b="0" baseline="31998">
                <a:latin typeface="Source Sans Pro Regular"/>
                <a:ea typeface="Source Sans Pro Regular"/>
                <a:cs typeface="Source Sans Pro Regular"/>
                <a:sym typeface="Source Sans Pro Regular"/>
              </a:rPr>
              <a:t>2</a:t>
            </a:r>
            <a:r>
              <a:rPr b="0">
                <a:latin typeface="Source Sans Pro Regular"/>
                <a:ea typeface="Source Sans Pro Regular"/>
                <a:cs typeface="Source Sans Pro Regular"/>
                <a:sym typeface="Source Sans Pro Regular"/>
              </a:rPr>
              <a:t>, Sarah Rutherford</a:t>
            </a:r>
            <a:r>
              <a:rPr b="0" baseline="31998">
                <a:latin typeface="Source Sans Pro Regular"/>
                <a:ea typeface="Source Sans Pro Regular"/>
                <a:cs typeface="Source Sans Pro Regular"/>
                <a:sym typeface="Source Sans Pro Regular"/>
              </a:rPr>
              <a:t>2</a:t>
            </a:r>
            <a:r>
              <a:rPr b="0">
                <a:latin typeface="Source Sans Pro Regular"/>
                <a:ea typeface="Source Sans Pro Regular"/>
                <a:cs typeface="Source Sans Pro Regular"/>
                <a:sym typeface="Source Sans Pro Regular"/>
              </a:rPr>
              <a:t>, Amber V. Odhner</a:t>
            </a:r>
            <a:r>
              <a:rPr b="0" baseline="31998">
                <a:latin typeface="Source Sans Pro Regular"/>
                <a:ea typeface="Source Sans Pro Regular"/>
                <a:cs typeface="Source Sans Pro Regular"/>
                <a:sym typeface="Source Sans Pro Regular"/>
              </a:rPr>
              <a:t>2</a:t>
            </a:r>
          </a:p>
        </p:txBody>
      </p:sp>
      <p:sp>
        <p:nvSpPr>
          <p:cNvPr id="268" name="Title 4"/>
          <p:cNvSpPr txBox="1"/>
          <p:nvPr/>
        </p:nvSpPr>
        <p:spPr>
          <a:xfrm>
            <a:off x="1077414" y="13983298"/>
            <a:ext cx="6257330" cy="4491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65131">
              <a:lnSpc>
                <a:spcPct val="90000"/>
              </a:lnSpc>
              <a:spcBef>
                <a:spcPts val="2000"/>
              </a:spcBef>
              <a:defRPr sz="3200" b="1">
                <a:solidFill>
                  <a:srgbClr val="2C365E"/>
                </a:solidFill>
                <a:latin typeface="Source Sans Pro"/>
                <a:ea typeface="Source Sans Pro"/>
                <a:cs typeface="Source Sans Pro"/>
                <a:sym typeface="Source Sans Pro"/>
              </a:defRPr>
            </a:pPr>
            <a:r>
              <a:t>Highlights</a:t>
            </a:r>
            <a:endParaRPr sz="3600"/>
          </a:p>
          <a:p>
            <a:pPr marL="338670" indent="-338670" defTabSz="2965131">
              <a:lnSpc>
                <a:spcPct val="90000"/>
              </a:lnSpc>
              <a:spcBef>
                <a:spcPts val="1100"/>
              </a:spcBef>
              <a:buSzPct val="100000"/>
              <a:buChar char="•"/>
              <a:defRPr sz="2200" b="1">
                <a:solidFill>
                  <a:srgbClr val="2C365E"/>
                </a:solidFill>
                <a:latin typeface="Source Sans Pro SemiBold"/>
                <a:ea typeface="Source Sans Pro SemiBold"/>
                <a:cs typeface="Source Sans Pro SemiBold"/>
                <a:sym typeface="Source Sans Pro SemiBold"/>
              </a:defRPr>
            </a:pPr>
            <a:r>
              <a:t>A well-crafted message is more important than any layout design. </a:t>
            </a:r>
          </a:p>
          <a:p>
            <a:pPr marL="338670" indent="-338670" defTabSz="2965131">
              <a:lnSpc>
                <a:spcPct val="90000"/>
              </a:lnSpc>
              <a:spcBef>
                <a:spcPts val="1100"/>
              </a:spcBef>
              <a:buSzPct val="100000"/>
              <a:buChar char="•"/>
              <a:defRPr sz="2200" b="1">
                <a:solidFill>
                  <a:srgbClr val="2C365E"/>
                </a:solidFill>
                <a:latin typeface="Source Sans Pro SemiBold"/>
                <a:ea typeface="Source Sans Pro SemiBold"/>
                <a:cs typeface="Source Sans Pro SemiBold"/>
                <a:sym typeface="Source Sans Pro SemiBold"/>
              </a:defRPr>
            </a:pPr>
            <a:r>
              <a:t>Visual design strategies can be employed to incorporate lessons from Morrison’s Better Poster without sacrificing valuable poster space.</a:t>
            </a:r>
          </a:p>
          <a:p>
            <a:pPr marL="338670" indent="-338670" defTabSz="2965131">
              <a:lnSpc>
                <a:spcPct val="90000"/>
              </a:lnSpc>
              <a:spcBef>
                <a:spcPts val="1100"/>
              </a:spcBef>
              <a:buSzPct val="100000"/>
              <a:buChar char="•"/>
              <a:defRPr sz="2200" b="1">
                <a:solidFill>
                  <a:srgbClr val="2C365E"/>
                </a:solidFill>
                <a:latin typeface="Source Sans Pro SemiBold"/>
                <a:ea typeface="Source Sans Pro SemiBold"/>
                <a:cs typeface="Source Sans Pro SemiBold"/>
                <a:sym typeface="Source Sans Pro SemiBold"/>
              </a:defRPr>
            </a:pPr>
            <a:r>
              <a:t>Posters are performances and audience members should have a voice in their experience.</a:t>
            </a:r>
          </a:p>
          <a:p>
            <a:pPr marL="338670" indent="-338670" defTabSz="2965131">
              <a:lnSpc>
                <a:spcPct val="90000"/>
              </a:lnSpc>
              <a:spcBef>
                <a:spcPts val="1100"/>
              </a:spcBef>
              <a:buSzPct val="100000"/>
              <a:buChar char="•"/>
              <a:defRPr sz="2200" b="1">
                <a:solidFill>
                  <a:srgbClr val="2C365E"/>
                </a:solidFill>
                <a:latin typeface="Source Sans Pro SemiBold"/>
                <a:ea typeface="Source Sans Pro SemiBold"/>
                <a:cs typeface="Source Sans Pro SemiBold"/>
                <a:sym typeface="Source Sans Pro SemiBold"/>
              </a:defRPr>
            </a:pPr>
            <a:r>
              <a:t>All academic disciplines can help us approach our world with curiosity.</a:t>
            </a:r>
          </a:p>
        </p:txBody>
      </p:sp>
      <p:pic>
        <p:nvPicPr>
          <p:cNvPr id="269" name="Derek (1).jpg" descr="Derek (1).jpg"/>
          <p:cNvPicPr>
            <a:picLocks noChangeAspect="1"/>
          </p:cNvPicPr>
          <p:nvPr/>
        </p:nvPicPr>
        <p:blipFill>
          <a:blip r:embed="rId4"/>
          <a:srcRect l="1863" t="2466" r="1863" b="24705"/>
          <a:stretch>
            <a:fillRect/>
          </a:stretch>
        </p:blipFill>
        <p:spPr>
          <a:xfrm>
            <a:off x="11726798" y="10762899"/>
            <a:ext cx="1371186" cy="1383011"/>
          </a:xfrm>
          <a:prstGeom prst="rect">
            <a:avLst/>
          </a:prstGeom>
          <a:ln w="12700">
            <a:miter lim="400000"/>
          </a:ln>
        </p:spPr>
      </p:pic>
      <p:sp>
        <p:nvSpPr>
          <p:cNvPr id="270" name="Rectangle 15"/>
          <p:cNvSpPr/>
          <p:nvPr/>
        </p:nvSpPr>
        <p:spPr>
          <a:xfrm rot="5400000">
            <a:off x="5313372" y="15920243"/>
            <a:ext cx="5641455" cy="566329"/>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pic>
        <p:nvPicPr>
          <p:cNvPr id="271" name="Screen Shot 2019-06-12 at 4.41.49 PM.png" descr="Screen Shot 2019-06-12 at 4.41.49 PM.png"/>
          <p:cNvPicPr>
            <a:picLocks noChangeAspect="1"/>
          </p:cNvPicPr>
          <p:nvPr/>
        </p:nvPicPr>
        <p:blipFill>
          <a:blip r:embed="rId5"/>
          <a:stretch>
            <a:fillRect/>
          </a:stretch>
        </p:blipFill>
        <p:spPr>
          <a:xfrm>
            <a:off x="530891" y="20510708"/>
            <a:ext cx="15624508" cy="7644355"/>
          </a:xfrm>
          <a:prstGeom prst="rect">
            <a:avLst/>
          </a:prstGeom>
          <a:ln w="12700">
            <a:miter lim="400000"/>
          </a:ln>
        </p:spPr>
      </p:pic>
      <p:sp>
        <p:nvSpPr>
          <p:cNvPr id="272" name="(A) Plan, cut, edit, and distill your message. Write a brief, descriptive title. Use a layout that takes advantage of the whole poster. Prepare two versions of your poster intro: a short one and a long one. (B) When another human seems like they might be interested in your work, ask to be sure. Then ask if they want the short intro or the long intro. Don’t be afraid to ask questions to learn about your audience first. Use their background to change your talks up on the fly; they’re not elevator pitches.  (C) Oblige them. Use the graphical abstract for the short version and get into your data figures for the long version. (D) Listen to their verbal and non-verbal responses as you continue the conversation."/>
          <p:cNvSpPr txBox="1"/>
          <p:nvPr/>
        </p:nvSpPr>
        <p:spPr>
          <a:xfrm>
            <a:off x="1077416" y="28450598"/>
            <a:ext cx="14266184" cy="32151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numCol="2" spcCol="713309"/>
          <a:lstStyle/>
          <a:p>
            <a:pPr defTabSz="4389120">
              <a:lnSpc>
                <a:spcPct val="110000"/>
              </a:lnSpc>
              <a:defRPr sz="2300">
                <a:solidFill>
                  <a:srgbClr val="2C365E"/>
                </a:solidFill>
                <a:latin typeface="Source Sans Pro Regular"/>
                <a:ea typeface="Source Sans Pro Regular"/>
                <a:cs typeface="Source Sans Pro Regular"/>
                <a:sym typeface="Source Sans Pro Regular"/>
              </a:defRPr>
            </a:pPr>
            <a:r>
              <a:rPr dirty="0"/>
              <a:t>(</a:t>
            </a:r>
            <a:r>
              <a:rPr b="1" dirty="0">
                <a:latin typeface="Source Sans Pro"/>
                <a:ea typeface="Source Sans Pro"/>
                <a:cs typeface="Source Sans Pro"/>
                <a:sym typeface="Source Sans Pro"/>
              </a:rPr>
              <a:t>A</a:t>
            </a:r>
            <a:r>
              <a:rPr dirty="0"/>
              <a:t>) Plan, cut, edit, and distill your message. Write a brief, descriptive title. Use a layout that takes advantage of the whole poster. Prepare two versions of your poster intro: a short one and a long one. (</a:t>
            </a:r>
            <a:r>
              <a:rPr b="1" dirty="0">
                <a:latin typeface="Source Sans Pro"/>
                <a:ea typeface="Source Sans Pro"/>
                <a:cs typeface="Source Sans Pro"/>
                <a:sym typeface="Source Sans Pro"/>
              </a:rPr>
              <a:t>B</a:t>
            </a:r>
            <a:r>
              <a:rPr dirty="0"/>
              <a:t>) When another human seems like they might be interested in your work, ask to be sure. Then ask if they want the short intro or the long intro. Don’t be afraid to ask questions to learn about your audience first. Use their background to change your talks up on the fly; they’re not elevator pitches. (</a:t>
            </a:r>
            <a:r>
              <a:rPr b="1" dirty="0">
                <a:latin typeface="Source Sans Pro"/>
                <a:ea typeface="Source Sans Pro"/>
                <a:cs typeface="Source Sans Pro"/>
                <a:sym typeface="Source Sans Pro"/>
              </a:rPr>
              <a:t>C</a:t>
            </a:r>
            <a:r>
              <a:rPr dirty="0"/>
              <a:t>) Oblige them. Use the graphical abstract for the short version and get into your data figures for the long version. (</a:t>
            </a:r>
            <a:r>
              <a:rPr b="1" dirty="0">
                <a:latin typeface="Source Sans Pro"/>
                <a:ea typeface="Source Sans Pro"/>
                <a:cs typeface="Source Sans Pro"/>
                <a:sym typeface="Source Sans Pro"/>
              </a:rPr>
              <a:t>D</a:t>
            </a:r>
            <a:r>
              <a:rPr dirty="0"/>
              <a:t>) Listen to their verbal and non-verbal responses as you continue the conversation.</a:t>
            </a:r>
          </a:p>
        </p:txBody>
      </p:sp>
      <p:sp>
        <p:nvSpPr>
          <p:cNvPr id="273" name="Title 4"/>
          <p:cNvSpPr txBox="1"/>
          <p:nvPr/>
        </p:nvSpPr>
        <p:spPr>
          <a:xfrm>
            <a:off x="1077415" y="19419992"/>
            <a:ext cx="6395168" cy="7938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lvl1pPr defTabSz="2965131">
              <a:lnSpc>
                <a:spcPct val="90000"/>
              </a:lnSpc>
              <a:spcBef>
                <a:spcPts val="1300"/>
              </a:spcBef>
              <a:defRPr sz="3200" b="1">
                <a:solidFill>
                  <a:srgbClr val="2C365E"/>
                </a:solidFill>
                <a:latin typeface="Source Sans Pro"/>
                <a:ea typeface="Source Sans Pro"/>
                <a:cs typeface="Source Sans Pro"/>
                <a:sym typeface="Source Sans Pro"/>
              </a:defRPr>
            </a:lvl1pPr>
          </a:lstStyle>
          <a:p>
            <a:r>
              <a:t>Graphical Abstract</a:t>
            </a:r>
          </a:p>
        </p:txBody>
      </p:sp>
      <p:sp>
        <p:nvSpPr>
          <p:cNvPr id="274" name="1 University of Rochester, Rochester, NY…"/>
          <p:cNvSpPr txBox="1"/>
          <p:nvPr/>
        </p:nvSpPr>
        <p:spPr>
          <a:xfrm>
            <a:off x="1248441" y="10346000"/>
            <a:ext cx="10604773" cy="12293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4389120">
              <a:lnSpc>
                <a:spcPct val="110000"/>
              </a:lnSpc>
              <a:defRPr sz="2200" baseline="31998">
                <a:solidFill>
                  <a:srgbClr val="2C365E"/>
                </a:solidFill>
                <a:latin typeface="Source Sans Pro Semibold"/>
                <a:ea typeface="Source Sans Pro Semibold"/>
                <a:cs typeface="Source Sans Pro Semibold"/>
                <a:sym typeface="Source Sans Pro Semibold"/>
              </a:defRPr>
            </a:pPr>
            <a:r>
              <a:t>1</a:t>
            </a:r>
            <a:r>
              <a:rPr baseline="0">
                <a:latin typeface="Source Sans Pro Regular"/>
                <a:ea typeface="Source Sans Pro Regular"/>
                <a:cs typeface="Source Sans Pro Regular"/>
                <a:sym typeface="Source Sans Pro Regular"/>
              </a:rPr>
              <a:t> University of Rochester, Rochester, NY</a:t>
            </a:r>
            <a:endParaRPr b="1">
              <a:latin typeface="Source Sans Pro Regular"/>
              <a:ea typeface="Source Sans Pro Regular"/>
              <a:cs typeface="Source Sans Pro Regular"/>
              <a:sym typeface="Source Sans Pro Regular"/>
            </a:endParaRPr>
          </a:p>
          <a:p>
            <a:pPr defTabSz="4389120">
              <a:lnSpc>
                <a:spcPct val="110000"/>
              </a:lnSpc>
              <a:defRPr sz="2200" baseline="31998">
                <a:solidFill>
                  <a:srgbClr val="2C365E"/>
                </a:solidFill>
                <a:latin typeface="Source Sans Pro Semibold"/>
                <a:ea typeface="Source Sans Pro Semibold"/>
                <a:cs typeface="Source Sans Pro Semibold"/>
                <a:sym typeface="Source Sans Pro Semibold"/>
              </a:defRPr>
            </a:pPr>
            <a:r>
              <a:t>2</a:t>
            </a:r>
            <a:r>
              <a:rPr baseline="0"/>
              <a:t> </a:t>
            </a:r>
            <a:r>
              <a:rPr baseline="0">
                <a:latin typeface="Source Sans Pro Regular"/>
                <a:ea typeface="Source Sans Pro Regular"/>
                <a:cs typeface="Source Sans Pro Regular"/>
                <a:sym typeface="Source Sans Pro Regular"/>
              </a:rPr>
              <a:t>Karhide University, Erhenrang, Gethen</a:t>
            </a:r>
            <a:endParaRPr b="1">
              <a:latin typeface="Source Sans Pro Regular"/>
              <a:ea typeface="Source Sans Pro Regular"/>
              <a:cs typeface="Source Sans Pro Regular"/>
              <a:sym typeface="Source Sans Pro Regular"/>
            </a:endParaRPr>
          </a:p>
          <a:p>
            <a:pPr defTabSz="4389120">
              <a:lnSpc>
                <a:spcPct val="110000"/>
              </a:lnSpc>
              <a:defRPr sz="2200" baseline="31998">
                <a:solidFill>
                  <a:srgbClr val="2C365E"/>
                </a:solidFill>
                <a:latin typeface="Source Sans Pro Semibold"/>
                <a:ea typeface="Source Sans Pro Semibold"/>
                <a:cs typeface="Source Sans Pro Semibold"/>
                <a:sym typeface="Source Sans Pro Semibold"/>
              </a:defRPr>
            </a:pPr>
            <a:r>
              <a:t>3 </a:t>
            </a:r>
            <a:r>
              <a:rPr baseline="0">
                <a:latin typeface="Source Sans Pro Regular"/>
                <a:ea typeface="Source Sans Pro Regular"/>
                <a:cs typeface="Source Sans Pro Regular"/>
                <a:sym typeface="Source Sans Pro Regular"/>
              </a:rPr>
              <a:t>College at The Bog of Eternal Stench, Labyrinth</a:t>
            </a:r>
          </a:p>
        </p:txBody>
      </p:sp>
      <p:sp>
        <p:nvSpPr>
          <p:cNvPr id="275" name="Correspondence: derek_crowe@urmc.rochester.edu"/>
          <p:cNvSpPr txBox="1"/>
          <p:nvPr/>
        </p:nvSpPr>
        <p:spPr>
          <a:xfrm>
            <a:off x="1248441" y="11803035"/>
            <a:ext cx="14207594" cy="447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4389120">
              <a:lnSpc>
                <a:spcPct val="110000"/>
              </a:lnSpc>
              <a:defRPr sz="2200">
                <a:solidFill>
                  <a:srgbClr val="2C365E"/>
                </a:solidFill>
                <a:latin typeface="Source Sans Pro Semibold"/>
                <a:ea typeface="Source Sans Pro Semibold"/>
                <a:cs typeface="Source Sans Pro Semibold"/>
                <a:sym typeface="Source Sans Pro Semibold"/>
              </a:defRPr>
            </a:pPr>
            <a:r>
              <a:t>Correspondence</a:t>
            </a:r>
            <a:r>
              <a:rPr>
                <a:latin typeface="Source Sans Pro Regular"/>
                <a:ea typeface="Source Sans Pro Regular"/>
                <a:cs typeface="Source Sans Pro Regular"/>
                <a:sym typeface="Source Sans Pro Regular"/>
              </a:rPr>
              <a:t>: </a:t>
            </a:r>
            <a:r>
              <a:rPr u="sng">
                <a:solidFill>
                  <a:srgbClr val="0000FF"/>
                </a:solidFill>
                <a:uFill>
                  <a:solidFill>
                    <a:srgbClr val="0000FF"/>
                  </a:solidFill>
                </a:uFill>
                <a:latin typeface="Source Sans Pro Regular"/>
                <a:ea typeface="Source Sans Pro Regular"/>
                <a:cs typeface="Source Sans Pro Regular"/>
                <a:sym typeface="Source Sans Pro Regular"/>
                <a:hlinkClick r:id="rId6"/>
              </a:rPr>
              <a:t>derek_crowe@urmc.rochester.edu</a:t>
            </a:r>
          </a:p>
        </p:txBody>
      </p:sp>
      <p:pic>
        <p:nvPicPr>
          <p:cNvPr id="276" name="frame.png" descr="frame.png"/>
          <p:cNvPicPr>
            <a:picLocks noChangeAspect="1"/>
          </p:cNvPicPr>
          <p:nvPr/>
        </p:nvPicPr>
        <p:blipFill>
          <a:blip r:embed="rId7"/>
          <a:srcRect l="8432" t="10291" r="8432" b="10291"/>
          <a:stretch>
            <a:fillRect/>
          </a:stretch>
        </p:blipFill>
        <p:spPr>
          <a:xfrm>
            <a:off x="13659362" y="10736705"/>
            <a:ext cx="1502747" cy="1435527"/>
          </a:xfrm>
          <a:prstGeom prst="rect">
            <a:avLst/>
          </a:prstGeom>
          <a:ln w="12700">
            <a:miter lim="400000"/>
          </a:ln>
        </p:spPr>
      </p:pic>
      <p:sp>
        <p:nvSpPr>
          <p:cNvPr id="277" name="Title 4"/>
          <p:cNvSpPr txBox="1"/>
          <p:nvPr/>
        </p:nvSpPr>
        <p:spPr>
          <a:xfrm>
            <a:off x="8933457" y="13983298"/>
            <a:ext cx="6522577" cy="4393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defTabSz="2201582">
              <a:spcBef>
                <a:spcPts val="900"/>
              </a:spcBef>
              <a:defRPr sz="3762" b="1">
                <a:solidFill>
                  <a:srgbClr val="2C365E"/>
                </a:solidFill>
                <a:latin typeface="Source Sans Pro"/>
                <a:ea typeface="Source Sans Pro"/>
                <a:cs typeface="Source Sans Pro"/>
                <a:sym typeface="Source Sans Pro"/>
              </a:defRPr>
            </a:pPr>
            <a:r>
              <a:rPr dirty="0"/>
              <a:t>Summary</a:t>
            </a:r>
          </a:p>
          <a:p>
            <a:pPr defTabSz="2201582">
              <a:spcBef>
                <a:spcPts val="1400"/>
              </a:spcBef>
              <a:defRPr sz="1653">
                <a:solidFill>
                  <a:srgbClr val="2C365E"/>
                </a:solidFill>
                <a:latin typeface="Source Sans Pro Regular"/>
                <a:ea typeface="Source Sans Pro Regular"/>
                <a:cs typeface="Source Sans Pro Regular"/>
                <a:sym typeface="Source Sans Pro Regular"/>
              </a:defRPr>
            </a:pPr>
            <a:r>
              <a:rPr dirty="0"/>
              <a:t>Mike Morrison’s better poster style encourages scientists to distill their message, a critical step in creating effective posters. Dramatic physical layout constraints are the primary mechanism employed to help users consolidate their story, though this strategy costs a significant portion of the available poster space. Principles of visual design can guide users to achieve the same effective communication as intended by Morrison without sacrificing valuable real estate, as demonstrated here in a series of butter poster layouts. These designs also incorporate user experience (UX) considerations of realistic time and social expectations during audience interactions at poster presentations. Multiple variations are offered in attempt to accommodate a wide variety of preferences and use cases. Also they’re just some free </a:t>
            </a:r>
            <a:r>
              <a:rPr dirty="0" err="1"/>
              <a:t>powerpoint</a:t>
            </a:r>
            <a:r>
              <a:rPr dirty="0"/>
              <a:t> templates on a website; you monsters can do whatever you want with them. </a:t>
            </a:r>
          </a:p>
        </p:txBody>
      </p:sp>
      <p:sp>
        <p:nvSpPr>
          <p:cNvPr id="278" name="Rectangle 15"/>
          <p:cNvSpPr/>
          <p:nvPr/>
        </p:nvSpPr>
        <p:spPr>
          <a:xfrm rot="5400000">
            <a:off x="20774026" y="6492283"/>
            <a:ext cx="12921567" cy="127367"/>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79" name="Rectangle 15"/>
          <p:cNvSpPr/>
          <p:nvPr/>
        </p:nvSpPr>
        <p:spPr>
          <a:xfrm>
            <a:off x="16040512" y="12946181"/>
            <a:ext cx="27850688" cy="127367"/>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80" name="Rectangle 15"/>
          <p:cNvSpPr/>
          <p:nvPr/>
        </p:nvSpPr>
        <p:spPr>
          <a:xfrm>
            <a:off x="16040512" y="25321812"/>
            <a:ext cx="27850688" cy="127367"/>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81" name="Line"/>
          <p:cNvSpPr/>
          <p:nvPr/>
        </p:nvSpPr>
        <p:spPr>
          <a:xfrm flipH="1">
            <a:off x="27382516" y="9420317"/>
            <a:ext cx="4037044" cy="1914035"/>
          </a:xfrm>
          <a:prstGeom prst="line">
            <a:avLst/>
          </a:prstGeom>
          <a:ln w="88900">
            <a:solidFill>
              <a:srgbClr val="2C365E"/>
            </a:solidFill>
            <a:tailEnd type="triangle"/>
          </a:ln>
        </p:spPr>
        <p:txBody>
          <a:bodyPr lIns="45718" tIns="45718" rIns="45718" bIns="45718"/>
          <a:lstStyle/>
          <a:p>
            <a:endParaRPr/>
          </a:p>
        </p:txBody>
      </p:sp>
      <p:sp>
        <p:nvSpPr>
          <p:cNvPr id="282" name="Line"/>
          <p:cNvSpPr/>
          <p:nvPr/>
        </p:nvSpPr>
        <p:spPr>
          <a:xfrm flipH="1">
            <a:off x="28528408" y="9416806"/>
            <a:ext cx="2865025" cy="3501390"/>
          </a:xfrm>
          <a:prstGeom prst="line">
            <a:avLst/>
          </a:prstGeom>
          <a:ln w="88900">
            <a:solidFill>
              <a:srgbClr val="2C365E"/>
            </a:solidFill>
            <a:tailEnd type="triangle"/>
          </a:ln>
        </p:spPr>
        <p:txBody>
          <a:bodyPr lIns="45718" tIns="45718" rIns="45718" bIns="45718"/>
          <a:lstStyle/>
          <a:p>
            <a:endParaRPr/>
          </a:p>
        </p:txBody>
      </p:sp>
      <p:sp>
        <p:nvSpPr>
          <p:cNvPr id="283" name="Line"/>
          <p:cNvSpPr/>
          <p:nvPr/>
        </p:nvSpPr>
        <p:spPr>
          <a:xfrm flipH="1">
            <a:off x="28310950" y="9411260"/>
            <a:ext cx="3101190" cy="15821877"/>
          </a:xfrm>
          <a:prstGeom prst="line">
            <a:avLst/>
          </a:prstGeom>
          <a:ln w="88900">
            <a:solidFill>
              <a:srgbClr val="2C365E"/>
            </a:solidFill>
            <a:tailEnd type="triangle"/>
          </a:ln>
        </p:spPr>
        <p:txBody>
          <a:bodyPr lIns="45718" tIns="45718" rIns="45718" bIns="45718"/>
          <a:lstStyle/>
          <a:p>
            <a:endParaRPr/>
          </a:p>
        </p:txBody>
      </p:sp>
      <p:sp>
        <p:nvSpPr>
          <p:cNvPr id="284" name="Title 4"/>
          <p:cNvSpPr txBox="1"/>
          <p:nvPr/>
        </p:nvSpPr>
        <p:spPr>
          <a:xfrm>
            <a:off x="31945114" y="4997894"/>
            <a:ext cx="7967176" cy="41894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757571">
              <a:lnSpc>
                <a:spcPct val="90000"/>
              </a:lnSpc>
              <a:spcBef>
                <a:spcPts val="1200"/>
              </a:spcBef>
              <a:defRPr sz="3999">
                <a:solidFill>
                  <a:srgbClr val="2C365E"/>
                </a:solidFill>
                <a:latin typeface="Source Sans Pro Semibold"/>
                <a:ea typeface="Source Sans Pro Semibold"/>
                <a:cs typeface="Source Sans Pro Semibold"/>
                <a:sym typeface="Source Sans Pro Semibold"/>
              </a:defRPr>
            </a:pPr>
            <a:r>
              <a:rPr dirty="0"/>
              <a:t>Rearrange, subtract, and add these dividers to make subsections that help you tell </a:t>
            </a:r>
            <a:r>
              <a:rPr b="1" i="1" dirty="0">
                <a:latin typeface="Source Sans Pro"/>
                <a:ea typeface="Source Sans Pro"/>
                <a:cs typeface="Source Sans Pro"/>
                <a:sym typeface="Source Sans Pro"/>
              </a:rPr>
              <a:t>your</a:t>
            </a:r>
            <a:r>
              <a:rPr dirty="0"/>
              <a:t> story. Don’t just use them as they are. The next slide shows them with some real data so you can see how they worked in a real poster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F8F3"/>
        </a:solidFill>
        <a:effectLst/>
      </p:bgPr>
    </p:bg>
    <p:spTree>
      <p:nvGrpSpPr>
        <p:cNvPr id="1" name=""/>
        <p:cNvGrpSpPr/>
        <p:nvPr/>
      </p:nvGrpSpPr>
      <p:grpSpPr>
        <a:xfrm>
          <a:off x="0" y="0"/>
          <a:ext cx="0" cy="0"/>
          <a:chOff x="0" y="0"/>
          <a:chExt cx="0" cy="0"/>
        </a:xfrm>
      </p:grpSpPr>
      <p:sp>
        <p:nvSpPr>
          <p:cNvPr id="286" name="Rectangle"/>
          <p:cNvSpPr/>
          <p:nvPr/>
        </p:nvSpPr>
        <p:spPr>
          <a:xfrm>
            <a:off x="544418" y="18928942"/>
            <a:ext cx="15597455" cy="2435104"/>
          </a:xfrm>
          <a:prstGeom prst="rect">
            <a:avLst/>
          </a:prstGeom>
          <a:solidFill>
            <a:srgbClr val="FFFFFF"/>
          </a:solidFill>
          <a:ln w="12700">
            <a:miter lim="400000"/>
          </a:ln>
        </p:spPr>
        <p:txBody>
          <a:bodyPr lIns="45718" tIns="45718" rIns="45718" bIns="45718" anchor="ctr"/>
          <a:lstStyle/>
          <a:p>
            <a:endParaRPr/>
          </a:p>
        </p:txBody>
      </p:sp>
      <p:sp>
        <p:nvSpPr>
          <p:cNvPr id="287" name="Rectangle"/>
          <p:cNvSpPr/>
          <p:nvPr/>
        </p:nvSpPr>
        <p:spPr>
          <a:xfrm>
            <a:off x="544418" y="26270473"/>
            <a:ext cx="15597455" cy="6143328"/>
          </a:xfrm>
          <a:prstGeom prst="rect">
            <a:avLst/>
          </a:prstGeom>
          <a:solidFill>
            <a:srgbClr val="FFFFFF"/>
          </a:solidFill>
          <a:ln w="25400">
            <a:solidFill>
              <a:schemeClr val="accent1"/>
            </a:solidFill>
          </a:ln>
        </p:spPr>
        <p:txBody>
          <a:bodyPr lIns="45718" tIns="45718" rIns="45718" bIns="45718" anchor="ctr"/>
          <a:lstStyle/>
          <a:p>
            <a:endParaRPr/>
          </a:p>
        </p:txBody>
      </p:sp>
      <p:sp>
        <p:nvSpPr>
          <p:cNvPr id="288" name="Title 4"/>
          <p:cNvSpPr txBox="1">
            <a:spLocks noGrp="1"/>
          </p:cNvSpPr>
          <p:nvPr>
            <p:ph type="ctrTitle"/>
          </p:nvPr>
        </p:nvSpPr>
        <p:spPr>
          <a:xfrm>
            <a:off x="1402945" y="1230144"/>
            <a:ext cx="13815644" cy="7373902"/>
          </a:xfrm>
          <a:prstGeom prst="rect">
            <a:avLst/>
          </a:prstGeom>
        </p:spPr>
        <p:txBody>
          <a:bodyPr anchor="t"/>
          <a:lstStyle>
            <a:lvl1pPr defTabSz="3355280">
              <a:defRPr sz="8500"/>
            </a:lvl1pPr>
          </a:lstStyle>
          <a:p>
            <a:r>
              <a:rPr dirty="0"/>
              <a:t>Visual and UX design principles can improve the effectiveness of Morrison’s Better Poster and poster presentations</a:t>
            </a:r>
          </a:p>
        </p:txBody>
      </p:sp>
      <p:sp>
        <p:nvSpPr>
          <p:cNvPr id="289" name="Line"/>
          <p:cNvSpPr/>
          <p:nvPr/>
        </p:nvSpPr>
        <p:spPr>
          <a:xfrm flipV="1">
            <a:off x="1402945" y="8580981"/>
            <a:ext cx="13615126" cy="30275"/>
          </a:xfrm>
          <a:prstGeom prst="line">
            <a:avLst/>
          </a:prstGeom>
          <a:ln w="25400">
            <a:solidFill>
              <a:srgbClr val="2C365E"/>
            </a:solidFill>
            <a:miter lim="400000"/>
          </a:ln>
        </p:spPr>
        <p:txBody>
          <a:bodyPr lIns="45718" tIns="45718" rIns="45718" bIns="45718"/>
          <a:lstStyle/>
          <a:p>
            <a:endParaRPr/>
          </a:p>
        </p:txBody>
      </p:sp>
      <p:sp>
        <p:nvSpPr>
          <p:cNvPr id="290" name="Rectangle 15"/>
          <p:cNvSpPr/>
          <p:nvPr/>
        </p:nvSpPr>
        <p:spPr>
          <a:xfrm>
            <a:off x="-145399" y="-20024"/>
            <a:ext cx="44181998" cy="560474"/>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91" name="Rectangle 15"/>
          <p:cNvSpPr/>
          <p:nvPr/>
        </p:nvSpPr>
        <p:spPr>
          <a:xfrm>
            <a:off x="-145399" y="32358102"/>
            <a:ext cx="44181998" cy="56047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92" name="Rectangle 15"/>
          <p:cNvSpPr/>
          <p:nvPr/>
        </p:nvSpPr>
        <p:spPr>
          <a:xfrm rot="16200000">
            <a:off x="-15759150" y="16151787"/>
            <a:ext cx="32078861" cy="56188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93" name="Rectangle 15"/>
          <p:cNvSpPr/>
          <p:nvPr/>
        </p:nvSpPr>
        <p:spPr>
          <a:xfrm rot="16200000">
            <a:off x="27438098" y="16085604"/>
            <a:ext cx="32471836" cy="56188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94" name="Rectangle 15"/>
          <p:cNvSpPr/>
          <p:nvPr/>
        </p:nvSpPr>
        <p:spPr>
          <a:xfrm rot="16200000">
            <a:off x="-15261" y="15922465"/>
            <a:ext cx="32536859" cy="56188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sp>
        <p:nvSpPr>
          <p:cNvPr id="295" name="Rectangle 15"/>
          <p:cNvSpPr/>
          <p:nvPr/>
        </p:nvSpPr>
        <p:spPr>
          <a:xfrm>
            <a:off x="274206" y="12968602"/>
            <a:ext cx="16031917" cy="560475"/>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pic>
        <p:nvPicPr>
          <p:cNvPr id="296" name="UR.1logo.png" descr="UR.1logo.png"/>
          <p:cNvPicPr>
            <a:picLocks noChangeAspect="1"/>
          </p:cNvPicPr>
          <p:nvPr/>
        </p:nvPicPr>
        <p:blipFill>
          <a:blip r:embed="rId2"/>
          <a:stretch>
            <a:fillRect/>
          </a:stretch>
        </p:blipFill>
        <p:spPr>
          <a:xfrm>
            <a:off x="9171842" y="10594493"/>
            <a:ext cx="1993597" cy="1690569"/>
          </a:xfrm>
          <a:prstGeom prst="rect">
            <a:avLst/>
          </a:prstGeom>
          <a:ln w="12700">
            <a:miter lim="400000"/>
          </a:ln>
        </p:spPr>
      </p:pic>
      <p:sp>
        <p:nvSpPr>
          <p:cNvPr id="297" name="Title 4"/>
          <p:cNvSpPr txBox="1"/>
          <p:nvPr/>
        </p:nvSpPr>
        <p:spPr>
          <a:xfrm>
            <a:off x="1402943" y="8861697"/>
            <a:ext cx="13481123" cy="1198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spAutoFit/>
          </a:bodyPr>
          <a:lstStyle/>
          <a:p>
            <a:pPr defTabSz="3901488">
              <a:defRPr sz="3500" b="1">
                <a:solidFill>
                  <a:srgbClr val="2C365E"/>
                </a:solidFill>
                <a:latin typeface="Source Sans Pro"/>
                <a:ea typeface="Source Sans Pro"/>
                <a:cs typeface="Source Sans Pro"/>
                <a:sym typeface="Source Sans Pro"/>
              </a:defRPr>
            </a:pPr>
            <a:r>
              <a:t>Derek B. Crowe</a:t>
            </a:r>
            <a:r>
              <a:rPr b="0" baseline="31998">
                <a:latin typeface="Source Sans Pro Regular"/>
                <a:ea typeface="Source Sans Pro Regular"/>
                <a:cs typeface="Source Sans Pro Regular"/>
                <a:sym typeface="Source Sans Pro Regular"/>
              </a:rPr>
              <a:t>1</a:t>
            </a:r>
            <a:r>
              <a:rPr b="0">
                <a:latin typeface="Source Sans Pro Regular"/>
                <a:ea typeface="Source Sans Pro Regular"/>
                <a:cs typeface="Source Sans Pro Regular"/>
                <a:sym typeface="Source Sans Pro Regular"/>
              </a:rPr>
              <a:t>, Melanie Rogala</a:t>
            </a:r>
            <a:r>
              <a:rPr b="0" baseline="31998">
                <a:latin typeface="Source Sans Pro Regular"/>
                <a:ea typeface="Source Sans Pro Regular"/>
                <a:cs typeface="Source Sans Pro Regular"/>
                <a:sym typeface="Source Sans Pro Regular"/>
              </a:rPr>
              <a:t>3</a:t>
            </a:r>
            <a:r>
              <a:rPr b="0">
                <a:latin typeface="Source Sans Pro Regular"/>
                <a:ea typeface="Source Sans Pro Regular"/>
                <a:cs typeface="Source Sans Pro Regular"/>
                <a:sym typeface="Source Sans Pro Regular"/>
              </a:rPr>
              <a:t>, S.P. Margolis</a:t>
            </a:r>
            <a:r>
              <a:rPr b="0" baseline="31998">
                <a:latin typeface="Source Sans Pro Regular"/>
                <a:ea typeface="Source Sans Pro Regular"/>
                <a:cs typeface="Source Sans Pro Regular"/>
                <a:sym typeface="Source Sans Pro Regular"/>
              </a:rPr>
              <a:t>1,2</a:t>
            </a:r>
            <a:r>
              <a:rPr b="0">
                <a:latin typeface="Source Sans Pro Regular"/>
                <a:ea typeface="Source Sans Pro Regular"/>
                <a:cs typeface="Source Sans Pro Regular"/>
                <a:sym typeface="Source Sans Pro Regular"/>
              </a:rPr>
              <a:t>, Luke H. Shaw</a:t>
            </a:r>
            <a:r>
              <a:rPr b="0" baseline="31998">
                <a:latin typeface="Source Sans Pro Regular"/>
                <a:ea typeface="Source Sans Pro Regular"/>
                <a:cs typeface="Source Sans Pro Regular"/>
                <a:sym typeface="Source Sans Pro Regular"/>
              </a:rPr>
              <a:t>1,3</a:t>
            </a:r>
            <a:r>
              <a:rPr b="0">
                <a:latin typeface="Source Sans Pro Regular"/>
                <a:ea typeface="Source Sans Pro Regular"/>
                <a:cs typeface="Source Sans Pro Regular"/>
                <a:sym typeface="Source Sans Pro Regular"/>
              </a:rPr>
              <a:t>, David Sanchez</a:t>
            </a:r>
            <a:r>
              <a:rPr b="0" baseline="31998">
                <a:latin typeface="Source Sans Pro Regular"/>
                <a:ea typeface="Source Sans Pro Regular"/>
                <a:cs typeface="Source Sans Pro Regular"/>
                <a:sym typeface="Source Sans Pro Regular"/>
              </a:rPr>
              <a:t>2</a:t>
            </a:r>
            <a:r>
              <a:rPr b="0">
                <a:latin typeface="Source Sans Pro Regular"/>
                <a:ea typeface="Source Sans Pro Regular"/>
                <a:cs typeface="Source Sans Pro Regular"/>
                <a:sym typeface="Source Sans Pro Regular"/>
              </a:rPr>
              <a:t>, Sarah Rutherford</a:t>
            </a:r>
            <a:r>
              <a:rPr b="0" baseline="31998">
                <a:latin typeface="Source Sans Pro Regular"/>
                <a:ea typeface="Source Sans Pro Regular"/>
                <a:cs typeface="Source Sans Pro Regular"/>
                <a:sym typeface="Source Sans Pro Regular"/>
              </a:rPr>
              <a:t>2</a:t>
            </a:r>
            <a:r>
              <a:rPr b="0">
                <a:latin typeface="Source Sans Pro Regular"/>
                <a:ea typeface="Source Sans Pro Regular"/>
                <a:cs typeface="Source Sans Pro Regular"/>
                <a:sym typeface="Source Sans Pro Regular"/>
              </a:rPr>
              <a:t>, Amber V. Odhner</a:t>
            </a:r>
            <a:r>
              <a:rPr b="0" baseline="31998">
                <a:latin typeface="Source Sans Pro Regular"/>
                <a:ea typeface="Source Sans Pro Regular"/>
                <a:cs typeface="Source Sans Pro Regular"/>
                <a:sym typeface="Source Sans Pro Regular"/>
              </a:rPr>
              <a:t>2</a:t>
            </a:r>
          </a:p>
        </p:txBody>
      </p:sp>
      <p:sp>
        <p:nvSpPr>
          <p:cNvPr id="298" name="Title 4"/>
          <p:cNvSpPr txBox="1"/>
          <p:nvPr/>
        </p:nvSpPr>
        <p:spPr>
          <a:xfrm>
            <a:off x="1077414" y="13983298"/>
            <a:ext cx="6257330" cy="4491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65131">
              <a:lnSpc>
                <a:spcPct val="90000"/>
              </a:lnSpc>
              <a:spcBef>
                <a:spcPts val="2000"/>
              </a:spcBef>
              <a:defRPr sz="3200" b="1">
                <a:solidFill>
                  <a:srgbClr val="2C365E"/>
                </a:solidFill>
                <a:latin typeface="Source Sans Pro"/>
                <a:ea typeface="Source Sans Pro"/>
                <a:cs typeface="Source Sans Pro"/>
                <a:sym typeface="Source Sans Pro"/>
              </a:defRPr>
            </a:pPr>
            <a:r>
              <a:rPr dirty="0"/>
              <a:t>Highlights</a:t>
            </a:r>
            <a:endParaRPr sz="3600" dirty="0"/>
          </a:p>
          <a:p>
            <a:pPr marL="338670" indent="-338670" defTabSz="2965131">
              <a:lnSpc>
                <a:spcPct val="90000"/>
              </a:lnSpc>
              <a:spcBef>
                <a:spcPts val="1100"/>
              </a:spcBef>
              <a:buSzPct val="100000"/>
              <a:buChar char="•"/>
              <a:defRPr sz="2200" b="1">
                <a:solidFill>
                  <a:srgbClr val="2C365E"/>
                </a:solidFill>
                <a:latin typeface="Source Sans Pro SemiBold"/>
                <a:ea typeface="Source Sans Pro SemiBold"/>
                <a:cs typeface="Source Sans Pro SemiBold"/>
                <a:sym typeface="Source Sans Pro SemiBold"/>
              </a:defRPr>
            </a:pPr>
            <a:r>
              <a:rPr dirty="0"/>
              <a:t>A well-crafted message is more important than any layout design. </a:t>
            </a:r>
          </a:p>
          <a:p>
            <a:pPr marL="338670" indent="-338670" defTabSz="2965131">
              <a:lnSpc>
                <a:spcPct val="90000"/>
              </a:lnSpc>
              <a:spcBef>
                <a:spcPts val="1100"/>
              </a:spcBef>
              <a:buSzPct val="100000"/>
              <a:buChar char="•"/>
              <a:defRPr sz="2200" b="1">
                <a:solidFill>
                  <a:srgbClr val="2C365E"/>
                </a:solidFill>
                <a:latin typeface="Source Sans Pro SemiBold"/>
                <a:ea typeface="Source Sans Pro SemiBold"/>
                <a:cs typeface="Source Sans Pro SemiBold"/>
                <a:sym typeface="Source Sans Pro SemiBold"/>
              </a:defRPr>
            </a:pPr>
            <a:r>
              <a:rPr dirty="0"/>
              <a:t>Visual design strategies can be employed to incorporate lessons from Morrison’s Better Poster without sacrificing valuable poster space.</a:t>
            </a:r>
          </a:p>
          <a:p>
            <a:pPr marL="338670" indent="-338670" defTabSz="2965131">
              <a:lnSpc>
                <a:spcPct val="90000"/>
              </a:lnSpc>
              <a:spcBef>
                <a:spcPts val="1100"/>
              </a:spcBef>
              <a:buSzPct val="100000"/>
              <a:buChar char="•"/>
              <a:defRPr sz="2200" b="1">
                <a:solidFill>
                  <a:srgbClr val="2C365E"/>
                </a:solidFill>
                <a:latin typeface="Source Sans Pro SemiBold"/>
                <a:ea typeface="Source Sans Pro SemiBold"/>
                <a:cs typeface="Source Sans Pro SemiBold"/>
                <a:sym typeface="Source Sans Pro SemiBold"/>
              </a:defRPr>
            </a:pPr>
            <a:r>
              <a:rPr dirty="0"/>
              <a:t>Posters are performances and audience members should have a voice in their experience.</a:t>
            </a:r>
          </a:p>
          <a:p>
            <a:pPr marL="338670" indent="-338670" defTabSz="2965131">
              <a:lnSpc>
                <a:spcPct val="90000"/>
              </a:lnSpc>
              <a:spcBef>
                <a:spcPts val="1100"/>
              </a:spcBef>
              <a:buSzPct val="100000"/>
              <a:buChar char="•"/>
              <a:defRPr sz="2200" b="1">
                <a:solidFill>
                  <a:srgbClr val="2C365E"/>
                </a:solidFill>
                <a:latin typeface="Source Sans Pro SemiBold"/>
                <a:ea typeface="Source Sans Pro SemiBold"/>
                <a:cs typeface="Source Sans Pro SemiBold"/>
                <a:sym typeface="Source Sans Pro SemiBold"/>
              </a:defRPr>
            </a:pPr>
            <a:r>
              <a:rPr dirty="0"/>
              <a:t>All academic disciplines can help us approach our world with curiosity.</a:t>
            </a:r>
          </a:p>
        </p:txBody>
      </p:sp>
      <p:pic>
        <p:nvPicPr>
          <p:cNvPr id="299" name="Derek (1).jpg" descr="Derek (1).jpg"/>
          <p:cNvPicPr>
            <a:picLocks noChangeAspect="1"/>
          </p:cNvPicPr>
          <p:nvPr/>
        </p:nvPicPr>
        <p:blipFill>
          <a:blip r:embed="rId3"/>
          <a:srcRect l="1863" t="2466" r="1863" b="24705"/>
          <a:stretch>
            <a:fillRect/>
          </a:stretch>
        </p:blipFill>
        <p:spPr>
          <a:xfrm>
            <a:off x="11726798" y="10762899"/>
            <a:ext cx="1371186" cy="1383011"/>
          </a:xfrm>
          <a:prstGeom prst="rect">
            <a:avLst/>
          </a:prstGeom>
          <a:ln w="12700">
            <a:miter lim="400000"/>
          </a:ln>
        </p:spPr>
      </p:pic>
      <p:sp>
        <p:nvSpPr>
          <p:cNvPr id="300" name="Rectangle 15"/>
          <p:cNvSpPr/>
          <p:nvPr/>
        </p:nvSpPr>
        <p:spPr>
          <a:xfrm rot="5400000">
            <a:off x="5313372" y="15920243"/>
            <a:ext cx="5641455" cy="566329"/>
          </a:xfrm>
          <a:prstGeom prst="rect">
            <a:avLst/>
          </a:prstGeom>
          <a:solidFill>
            <a:srgbClr val="FFFFFF"/>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p>
        </p:txBody>
      </p:sp>
      <p:pic>
        <p:nvPicPr>
          <p:cNvPr id="301" name="Screen Shot 2019-06-12 at 4.41.49 PM.png" descr="Screen Shot 2019-06-12 at 4.41.49 PM.png"/>
          <p:cNvPicPr>
            <a:picLocks noChangeAspect="1"/>
          </p:cNvPicPr>
          <p:nvPr/>
        </p:nvPicPr>
        <p:blipFill>
          <a:blip r:embed="rId4"/>
          <a:stretch>
            <a:fillRect/>
          </a:stretch>
        </p:blipFill>
        <p:spPr>
          <a:xfrm>
            <a:off x="530891" y="20510709"/>
            <a:ext cx="15624508" cy="7644354"/>
          </a:xfrm>
          <a:prstGeom prst="rect">
            <a:avLst/>
          </a:prstGeom>
          <a:ln w="12700">
            <a:miter lim="400000"/>
          </a:ln>
        </p:spPr>
      </p:pic>
      <p:sp>
        <p:nvSpPr>
          <p:cNvPr id="302" name="(A) Plan, cut, edit, and distill your message. Write a brief, descriptive title. Use a layout that takes advantage of the whole poster. Prepare two versions of your poster intro: a short one and a long one. (B) When another human seems like they might be interested in your work, ask to be sure. Then ask if they want the short intro or the long intro. Don’t be afraid to ask questions to learn about your audience first. Use their background to change your talks up on the fly; they’re not elevator pitches.  (C) Oblige them. Use the graphical abstract for the short version and get into your data figures for the long version. (D) Listen to their verbal and non-verbal responses as you continue the conversation."/>
          <p:cNvSpPr txBox="1"/>
          <p:nvPr/>
        </p:nvSpPr>
        <p:spPr>
          <a:xfrm>
            <a:off x="1077416" y="28450598"/>
            <a:ext cx="14266184" cy="32151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numCol="2" spcCol="713309"/>
          <a:lstStyle/>
          <a:p>
            <a:pPr defTabSz="4389120">
              <a:lnSpc>
                <a:spcPct val="110000"/>
              </a:lnSpc>
              <a:defRPr sz="2300">
                <a:solidFill>
                  <a:srgbClr val="2C365E"/>
                </a:solidFill>
                <a:latin typeface="Source Sans Pro Regular"/>
                <a:ea typeface="Source Sans Pro Regular"/>
                <a:cs typeface="Source Sans Pro Regular"/>
                <a:sym typeface="Source Sans Pro Regular"/>
              </a:defRPr>
            </a:pPr>
            <a:r>
              <a:rPr dirty="0"/>
              <a:t>(</a:t>
            </a:r>
            <a:r>
              <a:rPr b="1" dirty="0">
                <a:latin typeface="Source Sans Pro"/>
                <a:ea typeface="Source Sans Pro"/>
                <a:cs typeface="Source Sans Pro"/>
                <a:sym typeface="Source Sans Pro"/>
              </a:rPr>
              <a:t>A</a:t>
            </a:r>
            <a:r>
              <a:rPr dirty="0"/>
              <a:t>) Plan, cut, edit, and distill your message. Write a brief, descriptive title. Use a layout that takes advantage of the whole poster. Prepare two versions of your poster intro: a short one and a long one. (</a:t>
            </a:r>
            <a:r>
              <a:rPr b="1" dirty="0">
                <a:latin typeface="Source Sans Pro"/>
                <a:ea typeface="Source Sans Pro"/>
                <a:cs typeface="Source Sans Pro"/>
                <a:sym typeface="Source Sans Pro"/>
              </a:rPr>
              <a:t>B</a:t>
            </a:r>
            <a:r>
              <a:rPr dirty="0"/>
              <a:t>) When another human seems like they might be interested in your work, ask to be sure. Then ask if they want the short intro or the long intro. Don’t be afraid to ask questions to learn about your audience first. Use their background to change your talks up on the fly; they’re not elevator pitches. (</a:t>
            </a:r>
            <a:r>
              <a:rPr b="1" dirty="0">
                <a:latin typeface="Source Sans Pro"/>
                <a:ea typeface="Source Sans Pro"/>
                <a:cs typeface="Source Sans Pro"/>
                <a:sym typeface="Source Sans Pro"/>
              </a:rPr>
              <a:t>C</a:t>
            </a:r>
            <a:r>
              <a:rPr dirty="0"/>
              <a:t>) Oblige them. Use the graphical abstract for the short version and get into your data figures for the long version. (</a:t>
            </a:r>
            <a:r>
              <a:rPr b="1" dirty="0">
                <a:latin typeface="Source Sans Pro"/>
                <a:ea typeface="Source Sans Pro"/>
                <a:cs typeface="Source Sans Pro"/>
                <a:sym typeface="Source Sans Pro"/>
              </a:rPr>
              <a:t>D</a:t>
            </a:r>
            <a:r>
              <a:rPr dirty="0"/>
              <a:t>) Listen to their verbal and non-verbal responses as you continue the conversation.</a:t>
            </a:r>
          </a:p>
        </p:txBody>
      </p:sp>
      <p:sp>
        <p:nvSpPr>
          <p:cNvPr id="303" name="Title 4"/>
          <p:cNvSpPr txBox="1"/>
          <p:nvPr/>
        </p:nvSpPr>
        <p:spPr>
          <a:xfrm>
            <a:off x="1077415" y="19419992"/>
            <a:ext cx="6395168" cy="7938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lvl1pPr defTabSz="2965131">
              <a:lnSpc>
                <a:spcPct val="90000"/>
              </a:lnSpc>
              <a:spcBef>
                <a:spcPts val="1300"/>
              </a:spcBef>
              <a:defRPr sz="3200" b="1">
                <a:solidFill>
                  <a:srgbClr val="2C365E"/>
                </a:solidFill>
                <a:latin typeface="Source Sans Pro"/>
                <a:ea typeface="Source Sans Pro"/>
                <a:cs typeface="Source Sans Pro"/>
                <a:sym typeface="Source Sans Pro"/>
              </a:defRPr>
            </a:lvl1pPr>
          </a:lstStyle>
          <a:p>
            <a:r>
              <a:t>Graphical Abstract</a:t>
            </a:r>
          </a:p>
        </p:txBody>
      </p:sp>
      <p:sp>
        <p:nvSpPr>
          <p:cNvPr id="304" name="1 University of Rochester, Rochester, NY…"/>
          <p:cNvSpPr txBox="1"/>
          <p:nvPr/>
        </p:nvSpPr>
        <p:spPr>
          <a:xfrm>
            <a:off x="1248441" y="10346000"/>
            <a:ext cx="10604773" cy="12293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4389120">
              <a:lnSpc>
                <a:spcPct val="110000"/>
              </a:lnSpc>
              <a:defRPr sz="2200" baseline="31998">
                <a:solidFill>
                  <a:srgbClr val="2C365E"/>
                </a:solidFill>
                <a:latin typeface="Source Sans Pro Semibold"/>
                <a:ea typeface="Source Sans Pro Semibold"/>
                <a:cs typeface="Source Sans Pro Semibold"/>
                <a:sym typeface="Source Sans Pro Semibold"/>
              </a:defRPr>
            </a:pPr>
            <a:r>
              <a:t>1</a:t>
            </a:r>
            <a:r>
              <a:rPr baseline="0">
                <a:latin typeface="Source Sans Pro Regular"/>
                <a:ea typeface="Source Sans Pro Regular"/>
                <a:cs typeface="Source Sans Pro Regular"/>
                <a:sym typeface="Source Sans Pro Regular"/>
              </a:rPr>
              <a:t> University of Rochester, Rochester, NY</a:t>
            </a:r>
            <a:endParaRPr b="1">
              <a:latin typeface="Source Sans Pro Regular"/>
              <a:ea typeface="Source Sans Pro Regular"/>
              <a:cs typeface="Source Sans Pro Regular"/>
              <a:sym typeface="Source Sans Pro Regular"/>
            </a:endParaRPr>
          </a:p>
          <a:p>
            <a:pPr defTabSz="4389120">
              <a:lnSpc>
                <a:spcPct val="110000"/>
              </a:lnSpc>
              <a:defRPr sz="2200" baseline="31998">
                <a:solidFill>
                  <a:srgbClr val="2C365E"/>
                </a:solidFill>
                <a:latin typeface="Source Sans Pro Semibold"/>
                <a:ea typeface="Source Sans Pro Semibold"/>
                <a:cs typeface="Source Sans Pro Semibold"/>
                <a:sym typeface="Source Sans Pro Semibold"/>
              </a:defRPr>
            </a:pPr>
            <a:r>
              <a:t>2</a:t>
            </a:r>
            <a:r>
              <a:rPr baseline="0"/>
              <a:t> </a:t>
            </a:r>
            <a:r>
              <a:rPr baseline="0">
                <a:latin typeface="Source Sans Pro Regular"/>
                <a:ea typeface="Source Sans Pro Regular"/>
                <a:cs typeface="Source Sans Pro Regular"/>
                <a:sym typeface="Source Sans Pro Regular"/>
              </a:rPr>
              <a:t>Karhide University, Erhenrang, Gethen</a:t>
            </a:r>
            <a:endParaRPr b="1">
              <a:latin typeface="Source Sans Pro Regular"/>
              <a:ea typeface="Source Sans Pro Regular"/>
              <a:cs typeface="Source Sans Pro Regular"/>
              <a:sym typeface="Source Sans Pro Regular"/>
            </a:endParaRPr>
          </a:p>
          <a:p>
            <a:pPr defTabSz="4389120">
              <a:lnSpc>
                <a:spcPct val="110000"/>
              </a:lnSpc>
              <a:defRPr sz="2200" baseline="31998">
                <a:solidFill>
                  <a:srgbClr val="2C365E"/>
                </a:solidFill>
                <a:latin typeface="Source Sans Pro Semibold"/>
                <a:ea typeface="Source Sans Pro Semibold"/>
                <a:cs typeface="Source Sans Pro Semibold"/>
                <a:sym typeface="Source Sans Pro Semibold"/>
              </a:defRPr>
            </a:pPr>
            <a:r>
              <a:t>3 </a:t>
            </a:r>
            <a:r>
              <a:rPr baseline="0">
                <a:latin typeface="Source Sans Pro Regular"/>
                <a:ea typeface="Source Sans Pro Regular"/>
                <a:cs typeface="Source Sans Pro Regular"/>
                <a:sym typeface="Source Sans Pro Regular"/>
              </a:rPr>
              <a:t>College at The Bog of Eternal Stench, Labyrinth</a:t>
            </a:r>
          </a:p>
        </p:txBody>
      </p:sp>
      <p:sp>
        <p:nvSpPr>
          <p:cNvPr id="305" name="Correspondence: derek_crowe@urmc.rochester.edu"/>
          <p:cNvSpPr txBox="1"/>
          <p:nvPr/>
        </p:nvSpPr>
        <p:spPr>
          <a:xfrm>
            <a:off x="1248441" y="11803035"/>
            <a:ext cx="14207594" cy="447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defTabSz="4389120">
              <a:lnSpc>
                <a:spcPct val="110000"/>
              </a:lnSpc>
              <a:defRPr sz="2200">
                <a:solidFill>
                  <a:srgbClr val="2C365E"/>
                </a:solidFill>
                <a:latin typeface="Source Sans Pro Semibold"/>
                <a:ea typeface="Source Sans Pro Semibold"/>
                <a:cs typeface="Source Sans Pro Semibold"/>
                <a:sym typeface="Source Sans Pro Semibold"/>
              </a:defRPr>
            </a:pPr>
            <a:r>
              <a:t>Correspondence</a:t>
            </a:r>
            <a:r>
              <a:rPr>
                <a:latin typeface="Source Sans Pro Regular"/>
                <a:ea typeface="Source Sans Pro Regular"/>
                <a:cs typeface="Source Sans Pro Regular"/>
                <a:sym typeface="Source Sans Pro Regular"/>
              </a:rPr>
              <a:t>: </a:t>
            </a:r>
            <a:r>
              <a:rPr u="sng">
                <a:solidFill>
                  <a:srgbClr val="0000FF"/>
                </a:solidFill>
                <a:uFill>
                  <a:solidFill>
                    <a:srgbClr val="0000FF"/>
                  </a:solidFill>
                </a:uFill>
                <a:latin typeface="Source Sans Pro Regular"/>
                <a:ea typeface="Source Sans Pro Regular"/>
                <a:cs typeface="Source Sans Pro Regular"/>
                <a:sym typeface="Source Sans Pro Regular"/>
                <a:hlinkClick r:id="rId5"/>
              </a:rPr>
              <a:t>derek_crowe@urmc.rochester.edu</a:t>
            </a:r>
          </a:p>
        </p:txBody>
      </p:sp>
      <p:pic>
        <p:nvPicPr>
          <p:cNvPr id="306" name="frame.png" descr="frame.png"/>
          <p:cNvPicPr>
            <a:picLocks noChangeAspect="1"/>
          </p:cNvPicPr>
          <p:nvPr/>
        </p:nvPicPr>
        <p:blipFill>
          <a:blip r:embed="rId6"/>
          <a:srcRect l="8432" t="10291" r="8432" b="10291"/>
          <a:stretch>
            <a:fillRect/>
          </a:stretch>
        </p:blipFill>
        <p:spPr>
          <a:xfrm>
            <a:off x="13659362" y="10736705"/>
            <a:ext cx="1502746" cy="1435527"/>
          </a:xfrm>
          <a:prstGeom prst="rect">
            <a:avLst/>
          </a:prstGeom>
          <a:ln w="12700">
            <a:miter lim="400000"/>
          </a:ln>
        </p:spPr>
      </p:pic>
      <p:sp>
        <p:nvSpPr>
          <p:cNvPr id="307" name="Title 4"/>
          <p:cNvSpPr txBox="1"/>
          <p:nvPr/>
        </p:nvSpPr>
        <p:spPr>
          <a:xfrm>
            <a:off x="8933457" y="13983298"/>
            <a:ext cx="6522577" cy="4393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defTabSz="2201582">
              <a:spcBef>
                <a:spcPts val="900"/>
              </a:spcBef>
              <a:defRPr sz="3762" b="1">
                <a:solidFill>
                  <a:srgbClr val="2C365E"/>
                </a:solidFill>
                <a:latin typeface="Source Sans Pro"/>
                <a:ea typeface="Source Sans Pro"/>
                <a:cs typeface="Source Sans Pro"/>
                <a:sym typeface="Source Sans Pro"/>
              </a:defRPr>
            </a:pPr>
            <a:r>
              <a:t>Summary</a:t>
            </a:r>
          </a:p>
          <a:p>
            <a:pPr defTabSz="2201582">
              <a:spcBef>
                <a:spcPts val="1400"/>
              </a:spcBef>
              <a:defRPr sz="1653">
                <a:solidFill>
                  <a:srgbClr val="2C365E"/>
                </a:solidFill>
                <a:latin typeface="Source Sans Pro Regular"/>
                <a:ea typeface="Source Sans Pro Regular"/>
                <a:cs typeface="Source Sans Pro Regular"/>
                <a:sym typeface="Source Sans Pro Regular"/>
              </a:defRPr>
            </a:pPr>
            <a:r>
              <a:t>Mike Morrison’s better poster style encourages scientists to distill their message, a critical step in creating effective posters. Dramatic physical layout constraints are the primary mechanism employed to help users consolidate their story, though this strategy costs a significant portion of the available poster space. Principles of visual design can guide users to achieve the same effective communication as intended by Morrison without sacrificing valuable real estate, as demonstrated here in a series of butter poster layouts. These designs also incorporate user experience (UX) considerations of realistic time and social expectations during audience interactions at poster presentations. Multiple variations are offered in attempt to accommodate a wide variety of preferences and use cases. Also they’re just some free powerpoint templates on a website; you monsters can do whatever you want with them.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F8F3"/>
        </a:solidFill>
        <a:effectLst/>
      </p:bgPr>
    </p:bg>
    <p:spTree>
      <p:nvGrpSpPr>
        <p:cNvPr id="1" name=""/>
        <p:cNvGrpSpPr/>
        <p:nvPr/>
      </p:nvGrpSpPr>
      <p:grpSpPr>
        <a:xfrm>
          <a:off x="0" y="0"/>
          <a:ext cx="0" cy="0"/>
          <a:chOff x="0" y="0"/>
          <a:chExt cx="0" cy="0"/>
        </a:xfrm>
      </p:grpSpPr>
      <p:pic>
        <p:nvPicPr>
          <p:cNvPr id="14" name="Picture 13" descr="A screen shot of a chart&#10;&#10;Description automatically generated">
            <a:extLst>
              <a:ext uri="{FF2B5EF4-FFF2-40B4-BE49-F238E27FC236}">
                <a16:creationId xmlns:a16="http://schemas.microsoft.com/office/drawing/2014/main" id="{57BC5A10-AC73-1990-33A0-1B737C224A24}"/>
              </a:ext>
            </a:extLst>
          </p:cNvPr>
          <p:cNvPicPr>
            <a:picLocks noChangeAspect="1"/>
          </p:cNvPicPr>
          <p:nvPr/>
        </p:nvPicPr>
        <p:blipFill>
          <a:blip r:embed="rId3">
            <a:extLst>
              <a:ext uri="{28A0092B-C50C-407E-A947-70E740481C1C}">
                <a14:useLocalDpi xmlns:a14="http://schemas.microsoft.com/office/drawing/2010/main" val="0"/>
              </a:ext>
            </a:extLst>
          </a:blip>
          <a:srcRect l="20931" t="5563" r="21192" b="5604"/>
          <a:stretch/>
        </p:blipFill>
        <p:spPr>
          <a:xfrm>
            <a:off x="35482265" y="25167037"/>
            <a:ext cx="6777045" cy="5850976"/>
          </a:xfrm>
          <a:prstGeom prst="rect">
            <a:avLst/>
          </a:prstGeom>
        </p:spPr>
      </p:pic>
      <p:sp>
        <p:nvSpPr>
          <p:cNvPr id="309" name="Title 4"/>
          <p:cNvSpPr txBox="1">
            <a:spLocks noGrp="1"/>
          </p:cNvSpPr>
          <p:nvPr>
            <p:ph type="ctrTitle"/>
          </p:nvPr>
        </p:nvSpPr>
        <p:spPr>
          <a:xfrm>
            <a:off x="1402945" y="1230144"/>
            <a:ext cx="13815644" cy="7373902"/>
          </a:xfrm>
          <a:prstGeom prst="rect">
            <a:avLst/>
          </a:prstGeom>
        </p:spPr>
        <p:txBody>
          <a:bodyPr anchor="t">
            <a:normAutofit/>
          </a:bodyPr>
          <a:lstStyle/>
          <a:p>
            <a:pPr defTabSz="3355280">
              <a:defRPr sz="8500"/>
            </a:pPr>
            <a:r>
              <a:rPr lang="en-US" sz="10800" b="0" i="0" u="none" strike="noStrike" dirty="0">
                <a:effectLst/>
                <a:latin typeface="Google Sans"/>
              </a:rPr>
              <a:t>Digging Deeper: Building Volleyball Metrics with Full-Court Coverage and Context</a:t>
            </a:r>
            <a:endParaRPr lang="en-US" sz="10800" dirty="0"/>
          </a:p>
        </p:txBody>
      </p:sp>
      <p:sp>
        <p:nvSpPr>
          <p:cNvPr id="310" name="Line"/>
          <p:cNvSpPr/>
          <p:nvPr/>
        </p:nvSpPr>
        <p:spPr>
          <a:xfrm flipV="1">
            <a:off x="1402945" y="8428581"/>
            <a:ext cx="13615126" cy="30275"/>
          </a:xfrm>
          <a:prstGeom prst="line">
            <a:avLst/>
          </a:prstGeom>
          <a:ln w="25400">
            <a:solidFill>
              <a:srgbClr val="2C365E"/>
            </a:solidFill>
            <a:miter lim="400000"/>
          </a:ln>
        </p:spPr>
        <p:txBody>
          <a:bodyPr lIns="45718" tIns="45718" rIns="45718" bIns="45718"/>
          <a:lstStyle/>
          <a:p>
            <a:endParaRPr dirty="0">
              <a:solidFill>
                <a:srgbClr val="2C365E"/>
              </a:solidFill>
              <a:highlight>
                <a:srgbClr val="EEE3AB"/>
              </a:highlight>
            </a:endParaRPr>
          </a:p>
        </p:txBody>
      </p:sp>
      <p:sp>
        <p:nvSpPr>
          <p:cNvPr id="311" name="Rectangle 15"/>
          <p:cNvSpPr/>
          <p:nvPr/>
        </p:nvSpPr>
        <p:spPr>
          <a:xfrm>
            <a:off x="-145399" y="-20024"/>
            <a:ext cx="44181998" cy="560474"/>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solidFill>
                <a:srgbClr val="2C365E"/>
              </a:solidFill>
            </a:endParaRPr>
          </a:p>
        </p:txBody>
      </p:sp>
      <p:sp>
        <p:nvSpPr>
          <p:cNvPr id="312" name="Rectangle 15"/>
          <p:cNvSpPr/>
          <p:nvPr/>
        </p:nvSpPr>
        <p:spPr>
          <a:xfrm>
            <a:off x="-75695" y="32459090"/>
            <a:ext cx="44181998" cy="560475"/>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solidFill>
                <a:srgbClr val="2C365E"/>
              </a:solidFill>
            </a:endParaRPr>
          </a:p>
        </p:txBody>
      </p:sp>
      <p:sp>
        <p:nvSpPr>
          <p:cNvPr id="313" name="Rectangle 15"/>
          <p:cNvSpPr/>
          <p:nvPr/>
        </p:nvSpPr>
        <p:spPr>
          <a:xfrm rot="16200000">
            <a:off x="-15794896" y="16178257"/>
            <a:ext cx="32078861" cy="561885"/>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solidFill>
                <a:srgbClr val="2C365E"/>
              </a:solidFill>
            </a:endParaRPr>
          </a:p>
        </p:txBody>
      </p:sp>
      <p:sp>
        <p:nvSpPr>
          <p:cNvPr id="314" name="Rectangle 15"/>
          <p:cNvSpPr/>
          <p:nvPr/>
        </p:nvSpPr>
        <p:spPr>
          <a:xfrm rot="16200000">
            <a:off x="27438098" y="16085603"/>
            <a:ext cx="32471836" cy="561885"/>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solidFill>
                <a:srgbClr val="2C365E"/>
              </a:solidFill>
            </a:endParaRPr>
          </a:p>
        </p:txBody>
      </p:sp>
      <p:sp>
        <p:nvSpPr>
          <p:cNvPr id="315" name="Rectangle 15"/>
          <p:cNvSpPr/>
          <p:nvPr/>
        </p:nvSpPr>
        <p:spPr>
          <a:xfrm rot="16200000">
            <a:off x="-51609" y="16247700"/>
            <a:ext cx="32536859" cy="561885"/>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solidFill>
                <a:srgbClr val="2C365E"/>
              </a:solidFill>
            </a:endParaRPr>
          </a:p>
        </p:txBody>
      </p:sp>
      <p:sp>
        <p:nvSpPr>
          <p:cNvPr id="316" name="Rectangle 15"/>
          <p:cNvSpPr/>
          <p:nvPr/>
        </p:nvSpPr>
        <p:spPr>
          <a:xfrm>
            <a:off x="274206" y="11838302"/>
            <a:ext cx="16031917" cy="560475"/>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r>
              <a:rPr lang="en-US" dirty="0">
                <a:solidFill>
                  <a:srgbClr val="2C365E"/>
                </a:solidFill>
              </a:rPr>
              <a:t>271263296_116490320891374_7383523803251041163_n.jpg</a:t>
            </a:r>
            <a:endParaRPr dirty="0">
              <a:solidFill>
                <a:srgbClr val="2C365E"/>
              </a:solidFill>
            </a:endParaRPr>
          </a:p>
        </p:txBody>
      </p:sp>
      <p:sp>
        <p:nvSpPr>
          <p:cNvPr id="318" name="Correspondence: derek_crowe@urmc.rochester.edu"/>
          <p:cNvSpPr txBox="1"/>
          <p:nvPr/>
        </p:nvSpPr>
        <p:spPr>
          <a:xfrm>
            <a:off x="1441042" y="10667489"/>
            <a:ext cx="8628492" cy="4749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spAutoFit/>
          </a:bodyPr>
          <a:lstStyle/>
          <a:p>
            <a:pPr defTabSz="3901488">
              <a:lnSpc>
                <a:spcPct val="110000"/>
              </a:lnSpc>
              <a:defRPr sz="2400" b="1">
                <a:solidFill>
                  <a:srgbClr val="2C365E"/>
                </a:solidFill>
                <a:latin typeface="SourceSansPro-SemiBold"/>
                <a:ea typeface="SourceSansPro-SemiBold"/>
                <a:cs typeface="SourceSansPro-SemiBold"/>
                <a:sym typeface="SourceSansPro-SemiBold"/>
              </a:defRPr>
            </a:pPr>
            <a:r>
              <a:rPr dirty="0">
                <a:solidFill>
                  <a:srgbClr val="2C365E"/>
                </a:solidFill>
              </a:rPr>
              <a:t>Correspondence</a:t>
            </a:r>
            <a:r>
              <a:rPr b="0" dirty="0">
                <a:solidFill>
                  <a:srgbClr val="2C365E"/>
                </a:solidFill>
                <a:latin typeface="Source Sans Pro Regular"/>
                <a:ea typeface="Source Sans Pro Regular"/>
                <a:cs typeface="Source Sans Pro Regular"/>
                <a:sym typeface="Source Sans Pro Regular"/>
              </a:rPr>
              <a:t>: </a:t>
            </a:r>
            <a:r>
              <a:rPr lang="en-US" b="0" u="sng" dirty="0">
                <a:solidFill>
                  <a:srgbClr val="2C365E"/>
                </a:solidFill>
                <a:uFill>
                  <a:solidFill>
                    <a:srgbClr val="0000FF"/>
                  </a:solidFill>
                </a:uFill>
                <a:latin typeface="Source Sans Pro Regular"/>
                <a:ea typeface="Source Sans Pro Regular"/>
                <a:cs typeface="Source Sans Pro Regular"/>
                <a:sym typeface="Source Sans Pro Regular"/>
                <a:hlinkClick r:id="rId4">
                  <a:extLst>
                    <a:ext uri="{A12FA001-AC4F-418D-AE19-62706E023703}">
                      <ahyp:hlinkClr xmlns:ahyp="http://schemas.microsoft.com/office/drawing/2018/hyperlinkcolor" val="tx"/>
                    </a:ext>
                  </a:extLst>
                </a:hlinkClick>
              </a:rPr>
              <a:t>kevinbaer@ucla.edu</a:t>
            </a:r>
            <a:endParaRPr b="0" u="sng" dirty="0">
              <a:solidFill>
                <a:srgbClr val="2C365E"/>
              </a:solidFill>
              <a:uFill>
                <a:solidFill>
                  <a:srgbClr val="0000FF"/>
                </a:solidFill>
              </a:uFill>
              <a:latin typeface="Source Sans Pro Regular"/>
              <a:ea typeface="Source Sans Pro Regular"/>
              <a:cs typeface="Source Sans Pro Regular"/>
              <a:sym typeface="Source Sans Pro Regular"/>
              <a:hlinkClick r:id="rId4">
                <a:extLst>
                  <a:ext uri="{A12FA001-AC4F-418D-AE19-62706E023703}">
                    <ahyp:hlinkClr xmlns:ahyp="http://schemas.microsoft.com/office/drawing/2018/hyperlinkcolor" val="tx"/>
                  </a:ext>
                </a:extLst>
              </a:hlinkClick>
            </a:endParaRPr>
          </a:p>
        </p:txBody>
      </p:sp>
      <p:sp>
        <p:nvSpPr>
          <p:cNvPr id="319" name="Title 4"/>
          <p:cNvSpPr txBox="1"/>
          <p:nvPr/>
        </p:nvSpPr>
        <p:spPr>
          <a:xfrm>
            <a:off x="1402944" y="8709297"/>
            <a:ext cx="3398926" cy="620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0639" tIns="40639" rIns="40639" bIns="40639">
            <a:spAutoFit/>
          </a:bodyPr>
          <a:lstStyle/>
          <a:p>
            <a:pPr defTabSz="3901488">
              <a:defRPr sz="3500" b="1">
                <a:solidFill>
                  <a:srgbClr val="2C365E"/>
                </a:solidFill>
                <a:latin typeface="Source Sans Pro"/>
                <a:ea typeface="Source Sans Pro"/>
                <a:cs typeface="Source Sans Pro"/>
                <a:sym typeface="Source Sans Pro"/>
              </a:defRPr>
            </a:pPr>
            <a:r>
              <a:rPr lang="en-US" dirty="0">
                <a:solidFill>
                  <a:srgbClr val="2C365E"/>
                </a:solidFill>
              </a:rPr>
              <a:t>Kevin Baer</a:t>
            </a:r>
            <a:endParaRPr dirty="0">
              <a:solidFill>
                <a:srgbClr val="2C365E"/>
              </a:solidFill>
            </a:endParaRPr>
          </a:p>
        </p:txBody>
      </p:sp>
      <p:sp>
        <p:nvSpPr>
          <p:cNvPr id="320" name="Title 4"/>
          <p:cNvSpPr txBox="1"/>
          <p:nvPr/>
        </p:nvSpPr>
        <p:spPr>
          <a:xfrm>
            <a:off x="1077414" y="12852998"/>
            <a:ext cx="6395168" cy="4491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rmAutofit/>
          </a:bodyPr>
          <a:lstStyle/>
          <a:p>
            <a:pPr defTabSz="2935479">
              <a:lnSpc>
                <a:spcPct val="90000"/>
              </a:lnSpc>
              <a:spcBef>
                <a:spcPts val="1200"/>
              </a:spcBef>
              <a:defRPr sz="3168" b="1">
                <a:solidFill>
                  <a:srgbClr val="2C365E"/>
                </a:solidFill>
                <a:latin typeface="Source Sans Pro"/>
                <a:ea typeface="Source Sans Pro"/>
                <a:cs typeface="Source Sans Pro"/>
                <a:sym typeface="Source Sans Pro"/>
              </a:defRPr>
            </a:pPr>
            <a:r>
              <a:rPr dirty="0">
                <a:solidFill>
                  <a:srgbClr val="2C365E"/>
                </a:solidFill>
              </a:rPr>
              <a:t>Highlights</a:t>
            </a:r>
            <a:endParaRPr sz="3564" dirty="0">
              <a:solidFill>
                <a:srgbClr val="2C365E"/>
              </a:solidFill>
            </a:endParaRPr>
          </a:p>
          <a:p>
            <a:pPr marL="335284" indent="-335284" defTabSz="2935479">
              <a:lnSpc>
                <a:spcPct val="90000"/>
              </a:lnSpc>
              <a:spcBef>
                <a:spcPts val="1000"/>
              </a:spcBef>
              <a:buSzPct val="100000"/>
              <a:buChar char="•"/>
              <a:defRPr sz="2178" b="1">
                <a:solidFill>
                  <a:srgbClr val="2C365E"/>
                </a:solidFill>
                <a:latin typeface="Source Sans Pro SemiBold"/>
                <a:ea typeface="Source Sans Pro SemiBold"/>
                <a:cs typeface="Source Sans Pro SemiBold"/>
                <a:sym typeface="Source Sans Pro SemiBold"/>
              </a:defRPr>
            </a:pPr>
            <a:r>
              <a:rPr dirty="0">
                <a:solidFill>
                  <a:srgbClr val="2C365E"/>
                </a:solidFill>
              </a:rPr>
              <a:t>Tumor recurrence is a common response to treatment and many recurrent cells emerge with novel oncogenic drivers and therapeutic resistance.</a:t>
            </a:r>
            <a:endParaRPr sz="2376" dirty="0">
              <a:solidFill>
                <a:srgbClr val="2C365E"/>
              </a:solidFill>
              <a:latin typeface="SourceSansPro-SemiBold"/>
              <a:ea typeface="SourceSansPro-SemiBold"/>
              <a:cs typeface="SourceSansPro-SemiBold"/>
              <a:sym typeface="SourceSansPro-SemiBold"/>
            </a:endParaRPr>
          </a:p>
          <a:p>
            <a:pPr marL="335284" indent="-335284" defTabSz="2935479">
              <a:lnSpc>
                <a:spcPct val="90000"/>
              </a:lnSpc>
              <a:spcBef>
                <a:spcPts val="1000"/>
              </a:spcBef>
              <a:buSzPct val="100000"/>
              <a:buChar char="•"/>
              <a:defRPr sz="2178" b="1">
                <a:solidFill>
                  <a:srgbClr val="2C365E"/>
                </a:solidFill>
                <a:latin typeface="Source Sans Pro SemiBold"/>
                <a:ea typeface="Source Sans Pro SemiBold"/>
                <a:cs typeface="Source Sans Pro SemiBold"/>
                <a:sym typeface="Source Sans Pro SemiBold"/>
              </a:defRPr>
            </a:pPr>
            <a:r>
              <a:rPr dirty="0">
                <a:solidFill>
                  <a:srgbClr val="2C365E"/>
                </a:solidFill>
              </a:rPr>
              <a:t>Transcriptomic analysis of primary and recurrent tumor cells reveals shared, driver-independent gene expression patterns</a:t>
            </a:r>
            <a:endParaRPr sz="2376" dirty="0">
              <a:solidFill>
                <a:srgbClr val="2C365E"/>
              </a:solidFill>
              <a:latin typeface="SourceSansPro-SemiBold"/>
              <a:ea typeface="SourceSansPro-SemiBold"/>
              <a:cs typeface="SourceSansPro-SemiBold"/>
              <a:sym typeface="SourceSansPro-SemiBold"/>
            </a:endParaRPr>
          </a:p>
          <a:p>
            <a:pPr marL="335284" indent="-335284" defTabSz="2935479">
              <a:lnSpc>
                <a:spcPct val="90000"/>
              </a:lnSpc>
              <a:spcBef>
                <a:spcPts val="1000"/>
              </a:spcBef>
              <a:buSzPct val="100000"/>
              <a:buChar char="•"/>
              <a:defRPr sz="2178" b="1">
                <a:solidFill>
                  <a:srgbClr val="2C365E"/>
                </a:solidFill>
                <a:latin typeface="Source Sans Pro SemiBold"/>
                <a:ea typeface="Source Sans Pro SemiBold"/>
                <a:cs typeface="Source Sans Pro SemiBold"/>
                <a:sym typeface="Source Sans Pro SemiBold"/>
              </a:defRPr>
            </a:pPr>
            <a:r>
              <a:rPr dirty="0">
                <a:solidFill>
                  <a:srgbClr val="2C365E"/>
                </a:solidFill>
              </a:rPr>
              <a:t>A pooled CRISPR dropout screen can reveal shared survival mechanisms in primary and recurrent tumors and may point to shared therapeutic vulnerabilities</a:t>
            </a:r>
          </a:p>
        </p:txBody>
      </p:sp>
      <p:sp>
        <p:nvSpPr>
          <p:cNvPr id="323" name="Title 4"/>
          <p:cNvSpPr txBox="1"/>
          <p:nvPr/>
        </p:nvSpPr>
        <p:spPr>
          <a:xfrm>
            <a:off x="8953326" y="12851144"/>
            <a:ext cx="6502708" cy="3688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spAutoFit/>
          </a:bodyPr>
          <a:lstStyle/>
          <a:p>
            <a:pPr defTabSz="2965131">
              <a:spcBef>
                <a:spcPts val="1300"/>
              </a:spcBef>
              <a:defRPr sz="3200" b="1">
                <a:solidFill>
                  <a:srgbClr val="2C365E"/>
                </a:solidFill>
                <a:latin typeface="Source Sans Pro"/>
                <a:ea typeface="Source Sans Pro"/>
                <a:cs typeface="Source Sans Pro"/>
                <a:sym typeface="Source Sans Pro"/>
              </a:defRPr>
            </a:pPr>
            <a:r>
              <a:rPr dirty="0">
                <a:solidFill>
                  <a:srgbClr val="2C365E"/>
                </a:solidFill>
              </a:rPr>
              <a:t>Methods</a:t>
            </a:r>
            <a:endParaRPr sz="3600" dirty="0">
              <a:solidFill>
                <a:srgbClr val="2C365E"/>
              </a:solidFill>
            </a:endParaRPr>
          </a:p>
          <a:p>
            <a:pPr marL="338670" indent="-338670" defTabSz="2965131">
              <a:spcBef>
                <a:spcPts val="1100"/>
              </a:spcBef>
              <a:buSzPct val="100000"/>
              <a:buChar char="•"/>
              <a:defRPr sz="2000">
                <a:solidFill>
                  <a:srgbClr val="2C365E"/>
                </a:solidFill>
                <a:latin typeface="Source Sans Pro Light"/>
                <a:ea typeface="Source Sans Pro Light"/>
                <a:cs typeface="Source Sans Pro Light"/>
                <a:sym typeface="Source Sans Pro Light"/>
              </a:defRPr>
            </a:pPr>
            <a:r>
              <a:rPr dirty="0">
                <a:solidFill>
                  <a:srgbClr val="2C365E"/>
                </a:solidFill>
              </a:rPr>
              <a:t>A dox-inducible, pancreatic-specific mutant </a:t>
            </a:r>
            <a:r>
              <a:rPr dirty="0" err="1">
                <a:solidFill>
                  <a:srgbClr val="2C365E"/>
                </a:solidFill>
              </a:rPr>
              <a:t>Kras</a:t>
            </a:r>
            <a:r>
              <a:rPr dirty="0">
                <a:solidFill>
                  <a:srgbClr val="2C365E"/>
                </a:solidFill>
              </a:rPr>
              <a:t> transgene to model PDAC progression and recurrence</a:t>
            </a:r>
            <a:endParaRPr sz="2600" b="1" dirty="0">
              <a:solidFill>
                <a:srgbClr val="2C365E"/>
              </a:solidFill>
              <a:latin typeface="SourceSansPro-SemiBold"/>
              <a:ea typeface="SourceSansPro-SemiBold"/>
              <a:cs typeface="SourceSansPro-SemiBold"/>
              <a:sym typeface="SourceSansPro-SemiBold"/>
            </a:endParaRPr>
          </a:p>
          <a:p>
            <a:pPr marL="338670" indent="-338670" defTabSz="2965131">
              <a:spcBef>
                <a:spcPts val="1100"/>
              </a:spcBef>
              <a:buSzPct val="100000"/>
              <a:buChar char="•"/>
              <a:defRPr sz="2000">
                <a:solidFill>
                  <a:srgbClr val="2C365E"/>
                </a:solidFill>
                <a:latin typeface="Source Sans Pro Light"/>
                <a:ea typeface="Source Sans Pro Light"/>
                <a:cs typeface="Source Sans Pro Light"/>
                <a:sym typeface="Source Sans Pro Light"/>
              </a:defRPr>
            </a:pPr>
            <a:r>
              <a:rPr dirty="0">
                <a:solidFill>
                  <a:srgbClr val="2C365E"/>
                </a:solidFill>
              </a:rPr>
              <a:t>Bulk RNA-Seq of primary and recurrent tumor cell lines </a:t>
            </a:r>
            <a:endParaRPr sz="2600" b="1" dirty="0">
              <a:solidFill>
                <a:srgbClr val="2C365E"/>
              </a:solidFill>
              <a:latin typeface="SourceSansPro-SemiBold"/>
              <a:ea typeface="SourceSansPro-SemiBold"/>
              <a:cs typeface="SourceSansPro-SemiBold"/>
              <a:sym typeface="SourceSansPro-SemiBold"/>
            </a:endParaRPr>
          </a:p>
          <a:p>
            <a:pPr marL="338670" indent="-338670" defTabSz="2965131">
              <a:spcBef>
                <a:spcPts val="1100"/>
              </a:spcBef>
              <a:buSzPct val="100000"/>
              <a:buChar char="•"/>
              <a:defRPr sz="2000">
                <a:solidFill>
                  <a:srgbClr val="2C365E"/>
                </a:solidFill>
                <a:latin typeface="Source Sans Pro Light"/>
                <a:ea typeface="Source Sans Pro Light"/>
                <a:cs typeface="Source Sans Pro Light"/>
                <a:sym typeface="Source Sans Pro Light"/>
              </a:defRPr>
            </a:pPr>
            <a:r>
              <a:rPr dirty="0">
                <a:solidFill>
                  <a:srgbClr val="2C365E"/>
                </a:solidFill>
              </a:rPr>
              <a:t>Dimension reduction and module detection via Independent Component Analysis in R</a:t>
            </a:r>
            <a:endParaRPr sz="2600" b="1" dirty="0">
              <a:solidFill>
                <a:srgbClr val="2C365E"/>
              </a:solidFill>
              <a:latin typeface="SourceSansPro-SemiBold"/>
              <a:ea typeface="SourceSansPro-SemiBold"/>
              <a:cs typeface="SourceSansPro-SemiBold"/>
              <a:sym typeface="SourceSansPro-SemiBold"/>
            </a:endParaRPr>
          </a:p>
          <a:p>
            <a:pPr marL="338670" indent="-338670" defTabSz="2965131">
              <a:spcBef>
                <a:spcPts val="1100"/>
              </a:spcBef>
              <a:buSzPct val="100000"/>
              <a:buChar char="•"/>
              <a:defRPr sz="2000">
                <a:solidFill>
                  <a:srgbClr val="2C365E"/>
                </a:solidFill>
                <a:latin typeface="Source Sans Pro Light"/>
                <a:ea typeface="Source Sans Pro Light"/>
                <a:cs typeface="Source Sans Pro Light"/>
                <a:sym typeface="Source Sans Pro Light"/>
              </a:defRPr>
            </a:pPr>
            <a:r>
              <a:rPr dirty="0">
                <a:solidFill>
                  <a:srgbClr val="2C365E"/>
                </a:solidFill>
              </a:rPr>
              <a:t>An in-vivo, pooled, CRISPR-based competition assay to test the functional contribution of select genes to primary and recurrent tumor cell survival</a:t>
            </a:r>
          </a:p>
        </p:txBody>
      </p:sp>
      <p:sp>
        <p:nvSpPr>
          <p:cNvPr id="324" name="Rectangle 15"/>
          <p:cNvSpPr/>
          <p:nvPr/>
        </p:nvSpPr>
        <p:spPr>
          <a:xfrm>
            <a:off x="16040512" y="16057681"/>
            <a:ext cx="27850689" cy="127367"/>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solidFill>
                <a:srgbClr val="2C365E"/>
              </a:solidFill>
            </a:endParaRPr>
          </a:p>
        </p:txBody>
      </p:sp>
      <p:sp>
        <p:nvSpPr>
          <p:cNvPr id="374" name="Title 4"/>
          <p:cNvSpPr txBox="1"/>
          <p:nvPr/>
        </p:nvSpPr>
        <p:spPr>
          <a:xfrm>
            <a:off x="1077414" y="29636435"/>
            <a:ext cx="14300719" cy="265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0639" tIns="40639" rIns="40639" bIns="40639">
            <a:noAutofit/>
          </a:bodyPr>
          <a:lstStyle/>
          <a:p>
            <a:pPr defTabSz="4389120">
              <a:lnSpc>
                <a:spcPct val="110000"/>
              </a:lnSpc>
              <a:defRPr sz="2300">
                <a:solidFill>
                  <a:srgbClr val="2C365E"/>
                </a:solidFill>
                <a:latin typeface="Source Sans Pro Regular"/>
                <a:ea typeface="Source Sans Pro Regular"/>
                <a:cs typeface="Source Sans Pro Regular"/>
                <a:sym typeface="Source Sans Pro Regular"/>
              </a:defRPr>
            </a:pPr>
            <a:r>
              <a:rPr lang="en-US" sz="2000" dirty="0">
                <a:latin typeface="Source Sans Pro" panose="020B0503030403020204" pitchFamily="34" charset="0"/>
                <a:ea typeface="Source Sans Pro" panose="020B0503030403020204" pitchFamily="34" charset="0"/>
              </a:rPr>
              <a:t>(</a:t>
            </a:r>
            <a:r>
              <a:rPr lang="en-US" sz="2000" b="1" dirty="0">
                <a:latin typeface="Source Sans Pro" panose="020B0503030403020204" pitchFamily="34" charset="0"/>
                <a:ea typeface="Source Sans Pro" panose="020B0503030403020204" pitchFamily="34" charset="0"/>
                <a:cs typeface="Source Sans Pro"/>
                <a:sym typeface="Source Sans Pro"/>
              </a:rPr>
              <a:t>A</a:t>
            </a:r>
            <a:r>
              <a:rPr lang="en-US" sz="2000" dirty="0">
                <a:latin typeface="Source Sans Pro" panose="020B0503030403020204" pitchFamily="34" charset="0"/>
                <a:ea typeface="Source Sans Pro" panose="020B0503030403020204" pitchFamily="34" charset="0"/>
              </a:rPr>
              <a:t>) Volleyball analytics started out of the wish to quantify the success of actions taken on the court. In this case, a bump would be evaluated based on whether it seemed good or bad, a surprisingly simple and effective way to represent quality. (</a:t>
            </a:r>
            <a:r>
              <a:rPr lang="en-US" sz="2000" b="1" dirty="0">
                <a:latin typeface="Source Sans Pro" panose="020B0503030403020204" pitchFamily="34" charset="0"/>
                <a:ea typeface="Source Sans Pro" panose="020B0503030403020204" pitchFamily="34" charset="0"/>
              </a:rPr>
              <a:t>B</a:t>
            </a:r>
            <a:r>
              <a:rPr lang="en-US" sz="2000" dirty="0">
                <a:latin typeface="Source Sans Pro" panose="020B0503030403020204" pitchFamily="34" charset="0"/>
                <a:ea typeface="Source Sans Pro" panose="020B0503030403020204" pitchFamily="34" charset="0"/>
              </a:rPr>
              <a:t>) More recently, the 4 point passing scale has broken out as a way to represent a bump by how much the setter must move to set the ball. (</a:t>
            </a:r>
            <a:r>
              <a:rPr lang="en-US" sz="2000" b="1" dirty="0">
                <a:latin typeface="Source Sans Pro" panose="020B0503030403020204" pitchFamily="34" charset="0"/>
                <a:ea typeface="Source Sans Pro" panose="020B0503030403020204" pitchFamily="34" charset="0"/>
              </a:rPr>
              <a:t>C</a:t>
            </a:r>
            <a:r>
              <a:rPr lang="en-US" sz="2000" dirty="0">
                <a:latin typeface="Source Sans Pro" panose="020B0503030403020204" pitchFamily="34" charset="0"/>
                <a:ea typeface="Source Sans Pro" panose="020B0503030403020204" pitchFamily="34" charset="0"/>
              </a:rPr>
              <a:t>) However, we can make three excellent improvements, firstly looking at both the input and the output of the touch instead of just the output. Second, we can use game states to better classify and compare our “vibes” based charting. And finally,  using big data empirical win probabilities for each game state allows for a more accurate depiction of the scale of the impact. (</a:t>
            </a:r>
            <a:r>
              <a:rPr lang="en-US" sz="2000" b="1" dirty="0">
                <a:latin typeface="Source Sans Pro" panose="020B0503030403020204" pitchFamily="34" charset="0"/>
                <a:ea typeface="Source Sans Pro" panose="020B0503030403020204" pitchFamily="34" charset="0"/>
              </a:rPr>
              <a:t>D)</a:t>
            </a:r>
            <a:r>
              <a:rPr lang="en-US" sz="2000" dirty="0">
                <a:latin typeface="Source Sans Pro" panose="020B0503030403020204" pitchFamily="34" charset="0"/>
                <a:ea typeface="Source Sans Pro" panose="020B0503030403020204" pitchFamily="34" charset="0"/>
              </a:rPr>
              <a:t> What are the benefits of this improved understanding? We can evaluate player performance, analyze points and matches accurately, and predict outcomes of points, sets, and matches in new ways.</a:t>
            </a:r>
          </a:p>
        </p:txBody>
      </p:sp>
      <p:sp>
        <p:nvSpPr>
          <p:cNvPr id="378" name="Title 4"/>
          <p:cNvSpPr txBox="1"/>
          <p:nvPr/>
        </p:nvSpPr>
        <p:spPr>
          <a:xfrm>
            <a:off x="17662898" y="19149631"/>
            <a:ext cx="7785846" cy="5037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0639" tIns="40639" rIns="40639" bIns="40639">
            <a:spAutoFit/>
          </a:bodyPr>
          <a:lstStyle/>
          <a:p>
            <a:pPr defTabSz="2150667">
              <a:defRPr sz="2000">
                <a:solidFill>
                  <a:srgbClr val="2C365E"/>
                </a:solidFill>
                <a:latin typeface="Source Sans Pro Regular"/>
                <a:ea typeface="Source Sans Pro Regular"/>
                <a:cs typeface="Source Sans Pro Regular"/>
                <a:sym typeface="Source Sans Pro Regular"/>
              </a:defRPr>
            </a:pPr>
            <a:r>
              <a:rPr dirty="0">
                <a:solidFill>
                  <a:srgbClr val="2C365E"/>
                </a:solidFill>
              </a:rPr>
              <a:t>ICA is a matrix decomposition technique that reduces the dimensionality of our transcriptomic dataset by defining two new matrices which, when multiplied, approximate the original data. These matrices capture the cumulative effects of unknown biological and technical processes. The number of these processes, or components, is predetermined from the original data structure. </a:t>
            </a:r>
            <a:endParaRPr sz="2200"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endParaRPr sz="2200"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r>
              <a:rPr dirty="0">
                <a:solidFill>
                  <a:srgbClr val="2C365E"/>
                </a:solidFill>
              </a:rPr>
              <a:t>Each gene and each sample is given a separate weight for its unique contribution to a component.  By correlating these weights with known phenotypic information, such as tumor status, we can identify components of interest. We can then select the genes that contribute significantly to these components, which may also contribute to the biology underlying our phenotypes of interest. </a:t>
            </a:r>
            <a:endParaRPr lang="en-US"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endParaRPr lang="en-US"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endParaRPr lang="en-US"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endParaRPr dirty="0">
              <a:solidFill>
                <a:srgbClr val="2C365E"/>
              </a:solidFill>
            </a:endParaRPr>
          </a:p>
        </p:txBody>
      </p:sp>
      <p:sp>
        <p:nvSpPr>
          <p:cNvPr id="382" name="DNA is acquired at multiple timepoints and submitted for NGS. Statistical analysis reveals putative hits, which must be validated."/>
          <p:cNvSpPr txBox="1"/>
          <p:nvPr/>
        </p:nvSpPr>
        <p:spPr>
          <a:xfrm>
            <a:off x="26573308" y="31263243"/>
            <a:ext cx="6048834" cy="780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0639" tIns="40639" rIns="40639" bIns="40639" numCol="1" anchor="t">
            <a:spAutoFit/>
          </a:bodyPr>
          <a:lstStyle>
            <a:lvl1pPr defTabSz="4389120">
              <a:lnSpc>
                <a:spcPct val="110000"/>
              </a:lnSpc>
              <a:defRPr sz="1400">
                <a:solidFill>
                  <a:srgbClr val="4E5255"/>
                </a:solidFill>
                <a:latin typeface="Source Sans Pro Regular"/>
                <a:ea typeface="Source Sans Pro Regular"/>
                <a:cs typeface="Source Sans Pro Regular"/>
                <a:sym typeface="Source Sans Pro Regular"/>
              </a:defRPr>
            </a:lvl1pPr>
          </a:lstStyle>
          <a:p>
            <a:r>
              <a:rPr lang="en-US" dirty="0">
                <a:solidFill>
                  <a:srgbClr val="2C365E"/>
                </a:solidFill>
              </a:rPr>
              <a:t>Predictive analysis are created through player overall weighted PPA, number of rotations, and Scott Power’s Pythagorean winning percentage. Rating is score out of 1000 points against the “perfectly average” team</a:t>
            </a:r>
            <a:endParaRPr dirty="0">
              <a:solidFill>
                <a:srgbClr val="2C365E"/>
              </a:solidFill>
            </a:endParaRPr>
          </a:p>
        </p:txBody>
      </p:sp>
      <p:sp>
        <p:nvSpPr>
          <p:cNvPr id="414" name="Department of Biomedical Genetics, University of Rochester"/>
          <p:cNvSpPr txBox="1"/>
          <p:nvPr/>
        </p:nvSpPr>
        <p:spPr>
          <a:xfrm>
            <a:off x="1441041" y="9910214"/>
            <a:ext cx="5205605" cy="873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0639" tIns="40639" rIns="40639" bIns="40639">
            <a:spAutoFit/>
          </a:bodyPr>
          <a:lstStyle>
            <a:lvl1pPr defTabSz="4389120">
              <a:lnSpc>
                <a:spcPct val="110000"/>
              </a:lnSpc>
              <a:defRPr sz="2400">
                <a:solidFill>
                  <a:srgbClr val="2C365E"/>
                </a:solidFill>
                <a:latin typeface="Source Sans Pro Regular"/>
                <a:ea typeface="Source Sans Pro Regular"/>
                <a:cs typeface="Source Sans Pro Regular"/>
                <a:sym typeface="Source Sans Pro Regular"/>
              </a:defRPr>
            </a:lvl1pPr>
          </a:lstStyle>
          <a:p>
            <a:r>
              <a:rPr lang="en-US" dirty="0"/>
              <a:t>Data Theory Undergraduate Student</a:t>
            </a:r>
          </a:p>
          <a:p>
            <a:r>
              <a:rPr lang="en-US" dirty="0"/>
              <a:t>U</a:t>
            </a:r>
            <a:r>
              <a:rPr dirty="0"/>
              <a:t>niversity of </a:t>
            </a:r>
            <a:r>
              <a:rPr lang="en-US" dirty="0"/>
              <a:t>California, Los Angeles</a:t>
            </a:r>
            <a:endParaRPr dirty="0"/>
          </a:p>
        </p:txBody>
      </p:sp>
      <p:sp>
        <p:nvSpPr>
          <p:cNvPr id="418" name="Rectangle 15"/>
          <p:cNvSpPr/>
          <p:nvPr/>
        </p:nvSpPr>
        <p:spPr>
          <a:xfrm>
            <a:off x="16040512" y="24698356"/>
            <a:ext cx="27850689" cy="127367"/>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solidFill>
                <a:srgbClr val="2C365E"/>
              </a:solidFill>
            </a:endParaRPr>
          </a:p>
        </p:txBody>
      </p:sp>
      <p:sp>
        <p:nvSpPr>
          <p:cNvPr id="420" name="Rectangle 15"/>
          <p:cNvSpPr/>
          <p:nvPr/>
        </p:nvSpPr>
        <p:spPr>
          <a:xfrm rot="5400000">
            <a:off x="5376475" y="14726840"/>
            <a:ext cx="5515250" cy="566329"/>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solidFill>
                <a:srgbClr val="2C365E"/>
              </a:solidFill>
            </a:endParaRPr>
          </a:p>
        </p:txBody>
      </p:sp>
      <p:sp>
        <p:nvSpPr>
          <p:cNvPr id="421" name="Rectangle 15"/>
          <p:cNvSpPr/>
          <p:nvPr/>
        </p:nvSpPr>
        <p:spPr>
          <a:xfrm>
            <a:off x="509648" y="17758435"/>
            <a:ext cx="15579908" cy="560475"/>
          </a:xfrm>
          <a:prstGeom prst="rect">
            <a:avLst/>
          </a:prstGeom>
          <a:solidFill>
            <a:srgbClr val="2C365E"/>
          </a:solidFill>
          <a:ln w="12700">
            <a:miter lim="400000"/>
          </a:ln>
        </p:spPr>
        <p:txBody>
          <a:bodyPr lIns="45718" tIns="45718" rIns="45718" bIns="45718" anchor="ctr"/>
          <a:lstStyle/>
          <a:p>
            <a:pPr>
              <a:defRPr sz="1600">
                <a:solidFill>
                  <a:srgbClr val="FFFFFF"/>
                </a:solidFill>
                <a:latin typeface="+mj-lt"/>
                <a:ea typeface="+mj-ea"/>
                <a:cs typeface="+mj-cs"/>
                <a:sym typeface="Calibri"/>
              </a:defRPr>
            </a:pPr>
            <a:endParaRPr>
              <a:solidFill>
                <a:srgbClr val="2C365E"/>
              </a:solidFill>
            </a:endParaRPr>
          </a:p>
        </p:txBody>
      </p:sp>
      <p:pic>
        <p:nvPicPr>
          <p:cNvPr id="1026" name="Picture 2" descr="Brand Guidelines | Identity | Logos and Marks">
            <a:extLst>
              <a:ext uri="{FF2B5EF4-FFF2-40B4-BE49-F238E27FC236}">
                <a16:creationId xmlns:a16="http://schemas.microsoft.com/office/drawing/2014/main" id="{9959D67E-A19A-8F32-80CC-8A85D342B9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888" t="30667" r="20176" b="31979"/>
          <a:stretch/>
        </p:blipFill>
        <p:spPr bwMode="auto">
          <a:xfrm>
            <a:off x="9312012" y="9672217"/>
            <a:ext cx="3518712" cy="15378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erson smiling at the camera&#10;&#10;Description automatically generated">
            <a:extLst>
              <a:ext uri="{FF2B5EF4-FFF2-40B4-BE49-F238E27FC236}">
                <a16:creationId xmlns:a16="http://schemas.microsoft.com/office/drawing/2014/main" id="{03A9BAF2-4D12-10C2-05E4-DAE353ED7F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8371" y="9688246"/>
            <a:ext cx="1498017" cy="1498017"/>
          </a:xfrm>
          <a:prstGeom prst="rect">
            <a:avLst/>
          </a:prstGeom>
        </p:spPr>
      </p:pic>
      <p:pic>
        <p:nvPicPr>
          <p:cNvPr id="2" name="Picture 1">
            <a:extLst>
              <a:ext uri="{FF2B5EF4-FFF2-40B4-BE49-F238E27FC236}">
                <a16:creationId xmlns:a16="http://schemas.microsoft.com/office/drawing/2014/main" id="{3EAE5502-2904-13D2-ED89-962BB51C5302}"/>
              </a:ext>
            </a:extLst>
          </p:cNvPr>
          <p:cNvPicPr>
            <a:picLocks noChangeAspect="1"/>
          </p:cNvPicPr>
          <p:nvPr/>
        </p:nvPicPr>
        <p:blipFill>
          <a:blip r:embed="rId7"/>
          <a:stretch>
            <a:fillRect/>
          </a:stretch>
        </p:blipFill>
        <p:spPr>
          <a:xfrm>
            <a:off x="13459980" y="9698577"/>
            <a:ext cx="1487686" cy="1487686"/>
          </a:xfrm>
          <a:prstGeom prst="rect">
            <a:avLst/>
          </a:prstGeom>
        </p:spPr>
      </p:pic>
      <p:sp>
        <p:nvSpPr>
          <p:cNvPr id="3" name="Department of Biomedical Genetics, University of Rochester">
            <a:extLst>
              <a:ext uri="{FF2B5EF4-FFF2-40B4-BE49-F238E27FC236}">
                <a16:creationId xmlns:a16="http://schemas.microsoft.com/office/drawing/2014/main" id="{58381ABD-E1D3-3B82-872F-29B4FDC70416}"/>
              </a:ext>
            </a:extLst>
          </p:cNvPr>
          <p:cNvSpPr txBox="1"/>
          <p:nvPr/>
        </p:nvSpPr>
        <p:spPr>
          <a:xfrm>
            <a:off x="9725047" y="8515654"/>
            <a:ext cx="5205605" cy="8732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0639" tIns="40639" rIns="40639" bIns="40639">
            <a:spAutoFit/>
          </a:bodyPr>
          <a:lstStyle>
            <a:lvl1pPr defTabSz="4389120">
              <a:lnSpc>
                <a:spcPct val="110000"/>
              </a:lnSpc>
              <a:defRPr sz="2400">
                <a:solidFill>
                  <a:srgbClr val="2C365E"/>
                </a:solidFill>
                <a:latin typeface="Source Sans Pro Regular"/>
                <a:ea typeface="Source Sans Pro Regular"/>
                <a:cs typeface="Source Sans Pro Regular"/>
                <a:sym typeface="Source Sans Pro Regular"/>
              </a:defRPr>
            </a:lvl1pPr>
          </a:lstStyle>
          <a:p>
            <a:pPr algn="r"/>
            <a:r>
              <a:rPr lang="en-US" dirty="0"/>
              <a:t>Faculty Research Mentor: </a:t>
            </a:r>
            <a:r>
              <a:rPr lang="en-US" b="1" dirty="0"/>
              <a:t>Dave Zes</a:t>
            </a:r>
          </a:p>
          <a:p>
            <a:pPr algn="r"/>
            <a:r>
              <a:rPr lang="en-US" dirty="0"/>
              <a:t>University of California, Los Angeles</a:t>
            </a:r>
            <a:endParaRPr dirty="0"/>
          </a:p>
        </p:txBody>
      </p:sp>
      <p:pic>
        <p:nvPicPr>
          <p:cNvPr id="5" name="Picture 4" descr="A table with numbers and symbols&#10;&#10;Description automatically generated with medium confidence">
            <a:extLst>
              <a:ext uri="{FF2B5EF4-FFF2-40B4-BE49-F238E27FC236}">
                <a16:creationId xmlns:a16="http://schemas.microsoft.com/office/drawing/2014/main" id="{7ABE6BEC-A754-0DBA-F327-09FB07556E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64944" y="1010453"/>
            <a:ext cx="10506813" cy="14480260"/>
          </a:xfrm>
          <a:prstGeom prst="rect">
            <a:avLst/>
          </a:prstGeom>
        </p:spPr>
      </p:pic>
      <p:pic>
        <p:nvPicPr>
          <p:cNvPr id="7" name="Picture 6" descr="A table with numbers and symbols&#10;&#10;Description automatically generated">
            <a:extLst>
              <a:ext uri="{FF2B5EF4-FFF2-40B4-BE49-F238E27FC236}">
                <a16:creationId xmlns:a16="http://schemas.microsoft.com/office/drawing/2014/main" id="{4FDC58EB-108B-C43D-1C8C-9A93EC73BDF9}"/>
              </a:ext>
            </a:extLst>
          </p:cNvPr>
          <p:cNvPicPr>
            <a:picLocks noChangeAspect="1"/>
          </p:cNvPicPr>
          <p:nvPr/>
        </p:nvPicPr>
        <p:blipFill rotWithShape="1">
          <a:blip r:embed="rId9">
            <a:extLst>
              <a:ext uri="{28A0092B-C50C-407E-A947-70E740481C1C}">
                <a14:useLocalDpi xmlns:a14="http://schemas.microsoft.com/office/drawing/2010/main" val="0"/>
              </a:ext>
            </a:extLst>
          </a:blip>
          <a:srcRect l="21025" t="5373" r="21413" b="6252"/>
          <a:stretch/>
        </p:blipFill>
        <p:spPr>
          <a:xfrm>
            <a:off x="26252537" y="25261393"/>
            <a:ext cx="6698139" cy="5784563"/>
          </a:xfrm>
          <a:prstGeom prst="rect">
            <a:avLst/>
          </a:prstGeom>
        </p:spPr>
      </p:pic>
      <p:pic>
        <p:nvPicPr>
          <p:cNvPr id="9" name="Picture 8" descr="A graph of people with numbers and images&#10;&#10;Description automatically generated with medium confidence">
            <a:extLst>
              <a:ext uri="{FF2B5EF4-FFF2-40B4-BE49-F238E27FC236}">
                <a16:creationId xmlns:a16="http://schemas.microsoft.com/office/drawing/2014/main" id="{7FBC931C-89FB-5856-7FBB-BB27BC9ED0BE}"/>
              </a:ext>
            </a:extLst>
          </p:cNvPr>
          <p:cNvPicPr>
            <a:picLocks noChangeAspect="1"/>
          </p:cNvPicPr>
          <p:nvPr/>
        </p:nvPicPr>
        <p:blipFill>
          <a:blip r:embed="rId10">
            <a:extLst>
              <a:ext uri="{28A0092B-C50C-407E-A947-70E740481C1C}">
                <a14:useLocalDpi xmlns:a14="http://schemas.microsoft.com/office/drawing/2010/main" val="0"/>
              </a:ext>
            </a:extLst>
          </a:blip>
          <a:srcRect l="11915" t="8721" r="11125" b="5053"/>
          <a:stretch/>
        </p:blipFill>
        <p:spPr>
          <a:xfrm>
            <a:off x="28041125" y="16752017"/>
            <a:ext cx="11668226" cy="7353523"/>
          </a:xfrm>
          <a:prstGeom prst="rect">
            <a:avLst/>
          </a:prstGeom>
        </p:spPr>
      </p:pic>
      <p:sp>
        <p:nvSpPr>
          <p:cNvPr id="15" name="DNA is acquired at multiple timepoints and submitted for NGS. Statistical analysis reveals putative hits, which must be validated.">
            <a:extLst>
              <a:ext uri="{FF2B5EF4-FFF2-40B4-BE49-F238E27FC236}">
                <a16:creationId xmlns:a16="http://schemas.microsoft.com/office/drawing/2014/main" id="{EAB78734-AAB4-39EB-309F-9DAB654EEE15}"/>
              </a:ext>
            </a:extLst>
          </p:cNvPr>
          <p:cNvSpPr txBox="1"/>
          <p:nvPr/>
        </p:nvSpPr>
        <p:spPr>
          <a:xfrm>
            <a:off x="35846370" y="31263242"/>
            <a:ext cx="6048834" cy="7805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0639" tIns="40639" rIns="40639" bIns="40639" numCol="1" anchor="t">
            <a:spAutoFit/>
          </a:bodyPr>
          <a:lstStyle>
            <a:lvl1pPr defTabSz="4389120">
              <a:lnSpc>
                <a:spcPct val="110000"/>
              </a:lnSpc>
              <a:defRPr sz="1400">
                <a:solidFill>
                  <a:srgbClr val="4E5255"/>
                </a:solidFill>
                <a:latin typeface="Source Sans Pro Regular"/>
                <a:ea typeface="Source Sans Pro Regular"/>
                <a:cs typeface="Source Sans Pro Regular"/>
                <a:sym typeface="Source Sans Pro Regular"/>
              </a:defRPr>
            </a:lvl1pPr>
          </a:lstStyle>
          <a:p>
            <a:r>
              <a:rPr lang="en-US" dirty="0">
                <a:solidFill>
                  <a:srgbClr val="2C365E"/>
                </a:solidFill>
              </a:rPr>
              <a:t>We can even compare hypothetical matchups, although care should be taken given the different opposition levels. One area of future exploration will be opponent adjustment.</a:t>
            </a:r>
            <a:endParaRPr dirty="0">
              <a:solidFill>
                <a:srgbClr val="2C365E"/>
              </a:solidFill>
            </a:endParaRPr>
          </a:p>
        </p:txBody>
      </p:sp>
      <p:sp>
        <p:nvSpPr>
          <p:cNvPr id="16" name="Title 4">
            <a:extLst>
              <a:ext uri="{FF2B5EF4-FFF2-40B4-BE49-F238E27FC236}">
                <a16:creationId xmlns:a16="http://schemas.microsoft.com/office/drawing/2014/main" id="{D36CD78F-7BEE-9EEE-7E73-03EA375C2219}"/>
              </a:ext>
            </a:extLst>
          </p:cNvPr>
          <p:cNvSpPr txBox="1">
            <a:spLocks/>
          </p:cNvSpPr>
          <p:nvPr/>
        </p:nvSpPr>
        <p:spPr>
          <a:xfrm>
            <a:off x="18186039" y="25515687"/>
            <a:ext cx="4827721" cy="1470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t">
            <a:noAutofit/>
          </a:bodyPr>
          <a:lstStyle>
            <a:lvl1pPr marL="0" marR="0" indent="0" algn="l" defTabSz="3901488" rtl="0" latinLnBrk="0">
              <a:lnSpc>
                <a:spcPct val="100000"/>
              </a:lnSpc>
              <a:spcBef>
                <a:spcPts val="0"/>
              </a:spcBef>
              <a:spcAft>
                <a:spcPts val="0"/>
              </a:spcAft>
              <a:buClrTx/>
              <a:buSzTx/>
              <a:buFontTx/>
              <a:buNone/>
              <a:tabLst/>
              <a:defRPr sz="12400" b="0" i="0" u="none" strike="noStrike" cap="none" spc="0" baseline="0">
                <a:solidFill>
                  <a:srgbClr val="2C365E"/>
                </a:solidFill>
                <a:uFillTx/>
                <a:latin typeface="Source Sans Pro Black"/>
                <a:ea typeface="Source Sans Pro Black"/>
                <a:cs typeface="Source Sans Pro Black"/>
                <a:sym typeface="Source Sans Pro Black"/>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a:lstStyle>
          <a:p>
            <a:pPr defTabSz="3355280" hangingPunct="1">
              <a:defRPr sz="8500"/>
            </a:pPr>
            <a:r>
              <a:rPr lang="en-US" sz="10800" dirty="0">
                <a:latin typeface="Google Sans"/>
              </a:rPr>
              <a:t>PREDICT</a:t>
            </a:r>
            <a:endParaRPr lang="en-US" sz="10800" dirty="0"/>
          </a:p>
        </p:txBody>
      </p:sp>
      <p:sp>
        <p:nvSpPr>
          <p:cNvPr id="17" name="Title 4">
            <a:extLst>
              <a:ext uri="{FF2B5EF4-FFF2-40B4-BE49-F238E27FC236}">
                <a16:creationId xmlns:a16="http://schemas.microsoft.com/office/drawing/2014/main" id="{5000100E-9BA0-13E6-546F-714635946194}"/>
              </a:ext>
            </a:extLst>
          </p:cNvPr>
          <p:cNvSpPr txBox="1">
            <a:spLocks/>
          </p:cNvSpPr>
          <p:nvPr/>
        </p:nvSpPr>
        <p:spPr>
          <a:xfrm>
            <a:off x="18186039" y="1342808"/>
            <a:ext cx="6584553" cy="1470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t">
            <a:noAutofit/>
          </a:bodyPr>
          <a:lstStyle>
            <a:lvl1pPr marL="0" marR="0" indent="0" algn="l" defTabSz="3901488" rtl="0" latinLnBrk="0">
              <a:lnSpc>
                <a:spcPct val="100000"/>
              </a:lnSpc>
              <a:spcBef>
                <a:spcPts val="0"/>
              </a:spcBef>
              <a:spcAft>
                <a:spcPts val="0"/>
              </a:spcAft>
              <a:buClrTx/>
              <a:buSzTx/>
              <a:buFontTx/>
              <a:buNone/>
              <a:tabLst/>
              <a:defRPr sz="12400" b="0" i="0" u="none" strike="noStrike" cap="none" spc="0" baseline="0">
                <a:solidFill>
                  <a:srgbClr val="2C365E"/>
                </a:solidFill>
                <a:uFillTx/>
                <a:latin typeface="Source Sans Pro Black"/>
                <a:ea typeface="Source Sans Pro Black"/>
                <a:cs typeface="Source Sans Pro Black"/>
                <a:sym typeface="Source Sans Pro Black"/>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a:lstStyle>
          <a:p>
            <a:pPr defTabSz="3355280" hangingPunct="1">
              <a:defRPr sz="8500"/>
            </a:pPr>
            <a:r>
              <a:rPr lang="en-US" sz="10800" dirty="0">
                <a:latin typeface="Google Sans"/>
              </a:rPr>
              <a:t>EVALUATE</a:t>
            </a:r>
            <a:endParaRPr lang="en-US" sz="10800" dirty="0"/>
          </a:p>
        </p:txBody>
      </p:sp>
      <p:sp>
        <p:nvSpPr>
          <p:cNvPr id="18" name="Title 4">
            <a:extLst>
              <a:ext uri="{FF2B5EF4-FFF2-40B4-BE49-F238E27FC236}">
                <a16:creationId xmlns:a16="http://schemas.microsoft.com/office/drawing/2014/main" id="{5F6923D0-1A58-9DBD-D2B3-3097A8E53AF8}"/>
              </a:ext>
            </a:extLst>
          </p:cNvPr>
          <p:cNvSpPr txBox="1">
            <a:spLocks/>
          </p:cNvSpPr>
          <p:nvPr/>
        </p:nvSpPr>
        <p:spPr>
          <a:xfrm>
            <a:off x="18248480" y="16940489"/>
            <a:ext cx="5305378" cy="1470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t">
            <a:noAutofit/>
          </a:bodyPr>
          <a:lstStyle>
            <a:lvl1pPr marL="0" marR="0" indent="0" algn="l" defTabSz="3901488" rtl="0" latinLnBrk="0">
              <a:lnSpc>
                <a:spcPct val="100000"/>
              </a:lnSpc>
              <a:spcBef>
                <a:spcPts val="0"/>
              </a:spcBef>
              <a:spcAft>
                <a:spcPts val="0"/>
              </a:spcAft>
              <a:buClrTx/>
              <a:buSzTx/>
              <a:buFontTx/>
              <a:buNone/>
              <a:tabLst/>
              <a:defRPr sz="12400" b="0" i="0" u="none" strike="noStrike" cap="none" spc="0" baseline="0">
                <a:solidFill>
                  <a:srgbClr val="2C365E"/>
                </a:solidFill>
                <a:uFillTx/>
                <a:latin typeface="Source Sans Pro Black"/>
                <a:ea typeface="Source Sans Pro Black"/>
                <a:cs typeface="Source Sans Pro Black"/>
                <a:sym typeface="Source Sans Pro Black"/>
              </a:defRPr>
            </a:lvl1pPr>
            <a:lvl2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2pPr>
            <a:lvl3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3pPr>
            <a:lvl4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4pPr>
            <a:lvl5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5pPr>
            <a:lvl6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6pPr>
            <a:lvl7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7pPr>
            <a:lvl8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8pPr>
            <a:lvl9pPr marL="0" marR="0" indent="0" algn="l" defTabSz="3901488" rtl="0" latinLnBrk="0">
              <a:lnSpc>
                <a:spcPct val="90000"/>
              </a:lnSpc>
              <a:spcBef>
                <a:spcPts val="0"/>
              </a:spcBef>
              <a:spcAft>
                <a:spcPts val="0"/>
              </a:spcAft>
              <a:buClrTx/>
              <a:buSzTx/>
              <a:buFontTx/>
              <a:buNone/>
              <a:tabLst/>
              <a:defRPr sz="18700" b="0" i="0" u="none" strike="noStrike" cap="none" spc="0" baseline="0">
                <a:solidFill>
                  <a:srgbClr val="000000"/>
                </a:solidFill>
                <a:uFillTx/>
                <a:latin typeface="Calibri Light"/>
                <a:ea typeface="Calibri Light"/>
                <a:cs typeface="Calibri Light"/>
                <a:sym typeface="Calibri Light"/>
              </a:defRPr>
            </a:lvl9pPr>
          </a:lstStyle>
          <a:p>
            <a:pPr defTabSz="3355280" hangingPunct="1">
              <a:defRPr sz="8500"/>
            </a:pPr>
            <a:r>
              <a:rPr lang="en-US" sz="10800" dirty="0">
                <a:latin typeface="Google Sans"/>
              </a:rPr>
              <a:t>ANALYZE</a:t>
            </a:r>
            <a:endParaRPr lang="en-US" sz="10800" dirty="0"/>
          </a:p>
        </p:txBody>
      </p:sp>
      <p:sp>
        <p:nvSpPr>
          <p:cNvPr id="19" name="Title 4">
            <a:extLst>
              <a:ext uri="{FF2B5EF4-FFF2-40B4-BE49-F238E27FC236}">
                <a16:creationId xmlns:a16="http://schemas.microsoft.com/office/drawing/2014/main" id="{F034AB0A-F8BF-6F8D-229A-65CA47229D81}"/>
              </a:ext>
            </a:extLst>
          </p:cNvPr>
          <p:cNvSpPr txBox="1"/>
          <p:nvPr/>
        </p:nvSpPr>
        <p:spPr>
          <a:xfrm>
            <a:off x="17730914" y="27721596"/>
            <a:ext cx="7785846" cy="41139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0639" tIns="40639" rIns="40639" bIns="40639">
            <a:spAutoFit/>
          </a:bodyPr>
          <a:lstStyle/>
          <a:p>
            <a:pPr defTabSz="2150667">
              <a:defRPr sz="2000">
                <a:solidFill>
                  <a:srgbClr val="2C365E"/>
                </a:solidFill>
                <a:latin typeface="Source Sans Pro Regular"/>
                <a:ea typeface="Source Sans Pro Regular"/>
                <a:cs typeface="Source Sans Pro Regular"/>
                <a:sym typeface="Source Sans Pro Regular"/>
              </a:defRPr>
            </a:pPr>
            <a:r>
              <a:rPr dirty="0">
                <a:solidFill>
                  <a:srgbClr val="2C365E"/>
                </a:solidFill>
              </a:rPr>
              <a:t>ICA is a matrix decomposition technique that reduces the dimensionality of our transcriptomic dataset by defining two new matrices which, when multiplied, approximate the original data. These matrices capture the cumulative effects of unknown biological and technical processes. The number of these processes, or components, is predetermined from the original data structure. </a:t>
            </a:r>
            <a:endParaRPr sz="2200"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endParaRPr sz="2200"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r>
              <a:rPr dirty="0">
                <a:solidFill>
                  <a:srgbClr val="2C365E"/>
                </a:solidFill>
              </a:rPr>
              <a:t>Each gene and each sample is given a separate weight for its unique contribution to a component.  By correlating these weights with known phenotypic information, such as tumor status, we can identify components of interest. We can then select the genes that contribute significantly to these components, which may also contribute to the biology underlying our phenotypes of interest. </a:t>
            </a:r>
          </a:p>
        </p:txBody>
      </p:sp>
      <p:sp>
        <p:nvSpPr>
          <p:cNvPr id="20" name="Title 4">
            <a:extLst>
              <a:ext uri="{FF2B5EF4-FFF2-40B4-BE49-F238E27FC236}">
                <a16:creationId xmlns:a16="http://schemas.microsoft.com/office/drawing/2014/main" id="{FCB988C5-034A-BE0A-573A-8C7FD2A60D1C}"/>
              </a:ext>
            </a:extLst>
          </p:cNvPr>
          <p:cNvSpPr txBox="1"/>
          <p:nvPr/>
        </p:nvSpPr>
        <p:spPr>
          <a:xfrm>
            <a:off x="17662898" y="3717226"/>
            <a:ext cx="7785846" cy="5037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0639" tIns="40639" rIns="40639" bIns="40639">
            <a:spAutoFit/>
          </a:bodyPr>
          <a:lstStyle/>
          <a:p>
            <a:pPr defTabSz="2150667">
              <a:defRPr sz="2000">
                <a:solidFill>
                  <a:srgbClr val="2C365E"/>
                </a:solidFill>
                <a:latin typeface="Source Sans Pro Regular"/>
                <a:ea typeface="Source Sans Pro Regular"/>
                <a:cs typeface="Source Sans Pro Regular"/>
                <a:sym typeface="Source Sans Pro Regular"/>
              </a:defRPr>
            </a:pPr>
            <a:r>
              <a:rPr dirty="0">
                <a:solidFill>
                  <a:srgbClr val="2C365E"/>
                </a:solidFill>
              </a:rPr>
              <a:t>ICA is a matrix decomposition technique that reduces the dimensionality of our transcriptomic dataset by defining two new matrices which, when multiplied, approximate the original data. These matrices capture the cumulative effects of unknown biological and technical processes. The number of these processes, or components, is predetermined from the original data structure. </a:t>
            </a:r>
            <a:endParaRPr sz="2200"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endParaRPr sz="2200"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r>
              <a:rPr dirty="0">
                <a:solidFill>
                  <a:srgbClr val="2C365E"/>
                </a:solidFill>
              </a:rPr>
              <a:t>Each gene and each sample is given a separate weight for its unique contribution to a component.  By correlating these weights with known phenotypic information, such as tumor status, we can identify components of interest. We can then select the genes that contribute significantly to these components, which may also contribute to the biology underlying our phenotypes of interest. </a:t>
            </a:r>
            <a:endParaRPr lang="en-US"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endParaRPr lang="en-US"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endParaRPr lang="en-US" dirty="0">
              <a:solidFill>
                <a:srgbClr val="2C365E"/>
              </a:solidFill>
            </a:endParaRPr>
          </a:p>
          <a:p>
            <a:pPr defTabSz="2150667">
              <a:defRPr sz="2000">
                <a:solidFill>
                  <a:srgbClr val="2C365E"/>
                </a:solidFill>
                <a:latin typeface="Source Sans Pro Regular"/>
                <a:ea typeface="Source Sans Pro Regular"/>
                <a:cs typeface="Source Sans Pro Regular"/>
                <a:sym typeface="Source Sans Pro Regular"/>
              </a:defRPr>
            </a:pPr>
            <a:endParaRPr dirty="0">
              <a:solidFill>
                <a:srgbClr val="2C365E"/>
              </a:solidFill>
            </a:endParaRPr>
          </a:p>
        </p:txBody>
      </p:sp>
      <p:sp>
        <p:nvSpPr>
          <p:cNvPr id="25" name="DNA is acquired at multiple timepoints and submitted for NGS. Statistical analysis reveals putative hits, which must be validated.">
            <a:extLst>
              <a:ext uri="{FF2B5EF4-FFF2-40B4-BE49-F238E27FC236}">
                <a16:creationId xmlns:a16="http://schemas.microsoft.com/office/drawing/2014/main" id="{D2AB86C4-FCCE-0C6F-2F75-ADC3976EB15E}"/>
              </a:ext>
            </a:extLst>
          </p:cNvPr>
          <p:cNvSpPr txBox="1"/>
          <p:nvPr/>
        </p:nvSpPr>
        <p:spPr>
          <a:xfrm>
            <a:off x="40281621" y="19172430"/>
            <a:ext cx="2768379" cy="22363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0639" tIns="40639" rIns="40639" bIns="40639" numCol="1" anchor="t">
            <a:spAutoFit/>
          </a:bodyPr>
          <a:lstStyle>
            <a:lvl1pPr defTabSz="4389120">
              <a:lnSpc>
                <a:spcPct val="110000"/>
              </a:lnSpc>
              <a:defRPr sz="1400">
                <a:solidFill>
                  <a:srgbClr val="4E5255"/>
                </a:solidFill>
                <a:latin typeface="Source Sans Pro Regular"/>
                <a:ea typeface="Source Sans Pro Regular"/>
                <a:cs typeface="Source Sans Pro Regular"/>
                <a:sym typeface="Source Sans Pro Regular"/>
              </a:defRPr>
            </a:lvl1pPr>
          </a:lstStyle>
          <a:p>
            <a:r>
              <a:rPr lang="en-US" dirty="0">
                <a:solidFill>
                  <a:srgbClr val="2C365E"/>
                </a:solidFill>
              </a:rPr>
              <a:t>Here, win probability demonstrates a point the United States could have potentially won. By taking the definite integral we can determine the United States’ control of the total space to be </a:t>
            </a:r>
            <a:r>
              <a:rPr lang="en-US" sz="1600" b="1" dirty="0">
                <a:solidFill>
                  <a:srgbClr val="2C365E"/>
                </a:solidFill>
              </a:rPr>
              <a:t>48.61%. </a:t>
            </a:r>
            <a:r>
              <a:rPr lang="en-US" dirty="0">
                <a:solidFill>
                  <a:srgbClr val="2C365E"/>
                </a:solidFill>
              </a:rPr>
              <a:t>This metric adds considerable context to the interpretation of the 1-0 point score for Canada. </a:t>
            </a:r>
            <a:endParaRPr dirty="0">
              <a:solidFill>
                <a:srgbClr val="2C365E"/>
              </a:solidFill>
            </a:endParaRPr>
          </a:p>
        </p:txBody>
      </p:sp>
      <p:grpSp>
        <p:nvGrpSpPr>
          <p:cNvPr id="33" name="Group 32">
            <a:extLst>
              <a:ext uri="{FF2B5EF4-FFF2-40B4-BE49-F238E27FC236}">
                <a16:creationId xmlns:a16="http://schemas.microsoft.com/office/drawing/2014/main" id="{1BAD38DA-5256-E771-5AD0-1A92EC2897DD}"/>
              </a:ext>
            </a:extLst>
          </p:cNvPr>
          <p:cNvGrpSpPr/>
          <p:nvPr/>
        </p:nvGrpSpPr>
        <p:grpSpPr>
          <a:xfrm>
            <a:off x="16802094" y="10605005"/>
            <a:ext cx="14965100" cy="4909907"/>
            <a:chOff x="16811067" y="8843035"/>
            <a:chExt cx="14965100" cy="4909907"/>
          </a:xfrm>
        </p:grpSpPr>
        <p:pic>
          <p:nvPicPr>
            <p:cNvPr id="29" name="Picture 28" descr="A screenshot of a screen&#10;&#10;Description automatically generated">
              <a:extLst>
                <a:ext uri="{FF2B5EF4-FFF2-40B4-BE49-F238E27FC236}">
                  <a16:creationId xmlns:a16="http://schemas.microsoft.com/office/drawing/2014/main" id="{534B2DD7-C7FA-AB7C-8ABA-8F73F4CDC229}"/>
                </a:ext>
              </a:extLst>
            </p:cNvPr>
            <p:cNvPicPr>
              <a:picLocks noChangeAspect="1"/>
            </p:cNvPicPr>
            <p:nvPr/>
          </p:nvPicPr>
          <p:blipFill>
            <a:blip r:embed="rId11">
              <a:extLst>
                <a:ext uri="{28A0092B-C50C-407E-A947-70E740481C1C}">
                  <a14:useLocalDpi xmlns:a14="http://schemas.microsoft.com/office/drawing/2010/main" val="0"/>
                </a:ext>
              </a:extLst>
            </a:blip>
            <a:srcRect b="44928"/>
            <a:stretch/>
          </p:blipFill>
          <p:spPr>
            <a:xfrm>
              <a:off x="16811067" y="8843035"/>
              <a:ext cx="7505700" cy="4909907"/>
            </a:xfrm>
            <a:prstGeom prst="rect">
              <a:avLst/>
            </a:prstGeom>
          </p:spPr>
        </p:pic>
        <p:pic>
          <p:nvPicPr>
            <p:cNvPr id="31" name="Picture 30" descr="A screenshot of a screen&#10;&#10;Description automatically generated">
              <a:extLst>
                <a:ext uri="{FF2B5EF4-FFF2-40B4-BE49-F238E27FC236}">
                  <a16:creationId xmlns:a16="http://schemas.microsoft.com/office/drawing/2014/main" id="{B6E5678B-F372-1C57-C46D-8DBE48AF1029}"/>
                </a:ext>
              </a:extLst>
            </p:cNvPr>
            <p:cNvPicPr>
              <a:picLocks noChangeAspect="1"/>
            </p:cNvPicPr>
            <p:nvPr/>
          </p:nvPicPr>
          <p:blipFill>
            <a:blip r:embed="rId11">
              <a:extLst>
                <a:ext uri="{28A0092B-C50C-407E-A947-70E740481C1C}">
                  <a14:useLocalDpi xmlns:a14="http://schemas.microsoft.com/office/drawing/2010/main" val="0"/>
                </a:ext>
              </a:extLst>
            </a:blip>
            <a:srcRect t="54664"/>
            <a:stretch/>
          </p:blipFill>
          <p:spPr>
            <a:xfrm>
              <a:off x="24270467" y="9702766"/>
              <a:ext cx="7505700" cy="4041888"/>
            </a:xfrm>
            <a:prstGeom prst="rect">
              <a:avLst/>
            </a:prstGeom>
          </p:spPr>
        </p:pic>
        <p:pic>
          <p:nvPicPr>
            <p:cNvPr id="32" name="Picture 31">
              <a:extLst>
                <a:ext uri="{FF2B5EF4-FFF2-40B4-BE49-F238E27FC236}">
                  <a16:creationId xmlns:a16="http://schemas.microsoft.com/office/drawing/2014/main" id="{7A56FAF9-77C1-31E0-4E99-B41EE772119D}"/>
                </a:ext>
              </a:extLst>
            </p:cNvPr>
            <p:cNvPicPr>
              <a:picLocks noChangeAspect="1"/>
            </p:cNvPicPr>
            <p:nvPr/>
          </p:nvPicPr>
          <p:blipFill>
            <a:blip r:embed="rId11">
              <a:extLst>
                <a:ext uri="{28A0092B-C50C-407E-A947-70E740481C1C}">
                  <a14:useLocalDpi xmlns:a14="http://schemas.microsoft.com/office/drawing/2010/main" val="0"/>
                </a:ext>
              </a:extLst>
            </a:blip>
            <a:srcRect t="8805" b="81649"/>
            <a:stretch/>
          </p:blipFill>
          <p:spPr>
            <a:xfrm>
              <a:off x="24270467" y="8845715"/>
              <a:ext cx="7505700" cy="851046"/>
            </a:xfrm>
            <a:prstGeom prst="rect">
              <a:avLst/>
            </a:prstGeom>
          </p:spPr>
        </p:pic>
      </p:grpSp>
      <p:pic>
        <p:nvPicPr>
          <p:cNvPr id="24" name="Graphic 23">
            <a:extLst>
              <a:ext uri="{FF2B5EF4-FFF2-40B4-BE49-F238E27FC236}">
                <a16:creationId xmlns:a16="http://schemas.microsoft.com/office/drawing/2014/main" id="{20F0BDC3-FECC-AB99-86F9-3AF6D475EC8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07714" y="18467241"/>
            <a:ext cx="11279775" cy="11442912"/>
          </a:xfrm>
          <a:prstGeom prst="rect">
            <a:avLst/>
          </a:prstGeom>
        </p:spPr>
      </p:pic>
      <p:sp>
        <p:nvSpPr>
          <p:cNvPr id="30" name="TextBox 29">
            <a:extLst>
              <a:ext uri="{FF2B5EF4-FFF2-40B4-BE49-F238E27FC236}">
                <a16:creationId xmlns:a16="http://schemas.microsoft.com/office/drawing/2014/main" id="{BBA3239E-50E4-EDBF-5A31-DFB9D0114604}"/>
              </a:ext>
            </a:extLst>
          </p:cNvPr>
          <p:cNvSpPr txBox="1"/>
          <p:nvPr/>
        </p:nvSpPr>
        <p:spPr>
          <a:xfrm>
            <a:off x="5866122" y="20768554"/>
            <a:ext cx="940577" cy="1169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7000" b="0" i="0" u="none" strike="noStrike" cap="none" spc="0" normalizeH="0" baseline="0" dirty="0">
                <a:ln>
                  <a:noFill/>
                </a:ln>
                <a:solidFill>
                  <a:srgbClr val="000000"/>
                </a:solidFill>
                <a:effectLst/>
                <a:uFillTx/>
                <a:latin typeface="+mn-lt"/>
                <a:ea typeface="+mn-ea"/>
                <a:cs typeface="+mn-cs"/>
                <a:sym typeface="Helvetica"/>
              </a:rPr>
              <a:t>😀</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182</TotalTime>
  <Words>1772</Words>
  <Application>Microsoft Macintosh PowerPoint</Application>
  <PresentationFormat>Custom</PresentationFormat>
  <Paragraphs>67</Paragraphs>
  <Slides>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Arial</vt:lpstr>
      <vt:lpstr>Calibri</vt:lpstr>
      <vt:lpstr>Calibri Light</vt:lpstr>
      <vt:lpstr>Google Sans</vt:lpstr>
      <vt:lpstr>Source Sans Pro</vt:lpstr>
      <vt:lpstr>Source Sans Pro Black</vt:lpstr>
      <vt:lpstr>Source Sans Pro Regular</vt:lpstr>
      <vt:lpstr>SourceSansPro-SemiBold</vt:lpstr>
      <vt:lpstr>Office Theme</vt:lpstr>
      <vt:lpstr>Visual and UX design principles can improve the effectiveness of Morrison’s Better Poster and poster presentations</vt:lpstr>
      <vt:lpstr>Visual and UX design principles can improve the effectiveness of Morrison’s Better Poster and poster presentations</vt:lpstr>
      <vt:lpstr>Digging Deeper: Building Volleyball Metrics with Full-Court Coverage and Context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Kevin Baer</cp:lastModifiedBy>
  <cp:revision>7</cp:revision>
  <dcterms:modified xsi:type="dcterms:W3CDTF">2024-09-28T05:33:18Z</dcterms:modified>
</cp:coreProperties>
</file>