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72" r:id="rId5"/>
    <p:sldId id="262" r:id="rId6"/>
    <p:sldId id="269" r:id="rId7"/>
    <p:sldId id="270" r:id="rId8"/>
    <p:sldId id="267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heelvora\Desktop\Hackathon\uti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heelvora\Desktop\Hackathon\uti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heelvora\Desktop\Hackathon\uti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Installation Amount per company</a:t>
            </a:r>
            <a:r>
              <a:rPr lang="en-US" baseline="0"/>
              <a:t> along with Market Share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V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Competitor!$B$1</c:f>
              <c:strCache>
                <c:ptCount val="1"/>
                <c:pt idx="0">
                  <c:v>InstallationAmount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Competitor!$A$2:$A$5</c:f>
              <c:strCache>
                <c:ptCount val="4"/>
                <c:pt idx="0">
                  <c:v>Solar City/Tesla</c:v>
                </c:pt>
                <c:pt idx="1">
                  <c:v>SunPower</c:v>
                </c:pt>
                <c:pt idx="2">
                  <c:v>Sunrun</c:v>
                </c:pt>
                <c:pt idx="3">
                  <c:v>Vivint</c:v>
                </c:pt>
              </c:strCache>
            </c:strRef>
          </c:cat>
          <c:val>
            <c:numRef>
              <c:f>Competitor!$B$2:$B$5</c:f>
              <c:numCache>
                <c:formatCode>General</c:formatCode>
                <c:ptCount val="4"/>
                <c:pt idx="0">
                  <c:v>4463</c:v>
                </c:pt>
                <c:pt idx="1">
                  <c:v>3038</c:v>
                </c:pt>
                <c:pt idx="2">
                  <c:v>791</c:v>
                </c:pt>
                <c:pt idx="3">
                  <c:v>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CF-3742-B59B-CE2E21C74C45}"/>
            </c:ext>
          </c:extLst>
        </c:ser>
        <c:ser>
          <c:idx val="1"/>
          <c:order val="1"/>
          <c:tx>
            <c:strRef>
              <c:f>Competitor!$C$1</c:f>
              <c:strCache>
                <c:ptCount val="1"/>
                <c:pt idx="0">
                  <c:v>MarketShare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4420024420024646E-3"/>
                  <c:y val="-4.1269841269841269E-2"/>
                </c:manualLayout>
              </c:layout>
              <c:tx>
                <c:rich>
                  <a:bodyPr/>
                  <a:lstStyle/>
                  <a:p>
                    <a:fld id="{4B4285A1-03CA-7E44-8678-DD4D725063F5}" type="VALUE">
                      <a:rPr lang="en-US" sz="1100" baseline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5CF-3742-B59B-CE2E21C74C45}"/>
                </c:ext>
              </c:extLst>
            </c:dLbl>
            <c:dLbl>
              <c:idx val="1"/>
              <c:layout>
                <c:manualLayout>
                  <c:x val="-4.4769527588641733E-17"/>
                  <c:y val="-4.1269841269841269E-2"/>
                </c:manualLayout>
              </c:layout>
              <c:tx>
                <c:rich>
                  <a:bodyPr/>
                  <a:lstStyle/>
                  <a:p>
                    <a:r>
                      <a:rPr lang="en-US" sz="1100" baseline="0"/>
                      <a:t> </a:t>
                    </a:r>
                    <a:fld id="{DAE9F167-B29B-A740-8041-F4CE699D9475}" type="VALUE">
                      <a:rPr lang="en-US" sz="1100" baseline="0"/>
                      <a:pPr/>
                      <a:t>[VALUE]</a:t>
                    </a:fld>
                    <a:endParaRPr lang="en-US" sz="1100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5CF-3742-B59B-CE2E21C74C45}"/>
                </c:ext>
              </c:extLst>
            </c:dLbl>
            <c:dLbl>
              <c:idx val="2"/>
              <c:layout>
                <c:manualLayout>
                  <c:x val="6.2877906354180798E-4"/>
                  <c:y val="-4.6112875805297167E-2"/>
                </c:manualLayout>
              </c:layout>
              <c:tx>
                <c:rich>
                  <a:bodyPr/>
                  <a:lstStyle/>
                  <a:p>
                    <a:r>
                      <a:rPr lang="en-US" sz="1100" baseline="0"/>
                      <a:t> </a:t>
                    </a:r>
                    <a:fld id="{D8174385-B52F-A044-93DB-AE779EA6E02C}" type="VALUE">
                      <a:rPr lang="en-US" sz="1100" baseline="0"/>
                      <a:pPr/>
                      <a:t>[VALUE]</a:t>
                    </a:fld>
                    <a:endParaRPr lang="en-US" sz="1100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5CF-3742-B59B-CE2E21C74C45}"/>
                </c:ext>
              </c:extLst>
            </c:dLbl>
            <c:dLbl>
              <c:idx val="3"/>
              <c:layout>
                <c:manualLayout>
                  <c:x val="0"/>
                  <c:y val="-3.4920634920634921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A50D7DFB-82E6-0645-B721-947430A2685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5CF-3742-B59B-CE2E21C74C45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V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Competitor!$A$2:$A$5</c:f>
              <c:strCache>
                <c:ptCount val="4"/>
                <c:pt idx="0">
                  <c:v>Solar City/Tesla</c:v>
                </c:pt>
                <c:pt idx="1">
                  <c:v>SunPower</c:v>
                </c:pt>
                <c:pt idx="2">
                  <c:v>Sunrun</c:v>
                </c:pt>
                <c:pt idx="3">
                  <c:v>Vivint</c:v>
                </c:pt>
              </c:strCache>
            </c:strRef>
          </c:cat>
          <c:val>
            <c:numRef>
              <c:f>Competitor!$C$2:$C$5</c:f>
              <c:numCache>
                <c:formatCode>0.00%</c:formatCode>
                <c:ptCount val="4"/>
                <c:pt idx="0">
                  <c:v>0.15659999999999999</c:v>
                </c:pt>
                <c:pt idx="1">
                  <c:v>0.1066</c:v>
                </c:pt>
                <c:pt idx="2">
                  <c:v>2.7699999999999999E-2</c:v>
                </c:pt>
                <c:pt idx="3">
                  <c:v>2.7300000000000001E-2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5CF-3742-B59B-CE2E21C74C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3457184"/>
        <c:axId val="693458864"/>
      </c:barChart>
      <c:catAx>
        <c:axId val="693457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Company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V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693458864"/>
        <c:crosses val="autoZero"/>
        <c:auto val="1"/>
        <c:lblAlgn val="ctr"/>
        <c:lblOffset val="100"/>
        <c:noMultiLvlLbl val="0"/>
      </c:catAx>
      <c:valAx>
        <c:axId val="69345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Installation</a:t>
                </a:r>
                <a:r>
                  <a:rPr lang="en-US" baseline="0"/>
                  <a:t> Amount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9.2678405931417972E-3"/>
              <c:y val="0.385187319884726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V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69345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V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[util.xlsx]EV!PivotTable2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Electric Vehicles owned by Zip Code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V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EV!$B$3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EV!$A$4:$A$24</c:f>
              <c:strCache>
                <c:ptCount val="20"/>
                <c:pt idx="0">
                  <c:v>91387</c:v>
                </c:pt>
                <c:pt idx="1">
                  <c:v>91390</c:v>
                </c:pt>
                <c:pt idx="2">
                  <c:v>92028</c:v>
                </c:pt>
                <c:pt idx="3">
                  <c:v>92067</c:v>
                </c:pt>
                <c:pt idx="4">
                  <c:v>92145</c:v>
                </c:pt>
                <c:pt idx="5">
                  <c:v>92363</c:v>
                </c:pt>
                <c:pt idx="6">
                  <c:v>92532</c:v>
                </c:pt>
                <c:pt idx="7">
                  <c:v>92676</c:v>
                </c:pt>
                <c:pt idx="8">
                  <c:v>92694</c:v>
                </c:pt>
                <c:pt idx="9">
                  <c:v>93314</c:v>
                </c:pt>
                <c:pt idx="10">
                  <c:v>93543</c:v>
                </c:pt>
                <c:pt idx="11">
                  <c:v>93619</c:v>
                </c:pt>
                <c:pt idx="12">
                  <c:v>93723</c:v>
                </c:pt>
                <c:pt idx="13">
                  <c:v>95006</c:v>
                </c:pt>
                <c:pt idx="14">
                  <c:v>95220</c:v>
                </c:pt>
                <c:pt idx="15">
                  <c:v>95322</c:v>
                </c:pt>
                <c:pt idx="16">
                  <c:v>95612</c:v>
                </c:pt>
                <c:pt idx="17">
                  <c:v>95762</c:v>
                </c:pt>
                <c:pt idx="18">
                  <c:v>95949</c:v>
                </c:pt>
                <c:pt idx="19">
                  <c:v>96008</c:v>
                </c:pt>
              </c:strCache>
            </c:strRef>
          </c:cat>
          <c:val>
            <c:numRef>
              <c:f>EV!$B$4:$B$24</c:f>
              <c:numCache>
                <c:formatCode>General</c:formatCode>
                <c:ptCount val="20"/>
                <c:pt idx="0">
                  <c:v>16</c:v>
                </c:pt>
                <c:pt idx="1">
                  <c:v>26</c:v>
                </c:pt>
                <c:pt idx="2">
                  <c:v>9</c:v>
                </c:pt>
                <c:pt idx="3">
                  <c:v>19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2</c:v>
                </c:pt>
                <c:pt idx="8">
                  <c:v>21</c:v>
                </c:pt>
                <c:pt idx="9">
                  <c:v>17</c:v>
                </c:pt>
                <c:pt idx="10">
                  <c:v>2</c:v>
                </c:pt>
                <c:pt idx="11">
                  <c:v>41</c:v>
                </c:pt>
                <c:pt idx="12">
                  <c:v>4</c:v>
                </c:pt>
                <c:pt idx="13">
                  <c:v>6</c:v>
                </c:pt>
                <c:pt idx="14">
                  <c:v>9</c:v>
                </c:pt>
                <c:pt idx="15">
                  <c:v>0</c:v>
                </c:pt>
                <c:pt idx="16">
                  <c:v>0</c:v>
                </c:pt>
                <c:pt idx="17">
                  <c:v>98</c:v>
                </c:pt>
                <c:pt idx="18">
                  <c:v>10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A-E04B-8E88-D7F315514D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0490800"/>
        <c:axId val="670887360"/>
      </c:barChart>
      <c:catAx>
        <c:axId val="670490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Zip</a:t>
                </a:r>
                <a:r>
                  <a:rPr lang="en-US" baseline="0"/>
                  <a:t> Code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253386531381565"/>
              <c:y val="0.925735654280673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V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670887360"/>
        <c:crosses val="autoZero"/>
        <c:auto val="1"/>
        <c:lblAlgn val="ctr"/>
        <c:lblOffset val="100"/>
        <c:noMultiLvlLbl val="0"/>
      </c:catAx>
      <c:valAx>
        <c:axId val="67088736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Electric</a:t>
                </a:r>
                <a:r>
                  <a:rPr lang="en-US" baseline="0"/>
                  <a:t> Vehicle Count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1.1185682326621925E-2"/>
              <c:y val="0.398685645063597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V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67049080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V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[util.xlsx]EV!PivotTable3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Total Electric Vehicles owned by City </a:t>
            </a:r>
            <a:endParaRPr lang="en-AU" sz="140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s-VE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EV!$M$3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EV!$L$4:$L$21</c:f>
              <c:strCache>
                <c:ptCount val="17"/>
                <c:pt idx="0">
                  <c:v>Acampo</c:v>
                </c:pt>
                <c:pt idx="1">
                  <c:v>AGUA DULCE</c:v>
                </c:pt>
                <c:pt idx="2">
                  <c:v>Bakersfield</c:v>
                </c:pt>
                <c:pt idx="3">
                  <c:v>Boulder Creek</c:v>
                </c:pt>
                <c:pt idx="4">
                  <c:v>CANYON COUNTRY</c:v>
                </c:pt>
                <c:pt idx="5">
                  <c:v>Clovis</c:v>
                </c:pt>
                <c:pt idx="6">
                  <c:v>El Dorado Hills</c:v>
                </c:pt>
                <c:pt idx="7">
                  <c:v>FALLBROOK</c:v>
                </c:pt>
                <c:pt idx="8">
                  <c:v>Fresno</c:v>
                </c:pt>
                <c:pt idx="9">
                  <c:v>Grass Valley</c:v>
                </c:pt>
                <c:pt idx="10">
                  <c:v>LADERA RANCH</c:v>
                </c:pt>
                <c:pt idx="11">
                  <c:v>LAKE ELSINORE</c:v>
                </c:pt>
                <c:pt idx="12">
                  <c:v>LITTLEROCK</c:v>
                </c:pt>
                <c:pt idx="13">
                  <c:v>RANCHO MISSION VIEJO</c:v>
                </c:pt>
                <c:pt idx="14">
                  <c:v>RANCHO SANTA FE</c:v>
                </c:pt>
                <c:pt idx="15">
                  <c:v>SANTA CLARITA</c:v>
                </c:pt>
                <c:pt idx="16">
                  <c:v>SILVERADO</c:v>
                </c:pt>
              </c:strCache>
            </c:strRef>
          </c:cat>
          <c:val>
            <c:numRef>
              <c:f>EV!$M$4:$M$21</c:f>
              <c:numCache>
                <c:formatCode>General</c:formatCode>
                <c:ptCount val="17"/>
                <c:pt idx="0">
                  <c:v>9</c:v>
                </c:pt>
                <c:pt idx="1">
                  <c:v>1</c:v>
                </c:pt>
                <c:pt idx="2">
                  <c:v>17</c:v>
                </c:pt>
                <c:pt idx="3">
                  <c:v>6</c:v>
                </c:pt>
                <c:pt idx="4">
                  <c:v>9</c:v>
                </c:pt>
                <c:pt idx="5">
                  <c:v>41</c:v>
                </c:pt>
                <c:pt idx="6">
                  <c:v>98</c:v>
                </c:pt>
                <c:pt idx="7">
                  <c:v>9</c:v>
                </c:pt>
                <c:pt idx="8">
                  <c:v>4</c:v>
                </c:pt>
                <c:pt idx="9">
                  <c:v>10</c:v>
                </c:pt>
                <c:pt idx="10">
                  <c:v>19</c:v>
                </c:pt>
                <c:pt idx="11">
                  <c:v>9</c:v>
                </c:pt>
                <c:pt idx="12">
                  <c:v>2</c:v>
                </c:pt>
                <c:pt idx="13">
                  <c:v>2</c:v>
                </c:pt>
                <c:pt idx="14">
                  <c:v>19</c:v>
                </c:pt>
                <c:pt idx="15">
                  <c:v>32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63-8F4F-B3C1-A38906E78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0333840"/>
        <c:axId val="671065152"/>
      </c:barChart>
      <c:catAx>
        <c:axId val="670333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City</a:t>
                </a:r>
              </a:p>
            </c:rich>
          </c:tx>
          <c:layout>
            <c:manualLayout>
              <c:xMode val="edge"/>
              <c:yMode val="edge"/>
              <c:x val="0.51139268843978547"/>
              <c:y val="0.90446480539059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V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671065152"/>
        <c:crosses val="autoZero"/>
        <c:auto val="1"/>
        <c:lblAlgn val="ctr"/>
        <c:lblOffset val="100"/>
        <c:noMultiLvlLbl val="0"/>
      </c:catAx>
      <c:valAx>
        <c:axId val="671065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Electric Vehicle Count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1.3257575757575758E-2"/>
              <c:y val="0.406897402750029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V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670333840"/>
        <c:crosses val="autoZero"/>
        <c:crossBetween val="between"/>
        <c:majorUnit val="20"/>
        <c:min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V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671F7D-7F3B-44F3-9950-70C2AEEC6BD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88BA9E-685F-421B-9FC4-117A9779CEB9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lnSpc>
              <a:spcPct val="100000"/>
            </a:lnSpc>
            <a:defRPr b="1"/>
          </a:pPr>
          <a:r>
            <a:rPr lang="en-US" sz="2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Renewable</a:t>
          </a:r>
          <a:r>
            <a:rPr lang="en-US" sz="2000" b="0" kern="1200" dirty="0"/>
            <a:t> Energy Industry is </a:t>
          </a:r>
          <a:r>
            <a:rPr lang="en-US" sz="2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growing</a:t>
          </a:r>
          <a:r>
            <a:rPr lang="en-US" sz="2000" b="0" kern="1200" dirty="0"/>
            <a:t>!</a:t>
          </a:r>
        </a:p>
      </dgm:t>
    </dgm:pt>
    <dgm:pt modelId="{400025E6-3142-4662-9B9A-007A0FCD58E5}" type="parTrans" cxnId="{B5D36288-8252-4A0A-9A76-35E217DF10FC}">
      <dgm:prSet/>
      <dgm:spPr/>
      <dgm:t>
        <a:bodyPr/>
        <a:lstStyle/>
        <a:p>
          <a:endParaRPr lang="en-US"/>
        </a:p>
      </dgm:t>
    </dgm:pt>
    <dgm:pt modelId="{8DCD5CA9-4992-479E-BBBF-3DE16FF19EC1}" type="sibTrans" cxnId="{B5D36288-8252-4A0A-9A76-35E217DF10FC}">
      <dgm:prSet/>
      <dgm:spPr/>
      <dgm:t>
        <a:bodyPr/>
        <a:lstStyle/>
        <a:p>
          <a:endParaRPr lang="en-US"/>
        </a:p>
      </dgm:t>
    </dgm:pt>
    <dgm:pt modelId="{367DCDB1-E8D4-4792-8753-9CE0E593E55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0" dirty="0"/>
            <a:t>Sunrun, the nation’s largest residential solar provider needs to stay competitive and continue acquiring customers</a:t>
          </a:r>
        </a:p>
        <a:p>
          <a:pPr>
            <a:defRPr b="1"/>
          </a:pPr>
          <a:endParaRPr lang="en-US" sz="2000" b="0" dirty="0"/>
        </a:p>
      </dgm:t>
    </dgm:pt>
    <dgm:pt modelId="{7FA8276E-A5F8-4B36-BB80-1A37FC72B267}" type="parTrans" cxnId="{0E51AA71-7400-4A0C-BF29-B0ECBC40A0C5}">
      <dgm:prSet/>
      <dgm:spPr/>
      <dgm:t>
        <a:bodyPr/>
        <a:lstStyle/>
        <a:p>
          <a:endParaRPr lang="en-US"/>
        </a:p>
      </dgm:t>
    </dgm:pt>
    <dgm:pt modelId="{D034D241-EED7-4ABE-AABA-B4C5D5C5396B}" type="sibTrans" cxnId="{0E51AA71-7400-4A0C-BF29-B0ECBC40A0C5}">
      <dgm:prSet/>
      <dgm:spPr/>
      <dgm:t>
        <a:bodyPr/>
        <a:lstStyle/>
        <a:p>
          <a:endParaRPr lang="en-US"/>
        </a:p>
      </dgm:t>
    </dgm:pt>
    <dgm:pt modelId="{0A4B0125-E15D-4DF4-A6D4-CA9E4C10EF5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0" dirty="0"/>
            <a:t>Challenge:</a:t>
          </a:r>
        </a:p>
      </dgm:t>
    </dgm:pt>
    <dgm:pt modelId="{C59AD71E-668B-43F8-9BCA-F74D48FF38CD}" type="parTrans" cxnId="{945B9EE3-60B3-4ED8-A1AD-67732C8EFFD6}">
      <dgm:prSet/>
      <dgm:spPr/>
      <dgm:t>
        <a:bodyPr/>
        <a:lstStyle/>
        <a:p>
          <a:endParaRPr lang="en-US"/>
        </a:p>
      </dgm:t>
    </dgm:pt>
    <dgm:pt modelId="{D389498F-B8CE-4347-A2E2-B2705FB6A023}" type="sibTrans" cxnId="{945B9EE3-60B3-4ED8-A1AD-67732C8EFFD6}">
      <dgm:prSet/>
      <dgm:spPr/>
      <dgm:t>
        <a:bodyPr/>
        <a:lstStyle/>
        <a:p>
          <a:endParaRPr lang="en-US"/>
        </a:p>
      </dgm:t>
    </dgm:pt>
    <dgm:pt modelId="{3FBA9524-F2AB-40C0-A7A6-BFF8259136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/>
            <a:t>Analyzing multiple datasets to identify high potential markets</a:t>
          </a:r>
        </a:p>
      </dgm:t>
    </dgm:pt>
    <dgm:pt modelId="{44B7CA48-EAE8-4876-BDEF-833BE0DEB8D9}" type="parTrans" cxnId="{45EA13CF-B437-4FAC-AD62-FCF70165636C}">
      <dgm:prSet/>
      <dgm:spPr/>
      <dgm:t>
        <a:bodyPr/>
        <a:lstStyle/>
        <a:p>
          <a:endParaRPr lang="en-US"/>
        </a:p>
      </dgm:t>
    </dgm:pt>
    <dgm:pt modelId="{667A9572-E817-4F2A-B1BA-3512FF93E041}" type="sibTrans" cxnId="{45EA13CF-B437-4FAC-AD62-FCF70165636C}">
      <dgm:prSet/>
      <dgm:spPr/>
      <dgm:t>
        <a:bodyPr/>
        <a:lstStyle/>
        <a:p>
          <a:endParaRPr lang="en-US"/>
        </a:p>
      </dgm:t>
    </dgm:pt>
    <dgm:pt modelId="{765CDECE-4FA7-4E46-AF08-08E0306D1996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2000" b="0" dirty="0"/>
        </a:p>
        <a:p>
          <a:pPr>
            <a:lnSpc>
              <a:spcPct val="100000"/>
            </a:lnSpc>
          </a:pPr>
          <a:r>
            <a:rPr lang="en-US" sz="2000" b="0" dirty="0"/>
            <a:t>Identify certain demographics driving solar energy adoption</a:t>
          </a:r>
        </a:p>
      </dgm:t>
    </dgm:pt>
    <dgm:pt modelId="{DF3F2A13-EDC4-4133-962A-EB072AFAA708}" type="parTrans" cxnId="{FDF9501C-6CC3-4264-8530-A5D563FDF027}">
      <dgm:prSet/>
      <dgm:spPr/>
      <dgm:t>
        <a:bodyPr/>
        <a:lstStyle/>
        <a:p>
          <a:endParaRPr lang="en-US"/>
        </a:p>
      </dgm:t>
    </dgm:pt>
    <dgm:pt modelId="{C9846C3B-1F1E-46ED-AB3C-AB3578E45791}" type="sibTrans" cxnId="{FDF9501C-6CC3-4264-8530-A5D563FDF027}">
      <dgm:prSet/>
      <dgm:spPr/>
      <dgm:t>
        <a:bodyPr/>
        <a:lstStyle/>
        <a:p>
          <a:endParaRPr lang="en-US"/>
        </a:p>
      </dgm:t>
    </dgm:pt>
    <dgm:pt modelId="{DCF1AF7B-1CEC-4799-A421-416A1F51C3EC}" type="pres">
      <dgm:prSet presAssocID="{AD671F7D-7F3B-44F3-9950-70C2AEEC6BD3}" presName="root" presStyleCnt="0">
        <dgm:presLayoutVars>
          <dgm:dir/>
          <dgm:resizeHandles val="exact"/>
        </dgm:presLayoutVars>
      </dgm:prSet>
      <dgm:spPr/>
    </dgm:pt>
    <dgm:pt modelId="{D2503D3A-0B55-4A2A-85FD-A12DC60D6054}" type="pres">
      <dgm:prSet presAssocID="{3088BA9E-685F-421B-9FC4-117A9779CEB9}" presName="compNode" presStyleCnt="0"/>
      <dgm:spPr/>
    </dgm:pt>
    <dgm:pt modelId="{9BBED04D-EB47-40C4-A718-6EBE289860C0}" type="pres">
      <dgm:prSet presAssocID="{3088BA9E-685F-421B-9FC4-117A9779CE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FE1A2A9-3452-491B-88B5-840DEF5DBA12}" type="pres">
      <dgm:prSet presAssocID="{3088BA9E-685F-421B-9FC4-117A9779CEB9}" presName="iconSpace" presStyleCnt="0"/>
      <dgm:spPr/>
    </dgm:pt>
    <dgm:pt modelId="{D093F17E-C73C-4FDD-A799-1A60821E8BE6}" type="pres">
      <dgm:prSet presAssocID="{3088BA9E-685F-421B-9FC4-117A9779CEB9}" presName="parTx" presStyleLbl="revTx" presStyleIdx="0" presStyleCnt="6">
        <dgm:presLayoutVars>
          <dgm:chMax val="0"/>
          <dgm:chPref val="0"/>
        </dgm:presLayoutVars>
      </dgm:prSet>
      <dgm:spPr>
        <a:xfrm>
          <a:off x="18306" y="1069472"/>
          <a:ext cx="2429466" cy="1838270"/>
        </a:xfrm>
        <a:prstGeom prst="rect">
          <a:avLst/>
        </a:prstGeom>
      </dgm:spPr>
    </dgm:pt>
    <dgm:pt modelId="{222AD01E-10DD-495B-8728-DD48BA5ABD83}" type="pres">
      <dgm:prSet presAssocID="{3088BA9E-685F-421B-9FC4-117A9779CEB9}" presName="txSpace" presStyleCnt="0"/>
      <dgm:spPr/>
    </dgm:pt>
    <dgm:pt modelId="{2218FF60-652D-4534-B818-C22182F10296}" type="pres">
      <dgm:prSet presAssocID="{3088BA9E-685F-421B-9FC4-117A9779CEB9}" presName="desTx" presStyleLbl="revTx" presStyleIdx="1" presStyleCnt="6">
        <dgm:presLayoutVars/>
      </dgm:prSet>
      <dgm:spPr/>
    </dgm:pt>
    <dgm:pt modelId="{CFE4793A-0F4F-44DC-AB72-94C7B4231A0B}" type="pres">
      <dgm:prSet presAssocID="{8DCD5CA9-4992-479E-BBBF-3DE16FF19EC1}" presName="sibTrans" presStyleCnt="0"/>
      <dgm:spPr/>
    </dgm:pt>
    <dgm:pt modelId="{166E8766-AA70-44F4-BF0B-037EFA2FA770}" type="pres">
      <dgm:prSet presAssocID="{367DCDB1-E8D4-4792-8753-9CE0E593E55D}" presName="compNode" presStyleCnt="0"/>
      <dgm:spPr/>
    </dgm:pt>
    <dgm:pt modelId="{5DD21B34-30FD-45F5-8103-F0F4065B4098}" type="pres">
      <dgm:prSet presAssocID="{367DCDB1-E8D4-4792-8753-9CE0E593E5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10BC9DC9-7076-463B-896A-57601884BF6F}" type="pres">
      <dgm:prSet presAssocID="{367DCDB1-E8D4-4792-8753-9CE0E593E55D}" presName="iconSpace" presStyleCnt="0"/>
      <dgm:spPr/>
    </dgm:pt>
    <dgm:pt modelId="{0BE2DDF7-30DF-4DC9-B579-13486E914181}" type="pres">
      <dgm:prSet presAssocID="{367DCDB1-E8D4-4792-8753-9CE0E593E55D}" presName="parTx" presStyleLbl="revTx" presStyleIdx="2" presStyleCnt="6">
        <dgm:presLayoutVars>
          <dgm:chMax val="0"/>
          <dgm:chPref val="0"/>
        </dgm:presLayoutVars>
      </dgm:prSet>
      <dgm:spPr/>
    </dgm:pt>
    <dgm:pt modelId="{8E214DD1-B410-4A73-92D0-77B24366D6FC}" type="pres">
      <dgm:prSet presAssocID="{367DCDB1-E8D4-4792-8753-9CE0E593E55D}" presName="txSpace" presStyleCnt="0"/>
      <dgm:spPr/>
    </dgm:pt>
    <dgm:pt modelId="{5F0029C1-5070-4871-932C-0FA7D6F9AD12}" type="pres">
      <dgm:prSet presAssocID="{367DCDB1-E8D4-4792-8753-9CE0E593E55D}" presName="desTx" presStyleLbl="revTx" presStyleIdx="3" presStyleCnt="6">
        <dgm:presLayoutVars/>
      </dgm:prSet>
      <dgm:spPr/>
    </dgm:pt>
    <dgm:pt modelId="{99E923EE-F869-4DF4-8857-726C84EB24AD}" type="pres">
      <dgm:prSet presAssocID="{D034D241-EED7-4ABE-AABA-B4C5D5C5396B}" presName="sibTrans" presStyleCnt="0"/>
      <dgm:spPr/>
    </dgm:pt>
    <dgm:pt modelId="{12FB6295-AED3-44B4-86FF-3D2278DECD1E}" type="pres">
      <dgm:prSet presAssocID="{0A4B0125-E15D-4DF4-A6D4-CA9E4C10EF5E}" presName="compNode" presStyleCnt="0"/>
      <dgm:spPr/>
    </dgm:pt>
    <dgm:pt modelId="{C3116907-D3C0-4CC5-A8E7-E372D7165C44}" type="pres">
      <dgm:prSet presAssocID="{0A4B0125-E15D-4DF4-A6D4-CA9E4C10EF5E}" presName="iconRect" presStyleLbl="node1" presStyleIdx="2" presStyleCnt="3" custLinFactNeighborY="2935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F2AD872F-92B7-4293-AF44-612FC20C2E9E}" type="pres">
      <dgm:prSet presAssocID="{0A4B0125-E15D-4DF4-A6D4-CA9E4C10EF5E}" presName="iconSpace" presStyleCnt="0"/>
      <dgm:spPr/>
    </dgm:pt>
    <dgm:pt modelId="{6CBB583C-3B37-44F8-8EE5-CFAE31EA324F}" type="pres">
      <dgm:prSet presAssocID="{0A4B0125-E15D-4DF4-A6D4-CA9E4C10EF5E}" presName="parTx" presStyleLbl="revTx" presStyleIdx="4" presStyleCnt="6" custScaleY="95988" custLinFactNeighborY="22258">
        <dgm:presLayoutVars>
          <dgm:chMax val="0"/>
          <dgm:chPref val="0"/>
        </dgm:presLayoutVars>
      </dgm:prSet>
      <dgm:spPr/>
    </dgm:pt>
    <dgm:pt modelId="{CBD03ADF-BE63-44AE-B801-F81CA0AD2782}" type="pres">
      <dgm:prSet presAssocID="{0A4B0125-E15D-4DF4-A6D4-CA9E4C10EF5E}" presName="txSpace" presStyleCnt="0"/>
      <dgm:spPr/>
    </dgm:pt>
    <dgm:pt modelId="{E8BDC012-ED71-4A32-BA3C-0588B33B2402}" type="pres">
      <dgm:prSet presAssocID="{0A4B0125-E15D-4DF4-A6D4-CA9E4C10EF5E}" presName="desTx" presStyleLbl="revTx" presStyleIdx="5" presStyleCnt="6" custScaleY="381029">
        <dgm:presLayoutVars/>
      </dgm:prSet>
      <dgm:spPr/>
    </dgm:pt>
  </dgm:ptLst>
  <dgm:cxnLst>
    <dgm:cxn modelId="{B2A7C80D-8AB2-44A2-B930-0497D25D99C5}" type="presOf" srcId="{367DCDB1-E8D4-4792-8753-9CE0E593E55D}" destId="{0BE2DDF7-30DF-4DC9-B579-13486E914181}" srcOrd="0" destOrd="0" presId="urn:microsoft.com/office/officeart/2018/5/layout/CenteredIconLabelDescriptionList"/>
    <dgm:cxn modelId="{FDF9501C-6CC3-4264-8530-A5D563FDF027}" srcId="{0A4B0125-E15D-4DF4-A6D4-CA9E4C10EF5E}" destId="{765CDECE-4FA7-4E46-AF08-08E0306D1996}" srcOrd="1" destOrd="0" parTransId="{DF3F2A13-EDC4-4133-962A-EB072AFAA708}" sibTransId="{C9846C3B-1F1E-46ED-AB3C-AB3578E45791}"/>
    <dgm:cxn modelId="{81991C63-0E43-423A-B59F-48D7C00B8FF7}" type="presOf" srcId="{3088BA9E-685F-421B-9FC4-117A9779CEB9}" destId="{D093F17E-C73C-4FDD-A799-1A60821E8BE6}" srcOrd="0" destOrd="0" presId="urn:microsoft.com/office/officeart/2018/5/layout/CenteredIconLabelDescriptionList"/>
    <dgm:cxn modelId="{041BA86C-9D23-45A5-832A-44FB1323A954}" type="presOf" srcId="{AD671F7D-7F3B-44F3-9950-70C2AEEC6BD3}" destId="{DCF1AF7B-1CEC-4799-A421-416A1F51C3EC}" srcOrd="0" destOrd="0" presId="urn:microsoft.com/office/officeart/2018/5/layout/CenteredIconLabelDescriptionList"/>
    <dgm:cxn modelId="{0E51AA71-7400-4A0C-BF29-B0ECBC40A0C5}" srcId="{AD671F7D-7F3B-44F3-9950-70C2AEEC6BD3}" destId="{367DCDB1-E8D4-4792-8753-9CE0E593E55D}" srcOrd="1" destOrd="0" parTransId="{7FA8276E-A5F8-4B36-BB80-1A37FC72B267}" sibTransId="{D034D241-EED7-4ABE-AABA-B4C5D5C5396B}"/>
    <dgm:cxn modelId="{B5D36288-8252-4A0A-9A76-35E217DF10FC}" srcId="{AD671F7D-7F3B-44F3-9950-70C2AEEC6BD3}" destId="{3088BA9E-685F-421B-9FC4-117A9779CEB9}" srcOrd="0" destOrd="0" parTransId="{400025E6-3142-4662-9B9A-007A0FCD58E5}" sibTransId="{8DCD5CA9-4992-479E-BBBF-3DE16FF19EC1}"/>
    <dgm:cxn modelId="{58134DAA-E0A2-4822-B398-4C3D244A0760}" type="presOf" srcId="{0A4B0125-E15D-4DF4-A6D4-CA9E4C10EF5E}" destId="{6CBB583C-3B37-44F8-8EE5-CFAE31EA324F}" srcOrd="0" destOrd="0" presId="urn:microsoft.com/office/officeart/2018/5/layout/CenteredIconLabelDescriptionList"/>
    <dgm:cxn modelId="{8BCDD1B4-B14C-48D4-82C4-B037F8C6D3EE}" type="presOf" srcId="{3FBA9524-F2AB-40C0-A7A6-BFF82591365F}" destId="{E8BDC012-ED71-4A32-BA3C-0588B33B2402}" srcOrd="0" destOrd="0" presId="urn:microsoft.com/office/officeart/2018/5/layout/CenteredIconLabelDescriptionList"/>
    <dgm:cxn modelId="{5FEA41C8-471B-4287-817F-C066EFF46D04}" type="presOf" srcId="{765CDECE-4FA7-4E46-AF08-08E0306D1996}" destId="{E8BDC012-ED71-4A32-BA3C-0588B33B2402}" srcOrd="0" destOrd="1" presId="urn:microsoft.com/office/officeart/2018/5/layout/CenteredIconLabelDescriptionList"/>
    <dgm:cxn modelId="{45EA13CF-B437-4FAC-AD62-FCF70165636C}" srcId="{0A4B0125-E15D-4DF4-A6D4-CA9E4C10EF5E}" destId="{3FBA9524-F2AB-40C0-A7A6-BFF82591365F}" srcOrd="0" destOrd="0" parTransId="{44B7CA48-EAE8-4876-BDEF-833BE0DEB8D9}" sibTransId="{667A9572-E817-4F2A-B1BA-3512FF93E041}"/>
    <dgm:cxn modelId="{945B9EE3-60B3-4ED8-A1AD-67732C8EFFD6}" srcId="{AD671F7D-7F3B-44F3-9950-70C2AEEC6BD3}" destId="{0A4B0125-E15D-4DF4-A6D4-CA9E4C10EF5E}" srcOrd="2" destOrd="0" parTransId="{C59AD71E-668B-43F8-9BCA-F74D48FF38CD}" sibTransId="{D389498F-B8CE-4347-A2E2-B2705FB6A023}"/>
    <dgm:cxn modelId="{B654799A-BCE9-4D37-AF1C-94EF4F5CDFBB}" type="presParOf" srcId="{DCF1AF7B-1CEC-4799-A421-416A1F51C3EC}" destId="{D2503D3A-0B55-4A2A-85FD-A12DC60D6054}" srcOrd="0" destOrd="0" presId="urn:microsoft.com/office/officeart/2018/5/layout/CenteredIconLabelDescriptionList"/>
    <dgm:cxn modelId="{62BBF796-8610-45E5-850F-16EB430626AC}" type="presParOf" srcId="{D2503D3A-0B55-4A2A-85FD-A12DC60D6054}" destId="{9BBED04D-EB47-40C4-A718-6EBE289860C0}" srcOrd="0" destOrd="0" presId="urn:microsoft.com/office/officeart/2018/5/layout/CenteredIconLabelDescriptionList"/>
    <dgm:cxn modelId="{49F5ADD2-72F0-4E89-AB04-5DF74DCA3D11}" type="presParOf" srcId="{D2503D3A-0B55-4A2A-85FD-A12DC60D6054}" destId="{0FE1A2A9-3452-491B-88B5-840DEF5DBA12}" srcOrd="1" destOrd="0" presId="urn:microsoft.com/office/officeart/2018/5/layout/CenteredIconLabelDescriptionList"/>
    <dgm:cxn modelId="{C16F0186-5E99-4697-AC5C-B3E03504E1E4}" type="presParOf" srcId="{D2503D3A-0B55-4A2A-85FD-A12DC60D6054}" destId="{D093F17E-C73C-4FDD-A799-1A60821E8BE6}" srcOrd="2" destOrd="0" presId="urn:microsoft.com/office/officeart/2018/5/layout/CenteredIconLabelDescriptionList"/>
    <dgm:cxn modelId="{8EC8D545-A598-44EF-B09D-5AB46711F20F}" type="presParOf" srcId="{D2503D3A-0B55-4A2A-85FD-A12DC60D6054}" destId="{222AD01E-10DD-495B-8728-DD48BA5ABD83}" srcOrd="3" destOrd="0" presId="urn:microsoft.com/office/officeart/2018/5/layout/CenteredIconLabelDescriptionList"/>
    <dgm:cxn modelId="{CB0D1F9B-1788-4AEB-9277-3FAC5F37BD32}" type="presParOf" srcId="{D2503D3A-0B55-4A2A-85FD-A12DC60D6054}" destId="{2218FF60-652D-4534-B818-C22182F10296}" srcOrd="4" destOrd="0" presId="urn:microsoft.com/office/officeart/2018/5/layout/CenteredIconLabelDescriptionList"/>
    <dgm:cxn modelId="{FD14C559-C5CC-41FC-AF56-8CACBA1488FB}" type="presParOf" srcId="{DCF1AF7B-1CEC-4799-A421-416A1F51C3EC}" destId="{CFE4793A-0F4F-44DC-AB72-94C7B4231A0B}" srcOrd="1" destOrd="0" presId="urn:microsoft.com/office/officeart/2018/5/layout/CenteredIconLabelDescriptionList"/>
    <dgm:cxn modelId="{98E3D63B-6C56-43B7-A119-9CE87A02C7E2}" type="presParOf" srcId="{DCF1AF7B-1CEC-4799-A421-416A1F51C3EC}" destId="{166E8766-AA70-44F4-BF0B-037EFA2FA770}" srcOrd="2" destOrd="0" presId="urn:microsoft.com/office/officeart/2018/5/layout/CenteredIconLabelDescriptionList"/>
    <dgm:cxn modelId="{93786660-82E0-4B2B-80A6-F20C694BF189}" type="presParOf" srcId="{166E8766-AA70-44F4-BF0B-037EFA2FA770}" destId="{5DD21B34-30FD-45F5-8103-F0F4065B4098}" srcOrd="0" destOrd="0" presId="urn:microsoft.com/office/officeart/2018/5/layout/CenteredIconLabelDescriptionList"/>
    <dgm:cxn modelId="{0BD7A0CA-FF87-4D00-B875-151E83974142}" type="presParOf" srcId="{166E8766-AA70-44F4-BF0B-037EFA2FA770}" destId="{10BC9DC9-7076-463B-896A-57601884BF6F}" srcOrd="1" destOrd="0" presId="urn:microsoft.com/office/officeart/2018/5/layout/CenteredIconLabelDescriptionList"/>
    <dgm:cxn modelId="{5C754063-526D-4ED9-9B11-20EF6413F986}" type="presParOf" srcId="{166E8766-AA70-44F4-BF0B-037EFA2FA770}" destId="{0BE2DDF7-30DF-4DC9-B579-13486E914181}" srcOrd="2" destOrd="0" presId="urn:microsoft.com/office/officeart/2018/5/layout/CenteredIconLabelDescriptionList"/>
    <dgm:cxn modelId="{9CF367D6-1282-46A8-B857-BF64374010C1}" type="presParOf" srcId="{166E8766-AA70-44F4-BF0B-037EFA2FA770}" destId="{8E214DD1-B410-4A73-92D0-77B24366D6FC}" srcOrd="3" destOrd="0" presId="urn:microsoft.com/office/officeart/2018/5/layout/CenteredIconLabelDescriptionList"/>
    <dgm:cxn modelId="{B488845C-4440-4CB1-A394-238A5FDBC72B}" type="presParOf" srcId="{166E8766-AA70-44F4-BF0B-037EFA2FA770}" destId="{5F0029C1-5070-4871-932C-0FA7D6F9AD12}" srcOrd="4" destOrd="0" presId="urn:microsoft.com/office/officeart/2018/5/layout/CenteredIconLabelDescriptionList"/>
    <dgm:cxn modelId="{F299C792-E33E-407D-8205-E09A4C417BF1}" type="presParOf" srcId="{DCF1AF7B-1CEC-4799-A421-416A1F51C3EC}" destId="{99E923EE-F869-4DF4-8857-726C84EB24AD}" srcOrd="3" destOrd="0" presId="urn:microsoft.com/office/officeart/2018/5/layout/CenteredIconLabelDescriptionList"/>
    <dgm:cxn modelId="{3D641670-5920-4F43-B209-67FF0407C3F1}" type="presParOf" srcId="{DCF1AF7B-1CEC-4799-A421-416A1F51C3EC}" destId="{12FB6295-AED3-44B4-86FF-3D2278DECD1E}" srcOrd="4" destOrd="0" presId="urn:microsoft.com/office/officeart/2018/5/layout/CenteredIconLabelDescriptionList"/>
    <dgm:cxn modelId="{537A6D0E-7AE8-4C97-9229-D3CDD72CD0E3}" type="presParOf" srcId="{12FB6295-AED3-44B4-86FF-3D2278DECD1E}" destId="{C3116907-D3C0-4CC5-A8E7-E372D7165C44}" srcOrd="0" destOrd="0" presId="urn:microsoft.com/office/officeart/2018/5/layout/CenteredIconLabelDescriptionList"/>
    <dgm:cxn modelId="{BEEF2184-AC5B-47EF-B9F0-554A64C31AB6}" type="presParOf" srcId="{12FB6295-AED3-44B4-86FF-3D2278DECD1E}" destId="{F2AD872F-92B7-4293-AF44-612FC20C2E9E}" srcOrd="1" destOrd="0" presId="urn:microsoft.com/office/officeart/2018/5/layout/CenteredIconLabelDescriptionList"/>
    <dgm:cxn modelId="{5627A5E0-AE19-41A0-A531-F3063DC0CC95}" type="presParOf" srcId="{12FB6295-AED3-44B4-86FF-3D2278DECD1E}" destId="{6CBB583C-3B37-44F8-8EE5-CFAE31EA324F}" srcOrd="2" destOrd="0" presId="urn:microsoft.com/office/officeart/2018/5/layout/CenteredIconLabelDescriptionList"/>
    <dgm:cxn modelId="{4FCA5114-25C8-423F-9C71-77B01562DB65}" type="presParOf" srcId="{12FB6295-AED3-44B4-86FF-3D2278DECD1E}" destId="{CBD03ADF-BE63-44AE-B801-F81CA0AD2782}" srcOrd="3" destOrd="0" presId="urn:microsoft.com/office/officeart/2018/5/layout/CenteredIconLabelDescriptionList"/>
    <dgm:cxn modelId="{888A0A88-D849-429E-8B67-E9B394514D90}" type="presParOf" srcId="{12FB6295-AED3-44B4-86FF-3D2278DECD1E}" destId="{E8BDC012-ED71-4A32-BA3C-0588B33B240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ED04D-EB47-40C4-A718-6EBE289860C0}">
      <dsp:nvSpPr>
        <dsp:cNvPr id="0" name=""/>
        <dsp:cNvSpPr/>
      </dsp:nvSpPr>
      <dsp:spPr>
        <a:xfrm>
          <a:off x="1081303" y="669294"/>
          <a:ext cx="1149470" cy="1149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3F17E-C73C-4FDD-A799-1A60821E8BE6}">
      <dsp:nvSpPr>
        <dsp:cNvPr id="0" name=""/>
        <dsp:cNvSpPr/>
      </dsp:nvSpPr>
      <dsp:spPr>
        <a:xfrm>
          <a:off x="13938" y="1971809"/>
          <a:ext cx="3284201" cy="151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Renewable</a:t>
          </a:r>
          <a:r>
            <a:rPr lang="en-US" sz="2000" b="0" kern="1200" dirty="0"/>
            <a:t> Energy Industry is </a:t>
          </a:r>
          <a:r>
            <a:rPr lang="en-US" sz="2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growing</a:t>
          </a:r>
          <a:r>
            <a:rPr lang="en-US" sz="2000" b="0" kern="1200" dirty="0"/>
            <a:t>!</a:t>
          </a:r>
        </a:p>
      </dsp:txBody>
      <dsp:txXfrm>
        <a:off x="13938" y="1971809"/>
        <a:ext cx="3284201" cy="1516130"/>
      </dsp:txXfrm>
    </dsp:sp>
    <dsp:sp modelId="{2218FF60-652D-4534-B818-C22182F10296}">
      <dsp:nvSpPr>
        <dsp:cNvPr id="0" name=""/>
        <dsp:cNvSpPr/>
      </dsp:nvSpPr>
      <dsp:spPr>
        <a:xfrm>
          <a:off x="13938" y="3559122"/>
          <a:ext cx="3284201" cy="604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21B34-30FD-45F5-8103-F0F4065B4098}">
      <dsp:nvSpPr>
        <dsp:cNvPr id="0" name=""/>
        <dsp:cNvSpPr/>
      </dsp:nvSpPr>
      <dsp:spPr>
        <a:xfrm>
          <a:off x="4940239" y="669294"/>
          <a:ext cx="1149470" cy="1149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4000" b="-4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2DDF7-30DF-4DC9-B579-13486E914181}">
      <dsp:nvSpPr>
        <dsp:cNvPr id="0" name=""/>
        <dsp:cNvSpPr/>
      </dsp:nvSpPr>
      <dsp:spPr>
        <a:xfrm>
          <a:off x="3872874" y="1971809"/>
          <a:ext cx="3284201" cy="151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/>
            <a:t>Sunrun, the nation’s largest residential solar provider needs to stay competitive and continue acquiring customers</a:t>
          </a:r>
        </a:p>
        <a:p>
          <a:pPr marL="0" lvl="0" indent="0" algn="ctr" defTabSz="889000"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000" b="0" kern="1200" dirty="0"/>
        </a:p>
      </dsp:txBody>
      <dsp:txXfrm>
        <a:off x="3872874" y="1971809"/>
        <a:ext cx="3284201" cy="1516130"/>
      </dsp:txXfrm>
    </dsp:sp>
    <dsp:sp modelId="{5F0029C1-5070-4871-932C-0FA7D6F9AD12}">
      <dsp:nvSpPr>
        <dsp:cNvPr id="0" name=""/>
        <dsp:cNvSpPr/>
      </dsp:nvSpPr>
      <dsp:spPr>
        <a:xfrm>
          <a:off x="3872874" y="3559122"/>
          <a:ext cx="3284201" cy="604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16907-D3C0-4CC5-A8E7-E372D7165C44}">
      <dsp:nvSpPr>
        <dsp:cNvPr id="0" name=""/>
        <dsp:cNvSpPr/>
      </dsp:nvSpPr>
      <dsp:spPr>
        <a:xfrm>
          <a:off x="8799176" y="581802"/>
          <a:ext cx="1149470" cy="1149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B583C-3B37-44F8-8EE5-CFAE31EA324F}">
      <dsp:nvSpPr>
        <dsp:cNvPr id="0" name=""/>
        <dsp:cNvSpPr/>
      </dsp:nvSpPr>
      <dsp:spPr>
        <a:xfrm>
          <a:off x="7731810" y="1914740"/>
          <a:ext cx="3284201" cy="1455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/>
            <a:t>Challenge:</a:t>
          </a:r>
        </a:p>
      </dsp:txBody>
      <dsp:txXfrm>
        <a:off x="7731810" y="1914740"/>
        <a:ext cx="3284201" cy="1455303"/>
      </dsp:txXfrm>
    </dsp:sp>
    <dsp:sp modelId="{E8BDC012-ED71-4A32-BA3C-0588B33B2402}">
      <dsp:nvSpPr>
        <dsp:cNvPr id="0" name=""/>
        <dsp:cNvSpPr/>
      </dsp:nvSpPr>
      <dsp:spPr>
        <a:xfrm>
          <a:off x="7731810" y="2284294"/>
          <a:ext cx="3284201" cy="230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Analyzing multiple datasets to identify high potential markets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Identify certain demographics driving solar energy adoption</a:t>
          </a:r>
        </a:p>
      </dsp:txBody>
      <dsp:txXfrm>
        <a:off x="7731810" y="2284294"/>
        <a:ext cx="3284201" cy="2304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6B460-1B3C-4A5F-8AC3-8582B5E236F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54F9D-8657-4C3D-A3AD-8CB2EF66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6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8BA27A-023F-43FF-871B-8F523E93CD5C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3146-7E33-4903-A0B5-2D1981F5B0B9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92DD84-E26E-4AAC-9847-410A36B5C564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0C8D-4525-415B-B3BD-84F7F294D096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2" descr="Image result for sunrun logo">
            <a:extLst>
              <a:ext uri="{FF2B5EF4-FFF2-40B4-BE49-F238E27FC236}">
                <a16:creationId xmlns:a16="http://schemas.microsoft.com/office/drawing/2014/main" id="{67D464AD-3C4F-4310-AC2D-E95FC53D1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5040"/>
            <a:ext cx="826389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BF7009-4542-4FF2-83DF-F2CC2668A72E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46A5-B536-4829-A861-C240E93A7CA4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444B-0975-42D8-AECA-D36DBB4F55CE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2" descr="Image result for sunrun logo">
            <a:extLst>
              <a:ext uri="{FF2B5EF4-FFF2-40B4-BE49-F238E27FC236}">
                <a16:creationId xmlns:a16="http://schemas.microsoft.com/office/drawing/2014/main" id="{CC7E1470-E04A-4380-9D9D-D2AFF1FE6F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5040"/>
            <a:ext cx="826389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7BF1-D83A-4F26-97C2-A39E9E1482D0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66B5-CA19-4933-8C4E-E4EDA3660C81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1AC330-917E-413C-BD3C-1C655D5272F1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42D7-920F-4718-86E7-F974384AF5B0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02A26C0-4134-4CF3-81E5-81981C988438}" type="datetime1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7A95-11C6-4CA1-9FE0-0FD95760E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Customer Acquisition Strategy for Sunrun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52194-B1FD-4960-8435-A5FC0D2DF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Solar Adoption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BCA691-D7CE-4B17-BC70-C75484C9EBEA}"/>
              </a:ext>
            </a:extLst>
          </p:cNvPr>
          <p:cNvSpPr txBox="1"/>
          <p:nvPr/>
        </p:nvSpPr>
        <p:spPr>
          <a:xfrm>
            <a:off x="2513130" y="3772235"/>
            <a:ext cx="7129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Team 14 – Team Combo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 err="1">
                <a:solidFill>
                  <a:schemeClr val="bg1"/>
                </a:solidFill>
              </a:rPr>
              <a:t>Sheel</a:t>
            </a:r>
            <a:r>
              <a:rPr lang="en-US" sz="2000" dirty="0">
                <a:solidFill>
                  <a:schemeClr val="bg1"/>
                </a:solidFill>
              </a:rPr>
              <a:t> Vora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Stephanie Ziritt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Kevin Castillo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April 10, 2019</a:t>
            </a:r>
          </a:p>
        </p:txBody>
      </p:sp>
      <p:pic>
        <p:nvPicPr>
          <p:cNvPr id="1026" name="Picture 2" descr="Image result for sunrun logo">
            <a:extLst>
              <a:ext uri="{FF2B5EF4-FFF2-40B4-BE49-F238E27FC236}">
                <a16:creationId xmlns:a16="http://schemas.microsoft.com/office/drawing/2014/main" id="{752FF9A8-4722-4989-ACD0-C4CA7109D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868" y="620418"/>
            <a:ext cx="1359798" cy="13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90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B688-EE6C-4AEA-8841-1C4C7360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C3CA-D02E-4677-AA05-07554354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Sunrun is the nation’s largest residential solar provider.</a:t>
            </a:r>
          </a:p>
          <a:p>
            <a:r>
              <a:rPr lang="en-US" sz="2200" dirty="0"/>
              <a:t>Analyzed Google Project Sunroof data, California utility data by NEM and the Census data</a:t>
            </a:r>
          </a:p>
          <a:p>
            <a:r>
              <a:rPr lang="en-US" sz="2200" dirty="0"/>
              <a:t>Identify the gap between actual and potential solar customers by analyzing areas with greatest variance</a:t>
            </a:r>
          </a:p>
          <a:p>
            <a:r>
              <a:rPr lang="en-US" sz="2200" dirty="0"/>
              <a:t>Help Sunrun with solar customer acquisition</a:t>
            </a:r>
          </a:p>
          <a:p>
            <a:r>
              <a:rPr lang="en-US" sz="2200" dirty="0"/>
              <a:t>Identify market areas to venture into and detect which markets are losing momentum.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1E4AB-CC55-44A3-AC95-84C48049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9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50D4-DA70-4FAF-881A-12C4F515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Business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EE6C-A8E7-459A-A44F-52749106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6B3B8DA-85EA-47AB-B51F-2B1DCFCD2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067971"/>
              </p:ext>
            </p:extLst>
          </p:nvPr>
        </p:nvGraphicFramePr>
        <p:xfrm>
          <a:off x="581025" y="1796144"/>
          <a:ext cx="11029950" cy="48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407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50D4-DA70-4FAF-881A-12C4F515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Model Methodology</a:t>
            </a:r>
          </a:p>
        </p:txBody>
      </p:sp>
      <p:pic>
        <p:nvPicPr>
          <p:cNvPr id="3076" name="Picture 4" descr="Image result for methodology image">
            <a:extLst>
              <a:ext uri="{FF2B5EF4-FFF2-40B4-BE49-F238E27FC236}">
                <a16:creationId xmlns:a16="http://schemas.microsoft.com/office/drawing/2014/main" id="{9A96F9B9-D96F-47C8-A327-1A5865817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225" y="2963637"/>
            <a:ext cx="3305175" cy="244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D673-9088-4D0F-9E6B-F8C1AA752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2400" dirty="0"/>
              <a:t>Calculated variance (adoption) of solar installations by zip code (Current installations/Potential Installations)</a:t>
            </a:r>
          </a:p>
          <a:p>
            <a:r>
              <a:rPr lang="en-US" sz="2400" dirty="0"/>
              <a:t>Identified Top 20 and Worst 10 Zip Codes by Adoption Rate</a:t>
            </a:r>
          </a:p>
          <a:p>
            <a:r>
              <a:rPr lang="en-US" sz="2400" dirty="0"/>
              <a:t>Looked at Market Share in Top 20 Zip Codes to see where Sunrun stands</a:t>
            </a:r>
          </a:p>
          <a:p>
            <a:r>
              <a:rPr lang="en-US" sz="2400" dirty="0"/>
              <a:t>Compared demographics between Best Adopted vs Worst Adopted Zip Codes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A30EB-6BEB-4847-AA09-D7C468DB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1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A50D4-DA70-4FAF-881A-12C4F515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Most Adopted Zip Codes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2690F56-4477-4724-95B8-35CCF1CF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Top Cities With Their Win Variance Include:</a:t>
            </a:r>
          </a:p>
          <a:p>
            <a:r>
              <a:rPr lang="en-US" dirty="0">
                <a:solidFill>
                  <a:schemeClr val="bg1"/>
                </a:solidFill>
              </a:rPr>
              <a:t>Fresno (39%)</a:t>
            </a:r>
          </a:p>
          <a:p>
            <a:r>
              <a:rPr lang="en-US" dirty="0">
                <a:solidFill>
                  <a:schemeClr val="bg1"/>
                </a:solidFill>
              </a:rPr>
              <a:t>El Dorado Hills (39%)</a:t>
            </a:r>
          </a:p>
          <a:p>
            <a:r>
              <a:rPr lang="en-US" dirty="0">
                <a:solidFill>
                  <a:schemeClr val="bg1"/>
                </a:solidFill>
              </a:rPr>
              <a:t>San Diego (52%)</a:t>
            </a:r>
          </a:p>
          <a:p>
            <a:r>
              <a:rPr lang="en-US" dirty="0">
                <a:solidFill>
                  <a:schemeClr val="bg1"/>
                </a:solidFill>
              </a:rPr>
              <a:t>Merced (71%)</a:t>
            </a:r>
          </a:p>
        </p:txBody>
      </p:sp>
      <p:pic>
        <p:nvPicPr>
          <p:cNvPr id="18" name="Content Placeholder 14" descr="A close up of a map&#10;&#10;Description automatically generated">
            <a:extLst>
              <a:ext uri="{FF2B5EF4-FFF2-40B4-BE49-F238E27FC236}">
                <a16:creationId xmlns:a16="http://schemas.microsoft.com/office/drawing/2014/main" id="{0A4B5CB4-543F-4961-A3E7-7F181DF3A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1127317"/>
            <a:ext cx="7639089" cy="5098862"/>
          </a:xfrm>
          <a:prstGeom prst="rect">
            <a:avLst/>
          </a:prstGeom>
        </p:spPr>
      </p:pic>
      <p:sp>
        <p:nvSpPr>
          <p:cNvPr id="6" name="AutoShape 6" descr="https://files.slack.com/files-tmb/TA64PMA4W-FHELPDM7D-32a8d3008a/image_720.png">
            <a:extLst>
              <a:ext uri="{FF2B5EF4-FFF2-40B4-BE49-F238E27FC236}">
                <a16:creationId xmlns:a16="http://schemas.microsoft.com/office/drawing/2014/main" id="{042D4B3B-1517-47F0-B510-A48534700C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5F92BF-1362-4A0F-8011-A28891FC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2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50D4-DA70-4FAF-881A-12C4F515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Share in Top 20 Zip Codes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459F6F-7581-544B-8F67-4262C8C4974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81025" y="2181225"/>
          <a:ext cx="6223536" cy="3780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22E2E1-DCB5-C443-95AC-C8FF2DC49735}"/>
              </a:ext>
            </a:extLst>
          </p:cNvPr>
          <p:cNvSpPr txBox="1"/>
          <p:nvPr/>
        </p:nvSpPr>
        <p:spPr>
          <a:xfrm>
            <a:off x="7469578" y="2967335"/>
            <a:ext cx="4141229" cy="280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Solar City/Tesla holds highest market share for the Win Variance Zip Codes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Among the top solar providers, Sunrun occupies close to 3% market share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6A5E8-F280-4730-8E01-35768AC1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5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9B64-0E8E-41C6-AC5E-E664ED72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Vehicles for Top 20 Zip Codes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0E36D2-C09B-EC46-9B9E-5AABC0B823C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81191" y="3016333"/>
          <a:ext cx="5095213" cy="3491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6AFC5D-B4B9-A940-AF48-2EAA107759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146249"/>
              </p:ext>
            </p:extLst>
          </p:nvPr>
        </p:nvGraphicFramePr>
        <p:xfrm>
          <a:off x="6096000" y="3016333"/>
          <a:ext cx="5334000" cy="3491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B5091C-CB6F-9F43-9342-398F2D240943}"/>
              </a:ext>
            </a:extLst>
          </p:cNvPr>
          <p:cNvSpPr txBox="1"/>
          <p:nvPr/>
        </p:nvSpPr>
        <p:spPr>
          <a:xfrm>
            <a:off x="807522" y="1885436"/>
            <a:ext cx="10803286" cy="96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Increasing number of electric vehicles in certain cities and zip codes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Explains Solar City’s high market share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09E9ED-CAE6-4F60-B104-252697DD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2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7B9D65-0F49-40C1-8350-EE97BD92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Demographics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10EFA2-7CB4-4F49-BAE2-79D921CE5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of structure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CC30FD-5490-4424-95A3-444E2FF8C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3372111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Single Unit vs Multi-unit and others</a:t>
            </a:r>
          </a:p>
          <a:p>
            <a:r>
              <a:rPr lang="en-US" sz="2200" dirty="0"/>
              <a:t>Average: </a:t>
            </a:r>
          </a:p>
          <a:p>
            <a:pPr lvl="1"/>
            <a:r>
              <a:rPr lang="en-US" sz="2200" dirty="0"/>
              <a:t>Best -&gt; 84% </a:t>
            </a:r>
          </a:p>
          <a:p>
            <a:pPr lvl="1"/>
            <a:r>
              <a:rPr lang="en-US" sz="2200" dirty="0"/>
              <a:t>Worst -&gt; 69%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BDD3E2-7877-4720-8B1C-08510053B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Occupancy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2A29658-95D8-4C59-B020-C1FF87F96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3372111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By owner vs renter</a:t>
            </a:r>
          </a:p>
          <a:p>
            <a:r>
              <a:rPr lang="en-US" sz="2200" dirty="0"/>
              <a:t>Average: </a:t>
            </a:r>
          </a:p>
          <a:p>
            <a:pPr lvl="1"/>
            <a:r>
              <a:rPr lang="en-US" sz="2200" dirty="0"/>
              <a:t>Best -&gt; 72%</a:t>
            </a:r>
          </a:p>
          <a:p>
            <a:pPr lvl="1"/>
            <a:r>
              <a:rPr lang="en-US" sz="2200" dirty="0"/>
              <a:t>Worst -&gt; 58%</a:t>
            </a:r>
          </a:p>
        </p:txBody>
      </p:sp>
      <p:sp>
        <p:nvSpPr>
          <p:cNvPr id="12" name="Rectangle 11" descr="House">
            <a:extLst>
              <a:ext uri="{FF2B5EF4-FFF2-40B4-BE49-F238E27FC236}">
                <a16:creationId xmlns:a16="http://schemas.microsoft.com/office/drawing/2014/main" id="{5375A5CD-0F23-4B70-809E-A1EB18B55E8D}"/>
              </a:ext>
            </a:extLst>
          </p:cNvPr>
          <p:cNvSpPr/>
          <p:nvPr/>
        </p:nvSpPr>
        <p:spPr>
          <a:xfrm>
            <a:off x="874783" y="2684519"/>
            <a:ext cx="1371600" cy="13716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tangle 12" descr="City">
            <a:extLst>
              <a:ext uri="{FF2B5EF4-FFF2-40B4-BE49-F238E27FC236}">
                <a16:creationId xmlns:a16="http://schemas.microsoft.com/office/drawing/2014/main" id="{497E2CCB-BCDB-4573-99B6-A529D61CD0DD}"/>
              </a:ext>
            </a:extLst>
          </p:cNvPr>
          <p:cNvSpPr/>
          <p:nvPr/>
        </p:nvSpPr>
        <p:spPr>
          <a:xfrm>
            <a:off x="2489798" y="2684519"/>
            <a:ext cx="1371600" cy="13716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1247632"/>
              <a:satOff val="1769"/>
              <a:lumOff val="6078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Rectangle 13" descr="Document">
            <a:extLst>
              <a:ext uri="{FF2B5EF4-FFF2-40B4-BE49-F238E27FC236}">
                <a16:creationId xmlns:a16="http://schemas.microsoft.com/office/drawing/2014/main" id="{C806A4F2-D5ED-4983-9D91-A71CCE43EAC6}"/>
              </a:ext>
            </a:extLst>
          </p:cNvPr>
          <p:cNvSpPr/>
          <p:nvPr/>
        </p:nvSpPr>
        <p:spPr>
          <a:xfrm>
            <a:off x="6643478" y="2786897"/>
            <a:ext cx="1069592" cy="106959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2495265"/>
              <a:satOff val="3539"/>
              <a:lumOff val="12157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Money">
            <a:extLst>
              <a:ext uri="{FF2B5EF4-FFF2-40B4-BE49-F238E27FC236}">
                <a16:creationId xmlns:a16="http://schemas.microsoft.com/office/drawing/2014/main" id="{1AA0023B-AD20-401A-8C79-A6DF3270DAC8}"/>
              </a:ext>
            </a:extLst>
          </p:cNvPr>
          <p:cNvSpPr/>
          <p:nvPr/>
        </p:nvSpPr>
        <p:spPr>
          <a:xfrm>
            <a:off x="7956485" y="2786897"/>
            <a:ext cx="1069592" cy="106959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3742897"/>
              <a:satOff val="5308"/>
              <a:lumOff val="18235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EA51C7-46E0-4D83-994B-96D630C6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0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9B64-0E8E-41C6-AC5E-E664ED72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EE130-E4ED-413A-8B70-1EED5DF30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912533"/>
          </a:xfrm>
        </p:spPr>
        <p:txBody>
          <a:bodyPr/>
          <a:lstStyle/>
          <a:p>
            <a:r>
              <a:rPr lang="en-US" dirty="0"/>
              <a:t>Partner with Mortgages Companies to advertise Sunrun</a:t>
            </a:r>
          </a:p>
          <a:p>
            <a:r>
              <a:rPr lang="en-US" dirty="0"/>
              <a:t>Target Car Dealers in potential zip codes t with electric cars to offer Sunrun as solar installer</a:t>
            </a:r>
          </a:p>
          <a:p>
            <a:r>
              <a:rPr lang="en-US" dirty="0"/>
              <a:t>Our Planet Documentary </a:t>
            </a:r>
          </a:p>
          <a:p>
            <a:endParaRPr lang="en-US" dirty="0"/>
          </a:p>
        </p:txBody>
      </p:sp>
      <p:pic>
        <p:nvPicPr>
          <p:cNvPr id="4102" name="Picture 6" descr="Image result for quicken loans logo">
            <a:extLst>
              <a:ext uri="{FF2B5EF4-FFF2-40B4-BE49-F238E27FC236}">
                <a16:creationId xmlns:a16="http://schemas.microsoft.com/office/drawing/2014/main" id="{82581D80-787C-4F9A-96EA-B5E6E5EC8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0" y="4451665"/>
            <a:ext cx="2633003" cy="131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chase logo">
            <a:extLst>
              <a:ext uri="{FF2B5EF4-FFF2-40B4-BE49-F238E27FC236}">
                <a16:creationId xmlns:a16="http://schemas.microsoft.com/office/drawing/2014/main" id="{38D6FAF0-FB79-4A58-859D-D8B91E0CC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118" y="4405193"/>
            <a:ext cx="1819641" cy="136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nissan logo">
            <a:extLst>
              <a:ext uri="{FF2B5EF4-FFF2-40B4-BE49-F238E27FC236}">
                <a16:creationId xmlns:a16="http://schemas.microsoft.com/office/drawing/2014/main" id="{D7833E97-6AB7-40A3-9D2A-03D35B160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051" y="4451665"/>
            <a:ext cx="1613230" cy="138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chevrolet logo">
            <a:extLst>
              <a:ext uri="{FF2B5EF4-FFF2-40B4-BE49-F238E27FC236}">
                <a16:creationId xmlns:a16="http://schemas.microsoft.com/office/drawing/2014/main" id="{4911696E-2A46-49C5-A625-AB30A7044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883" y="4451665"/>
            <a:ext cx="2585924" cy="145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26C5F-FED8-4ACD-887A-FF495BB1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271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381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Dividend</vt:lpstr>
      <vt:lpstr>Customer Acquisition Strategy for Sunrun</vt:lpstr>
      <vt:lpstr>Context</vt:lpstr>
      <vt:lpstr>Business Problem</vt:lpstr>
      <vt:lpstr>Model Methodology</vt:lpstr>
      <vt:lpstr>Most Adopted Zip Codes</vt:lpstr>
      <vt:lpstr>Market Share in Top 20 Zip Codes</vt:lpstr>
      <vt:lpstr>Electric Vehicles for Top 20 Zip Codes</vt:lpstr>
      <vt:lpstr>Important Demographics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Acquisition Strategy for Sunrun</dc:title>
  <dc:creator>Stephanie Ziritt</dc:creator>
  <cp:lastModifiedBy>Stephanie Ziritt</cp:lastModifiedBy>
  <cp:revision>5</cp:revision>
  <dcterms:created xsi:type="dcterms:W3CDTF">2019-04-10T19:04:56Z</dcterms:created>
  <dcterms:modified xsi:type="dcterms:W3CDTF">2019-04-10T19:27:03Z</dcterms:modified>
</cp:coreProperties>
</file>