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60" r:id="rId3"/>
    <p:sldId id="256" r:id="rId4"/>
    <p:sldId id="258" r:id="rId5"/>
    <p:sldId id="280" r:id="rId6"/>
    <p:sldId id="268" r:id="rId7"/>
    <p:sldId id="275" r:id="rId8"/>
    <p:sldId id="261" r:id="rId9"/>
    <p:sldId id="263" r:id="rId10"/>
    <p:sldId id="265" r:id="rId11"/>
    <p:sldId id="283" r:id="rId12"/>
    <p:sldId id="266" r:id="rId13"/>
    <p:sldId id="270" r:id="rId14"/>
    <p:sldId id="278" r:id="rId15"/>
    <p:sldId id="279" r:id="rId16"/>
    <p:sldId id="267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91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5246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5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250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66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75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022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18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9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70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.ocks.org/vpletzke/c5716da6a021005e7167a9504c6849b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260683"/>
            <a:ext cx="10058400" cy="14478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/>
              <a:t>Fighting Hunger with Data in NYC </a:t>
            </a:r>
            <a:br>
              <a:rPr lang="en-US" sz="3600" dirty="0"/>
            </a:br>
            <a:r>
              <a:rPr lang="en-US" sz="3200" dirty="0"/>
              <a:t>(Bon Appetit!)</a:t>
            </a:r>
            <a:endParaRPr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744200" cy="685800"/>
          </a:xfrm>
        </p:spPr>
        <p:txBody>
          <a:bodyPr>
            <a:normAutofit/>
          </a:bodyPr>
          <a:lstStyle/>
          <a:p>
            <a:r>
              <a:rPr lang="en-US" dirty="0"/>
              <a:t>Presented by the Lively Leaflets:</a:t>
            </a:r>
          </a:p>
          <a:p>
            <a:r>
              <a:rPr lang="en-US" dirty="0"/>
              <a:t>Alok </a:t>
            </a:r>
            <a:r>
              <a:rPr lang="en-US" dirty="0" err="1"/>
              <a:t>Kommajesula</a:t>
            </a:r>
            <a:r>
              <a:rPr lang="en-US" dirty="0"/>
              <a:t>, Aparna </a:t>
            </a:r>
            <a:r>
              <a:rPr lang="en-US" dirty="0" err="1"/>
              <a:t>Potdar</a:t>
            </a:r>
            <a:r>
              <a:rPr lang="en-US" dirty="0"/>
              <a:t>, Kevin Crosby, Trevor Prescott, Raj Ray</a:t>
            </a:r>
            <a:endParaRPr dirty="0"/>
          </a:p>
        </p:txBody>
      </p:sp>
      <p:pic>
        <p:nvPicPr>
          <p:cNvPr id="1028" name="Picture 4" descr="Image result for Picture of NYC">
            <a:extLst>
              <a:ext uri="{FF2B5EF4-FFF2-40B4-BE49-F238E27FC236}">
                <a16:creationId xmlns:a16="http://schemas.microsoft.com/office/drawing/2014/main" id="{D577C713-FE77-4704-B8E0-7C1CB4097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785" y="1"/>
            <a:ext cx="4321214" cy="285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2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D717-701E-48EA-A5B6-A98E56D5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4129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Translating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9FEB-DEB1-401F-86EF-D39882B5D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10624764" cy="47244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utilized a Bi-level Partition code (</a:t>
            </a:r>
            <a:r>
              <a:rPr lang="en-US" dirty="0">
                <a:solidFill>
                  <a:schemeClr val="bg1"/>
                </a:solidFill>
                <a:hlinkClick r:id="rId3"/>
              </a:rPr>
              <a:t>found here</a:t>
            </a:r>
            <a:r>
              <a:rPr lang="en-US" dirty="0">
                <a:solidFill>
                  <a:schemeClr val="bg1"/>
                </a:solidFill>
              </a:rPr>
              <a:t>) as the base of our code. Manipulating this code presented 3 unique challenges.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Extracting data from a csv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Formatting it into a usable interface.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Providing onclick functionality to at end of parent-children chain.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6C35AA-1A4D-4CAF-BCFD-A82C98462A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97" t="56186" r="66898" b="22254"/>
          <a:stretch/>
        </p:blipFill>
        <p:spPr>
          <a:xfrm>
            <a:off x="2757094" y="5379430"/>
            <a:ext cx="4043966" cy="1478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F18233-3DDD-4D54-8C34-0200DF12AA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537" t="58235" r="50013" b="15556"/>
          <a:stretch/>
        </p:blipFill>
        <p:spPr>
          <a:xfrm>
            <a:off x="2100635" y="3595813"/>
            <a:ext cx="3741202" cy="14785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B99A4B-C1E1-484E-B3E5-D14C7423D1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43" t="13922" r="58009" b="53726"/>
          <a:stretch/>
        </p:blipFill>
        <p:spPr>
          <a:xfrm>
            <a:off x="4954913" y="1997495"/>
            <a:ext cx="4640349" cy="1478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5A4891-1C4E-4A00-8756-3ED265BCB6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32" t="18595" r="59257" b="52135"/>
          <a:stretch/>
        </p:blipFill>
        <p:spPr>
          <a:xfrm>
            <a:off x="6801060" y="3595812"/>
            <a:ext cx="3637571" cy="14785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69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FF28-D4B4-4985-8B94-69FB7D5E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695" y="315508"/>
            <a:ext cx="9069482" cy="10023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Overview of Nearby Restaurants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228BF2-4BED-4A6A-9707-D3D20316A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693" y="1500806"/>
            <a:ext cx="5432613" cy="521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4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D717-701E-48EA-A5B6-A98E56D5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3530"/>
            <a:ext cx="10742610" cy="14785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Translating		Hierarchy   			Breadcrumb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The Data								Builder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75D89-82AC-431B-94CC-C3ECC7010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5100" y="1686737"/>
            <a:ext cx="3426568" cy="5175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7C075-77B2-4D28-B132-47EB7451D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668" y="1688120"/>
            <a:ext cx="4805490" cy="5175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B39B06-77F8-4008-A524-56B7C7838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4200" y="1686737"/>
            <a:ext cx="3848100" cy="51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3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1654-4717-433F-B95D-AAD75A92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556" y="13680"/>
            <a:ext cx="5780087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Restaurant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FF44E-6EC2-4B5A-8FBA-536B6C4AE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1266825"/>
            <a:ext cx="96869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1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1654-4717-433F-B95D-AAD75A92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817" y="-35395"/>
            <a:ext cx="4929187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Restaurant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1F9B-CEC4-46F9-9757-F8D6170BE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5E788-B6E1-415B-817B-D68D77C86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62" y="1443175"/>
            <a:ext cx="8166099" cy="54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2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FF28-D4B4-4985-8B94-69FB7D5E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8377" y="0"/>
            <a:ext cx="9069482" cy="13718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Moving forward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A9C73-6468-4B47-9F77-36B139790217}"/>
              </a:ext>
            </a:extLst>
          </p:cNvPr>
          <p:cNvSpPr txBox="1"/>
          <p:nvPr/>
        </p:nvSpPr>
        <p:spPr>
          <a:xfrm>
            <a:off x="2489200" y="1256585"/>
            <a:ext cx="881529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APIs: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Due to free API access constraints, our volume was limited. Paid APIs would enable us to list significantly more restaurants and areas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solidFill>
                  <a:prstClr val="black"/>
                </a:solidFill>
                <a:latin typeface="Tw Cen MT" panose="020B0602020104020603"/>
              </a:rPr>
              <a:t>Front-End: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Various interface changes could be made to improve aesthetics and user experience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solidFill>
                  <a:prstClr val="black"/>
                </a:solidFill>
                <a:latin typeface="Tw Cen MT" panose="020B0602020104020603"/>
              </a:rPr>
              <a:t>Heroku Deployment: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Due to locally hosted files, the creation of a virtual server was utilized to access</a:t>
            </a:r>
            <a:r>
              <a:rPr lang="en-US" sz="2800" dirty="0">
                <a:solidFill>
                  <a:prstClr val="black"/>
                </a:solidFill>
                <a:latin typeface="Tw Cen MT" panose="020B0602020104020603"/>
              </a:rPr>
              <a:t> local files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solidFill>
                  <a:prstClr val="black"/>
                </a:solidFill>
                <a:latin typeface="Tw Cen MT" panose="020B0602020104020603"/>
              </a:rPr>
              <a:t>Possible mobile device implementation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61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FF28-D4B4-4985-8B94-69FB7D5E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259" y="140671"/>
            <a:ext cx="9069482" cy="137188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Thanks for your Time!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1336B-98ED-493D-93BB-6EFB3216DA5F}"/>
              </a:ext>
            </a:extLst>
          </p:cNvPr>
          <p:cNvSpPr txBox="1"/>
          <p:nvPr/>
        </p:nvSpPr>
        <p:spPr>
          <a:xfrm>
            <a:off x="9960500" y="6360459"/>
            <a:ext cx="194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Lively Leaflets!!</a:t>
            </a:r>
          </a:p>
        </p:txBody>
      </p:sp>
      <p:pic>
        <p:nvPicPr>
          <p:cNvPr id="4098" name="Picture 2" descr="Image result for beautiful picture of NYC">
            <a:extLst>
              <a:ext uri="{FF2B5EF4-FFF2-40B4-BE49-F238E27FC236}">
                <a16:creationId xmlns:a16="http://schemas.microsoft.com/office/drawing/2014/main" id="{B0F13B1B-C957-406B-90BA-A81937A27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864659"/>
            <a:ext cx="60007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0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FF28-D4B4-4985-8B94-69FB7D5E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047" y="336175"/>
            <a:ext cx="11005859" cy="13718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Are you tired of eating the same foods 				every day?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16A7B-F62D-49AB-88D8-9B1924861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789" y="2015284"/>
            <a:ext cx="8791575" cy="16557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If your meal menu runs on repeat, your body might hit a snag: People who eat the same foods over and over again tend to be less healthy than those who strive for variety, suggests recent research in the </a:t>
            </a:r>
            <a:r>
              <a:rPr lang="en-US" sz="2800" i="1" dirty="0">
                <a:solidFill>
                  <a:schemeClr val="bg1"/>
                </a:solidFill>
              </a:rPr>
              <a:t>Journal of Nutrition</a:t>
            </a:r>
            <a:r>
              <a:rPr lang="en-US" sz="2800" dirty="0">
                <a:solidFill>
                  <a:schemeClr val="bg1"/>
                </a:solidFill>
              </a:rPr>
              <a:t>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CA5F7-F995-422A-BFDD-BB56D7EC91B7}"/>
              </a:ext>
            </a:extLst>
          </p:cNvPr>
          <p:cNvSpPr txBox="1"/>
          <p:nvPr/>
        </p:nvSpPr>
        <p:spPr>
          <a:xfrm>
            <a:off x="3805409" y="6521825"/>
            <a:ext cx="838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Source:https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://www.menshealth.com/nutrition/a19540574/food-variety-health-benefits/</a:t>
            </a:r>
          </a:p>
        </p:txBody>
      </p:sp>
    </p:spTree>
    <p:extLst>
      <p:ext uri="{BB962C8B-B14F-4D97-AF65-F5344CB8AC3E}">
        <p14:creationId xmlns:p14="http://schemas.microsoft.com/office/powerpoint/2010/main" val="257910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2615-E091-4BF4-B710-FAC89317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Gathering reviews from multiple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7E52-F171-48F5-B73C-6A0E31F40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Many restaurant review sites offer businesses the ability to pay for the removal of negative reviews</a:t>
            </a:r>
          </a:p>
          <a:p>
            <a:r>
              <a:rPr lang="en-US" sz="2800" dirty="0">
                <a:solidFill>
                  <a:schemeClr val="bg1"/>
                </a:solidFill>
              </a:rPr>
              <a:t>Difficult to accept one source at face value</a:t>
            </a:r>
          </a:p>
          <a:p>
            <a:r>
              <a:rPr lang="en-US" sz="2800" dirty="0">
                <a:solidFill>
                  <a:schemeClr val="bg1"/>
                </a:solidFill>
              </a:rPr>
              <a:t>Since hungry people aren’t known for their patience, we decided to create an aggregate review site that doesn’t require a huge time investment to navigate (“one-stop shopping”)</a:t>
            </a:r>
          </a:p>
        </p:txBody>
      </p:sp>
    </p:spTree>
    <p:extLst>
      <p:ext uri="{BB962C8B-B14F-4D97-AF65-F5344CB8AC3E}">
        <p14:creationId xmlns:p14="http://schemas.microsoft.com/office/powerpoint/2010/main" val="69568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icture of NYC">
            <a:extLst>
              <a:ext uri="{FF2B5EF4-FFF2-40B4-BE49-F238E27FC236}">
                <a16:creationId xmlns:a16="http://schemas.microsoft.com/office/drawing/2014/main" id="{3E854BFC-1548-4AB9-9725-765F1B8A56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27" y="515262"/>
            <a:ext cx="6527183" cy="31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icture of NYC">
            <a:extLst>
              <a:ext uri="{FF2B5EF4-FFF2-40B4-BE49-F238E27FC236}">
                <a16:creationId xmlns:a16="http://schemas.microsoft.com/office/drawing/2014/main" id="{A33F2FC3-E9E8-412F-A038-8A4919391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579" y="3959110"/>
            <a:ext cx="4862842" cy="263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40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FF28-D4B4-4985-8B94-69FB7D5E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636" y="349343"/>
            <a:ext cx="4228541" cy="13718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old way: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07CCB-ECB1-47E9-A5AF-6B234F0D4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01407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C5A01-EB49-46FC-91D6-4D979B419AFF}"/>
              </a:ext>
            </a:extLst>
          </p:cNvPr>
          <p:cNvSpPr txBox="1"/>
          <p:nvPr/>
        </p:nvSpPr>
        <p:spPr>
          <a:xfrm>
            <a:off x="7174565" y="1721224"/>
            <a:ext cx="459161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Sponsored links(ad) are listed on top, despite often being out of your search range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Requires extremely specific search criteria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Repetitive cycling through pages for each search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More likely to be manipulated by removing negative reviews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Rinse and repeat for various restaurant types, price ranges, ratings, and data sources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9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91C2-AFD7-42CF-9368-91D240D5E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0552" y="1156447"/>
            <a:ext cx="5023317" cy="2099515"/>
          </a:xfrm>
        </p:spPr>
        <p:txBody>
          <a:bodyPr>
            <a:normAutofit/>
          </a:bodyPr>
          <a:lstStyle/>
          <a:p>
            <a:r>
              <a:rPr lang="en-US" sz="72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52980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DE01-9060-4D0E-A1B6-75A33BBE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9913"/>
            <a:ext cx="9905998" cy="1478570"/>
          </a:xfrm>
        </p:spPr>
        <p:txBody>
          <a:bodyPr/>
          <a:lstStyle/>
          <a:p>
            <a:r>
              <a:rPr lang="en-US" dirty="0"/>
              <a:t>Creating a Database: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86AF-4D5F-45E6-B426-FA353569F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169" y="1949270"/>
            <a:ext cx="9032736" cy="3541714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First, we gathered data </a:t>
            </a:r>
            <a:br>
              <a:rPr lang="en-US" sz="2800" dirty="0"/>
            </a:br>
            <a:r>
              <a:rPr lang="en-US" sz="2800" dirty="0"/>
              <a:t>from multiple review sites:</a:t>
            </a:r>
          </a:p>
          <a:p>
            <a:pPr lvl="1"/>
            <a:r>
              <a:rPr lang="en-US" sz="2400" dirty="0"/>
              <a:t>Yelp API</a:t>
            </a:r>
          </a:p>
          <a:p>
            <a:pPr lvl="1"/>
            <a:r>
              <a:rPr lang="en-US" sz="2400" dirty="0"/>
              <a:t>Zomato API</a:t>
            </a:r>
          </a:p>
          <a:p>
            <a:pPr lvl="1"/>
            <a:r>
              <a:rPr lang="en-US" sz="2400" dirty="0"/>
              <a:t>Google Maps API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Using SQL, we created </a:t>
            </a:r>
            <a:br>
              <a:rPr lang="en-US" sz="2800" dirty="0"/>
            </a:br>
            <a:r>
              <a:rPr lang="en-US" sz="2800" dirty="0"/>
              <a:t>a set of standards and </a:t>
            </a:r>
            <a:br>
              <a:rPr lang="en-US" sz="2800" dirty="0"/>
            </a:br>
            <a:r>
              <a:rPr lang="en-US" sz="2800" dirty="0"/>
              <a:t>consolidated our data </a:t>
            </a:r>
            <a:br>
              <a:rPr lang="en-US" sz="2800" dirty="0"/>
            </a:br>
            <a:r>
              <a:rPr lang="en-US" sz="2800" dirty="0"/>
              <a:t>into a SQLite file.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5A5FE-5FD2-4E33-A9FC-2A209E552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02" y="5350642"/>
            <a:ext cx="2354891" cy="1324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352A3-AED6-47E0-B858-4279EB287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098" y="1619118"/>
            <a:ext cx="5595313" cy="3392159"/>
          </a:xfrm>
          <a:prstGeom prst="rect">
            <a:avLst/>
          </a:prstGeom>
        </p:spPr>
      </p:pic>
      <p:pic>
        <p:nvPicPr>
          <p:cNvPr id="1026" name="Picture 2" descr="Image result for zomato logo">
            <a:extLst>
              <a:ext uri="{FF2B5EF4-FFF2-40B4-BE49-F238E27FC236}">
                <a16:creationId xmlns:a16="http://schemas.microsoft.com/office/drawing/2014/main" id="{457C03DC-5E2D-44F1-BE40-28E07176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01" y="5350642"/>
            <a:ext cx="1358246" cy="13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maps logo">
            <a:extLst>
              <a:ext uri="{FF2B5EF4-FFF2-40B4-BE49-F238E27FC236}">
                <a16:creationId xmlns:a16="http://schemas.microsoft.com/office/drawing/2014/main" id="{D200AB2D-8CF5-4DC1-A29D-6ECA86454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711" y="5350642"/>
            <a:ext cx="2356700" cy="132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0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FF28-D4B4-4985-8B94-69FB7D5E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777" y="342402"/>
            <a:ext cx="9069482" cy="13718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Designing an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A9C73-6468-4B47-9F77-36B139790217}"/>
              </a:ext>
            </a:extLst>
          </p:cNvPr>
          <p:cNvSpPr txBox="1"/>
          <p:nvPr/>
        </p:nvSpPr>
        <p:spPr>
          <a:xfrm>
            <a:off x="1790700" y="2228671"/>
            <a:ext cx="92089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With convenience in mind, we designed an interface that focused on three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Cuisine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Price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Aggregate Average Review Rating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We wanted to enable three primary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Exploratory  restaurant navigation (What should I eat today?)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Overview of nearby restaurants (What does my town have to offer?)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Map of my city with Restaurant results</a:t>
            </a:r>
          </a:p>
        </p:txBody>
      </p:sp>
    </p:spTree>
    <p:extLst>
      <p:ext uri="{BB962C8B-B14F-4D97-AF65-F5344CB8AC3E}">
        <p14:creationId xmlns:p14="http://schemas.microsoft.com/office/powerpoint/2010/main" val="63631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FF28-D4B4-4985-8B94-69FB7D5E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259" y="234826"/>
            <a:ext cx="9069482" cy="13718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Exploratory Restaurant Navigation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B8807-1B3F-4868-BEC9-35D5BF16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000" y="1647048"/>
            <a:ext cx="6397999" cy="505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03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257</TotalTime>
  <Words>394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Candara</vt:lpstr>
      <vt:lpstr>Consolas</vt:lpstr>
      <vt:lpstr>Trebuchet MS</vt:lpstr>
      <vt:lpstr>Tw Cen MT</vt:lpstr>
      <vt:lpstr>Circuit</vt:lpstr>
      <vt:lpstr>Tech Computer 16x9</vt:lpstr>
      <vt:lpstr>Fighting Hunger with Data in NYC  (Bon Appetit!)</vt:lpstr>
      <vt:lpstr>Are you tired of eating the same foods     every day?</vt:lpstr>
      <vt:lpstr>Gathering reviews from multiple sources</vt:lpstr>
      <vt:lpstr>PowerPoint Presentation</vt:lpstr>
      <vt:lpstr>The old way:</vt:lpstr>
      <vt:lpstr>LIVE DEMO</vt:lpstr>
      <vt:lpstr>Creating a Database:</vt:lpstr>
      <vt:lpstr>Designing an Interface</vt:lpstr>
      <vt:lpstr>Exploratory Restaurant Navigation</vt:lpstr>
      <vt:lpstr>Translating the Data</vt:lpstr>
      <vt:lpstr>Overview of Nearby Restaurants</vt:lpstr>
      <vt:lpstr>Translating  Hierarchy      Breadcrumb  The Data        Builder</vt:lpstr>
      <vt:lpstr>Restaurant Mapping</vt:lpstr>
      <vt:lpstr>Restaurant Mapping</vt:lpstr>
      <vt:lpstr>Moving forward</vt:lpstr>
      <vt:lpstr>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Fighting Hunger with Data</dc:title>
  <dc:creator>Kevin Crosby</dc:creator>
  <cp:lastModifiedBy>Kevin Crosby</cp:lastModifiedBy>
  <cp:revision>34</cp:revision>
  <dcterms:created xsi:type="dcterms:W3CDTF">2018-03-25T00:08:01Z</dcterms:created>
  <dcterms:modified xsi:type="dcterms:W3CDTF">2018-03-27T16:02:12Z</dcterms:modified>
</cp:coreProperties>
</file>