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65" r:id="rId5"/>
    <p:sldId id="266" r:id="rId6"/>
    <p:sldId id="267" r:id="rId7"/>
    <p:sldId id="271" r:id="rId8"/>
    <p:sldId id="273" r:id="rId9"/>
    <p:sldId id="268" r:id="rId10"/>
    <p:sldId id="272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target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heading and tasks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heading and tasks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heading and tasks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B3AA0072-AE8A-40BA-A179-335EC77F42A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30C16052-973D-463A-9C86-887CA662D67B}" type="parTrans" cxnId="{896D1FF7-6991-4F42-A75B-B5BB27F67CDC}">
      <dgm:prSet/>
      <dgm:spPr/>
      <dgm:t>
        <a:bodyPr/>
        <a:lstStyle/>
        <a:p>
          <a:endParaRPr lang="en-US"/>
        </a:p>
      </dgm:t>
    </dgm:pt>
    <dgm:pt modelId="{CB6E46AD-7394-4C66-886A-E14B94DB8EA7}" type="sibTrans" cxnId="{896D1FF7-6991-4F42-A75B-B5BB27F67CDC}">
      <dgm:prSet/>
      <dgm:spPr/>
      <dgm:t>
        <a:bodyPr/>
        <a:lstStyle/>
        <a:p>
          <a:endParaRPr lang="en-US"/>
        </a:p>
      </dgm:t>
    </dgm:pt>
    <dgm:pt modelId="{AA67F66C-F4E3-4AE3-9C55-A9DF49CFA6B2}" type="pres">
      <dgm:prSet presAssocID="{3F442EA2-39BA-4C9A-AD59-755D4917D532}" presName="composite" presStyleCnt="0">
        <dgm:presLayoutVars>
          <dgm:chMax val="5"/>
          <dgm:dir/>
          <dgm:resizeHandles val="exact"/>
        </dgm:presLayoutVars>
      </dgm:prSet>
      <dgm:spPr/>
    </dgm:pt>
    <dgm:pt modelId="{CBC7FCC3-4508-4A2C-A699-80B56AC4DB56}" type="pres">
      <dgm:prSet presAssocID="{4DF9FE7B-F642-4898-A360-D4E3814E1A3D}" presName="circle1" presStyleLbl="lnNode1" presStyleIdx="0" presStyleCnt="3"/>
      <dgm:spPr/>
      <dgm:extLst>
        <a:ext uri="{E40237B7-FDA0-4F09-8148-C483321AD2D9}">
          <dgm14:cNvPr xmlns:dgm14="http://schemas.microsoft.com/office/drawing/2010/diagram" id="0" name="" title="Inside ring of target representing Group A"/>
        </a:ext>
      </dgm:extLst>
    </dgm:pt>
    <dgm:pt modelId="{721C4484-2C4E-47CE-9E3D-C44F02A7E166}" type="pres">
      <dgm:prSet presAssocID="{4DF9FE7B-F642-4898-A360-D4E3814E1A3D}" presName="text1" presStyleLbl="revTx" presStyleIdx="0" presStyleCnt="3">
        <dgm:presLayoutVars>
          <dgm:bulletEnabled val="1"/>
        </dgm:presLayoutVars>
      </dgm:prSet>
      <dgm:spPr/>
    </dgm:pt>
    <dgm:pt modelId="{BD57CE74-1890-43D3-8AF8-CC63CCCAD27B}" type="pres">
      <dgm:prSet presAssocID="{4DF9FE7B-F642-4898-A360-D4E3814E1A3D}" presName="line1" presStyleLbl="callout" presStyleIdx="0" presStyleCnt="6"/>
      <dgm:spPr/>
    </dgm:pt>
    <dgm:pt modelId="{47E073D5-28F9-48F7-9EE3-CD1ABC58D94E}" type="pres">
      <dgm:prSet presAssocID="{4DF9FE7B-F642-4898-A360-D4E3814E1A3D}" presName="d1" presStyleLbl="callout" presStyleIdx="1" presStyleCnt="6"/>
      <dgm:spPr/>
    </dgm:pt>
    <dgm:pt modelId="{B736C755-26C8-4FEA-91D7-F8104FF77E82}" type="pres">
      <dgm:prSet presAssocID="{3929B1E1-4BC4-4C73-ABE8-27CEF96A3652}" presName="circle2" presStyleLbl="lnNode1" presStyleIdx="1" presStyleCnt="3"/>
      <dgm:spPr/>
      <dgm:extLst>
        <a:ext uri="{E40237B7-FDA0-4F09-8148-C483321AD2D9}">
          <dgm14:cNvPr xmlns:dgm14="http://schemas.microsoft.com/office/drawing/2010/diagram" id="0" name="" title="Middle ring of target representing Group B"/>
        </a:ext>
      </dgm:extLst>
    </dgm:pt>
    <dgm:pt modelId="{CEA4BEA9-01EB-4151-A2FD-98FDADE4D4C5}" type="pres">
      <dgm:prSet presAssocID="{3929B1E1-4BC4-4C73-ABE8-27CEF96A3652}" presName="text2" presStyleLbl="revTx" presStyleIdx="1" presStyleCnt="3">
        <dgm:presLayoutVars>
          <dgm:bulletEnabled val="1"/>
        </dgm:presLayoutVars>
      </dgm:prSet>
      <dgm:spPr/>
    </dgm:pt>
    <dgm:pt modelId="{ED3D34C2-9BDC-4865-B076-019F361ABD54}" type="pres">
      <dgm:prSet presAssocID="{3929B1E1-4BC4-4C73-ABE8-27CEF96A3652}" presName="line2" presStyleLbl="callout" presStyleIdx="2" presStyleCnt="6"/>
      <dgm:spPr/>
    </dgm:pt>
    <dgm:pt modelId="{6EAB163B-9BDD-4B30-AF27-57BCEF47A7CE}" type="pres">
      <dgm:prSet presAssocID="{3929B1E1-4BC4-4C73-ABE8-27CEF96A3652}" presName="d2" presStyleLbl="callout" presStyleIdx="3" presStyleCnt="6"/>
      <dgm:spPr/>
    </dgm:pt>
    <dgm:pt modelId="{62624312-B6AB-4491-B341-2BB3F078D684}" type="pres">
      <dgm:prSet presAssocID="{60CDF8D0-D4FC-4467-A51E-79C5A58B0B2C}" presName="circle3" presStyleLbl="lnNode1" presStyleIdx="2" presStyleCnt="3"/>
      <dgm:spPr/>
      <dgm:extLst>
        <a:ext uri="{E40237B7-FDA0-4F09-8148-C483321AD2D9}">
          <dgm14:cNvPr xmlns:dgm14="http://schemas.microsoft.com/office/drawing/2010/diagram" id="0" name="" title="Outside ring of target representing Group C"/>
        </a:ext>
      </dgm:extLst>
    </dgm:pt>
    <dgm:pt modelId="{F4B3DB09-8D8A-4833-A3A0-C8C2FB6EE995}" type="pres">
      <dgm:prSet presAssocID="{60CDF8D0-D4FC-4467-A51E-79C5A58B0B2C}" presName="text3" presStyleLbl="revTx" presStyleIdx="2" presStyleCnt="3">
        <dgm:presLayoutVars>
          <dgm:bulletEnabled val="1"/>
        </dgm:presLayoutVars>
      </dgm:prSet>
      <dgm:spPr/>
    </dgm:pt>
    <dgm:pt modelId="{A0324D28-E700-487E-A5A5-E2FB1D5914A7}" type="pres">
      <dgm:prSet presAssocID="{60CDF8D0-D4FC-4467-A51E-79C5A58B0B2C}" presName="line3" presStyleLbl="callout" presStyleIdx="4" presStyleCnt="6"/>
      <dgm:spPr/>
    </dgm:pt>
    <dgm:pt modelId="{822C1557-A7EF-4D85-AEDD-F484CC850E49}" type="pres">
      <dgm:prSet presAssocID="{60CDF8D0-D4FC-4467-A51E-79C5A58B0B2C}" presName="d3" presStyleLbl="callout" presStyleIdx="5" presStyleCnt="6"/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21A6251B-C0F9-4719-8ECF-31915EFD814C}" type="presOf" srcId="{4DF9FE7B-F642-4898-A360-D4E3814E1A3D}" destId="{721C4484-2C4E-47CE-9E3D-C44F02A7E166}" srcOrd="0" destOrd="0" presId="urn:microsoft.com/office/officeart/2005/8/layout/target1"/>
    <dgm:cxn modelId="{93833C25-3A71-4AC6-9D0C-245A0C930788}" type="presOf" srcId="{B3AA0072-AE8A-40BA-A179-335EC77F42A0}" destId="{F4B3DB09-8D8A-4833-A3A0-C8C2FB6EE995}" srcOrd="0" destOrd="2" presId="urn:microsoft.com/office/officeart/2005/8/layout/targe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5A70FA4A-195D-4B31-AA86-3DC5D1C2EC98}" type="presOf" srcId="{60CDF8D0-D4FC-4467-A51E-79C5A58B0B2C}" destId="{F4B3DB09-8D8A-4833-A3A0-C8C2FB6EE995}" srcOrd="0" destOrd="0" presId="urn:microsoft.com/office/officeart/2005/8/layout/target1"/>
    <dgm:cxn modelId="{2DE94B6D-E65C-42C9-8993-BFB5F4A744E3}" type="presOf" srcId="{0791135C-9DAB-47F6-BE9C-A3E56A2DDA50}" destId="{CEA4BEA9-01EB-4151-A2FD-98FDADE4D4C5}" srcOrd="0" destOrd="2" presId="urn:microsoft.com/office/officeart/2005/8/layout/target1"/>
    <dgm:cxn modelId="{7A4B474F-94DE-4C9D-BBC3-D696C78BEEF1}" type="presOf" srcId="{3929B1E1-4BC4-4C73-ABE8-27CEF96A3652}" destId="{CEA4BEA9-01EB-4151-A2FD-98FDADE4D4C5}" srcOrd="0" destOrd="0" presId="urn:microsoft.com/office/officeart/2005/8/layout/targe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4027AFA9-32A9-4522-9BBE-50DF17A88188}" type="presOf" srcId="{EFF2750D-B4B3-474C-8B62-8B638DC31F7E}" destId="{721C4484-2C4E-47CE-9E3D-C44F02A7E166}" srcOrd="0" destOrd="1" presId="urn:microsoft.com/office/officeart/2005/8/layout/target1"/>
    <dgm:cxn modelId="{7540B0A9-79C0-422C-9A30-1FFC79A03107}" type="presOf" srcId="{3F442EA2-39BA-4C9A-AD59-755D4917D532}" destId="{AA67F66C-F4E3-4AE3-9C55-A9DF49CFA6B2}" srcOrd="0" destOrd="0" presId="urn:microsoft.com/office/officeart/2005/8/layout/target1"/>
    <dgm:cxn modelId="{4599C3BA-159B-45A2-B9CD-8BDC429B09F2}" type="presOf" srcId="{50629C12-7464-4473-ADEF-1A284F8A9957}" destId="{F4B3DB09-8D8A-4833-A3A0-C8C2FB6EE995}" srcOrd="0" destOrd="1" presId="urn:microsoft.com/office/officeart/2005/8/layout/target1"/>
    <dgm:cxn modelId="{605099C8-5081-4A4E-8265-022C95E81FE9}" type="presOf" srcId="{789CD6DB-3A68-4A41-90BD-4F0CBB3617D1}" destId="{721C4484-2C4E-47CE-9E3D-C44F02A7E166}" srcOrd="0" destOrd="2" presId="urn:microsoft.com/office/officeart/2005/8/layout/targe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E6D53BD5-7CD0-4098-AB93-BFA8FDE34BC5}" type="presOf" srcId="{99E0600D-9954-43F4-8926-13B8777FAAA1}" destId="{CEA4BEA9-01EB-4151-A2FD-98FDADE4D4C5}" srcOrd="0" destOrd="1" presId="urn:microsoft.com/office/officeart/2005/8/layout/targe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896D1FF7-6991-4F42-A75B-B5BB27F67CDC}" srcId="{60CDF8D0-D4FC-4467-A51E-79C5A58B0B2C}" destId="{B3AA0072-AE8A-40BA-A179-335EC77F42A0}" srcOrd="1" destOrd="0" parTransId="{30C16052-973D-463A-9C86-887CA662D67B}" sibTransId="{CB6E46AD-7394-4C66-886A-E14B94DB8EA7}"/>
    <dgm:cxn modelId="{6B8A0600-2F3C-4C1C-BB0C-35E13595CB36}" type="presParOf" srcId="{AA67F66C-F4E3-4AE3-9C55-A9DF49CFA6B2}" destId="{CBC7FCC3-4508-4A2C-A699-80B56AC4DB56}" srcOrd="0" destOrd="0" presId="urn:microsoft.com/office/officeart/2005/8/layout/target1"/>
    <dgm:cxn modelId="{CD986D54-F397-4C00-B589-80D8AA5D9D7E}" type="presParOf" srcId="{AA67F66C-F4E3-4AE3-9C55-A9DF49CFA6B2}" destId="{721C4484-2C4E-47CE-9E3D-C44F02A7E166}" srcOrd="1" destOrd="0" presId="urn:microsoft.com/office/officeart/2005/8/layout/target1"/>
    <dgm:cxn modelId="{310C3318-566D-4605-B45E-C9F096662669}" type="presParOf" srcId="{AA67F66C-F4E3-4AE3-9C55-A9DF49CFA6B2}" destId="{BD57CE74-1890-43D3-8AF8-CC63CCCAD27B}" srcOrd="2" destOrd="0" presId="urn:microsoft.com/office/officeart/2005/8/layout/target1"/>
    <dgm:cxn modelId="{E7FD8EA0-A4C2-4C81-9E17-2C0723092A0D}" type="presParOf" srcId="{AA67F66C-F4E3-4AE3-9C55-A9DF49CFA6B2}" destId="{47E073D5-28F9-48F7-9EE3-CD1ABC58D94E}" srcOrd="3" destOrd="0" presId="urn:microsoft.com/office/officeart/2005/8/layout/target1"/>
    <dgm:cxn modelId="{FB3B2AFE-BD25-46C2-8C5E-1C20603FF4D3}" type="presParOf" srcId="{AA67F66C-F4E3-4AE3-9C55-A9DF49CFA6B2}" destId="{B736C755-26C8-4FEA-91D7-F8104FF77E82}" srcOrd="4" destOrd="0" presId="urn:microsoft.com/office/officeart/2005/8/layout/target1"/>
    <dgm:cxn modelId="{A386DEDE-2E7A-4C9B-9576-C13AA320E81B}" type="presParOf" srcId="{AA67F66C-F4E3-4AE3-9C55-A9DF49CFA6B2}" destId="{CEA4BEA9-01EB-4151-A2FD-98FDADE4D4C5}" srcOrd="5" destOrd="0" presId="urn:microsoft.com/office/officeart/2005/8/layout/target1"/>
    <dgm:cxn modelId="{53EC1AED-3FAE-42A4-BE82-3ECC9A7A79CF}" type="presParOf" srcId="{AA67F66C-F4E3-4AE3-9C55-A9DF49CFA6B2}" destId="{ED3D34C2-9BDC-4865-B076-019F361ABD54}" srcOrd="6" destOrd="0" presId="urn:microsoft.com/office/officeart/2005/8/layout/target1"/>
    <dgm:cxn modelId="{CB12964F-A01A-4221-AB86-1CAE99A1765B}" type="presParOf" srcId="{AA67F66C-F4E3-4AE3-9C55-A9DF49CFA6B2}" destId="{6EAB163B-9BDD-4B30-AF27-57BCEF47A7CE}" srcOrd="7" destOrd="0" presId="urn:microsoft.com/office/officeart/2005/8/layout/target1"/>
    <dgm:cxn modelId="{F347D77B-7F1F-4238-B49A-011DDC75B3CA}" type="presParOf" srcId="{AA67F66C-F4E3-4AE3-9C55-A9DF49CFA6B2}" destId="{62624312-B6AB-4491-B341-2BB3F078D684}" srcOrd="8" destOrd="0" presId="urn:microsoft.com/office/officeart/2005/8/layout/target1"/>
    <dgm:cxn modelId="{12BC6203-E603-464F-87A0-3436395E77CA}" type="presParOf" srcId="{AA67F66C-F4E3-4AE3-9C55-A9DF49CFA6B2}" destId="{F4B3DB09-8D8A-4833-A3A0-C8C2FB6EE995}" srcOrd="9" destOrd="0" presId="urn:microsoft.com/office/officeart/2005/8/layout/target1"/>
    <dgm:cxn modelId="{8CC0E9D2-8B9C-4FDD-BE56-8191C6630AC1}" type="presParOf" srcId="{AA67F66C-F4E3-4AE3-9C55-A9DF49CFA6B2}" destId="{A0324D28-E700-487E-A5A5-E2FB1D5914A7}" srcOrd="10" destOrd="0" presId="urn:microsoft.com/office/officeart/2005/8/layout/target1"/>
    <dgm:cxn modelId="{F88FD1D1-8324-4685-ABE8-1B294BBEA0EB}" type="presParOf" srcId="{AA67F66C-F4E3-4AE3-9C55-A9DF49CFA6B2}" destId="{822C1557-A7EF-4D85-AEDD-F484CC850E4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24312-B6AB-4491-B341-2BB3F078D684}">
      <dsp:nvSpPr>
        <dsp:cNvPr id="0" name=""/>
        <dsp:cNvSpPr/>
      </dsp:nvSpPr>
      <dsp:spPr>
        <a:xfrm>
          <a:off x="0" y="1224756"/>
          <a:ext cx="2852737" cy="2852737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60000"/>
                <a:satMod val="160000"/>
              </a:schemeClr>
            </a:gs>
            <a:gs pos="46000">
              <a:schemeClr val="accent2">
                <a:hueOff val="-1455363"/>
                <a:satOff val="-83928"/>
                <a:lumOff val="8628"/>
                <a:alphaOff val="0"/>
                <a:tint val="86000"/>
                <a:satMod val="16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36C755-26C8-4FEA-91D7-F8104FF77E82}">
      <dsp:nvSpPr>
        <dsp:cNvPr id="0" name=""/>
        <dsp:cNvSpPr/>
      </dsp:nvSpPr>
      <dsp:spPr>
        <a:xfrm>
          <a:off x="570547" y="1795304"/>
          <a:ext cx="1711642" cy="1711642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60000"/>
                <a:satMod val="160000"/>
              </a:schemeClr>
            </a:gs>
            <a:gs pos="46000">
              <a:schemeClr val="accent2">
                <a:hueOff val="-727682"/>
                <a:satOff val="-41964"/>
                <a:lumOff val="4314"/>
                <a:alphaOff val="0"/>
                <a:tint val="86000"/>
                <a:satMod val="16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7FCC3-4508-4A2C-A699-80B56AC4DB56}">
      <dsp:nvSpPr>
        <dsp:cNvPr id="0" name=""/>
        <dsp:cNvSpPr/>
      </dsp:nvSpPr>
      <dsp:spPr>
        <a:xfrm>
          <a:off x="1141094" y="2365851"/>
          <a:ext cx="570547" cy="5705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C4484-2C4E-47CE-9E3D-C44F02A7E166}">
      <dsp:nvSpPr>
        <dsp:cNvPr id="0" name=""/>
        <dsp:cNvSpPr/>
      </dsp:nvSpPr>
      <dsp:spPr>
        <a:xfrm>
          <a:off x="3328193" y="273844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Task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Task 2</a:t>
          </a:r>
        </a:p>
      </dsp:txBody>
      <dsp:txXfrm>
        <a:off x="3328193" y="273844"/>
        <a:ext cx="1426368" cy="832048"/>
      </dsp:txXfrm>
    </dsp:sp>
    <dsp:sp modelId="{BD57CE74-1890-43D3-8AF8-CC63CCCAD27B}">
      <dsp:nvSpPr>
        <dsp:cNvPr id="0" name=""/>
        <dsp:cNvSpPr/>
      </dsp:nvSpPr>
      <dsp:spPr>
        <a:xfrm>
          <a:off x="2971601" y="689868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E073D5-28F9-48F7-9EE3-CD1ABC58D94E}">
      <dsp:nvSpPr>
        <dsp:cNvPr id="0" name=""/>
        <dsp:cNvSpPr/>
      </dsp:nvSpPr>
      <dsp:spPr>
        <a:xfrm rot="5400000">
          <a:off x="1217881" y="898831"/>
          <a:ext cx="1960781" cy="154380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A4BEA9-01EB-4151-A2FD-98FDADE4D4C5}">
      <dsp:nvSpPr>
        <dsp:cNvPr id="0" name=""/>
        <dsp:cNvSpPr/>
      </dsp:nvSpPr>
      <dsp:spPr>
        <a:xfrm>
          <a:off x="3328193" y="1105892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Task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Task 2</a:t>
          </a:r>
        </a:p>
      </dsp:txBody>
      <dsp:txXfrm>
        <a:off x="3328193" y="1105892"/>
        <a:ext cx="1426368" cy="832048"/>
      </dsp:txXfrm>
    </dsp:sp>
    <dsp:sp modelId="{ED3D34C2-9BDC-4865-B076-019F361ABD54}">
      <dsp:nvSpPr>
        <dsp:cNvPr id="0" name=""/>
        <dsp:cNvSpPr/>
      </dsp:nvSpPr>
      <dsp:spPr>
        <a:xfrm>
          <a:off x="2971601" y="1521916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AB163B-9BDD-4B30-AF27-57BCEF47A7CE}">
      <dsp:nvSpPr>
        <dsp:cNvPr id="0" name=""/>
        <dsp:cNvSpPr/>
      </dsp:nvSpPr>
      <dsp:spPr>
        <a:xfrm rot="5400000">
          <a:off x="1638754" y="1717899"/>
          <a:ext cx="1527926" cy="113491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B3DB09-8D8A-4833-A3A0-C8C2FB6EE995}">
      <dsp:nvSpPr>
        <dsp:cNvPr id="0" name=""/>
        <dsp:cNvSpPr/>
      </dsp:nvSpPr>
      <dsp:spPr>
        <a:xfrm>
          <a:off x="3328193" y="1937940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Task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Task 2</a:t>
          </a:r>
        </a:p>
      </dsp:txBody>
      <dsp:txXfrm>
        <a:off x="3328193" y="1937940"/>
        <a:ext cx="1426368" cy="832048"/>
      </dsp:txXfrm>
    </dsp:sp>
    <dsp:sp modelId="{A0324D28-E700-487E-A5A5-E2FB1D5914A7}">
      <dsp:nvSpPr>
        <dsp:cNvPr id="0" name=""/>
        <dsp:cNvSpPr/>
      </dsp:nvSpPr>
      <dsp:spPr>
        <a:xfrm>
          <a:off x="2971601" y="2353965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1557-A7EF-4D85-AEDD-F484CC850E49}">
      <dsp:nvSpPr>
        <dsp:cNvPr id="0" name=""/>
        <dsp:cNvSpPr/>
      </dsp:nvSpPr>
      <dsp:spPr>
        <a:xfrm rot="5400000">
          <a:off x="2060151" y="2536302"/>
          <a:ext cx="1091647" cy="72602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Getting Started With Vue.js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Kevin Israel</a:t>
            </a:r>
          </a:p>
          <a:p>
            <a:pPr algn="r"/>
            <a:r>
              <a:rPr lang="en-US" dirty="0"/>
              <a:t>Chief Technology Officer </a:t>
            </a:r>
          </a:p>
          <a:p>
            <a:pPr algn="r"/>
            <a:r>
              <a:rPr lang="en-US" dirty="0"/>
              <a:t>C&amp;K Auto Parts || Warranty Inspection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EFABA-9F94-4340-97FF-A24AF1F5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65" y="15659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Vue.js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Tools Review</a:t>
            </a:r>
          </a:p>
          <a:p>
            <a:pPr lvl="0"/>
            <a:r>
              <a:rPr lang="en-US" dirty="0"/>
              <a:t>Write/Discuss Code</a:t>
            </a:r>
          </a:p>
          <a:p>
            <a:pPr lvl="0"/>
            <a:r>
              <a:rPr lang="en-US" dirty="0"/>
              <a:t>Review</a:t>
            </a:r>
          </a:p>
          <a:p>
            <a:pPr lvl="0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95AE-E52A-4879-AA3E-6E12EE34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is an open source </a:t>
            </a:r>
            <a:r>
              <a:rPr lang="en-US" b="1" dirty="0"/>
              <a:t>progressive framework</a:t>
            </a:r>
            <a:r>
              <a:rPr lang="en-US" dirty="0"/>
              <a:t> for building user interfaces. Unlike other monolithic frameworks, Vue is designed from the ground up to be </a:t>
            </a:r>
            <a:r>
              <a:rPr lang="en-US" b="1" i="1" dirty="0"/>
              <a:t>incrementally adoptable</a:t>
            </a:r>
            <a:r>
              <a:rPr lang="en-US" dirty="0"/>
              <a:t>. The core library is focused on the view layer only, and is easy to pick up and integrate with other libraries or existing projects.</a:t>
            </a:r>
          </a:p>
          <a:p>
            <a:r>
              <a:rPr lang="en-US" dirty="0"/>
              <a:t>Vue adapts to the needs of the developer. Other frameworks require a complete buy-in from a developer or team. Great for legacy systems. </a:t>
            </a:r>
            <a:r>
              <a:rPr lang="en-US" b="1" dirty="0"/>
              <a:t>Approachable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popular is Vue.js?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95AE-E52A-4879-AA3E-6E12EE34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7,600 stars on GitHub in 2016</a:t>
            </a:r>
          </a:p>
          <a:p>
            <a:r>
              <a:rPr lang="en-US" dirty="0"/>
              <a:t>36,700 stars on GitHub in 2017</a:t>
            </a:r>
          </a:p>
          <a:p>
            <a:r>
              <a:rPr lang="en-US" dirty="0"/>
              <a:t>100,000+ stars on GitHub in June 2018</a:t>
            </a:r>
          </a:p>
          <a:p>
            <a:endParaRPr lang="en-US" dirty="0"/>
          </a:p>
          <a:p>
            <a:r>
              <a:rPr lang="en-US" dirty="0"/>
              <a:t>Its npm download count is growing every day, and now it’s at ~350,000 downloads per week</a:t>
            </a:r>
          </a:p>
        </p:txBody>
      </p:sp>
    </p:spTree>
    <p:extLst>
      <p:ext uri="{BB962C8B-B14F-4D97-AF65-F5344CB8AC3E}">
        <p14:creationId xmlns:p14="http://schemas.microsoft.com/office/powerpoint/2010/main" val="9626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95AE-E52A-4879-AA3E-6E12EE34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7,600 stars on GitHub in 2016</a:t>
            </a:r>
          </a:p>
          <a:p>
            <a:r>
              <a:rPr lang="en-US" dirty="0"/>
              <a:t>36,700 stars on GitHub in 2017</a:t>
            </a:r>
          </a:p>
          <a:p>
            <a:r>
              <a:rPr lang="en-US" dirty="0"/>
              <a:t>100,000+ stars on GitHub in June 2018</a:t>
            </a:r>
          </a:p>
          <a:p>
            <a:endParaRPr lang="en-US" dirty="0"/>
          </a:p>
          <a:p>
            <a:r>
              <a:rPr lang="en-US" dirty="0"/>
              <a:t>Its npm download count is growing every day, and now it’s at ~350,000 downloads per week</a:t>
            </a:r>
          </a:p>
        </p:txBody>
      </p:sp>
    </p:spTree>
    <p:extLst>
      <p:ext uri="{BB962C8B-B14F-4D97-AF65-F5344CB8AC3E}">
        <p14:creationId xmlns:p14="http://schemas.microsoft.com/office/powerpoint/2010/main" val="5098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need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324099" y="1797633"/>
            <a:ext cx="7631663" cy="4351338"/>
          </a:xfrm>
        </p:spPr>
        <p:txBody>
          <a:bodyPr/>
          <a:lstStyle/>
          <a:p>
            <a:r>
              <a:rPr lang="en-US" dirty="0"/>
              <a:t>Knowledge of HTML, CSS and JavaScript </a:t>
            </a:r>
          </a:p>
          <a:p>
            <a:r>
              <a:rPr lang="en-US" dirty="0"/>
              <a:t>Code Editor</a:t>
            </a:r>
          </a:p>
          <a:p>
            <a:r>
              <a:rPr lang="en-US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install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324100" y="1797633"/>
            <a:ext cx="4754880" cy="4351338"/>
          </a:xfrm>
        </p:spPr>
        <p:txBody>
          <a:bodyPr/>
          <a:lstStyle/>
          <a:p>
            <a:r>
              <a:rPr lang="en-US" dirty="0"/>
              <a:t>Content Delivery Network</a:t>
            </a:r>
          </a:p>
          <a:p>
            <a:r>
              <a:rPr lang="en-US" dirty="0"/>
              <a:t>NPM</a:t>
            </a:r>
          </a:p>
          <a:p>
            <a:r>
              <a:rPr lang="en-US" dirty="0"/>
              <a:t>Vue CLI</a:t>
            </a:r>
          </a:p>
        </p:txBody>
      </p:sp>
    </p:spTree>
    <p:extLst>
      <p:ext uri="{BB962C8B-B14F-4D97-AF65-F5344CB8AC3E}">
        <p14:creationId xmlns:p14="http://schemas.microsoft.com/office/powerpoint/2010/main" val="3192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Vue.js</a:t>
            </a:r>
          </a:p>
          <a:p>
            <a:r>
              <a:rPr lang="en-US" dirty="0"/>
              <a:t>Characteristics</a:t>
            </a:r>
          </a:p>
          <a:p>
            <a:r>
              <a:rPr lang="en-US" dirty="0"/>
              <a:t>Core concepts</a:t>
            </a:r>
          </a:p>
          <a:p>
            <a:endParaRPr lang="en-US" dirty="0"/>
          </a:p>
        </p:txBody>
      </p:sp>
      <p:graphicFrame>
        <p:nvGraphicFramePr>
          <p:cNvPr id="9" name="Content Placeholder 8" descr="Basic target showing 3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295401"/>
              </p:ext>
            </p:extLst>
          </p:nvPr>
        </p:nvGraphicFramePr>
        <p:xfrm>
          <a:off x="6605588" y="1825625"/>
          <a:ext cx="4754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BFBF9-B6D2-4E7B-B8A2-20698D95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76" y="1915405"/>
            <a:ext cx="2261938" cy="39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9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www.w3.org/XML/1998/namespace"/>
    <ds:schemaRef ds:uri="http://purl.org/dc/terms/"/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40262f94-9f35-4ac3-9a90-690165a166b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326</TotalTime>
  <Words>155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Cloud skipper design template</vt:lpstr>
      <vt:lpstr>Getting Started With Vue.js</vt:lpstr>
      <vt:lpstr>What we will cover</vt:lpstr>
      <vt:lpstr>What is Vue.js?</vt:lpstr>
      <vt:lpstr>How popular is Vue.js?</vt:lpstr>
      <vt:lpstr>Features</vt:lpstr>
      <vt:lpstr>What you will need</vt:lpstr>
      <vt:lpstr>Ways to install</vt:lpstr>
      <vt:lpstr>Wrapping up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Vue.js</dc:title>
  <dc:creator>Kevin Israel</dc:creator>
  <cp:lastModifiedBy>Kevin Israel</cp:lastModifiedBy>
  <cp:revision>8</cp:revision>
  <dcterms:created xsi:type="dcterms:W3CDTF">2018-11-20T14:08:08Z</dcterms:created>
  <dcterms:modified xsi:type="dcterms:W3CDTF">2018-11-20T19:35:05Z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