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4" r:id="rId5"/>
    <p:sldId id="265" r:id="rId6"/>
    <p:sldId id="262" r:id="rId7"/>
    <p:sldId id="266" r:id="rId8"/>
    <p:sldId id="261" r:id="rId9"/>
    <p:sldId id="263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113635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–Relational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– Hands on lab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473D5-4AC2-40D7-B04C-D59E5F4B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2189987"/>
            <a:ext cx="5344674" cy="7635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/>
              <a:t>Data Design Lab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868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– Summary and 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473D5-4AC2-40D7-B04C-D59E5F4B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2189987"/>
            <a:ext cx="5344674" cy="7635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Discussion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164324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Relational Mapping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How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-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Object-relational mapping (</a:t>
            </a:r>
            <a:r>
              <a:rPr lang="en-US" b="1" dirty="0">
                <a:solidFill>
                  <a:schemeClr val="tx1"/>
                </a:solidFill>
              </a:rPr>
              <a:t>ORM</a:t>
            </a:r>
            <a:r>
              <a:rPr lang="en-US" dirty="0">
                <a:solidFill>
                  <a:schemeClr val="tx1"/>
                </a:solidFill>
              </a:rPr>
              <a:t>) is a technique (a.k.a. design pattern) of accessing a relational database from an object-oriented language (Java, for example). ... Hibernate is a big, powerful engine that makes a connection to the database, executes necessary SQL SELECT requests, and retrieves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- What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67B72B-51EA-4138-821C-BB6D71F7F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52818"/>
              </p:ext>
            </p:extLst>
          </p:nvPr>
        </p:nvGraphicFramePr>
        <p:xfrm>
          <a:off x="601670" y="1502815"/>
          <a:ext cx="397033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0416">
                  <a:extLst>
                    <a:ext uri="{9D8B030D-6E8A-4147-A177-3AD203B41FA5}">
                      <a16:colId xmlns:a16="http://schemas.microsoft.com/office/drawing/2014/main" val="931211459"/>
                    </a:ext>
                  </a:extLst>
                </a:gridCol>
                <a:gridCol w="1432044">
                  <a:extLst>
                    <a:ext uri="{9D8B030D-6E8A-4147-A177-3AD203B41FA5}">
                      <a16:colId xmlns:a16="http://schemas.microsoft.com/office/drawing/2014/main" val="3609318807"/>
                    </a:ext>
                  </a:extLst>
                </a:gridCol>
                <a:gridCol w="1221640">
                  <a:extLst>
                    <a:ext uri="{9D8B030D-6E8A-4147-A177-3AD203B41FA5}">
                      <a16:colId xmlns:a16="http://schemas.microsoft.com/office/drawing/2014/main" val="3221990798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116925542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0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2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443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6B144D-AFC5-4173-85BD-6A8FB0F94FC0}"/>
              </a:ext>
            </a:extLst>
          </p:cNvPr>
          <p:cNvSpPr txBox="1"/>
          <p:nvPr/>
        </p:nvSpPr>
        <p:spPr>
          <a:xfrm>
            <a:off x="5173670" y="2113635"/>
            <a:ext cx="397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int ID { get; set; }</a:t>
            </a:r>
          </a:p>
          <a:p>
            <a:r>
              <a:rPr lang="en-US" dirty="0"/>
              <a:t>    public string FirstName { get; set; }</a:t>
            </a:r>
          </a:p>
          <a:p>
            <a:r>
              <a:rPr lang="en-US" dirty="0"/>
              <a:t>    public string </a:t>
            </a:r>
            <a:r>
              <a:rPr lang="en-US" dirty="0" err="1"/>
              <a:t>LastName</a:t>
            </a:r>
            <a:r>
              <a:rPr lang="en-US" dirty="0"/>
              <a:t> { get; set; }</a:t>
            </a:r>
          </a:p>
          <a:p>
            <a:r>
              <a:rPr lang="en-US" dirty="0"/>
              <a:t>    public string Gender { get; set;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40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- Why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81348F-1C9A-4A08-8FF4-E4EDF3BA932C}"/>
              </a:ext>
            </a:extLst>
          </p:cNvPr>
          <p:cNvSpPr/>
          <p:nvPr/>
        </p:nvSpPr>
        <p:spPr>
          <a:xfrm>
            <a:off x="448965" y="1556088"/>
            <a:ext cx="7635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SQL conversion methods by hand :</a:t>
            </a:r>
          </a:p>
          <a:p>
            <a:r>
              <a:rPr lang="en-US" dirty="0"/>
              <a:t>   ○ Tedious and requires lots of code </a:t>
            </a:r>
          </a:p>
          <a:p>
            <a:r>
              <a:rPr lang="en-US" dirty="0"/>
              <a:t>   ○ Extremely error-prone </a:t>
            </a:r>
          </a:p>
          <a:p>
            <a:r>
              <a:rPr lang="en-US" dirty="0"/>
              <a:t>   ○ Non-standard SQL ties the application to specific databases </a:t>
            </a:r>
          </a:p>
          <a:p>
            <a:r>
              <a:rPr lang="en-US" dirty="0"/>
              <a:t>   ○ Vulnerable to changes in the object model </a:t>
            </a:r>
          </a:p>
          <a:p>
            <a:r>
              <a:rPr lang="en-US" dirty="0"/>
              <a:t>   ○ Difficult to represent associations between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7E28D-7119-44BA-BBA8-43D213AEEF7C}"/>
              </a:ext>
            </a:extLst>
          </p:cNvPr>
          <p:cNvSpPr txBox="1"/>
          <p:nvPr/>
        </p:nvSpPr>
        <p:spPr>
          <a:xfrm>
            <a:off x="601670" y="3640685"/>
            <a:ext cx="763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Developers able to perform CRUD operations using same language they are coding the rest of the application in.</a:t>
            </a:r>
          </a:p>
        </p:txBody>
      </p:sp>
    </p:spTree>
    <p:extLst>
      <p:ext uri="{BB962C8B-B14F-4D97-AF65-F5344CB8AC3E}">
        <p14:creationId xmlns:p14="http://schemas.microsoft.com/office/powerpoint/2010/main" val="371863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- How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D12AF-BCD8-48E0-9E83-2101A909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122897"/>
            <a:ext cx="6734598" cy="37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7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- How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AACD8-C43D-43FA-9414-4D88A881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044700"/>
            <a:ext cx="64103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-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 object-oriented programming, data-management tasks act on objects that are almost always non-scalar values. For example, an address book entry that represents a single person along with zero or more phone numbers and zero or more addresses. This could be modeled in an object-oriented implementation by a "Person object" with attributes/fields to hold each data item that the entry comprises: the person's name, a list of phone numbers, and a list of addresses. The list of phone numbers would itself contain "</a:t>
            </a:r>
            <a:r>
              <a:rPr lang="en-US" dirty="0" err="1">
                <a:solidFill>
                  <a:schemeClr val="tx1"/>
                </a:solidFill>
              </a:rPr>
              <a:t>PhoneNumber</a:t>
            </a:r>
            <a:r>
              <a:rPr lang="en-US" dirty="0">
                <a:solidFill>
                  <a:schemeClr val="tx1"/>
                </a:solidFill>
              </a:rPr>
              <a:t> objects" and so on. The address-book entry is treated as a single object by the programming language (it can be referenced by a single variable containing a pointer to the object, for instance). Various methods can be associated with the object, such as a method to return the preferred phone number, the home address, and so on.</a:t>
            </a:r>
          </a:p>
        </p:txBody>
      </p:sp>
    </p:spTree>
    <p:extLst>
      <p:ext uri="{BB962C8B-B14F-4D97-AF65-F5344CB8AC3E}">
        <p14:creationId xmlns:p14="http://schemas.microsoft.com/office/powerpoint/2010/main" val="8385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– from SQL to objects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A59C9D-ABB6-4504-A8FB-0518781104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965" y="1382783"/>
            <a:ext cx="7705956" cy="7571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"SELECT id,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, phone,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birth_date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, sex FROM persons WHERE id = 10"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execSql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"FIRST_NAME"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0C611F-B7E1-4B59-8DDE-AD6112B2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65" y="2448063"/>
            <a:ext cx="3009157" cy="5170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GetPerson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getFirstName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D9803E-C250-47AD-B047-0A0664F3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55" y="3578080"/>
            <a:ext cx="3009157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3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52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Object –Relational Mapping</vt:lpstr>
      <vt:lpstr>Object Relational Mapping</vt:lpstr>
      <vt:lpstr>ORM - What</vt:lpstr>
      <vt:lpstr>ORM - What</vt:lpstr>
      <vt:lpstr>ORM - Why</vt:lpstr>
      <vt:lpstr>ORM - How</vt:lpstr>
      <vt:lpstr>ORM - How</vt:lpstr>
      <vt:lpstr>ORM - How</vt:lpstr>
      <vt:lpstr>ORM – from SQL to objects</vt:lpstr>
      <vt:lpstr>ORM – Hands on lab</vt:lpstr>
      <vt:lpstr>ORM – 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2019-02-09T04:40:23Z</dcterms:modified>
</cp:coreProperties>
</file>