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9" r:id="rId3"/>
    <p:sldId id="261" r:id="rId4"/>
    <p:sldId id="257" r:id="rId5"/>
    <p:sldId id="267" r:id="rId6"/>
    <p:sldId id="268" r:id="rId7"/>
    <p:sldId id="262" r:id="rId8"/>
    <p:sldId id="264" r:id="rId9"/>
    <p:sldId id="269" r:id="rId10"/>
    <p:sldId id="270" r:id="rId11"/>
    <p:sldId id="263" r:id="rId12"/>
    <p:sldId id="258" r:id="rId13"/>
    <p:sldId id="271" r:id="rId14"/>
    <p:sldId id="272" r:id="rId15"/>
    <p:sldId id="273" r:id="rId16"/>
    <p:sldId id="276" r:id="rId17"/>
    <p:sldId id="265" r:id="rId18"/>
    <p:sldId id="266" r:id="rId19"/>
    <p:sldId id="275" r:id="rId20"/>
    <p:sldId id="277"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A00"/>
    <a:srgbClr val="C79E37"/>
    <a:srgbClr val="202E54"/>
    <a:srgbClr val="FF2549"/>
    <a:srgbClr val="1D3A00"/>
    <a:srgbClr val="007033"/>
    <a:srgbClr val="5EEC3C"/>
    <a:srgbClr val="990099"/>
    <a:srgbClr val="CC0099"/>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174"/>
      </p:cViewPr>
      <p:guideLst>
        <p:guide orient="horz" pos="1620"/>
        <p:guide pos="2880"/>
      </p:guideLst>
    </p:cSldViewPr>
  </p:slideViewPr>
  <p:notesTextViewPr>
    <p:cViewPr>
      <p:scale>
        <a:sx n="125" d="100"/>
        <a:sy n="125" d="100"/>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https://github.com/kevdadev/ecpiworkshop-session1</a:t>
            </a:r>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1730864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57175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6314" y="2113635"/>
            <a:ext cx="8231372" cy="610820"/>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Source Control Concepts with </a:t>
            </a:r>
            <a:br>
              <a:rPr lang="en-US" dirty="0"/>
            </a:br>
            <a:r>
              <a:rPr lang="en-US" dirty="0"/>
              <a:t>Git and GitHub</a:t>
            </a:r>
          </a:p>
        </p:txBody>
      </p:sp>
      <p:sp>
        <p:nvSpPr>
          <p:cNvPr id="4" name="Rectangle 3">
            <a:extLst>
              <a:ext uri="{FF2B5EF4-FFF2-40B4-BE49-F238E27FC236}">
                <a16:creationId xmlns:a16="http://schemas.microsoft.com/office/drawing/2014/main" id="{FD3EE3AC-0285-46EF-BAA9-C6F725DC80C2}"/>
              </a:ext>
            </a:extLst>
          </p:cNvPr>
          <p:cNvSpPr/>
          <p:nvPr/>
        </p:nvSpPr>
        <p:spPr>
          <a:xfrm>
            <a:off x="1" y="4709620"/>
            <a:ext cx="9144000" cy="433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769F6BFC-4C29-481C-934F-71DBB01B9A05}"/>
              </a:ext>
            </a:extLst>
          </p:cNvPr>
          <p:cNvSpPr txBox="1"/>
          <p:nvPr/>
        </p:nvSpPr>
        <p:spPr>
          <a:xfrm>
            <a:off x="4419295" y="4709620"/>
            <a:ext cx="4724705" cy="369332"/>
          </a:xfrm>
          <a:prstGeom prst="rect">
            <a:avLst/>
          </a:prstGeom>
          <a:noFill/>
        </p:spPr>
        <p:txBody>
          <a:bodyPr wrap="square" rtlCol="0">
            <a:spAutoFit/>
          </a:bodyPr>
          <a:lstStyle/>
          <a:p>
            <a:pPr algn="r"/>
            <a:r>
              <a:rPr lang="en-US" dirty="0"/>
              <a:t>By Kevin Israel</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Source Control Concepts</a:t>
            </a:r>
          </a:p>
        </p:txBody>
      </p:sp>
      <p:pic>
        <p:nvPicPr>
          <p:cNvPr id="4" name="Picture 3">
            <a:extLst>
              <a:ext uri="{FF2B5EF4-FFF2-40B4-BE49-F238E27FC236}">
                <a16:creationId xmlns:a16="http://schemas.microsoft.com/office/drawing/2014/main" id="{FE698E53-7DFC-444A-BA24-E180EDD6EE6D}"/>
              </a:ext>
            </a:extLst>
          </p:cNvPr>
          <p:cNvPicPr>
            <a:picLocks noChangeAspect="1"/>
          </p:cNvPicPr>
          <p:nvPr/>
        </p:nvPicPr>
        <p:blipFill>
          <a:blip r:embed="rId2"/>
          <a:stretch>
            <a:fillRect/>
          </a:stretch>
        </p:blipFill>
        <p:spPr>
          <a:xfrm>
            <a:off x="1300890" y="1044701"/>
            <a:ext cx="6019800" cy="3648075"/>
          </a:xfrm>
          <a:prstGeom prst="rect">
            <a:avLst/>
          </a:prstGeom>
        </p:spPr>
      </p:pic>
    </p:spTree>
    <p:extLst>
      <p:ext uri="{BB962C8B-B14F-4D97-AF65-F5344CB8AC3E}">
        <p14:creationId xmlns:p14="http://schemas.microsoft.com/office/powerpoint/2010/main" val="94808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808225"/>
            <a:ext cx="6413609" cy="725349"/>
          </a:xfrm>
        </p:spPr>
        <p:txBody>
          <a:bodyPr>
            <a:normAutofit/>
          </a:bodyPr>
          <a:lstStyle/>
          <a:p>
            <a:pPr algn="ctr"/>
            <a:r>
              <a:rPr lang="en-US" dirty="0"/>
              <a:t>GITHUB</a:t>
            </a:r>
          </a:p>
        </p:txBody>
      </p:sp>
    </p:spTree>
    <p:extLst>
      <p:ext uri="{BB962C8B-B14F-4D97-AF65-F5344CB8AC3E}">
        <p14:creationId xmlns:p14="http://schemas.microsoft.com/office/powerpoint/2010/main" val="262480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GitHub</a:t>
            </a:r>
          </a:p>
        </p:txBody>
      </p:sp>
      <p:pic>
        <p:nvPicPr>
          <p:cNvPr id="15" name="Picture 14">
            <a:extLst>
              <a:ext uri="{FF2B5EF4-FFF2-40B4-BE49-F238E27FC236}">
                <a16:creationId xmlns:a16="http://schemas.microsoft.com/office/drawing/2014/main" id="{58118CFC-CA23-4C88-8FF6-8F9632B7B4C0}"/>
              </a:ext>
            </a:extLst>
          </p:cNvPr>
          <p:cNvPicPr>
            <a:picLocks noChangeAspect="1"/>
          </p:cNvPicPr>
          <p:nvPr/>
        </p:nvPicPr>
        <p:blipFill>
          <a:blip r:embed="rId2"/>
          <a:stretch>
            <a:fillRect/>
          </a:stretch>
        </p:blipFill>
        <p:spPr>
          <a:xfrm>
            <a:off x="1325935" y="1087462"/>
            <a:ext cx="5842050" cy="4056038"/>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GitHub - Repository Portal</a:t>
            </a:r>
          </a:p>
        </p:txBody>
      </p:sp>
      <p:pic>
        <p:nvPicPr>
          <p:cNvPr id="2" name="Picture 1">
            <a:extLst>
              <a:ext uri="{FF2B5EF4-FFF2-40B4-BE49-F238E27FC236}">
                <a16:creationId xmlns:a16="http://schemas.microsoft.com/office/drawing/2014/main" id="{5D85CB16-7459-40C2-9B71-3615275BD716}"/>
              </a:ext>
            </a:extLst>
          </p:cNvPr>
          <p:cNvPicPr>
            <a:picLocks noChangeAspect="1"/>
          </p:cNvPicPr>
          <p:nvPr/>
        </p:nvPicPr>
        <p:blipFill>
          <a:blip r:embed="rId2"/>
          <a:stretch>
            <a:fillRect/>
          </a:stretch>
        </p:blipFill>
        <p:spPr>
          <a:xfrm>
            <a:off x="601670" y="1044700"/>
            <a:ext cx="8023594" cy="4098800"/>
          </a:xfrm>
          <a:prstGeom prst="rect">
            <a:avLst/>
          </a:prstGeom>
        </p:spPr>
      </p:pic>
    </p:spTree>
    <p:extLst>
      <p:ext uri="{BB962C8B-B14F-4D97-AF65-F5344CB8AC3E}">
        <p14:creationId xmlns:p14="http://schemas.microsoft.com/office/powerpoint/2010/main" val="10388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GitHub – Repository </a:t>
            </a:r>
          </a:p>
        </p:txBody>
      </p:sp>
      <p:pic>
        <p:nvPicPr>
          <p:cNvPr id="2" name="Picture 1">
            <a:extLst>
              <a:ext uri="{FF2B5EF4-FFF2-40B4-BE49-F238E27FC236}">
                <a16:creationId xmlns:a16="http://schemas.microsoft.com/office/drawing/2014/main" id="{B4658D43-5644-4824-800F-EA721590E619}"/>
              </a:ext>
            </a:extLst>
          </p:cNvPr>
          <p:cNvPicPr>
            <a:picLocks noChangeAspect="1"/>
          </p:cNvPicPr>
          <p:nvPr/>
        </p:nvPicPr>
        <p:blipFill>
          <a:blip r:embed="rId2"/>
          <a:stretch>
            <a:fillRect/>
          </a:stretch>
        </p:blipFill>
        <p:spPr>
          <a:xfrm>
            <a:off x="763525" y="1002799"/>
            <a:ext cx="7626100" cy="3917676"/>
          </a:xfrm>
          <a:prstGeom prst="rect">
            <a:avLst/>
          </a:prstGeom>
        </p:spPr>
      </p:pic>
    </p:spTree>
    <p:extLst>
      <p:ext uri="{BB962C8B-B14F-4D97-AF65-F5344CB8AC3E}">
        <p14:creationId xmlns:p14="http://schemas.microsoft.com/office/powerpoint/2010/main" val="271252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GitHub - Projects</a:t>
            </a:r>
          </a:p>
        </p:txBody>
      </p:sp>
      <p:pic>
        <p:nvPicPr>
          <p:cNvPr id="3" name="Picture 2">
            <a:extLst>
              <a:ext uri="{FF2B5EF4-FFF2-40B4-BE49-F238E27FC236}">
                <a16:creationId xmlns:a16="http://schemas.microsoft.com/office/drawing/2014/main" id="{5930E76B-D096-487B-9780-E968C5092C2A}"/>
              </a:ext>
            </a:extLst>
          </p:cNvPr>
          <p:cNvPicPr>
            <a:picLocks noChangeAspect="1"/>
          </p:cNvPicPr>
          <p:nvPr/>
        </p:nvPicPr>
        <p:blipFill>
          <a:blip r:embed="rId2"/>
          <a:stretch>
            <a:fillRect/>
          </a:stretch>
        </p:blipFill>
        <p:spPr>
          <a:xfrm>
            <a:off x="1790094" y="1085036"/>
            <a:ext cx="5836006" cy="4058463"/>
          </a:xfrm>
          <a:prstGeom prst="rect">
            <a:avLst/>
          </a:prstGeom>
        </p:spPr>
      </p:pic>
    </p:spTree>
    <p:extLst>
      <p:ext uri="{BB962C8B-B14F-4D97-AF65-F5344CB8AC3E}">
        <p14:creationId xmlns:p14="http://schemas.microsoft.com/office/powerpoint/2010/main" val="16304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GitHub - Insights</a:t>
            </a:r>
          </a:p>
        </p:txBody>
      </p:sp>
      <p:pic>
        <p:nvPicPr>
          <p:cNvPr id="3" name="Picture 2">
            <a:extLst>
              <a:ext uri="{FF2B5EF4-FFF2-40B4-BE49-F238E27FC236}">
                <a16:creationId xmlns:a16="http://schemas.microsoft.com/office/drawing/2014/main" id="{910AF244-D7DE-4004-89DF-1247D28AE28B}"/>
              </a:ext>
            </a:extLst>
          </p:cNvPr>
          <p:cNvPicPr>
            <a:picLocks noChangeAspect="1"/>
          </p:cNvPicPr>
          <p:nvPr/>
        </p:nvPicPr>
        <p:blipFill>
          <a:blip r:embed="rId2"/>
          <a:stretch>
            <a:fillRect/>
          </a:stretch>
        </p:blipFill>
        <p:spPr>
          <a:xfrm>
            <a:off x="1374345" y="1025766"/>
            <a:ext cx="7320690" cy="4117477"/>
          </a:xfrm>
          <a:prstGeom prst="rect">
            <a:avLst/>
          </a:prstGeom>
        </p:spPr>
      </p:pic>
    </p:spTree>
    <p:extLst>
      <p:ext uri="{BB962C8B-B14F-4D97-AF65-F5344CB8AC3E}">
        <p14:creationId xmlns:p14="http://schemas.microsoft.com/office/powerpoint/2010/main" val="3454025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808225"/>
            <a:ext cx="6413609" cy="725349"/>
          </a:xfrm>
        </p:spPr>
        <p:txBody>
          <a:bodyPr>
            <a:normAutofit/>
          </a:bodyPr>
          <a:lstStyle/>
          <a:p>
            <a:pPr algn="ctr"/>
            <a:r>
              <a:rPr lang="en-US" dirty="0"/>
              <a:t>GIT BASICS</a:t>
            </a:r>
          </a:p>
        </p:txBody>
      </p:sp>
    </p:spTree>
    <p:extLst>
      <p:ext uri="{BB962C8B-B14F-4D97-AF65-F5344CB8AC3E}">
        <p14:creationId xmlns:p14="http://schemas.microsoft.com/office/powerpoint/2010/main" val="344602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Getting Started with Git</a:t>
            </a:r>
          </a:p>
        </p:txBody>
      </p:sp>
      <p:sp>
        <p:nvSpPr>
          <p:cNvPr id="15" name="Rectangle 14">
            <a:extLst>
              <a:ext uri="{FF2B5EF4-FFF2-40B4-BE49-F238E27FC236}">
                <a16:creationId xmlns:a16="http://schemas.microsoft.com/office/drawing/2014/main" id="{65140485-1C02-4A74-98ED-5DD503256735}"/>
              </a:ext>
            </a:extLst>
          </p:cNvPr>
          <p:cNvSpPr/>
          <p:nvPr/>
        </p:nvSpPr>
        <p:spPr>
          <a:xfrm>
            <a:off x="296260" y="1279089"/>
            <a:ext cx="8551480" cy="1477328"/>
          </a:xfrm>
          <a:prstGeom prst="rect">
            <a:avLst/>
          </a:prstGeom>
        </p:spPr>
        <p:txBody>
          <a:bodyPr wrap="square">
            <a:spAutoFit/>
          </a:bodyPr>
          <a:lstStyle/>
          <a:p>
            <a:r>
              <a:rPr lang="en-US" dirty="0"/>
              <a:t>Distributed Version Control System: Git has a remote repository which is stored in a server and a local repository which is stored in the computer of each developer. This means that the code is not just stored in a central server, but the full copy of the code is present in all the developers’ computers. Git is a Distributed Version Control System since the code is present in every developer’s computer.</a:t>
            </a:r>
          </a:p>
        </p:txBody>
      </p:sp>
      <p:sp>
        <p:nvSpPr>
          <p:cNvPr id="16" name="Rectangle 15">
            <a:extLst>
              <a:ext uri="{FF2B5EF4-FFF2-40B4-BE49-F238E27FC236}">
                <a16:creationId xmlns:a16="http://schemas.microsoft.com/office/drawing/2014/main" id="{D14A0554-444E-4363-B100-C47AB489A8D4}"/>
              </a:ext>
            </a:extLst>
          </p:cNvPr>
          <p:cNvSpPr/>
          <p:nvPr/>
        </p:nvSpPr>
        <p:spPr>
          <a:xfrm>
            <a:off x="334941" y="2756417"/>
            <a:ext cx="8360094" cy="923330"/>
          </a:xfrm>
          <a:prstGeom prst="rect">
            <a:avLst/>
          </a:prstGeom>
        </p:spPr>
        <p:txBody>
          <a:bodyPr wrap="square">
            <a:spAutoFit/>
          </a:bodyPr>
          <a:lstStyle/>
          <a:p>
            <a:r>
              <a:rPr lang="en-US" dirty="0"/>
              <a:t>Download git</a:t>
            </a:r>
          </a:p>
          <a:p>
            <a:r>
              <a:rPr lang="en-US" dirty="0"/>
              <a:t>This link has details on how to install Git in multiple operating systems:</a:t>
            </a:r>
          </a:p>
          <a:p>
            <a:r>
              <a:rPr lang="en-US" dirty="0"/>
              <a:t>https://git-scm.com/book/en/v2/Getting-Started-Installing-Git</a:t>
            </a:r>
          </a:p>
        </p:txBody>
      </p:sp>
      <p:sp>
        <p:nvSpPr>
          <p:cNvPr id="17" name="Rectangle 16">
            <a:extLst>
              <a:ext uri="{FF2B5EF4-FFF2-40B4-BE49-F238E27FC236}">
                <a16:creationId xmlns:a16="http://schemas.microsoft.com/office/drawing/2014/main" id="{728759F6-DCCD-4DD1-A1A1-C7DADCB56D3B}"/>
              </a:ext>
            </a:extLst>
          </p:cNvPr>
          <p:cNvSpPr/>
          <p:nvPr/>
        </p:nvSpPr>
        <p:spPr>
          <a:xfrm>
            <a:off x="334941" y="3856914"/>
            <a:ext cx="4572000" cy="923330"/>
          </a:xfrm>
          <a:prstGeom prst="rect">
            <a:avLst/>
          </a:prstGeom>
        </p:spPr>
        <p:txBody>
          <a:bodyPr>
            <a:spAutoFit/>
          </a:bodyPr>
          <a:lstStyle/>
          <a:p>
            <a:r>
              <a:rPr lang="en-US" dirty="0"/>
              <a:t>Linux</a:t>
            </a:r>
          </a:p>
          <a:p>
            <a:r>
              <a:rPr lang="en-US" dirty="0"/>
              <a:t>Windows</a:t>
            </a:r>
          </a:p>
          <a:p>
            <a:r>
              <a:rPr lang="en-US" dirty="0"/>
              <a:t>macOS</a:t>
            </a:r>
          </a:p>
        </p:txBody>
      </p:sp>
    </p:spTree>
    <p:extLst>
      <p:ext uri="{BB962C8B-B14F-4D97-AF65-F5344CB8AC3E}">
        <p14:creationId xmlns:p14="http://schemas.microsoft.com/office/powerpoint/2010/main" val="186566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Resources</a:t>
            </a:r>
          </a:p>
        </p:txBody>
      </p:sp>
      <p:pic>
        <p:nvPicPr>
          <p:cNvPr id="3" name="Picture 2">
            <a:extLst>
              <a:ext uri="{FF2B5EF4-FFF2-40B4-BE49-F238E27FC236}">
                <a16:creationId xmlns:a16="http://schemas.microsoft.com/office/drawing/2014/main" id="{7602D3C8-D737-4084-BF6D-0E59D20C0C37}"/>
              </a:ext>
            </a:extLst>
          </p:cNvPr>
          <p:cNvPicPr>
            <a:picLocks noChangeAspect="1"/>
          </p:cNvPicPr>
          <p:nvPr/>
        </p:nvPicPr>
        <p:blipFill>
          <a:blip r:embed="rId2"/>
          <a:stretch>
            <a:fillRect/>
          </a:stretch>
        </p:blipFill>
        <p:spPr>
          <a:xfrm>
            <a:off x="1976015" y="1038225"/>
            <a:ext cx="4924425" cy="4105275"/>
          </a:xfrm>
          <a:prstGeom prst="rect">
            <a:avLst/>
          </a:prstGeom>
        </p:spPr>
      </p:pic>
    </p:spTree>
    <p:extLst>
      <p:ext uri="{BB962C8B-B14F-4D97-AF65-F5344CB8AC3E}">
        <p14:creationId xmlns:p14="http://schemas.microsoft.com/office/powerpoint/2010/main" val="92336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Contents</a:t>
            </a:r>
          </a:p>
        </p:txBody>
      </p:sp>
      <p:sp>
        <p:nvSpPr>
          <p:cNvPr id="5" name="Content Placeholder 4"/>
          <p:cNvSpPr>
            <a:spLocks noGrp="1"/>
          </p:cNvSpPr>
          <p:nvPr>
            <p:ph idx="1"/>
          </p:nvPr>
        </p:nvSpPr>
        <p:spPr/>
        <p:txBody>
          <a:bodyPr/>
          <a:lstStyle/>
          <a:p>
            <a:r>
              <a:rPr lang="en-US" dirty="0"/>
              <a:t>Overview of Source Control</a:t>
            </a:r>
          </a:p>
          <a:p>
            <a:r>
              <a:rPr lang="en-US" dirty="0"/>
              <a:t>Source Control Concepts</a:t>
            </a:r>
          </a:p>
          <a:p>
            <a:r>
              <a:rPr lang="en-US" dirty="0"/>
              <a:t>GitHub</a:t>
            </a:r>
          </a:p>
          <a:p>
            <a:r>
              <a:rPr lang="en-US" dirty="0"/>
              <a:t>Git Basics</a:t>
            </a: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Summary</a:t>
            </a:r>
          </a:p>
        </p:txBody>
      </p:sp>
      <p:sp>
        <p:nvSpPr>
          <p:cNvPr id="2" name="TextBox 1">
            <a:extLst>
              <a:ext uri="{FF2B5EF4-FFF2-40B4-BE49-F238E27FC236}">
                <a16:creationId xmlns:a16="http://schemas.microsoft.com/office/drawing/2014/main" id="{47481232-0197-4025-A857-AE07949CFF7E}"/>
              </a:ext>
            </a:extLst>
          </p:cNvPr>
          <p:cNvSpPr txBox="1"/>
          <p:nvPr/>
        </p:nvSpPr>
        <p:spPr>
          <a:xfrm>
            <a:off x="2281425" y="2724455"/>
            <a:ext cx="5191970" cy="584775"/>
          </a:xfrm>
          <a:prstGeom prst="rect">
            <a:avLst/>
          </a:prstGeom>
          <a:noFill/>
        </p:spPr>
        <p:txBody>
          <a:bodyPr wrap="square" rtlCol="0">
            <a:spAutoFit/>
          </a:bodyPr>
          <a:lstStyle/>
          <a:p>
            <a:r>
              <a:rPr lang="en-US" sz="3200" dirty="0"/>
              <a:t>Discussion and Questions</a:t>
            </a:r>
          </a:p>
        </p:txBody>
      </p:sp>
    </p:spTree>
    <p:extLst>
      <p:ext uri="{BB962C8B-B14F-4D97-AF65-F5344CB8AC3E}">
        <p14:creationId xmlns:p14="http://schemas.microsoft.com/office/powerpoint/2010/main" val="276236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808225"/>
            <a:ext cx="6413609" cy="725349"/>
          </a:xfrm>
        </p:spPr>
        <p:txBody>
          <a:bodyPr>
            <a:normAutofit/>
          </a:bodyPr>
          <a:lstStyle/>
          <a:p>
            <a:pPr algn="ctr"/>
            <a:r>
              <a:rPr lang="en-US" dirty="0"/>
              <a:t>Overview of Source Control</a:t>
            </a:r>
          </a:p>
        </p:txBody>
      </p:sp>
    </p:spTree>
    <p:extLst>
      <p:ext uri="{BB962C8B-B14F-4D97-AF65-F5344CB8AC3E}">
        <p14:creationId xmlns:p14="http://schemas.microsoft.com/office/powerpoint/2010/main" val="230745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Source Control</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4" name="Rectangle 3">
            <a:extLst>
              <a:ext uri="{FF2B5EF4-FFF2-40B4-BE49-F238E27FC236}">
                <a16:creationId xmlns:a16="http://schemas.microsoft.com/office/drawing/2014/main" id="{9F666798-B4E4-44A0-AB3D-3AD82E9BA3AA}"/>
              </a:ext>
            </a:extLst>
          </p:cNvPr>
          <p:cNvSpPr/>
          <p:nvPr/>
        </p:nvSpPr>
        <p:spPr>
          <a:xfrm>
            <a:off x="601670" y="1527676"/>
            <a:ext cx="8542330" cy="738664"/>
          </a:xfrm>
          <a:prstGeom prst="rect">
            <a:avLst/>
          </a:prstGeom>
        </p:spPr>
        <p:txBody>
          <a:bodyPr wrap="square">
            <a:spAutoFit/>
          </a:bodyPr>
          <a:lstStyle/>
          <a:p>
            <a:r>
              <a:rPr lang="en-US" sz="1400" dirty="0">
                <a:solidFill>
                  <a:srgbClr val="333333"/>
                </a:solidFill>
                <a:latin typeface="AmazonEmberLight"/>
              </a:rPr>
              <a:t>Source control (or version control) is the practice of tracking and managing changes to code. Source control management (SCM) systems provide a running history of code development and help to resolve conflicts when merging contributions from multiple sources.</a:t>
            </a:r>
            <a:endParaRPr lang="en-US" sz="1400" dirty="0"/>
          </a:p>
        </p:txBody>
      </p:sp>
      <p:sp>
        <p:nvSpPr>
          <p:cNvPr id="5" name="Rectangle 4">
            <a:extLst>
              <a:ext uri="{FF2B5EF4-FFF2-40B4-BE49-F238E27FC236}">
                <a16:creationId xmlns:a16="http://schemas.microsoft.com/office/drawing/2014/main" id="{2C9A3D10-80FD-4D68-B41B-F58E5E467271}"/>
              </a:ext>
            </a:extLst>
          </p:cNvPr>
          <p:cNvSpPr/>
          <p:nvPr/>
        </p:nvSpPr>
        <p:spPr>
          <a:xfrm>
            <a:off x="601670" y="2435623"/>
            <a:ext cx="8398774" cy="1815882"/>
          </a:xfrm>
          <a:prstGeom prst="rect">
            <a:avLst/>
          </a:prstGeom>
        </p:spPr>
        <p:txBody>
          <a:bodyPr wrap="square">
            <a:spAutoFit/>
          </a:bodyPr>
          <a:lstStyle/>
          <a:p>
            <a:r>
              <a:rPr lang="en-US" sz="1400" dirty="0">
                <a:solidFill>
                  <a:srgbClr val="222222"/>
                </a:solidFill>
                <a:latin typeface="AmazonEmberLight"/>
              </a:rPr>
              <a:t>As teams design, develop and deploy software, it is common for multiple versions of the same software to be deployed in different sites and for the software's developers to be working simultaneously on updates</a:t>
            </a:r>
            <a:r>
              <a:rPr lang="en-US" sz="1400" dirty="0">
                <a:latin typeface="AmazonEmberLight"/>
              </a:rPr>
              <a:t>. Bugs or </a:t>
            </a:r>
            <a:r>
              <a:rPr lang="en-US" sz="1400" dirty="0">
                <a:solidFill>
                  <a:srgbClr val="222222"/>
                </a:solidFill>
                <a:latin typeface="AmazonEmberLight"/>
              </a:rPr>
              <a:t>features of the software are often only present in certain versions (because of the fixing of some problems and the introduction of others as the program develops). Therefore, for the purposes of locating and fixing bugs, it is vitally important to be able to retrieve and run different versions of the software to determine in which version(s) the problem occurs. It may also be necessary to develop two versions of the software concurrently: for instance, where one version has bugs fixed, but no new </a:t>
            </a:r>
            <a:r>
              <a:rPr lang="en-US" sz="1400" dirty="0">
                <a:latin typeface="AmazonEmberLight"/>
              </a:rPr>
              <a:t>features (branch), </a:t>
            </a:r>
            <a:r>
              <a:rPr lang="en-US" sz="1400" dirty="0">
                <a:solidFill>
                  <a:srgbClr val="222222"/>
                </a:solidFill>
                <a:latin typeface="AmazonEmberLight"/>
              </a:rPr>
              <a:t>while the other version is where new features are worked </a:t>
            </a:r>
            <a:r>
              <a:rPr lang="en-US" sz="1400" dirty="0">
                <a:latin typeface="AmazonEmberLight"/>
              </a:rPr>
              <a:t>on (trunk).</a:t>
            </a:r>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Centralized Source Control</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1026" name="Picture 2" descr="https://homes.cs.washington.edu/~mernst/advice/version-control-fig2.png">
            <a:extLst>
              <a:ext uri="{FF2B5EF4-FFF2-40B4-BE49-F238E27FC236}">
                <a16:creationId xmlns:a16="http://schemas.microsoft.com/office/drawing/2014/main" id="{C01129EB-7D80-4F29-A29B-86C1D2EAE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720" y="1502815"/>
            <a:ext cx="4275740" cy="30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27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Distributed Source Control</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4" name="Rectangle: Rounded Corners 3">
            <a:extLst>
              <a:ext uri="{FF2B5EF4-FFF2-40B4-BE49-F238E27FC236}">
                <a16:creationId xmlns:a16="http://schemas.microsoft.com/office/drawing/2014/main" id="{0EAE02B7-44B3-4D32-9D1A-44BA74154B34}"/>
              </a:ext>
            </a:extLst>
          </p:cNvPr>
          <p:cNvSpPr/>
          <p:nvPr/>
        </p:nvSpPr>
        <p:spPr>
          <a:xfrm>
            <a:off x="3352451" y="1789479"/>
            <a:ext cx="1068935" cy="4581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C308F42-3228-42DC-825B-240B522C4580}"/>
              </a:ext>
            </a:extLst>
          </p:cNvPr>
          <p:cNvSpPr/>
          <p:nvPr/>
        </p:nvSpPr>
        <p:spPr>
          <a:xfrm>
            <a:off x="1563359" y="3130770"/>
            <a:ext cx="1068935" cy="4581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B0A91A2-9214-403B-B656-4B2F30735318}"/>
              </a:ext>
            </a:extLst>
          </p:cNvPr>
          <p:cNvSpPr/>
          <p:nvPr/>
        </p:nvSpPr>
        <p:spPr>
          <a:xfrm>
            <a:off x="3533371" y="3130770"/>
            <a:ext cx="1068935" cy="4581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90177BB-F5EC-41FC-B273-11410B763DE1}"/>
              </a:ext>
            </a:extLst>
          </p:cNvPr>
          <p:cNvSpPr/>
          <p:nvPr/>
        </p:nvSpPr>
        <p:spPr>
          <a:xfrm>
            <a:off x="5793640" y="3090831"/>
            <a:ext cx="1068935" cy="4581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B80B571-FDAC-4C44-8710-83CA8FA90996}"/>
              </a:ext>
            </a:extLst>
          </p:cNvPr>
          <p:cNvSpPr txBox="1"/>
          <p:nvPr/>
        </p:nvSpPr>
        <p:spPr>
          <a:xfrm>
            <a:off x="3367605" y="1803867"/>
            <a:ext cx="1038629" cy="338554"/>
          </a:xfrm>
          <a:prstGeom prst="rect">
            <a:avLst/>
          </a:prstGeom>
          <a:noFill/>
        </p:spPr>
        <p:txBody>
          <a:bodyPr wrap="square" rtlCol="0">
            <a:spAutoFit/>
          </a:bodyPr>
          <a:lstStyle/>
          <a:p>
            <a:r>
              <a:rPr lang="en-US" sz="1600" dirty="0"/>
              <a:t>SC Server</a:t>
            </a:r>
          </a:p>
        </p:txBody>
      </p:sp>
      <p:sp>
        <p:nvSpPr>
          <p:cNvPr id="12" name="TextBox 11">
            <a:extLst>
              <a:ext uri="{FF2B5EF4-FFF2-40B4-BE49-F238E27FC236}">
                <a16:creationId xmlns:a16="http://schemas.microsoft.com/office/drawing/2014/main" id="{9104C21F-FC2C-47D3-ABBC-8F2724D278E2}"/>
              </a:ext>
            </a:extLst>
          </p:cNvPr>
          <p:cNvSpPr txBox="1"/>
          <p:nvPr/>
        </p:nvSpPr>
        <p:spPr>
          <a:xfrm>
            <a:off x="1548205" y="3168674"/>
            <a:ext cx="1084089" cy="307777"/>
          </a:xfrm>
          <a:prstGeom prst="rect">
            <a:avLst/>
          </a:prstGeom>
          <a:noFill/>
        </p:spPr>
        <p:txBody>
          <a:bodyPr wrap="square" rtlCol="0">
            <a:spAutoFit/>
          </a:bodyPr>
          <a:lstStyle/>
          <a:p>
            <a:r>
              <a:rPr lang="en-US" sz="1400" dirty="0"/>
              <a:t>Developer A</a:t>
            </a:r>
          </a:p>
        </p:txBody>
      </p:sp>
      <p:sp>
        <p:nvSpPr>
          <p:cNvPr id="13" name="TextBox 12">
            <a:extLst>
              <a:ext uri="{FF2B5EF4-FFF2-40B4-BE49-F238E27FC236}">
                <a16:creationId xmlns:a16="http://schemas.microsoft.com/office/drawing/2014/main" id="{E137960E-AD4C-4DD3-895C-4787C9C7AB3C}"/>
              </a:ext>
            </a:extLst>
          </p:cNvPr>
          <p:cNvSpPr txBox="1"/>
          <p:nvPr/>
        </p:nvSpPr>
        <p:spPr>
          <a:xfrm>
            <a:off x="3525792" y="3168674"/>
            <a:ext cx="1084089" cy="307777"/>
          </a:xfrm>
          <a:prstGeom prst="rect">
            <a:avLst/>
          </a:prstGeom>
          <a:noFill/>
        </p:spPr>
        <p:txBody>
          <a:bodyPr wrap="square" rtlCol="0">
            <a:spAutoFit/>
          </a:bodyPr>
          <a:lstStyle/>
          <a:p>
            <a:r>
              <a:rPr lang="en-US" sz="1400" dirty="0"/>
              <a:t>Developer B</a:t>
            </a:r>
          </a:p>
        </p:txBody>
      </p:sp>
      <p:sp>
        <p:nvSpPr>
          <p:cNvPr id="14" name="TextBox 13">
            <a:extLst>
              <a:ext uri="{FF2B5EF4-FFF2-40B4-BE49-F238E27FC236}">
                <a16:creationId xmlns:a16="http://schemas.microsoft.com/office/drawing/2014/main" id="{17DED2EF-83BC-4065-BFA3-A945148B1856}"/>
              </a:ext>
            </a:extLst>
          </p:cNvPr>
          <p:cNvSpPr txBox="1"/>
          <p:nvPr/>
        </p:nvSpPr>
        <p:spPr>
          <a:xfrm>
            <a:off x="5793640" y="3144587"/>
            <a:ext cx="1084089" cy="307777"/>
          </a:xfrm>
          <a:prstGeom prst="rect">
            <a:avLst/>
          </a:prstGeom>
          <a:noFill/>
        </p:spPr>
        <p:txBody>
          <a:bodyPr wrap="square" rtlCol="0">
            <a:spAutoFit/>
          </a:bodyPr>
          <a:lstStyle/>
          <a:p>
            <a:r>
              <a:rPr lang="en-US" sz="1400" dirty="0"/>
              <a:t>Developer C</a:t>
            </a:r>
          </a:p>
        </p:txBody>
      </p:sp>
      <p:sp>
        <p:nvSpPr>
          <p:cNvPr id="15" name="Oval 14">
            <a:extLst>
              <a:ext uri="{FF2B5EF4-FFF2-40B4-BE49-F238E27FC236}">
                <a16:creationId xmlns:a16="http://schemas.microsoft.com/office/drawing/2014/main" id="{CC7792C2-0DDB-4FA7-BBCF-8CD096BED0F1}"/>
              </a:ext>
            </a:extLst>
          </p:cNvPr>
          <p:cNvSpPr/>
          <p:nvPr/>
        </p:nvSpPr>
        <p:spPr>
          <a:xfrm>
            <a:off x="4720703" y="1774039"/>
            <a:ext cx="920232" cy="41169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Remote</a:t>
            </a:r>
          </a:p>
          <a:p>
            <a:pPr algn="ctr"/>
            <a:r>
              <a:rPr lang="en-US" sz="1000" dirty="0">
                <a:solidFill>
                  <a:schemeClr val="tx1"/>
                </a:solidFill>
              </a:rPr>
              <a:t>Repo</a:t>
            </a:r>
          </a:p>
        </p:txBody>
      </p:sp>
      <p:sp>
        <p:nvSpPr>
          <p:cNvPr id="16" name="Oval 15">
            <a:extLst>
              <a:ext uri="{FF2B5EF4-FFF2-40B4-BE49-F238E27FC236}">
                <a16:creationId xmlns:a16="http://schemas.microsoft.com/office/drawing/2014/main" id="{B6A0EB10-F6E5-4822-95EA-07ED8ACB0673}"/>
              </a:ext>
            </a:extLst>
          </p:cNvPr>
          <p:cNvSpPr/>
          <p:nvPr/>
        </p:nvSpPr>
        <p:spPr>
          <a:xfrm>
            <a:off x="2560127" y="3469821"/>
            <a:ext cx="787401" cy="41169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Local Repo</a:t>
            </a:r>
            <a:endParaRPr lang="en-US" sz="1000" dirty="0"/>
          </a:p>
        </p:txBody>
      </p:sp>
      <p:sp>
        <p:nvSpPr>
          <p:cNvPr id="19" name="Oval 18">
            <a:extLst>
              <a:ext uri="{FF2B5EF4-FFF2-40B4-BE49-F238E27FC236}">
                <a16:creationId xmlns:a16="http://schemas.microsoft.com/office/drawing/2014/main" id="{D4401DFB-230A-431C-9EC9-9667DDA568E6}"/>
              </a:ext>
            </a:extLst>
          </p:cNvPr>
          <p:cNvSpPr/>
          <p:nvPr/>
        </p:nvSpPr>
        <p:spPr>
          <a:xfrm>
            <a:off x="4587152" y="3436500"/>
            <a:ext cx="787401" cy="41169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Local Repo</a:t>
            </a:r>
            <a:endParaRPr lang="en-US" sz="1000" dirty="0"/>
          </a:p>
        </p:txBody>
      </p:sp>
      <p:sp>
        <p:nvSpPr>
          <p:cNvPr id="20" name="Oval 19">
            <a:extLst>
              <a:ext uri="{FF2B5EF4-FFF2-40B4-BE49-F238E27FC236}">
                <a16:creationId xmlns:a16="http://schemas.microsoft.com/office/drawing/2014/main" id="{61758134-A29D-4FC5-940D-A7432BBBCBDE}"/>
              </a:ext>
            </a:extLst>
          </p:cNvPr>
          <p:cNvSpPr/>
          <p:nvPr/>
        </p:nvSpPr>
        <p:spPr>
          <a:xfrm>
            <a:off x="6839989" y="3396763"/>
            <a:ext cx="787401" cy="41169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Local Repo</a:t>
            </a:r>
            <a:endParaRPr lang="en-US" sz="1000" dirty="0"/>
          </a:p>
        </p:txBody>
      </p:sp>
      <p:sp>
        <p:nvSpPr>
          <p:cNvPr id="22" name="Arc 21">
            <a:extLst>
              <a:ext uri="{FF2B5EF4-FFF2-40B4-BE49-F238E27FC236}">
                <a16:creationId xmlns:a16="http://schemas.microsoft.com/office/drawing/2014/main" id="{134AD675-047D-4EDC-A846-F2A00E92EC04}"/>
              </a:ext>
            </a:extLst>
          </p:cNvPr>
          <p:cNvSpPr/>
          <p:nvPr/>
        </p:nvSpPr>
        <p:spPr>
          <a:xfrm>
            <a:off x="2458724" y="3252881"/>
            <a:ext cx="396484" cy="447140"/>
          </a:xfrm>
          <a:prstGeom prst="arc">
            <a:avLst/>
          </a:prstGeom>
          <a:ln w="15875">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25F821D6-8D48-4282-8C6C-165FCE704474}"/>
              </a:ext>
            </a:extLst>
          </p:cNvPr>
          <p:cNvSpPr/>
          <p:nvPr/>
        </p:nvSpPr>
        <p:spPr>
          <a:xfrm>
            <a:off x="4411639" y="3236141"/>
            <a:ext cx="396484" cy="447140"/>
          </a:xfrm>
          <a:prstGeom prst="arc">
            <a:avLst/>
          </a:prstGeom>
          <a:ln w="15875">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C58C09F1-2ACC-429B-9275-9D5D7D6DAE12}"/>
              </a:ext>
            </a:extLst>
          </p:cNvPr>
          <p:cNvSpPr/>
          <p:nvPr/>
        </p:nvSpPr>
        <p:spPr>
          <a:xfrm>
            <a:off x="6679487" y="3174412"/>
            <a:ext cx="396484" cy="447140"/>
          </a:xfrm>
          <a:prstGeom prst="arc">
            <a:avLst/>
          </a:prstGeom>
          <a:ln w="15875">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8ADE93FE-4D90-4B35-9279-9EBA058F3B3D}"/>
              </a:ext>
            </a:extLst>
          </p:cNvPr>
          <p:cNvCxnSpPr>
            <a:cxnSpLocks/>
          </p:cNvCxnSpPr>
          <p:nvPr/>
        </p:nvCxnSpPr>
        <p:spPr>
          <a:xfrm flipV="1">
            <a:off x="3088422" y="2196383"/>
            <a:ext cx="1880203" cy="126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ED09D9-7DA0-4122-9957-051A11C3E910}"/>
              </a:ext>
            </a:extLst>
          </p:cNvPr>
          <p:cNvCxnSpPr>
            <a:cxnSpLocks/>
            <a:stCxn id="19" idx="0"/>
            <a:endCxn id="15" idx="4"/>
          </p:cNvCxnSpPr>
          <p:nvPr/>
        </p:nvCxnSpPr>
        <p:spPr>
          <a:xfrm flipV="1">
            <a:off x="4980853" y="2185733"/>
            <a:ext cx="199966" cy="125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89ED476-661F-475D-B170-CEE59F03273A}"/>
              </a:ext>
            </a:extLst>
          </p:cNvPr>
          <p:cNvCxnSpPr>
            <a:cxnSpLocks/>
            <a:stCxn id="7" idx="0"/>
            <a:endCxn id="15" idx="5"/>
          </p:cNvCxnSpPr>
          <p:nvPr/>
        </p:nvCxnSpPr>
        <p:spPr>
          <a:xfrm flipH="1" flipV="1">
            <a:off x="5506170" y="2125442"/>
            <a:ext cx="821938" cy="96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735C49-9CD0-469F-8614-BF5F602C1101}"/>
              </a:ext>
            </a:extLst>
          </p:cNvPr>
          <p:cNvCxnSpPr>
            <a:cxnSpLocks/>
            <a:stCxn id="15" idx="3"/>
            <a:endCxn id="22" idx="2"/>
          </p:cNvCxnSpPr>
          <p:nvPr/>
        </p:nvCxnSpPr>
        <p:spPr>
          <a:xfrm flipH="1">
            <a:off x="2855208" y="2125442"/>
            <a:ext cx="2000260" cy="1351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DE216B-0327-46FA-8CF2-A7143F562294}"/>
              </a:ext>
            </a:extLst>
          </p:cNvPr>
          <p:cNvCxnSpPr>
            <a:cxnSpLocks/>
            <a:endCxn id="19" idx="7"/>
          </p:cNvCxnSpPr>
          <p:nvPr/>
        </p:nvCxnSpPr>
        <p:spPr>
          <a:xfrm flipH="1">
            <a:off x="5259241" y="2203271"/>
            <a:ext cx="115312" cy="129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23199DD-CB18-4BBC-A8B1-A05F3F0832F8}"/>
              </a:ext>
            </a:extLst>
          </p:cNvPr>
          <p:cNvCxnSpPr>
            <a:cxnSpLocks/>
            <a:stCxn id="15" idx="6"/>
          </p:cNvCxnSpPr>
          <p:nvPr/>
        </p:nvCxnSpPr>
        <p:spPr>
          <a:xfrm>
            <a:off x="5640935" y="1979886"/>
            <a:ext cx="1038552" cy="1109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8C3DE00-F2EC-4ECA-8BFF-8749255CB0EE}"/>
              </a:ext>
            </a:extLst>
          </p:cNvPr>
          <p:cNvCxnSpPr>
            <a:cxnSpLocks/>
            <a:endCxn id="15" idx="2"/>
          </p:cNvCxnSpPr>
          <p:nvPr/>
        </p:nvCxnSpPr>
        <p:spPr>
          <a:xfrm flipV="1">
            <a:off x="4411639" y="1979886"/>
            <a:ext cx="309064" cy="68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47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808225"/>
            <a:ext cx="6413609" cy="725349"/>
          </a:xfrm>
        </p:spPr>
        <p:txBody>
          <a:bodyPr>
            <a:normAutofit/>
          </a:bodyPr>
          <a:lstStyle/>
          <a:p>
            <a:pPr algn="ctr"/>
            <a:r>
              <a:rPr lang="en-US" dirty="0"/>
              <a:t>Source Control Concepts</a:t>
            </a:r>
          </a:p>
        </p:txBody>
      </p:sp>
    </p:spTree>
    <p:extLst>
      <p:ext uri="{BB962C8B-B14F-4D97-AF65-F5344CB8AC3E}">
        <p14:creationId xmlns:p14="http://schemas.microsoft.com/office/powerpoint/2010/main" val="1171791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Source Control Concepts</a:t>
            </a:r>
          </a:p>
        </p:txBody>
      </p:sp>
      <p:sp>
        <p:nvSpPr>
          <p:cNvPr id="3" name="Content Placeholder 2"/>
          <p:cNvSpPr>
            <a:spLocks noGrp="1"/>
          </p:cNvSpPr>
          <p:nvPr>
            <p:ph idx="1"/>
          </p:nvPr>
        </p:nvSpPr>
        <p:spPr/>
        <p:txBody>
          <a:bodyPr/>
          <a:lstStyle/>
          <a:p>
            <a:r>
              <a:rPr lang="en-US" dirty="0"/>
              <a:t>Branching</a:t>
            </a:r>
          </a:p>
          <a:p>
            <a:r>
              <a:rPr lang="en-US" dirty="0"/>
              <a:t>Merging</a:t>
            </a:r>
          </a:p>
          <a:p>
            <a:r>
              <a:rPr lang="en-US" dirty="0"/>
              <a:t>Metadata</a:t>
            </a:r>
          </a:p>
          <a:p>
            <a:r>
              <a:rPr lang="en-US" dirty="0"/>
              <a:t>Track changes</a:t>
            </a:r>
          </a:p>
          <a:p>
            <a:r>
              <a:rPr lang="en-US" dirty="0"/>
              <a:t>Check in/Check out</a:t>
            </a:r>
          </a:p>
          <a:p>
            <a:r>
              <a:rPr lang="en-US" dirty="0"/>
              <a:t>Authentication and Authorization</a:t>
            </a:r>
          </a:p>
          <a:p>
            <a:endParaRPr lang="en-US" dirty="0"/>
          </a:p>
          <a:p>
            <a:endParaRPr lang="en-US" dirty="0"/>
          </a:p>
        </p:txBody>
      </p:sp>
    </p:spTree>
    <p:extLst>
      <p:ext uri="{BB962C8B-B14F-4D97-AF65-F5344CB8AC3E}">
        <p14:creationId xmlns:p14="http://schemas.microsoft.com/office/powerpoint/2010/main" val="209343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Source Control Concepts</a:t>
            </a:r>
          </a:p>
        </p:txBody>
      </p:sp>
      <p:pic>
        <p:nvPicPr>
          <p:cNvPr id="6" name="Picture 5">
            <a:extLst>
              <a:ext uri="{FF2B5EF4-FFF2-40B4-BE49-F238E27FC236}">
                <a16:creationId xmlns:a16="http://schemas.microsoft.com/office/drawing/2014/main" id="{430182F1-BEE2-41C7-91D8-A82B80619854}"/>
              </a:ext>
            </a:extLst>
          </p:cNvPr>
          <p:cNvPicPr>
            <a:picLocks noChangeAspect="1"/>
          </p:cNvPicPr>
          <p:nvPr/>
        </p:nvPicPr>
        <p:blipFill>
          <a:blip r:embed="rId2"/>
          <a:stretch>
            <a:fillRect/>
          </a:stretch>
        </p:blipFill>
        <p:spPr>
          <a:xfrm>
            <a:off x="1365195" y="1044701"/>
            <a:ext cx="5991225" cy="3238500"/>
          </a:xfrm>
          <a:prstGeom prst="rect">
            <a:avLst/>
          </a:prstGeom>
        </p:spPr>
      </p:pic>
    </p:spTree>
    <p:extLst>
      <p:ext uri="{BB962C8B-B14F-4D97-AF65-F5344CB8AC3E}">
        <p14:creationId xmlns:p14="http://schemas.microsoft.com/office/powerpoint/2010/main" val="154470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Words>
  <Application>Microsoft Office PowerPoint</Application>
  <PresentationFormat>On-screen Show (16:9)</PresentationFormat>
  <Paragraphs>52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AmazonEmberLight</vt:lpstr>
      <vt:lpstr>Arial</vt:lpstr>
      <vt:lpstr>Calibri</vt:lpstr>
      <vt:lpstr>Office Theme</vt:lpstr>
      <vt:lpstr>Source Control Concepts with  Git and GitHub</vt:lpstr>
      <vt:lpstr>Contents</vt:lpstr>
      <vt:lpstr>Overview of Source Control</vt:lpstr>
      <vt:lpstr>What is Source Control</vt:lpstr>
      <vt:lpstr>Centralized Source Control</vt:lpstr>
      <vt:lpstr>Distributed Source Control</vt:lpstr>
      <vt:lpstr>Source Control Concepts</vt:lpstr>
      <vt:lpstr>Source Control Concepts</vt:lpstr>
      <vt:lpstr>Source Control Concepts</vt:lpstr>
      <vt:lpstr>Source Control Concepts</vt:lpstr>
      <vt:lpstr>GITHUB</vt:lpstr>
      <vt:lpstr>GitHub</vt:lpstr>
      <vt:lpstr>GitHub - Repository Portal</vt:lpstr>
      <vt:lpstr>GitHub – Repository </vt:lpstr>
      <vt:lpstr>GitHub - Projects</vt:lpstr>
      <vt:lpstr>GitHub - Insights</vt:lpstr>
      <vt:lpstr>GIT BASICS</vt:lpstr>
      <vt:lpstr>Getting Started with Git</vt:lpstr>
      <vt:lpstr>Resources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2019-02-09T02:27:32Z</dcterms:modified>
</cp:coreProperties>
</file>