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2" r:id="rId4"/>
  </p:sldMasterIdLst>
  <p:notesMasterIdLst>
    <p:notesMasterId r:id="rId7"/>
  </p:notesMasterIdLst>
  <p:handoutMasterIdLst>
    <p:handoutMasterId r:id="rId8"/>
  </p:handoutMasterIdLst>
  <p:sldIdLst>
    <p:sldId id="1235" r:id="rId5"/>
    <p:sldId id="1236" r:id="rId6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7">
          <p15:clr>
            <a:srgbClr val="A4A3A4"/>
          </p15:clr>
        </p15:guide>
        <p15:guide id="2" orient="horz" pos="318">
          <p15:clr>
            <a:srgbClr val="A4A3A4"/>
          </p15:clr>
        </p15:guide>
        <p15:guide id="3" pos="183">
          <p15:clr>
            <a:srgbClr val="A4A3A4"/>
          </p15:clr>
        </p15:guide>
        <p15:guide id="4" pos="5603">
          <p15:clr>
            <a:srgbClr val="A4A3A4"/>
          </p15:clr>
        </p15:guide>
        <p15:guide id="5" pos="5600">
          <p15:clr>
            <a:srgbClr val="A4A3A4"/>
          </p15:clr>
        </p15:guide>
        <p15:guide id="6" pos="5605">
          <p15:clr>
            <a:srgbClr val="A4A3A4"/>
          </p15:clr>
        </p15:guide>
        <p15:guide id="7" pos="5604">
          <p15:clr>
            <a:srgbClr val="A4A3A4"/>
          </p15:clr>
        </p15:guide>
        <p15:guide id="8" pos="5606">
          <p15:clr>
            <a:srgbClr val="A4A3A4"/>
          </p15:clr>
        </p15:guide>
        <p15:guide id="9" pos="2875">
          <p15:clr>
            <a:srgbClr val="A4A3A4"/>
          </p15:clr>
        </p15:guide>
        <p15:guide id="10" pos="55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E60000"/>
    <a:srgbClr val="009900"/>
    <a:srgbClr val="FF6600"/>
    <a:srgbClr val="CC66FF"/>
    <a:srgbClr val="9900CC"/>
    <a:srgbClr val="F2F2F2"/>
    <a:srgbClr val="EA2314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3783" autoAdjust="0"/>
  </p:normalViewPr>
  <p:slideViewPr>
    <p:cSldViewPr snapToGrid="0" showGuides="1">
      <p:cViewPr varScale="1">
        <p:scale>
          <a:sx n="144" d="100"/>
          <a:sy n="144" d="100"/>
        </p:scale>
        <p:origin x="834" y="120"/>
      </p:cViewPr>
      <p:guideLst>
        <p:guide orient="horz" pos="3077"/>
        <p:guide orient="horz" pos="318"/>
        <p:guide pos="183"/>
        <p:guide pos="5603"/>
        <p:guide pos="5600"/>
        <p:guide pos="5605"/>
        <p:guide pos="5604"/>
        <p:guide pos="5606"/>
        <p:guide pos="2875"/>
        <p:guide pos="55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-3426" y="-10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26/11/2014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26/11/2014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7762" y="3168050"/>
            <a:ext cx="344592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761" y="4587630"/>
            <a:ext cx="3454392" cy="555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55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9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00" y="2811600"/>
            <a:ext cx="1890000" cy="1854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sz="2200" i="0" dirty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pPr marL="0" lvl="0">
              <a:lnSpc>
                <a:spcPts val="254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54575A"/>
                </a:solidFill>
              </a:rPr>
              <a:pPr/>
              <a:t>‹#›</a:t>
            </a:fld>
            <a:endParaRPr lang="en-GB" dirty="0">
              <a:solidFill>
                <a:srgbClr val="54575A"/>
              </a:solidFill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 userDrawn="1"/>
        </p:nvSpPr>
        <p:spPr bwMode="auto">
          <a:xfrm>
            <a:off x="4211656" y="4746278"/>
            <a:ext cx="3602037" cy="273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Insert Confidentiality Level </a:t>
            </a:r>
            <a:r>
              <a:rPr lang="en-GB" dirty="0">
                <a:solidFill>
                  <a:srgbClr val="54575A">
                    <a:lumMod val="60000"/>
                    <a:lumOff val="40000"/>
                  </a:srgbClr>
                </a:solidFill>
              </a:rPr>
              <a:t>on title </a:t>
            </a:r>
            <a:r>
              <a:rPr lang="en-GB" dirty="0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master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5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6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6" name="Picture 5" descr="whiteRhombu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2" r="74732" b="21581"/>
          <a:stretch/>
        </p:blipFill>
        <p:spPr>
          <a:xfrm>
            <a:off x="7376206" y="1"/>
            <a:ext cx="1767794" cy="5143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21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125697" y="987426"/>
            <a:ext cx="4892606" cy="3669454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4x3 video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7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lnSpc>
                  <a:spcPts val="2600"/>
                </a:lnSpc>
                <a:spcBef>
                  <a:spcPct val="0"/>
                </a:spcBef>
                <a:spcAft>
                  <a:spcPts val="800"/>
                </a:spcAft>
              </a:pPr>
              <a:endParaRPr lang="en-US" sz="2200" dirty="0" smtClean="0">
                <a:solidFill>
                  <a:srgbClr val="000000"/>
                </a:solidFill>
                <a:latin typeface="Vodafone Lt" pitchFamily="34" charset="0"/>
              </a:endParaRPr>
            </a:p>
          </p:txBody>
        </p:sp>
        <p:pic>
          <p:nvPicPr>
            <p:cNvPr id="8" name="Picture 7" descr="VF_4col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2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577656" y="987425"/>
            <a:ext cx="5985514" cy="3366852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16x9 video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8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lnSpc>
                  <a:spcPts val="2600"/>
                </a:lnSpc>
                <a:spcBef>
                  <a:spcPct val="0"/>
                </a:spcBef>
                <a:spcAft>
                  <a:spcPts val="800"/>
                </a:spcAft>
              </a:pPr>
              <a:endParaRPr lang="en-US" sz="2200" dirty="0" smtClean="0">
                <a:solidFill>
                  <a:srgbClr val="000000"/>
                </a:solidFill>
                <a:latin typeface="Vodafone Lt" pitchFamily="34" charset="0"/>
              </a:endParaRPr>
            </a:p>
          </p:txBody>
        </p:sp>
        <p:pic>
          <p:nvPicPr>
            <p:cNvPr id="9" name="Picture 8" descr="VF_4col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2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987425"/>
            <a:ext cx="7354888" cy="36718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809625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2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205199"/>
            <a:ext cx="7354888" cy="78222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987425"/>
            <a:ext cx="3609975" cy="36718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6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211638" y="987425"/>
            <a:ext cx="3602037" cy="3671888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9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duc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in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5" t="40599" b="3153"/>
          <a:stretch/>
        </p:blipFill>
        <p:spPr>
          <a:xfrm>
            <a:off x="-1" y="-1"/>
            <a:ext cx="2804365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210" y="735446"/>
            <a:ext cx="1846865" cy="1836303"/>
          </a:xfrm>
        </p:spPr>
        <p:txBody>
          <a:bodyPr>
            <a:normAutofit/>
          </a:bodyPr>
          <a:lstStyle>
            <a:lvl1pPr algn="l">
              <a:lnSpc>
                <a:spcPts val="254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54575A"/>
                </a:solidFill>
              </a:rPr>
              <a:pPr/>
              <a:t>‹#›</a:t>
            </a:fld>
            <a:endParaRPr lang="en-GB" dirty="0">
              <a:solidFill>
                <a:srgbClr val="54575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 userDrawn="1"/>
        </p:nvSpPr>
        <p:spPr bwMode="auto">
          <a:xfrm>
            <a:off x="4211637" y="4746278"/>
            <a:ext cx="3602037" cy="273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Insert Confidentiality Level </a:t>
            </a:r>
            <a:r>
              <a:rPr lang="en-GB" dirty="0">
                <a:solidFill>
                  <a:srgbClr val="54575A">
                    <a:lumMod val="60000"/>
                    <a:lumOff val="40000"/>
                  </a:srgbClr>
                </a:solidFill>
              </a:rPr>
              <a:t>on title </a:t>
            </a:r>
            <a:r>
              <a:rPr lang="en-GB" dirty="0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master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987425"/>
            <a:ext cx="3598863" cy="36718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11638" y="1149350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9813" y="1149350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0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 descr="powerPoin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24919" b="34717"/>
          <a:stretch/>
        </p:blipFill>
        <p:spPr>
          <a:xfrm>
            <a:off x="0" y="0"/>
            <a:ext cx="6603666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2380475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3800039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66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00" y="2811600"/>
            <a:ext cx="1890000" cy="1854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sz="2200" i="0" dirty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pPr marL="0" lvl="0">
              <a:lnSpc>
                <a:spcPts val="254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54575A"/>
                </a:solidFill>
              </a:rPr>
              <a:pPr/>
              <a:t>‹#›</a:t>
            </a:fld>
            <a:endParaRPr lang="en-GB" dirty="0">
              <a:solidFill>
                <a:srgbClr val="54575A"/>
              </a:solidFill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 userDrawn="1"/>
        </p:nvSpPr>
        <p:spPr bwMode="auto">
          <a:xfrm>
            <a:off x="4211637" y="4746278"/>
            <a:ext cx="3602037" cy="273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Insert Confidentiality Level </a:t>
            </a:r>
            <a:r>
              <a:rPr lang="en-GB" dirty="0">
                <a:solidFill>
                  <a:srgbClr val="54575A">
                    <a:lumMod val="60000"/>
                    <a:lumOff val="40000"/>
                  </a:srgbClr>
                </a:solidFill>
              </a:rPr>
              <a:t>on title </a:t>
            </a:r>
            <a:r>
              <a:rPr lang="en-GB" dirty="0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master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3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6" name="Picture 5" descr="whiteRhombu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2" r="74732" b="21581"/>
          <a:stretch/>
        </p:blipFill>
        <p:spPr>
          <a:xfrm>
            <a:off x="7376206" y="1"/>
            <a:ext cx="1767794" cy="5143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25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125697" y="987425"/>
            <a:ext cx="4892606" cy="3669454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4x3 video</a:t>
            </a:r>
            <a:endParaRPr lang="en-US" dirty="0"/>
          </a:p>
        </p:txBody>
      </p:sp>
      <p:grpSp>
        <p:nvGrpSpPr>
          <p:cNvPr id="4" name="Group 5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7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lnSpc>
                  <a:spcPts val="2600"/>
                </a:lnSpc>
                <a:spcBef>
                  <a:spcPct val="0"/>
                </a:spcBef>
                <a:spcAft>
                  <a:spcPts val="800"/>
                </a:spcAft>
              </a:pPr>
              <a:endParaRPr lang="en-US" sz="2200" dirty="0" smtClean="0">
                <a:solidFill>
                  <a:srgbClr val="000000"/>
                </a:solidFill>
                <a:latin typeface="Vodafone Lt" pitchFamily="34" charset="0"/>
              </a:endParaRPr>
            </a:p>
          </p:txBody>
        </p:sp>
        <p:pic>
          <p:nvPicPr>
            <p:cNvPr id="8" name="Picture 7" descr="VF_4col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55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577656" y="987425"/>
            <a:ext cx="5985514" cy="3366852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16x9 video</a:t>
            </a:r>
            <a:endParaRPr lang="en-US" dirty="0"/>
          </a:p>
        </p:txBody>
      </p:sp>
      <p:grpSp>
        <p:nvGrpSpPr>
          <p:cNvPr id="4" name="Group 6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8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lnSpc>
                  <a:spcPts val="2600"/>
                </a:lnSpc>
                <a:spcBef>
                  <a:spcPct val="0"/>
                </a:spcBef>
                <a:spcAft>
                  <a:spcPts val="800"/>
                </a:spcAft>
              </a:pPr>
              <a:endParaRPr lang="en-US" sz="2200" dirty="0" smtClean="0">
                <a:solidFill>
                  <a:srgbClr val="000000"/>
                </a:solidFill>
                <a:latin typeface="Vodafone Lt" pitchFamily="34" charset="0"/>
              </a:endParaRPr>
            </a:p>
          </p:txBody>
        </p:sp>
        <p:pic>
          <p:nvPicPr>
            <p:cNvPr id="9" name="Picture 8" descr="VF_4col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2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ightRhombu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07" r="22305" b="20144"/>
          <a:stretch/>
        </p:blipFill>
        <p:spPr>
          <a:xfrm>
            <a:off x="3614368" y="0"/>
            <a:ext cx="552963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5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7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19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987427"/>
            <a:ext cx="7354888" cy="36718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809625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205216"/>
            <a:ext cx="7354888" cy="78222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34" y="987427"/>
            <a:ext cx="3609975" cy="36718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6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211656" y="987427"/>
            <a:ext cx="3602037" cy="3671888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9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and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34" y="205217"/>
            <a:ext cx="4117199" cy="782225"/>
          </a:xfrm>
        </p:spPr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19" y="1203599"/>
            <a:ext cx="4114799" cy="3455715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en-US" sz="1800" dirty="0" smtClean="0"/>
            </a:lvl1pPr>
            <a:lvl2pPr marL="266700" indent="0">
              <a:buNone/>
              <a:defRPr lang="en-US" sz="1400" dirty="0" smtClean="0"/>
            </a:lvl2pPr>
            <a:lvl3pPr marL="542925" indent="0">
              <a:buNone/>
              <a:defRPr lang="en-US" sz="14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5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in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5" t="40599" b="3153"/>
          <a:stretch/>
        </p:blipFill>
        <p:spPr>
          <a:xfrm>
            <a:off x="12" y="-1"/>
            <a:ext cx="2804365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221" y="735446"/>
            <a:ext cx="1846865" cy="1836303"/>
          </a:xfrm>
        </p:spPr>
        <p:txBody>
          <a:bodyPr>
            <a:normAutofit/>
          </a:bodyPr>
          <a:lstStyle>
            <a:lvl1pPr algn="l">
              <a:lnSpc>
                <a:spcPts val="254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54575A"/>
                </a:solidFill>
              </a:rPr>
              <a:pPr/>
              <a:t>‹#›</a:t>
            </a:fld>
            <a:endParaRPr lang="en-GB" dirty="0">
              <a:solidFill>
                <a:srgbClr val="54575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 userDrawn="1"/>
        </p:nvSpPr>
        <p:spPr bwMode="auto">
          <a:xfrm>
            <a:off x="4211656" y="4746278"/>
            <a:ext cx="3602037" cy="273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Insert Confidentiality Level </a:t>
            </a:r>
            <a:r>
              <a:rPr lang="en-GB" dirty="0">
                <a:solidFill>
                  <a:srgbClr val="54575A">
                    <a:lumMod val="60000"/>
                    <a:lumOff val="40000"/>
                  </a:srgbClr>
                </a:solidFill>
              </a:rPr>
              <a:t>on title </a:t>
            </a:r>
            <a:r>
              <a:rPr lang="en-GB" dirty="0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master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1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6" y="987427"/>
            <a:ext cx="3598863" cy="36718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11638" y="1149354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9813" y="1149354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2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0" y="3488435"/>
            <a:ext cx="1085090" cy="16550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94"/>
            <a:ext cx="8218488" cy="77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7573"/>
            <a:ext cx="8218488" cy="36717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28658" y="4746295"/>
            <a:ext cx="963822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821" y="4746295"/>
            <a:ext cx="3608387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smtClean="0">
                <a:solidFill>
                  <a:srgbClr val="54575A">
                    <a:lumMod val="60000"/>
                    <a:lumOff val="40000"/>
                  </a:srgbClr>
                </a:solidFill>
              </a:rPr>
              <a:t>C3 Vodafone Confidential</a:t>
            </a:r>
            <a:endParaRPr lang="en-GB" dirty="0">
              <a:solidFill>
                <a:srgbClr val="5457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6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3974" r:id="rId22"/>
    <p:sldLayoutId id="2147483975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47675" indent="-180975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714375" indent="-1714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42975" indent="-13335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1" y="205977"/>
            <a:ext cx="8481390" cy="376403"/>
          </a:xfrm>
        </p:spPr>
        <p:txBody>
          <a:bodyPr/>
          <a:lstStyle/>
          <a:p>
            <a:r>
              <a:rPr lang="en-GB" dirty="0"/>
              <a:t>Initial Scope items with Re-Use potential in </a:t>
            </a:r>
            <a:r>
              <a:rPr lang="en-GB" dirty="0" smtClean="0"/>
              <a:t>2.4.2 </a:t>
            </a:r>
            <a:r>
              <a:rPr lang="en-GB" dirty="0"/>
              <a:t>Release of </a:t>
            </a:r>
            <a:r>
              <a:rPr lang="en-GB" dirty="0" err="1"/>
              <a:t>NewCo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54115"/>
              </p:ext>
            </p:extLst>
          </p:nvPr>
        </p:nvGraphicFramePr>
        <p:xfrm>
          <a:off x="192156" y="1464364"/>
          <a:ext cx="8799443" cy="35659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3874"/>
                <a:gridCol w="3111646"/>
                <a:gridCol w="4435054"/>
                <a:gridCol w="728869"/>
              </a:tblGrid>
              <a:tr h="2854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 smtClean="0">
                          <a:effectLst/>
                        </a:rPr>
                        <a:t>NewCo</a:t>
                      </a:r>
                      <a:r>
                        <a:rPr lang="en-GB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800" u="none" strike="noStrike" dirty="0" smtClean="0">
                          <a:effectLst/>
                        </a:rPr>
                        <a:t>RTC (CR)</a:t>
                      </a:r>
                      <a:r>
                        <a:rPr lang="en-GB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800" u="none" strike="noStrike" dirty="0" smtClean="0">
                          <a:effectLst/>
                        </a:rPr>
                        <a:t> </a:t>
                      </a:r>
                      <a:r>
                        <a:rPr lang="en-GB" sz="800" u="none" strike="noStrike" dirty="0">
                          <a:effectLst/>
                        </a:rPr>
                        <a:t>ID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CR Title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Reason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Level of Reuse </a:t>
                      </a:r>
                      <a:r>
                        <a:rPr lang="en-GB" sz="800" u="none" strike="noStrike" dirty="0" smtClean="0">
                          <a:effectLst/>
                        </a:rPr>
                        <a:t>(Initial </a:t>
                      </a:r>
                      <a:r>
                        <a:rPr lang="en-GB" sz="800" u="none" strike="noStrike" dirty="0">
                          <a:effectLst/>
                        </a:rPr>
                        <a:t>view)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ctr"/>
                </a:tc>
              </a:tr>
              <a:tr h="314527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46794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Ofcom requirement for non geographic calls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Potential re-use of the underlying code, models for achieving the UK Ofcom requirements. Deep dive with BRM Design teams required to check on reuse potential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320668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61166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 smtClean="0">
                          <a:effectLst/>
                        </a:rPr>
                        <a:t>Adjustment </a:t>
                      </a:r>
                      <a:r>
                        <a:rPr lang="en-GB" sz="900" u="none" strike="noStrike" dirty="0">
                          <a:effectLst/>
                        </a:rPr>
                        <a:t>VAT Issue - Gross vs Net in Siebel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A customisation to Siebel and BRM to allow Net values to be used from Siebel for Billable transactions (allows BRM to calculate VAT treatment to </a:t>
                      </a:r>
                      <a:r>
                        <a:rPr lang="en-GB" sz="900" u="none" strike="noStrike" dirty="0" err="1">
                          <a:effectLst/>
                        </a:rPr>
                        <a:t>simplfy</a:t>
                      </a:r>
                      <a:r>
                        <a:rPr lang="en-GB" sz="900" u="none" strike="noStrike" dirty="0">
                          <a:effectLst/>
                        </a:rPr>
                        <a:t> agent experience)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236866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46908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Ad Hoc Payment in Siebel at Bill Profile Level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Allows payments in Siebel at a bill profile level rather then </a:t>
                      </a:r>
                      <a:r>
                        <a:rPr lang="en-GB" sz="900" u="none" strike="noStrike" dirty="0" err="1">
                          <a:effectLst/>
                        </a:rPr>
                        <a:t>invoive</a:t>
                      </a:r>
                      <a:r>
                        <a:rPr lang="en-GB" sz="900" u="none" strike="noStrike" dirty="0">
                          <a:effectLst/>
                        </a:rPr>
                        <a:t> level. Assumes </a:t>
                      </a:r>
                      <a:r>
                        <a:rPr lang="en-GB" sz="900" u="none" strike="noStrike" dirty="0" err="1">
                          <a:effectLst/>
                        </a:rPr>
                        <a:t>reuseable</a:t>
                      </a:r>
                      <a:r>
                        <a:rPr lang="en-GB" sz="900" u="none" strike="noStrike" dirty="0">
                          <a:effectLst/>
                        </a:rPr>
                        <a:t> for Vodacom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232983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62334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VF_NewCo_R2.4.2_SolutionBlueprint_Fixed Line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Full fixed line solution from BSS </a:t>
                      </a:r>
                      <a:r>
                        <a:rPr lang="en-GB" sz="900" u="none" strike="noStrike" dirty="0" err="1">
                          <a:effectLst/>
                        </a:rPr>
                        <a:t>persective</a:t>
                      </a:r>
                      <a:r>
                        <a:rPr lang="en-GB" sz="900" u="none" strike="noStrike" dirty="0">
                          <a:effectLst/>
                        </a:rPr>
                        <a:t> implemented for the UK. </a:t>
                      </a:r>
                      <a:r>
                        <a:rPr lang="en-GB" sz="900" u="none" strike="noStrike" dirty="0" err="1">
                          <a:effectLst/>
                        </a:rPr>
                        <a:t>Resuse</a:t>
                      </a:r>
                      <a:r>
                        <a:rPr lang="en-GB" sz="900" u="none" strike="noStrike" dirty="0">
                          <a:effectLst/>
                        </a:rPr>
                        <a:t> potential here is large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155322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30296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Group P&amp;P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Siebel and OSM to a Group platform and a good </a:t>
                      </a:r>
                      <a:r>
                        <a:rPr lang="en-GB" sz="900" u="none" strike="noStrike" dirty="0" smtClean="0">
                          <a:effectLst/>
                        </a:rPr>
                        <a:t>opportunity </a:t>
                      </a:r>
                      <a:r>
                        <a:rPr lang="en-GB" sz="900" u="none" strike="noStrike" dirty="0">
                          <a:effectLst/>
                        </a:rPr>
                        <a:t>for re-use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236866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56171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Bulk Account changes requirements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Extension of Customer Update interface to allow channels to update account manager information and manage bulk account changes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236866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44134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Ability to display Voice and Text usage allowance held in BRM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Small customisations to allow Siebel/BRM management of shared balances over sharer groups for voice and text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M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236866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49696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VF_NewCo_R2.4.2_SolutionBlueprint_Bulk Order Extensions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New Siebel screens/</a:t>
                      </a:r>
                      <a:r>
                        <a:rPr lang="en-GB" sz="900" u="none" strike="noStrike" dirty="0" err="1">
                          <a:effectLst/>
                        </a:rPr>
                        <a:t>capabilty</a:t>
                      </a:r>
                      <a:r>
                        <a:rPr lang="en-GB" sz="900" u="none" strike="noStrike" dirty="0">
                          <a:effectLst/>
                        </a:rPr>
                        <a:t> to allow easier bulk ordering for SMEs (basket copy and duplicate </a:t>
                      </a:r>
                      <a:r>
                        <a:rPr lang="en-GB" sz="900" u="none" strike="noStrike" dirty="0" err="1">
                          <a:effectLst/>
                        </a:rPr>
                        <a:t>capabilty</a:t>
                      </a:r>
                      <a:r>
                        <a:rPr lang="en-GB" sz="900" u="none" strike="noStrike" dirty="0">
                          <a:effectLst/>
                        </a:rPr>
                        <a:t>)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M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215073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24281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Support American Express as payment for both PrePay and PostPay transactions in NewCo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Small change but fully reusable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H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109478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51390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Billing Enquiry Extension For EBU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Changes to bill inquiry for business accounts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232983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31879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Changes to disconnection and postpay to prepay migration order flows to check for recent upgrades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allows SR to automatically raise a disconnection or Post to Prepay order to simplify business processes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M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215073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41897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One Net: Siebel request to suspend &amp; unsuspend CTNs &amp; GTNs will also automatically suspend &amp; unsuspend on the application server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Assumes Vodacom will use One Net Express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  <a:tr h="159205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49709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VF_NewCo_R2.4.2_SolutionBlueprint_Credit Accounts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Enables credit accounts for hardware orders  for SME (or any customers)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H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b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547" y="691764"/>
            <a:ext cx="7971093" cy="409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odafone Rg" pitchFamily="34" charset="0"/>
              </a:rPr>
              <a:t>These are the initial list of Changes being delivered over the next two releases of </a:t>
            </a:r>
            <a:r>
              <a:rPr lang="en-GB" sz="1200" dirty="0" err="1" smtClean="0">
                <a:latin typeface="Vodafone Rg" pitchFamily="34" charset="0"/>
              </a:rPr>
              <a:t>NewCo</a:t>
            </a:r>
            <a:r>
              <a:rPr lang="en-GB" sz="1200" dirty="0" smtClean="0">
                <a:latin typeface="Vodafone Rg" pitchFamily="34" charset="0"/>
              </a:rPr>
              <a:t> with potential for re-use in other </a:t>
            </a:r>
            <a:r>
              <a:rPr lang="en-GB" sz="1200" dirty="0" err="1" smtClean="0">
                <a:latin typeface="Vodafone Rg" pitchFamily="34" charset="0"/>
              </a:rPr>
              <a:t>OpCos</a:t>
            </a:r>
            <a:r>
              <a:rPr lang="en-GB" sz="1200" dirty="0">
                <a:latin typeface="Vodafone Rg" pitchFamily="34" charset="0"/>
              </a:rPr>
              <a:t> </a:t>
            </a:r>
            <a:r>
              <a:rPr lang="en-GB" sz="1200" dirty="0" smtClean="0">
                <a:latin typeface="Vodafone Rg" pitchFamily="34" charset="0"/>
              </a:rPr>
              <a:t>using a </a:t>
            </a:r>
            <a:r>
              <a:rPr lang="en-GB" sz="1200" dirty="0" err="1" smtClean="0">
                <a:latin typeface="Vodafone Rg" pitchFamily="34" charset="0"/>
              </a:rPr>
              <a:t>newco</a:t>
            </a:r>
            <a:r>
              <a:rPr lang="en-GB" sz="1200" dirty="0" smtClean="0">
                <a:latin typeface="Vodafone Rg" pitchFamily="34" charset="0"/>
              </a:rPr>
              <a:t> seeded solution (DAL or </a:t>
            </a:r>
            <a:r>
              <a:rPr lang="en-GB" sz="1200" dirty="0" err="1" smtClean="0">
                <a:latin typeface="Vodafone Rg" pitchFamily="34" charset="0"/>
              </a:rPr>
              <a:t>NewCo</a:t>
            </a:r>
            <a:r>
              <a:rPr lang="en-GB" sz="1200" dirty="0" smtClean="0">
                <a:latin typeface="Vodafone Rg" pitchFamily="34" charset="0"/>
              </a:rPr>
              <a:t> starting point). Of the 47 changes being introduced, 22 candidates have been identified for further analysis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odafone Rg" pitchFamily="34" charset="0"/>
              </a:rPr>
              <a:t>These will each be reviewed by C3D Programme to identify any Potential synergies/benefits from Design or application build reuse</a:t>
            </a:r>
            <a:endParaRPr lang="en-GB" sz="1200" dirty="0" smtClean="0">
              <a:latin typeface="Vodafone Rg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GB" sz="1200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1" y="205977"/>
            <a:ext cx="8594034" cy="376403"/>
          </a:xfrm>
        </p:spPr>
        <p:txBody>
          <a:bodyPr/>
          <a:lstStyle/>
          <a:p>
            <a:r>
              <a:rPr lang="en-GB" dirty="0" smtClean="0"/>
              <a:t>Initial Scope items with Re-Use potential in 15.2 Release of </a:t>
            </a:r>
            <a:r>
              <a:rPr lang="en-GB" dirty="0" err="1" smtClean="0"/>
              <a:t>NewCo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94704"/>
              </p:ext>
            </p:extLst>
          </p:nvPr>
        </p:nvGraphicFramePr>
        <p:xfrm>
          <a:off x="192156" y="1464364"/>
          <a:ext cx="8799443" cy="25297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3874"/>
                <a:gridCol w="3111646"/>
                <a:gridCol w="4435054"/>
                <a:gridCol w="728869"/>
              </a:tblGrid>
              <a:tr h="2854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 smtClean="0">
                          <a:effectLst/>
                        </a:rPr>
                        <a:t>NewCo</a:t>
                      </a:r>
                      <a:r>
                        <a:rPr lang="en-GB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800" u="none" strike="noStrike" dirty="0" smtClean="0">
                          <a:effectLst/>
                        </a:rPr>
                        <a:t>RTC (CR)</a:t>
                      </a:r>
                      <a:r>
                        <a:rPr lang="en-GB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800" u="none" strike="noStrike" dirty="0" smtClean="0">
                          <a:effectLst/>
                        </a:rPr>
                        <a:t> </a:t>
                      </a:r>
                      <a:r>
                        <a:rPr lang="en-GB" sz="800" u="none" strike="noStrike" dirty="0">
                          <a:effectLst/>
                        </a:rPr>
                        <a:t>ID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CR Title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Reason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Level of Reuse </a:t>
                      </a:r>
                      <a:r>
                        <a:rPr lang="en-GB" sz="800" u="none" strike="noStrike" dirty="0" smtClean="0">
                          <a:effectLst/>
                        </a:rPr>
                        <a:t>(Initial </a:t>
                      </a:r>
                      <a:r>
                        <a:rPr lang="en-GB" sz="800" u="none" strike="noStrike" dirty="0">
                          <a:effectLst/>
                        </a:rPr>
                        <a:t>view)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4" marR="5044" marT="5044" marB="0" anchor="ctr"/>
                </a:tc>
              </a:tr>
              <a:tr h="31452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57954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Data Sharer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reusable solution if Vodacom havent already build/designed a business data sharer product model e2e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/>
                </a:tc>
              </a:tr>
              <a:tr h="3206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57341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 Inquiry Usage View Extension to Display Product/Discount 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reusable solution if Vodacom havent already build/designed a business data sharer product model e2e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/>
                </a:tc>
              </a:tr>
              <a:tr h="2368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49485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VF_NewCo_R2.4.2_SolutionBlueprint_OneNet Business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 Implentation of one new business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/>
                </a:tc>
              </a:tr>
              <a:tr h="2329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56625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Amendment of Siebel to A/S Feed for split payments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 to Vodacom accounting solution if Credit Accounts </a:t>
                      </a:r>
                      <a:r>
                        <a:rPr lang="en-GB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</a:t>
                      </a:r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used, or split payment transaction (Partial CC/Partial Cash/Partial Credit accounts </a:t>
                      </a:r>
                      <a:r>
                        <a:rPr lang="en-GB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M/L</a:t>
                      </a:r>
                    </a:p>
                  </a:txBody>
                  <a:tcPr marL="9525" marR="9525" marT="9525" marB="0"/>
                </a:tc>
              </a:tr>
              <a:tr h="15532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51957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2.4.2 Collections Uplift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Improves collections </a:t>
                      </a:r>
                      <a:r>
                        <a:rPr lang="en-GB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processess</a:t>
                      </a:r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SME customers. </a:t>
                      </a:r>
                      <a:r>
                        <a:rPr lang="en-GB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Resuable</a:t>
                      </a:r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if common model not already implemented for Vodacom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/>
                </a:tc>
              </a:tr>
              <a:tr h="2368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53252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VF_NewCo_R2.4.2_SolutionBlueprint_Integrated Bill Format Extensions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to Enterprise bill format. Includes Cost Centre codes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/>
                </a:tc>
              </a:tr>
              <a:tr h="2368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62200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VF_NewCo_R2.4.2_SolutionBlueprint_Large Order Management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Order management in Siebel. Splitting of orders in Siebel to reduce capacity limitations on OSM line items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/>
                </a:tc>
              </a:tr>
              <a:tr h="2368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62613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 Products (Office 365)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Reusable product model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1547" y="691764"/>
            <a:ext cx="7971093" cy="409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odafone Rg" pitchFamily="34" charset="0"/>
              </a:rPr>
              <a:t>15.2 CRs are currently still being scoped with VFUK. Any re-use should also be considered while the designs are finalised/agreed to ensure maximum flexibility where re-use is deemed as valuable to VF</a:t>
            </a:r>
            <a:endParaRPr lang="en-GB" sz="1200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odafone">
  <a:themeElements>
    <a:clrScheme name="Custom 1">
      <a:dk1>
        <a:srgbClr val="000000"/>
      </a:dk1>
      <a:lt1>
        <a:srgbClr val="FFFFFF"/>
      </a:lt1>
      <a:dk2>
        <a:srgbClr val="5E2750"/>
      </a:dk2>
      <a:lt2>
        <a:srgbClr val="54575A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sz="1600" dirty="0" smtClean="0"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C4AEE61DDED940A4B89A602DFEC0A9" ma:contentTypeVersion="2" ma:contentTypeDescription="Create a new document." ma:contentTypeScope="" ma:versionID="39558fa69982919be13be2633ced311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48d967235b114d24515c1e1d1b12a5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4D614B-C3F0-40A2-B64B-8DFA263BB6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DBEF44-9DFE-4973-A73F-F898895E2B71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850E96-8814-4D40-909F-490E16517C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10110</TotalTime>
  <Words>652</Words>
  <Application>Microsoft Office PowerPoint</Application>
  <PresentationFormat>On-screen Show (16:9)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Vodafone Lt</vt:lpstr>
      <vt:lpstr>Vodafone Rg</vt:lpstr>
      <vt:lpstr>1_Vodafone</vt:lpstr>
      <vt:lpstr>Initial Scope items with Re-Use potential in 2.4.2 Release of NewCo</vt:lpstr>
      <vt:lpstr>Initial Scope items with Re-Use potential in 15.2 Release of NewCo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Di</dc:creator>
  <cp:lastModifiedBy>Doig, Kevin</cp:lastModifiedBy>
  <cp:revision>255</cp:revision>
  <cp:lastPrinted>2011-08-30T12:20:26Z</cp:lastPrinted>
  <dcterms:created xsi:type="dcterms:W3CDTF">2013-08-14T12:09:46Z</dcterms:created>
  <dcterms:modified xsi:type="dcterms:W3CDTF">2014-11-26T18:40:43Z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0x01010045C4AEE61DDED940A4B89A602DFEC0A9</vt:lpwstr>
  </property>
  <property fmtid="{D5CDD505-2E9C-101B-9397-08002B2CF9AE}" pid="3" name="_NewReviewCycle">
    <vt:lpwstr/>
  </property>
</Properties>
</file>