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2"/>
  </p:notesMasterIdLst>
  <p:sldIdLst>
    <p:sldId id="753" r:id="rId3"/>
    <p:sldId id="756" r:id="rId4"/>
    <p:sldId id="256" r:id="rId5"/>
    <p:sldId id="614" r:id="rId6"/>
    <p:sldId id="609" r:id="rId7"/>
    <p:sldId id="610" r:id="rId8"/>
    <p:sldId id="611" r:id="rId9"/>
    <p:sldId id="612" r:id="rId10"/>
    <p:sldId id="613" r:id="rId11"/>
    <p:sldId id="615" r:id="rId12"/>
    <p:sldId id="616" r:id="rId13"/>
    <p:sldId id="672" r:id="rId14"/>
    <p:sldId id="673" r:id="rId15"/>
    <p:sldId id="674" r:id="rId16"/>
    <p:sldId id="675" r:id="rId17"/>
    <p:sldId id="676" r:id="rId18"/>
    <p:sldId id="668" r:id="rId19"/>
    <p:sldId id="679" r:id="rId20"/>
    <p:sldId id="680" r:id="rId21"/>
    <p:sldId id="681" r:id="rId22"/>
    <p:sldId id="682" r:id="rId23"/>
    <p:sldId id="683" r:id="rId24"/>
    <p:sldId id="684" r:id="rId25"/>
    <p:sldId id="685" r:id="rId26"/>
    <p:sldId id="686" r:id="rId27"/>
    <p:sldId id="677" r:id="rId28"/>
    <p:sldId id="617" r:id="rId29"/>
    <p:sldId id="618" r:id="rId30"/>
    <p:sldId id="619" r:id="rId31"/>
    <p:sldId id="620" r:id="rId32"/>
    <p:sldId id="622" r:id="rId33"/>
    <p:sldId id="623" r:id="rId34"/>
    <p:sldId id="624" r:id="rId35"/>
    <p:sldId id="625" r:id="rId36"/>
    <p:sldId id="626" r:id="rId37"/>
    <p:sldId id="627" r:id="rId38"/>
    <p:sldId id="628" r:id="rId39"/>
    <p:sldId id="629" r:id="rId40"/>
    <p:sldId id="630" r:id="rId41"/>
    <p:sldId id="631" r:id="rId42"/>
    <p:sldId id="632" r:id="rId43"/>
    <p:sldId id="634" r:id="rId44"/>
    <p:sldId id="633" r:id="rId45"/>
    <p:sldId id="635" r:id="rId46"/>
    <p:sldId id="643" r:id="rId47"/>
    <p:sldId id="636" r:id="rId48"/>
    <p:sldId id="637" r:id="rId49"/>
    <p:sldId id="638" r:id="rId50"/>
    <p:sldId id="639" r:id="rId51"/>
    <p:sldId id="640" r:id="rId52"/>
    <p:sldId id="641" r:id="rId53"/>
    <p:sldId id="642" r:id="rId54"/>
    <p:sldId id="644" r:id="rId55"/>
    <p:sldId id="645" r:id="rId56"/>
    <p:sldId id="646" r:id="rId57"/>
    <p:sldId id="647" r:id="rId58"/>
    <p:sldId id="648"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5" r:id="rId75"/>
    <p:sldId id="606" r:id="rId76"/>
    <p:sldId id="667" r:id="rId77"/>
    <p:sldId id="509" r:id="rId78"/>
    <p:sldId id="565" r:id="rId79"/>
    <p:sldId id="666" r:id="rId80"/>
    <p:sldId id="539" r:id="rId81"/>
    <p:sldId id="687" r:id="rId82"/>
    <p:sldId id="748" r:id="rId83"/>
    <p:sldId id="688" r:id="rId84"/>
    <p:sldId id="689" r:id="rId85"/>
    <p:sldId id="690" r:id="rId86"/>
    <p:sldId id="691" r:id="rId87"/>
    <p:sldId id="692" r:id="rId88"/>
    <p:sldId id="706" r:id="rId89"/>
    <p:sldId id="707" r:id="rId90"/>
    <p:sldId id="708" r:id="rId91"/>
    <p:sldId id="709" r:id="rId92"/>
    <p:sldId id="710" r:id="rId93"/>
    <p:sldId id="711" r:id="rId94"/>
    <p:sldId id="713" r:id="rId95"/>
    <p:sldId id="712" r:id="rId96"/>
    <p:sldId id="714" r:id="rId97"/>
    <p:sldId id="715" r:id="rId98"/>
    <p:sldId id="716" r:id="rId99"/>
    <p:sldId id="717" r:id="rId100"/>
    <p:sldId id="718" r:id="rId101"/>
    <p:sldId id="719" r:id="rId102"/>
    <p:sldId id="720" r:id="rId103"/>
    <p:sldId id="721" r:id="rId104"/>
    <p:sldId id="722" r:id="rId105"/>
    <p:sldId id="723" r:id="rId106"/>
    <p:sldId id="724" r:id="rId107"/>
    <p:sldId id="725" r:id="rId108"/>
    <p:sldId id="728" r:id="rId109"/>
    <p:sldId id="729" r:id="rId110"/>
    <p:sldId id="730" r:id="rId111"/>
    <p:sldId id="731" r:id="rId112"/>
    <p:sldId id="733" r:id="rId113"/>
    <p:sldId id="734" r:id="rId114"/>
    <p:sldId id="735" r:id="rId115"/>
    <p:sldId id="736" r:id="rId116"/>
    <p:sldId id="737" r:id="rId117"/>
    <p:sldId id="738" r:id="rId118"/>
    <p:sldId id="739" r:id="rId119"/>
    <p:sldId id="741" r:id="rId120"/>
    <p:sldId id="742" r:id="rId121"/>
    <p:sldId id="743" r:id="rId122"/>
    <p:sldId id="744" r:id="rId123"/>
    <p:sldId id="745" r:id="rId124"/>
    <p:sldId id="746" r:id="rId125"/>
    <p:sldId id="747" r:id="rId126"/>
    <p:sldId id="750" r:id="rId127"/>
    <p:sldId id="490" r:id="rId128"/>
    <p:sldId id="510" r:id="rId129"/>
    <p:sldId id="492" r:id="rId130"/>
    <p:sldId id="511" r:id="rId131"/>
    <p:sldId id="512" r:id="rId132"/>
    <p:sldId id="564" r:id="rId133"/>
    <p:sldId id="569" r:id="rId134"/>
    <p:sldId id="504" r:id="rId135"/>
    <p:sldId id="563" r:id="rId136"/>
    <p:sldId id="601" r:id="rId137"/>
    <p:sldId id="749" r:id="rId138"/>
    <p:sldId id="752" r:id="rId139"/>
    <p:sldId id="751" r:id="rId140"/>
    <p:sldId id="755"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8"/>
    <p:restoredTop sz="80811"/>
  </p:normalViewPr>
  <p:slideViewPr>
    <p:cSldViewPr snapToGrid="0" snapToObjects="1">
      <p:cViewPr varScale="1">
        <p:scale>
          <a:sx n="84" d="100"/>
          <a:sy n="84" d="100"/>
        </p:scale>
        <p:origin x="1352"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11/16/21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123</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124</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71</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72</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11/16/21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11/16/21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11/16/21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11/16/21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10.png"/><Relationship Id="rId9" Type="http://schemas.openxmlformats.org/officeDocument/2006/relationships/customXml" Target="../ink/ink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10.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10.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10.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 Id="rId8" Type="http://schemas.openxmlformats.org/officeDocument/2006/relationships/image" Target="../media/image31.png"/><Relationship Id="rId3" Type="http://schemas.openxmlformats.org/officeDocument/2006/relationships/customXml" Target="../ink/ink75.xml"/></Relationships>
</file>

<file path=ppt/slides/_rels/slide23.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2" Type="http://schemas.openxmlformats.org/officeDocument/2006/relationships/notesSlide" Target="../notesSlides/notesSlide21.xml"/><Relationship Id="rId16" Type="http://schemas.openxmlformats.org/officeDocument/2006/relationships/image" Target="../media/image35.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 Id="rId3" Type="http://schemas.openxmlformats.org/officeDocument/2006/relationships/customXml" Target="../ink/ink93.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0" Type="http://schemas.openxmlformats.org/officeDocument/2006/relationships/image" Target="../media/image37.png"/><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9" Type="http://schemas.openxmlformats.org/officeDocument/2006/relationships/customXml" Target="../ink/ink130.xml"/><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61" Type="http://schemas.openxmlformats.org/officeDocument/2006/relationships/customXml" Target="../ink/ink146.xml"/><Relationship Id="rId19" Type="http://schemas.openxmlformats.org/officeDocument/2006/relationships/customXml" Target="../ink/ink12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 Id="rId20" Type="http://schemas.openxmlformats.org/officeDocument/2006/relationships/image" Target="../media/image37.png"/><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image" Target="../media/image32.png"/><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s>
</file>

<file path=ppt/slides/_rels/slide25.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157.xml"/><Relationship Id="rId42" Type="http://schemas.openxmlformats.org/officeDocument/2006/relationships/image" Target="../media/image48.png"/><Relationship Id="rId47" Type="http://schemas.openxmlformats.org/officeDocument/2006/relationships/customXml" Target="../ink/ink170.xml"/><Relationship Id="rId63" Type="http://schemas.openxmlformats.org/officeDocument/2006/relationships/customXml" Target="../ink/ink178.xml"/><Relationship Id="rId68" Type="http://schemas.openxmlformats.org/officeDocument/2006/relationships/image" Target="../media/image61.png"/><Relationship Id="rId84" Type="http://schemas.openxmlformats.org/officeDocument/2006/relationships/image" Target="../media/image69.png"/><Relationship Id="rId89" Type="http://schemas.openxmlformats.org/officeDocument/2006/relationships/customXml" Target="../ink/ink191.xml"/><Relationship Id="rId16" Type="http://schemas.openxmlformats.org/officeDocument/2006/relationships/image" Target="../media/image35.png"/><Relationship Id="rId11" Type="http://schemas.openxmlformats.org/officeDocument/2006/relationships/customXml" Target="../ink/ink152.xml"/><Relationship Id="rId32" Type="http://schemas.openxmlformats.org/officeDocument/2006/relationships/image" Target="../media/image43.png"/><Relationship Id="rId37" Type="http://schemas.openxmlformats.org/officeDocument/2006/relationships/customXml" Target="../ink/ink165.xml"/><Relationship Id="rId53" Type="http://schemas.openxmlformats.org/officeDocument/2006/relationships/customXml" Target="../ink/ink173.xml"/><Relationship Id="rId58" Type="http://schemas.openxmlformats.org/officeDocument/2006/relationships/image" Target="../media/image56.png"/><Relationship Id="rId74" Type="http://schemas.openxmlformats.org/officeDocument/2006/relationships/image" Target="../media/image64.png"/><Relationship Id="rId79" Type="http://schemas.openxmlformats.org/officeDocument/2006/relationships/customXml" Target="../ink/ink186.xml"/><Relationship Id="rId5" Type="http://schemas.openxmlformats.org/officeDocument/2006/relationships/customXml" Target="../ink/ink149.xml"/><Relationship Id="rId90" Type="http://schemas.openxmlformats.org/officeDocument/2006/relationships/image" Target="../media/image72.png"/><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 Id="rId4" Type="http://schemas.openxmlformats.org/officeDocument/2006/relationships/image" Target="../media/image29.png"/><Relationship Id="rId9" Type="http://schemas.openxmlformats.org/officeDocument/2006/relationships/customXml" Target="../ink/ink151.xml"/><Relationship Id="rId13" Type="http://schemas.openxmlformats.org/officeDocument/2006/relationships/customXml" Target="../ink/ink153.xml"/><Relationship Id="rId18" Type="http://schemas.openxmlformats.org/officeDocument/2006/relationships/image" Target="../media/image36.png"/><Relationship Id="rId39" Type="http://schemas.openxmlformats.org/officeDocument/2006/relationships/customXml" Target="../ink/ink166.xml"/><Relationship Id="rId34" Type="http://schemas.openxmlformats.org/officeDocument/2006/relationships/image" Target="../media/image44.png"/><Relationship Id="rId50" Type="http://schemas.openxmlformats.org/officeDocument/2006/relationships/image" Target="../media/image52.png"/><Relationship Id="rId55" Type="http://schemas.openxmlformats.org/officeDocument/2006/relationships/customXml" Target="../ink/ink174.xml"/><Relationship Id="rId76" Type="http://schemas.openxmlformats.org/officeDocument/2006/relationships/image" Target="../media/image65.png"/><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29" Type="http://schemas.openxmlformats.org/officeDocument/2006/relationships/customXml" Target="../ink/ink161.xml"/><Relationship Id="rId24" Type="http://schemas.openxmlformats.org/officeDocument/2006/relationships/image" Target="../media/image39.png"/><Relationship Id="rId40" Type="http://schemas.openxmlformats.org/officeDocument/2006/relationships/image" Target="../media/image47.png"/><Relationship Id="rId45" Type="http://schemas.openxmlformats.org/officeDocument/2006/relationships/customXml" Target="../ink/ink169.xml"/><Relationship Id="rId66" Type="http://schemas.openxmlformats.org/officeDocument/2006/relationships/image" Target="../media/image60.png"/><Relationship Id="rId87" Type="http://schemas.openxmlformats.org/officeDocument/2006/relationships/customXml" Target="../ink/ink190.xml"/><Relationship Id="rId61" Type="http://schemas.openxmlformats.org/officeDocument/2006/relationships/customXml" Target="../ink/ink177.xml"/><Relationship Id="rId82" Type="http://schemas.openxmlformats.org/officeDocument/2006/relationships/image" Target="../media/image68.png"/><Relationship Id="rId19" Type="http://schemas.openxmlformats.org/officeDocument/2006/relationships/customXml" Target="../ink/ink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628650" y="365126"/>
            <a:ext cx="7886700" cy="726695"/>
          </a:xfrm>
        </p:spPr>
        <p:txBody>
          <a:bodyPr/>
          <a:lstStyle/>
          <a:p>
            <a:r>
              <a:rPr lang="en-US" altLang="zh-CN" dirty="0"/>
              <a:t>QBasic</a:t>
            </a:r>
            <a:endParaRPr lang="en-CN" dirty="0"/>
          </a:p>
        </p:txBody>
      </p:sp>
      <p:pic>
        <p:nvPicPr>
          <p:cNvPr id="4" name="图片 3">
            <a:extLst>
              <a:ext uri="{FF2B5EF4-FFF2-40B4-BE49-F238E27FC236}">
                <a16:creationId xmlns:a16="http://schemas.microsoft.com/office/drawing/2014/main" id="{C8D26EBD-2A33-7943-866E-686C31E8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424613" y="-68580"/>
            <a:ext cx="5636260" cy="6926580"/>
          </a:xfrm>
          <a:prstGeom prst="rect">
            <a:avLst/>
          </a:prstGeom>
          <a:noFill/>
          <a:ln>
            <a:noFill/>
          </a:ln>
        </p:spPr>
      </p:pic>
      <p:sp>
        <p:nvSpPr>
          <p:cNvPr id="6" name="内容占位符 5">
            <a:extLst>
              <a:ext uri="{FF2B5EF4-FFF2-40B4-BE49-F238E27FC236}">
                <a16:creationId xmlns:a16="http://schemas.microsoft.com/office/drawing/2014/main" id="{1E62703E-2BAC-534D-9FB6-9B20A51F9F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0317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725909223"/>
              </p:ext>
            </p:extLst>
          </p:nvPr>
        </p:nvGraphicFramePr>
        <p:xfrm>
          <a:off x="479377" y="1241945"/>
          <a:ext cx="8459907" cy="4893370"/>
        </p:xfrm>
        <a:graphic>
          <a:graphicData uri="http://schemas.openxmlformats.org/drawingml/2006/table">
            <a:tbl>
              <a:tblPr>
                <a:tableStyleId>{BDBED569-4797-4DF1-A0F4-6AAB3CD982D8}</a:tableStyleId>
              </a:tblPr>
              <a:tblGrid>
                <a:gridCol w="3125972">
                  <a:extLst>
                    <a:ext uri="{9D8B030D-6E8A-4147-A177-3AD203B41FA5}">
                      <a16:colId xmlns:a16="http://schemas.microsoft.com/office/drawing/2014/main" val="2415751535"/>
                    </a:ext>
                  </a:extLst>
                </a:gridCol>
                <a:gridCol w="5333935">
                  <a:extLst>
                    <a:ext uri="{9D8B030D-6E8A-4147-A177-3AD203B41FA5}">
                      <a16:colId xmlns:a16="http://schemas.microsoft.com/office/drawing/2014/main" val="2588477113"/>
                    </a:ext>
                  </a:extLst>
                </a:gridCol>
              </a:tblGrid>
              <a:tr h="557474">
                <a:tc>
                  <a:txBody>
                    <a:bodyPr/>
                    <a:lstStyle/>
                    <a:p>
                      <a:r>
                        <a:rPr lang="en-US" altLang="zh-CN" sz="2000" b="1" dirty="0" err="1">
                          <a:latin typeface="Courier New" panose="02070309020205020404" pitchFamily="49" charset="0"/>
                          <a:cs typeface="Courier New" panose="02070309020205020404" pitchFamily="49" charset="0"/>
                        </a:rPr>
                        <a:t>main</a:t>
                      </a:r>
                      <a:r>
                        <a:rPr lang="en-US"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557474">
                <a:tc>
                  <a:txBody>
                    <a:bodyPr/>
                    <a:lstStyle/>
                    <a:p>
                      <a:r>
                        <a:rPr lang="en-US" altLang="zh-CN" sz="2000" b="1" dirty="0" err="1">
                          <a:latin typeface="Courier New" panose="02070309020205020404" pitchFamily="49" charset="0"/>
                          <a:cs typeface="Courier New" panose="02070309020205020404" pitchFamily="49" charset="0"/>
                        </a:rPr>
                        <a:t>mainwindow.h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ui</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pitchFamily="49" charset="0"/>
                        </a:rPr>
                        <a:t>Main</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Window</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(and</a:t>
                      </a:r>
                      <a:r>
                        <a:rPr lang="zh-CN" altLang="en-US" sz="2000" b="0" dirty="0">
                          <a:latin typeface="+mj-lt"/>
                          <a:cs typeface="Courier New" panose="02070309020205020404" pitchFamily="49" charset="0"/>
                        </a:rPr>
                        <a:t> </a:t>
                      </a:r>
                      <a:r>
                        <a:rPr lang="en-US" altLang="zh-CN" sz="2000" b="0">
                          <a:latin typeface="+mj-lt"/>
                          <a:cs typeface="Courier New" panose="02070309020205020404" pitchFamily="49" charset="0"/>
                        </a:rPr>
                        <a:t>UI)</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2248332"/>
                  </a:ext>
                </a:extLst>
              </a:tr>
              <a:tr h="629737">
                <a:tc>
                  <a:txBody>
                    <a:bodyPr/>
                    <a:lstStyle/>
                    <a:p>
                      <a:r>
                        <a:rPr lang="en-US" sz="2000" b="1" dirty="0" err="1">
                          <a:latin typeface="Courier New" panose="02070309020205020404" pitchFamily="49" charset="0"/>
                          <a:cs typeface="Courier New" panose="02070309020205020404" pitchFamily="49" charset="0"/>
                        </a:rPr>
                        <a:t>program.h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629737">
                <a:tc>
                  <a:txBody>
                    <a:bodyPr/>
                    <a:lstStyle/>
                    <a:p>
                      <a:r>
                        <a:rPr lang="en-US" sz="2000" b="1" dirty="0" err="1">
                          <a:latin typeface="Courier New" panose="02070309020205020404" pitchFamily="49" charset="0"/>
                          <a:cs typeface="Courier New" panose="02070309020205020404" pitchFamily="49" charset="0"/>
                        </a:rPr>
                        <a:t>statement.h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629737">
                <a:tc>
                  <a:txBody>
                    <a:bodyPr/>
                    <a:lstStyle/>
                    <a:p>
                      <a:r>
                        <a:rPr lang="en-US" sz="2000" b="1" dirty="0" err="1">
                          <a:latin typeface="Courier New" panose="02070309020205020404" pitchFamily="49" charset="0"/>
                          <a:cs typeface="Courier New" panose="02070309020205020404" pitchFamily="49" charset="0"/>
                        </a:rPr>
                        <a:t>exp.h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629737">
                <a:tc>
                  <a:txBody>
                    <a:bodyPr/>
                    <a:lstStyle/>
                    <a:p>
                      <a:r>
                        <a:rPr lang="en-US" sz="2000" b="1" dirty="0" err="1">
                          <a:latin typeface="Courier New" panose="02070309020205020404" pitchFamily="49" charset="0"/>
                          <a:cs typeface="Courier New" panose="02070309020205020404" pitchFamily="49" charset="0"/>
                        </a:rPr>
                        <a:t>parser.h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EF77-1EBD-074C-841F-64EE30F9C22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E4476D99-9BA4-2B4E-A7F5-70A5CCA7469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EB423704-532D-6140-836A-727616049226}"/>
              </a:ext>
            </a:extLst>
          </p:cNvPr>
          <p:cNvPicPr>
            <a:picLocks noChangeAspect="1"/>
          </p:cNvPicPr>
          <p:nvPr/>
        </p:nvPicPr>
        <p:blipFill>
          <a:blip r:embed="rId2"/>
          <a:srcRect/>
          <a:stretch/>
        </p:blipFill>
        <p:spPr>
          <a:xfrm>
            <a:off x="1818303" y="44784"/>
            <a:ext cx="5507394" cy="6768432"/>
          </a:xfrm>
          <a:prstGeom prst="rect">
            <a:avLst/>
          </a:prstGeom>
        </p:spPr>
      </p:pic>
    </p:spTree>
    <p:extLst>
      <p:ext uri="{BB962C8B-B14F-4D97-AF65-F5344CB8AC3E}">
        <p14:creationId xmlns:p14="http://schemas.microsoft.com/office/powerpoint/2010/main" val="9068903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001-40FD-5A43-A3D6-AAACC501BE63}"/>
              </a:ext>
            </a:extLst>
          </p:cNvPr>
          <p:cNvSpPr>
            <a:spLocks noGrp="1"/>
          </p:cNvSpPr>
          <p:nvPr>
            <p:ph type="title"/>
          </p:nvPr>
        </p:nvSpPr>
        <p:spPr>
          <a:xfrm>
            <a:off x="685800" y="0"/>
            <a:ext cx="7772400" cy="1143000"/>
          </a:xfrm>
        </p:spPr>
        <p:txBody>
          <a:bodyPr/>
          <a:lstStyle/>
          <a:p>
            <a:r>
              <a:rPr lang="en-CN" dirty="0"/>
              <a:t>Recommended</a:t>
            </a:r>
            <a:r>
              <a:rPr lang="zh-CN" altLang="en-US" dirty="0"/>
              <a:t> </a:t>
            </a:r>
            <a:r>
              <a:rPr lang="en-US" altLang="zh-CN" dirty="0"/>
              <a:t>UI</a:t>
            </a:r>
            <a:r>
              <a:rPr lang="zh-CN" altLang="en-US" dirty="0"/>
              <a:t> </a:t>
            </a:r>
            <a:r>
              <a:rPr lang="en-US" altLang="zh-CN" dirty="0"/>
              <a:t>Layout</a:t>
            </a:r>
            <a:endParaRPr lang="en-CN" dirty="0"/>
          </a:p>
        </p:txBody>
      </p:sp>
      <p:pic>
        <p:nvPicPr>
          <p:cNvPr id="4" name="Picture 3">
            <a:extLst>
              <a:ext uri="{FF2B5EF4-FFF2-40B4-BE49-F238E27FC236}">
                <a16:creationId xmlns:a16="http://schemas.microsoft.com/office/drawing/2014/main" id="{71247DB5-5A7C-1D4E-94D5-E1B2D76AF11C}"/>
              </a:ext>
            </a:extLst>
          </p:cNvPr>
          <p:cNvPicPr>
            <a:picLocks noChangeAspect="1"/>
          </p:cNvPicPr>
          <p:nvPr/>
        </p:nvPicPr>
        <p:blipFill>
          <a:blip r:embed="rId2"/>
          <a:srcRect/>
          <a:stretch/>
        </p:blipFill>
        <p:spPr>
          <a:xfrm>
            <a:off x="815261" y="935162"/>
            <a:ext cx="7513478" cy="5823700"/>
          </a:xfrm>
          <a:prstGeom prst="rect">
            <a:avLst/>
          </a:prstGeom>
        </p:spPr>
      </p:pic>
    </p:spTree>
    <p:extLst>
      <p:ext uri="{BB962C8B-B14F-4D97-AF65-F5344CB8AC3E}">
        <p14:creationId xmlns:p14="http://schemas.microsoft.com/office/powerpoint/2010/main" val="3884955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CB1-F841-1141-AB0D-10E3E1FEBFA4}"/>
              </a:ext>
            </a:extLst>
          </p:cNvPr>
          <p:cNvSpPr>
            <a:spLocks noGrp="1"/>
          </p:cNvSpPr>
          <p:nvPr>
            <p:ph type="title"/>
          </p:nvPr>
        </p:nvSpPr>
        <p:spPr/>
        <p:txBody>
          <a:bodyPr/>
          <a:lstStyle/>
          <a:p>
            <a:r>
              <a:rPr lang="en-CN"/>
              <a:t>多阶段</a:t>
            </a:r>
            <a:r>
              <a:rPr lang="zh-CN" altLang="en-US" dirty="0"/>
              <a:t>实现</a:t>
            </a:r>
            <a:endParaRPr lang="en-CN" dirty="0"/>
          </a:p>
        </p:txBody>
      </p:sp>
      <p:sp>
        <p:nvSpPr>
          <p:cNvPr id="3" name="Content Placeholder 2">
            <a:extLst>
              <a:ext uri="{FF2B5EF4-FFF2-40B4-BE49-F238E27FC236}">
                <a16:creationId xmlns:a16="http://schemas.microsoft.com/office/drawing/2014/main" id="{1C66BE06-3F57-D748-808B-4259B7E40569}"/>
              </a:ext>
            </a:extLst>
          </p:cNvPr>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CN"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p:txBody>
      </p:sp>
    </p:spTree>
    <p:extLst>
      <p:ext uri="{BB962C8B-B14F-4D97-AF65-F5344CB8AC3E}">
        <p14:creationId xmlns:p14="http://schemas.microsoft.com/office/powerpoint/2010/main" val="5252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628650" y="365126"/>
            <a:ext cx="7886700" cy="726695"/>
          </a:xfrm>
        </p:spPr>
        <p:txBody>
          <a:bodyPr/>
          <a:lstStyle/>
          <a:p>
            <a:r>
              <a:rPr lang="en-US" altLang="zh-CN" dirty="0"/>
              <a:t>QBasic</a:t>
            </a:r>
            <a:endParaRPr lang="en-CN" dirty="0"/>
          </a:p>
        </p:txBody>
      </p:sp>
      <p:sp>
        <p:nvSpPr>
          <p:cNvPr id="3" name="Content Placeholder 2">
            <a:extLst>
              <a:ext uri="{FF2B5EF4-FFF2-40B4-BE49-F238E27FC236}">
                <a16:creationId xmlns:a16="http://schemas.microsoft.com/office/drawing/2014/main" id="{9BCB5316-13FD-1B41-A338-13A0926436F5}"/>
              </a:ext>
            </a:extLst>
          </p:cNvPr>
          <p:cNvSpPr>
            <a:spLocks noGrp="1"/>
          </p:cNvSpPr>
          <p:nvPr>
            <p:ph idx="1"/>
          </p:nvPr>
        </p:nvSpPr>
        <p:spPr/>
        <p:txBody>
          <a:bodyPr>
            <a:normAutofit fontScale="70000" lnSpcReduction="20000"/>
          </a:bodyPr>
          <a:lstStyle/>
          <a:p>
            <a:pPr lvl="0"/>
            <a:r>
              <a:rPr lang="en-US" altLang="zh-CN" b="1" dirty="0"/>
              <a:t>(10’)</a:t>
            </a:r>
            <a:r>
              <a:rPr lang="en-US" altLang="zh-CN" dirty="0"/>
              <a:t> </a:t>
            </a:r>
            <a:r>
              <a:rPr lang="zh-CN" altLang="en-US" dirty="0"/>
              <a:t>你的解释器需要能够展示</a:t>
            </a:r>
            <a:r>
              <a:rPr lang="en-US" altLang="zh-CN" dirty="0"/>
              <a:t>GUI</a:t>
            </a:r>
            <a:r>
              <a:rPr lang="zh-CN" altLang="en-US" dirty="0"/>
              <a:t>，并且和用户交互</a:t>
            </a:r>
            <a:endParaRPr lang="zh-CN" altLang="zh-CN" dirty="0"/>
          </a:p>
          <a:p>
            <a:pPr lvl="1"/>
            <a:r>
              <a:rPr lang="en-US" altLang="zh-CN" dirty="0"/>
              <a:t>GUI</a:t>
            </a:r>
            <a:r>
              <a:rPr lang="zh-CN" altLang="en-US" dirty="0"/>
              <a:t>需要能够展示输入和输出</a:t>
            </a:r>
            <a:endParaRPr lang="zh-CN" altLang="zh-CN" dirty="0"/>
          </a:p>
          <a:p>
            <a:pPr lvl="0"/>
            <a:r>
              <a:rPr lang="en-US" altLang="zh-CN" b="1" dirty="0"/>
              <a:t>(20’)</a:t>
            </a:r>
            <a:r>
              <a:rPr lang="en-US" altLang="zh-CN" dirty="0"/>
              <a:t> </a:t>
            </a:r>
            <a:r>
              <a:rPr lang="zh-CN" altLang="en-US" dirty="0"/>
              <a:t>你的解释器需要能够载入和编辑</a:t>
            </a:r>
            <a:r>
              <a:rPr lang="en-US" altLang="zh-CN" dirty="0"/>
              <a:t>basic</a:t>
            </a:r>
            <a:r>
              <a:rPr lang="zh-CN" altLang="en-US" dirty="0"/>
              <a:t>程序</a:t>
            </a:r>
            <a:endParaRPr lang="zh-CN" altLang="zh-CN" dirty="0"/>
          </a:p>
          <a:p>
            <a:pPr lvl="1"/>
            <a:r>
              <a:rPr lang="zh-CN" altLang="en-US" dirty="0"/>
              <a:t>用户能够通过</a:t>
            </a:r>
            <a:r>
              <a:rPr lang="en-US" altLang="zh-CN" dirty="0"/>
              <a:t>input</a:t>
            </a:r>
            <a:r>
              <a:rPr lang="zh-CN" altLang="en-US" dirty="0"/>
              <a:t> </a:t>
            </a:r>
            <a:r>
              <a:rPr lang="en-US" altLang="zh-CN" dirty="0"/>
              <a:t>box</a:t>
            </a:r>
            <a:r>
              <a:rPr lang="zh-CN" altLang="en-US" dirty="0"/>
              <a:t>或者</a:t>
            </a:r>
            <a:r>
              <a:rPr lang="en-US" altLang="zh-CN" dirty="0"/>
              <a:t>Load</a:t>
            </a:r>
            <a:r>
              <a:rPr lang="zh-CN" altLang="en-US" dirty="0"/>
              <a:t>按钮来增加，更新，和删除程序语句</a:t>
            </a:r>
            <a:endParaRPr lang="en-US" altLang="zh-CN" dirty="0"/>
          </a:p>
          <a:p>
            <a:pPr lvl="1"/>
            <a:r>
              <a:rPr lang="zh-CN" altLang="en-US" dirty="0"/>
              <a:t>用户输入的语句能够被保存并且正确地显示出来</a:t>
            </a:r>
            <a:endParaRPr lang="zh-CN" altLang="zh-CN" dirty="0"/>
          </a:p>
          <a:p>
            <a:pPr lvl="0"/>
            <a:r>
              <a:rPr lang="en-US" altLang="zh-CN" b="1" dirty="0"/>
              <a:t>(50’)</a:t>
            </a:r>
            <a:r>
              <a:rPr lang="en-US" altLang="zh-CN" dirty="0"/>
              <a:t> </a:t>
            </a:r>
            <a:r>
              <a:rPr lang="zh-CN" altLang="en-US" dirty="0"/>
              <a:t>你的解释器需要能够正确地执行（</a:t>
            </a:r>
            <a:r>
              <a:rPr lang="en-US" altLang="zh-CN" dirty="0"/>
              <a:t>interpret</a:t>
            </a:r>
            <a:r>
              <a:rPr lang="zh-CN" altLang="en-US" dirty="0"/>
              <a:t>）</a:t>
            </a:r>
            <a:r>
              <a:rPr lang="en-US" altLang="zh-CN" dirty="0"/>
              <a:t>basic</a:t>
            </a:r>
            <a:r>
              <a:rPr lang="zh-CN" altLang="en-US" dirty="0"/>
              <a:t>程序</a:t>
            </a:r>
            <a:endParaRPr lang="en-US" altLang="zh-CN" dirty="0"/>
          </a:p>
          <a:p>
            <a:pPr lvl="1"/>
            <a:r>
              <a:rPr lang="en-US" altLang="zh-CN" dirty="0"/>
              <a:t>Expression parsing (display the syntax tree, although this should be done when you store the programs);</a:t>
            </a:r>
            <a:endParaRPr lang="zh-CN" altLang="zh-CN" dirty="0"/>
          </a:p>
          <a:p>
            <a:pPr lvl="1"/>
            <a:r>
              <a:rPr lang="en-US" altLang="zh-CN" dirty="0"/>
              <a:t>Expression evaluation and statement execution (display the result of print if exists);</a:t>
            </a:r>
            <a:endParaRPr lang="zh-CN" altLang="zh-CN" dirty="0"/>
          </a:p>
          <a:p>
            <a:pPr lvl="1"/>
            <a:r>
              <a:rPr lang="en-US" altLang="zh-CN" dirty="0"/>
              <a:t>Runtime context maintenance (e.g., the current line to be executed, all variables and their values).</a:t>
            </a:r>
            <a:endParaRPr lang="zh-CN" altLang="zh-CN" dirty="0"/>
          </a:p>
          <a:p>
            <a:pPr lvl="0"/>
            <a:r>
              <a:rPr lang="en-US" altLang="zh-CN" b="1" dirty="0"/>
              <a:t>(10’)</a:t>
            </a:r>
            <a:r>
              <a:rPr lang="en-US" altLang="zh-CN" dirty="0"/>
              <a:t> </a:t>
            </a:r>
            <a:r>
              <a:rPr lang="zh-CN" altLang="en-US" dirty="0"/>
              <a:t>你的解释器需要能够正确地处理（可能的）错误输入和操作</a:t>
            </a:r>
            <a:endParaRPr lang="zh-CN" altLang="zh-CN" dirty="0"/>
          </a:p>
          <a:p>
            <a:pPr lvl="0"/>
            <a:r>
              <a:rPr lang="en-US" altLang="zh-CN" b="1" dirty="0"/>
              <a:t>(10’)</a:t>
            </a:r>
            <a:r>
              <a:rPr lang="en-US" altLang="zh-CN" dirty="0"/>
              <a:t> </a:t>
            </a:r>
            <a:r>
              <a:rPr lang="zh-CN" altLang="en-US" dirty="0"/>
              <a:t>代码质量、风格、注释等</a:t>
            </a:r>
            <a:endParaRPr lang="zh-CN" altLang="zh-CN" dirty="0"/>
          </a:p>
          <a:p>
            <a:r>
              <a:rPr lang="en-US" altLang="zh-CN" b="1" dirty="0">
                <a:solidFill>
                  <a:srgbClr val="FF0000"/>
                </a:solidFill>
              </a:rPr>
              <a:t> </a:t>
            </a:r>
            <a:r>
              <a:rPr lang="zh-CN" altLang="en-US" b="1" dirty="0">
                <a:solidFill>
                  <a:srgbClr val="FF0000"/>
                </a:solidFill>
              </a:rPr>
              <a:t>答辩时间</a:t>
            </a:r>
            <a:r>
              <a:rPr lang="en-US" altLang="zh-CN" b="1" dirty="0">
                <a:solidFill>
                  <a:srgbClr val="FF0000"/>
                </a:solidFill>
              </a:rPr>
              <a:t>:</a:t>
            </a:r>
            <a:r>
              <a:rPr lang="zh-CN" altLang="en-US" b="1" dirty="0">
                <a:solidFill>
                  <a:srgbClr val="FF0000"/>
                </a:solidFill>
              </a:rPr>
              <a:t> 学期末（具体时间会根据学期末考试安排来定）</a:t>
            </a:r>
            <a:endParaRPr lang="en-CN"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07564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745717" cy="461665"/>
          </a:xfrm>
          <a:prstGeom prst="rect">
            <a:avLst/>
          </a:prstGeom>
          <a:noFill/>
        </p:spPr>
        <p:txBody>
          <a:bodyPr wrap="none" rtlCol="0">
            <a:spAutoFit/>
          </a:bodyPr>
          <a:lstStyle/>
          <a:p>
            <a:r>
              <a:rPr lang="en-US" altLang="zh-CN" sz="2400" dirty="0"/>
              <a:t>12-9</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1179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1866</TotalTime>
  <Words>6737</Words>
  <Application>Microsoft Macintosh PowerPoint</Application>
  <PresentationFormat>全屏显示(4:3)</PresentationFormat>
  <Paragraphs>3014</Paragraphs>
  <Slides>139</Slides>
  <Notes>115</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139</vt:i4>
      </vt:variant>
    </vt:vector>
  </HeadingPairs>
  <TitlesOfParts>
    <vt:vector size="147" baseType="lpstr">
      <vt:lpstr>Microsoft YaHei</vt:lpstr>
      <vt:lpstr>Arial</vt:lpstr>
      <vt:lpstr>Calibri</vt:lpstr>
      <vt:lpstr>Calibri Light</vt:lpstr>
      <vt:lpstr>Courier New</vt:lpstr>
      <vt:lpstr>Times New Roman</vt:lpstr>
      <vt:lpstr>Office Theme</vt:lpstr>
      <vt:lpstr>Blank Presentation</vt:lpstr>
      <vt:lpstr>QBasic</vt:lpstr>
      <vt:lpstr>QBasic</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Recommended Files</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PowerPoint 演示文稿</vt:lpstr>
      <vt:lpstr>Recommended UI Layout</vt:lpstr>
      <vt:lpstr>多阶段实现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Dong Du</cp:lastModifiedBy>
  <cp:revision>246</cp:revision>
  <dcterms:created xsi:type="dcterms:W3CDTF">2019-09-01T14:14:30Z</dcterms:created>
  <dcterms:modified xsi:type="dcterms:W3CDTF">2021-11-16T10:39:18Z</dcterms:modified>
</cp:coreProperties>
</file>