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23"/>
  </p:notesMasterIdLst>
  <p:handoutMasterIdLst>
    <p:handoutMasterId r:id="rId24"/>
  </p:handoutMasterIdLst>
  <p:sldIdLst>
    <p:sldId id="333" r:id="rId5"/>
    <p:sldId id="334" r:id="rId6"/>
    <p:sldId id="282" r:id="rId7"/>
    <p:sldId id="335" r:id="rId8"/>
    <p:sldId id="347" r:id="rId9"/>
    <p:sldId id="348" r:id="rId10"/>
    <p:sldId id="338" r:id="rId11"/>
    <p:sldId id="336" r:id="rId12"/>
    <p:sldId id="341" r:id="rId13"/>
    <p:sldId id="342" r:id="rId14"/>
    <p:sldId id="343" r:id="rId15"/>
    <p:sldId id="339" r:id="rId16"/>
    <p:sldId id="344" r:id="rId17"/>
    <p:sldId id="345" r:id="rId18"/>
    <p:sldId id="340" r:id="rId19"/>
    <p:sldId id="346" r:id="rId20"/>
    <p:sldId id="349" r:id="rId21"/>
    <p:sldId id="337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4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notesViewPr>
    <p:cSldViewPr snapToGrid="0">
      <p:cViewPr varScale="1">
        <p:scale>
          <a:sx n="93" d="100"/>
          <a:sy n="93" d="100"/>
        </p:scale>
        <p:origin x="283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venir Next LT Pro" panose="020B0504020202020204" pitchFamily="34" charset="77"/>
                    <a:ea typeface="Source Sans Pro Black" panose="020B0503030403020204" pitchFamily="34" charset="0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Margem de lucro líquido</c:v>
                </c:pt>
                <c:pt idx="1">
                  <c:v>Margem bruta</c:v>
                </c:pt>
                <c:pt idx="2">
                  <c:v>Taxa de conversão de clientes potenciais</c:v>
                </c:pt>
                <c:pt idx="3">
                  <c:v>Taxa de retenção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0.33889999999999998</c:v>
                </c:pt>
                <c:pt idx="1">
                  <c:v>0.68899999999999995</c:v>
                </c:pt>
                <c:pt idx="2">
                  <c:v>2.4E-2</c:v>
                </c:pt>
                <c:pt idx="3">
                  <c:v>9.2999999999999999E-2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5-4BFC-A64E-D0B402117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7527776"/>
        <c:axId val="727528608"/>
      </c:barChart>
      <c:catAx>
        <c:axId val="72752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cs"/>
              </a:defRPr>
            </a:pPr>
            <a:endParaRPr lang="pt-BR"/>
          </a:p>
        </c:txPr>
        <c:crossAx val="727528608"/>
        <c:crosses val="autoZero"/>
        <c:auto val="1"/>
        <c:lblAlgn val="ctr"/>
        <c:lblOffset val="100"/>
        <c:noMultiLvlLbl val="0"/>
      </c:catAx>
      <c:valAx>
        <c:axId val="72752860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pPr>
            <a:endParaRPr lang="pt-BR"/>
          </a:p>
        </c:txPr>
        <c:crossAx val="72752777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BD03D171-3524-4F97-943A-3607B11DFD23}" type="datetime1">
              <a:rPr lang="pt-BR" smtClean="0"/>
              <a:t>29/05/2023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77777AE-A626-4F47-81EF-9ADAA35286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6D79784A-A63F-4BC8-B811-1B561A688AB0}" type="datetime1">
              <a:rPr lang="pt-BR" smtClean="0"/>
              <a:t>29/05/2023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1449098-A5DD-8745-9BDA-7818ECA228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512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325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97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23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64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684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7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1518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33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1449098-A5DD-8745-9BDA-7818ECA22896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85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80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22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414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59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10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561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38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0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Forma Livre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 rtlCol="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30" name="Forma livre: Forma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8" name="Forma livre: Forma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1" name="Forma Livre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3" name="Espaço Reservado para Texto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pt-BR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pt-BR" sz="2400" b="0">
                <a:solidFill>
                  <a:schemeClr val="bg1"/>
                </a:solidFill>
                <a:latin typeface="+mn-lt"/>
              </a:defRPr>
            </a:lvl2pPr>
            <a:lvl3pPr>
              <a:defRPr lang="pt-BR" sz="2400" b="0">
                <a:solidFill>
                  <a:schemeClr val="bg1"/>
                </a:solidFill>
                <a:latin typeface="+mn-lt"/>
              </a:defRPr>
            </a:lvl3pPr>
            <a:lvl4pPr>
              <a:defRPr lang="pt-BR" sz="2400" b="0">
                <a:solidFill>
                  <a:schemeClr val="bg1"/>
                </a:solidFill>
                <a:latin typeface="+mn-lt"/>
              </a:defRPr>
            </a:lvl4pPr>
            <a:lvl5pPr>
              <a:defRPr lang="pt-BR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ícon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BR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pt-B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pt-B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pt-B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rtlCol="0" anchor="ctr"/>
          <a:lstStyle>
            <a:lvl1pPr algn="l"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o Número do Slide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ível da comparação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0" name="Forma livre: Forma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18" name="Espaço Reservado para o Número do Slide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ompanha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pic>
        <p:nvPicPr>
          <p:cNvPr id="3" name="Elemento gráfico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orma livre: Forma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à esquer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3" name="Espaço Reservado para Rodapé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85" name="Espaço Reservado para o Número do Slide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96" name="Forma Livre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3" name="Espaço Reservado para Rodapé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85" name="Espaço Reservado para o Número do Slide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o títu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Forma Livre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10" name="Forma Livre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311" name="Elemento gráfico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ualização Trimestr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o Número do Slide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Elemento gráfico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7" name="Espaço Reservado para Texto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pt-BR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pt-BR" sz="2400" b="0">
                <a:solidFill>
                  <a:schemeClr val="bg1"/>
                </a:solidFill>
                <a:latin typeface="+mn-lt"/>
              </a:defRPr>
            </a:lvl2pPr>
            <a:lvl3pPr>
              <a:defRPr lang="pt-BR" sz="2400" b="0">
                <a:solidFill>
                  <a:schemeClr val="bg1"/>
                </a:solidFill>
                <a:latin typeface="+mn-lt"/>
              </a:defRPr>
            </a:lvl3pPr>
            <a:lvl4pPr>
              <a:defRPr lang="pt-BR" sz="2400" b="0">
                <a:solidFill>
                  <a:schemeClr val="bg1"/>
                </a:solidFill>
                <a:latin typeface="+mn-lt"/>
              </a:defRPr>
            </a:lvl4pPr>
            <a:lvl5pPr>
              <a:defRPr lang="pt-BR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guntas e Respo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rtlCol="0" anchor="ctr">
            <a:noAutofit/>
          </a:bodyPr>
          <a:lstStyle>
            <a:lvl1pPr>
              <a:lnSpc>
                <a:spcPct val="85000"/>
              </a:lnSpc>
              <a:defRPr lang="pt-BR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Espaço Reservado para Texto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lang="pt-BR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do Locu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lang="pt-BR" sz="3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lang="pt-BR" sz="1400" b="0" i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 rtlCol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lang="pt-BR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lang="pt-BR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83" name="Espaço Reservado para Rodapé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85" name="Espaço Reservado para o Número do Slide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Imagem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Imagem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Imagem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2" name="Espaço Reservado para Imagem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9" name="Espaço Reservado para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1" name="Espaço Reservado para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à esquerd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5" name="Espaço Reservado para o Número do Slide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Imagem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Imagem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Imagem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2" name="Espaço Reservado para Imagem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9" name="Espaço Reservado para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1" name="Espaço Reservado para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TODOS DA CONTOSO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versári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pt-BR" sz="2400" smtClean="0">
                <a:solidFill>
                  <a:schemeClr val="bg1"/>
                </a:solidFill>
              </a:defRPr>
            </a:lvl1pPr>
            <a:lvl2pPr>
              <a:defRPr lang="pt-BR" sz="2400" smtClean="0">
                <a:solidFill>
                  <a:schemeClr val="bg1"/>
                </a:solidFill>
              </a:defRPr>
            </a:lvl2pPr>
            <a:lvl3pPr>
              <a:defRPr lang="pt-BR" sz="2400" smtClean="0">
                <a:solidFill>
                  <a:schemeClr val="bg1"/>
                </a:solidFill>
              </a:defRPr>
            </a:lvl3pPr>
            <a:lvl4pPr>
              <a:defRPr lang="pt-BR" sz="2400" smtClean="0">
                <a:solidFill>
                  <a:schemeClr val="bg1"/>
                </a:solidFill>
              </a:defRPr>
            </a:lvl4pPr>
            <a:lvl5pPr>
              <a:defRPr lang="pt-BR" sz="2400">
                <a:solidFill>
                  <a:schemeClr val="bg1"/>
                </a:solidFill>
              </a:defRPr>
            </a:lvl5pPr>
          </a:lstStyle>
          <a:p>
            <a:pPr marL="347472" lvl="0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Clique para editar os estilos de texto Mestres</a:t>
            </a:r>
          </a:p>
          <a:p>
            <a:pPr marL="347472" lvl="1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Segundo nível</a:t>
            </a:r>
          </a:p>
          <a:p>
            <a:pPr marL="347472" lvl="2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Terceiro nível</a:t>
            </a:r>
          </a:p>
          <a:p>
            <a:pPr marL="347472" lvl="3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Quarto nível</a:t>
            </a:r>
          </a:p>
          <a:p>
            <a:pPr marL="347472" lvl="4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rtlCol="0" anchor="t">
            <a:noAutofit/>
          </a:bodyPr>
          <a:lstStyle>
            <a:lvl1pPr>
              <a:lnSpc>
                <a:spcPct val="85000"/>
              </a:lnSpc>
              <a:defRPr lang="pt-BR" sz="3800" cap="none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rtlCol="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lang="pt-BR" sz="1400" b="0" i="0" cap="none" spc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companhamen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9" name="Forma livre: Forma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1" name="Forma livre: Forma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pt-BR"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pt-BR"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pt-BR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lang="pt-B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12.svg"/><Relationship Id="rId4" Type="http://schemas.openxmlformats.org/officeDocument/2006/relationships/image" Target="../media/image22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1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0.jpeg"/><Relationship Id="rId4" Type="http://schemas.openxmlformats.org/officeDocument/2006/relationships/image" Target="../media/image12.sv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CONTOSO </a:t>
            </a:r>
            <a:br>
              <a:rPr lang="pt-BR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pt-BR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TODOS</a:t>
            </a:r>
            <a:endParaRPr lang="pt-BR" dirty="0"/>
          </a:p>
        </p:txBody>
      </p:sp>
      <p:pic>
        <p:nvPicPr>
          <p:cNvPr id="4" name="Câmera 3" descr="Objeto do Cameo">
            <a:extLst>
              <a:ext uri="{FF2B5EF4-FFF2-40B4-BE49-F238E27FC236}">
                <a16:creationId xmlns:a16="http://schemas.microsoft.com/office/drawing/2014/main" id="{5FE4ADD6-B592-56C2-9E30-E0271B47371E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4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Atualizações e destaques em toda a empresa </a:t>
            </a:r>
            <a:endParaRPr lang="pt-BR" sz="2400" b="0" spc="0" dirty="0">
              <a:solidFill>
                <a:schemeClr val="bg1"/>
              </a:solidFill>
              <a:latin typeface="Avenir Next LT Pro" panose="020B0504020202020204" pitchFamily="34" charset="77"/>
              <a:cs typeface="Segoe UI"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97D0A-994C-90DB-7BAF-3AABEBA2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0" dirty="0"/>
              <a:t>PONTOS ALTOS DE 20XX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AF1CAF-67BF-D186-5B86-140B7E412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Grandes momentos</a:t>
            </a:r>
          </a:p>
        </p:txBody>
      </p:sp>
      <p:pic>
        <p:nvPicPr>
          <p:cNvPr id="12" name="Espaço Reservado para Imagem 11" descr="Gráfico Linear com preenchimento sólido">
            <a:extLst>
              <a:ext uri="{FF2B5EF4-FFF2-40B4-BE49-F238E27FC236}">
                <a16:creationId xmlns:a16="http://schemas.microsoft.com/office/drawing/2014/main" id="{56F577E0-6992-5DE1-6DC3-6286561EE3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AEC62C3-EFF7-54EE-5235-48020489F6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Crescimento de 4,5% nas vendas</a:t>
            </a:r>
          </a:p>
        </p:txBody>
      </p:sp>
      <p:pic>
        <p:nvPicPr>
          <p:cNvPr id="13" name="Espaço Reservado para Imagem 12" descr="Dinheiro com preenchimento sólido">
            <a:extLst>
              <a:ext uri="{FF2B5EF4-FFF2-40B4-BE49-F238E27FC236}">
                <a16:creationId xmlns:a16="http://schemas.microsoft.com/office/drawing/2014/main" id="{2D5661BC-9B41-C53F-7960-FFF3C33B6F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E77A6065-CCB8-FA19-7B6E-D93010D7BA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US$ 13,2 ml de fluxo de caixa líquido</a:t>
            </a:r>
          </a:p>
        </p:txBody>
      </p:sp>
      <p:pic>
        <p:nvPicPr>
          <p:cNvPr id="14" name="Espaço Reservado para Imagem 13" descr="Seta: Curva vertical em U com preenchimento sólido">
            <a:extLst>
              <a:ext uri="{FF2B5EF4-FFF2-40B4-BE49-F238E27FC236}">
                <a16:creationId xmlns:a16="http://schemas.microsoft.com/office/drawing/2014/main" id="{C4C85770-35F4-F1B4-E2DD-B4919A6B0D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82647987-4CB0-E511-FA5C-1A1F17FC53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Redução das emissões de GEE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36FDE4C-298C-13F5-3E1B-1F39D1623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2EB0BE-9B17-5E43-9777-038379D8D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pic>
        <p:nvPicPr>
          <p:cNvPr id="54" name="Câmera 53" descr="Objeto do Cameo">
            <a:extLst>
              <a:ext uri="{FF2B5EF4-FFF2-40B4-BE49-F238E27FC236}">
                <a16:creationId xmlns:a16="http://schemas.microsoft.com/office/drawing/2014/main" id="{4A7C249F-90D8-D058-31C3-41BC59FACD18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438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14="http://schemas.microsoft.com/office/drawing/2010/main" xmlns:asvg="http://schemas.microsoft.com/office/drawing/2016/SVG/main" xmlns:alf="http://schemas.microsoft.com/office/drawing/2021/livefeed" xmlns:p14="http://schemas.microsoft.com/office/powerpoint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EB4654A-7B97-2DC7-2BD9-AF2CBE64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343400" cy="9509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PONTOS BAIXO DE 20XX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C39721D-8F30-B0F5-1D79-8E5D62E20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42313D-8A74-C7D2-1018-ED646000CA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700" spc="0"/>
              <a:t>Custo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9EB684-8EF9-4F71-0863-C7E0E90E8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Materiais brutos</a:t>
            </a:r>
          </a:p>
          <a:p>
            <a:pPr rtl="0"/>
            <a:r>
              <a:rPr lang="pt-BR"/>
              <a:t>Energia</a:t>
            </a:r>
          </a:p>
          <a:p>
            <a:pPr rtl="0"/>
            <a:r>
              <a:rPr lang="pt-BR"/>
              <a:t>Transporte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B842146-62CF-D602-CF31-A3312DBA73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700" spc="0"/>
              <a:t>Logística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D5429D7-37DD-6B73-9942-3D5C77D7668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Interrupções no crescimento do mercado</a:t>
            </a:r>
          </a:p>
          <a:p>
            <a:pPr rtl="0"/>
            <a:r>
              <a:rPr lang="pt-BR" dirty="0"/>
              <a:t>Menores volumes no T4</a:t>
            </a:r>
          </a:p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B21404C-8185-D013-784D-FE99FEABFC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700" spc="0" dirty="0"/>
              <a:t>Crescimento</a:t>
            </a:r>
          </a:p>
          <a:p>
            <a:pPr rtl="0"/>
            <a:endParaRPr lang="pt-BR" sz="1700" spc="0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A568E3C-9D15-D59C-8D03-6873D888AAF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3257828" cy="12252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Capacidade de armazenamento do T4 prejudicada</a:t>
            </a:r>
          </a:p>
          <a:p>
            <a:pPr rtl="0"/>
            <a:r>
              <a:rPr lang="pt-BR" dirty="0"/>
              <a:t>Número limitado de armazéns</a:t>
            </a:r>
          </a:p>
          <a:p>
            <a:pPr rtl="0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51B3FBF-9756-C40A-A7A1-55D30F4E3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pic>
        <p:nvPicPr>
          <p:cNvPr id="10" name="Câmera 9" descr="Objeto do Cameo">
            <a:extLst>
              <a:ext uri="{FF2B5EF4-FFF2-40B4-BE49-F238E27FC236}">
                <a16:creationId xmlns:a16="http://schemas.microsoft.com/office/drawing/2014/main" id="{51B28397-094B-CAE4-8B20-A80B16E0DF66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0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84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4732D-CA87-5F29-02B7-03B9EEA9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940466" cy="5495544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5000"/>
              </a:lnSpc>
            </a:pPr>
            <a:r>
              <a:rPr lang="pt-BR" sz="50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PROJETOS ATUAIS E PRINCIPAIS MÉTRICAS</a:t>
            </a:r>
            <a:endParaRPr lang="pt-BR" spc="0" dirty="0"/>
          </a:p>
        </p:txBody>
      </p:sp>
      <p:pic>
        <p:nvPicPr>
          <p:cNvPr id="3" name="Câmera 2" descr="Objeto do Cameo">
            <a:extLst>
              <a:ext uri="{FF2B5EF4-FFF2-40B4-BE49-F238E27FC236}">
                <a16:creationId xmlns:a16="http://schemas.microsoft.com/office/drawing/2014/main" id="{527159CB-EE21-78E3-70B4-AD7FAE0A183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379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âmera 6" descr="Objeto do Cameo">
            <a:extLst>
              <a:ext uri="{FF2B5EF4-FFF2-40B4-BE49-F238E27FC236}">
                <a16:creationId xmlns:a16="http://schemas.microsoft.com/office/drawing/2014/main" id="{6179457F-6BD7-8A8B-B220-7A6E0D5B7E1D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68F4F0-2842-4918-7C8F-98FED866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38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PROJETO STATUS </a:t>
            </a:r>
            <a:br>
              <a:rPr lang="pt-BR" sz="38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pt-BR" sz="38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DO RELATÓRIO</a:t>
            </a:r>
            <a:br>
              <a:rPr lang="pt-BR" sz="38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pt-BR" dirty="0"/>
          </a:p>
        </p:txBody>
      </p:sp>
      <p:graphicFrame>
        <p:nvGraphicFramePr>
          <p:cNvPr id="6" name="Tabela 9">
            <a:extLst>
              <a:ext uri="{FF2B5EF4-FFF2-40B4-BE49-F238E27FC236}">
                <a16:creationId xmlns:a16="http://schemas.microsoft.com/office/drawing/2014/main" id="{C2AB2D30-7154-C545-8FB0-6851541C1D9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498449"/>
              </p:ext>
            </p:extLst>
          </p:nvPr>
        </p:nvGraphicFramePr>
        <p:xfrm>
          <a:off x="722313" y="1947863"/>
          <a:ext cx="4635499" cy="2654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27006">
                  <a:extLst>
                    <a:ext uri="{9D8B030D-6E8A-4147-A177-3AD203B41FA5}">
                      <a16:colId xmlns:a16="http://schemas.microsoft.com/office/drawing/2014/main" val="549197179"/>
                    </a:ext>
                  </a:extLst>
                </a:gridCol>
                <a:gridCol w="2208493">
                  <a:extLst>
                    <a:ext uri="{9D8B030D-6E8A-4147-A177-3AD203B41FA5}">
                      <a16:colId xmlns:a16="http://schemas.microsoft.com/office/drawing/2014/main" val="2281444103"/>
                    </a:ext>
                  </a:extLst>
                </a:gridCol>
              </a:tblGrid>
              <a:tr h="61043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sz="20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PRINCIPAIS PROJETOS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sz="2400" b="0" spc="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% CONCLUÍDO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78431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lvl="0" algn="l" rtl="0">
                        <a:buNone/>
                      </a:pPr>
                      <a:r>
                        <a:rPr lang="pt-BR" sz="1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Európio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90%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36465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Bravo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70%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1929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Peixinho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i="0" u="none" strike="noStrike" kern="1200" cap="none" spc="100" normalizeH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43%</a:t>
                      </a:r>
                      <a:endParaRPr kumimoji="0" lang="pt-BR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052253"/>
                  </a:ext>
                </a:extLst>
              </a:tr>
            </a:tbl>
          </a:graphicData>
        </a:graphic>
      </p:graphicFrame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D108F44-CB1E-D23C-765A-0F771E20D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60E6E6-CD02-0F86-A36E-3AC4C58D9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28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âmera 6" descr="Objeto do Cameo">
            <a:extLst>
              <a:ext uri="{FF2B5EF4-FFF2-40B4-BE49-F238E27FC236}">
                <a16:creationId xmlns:a16="http://schemas.microsoft.com/office/drawing/2014/main" id="{7F766078-BA98-662A-1484-532161E08B68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FD687C-C110-BB41-4B2F-20F713D0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PRINCIPAIS MÉTRICAS</a:t>
            </a:r>
            <a:br>
              <a:rPr lang="pt-BR" sz="38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A900-C3F8-0B6A-0C66-AAE6F4FC3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B620A7-2B19-1420-4BD7-BFF44A5967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graphicFrame>
        <p:nvGraphicFramePr>
          <p:cNvPr id="6" name="Espaço Reservado para Conteúdo 11" descr="Gráfico de barras">
            <a:extLst>
              <a:ext uri="{FF2B5EF4-FFF2-40B4-BE49-F238E27FC236}">
                <a16:creationId xmlns:a16="http://schemas.microsoft.com/office/drawing/2014/main" id="{DC7E3059-F68D-D8CA-6F6B-7BCCAC414A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406518"/>
              </p:ext>
            </p:extLst>
          </p:nvPr>
        </p:nvGraphicFramePr>
        <p:xfrm>
          <a:off x="6858000" y="2001838"/>
          <a:ext cx="459105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66313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 xmlns:c="http://schemas.openxmlformats.org/drawingml/2006/chart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1CD94-758C-CD83-B432-587A5F3B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79" y="676656"/>
            <a:ext cx="4236721" cy="549554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PENSANDO NO FUTURO </a:t>
            </a:r>
            <a:br>
              <a:rPr lang="pt-BR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pt-BR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PARA 20XX</a:t>
            </a:r>
            <a:endParaRPr lang="pt-BR" spc="100" dirty="0"/>
          </a:p>
        </p:txBody>
      </p:sp>
      <p:pic>
        <p:nvPicPr>
          <p:cNvPr id="3" name="Câmera 2" descr="Objeto do Cameo">
            <a:extLst>
              <a:ext uri="{FF2B5EF4-FFF2-40B4-BE49-F238E27FC236}">
                <a16:creationId xmlns:a16="http://schemas.microsoft.com/office/drawing/2014/main" id="{41954197-24E5-B7FE-E6CA-5DC7C66A1A35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965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FD27-DC4E-9751-39B1-ADD77419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324740"/>
            <a:ext cx="4931664" cy="177838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38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LINHA DO TEMPO DE CRESCIMENTO ESTRATÉGICO</a:t>
            </a:r>
            <a:br>
              <a:rPr lang="pt-BR" sz="38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pt-BR" spc="0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61DF92B7-9C1D-774F-E7ED-5770E2E1E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8DF478A-CD05-D287-BF6B-2E1492F9A5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T1: Espaços de alto crescimento</a:t>
            </a:r>
            <a:endParaRPr lang="pt-BR" sz="1800" spc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pPr rtl="0"/>
            <a:endParaRPr lang="pt-BR" spc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5149DF-7ADA-3871-6E4D-56F787C5C4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Comprar e manter investimentos para alcançar o crescimento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Ao longo do tempo pode ser mais eficaz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2998DC5-6BBF-233D-15F8-69BF22B6C5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T2: Principais mercados em crescimento </a:t>
            </a:r>
            <a:endParaRPr lang="pt-BR" sz="1800" spc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187CD17-8DED-81A3-31E2-A5F25200DCD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342900" indent="-34290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Adquira parceiros internacionais</a:t>
            </a:r>
          </a:p>
          <a:p>
            <a:pPr marL="342900" indent="-34290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Expandir a capacidade do armazém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CC29CA0-0C19-3579-1249-562A5A45E6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Longo prazo: empresa orientada a propósito </a:t>
            </a:r>
            <a:endParaRPr lang="pt-BR" sz="1800" spc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pPr rtl="0"/>
            <a:endParaRPr lang="pt-BR" spc="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957F3F-62D8-DD4A-7E54-F70956B0BCE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Comprar e manter investimentos para alcançar o crescimento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Ao longo do tempo pode ser mais eficaz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pic>
        <p:nvPicPr>
          <p:cNvPr id="10" name="Câmera 9" descr="Objeto do Cameo">
            <a:extLst>
              <a:ext uri="{FF2B5EF4-FFF2-40B4-BE49-F238E27FC236}">
                <a16:creationId xmlns:a16="http://schemas.microsoft.com/office/drawing/2014/main" id="{E5861932-6F7B-BBBA-9EFD-F6564DAB6854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871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âmera 4" descr="Objeto do Cameo">
            <a:extLst>
              <a:ext uri="{FF2B5EF4-FFF2-40B4-BE49-F238E27FC236}">
                <a16:creationId xmlns:a16="http://schemas.microsoft.com/office/drawing/2014/main" id="{454FB057-3814-6171-E691-FC9D671F5B7D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D65B33-C463-413B-A15D-841A1D8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CONSTRUINDO UM FUTURO MELHOR, JUNTOS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0DB89-29A7-D056-DEE2-B14653F89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400" spc="30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Contoso</a:t>
            </a:r>
            <a:endParaRPr lang="pt-BR" sz="2400" dirty="0">
              <a:latin typeface="Avenir Next LT Pro" panose="020B0504020202020204" pitchFamily="34" charset="77"/>
            </a:endParaRPr>
          </a:p>
          <a:p>
            <a:pPr rtl="0"/>
            <a:endParaRPr lang="pt-BR" dirty="0"/>
          </a:p>
        </p:txBody>
      </p:sp>
      <p:pic>
        <p:nvPicPr>
          <p:cNvPr id="4" name="Elemento gráfico 3">
            <a:extLst>
              <a:ext uri="{FF2B5EF4-FFF2-40B4-BE49-F238E27FC236}">
                <a16:creationId xmlns:a16="http://schemas.microsoft.com/office/drawing/2014/main" id="{D008E1B0-5985-82A6-0BA5-589A27082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25181"/>
          <a:stretch>
            <a:fillRect/>
          </a:stretch>
        </p:blipFill>
        <p:spPr>
          <a:xfrm>
            <a:off x="9815044" y="0"/>
            <a:ext cx="2161410" cy="1510519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06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âmera 8" descr="Objeto do Cameo">
            <a:extLst>
              <a:ext uri="{FF2B5EF4-FFF2-40B4-BE49-F238E27FC236}">
                <a16:creationId xmlns:a16="http://schemas.microsoft.com/office/drawing/2014/main" id="{47168F8E-A12D-E5D4-78C5-D77B9F6FE0E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1"/>
            <a:ext cx="12191998" cy="6858000"/>
          </a:xfrm>
          <a:prstGeom prst="rect">
            <a:avLst/>
          </a:prstGeom>
        </p:spPr>
      </p:pic>
      <p:pic>
        <p:nvPicPr>
          <p:cNvPr id="10" name="Elemento gráfico 9">
            <a:extLst>
              <a:ext uri="{FF2B5EF4-FFF2-40B4-BE49-F238E27FC236}">
                <a16:creationId xmlns:a16="http://schemas.microsoft.com/office/drawing/2014/main" id="{9684A86D-BE8A-8572-ABB5-67B838142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82"/>
          <a:stretch>
            <a:fillRect/>
          </a:stretch>
        </p:blipFill>
        <p:spPr>
          <a:xfrm>
            <a:off x="-2" y="803738"/>
            <a:ext cx="1405296" cy="2018899"/>
          </a:xfrm>
          <a:custGeom>
            <a:avLst/>
            <a:gdLst>
              <a:gd name="connsiteX0" fmla="*/ 0 w 1405296"/>
              <a:gd name="connsiteY0" fmla="*/ 0 h 2018899"/>
              <a:gd name="connsiteX1" fmla="*/ 1405296 w 1405296"/>
              <a:gd name="connsiteY1" fmla="*/ 0 h 2018899"/>
              <a:gd name="connsiteX2" fmla="*/ 1405296 w 1405296"/>
              <a:gd name="connsiteY2" fmla="*/ 2018899 h 2018899"/>
              <a:gd name="connsiteX3" fmla="*/ 0 w 1405296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5296" h="2018899">
                <a:moveTo>
                  <a:pt x="0" y="0"/>
                </a:moveTo>
                <a:lnTo>
                  <a:pt x="1405296" y="0"/>
                </a:lnTo>
                <a:lnTo>
                  <a:pt x="1405296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7F5743-1CED-D027-25B0-7CED661A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Perguntas </a:t>
            </a:r>
            <a:br>
              <a:rPr lang="pt-BR" sz="50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pt-BR" sz="50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 Respostas</a:t>
            </a:r>
            <a:endParaRPr lang="pt-BR" spc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A6F3D7D-7EE4-B8EB-1F4B-108BA4366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6416" y="5724144"/>
            <a:ext cx="3785616" cy="859536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85000"/>
              </a:lnSpc>
              <a:spcAft>
                <a:spcPts val="0"/>
              </a:spcAft>
            </a:pPr>
            <a:r>
              <a:rPr lang="pt-BR" sz="24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Preencha nossa pesquisa pós-reunião</a:t>
            </a:r>
          </a:p>
        </p:txBody>
      </p: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FF404F9F-C8DB-6BBB-DED7-1EB80577D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6241" b="53110"/>
          <a:stretch>
            <a:fillRect/>
          </a:stretch>
        </p:blipFill>
        <p:spPr>
          <a:xfrm rot="5400000" flipV="1">
            <a:off x="6883566" y="1566500"/>
            <a:ext cx="5396081" cy="5220786"/>
          </a:xfrm>
          <a:custGeom>
            <a:avLst/>
            <a:gdLst>
              <a:gd name="connsiteX0" fmla="*/ 0 w 5396081"/>
              <a:gd name="connsiteY0" fmla="*/ 0 h 5220786"/>
              <a:gd name="connsiteX1" fmla="*/ 0 w 5396081"/>
              <a:gd name="connsiteY1" fmla="*/ 5220786 h 5220786"/>
              <a:gd name="connsiteX2" fmla="*/ 5396081 w 5396081"/>
              <a:gd name="connsiteY2" fmla="*/ 5220786 h 5220786"/>
              <a:gd name="connsiteX3" fmla="*/ 5396081 w 5396081"/>
              <a:gd name="connsiteY3" fmla="*/ 0 h 52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5220786">
                <a:moveTo>
                  <a:pt x="0" y="0"/>
                </a:moveTo>
                <a:lnTo>
                  <a:pt x="0" y="5220786"/>
                </a:lnTo>
                <a:lnTo>
                  <a:pt x="5396081" y="5220786"/>
                </a:lnTo>
                <a:lnTo>
                  <a:pt x="539608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310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âmera 19" descr="Objeto do Cameo">
            <a:extLst>
              <a:ext uri="{FF2B5EF4-FFF2-40B4-BE49-F238E27FC236}">
                <a16:creationId xmlns:a16="http://schemas.microsoft.com/office/drawing/2014/main" id="{241DA0FA-0731-C153-4F76-B122DF39EB3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8466"/>
            <a:ext cx="12192000" cy="68749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982F10-7D93-4071-A6AF-098B68C9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Lara Cardoso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D14686-7A32-5350-342A-EB572720B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85000"/>
              </a:lnSpc>
            </a:pPr>
            <a:r>
              <a:rPr lang="pt-BR" sz="1400">
                <a:solidFill>
                  <a:schemeClr val="bg1"/>
                </a:solidFill>
                <a:effectLst/>
                <a:latin typeface="Avenir Next LT Pro"/>
              </a:rPr>
              <a:t>PALESTRANTE E DIRETOR EXECUTIVO</a:t>
            </a:r>
            <a:endParaRPr lang="pt-BR" sz="1400" b="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18F468-997F-D658-1743-13A93123F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85000"/>
              </a:lnSpc>
            </a:pPr>
            <a:r>
              <a:rPr lang="pt-BR" sz="1400" b="0">
                <a:solidFill>
                  <a:schemeClr val="bg1"/>
                </a:solidFill>
                <a:effectLst/>
                <a:latin typeface="Avenir Next LT Pro"/>
                <a:ea typeface="Source Sans Pro" panose="020B0503030403020204" pitchFamily="34" charset="0"/>
              </a:rPr>
              <a:t>Siga-me nas redes sociais </a:t>
            </a:r>
            <a:r>
              <a:rPr lang="pt-BR" sz="1400" b="0">
                <a:solidFill>
                  <a:schemeClr val="bg1"/>
                </a:solidFill>
                <a:latin typeface="Avenir Next LT Pro"/>
                <a:ea typeface="Source Sans Pro" panose="020B0503030403020204" pitchFamily="34" charset="0"/>
              </a:rPr>
              <a:t>&lt;AtSocialHandleHere&gt;</a:t>
            </a:r>
            <a:endParaRPr lang="pt-BR" sz="1400" b="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A70731D1-33C7-948C-EFEF-4BD2E038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74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ítulo 81">
            <a:extLst>
              <a:ext uri="{FF2B5EF4-FFF2-40B4-BE49-F238E27FC236}">
                <a16:creationId xmlns:a16="http://schemas.microsoft.com/office/drawing/2014/main" id="{91E7600D-1CEB-F756-74AF-DD421111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85000"/>
              </a:lnSpc>
            </a:pPr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AGENDA</a:t>
            </a:r>
            <a:endParaRPr lang="pt-BR" sz="3800" spc="3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6" name="Espaço Reservado para o Número do Slide 5">
            <a:extLst>
              <a:ext uri="{FF2B5EF4-FFF2-40B4-BE49-F238E27FC236}">
                <a16:creationId xmlns:a16="http://schemas.microsoft.com/office/drawing/2014/main" id="{7C7FE773-98D3-5403-91D0-3847C36ADE51}"/>
              </a:ext>
            </a:extLst>
          </p:cNvPr>
          <p:cNvSpPr txBox="1">
            <a:spLocks/>
          </p:cNvSpPr>
          <p:nvPr/>
        </p:nvSpPr>
        <p:spPr>
          <a:xfrm>
            <a:off x="0" y="5749741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pt-BR"/>
            </a:defPPr>
            <a:lvl1pPr marL="0" algn="ctr" defTabSz="914400" rtl="0" eaLnBrk="1" latinLnBrk="0" hangingPunct="1">
              <a:defRPr lang="pt-BR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3" name="Espaço Reservado para Texto 82">
            <a:extLst>
              <a:ext uri="{FF2B5EF4-FFF2-40B4-BE49-F238E27FC236}">
                <a16:creationId xmlns:a16="http://schemas.microsoft.com/office/drawing/2014/main" id="{709E25D0-4889-C2DA-5A11-A99E16BF0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Apresentações</a:t>
            </a:r>
            <a:r>
              <a:rPr lang="pt-BR" sz="2400" b="0" i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​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Pontos altos e baixos de 20XX</a:t>
            </a:r>
            <a:r>
              <a:rPr lang="pt-BR" sz="2400" b="0" i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​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Principais atualizações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Novas iniciativas de 20XX</a:t>
            </a:r>
            <a:r>
              <a:rPr lang="pt-BR" sz="2400" b="0" i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​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Fechamento</a:t>
            </a:r>
            <a:r>
              <a:rPr lang="pt-BR" sz="2400" b="0" i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​</a:t>
            </a:r>
          </a:p>
          <a:p>
            <a:pPr rtl="0"/>
            <a:endParaRPr lang="pt-BR" dirty="0"/>
          </a:p>
        </p:txBody>
      </p:sp>
      <p:sp>
        <p:nvSpPr>
          <p:cNvPr id="55" name="Espaço Reservado para Rodapé 4">
            <a:extLst>
              <a:ext uri="{FF2B5EF4-FFF2-40B4-BE49-F238E27FC236}">
                <a16:creationId xmlns:a16="http://schemas.microsoft.com/office/drawing/2014/main" id="{71A79962-1E36-F6E7-7132-2FD615A6F225}"/>
              </a:ext>
            </a:extLst>
          </p:cNvPr>
          <p:cNvSpPr txBox="1">
            <a:spLocks/>
          </p:cNvSpPr>
          <p:nvPr/>
        </p:nvSpPr>
        <p:spPr>
          <a:xfrm>
            <a:off x="796918" y="5749741"/>
            <a:ext cx="4959308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pt-BR"/>
            </a:defPPr>
            <a:lvl1pPr marL="0" algn="ctr" defTabSz="914400" rtl="0" eaLnBrk="1" latinLnBrk="0" hangingPunct="1">
              <a:defRPr lang="pt-BR" sz="1000" b="1" i="0" kern="1200" spc="2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pt-BR"/>
              <a:t>TODOS DA CONTOSO</a:t>
            </a:r>
          </a:p>
        </p:txBody>
      </p:sp>
      <p:pic>
        <p:nvPicPr>
          <p:cNvPr id="52" name="Câmera 51" descr="Objeto do Cameo">
            <a:extLst>
              <a:ext uri="{FF2B5EF4-FFF2-40B4-BE49-F238E27FC236}">
                <a16:creationId xmlns:a16="http://schemas.microsoft.com/office/drawing/2014/main" id="{AF7F4654-BD20-0B2D-2DD1-6CEB6F8547C6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27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âmera 19" descr="Objeto do Cameo">
            <a:extLst>
              <a:ext uri="{FF2B5EF4-FFF2-40B4-BE49-F238E27FC236}">
                <a16:creationId xmlns:a16="http://schemas.microsoft.com/office/drawing/2014/main" id="{F1655507-B74D-3874-00FE-E30A89431A1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8466"/>
            <a:ext cx="12192000" cy="68749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4C89FC-4FAC-F055-44F5-65A843E8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" dirty="0"/>
              <a:t>LIDERANÇA DE 20XX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891BB2A-8803-8098-648D-5ECAD0F15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400" b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Novos funcionários e aniversários</a:t>
            </a:r>
          </a:p>
        </p:txBody>
      </p:sp>
      <p:sp>
        <p:nvSpPr>
          <p:cNvPr id="13" name="Forma Livre 1">
            <a:extLst>
              <a:ext uri="{FF2B5EF4-FFF2-40B4-BE49-F238E27FC236}">
                <a16:creationId xmlns:a16="http://schemas.microsoft.com/office/drawing/2014/main" id="{FC8BDB34-5748-CD2D-DE1D-D93620796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36423" y="3162299"/>
            <a:ext cx="1755576" cy="2472268"/>
          </a:xfrm>
          <a:custGeom>
            <a:avLst/>
            <a:gdLst>
              <a:gd name="connsiteX0" fmla="*/ 1236134 w 1755576"/>
              <a:gd name="connsiteY0" fmla="*/ 0 h 2472268"/>
              <a:gd name="connsiteX1" fmla="*/ 1717293 w 1755576"/>
              <a:gd name="connsiteY1" fmla="*/ 97142 h 2472268"/>
              <a:gd name="connsiteX2" fmla="*/ 1755576 w 1755576"/>
              <a:gd name="connsiteY2" fmla="*/ 117921 h 2472268"/>
              <a:gd name="connsiteX3" fmla="*/ 1755576 w 1755576"/>
              <a:gd name="connsiteY3" fmla="*/ 656149 h 2472268"/>
              <a:gd name="connsiteX4" fmla="*/ 1673087 w 1755576"/>
              <a:gd name="connsiteY4" fmla="*/ 588089 h 2472268"/>
              <a:gd name="connsiteX5" fmla="*/ 1236134 w 1755576"/>
              <a:gd name="connsiteY5" fmla="*/ 454618 h 2472268"/>
              <a:gd name="connsiteX6" fmla="*/ 454618 w 1755576"/>
              <a:gd name="connsiteY6" fmla="*/ 1236134 h 2472268"/>
              <a:gd name="connsiteX7" fmla="*/ 1236134 w 1755576"/>
              <a:gd name="connsiteY7" fmla="*/ 2017650 h 2472268"/>
              <a:gd name="connsiteX8" fmla="*/ 1673087 w 1755576"/>
              <a:gd name="connsiteY8" fmla="*/ 1884180 h 2472268"/>
              <a:gd name="connsiteX9" fmla="*/ 1755576 w 1755576"/>
              <a:gd name="connsiteY9" fmla="*/ 1816120 h 2472268"/>
              <a:gd name="connsiteX10" fmla="*/ 1755576 w 1755576"/>
              <a:gd name="connsiteY10" fmla="*/ 2354348 h 2472268"/>
              <a:gd name="connsiteX11" fmla="*/ 1717293 w 1755576"/>
              <a:gd name="connsiteY11" fmla="*/ 2375127 h 2472268"/>
              <a:gd name="connsiteX12" fmla="*/ 1236134 w 1755576"/>
              <a:gd name="connsiteY12" fmla="*/ 2472268 h 2472268"/>
              <a:gd name="connsiteX13" fmla="*/ 0 w 1755576"/>
              <a:gd name="connsiteY13" fmla="*/ 1236134 h 2472268"/>
              <a:gd name="connsiteX14" fmla="*/ 1236134 w 1755576"/>
              <a:gd name="connsiteY14" fmla="*/ 0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55576" h="2472268">
                <a:moveTo>
                  <a:pt x="1236134" y="0"/>
                </a:moveTo>
                <a:cubicBezTo>
                  <a:pt x="1406809" y="0"/>
                  <a:pt x="1569404" y="34590"/>
                  <a:pt x="1717293" y="97142"/>
                </a:cubicBezTo>
                <a:lnTo>
                  <a:pt x="1755576" y="117921"/>
                </a:lnTo>
                <a:lnTo>
                  <a:pt x="1755576" y="656149"/>
                </a:lnTo>
                <a:lnTo>
                  <a:pt x="1673087" y="588089"/>
                </a:lnTo>
                <a:cubicBezTo>
                  <a:pt x="1548356" y="503823"/>
                  <a:pt x="1397991" y="454618"/>
                  <a:pt x="1236134" y="454618"/>
                </a:cubicBezTo>
                <a:cubicBezTo>
                  <a:pt x="804515" y="454618"/>
                  <a:pt x="454618" y="804515"/>
                  <a:pt x="454618" y="1236134"/>
                </a:cubicBezTo>
                <a:cubicBezTo>
                  <a:pt x="454618" y="1667753"/>
                  <a:pt x="804515" y="2017650"/>
                  <a:pt x="1236134" y="2017650"/>
                </a:cubicBezTo>
                <a:cubicBezTo>
                  <a:pt x="1397991" y="2017650"/>
                  <a:pt x="1548356" y="1968446"/>
                  <a:pt x="1673087" y="1884180"/>
                </a:cubicBezTo>
                <a:lnTo>
                  <a:pt x="1755576" y="1816120"/>
                </a:lnTo>
                <a:lnTo>
                  <a:pt x="1755576" y="2354348"/>
                </a:lnTo>
                <a:lnTo>
                  <a:pt x="1717293" y="2375127"/>
                </a:lnTo>
                <a:cubicBezTo>
                  <a:pt x="1569404" y="2437679"/>
                  <a:pt x="1406809" y="2472268"/>
                  <a:pt x="1236134" y="2472268"/>
                </a:cubicBezTo>
                <a:cubicBezTo>
                  <a:pt x="553436" y="2472268"/>
                  <a:pt x="0" y="1918832"/>
                  <a:pt x="0" y="1236134"/>
                </a:cubicBezTo>
                <a:cubicBezTo>
                  <a:pt x="0" y="553436"/>
                  <a:pt x="553436" y="0"/>
                  <a:pt x="12361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16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âmera 57" descr="Objeto do Cameo">
            <a:extLst>
              <a:ext uri="{FF2B5EF4-FFF2-40B4-BE49-F238E27FC236}">
                <a16:creationId xmlns:a16="http://schemas.microsoft.com/office/drawing/2014/main" id="{99686326-67CF-B69E-19CF-96FC282516C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83F532-33E6-FC9E-E419-09E9738E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EQUIPE EXECUTIVA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9705D20-A578-05B1-5B99-FFDDE49E9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1E5179-61AA-72B6-5D74-A8BA77309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pic>
        <p:nvPicPr>
          <p:cNvPr id="16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FE10C602-485A-2739-10AB-8C1FAB7C6E8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363" y="164623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88588434-DE46-B8F8-7ACF-1B4136143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CECIL LIMA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891290B2-4B41-8F86-A289-A432E6F3FB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Presidente</a:t>
            </a:r>
          </a:p>
          <a:p>
            <a:pPr rtl="0"/>
            <a:endParaRPr lang="pt-BR" dirty="0"/>
          </a:p>
        </p:txBody>
      </p:sp>
      <p:pic>
        <p:nvPicPr>
          <p:cNvPr id="13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A62D02A6-19B6-043D-78B7-041D2AE8E2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0738" y="164623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6" name="Espaço Reservado para Texto 45">
            <a:extLst>
              <a:ext uri="{FF2B5EF4-FFF2-40B4-BE49-F238E27FC236}">
                <a16:creationId xmlns:a16="http://schemas.microsoft.com/office/drawing/2014/main" id="{1204F645-E8CD-3ADF-642D-897EE67F07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ctr" rtl="0">
              <a:spcAft>
                <a:spcPts val="600"/>
              </a:spcAft>
            </a:pPr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YARA LIMA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50" name="Espaço Reservado para Texto 49">
            <a:extLst>
              <a:ext uri="{FF2B5EF4-FFF2-40B4-BE49-F238E27FC236}">
                <a16:creationId xmlns:a16="http://schemas.microsoft.com/office/drawing/2014/main" id="{B0BE236A-F7C2-F90E-482D-8815F425A2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ctr" rtl="0">
              <a:spcAft>
                <a:spcPts val="600"/>
              </a:spcAft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CEO</a:t>
            </a:r>
          </a:p>
        </p:txBody>
      </p:sp>
      <p:pic>
        <p:nvPicPr>
          <p:cNvPr id="17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D56476F2-6477-DD6E-46BC-C695426659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363" y="407828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0A3C83DB-0941-3A92-83AD-BDD5BB8605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11534" y="5815584"/>
            <a:ext cx="2877180" cy="21945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dirty="0">
                <a:solidFill>
                  <a:schemeClr val="bg1"/>
                </a:solidFill>
                <a:latin typeface="Avenir Next LT Pro" panose="020B0504020202020204" pitchFamily="34" charset="77"/>
              </a:rPr>
              <a:t>GABRIELLE GONÇALVES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8C99B17C-C4F6-F4BF-6D68-AD0C67693E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COO</a:t>
            </a:r>
          </a:p>
          <a:p>
            <a:pPr rtl="0"/>
            <a:endParaRPr lang="pt-BR" dirty="0"/>
          </a:p>
        </p:txBody>
      </p:sp>
      <p:pic>
        <p:nvPicPr>
          <p:cNvPr id="18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0D02E04C-0BCA-8636-D4CC-FBDCFBAD7C1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5"/>
          <a:stretch/>
        </p:blipFill>
        <p:spPr>
          <a:xfrm>
            <a:off x="9724583" y="4108193"/>
            <a:ext cx="1537402" cy="1478220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8" name="Espaço Reservado para Texto 47">
            <a:extLst>
              <a:ext uri="{FF2B5EF4-FFF2-40B4-BE49-F238E27FC236}">
                <a16:creationId xmlns:a16="http://schemas.microsoft.com/office/drawing/2014/main" id="{6EE64824-C502-03FB-85A3-BF5B64A8E2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ctr" rtl="0">
              <a:spcAft>
                <a:spcPts val="600"/>
              </a:spcAft>
            </a:pPr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HENRIQUE CASTRO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BAAB2779-16DF-86BB-491A-C6E6C7EA11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5"/>
            <a:ext cx="2313432" cy="7586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Vice-presidente de Marketing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0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âmera 20" descr="Objeto do Cameo">
            <a:extLst>
              <a:ext uri="{FF2B5EF4-FFF2-40B4-BE49-F238E27FC236}">
                <a16:creationId xmlns:a16="http://schemas.microsoft.com/office/drawing/2014/main" id="{3A806418-2B39-D7C4-D0DC-76A4A15FDF9F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F95235C0-7B0C-19DD-4B08-988C7395F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43020"/>
          <a:stretch>
            <a:fillRect/>
          </a:stretch>
        </p:blipFill>
        <p:spPr>
          <a:xfrm rot="5400000">
            <a:off x="11096010" y="5623261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448A93-0374-2459-ACBD-50F71958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BEM-VINDO(A)</a:t>
            </a:r>
            <a:endParaRPr lang="pt-BR" dirty="0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7395D0F4-F3F1-590F-C004-FFCB5F15C5F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1CBA9BDA-014E-8E8E-FCF6-B691DAACF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27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2054410C-5837-B617-3234-1B9888B8FB6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463" y="1609724"/>
            <a:ext cx="1508125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389438C-3A72-7531-7001-32C53D54BC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DOMINIQUE OLIVEIRA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A03B926-83F0-5604-207E-A2A8CEA868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Vice-presidente de Produto</a:t>
            </a:r>
            <a:endParaRPr lang="pt-BR" sz="1400" b="0" spc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spc="0" dirty="0"/>
          </a:p>
        </p:txBody>
      </p:sp>
      <p:pic>
        <p:nvPicPr>
          <p:cNvPr id="29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F7D63E7C-3102-2F82-F2DA-65F58BB1047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463" y="4078288"/>
            <a:ext cx="1508125" cy="1508760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672DE48-ED9C-6281-7221-299D86E99F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latin typeface="Avenir Next LT Pro" panose="020B0504020202020204" pitchFamily="34" charset="77"/>
              </a:rPr>
              <a:t>CRIS BARROS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AB7C276-228B-F7FD-D034-95D5F984EB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Designer de Produto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pic>
        <p:nvPicPr>
          <p:cNvPr id="28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FABA448B-E7F2-CFCE-4D3C-ACCB752B6A6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8538" y="1609725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A90A2AE-5424-EE85-89EC-DB7B91095E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MICA PEREIRA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5C09F9D-11EE-8AD4-3490-2A68750F28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Estrategista de SEO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pic>
        <p:nvPicPr>
          <p:cNvPr id="30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870F6EB3-C2C6-4379-90BB-7D97BF0F329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8538" y="407828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6A99A827-AFD4-A5BC-DB08-4B96597B69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ÁLVARO ALMARAZ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159D83EF-ED58-87AD-1878-84B7463290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5808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Desenvolvedor de Conteúdo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36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0943D-46D1-D808-068A-188C758E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ANIVERSÁRIOS</a:t>
            </a:r>
            <a:endParaRPr lang="pt-BR" dirty="0"/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F3280926-33AF-9EFB-368B-3B90B49BE5F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159104"/>
              </p:ext>
            </p:extLst>
          </p:nvPr>
        </p:nvGraphicFramePr>
        <p:xfrm>
          <a:off x="831850" y="2687638"/>
          <a:ext cx="4254191" cy="202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2693">
                  <a:extLst>
                    <a:ext uri="{9D8B030D-6E8A-4147-A177-3AD203B41FA5}">
                      <a16:colId xmlns:a16="http://schemas.microsoft.com/office/drawing/2014/main" val="549197179"/>
                    </a:ext>
                  </a:extLst>
                </a:gridCol>
                <a:gridCol w="2151498">
                  <a:extLst>
                    <a:ext uri="{9D8B030D-6E8A-4147-A177-3AD203B41FA5}">
                      <a16:colId xmlns:a16="http://schemas.microsoft.com/office/drawing/2014/main" val="2281444103"/>
                    </a:ext>
                  </a:extLst>
                </a:gridCol>
              </a:tblGrid>
              <a:tr h="673720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sz="2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1 ANO</a:t>
                      </a:r>
                      <a:endParaRPr lang="pt-BR" sz="2400" b="0" spc="100" baseline="0" noProof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sz="2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5 ANOS</a:t>
                      </a:r>
                      <a:endParaRPr lang="pt-BR" sz="2400" b="0" spc="100" baseline="0" noProof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578431"/>
                  </a:ext>
                </a:extLst>
              </a:tr>
              <a:tr h="673720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lvl="0" algn="l" rtl="0">
                        <a:buNone/>
                      </a:pPr>
                      <a:r>
                        <a:rPr lang="pt-BR" sz="1400" b="0" spc="100" noProof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77"/>
                        </a:rPr>
                        <a:t>Cecil Lima</a:t>
                      </a:r>
                      <a:endParaRPr lang="pt-BR" sz="1400" b="0" spc="100" baseline="0" noProof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Gabrielle Gonçalves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36465"/>
                  </a:ext>
                </a:extLst>
              </a:tr>
              <a:tr h="673720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</a:rPr>
                        <a:t>Lara Cardoso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spc="100" noProof="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77"/>
                        </a:rPr>
                        <a:t>Henrique Castro</a:t>
                      </a:r>
                      <a:endParaRPr kumimoji="0" lang="pt-BR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351929"/>
                  </a:ext>
                </a:extLst>
              </a:tr>
            </a:tbl>
          </a:graphicData>
        </a:graphic>
      </p:graphicFrame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A41950C-69B9-ED5B-685E-A1F715E53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CE5FF5-1746-7F68-9E3E-8C5454A8B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pic>
        <p:nvPicPr>
          <p:cNvPr id="6" name="Câmera 5" descr="Objeto do Cameo">
            <a:extLst>
              <a:ext uri="{FF2B5EF4-FFF2-40B4-BE49-F238E27FC236}">
                <a16:creationId xmlns:a16="http://schemas.microsoft.com/office/drawing/2014/main" id="{40A84ABA-8A6C-03DB-2262-C29A3733D482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272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p14="http://schemas.microsoft.com/office/powerpoint/2010/main" xmlns:alf="http://schemas.microsoft.com/office/drawing/2021/livefeed" xmlns:asvg="http://schemas.microsoft.com/office/drawing/2016/SVG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âmera 5" descr="Objeto do Cameo">
            <a:extLst>
              <a:ext uri="{FF2B5EF4-FFF2-40B4-BE49-F238E27FC236}">
                <a16:creationId xmlns:a16="http://schemas.microsoft.com/office/drawing/2014/main" id="{66AE79CB-FCE1-A307-2DDF-3B4A0885B10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0"/>
            <a:ext cx="12192000" cy="6874933"/>
          </a:xfrm>
          <a:prstGeom prst="rect">
            <a:avLst/>
          </a:prstGeom>
        </p:spPr>
      </p:pic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55F8FBEA-BE14-EA6F-8B51-F9B36C04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473"/>
          <a:stretch>
            <a:fillRect/>
          </a:stretch>
        </p:blipFill>
        <p:spPr>
          <a:xfrm>
            <a:off x="10667617" y="3226547"/>
            <a:ext cx="1524382" cy="2018899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8" name="Forma Livre 5">
            <a:extLst>
              <a:ext uri="{FF2B5EF4-FFF2-40B4-BE49-F238E27FC236}">
                <a16:creationId xmlns:a16="http://schemas.microsoft.com/office/drawing/2014/main" id="{125E2145-D9A2-0E5F-97D9-7FCDD806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27430"/>
            <a:ext cx="1247852" cy="2472268"/>
          </a:xfrm>
          <a:custGeom>
            <a:avLst/>
            <a:gdLst>
              <a:gd name="connsiteX0" fmla="*/ 11718 w 1247852"/>
              <a:gd name="connsiteY0" fmla="*/ 0 h 2472268"/>
              <a:gd name="connsiteX1" fmla="*/ 1247852 w 1247852"/>
              <a:gd name="connsiteY1" fmla="*/ 1236134 h 2472268"/>
              <a:gd name="connsiteX2" fmla="*/ 11718 w 1247852"/>
              <a:gd name="connsiteY2" fmla="*/ 2472268 h 2472268"/>
              <a:gd name="connsiteX3" fmla="*/ 0 w 1247852"/>
              <a:gd name="connsiteY3" fmla="*/ 2471676 h 2472268"/>
              <a:gd name="connsiteX4" fmla="*/ 0 w 1247852"/>
              <a:gd name="connsiteY4" fmla="*/ 2016469 h 2472268"/>
              <a:gd name="connsiteX5" fmla="*/ 11718 w 1247852"/>
              <a:gd name="connsiteY5" fmla="*/ 2017650 h 2472268"/>
              <a:gd name="connsiteX6" fmla="*/ 793234 w 1247852"/>
              <a:gd name="connsiteY6" fmla="*/ 1236134 h 2472268"/>
              <a:gd name="connsiteX7" fmla="*/ 11718 w 1247852"/>
              <a:gd name="connsiteY7" fmla="*/ 454618 h 2472268"/>
              <a:gd name="connsiteX8" fmla="*/ 0 w 1247852"/>
              <a:gd name="connsiteY8" fmla="*/ 455799 h 2472268"/>
              <a:gd name="connsiteX9" fmla="*/ 0 w 1247852"/>
              <a:gd name="connsiteY9" fmla="*/ 592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852" h="2472268">
                <a:moveTo>
                  <a:pt x="11718" y="0"/>
                </a:moveTo>
                <a:cubicBezTo>
                  <a:pt x="694416" y="0"/>
                  <a:pt x="1247852" y="553436"/>
                  <a:pt x="1247852" y="1236134"/>
                </a:cubicBezTo>
                <a:cubicBezTo>
                  <a:pt x="1247852" y="1918832"/>
                  <a:pt x="694416" y="2472268"/>
                  <a:pt x="11718" y="2472268"/>
                </a:cubicBezTo>
                <a:lnTo>
                  <a:pt x="0" y="2471676"/>
                </a:lnTo>
                <a:lnTo>
                  <a:pt x="0" y="2016469"/>
                </a:lnTo>
                <a:lnTo>
                  <a:pt x="11718" y="2017650"/>
                </a:lnTo>
                <a:cubicBezTo>
                  <a:pt x="443337" y="2017650"/>
                  <a:pt x="793234" y="1667753"/>
                  <a:pt x="793234" y="1236134"/>
                </a:cubicBezTo>
                <a:cubicBezTo>
                  <a:pt x="793234" y="804515"/>
                  <a:pt x="443337" y="454618"/>
                  <a:pt x="11718" y="454618"/>
                </a:cubicBezTo>
                <a:lnTo>
                  <a:pt x="0" y="455799"/>
                </a:lnTo>
                <a:lnTo>
                  <a:pt x="0" y="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84AF8-0E18-4F7C-E775-9A97B9D5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640080" rtlCol="0"/>
          <a:lstStyle>
            <a:defPPr>
              <a:defRPr lang="pt-BR"/>
            </a:defPPr>
          </a:lstStyle>
          <a:p>
            <a:pPr rtl="0"/>
            <a:r>
              <a:rPr lang="pt-BR" spc="0" dirty="0"/>
              <a:t>“Grandes resultados exigem grandes ambições”</a:t>
            </a:r>
            <a:br>
              <a:rPr lang="pt-BR" spc="0" dirty="0"/>
            </a:br>
            <a:endParaRPr lang="pt-BR" spc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ACCBF2-6982-83BA-7EE1-57F65B32B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190" y="6336792"/>
            <a:ext cx="2688336" cy="2743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Heráclito</a:t>
            </a:r>
          </a:p>
        </p:txBody>
      </p:sp>
    </p:spTree>
    <p:extLst>
      <p:ext uri="{BB962C8B-B14F-4D97-AF65-F5344CB8AC3E}">
        <p14:creationId xmlns:p14="http://schemas.microsoft.com/office/powerpoint/2010/main" val="16360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âmera 4" descr="Objeto do Cameo">
            <a:extLst>
              <a:ext uri="{FF2B5EF4-FFF2-40B4-BE49-F238E27FC236}">
                <a16:creationId xmlns:a16="http://schemas.microsoft.com/office/drawing/2014/main" id="{83817871-83E0-BC7A-4280-64CAE3E303A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340300-9B84-CE8C-49D8-0B0BC49E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CONQUISTAS DE 20XX E OPORTU-NIDADES DE APRENDIZAGEM</a:t>
            </a:r>
            <a:endParaRPr lang="pt-BR" spc="0" dirty="0"/>
          </a:p>
        </p:txBody>
      </p:sp>
      <p:pic>
        <p:nvPicPr>
          <p:cNvPr id="4" name="Elemento gráfico 3">
            <a:extLst>
              <a:ext uri="{FF2B5EF4-FFF2-40B4-BE49-F238E27FC236}">
                <a16:creationId xmlns:a16="http://schemas.microsoft.com/office/drawing/2014/main" id="{6D6C2139-1076-C24C-56F4-BF5DC026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339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cBoas-vindas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66_TF22790323_Win32" id="{89BDEA49-9067-4790-88C8-FC5CEA03C383}" vid="{A27EEAC7-1A55-41A3-AAC9-72B11E36519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{52ADFE03-9A6F-4E90-B5CC-77F6C4589938}tf22790323_win32</Template>
  <TotalTime>0</TotalTime>
  <Words>340</Words>
  <Application>Microsoft Office PowerPoint</Application>
  <PresentationFormat>Widescreen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Courier New</vt:lpstr>
      <vt:lpstr>Posterama</vt:lpstr>
      <vt:lpstr>DocBoas-vindas</vt:lpstr>
      <vt:lpstr>CONTOSO  TODOS</vt:lpstr>
      <vt:lpstr>Lara Cardoso </vt:lpstr>
      <vt:lpstr>AGENDA</vt:lpstr>
      <vt:lpstr>LIDERANÇA DE 20XX</vt:lpstr>
      <vt:lpstr>EQUIPE EXECUTIVA</vt:lpstr>
      <vt:lpstr>BEM-VINDO(A)</vt:lpstr>
      <vt:lpstr>ANIVERSÁRIOS</vt:lpstr>
      <vt:lpstr>“Grandes resultados exigem grandes ambições” </vt:lpstr>
      <vt:lpstr>CONQUISTAS DE 20XX E OPORTU-NIDADES DE APRENDIZAGEM</vt:lpstr>
      <vt:lpstr>PONTOS ALTOS DE 20XX</vt:lpstr>
      <vt:lpstr>PONTOS BAIXO DE 20XX</vt:lpstr>
      <vt:lpstr>PROJETOS ATUAIS E PRINCIPAIS MÉTRICAS</vt:lpstr>
      <vt:lpstr>PROJETO STATUS  DO RELATÓRIO </vt:lpstr>
      <vt:lpstr>PRINCIPAIS MÉTRICAS </vt:lpstr>
      <vt:lpstr>PENSANDO NO FUTURO  PARA 20XX</vt:lpstr>
      <vt:lpstr>LINHA DO TEMPO DE CRESCIMENTO ESTRATÉGICO </vt:lpstr>
      <vt:lpstr>CONSTRUINDO UM FUTURO MELHOR, JUNTOS</vt:lpstr>
      <vt:lpstr>Perguntas  e Respostas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 TODOS</dc:title>
  <dc:creator>Keven Kauan Freire Muniz</dc:creator>
  <cp:lastModifiedBy>Keven Kauan Freire Muniz</cp:lastModifiedBy>
  <cp:revision>1</cp:revision>
  <dcterms:created xsi:type="dcterms:W3CDTF">2023-05-29T13:47:58Z</dcterms:created>
  <dcterms:modified xsi:type="dcterms:W3CDTF">2023-05-29T13:48:11Z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