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67" r:id="rId2"/>
    <p:sldMasterId id="2147483692" r:id="rId3"/>
    <p:sldMasterId id="2147483697" r:id="rId4"/>
  </p:sldMasterIdLst>
  <p:notesMasterIdLst>
    <p:notesMasterId r:id="rId17"/>
  </p:notesMasterIdLst>
  <p:handoutMasterIdLst>
    <p:handoutMasterId r:id="rId18"/>
  </p:handoutMasterIdLst>
  <p:sldIdLst>
    <p:sldId id="261" r:id="rId5"/>
    <p:sldId id="257" r:id="rId6"/>
    <p:sldId id="265" r:id="rId7"/>
    <p:sldId id="258" r:id="rId8"/>
    <p:sldId id="271" r:id="rId9"/>
    <p:sldId id="259" r:id="rId10"/>
    <p:sldId id="262" r:id="rId11"/>
    <p:sldId id="264" r:id="rId12"/>
    <p:sldId id="260" r:id="rId13"/>
    <p:sldId id="266" r:id="rId14"/>
    <p:sldId id="270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C3E"/>
    <a:srgbClr val="77797C"/>
    <a:srgbClr val="000000"/>
    <a:srgbClr val="FD6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9"/>
    <p:restoredTop sz="88945"/>
  </p:normalViewPr>
  <p:slideViewPr>
    <p:cSldViewPr snapToGrid="0" snapToObjects="1">
      <p:cViewPr>
        <p:scale>
          <a:sx n="105" d="100"/>
          <a:sy n="105" d="100"/>
        </p:scale>
        <p:origin x="-272" y="-1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66605-DD79-6949-8742-6A1CC77920DC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2B429-74FF-574F-AAB5-D475E41C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71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06A4D-AAF7-0F4A-B041-EA6C6C97A3A0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CF9F3-377B-6748-840A-3FEAABC4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62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CF9F3-377B-6748-840A-3FEAABC483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65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CF9F3-377B-6748-840A-3FEAABC483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61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chart includes households who spent less per week with us in year two than year one</a:t>
            </a:r>
          </a:p>
          <a:p>
            <a:r>
              <a:rPr lang="en-US" baseline="0" dirty="0" smtClean="0"/>
              <a:t>Sales are separated by department to show which categories they became less engaged with</a:t>
            </a:r>
          </a:p>
          <a:p>
            <a:r>
              <a:rPr lang="en-US" baseline="0" dirty="0" smtClean="0"/>
              <a:t>We see decline in sales for each of the top 15 departments</a:t>
            </a:r>
          </a:p>
          <a:p>
            <a:r>
              <a:rPr lang="en-US" baseline="0" dirty="0" smtClean="0"/>
              <a:t>But the largest dollar amounts are in Grocery and Drug GM</a:t>
            </a:r>
          </a:p>
          <a:p>
            <a:r>
              <a:rPr lang="en-US" baseline="0" dirty="0" smtClean="0"/>
              <a:t>We estimate Grocery has gone down about $8/ week and Drug GM has gone down about $3/ week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CF9F3-377B-6748-840A-3FEAABC483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0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chart includes households who spent more per week with us in year two than year one</a:t>
            </a:r>
          </a:p>
          <a:p>
            <a:r>
              <a:rPr lang="en-US" baseline="0" dirty="0" smtClean="0"/>
              <a:t>Sales are separated by department to show which categories they became more engaged with</a:t>
            </a:r>
          </a:p>
          <a:p>
            <a:r>
              <a:rPr lang="en-US" baseline="0" dirty="0" smtClean="0"/>
              <a:t>We see increase in sales for each of the top 15 departments</a:t>
            </a:r>
          </a:p>
          <a:p>
            <a:r>
              <a:rPr lang="en-US" baseline="0" dirty="0" smtClean="0"/>
              <a:t>But the largest dollar amounts are in Grocery and Drug GM</a:t>
            </a:r>
          </a:p>
          <a:p>
            <a:r>
              <a:rPr lang="en-US" baseline="0" dirty="0" smtClean="0"/>
              <a:t>We estimate Grocery has gone down about $14/ week and Drug GM has gone up about $5/ week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CF9F3-377B-6748-840A-3FEAABC483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58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we look at weather changes</a:t>
            </a:r>
            <a:r>
              <a:rPr lang="en-US" baseline="0" dirty="0" smtClean="0"/>
              <a:t> in # of trips or changes in $/ basket explain more of the variation in sales</a:t>
            </a:r>
          </a:p>
          <a:p>
            <a:r>
              <a:rPr lang="en-US" baseline="0" dirty="0" smtClean="0"/>
              <a:t>Here we’ve shown using log ratios of two years for each variable but using differences gives a similar result</a:t>
            </a:r>
          </a:p>
          <a:p>
            <a:r>
              <a:rPr lang="en-US" baseline="0" dirty="0" smtClean="0"/>
              <a:t>We see that changes in # trips/ week seem to have larger impact than average $/ basket</a:t>
            </a:r>
          </a:p>
          <a:p>
            <a:r>
              <a:rPr lang="en-US" baseline="0" dirty="0" smtClean="0"/>
              <a:t>And now Diggy (or Josh) is going to talk about how we might optimize coupons given what we’ve found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CF9F3-377B-6748-840A-3FEAABC483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50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CF9F3-377B-6748-840A-3FEAABC483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75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Who’s using them? </a:t>
            </a:r>
          </a:p>
          <a:p>
            <a:pPr lvl="1"/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Demographics:</a:t>
            </a:r>
            <a:r>
              <a:rPr lang="en-US" baseline="0" dirty="0" smtClean="0">
                <a:latin typeface="Helvetica Light" charset="0"/>
                <a:ea typeface="Helvetica Light" charset="0"/>
                <a:cs typeface="Helvetica Light" charset="0"/>
              </a:rPr>
              <a:t> age, income level, household size, gender, married, homeowner, </a:t>
            </a:r>
          </a:p>
          <a:p>
            <a:pPr lvl="1"/>
            <a:r>
              <a:rPr lang="en-US" baseline="0" dirty="0" smtClean="0">
                <a:latin typeface="Helvetica Light" charset="0"/>
                <a:ea typeface="Helvetica Light" charset="0"/>
                <a:cs typeface="Helvetica Light" charset="0"/>
              </a:rPr>
              <a:t>We found that the only demographic that was significant was the income level and age </a:t>
            </a:r>
          </a:p>
          <a:p>
            <a:pPr lvl="1"/>
            <a:r>
              <a:rPr lang="en-US" baseline="0" dirty="0" smtClean="0">
                <a:latin typeface="Helvetica Light" charset="0"/>
                <a:ea typeface="Helvetica Light" charset="0"/>
                <a:cs typeface="Helvetica Light" charset="0"/>
              </a:rPr>
              <a:t>Then conducted a profiler to further analyze these groups and found that age 45-54 and income level 50-74K </a:t>
            </a:r>
            <a:endParaRPr lang="en-US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CF9F3-377B-6748-840A-3FEAABC483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16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mention the report if asked for</a:t>
            </a:r>
            <a:r>
              <a:rPr lang="en-US" baseline="0" dirty="0" smtClean="0"/>
              <a:t> anything </a:t>
            </a:r>
            <a:r>
              <a:rPr lang="en-US" dirty="0" smtClean="0"/>
              <a:t>we don’t have outputs for.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CF9F3-377B-6748-840A-3FEAABC483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90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302329" y="4021295"/>
            <a:ext cx="576292" cy="576105"/>
          </a:xfrm>
          <a:prstGeom prst="rect">
            <a:avLst/>
          </a:prstGeom>
          <a:solidFill>
            <a:srgbClr val="FD6D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449892"/>
            <a:ext cx="8229600" cy="1143000"/>
          </a:xfrm>
        </p:spPr>
        <p:txBody>
          <a:bodyPr/>
          <a:lstStyle>
            <a:lvl1pPr algn="ctr">
              <a:defRPr>
                <a:solidFill>
                  <a:srgbClr val="3B3C3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2694275"/>
            <a:ext cx="6400800" cy="1223675"/>
          </a:xfrm>
        </p:spPr>
        <p:txBody>
          <a:bodyPr/>
          <a:lstStyle>
            <a:lvl1pPr marL="0" indent="0" algn="ctr">
              <a:buNone/>
              <a:defRPr>
                <a:solidFill>
                  <a:srgbClr val="3B3C3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4" name="Picture 3" descr="UT_logo_RGB.eps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524" t="-7509" r="-4657" b="-14348"/>
          <a:stretch/>
        </p:blipFill>
        <p:spPr>
          <a:xfrm>
            <a:off x="3520440" y="4005072"/>
            <a:ext cx="2148840" cy="1517904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D6D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90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ection Header">
    <p:bg>
      <p:bgPr>
        <a:solidFill>
          <a:srgbClr val="FD6D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pPr/>
              <a:t>11/28/16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4744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55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54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1">
                <a:solidFill>
                  <a:srgbClr val="3B3C3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algn="ctr">
              <a:buNone/>
              <a:defRPr sz="1400">
                <a:solidFill>
                  <a:srgbClr val="3B3C3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09650" cy="365125"/>
          </a:xfrm>
          <a:prstGeom prst="rect">
            <a:avLst/>
          </a:prstGeom>
        </p:spPr>
        <p:txBody>
          <a:bodyPr/>
          <a:lstStyle/>
          <a:p>
            <a:fld id="{F5BA7003-00DC-104B-92AD-B7A90026C1F9}" type="datetimeFigureOut">
              <a:rPr lang="en-US" smtClean="0"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73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09650" cy="365125"/>
          </a:xfrm>
          <a:prstGeom prst="rect">
            <a:avLst/>
          </a:prstGeom>
        </p:spPr>
        <p:txBody>
          <a:bodyPr/>
          <a:lstStyle/>
          <a:p>
            <a:fld id="{4B469F6A-6969-FD40-8D37-C59213B3D641}" type="datetimeFigureOut">
              <a:rPr lang="en-US" smtClean="0"/>
              <a:pPr/>
              <a:t>11/28/16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11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with Overlai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79688"/>
            <a:ext cx="8229600" cy="1143000"/>
          </a:xfrm>
        </p:spPr>
        <p:txBody>
          <a:bodyPr>
            <a:normAutofit/>
          </a:bodyPr>
          <a:lstStyle>
            <a:lvl1pPr algn="ctr">
              <a:defRPr sz="4000" b="1" spc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pPr/>
              <a:t>11/28/16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7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09650" cy="365125"/>
          </a:xfrm>
          <a:prstGeom prst="rect">
            <a:avLst/>
          </a:prstGeom>
        </p:spPr>
        <p:txBody>
          <a:bodyPr/>
          <a:lstStyle/>
          <a:p>
            <a:fld id="{4B469F6A-6969-FD40-8D37-C59213B3D641}" type="datetimeFigureOut">
              <a:rPr lang="en-US" smtClean="0"/>
              <a:pPr/>
              <a:t>11/28/16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3845269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90444" y="751925"/>
            <a:ext cx="3799498" cy="1588926"/>
          </a:xfrm>
        </p:spPr>
        <p:txBody>
          <a:bodyPr anchor="b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0444" y="2340851"/>
            <a:ext cx="3799498" cy="3869666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075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09650" cy="365125"/>
          </a:xfrm>
          <a:prstGeom prst="rect">
            <a:avLst/>
          </a:prstGeom>
        </p:spPr>
        <p:txBody>
          <a:bodyPr/>
          <a:lstStyle/>
          <a:p>
            <a:fld id="{4B469F6A-6969-FD40-8D37-C59213B3D641}" type="datetimeFigureOut">
              <a:rPr lang="en-US" smtClean="0"/>
              <a:pPr/>
              <a:t>11/28/16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3845269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</p:sp>
      <p:sp>
        <p:nvSpPr>
          <p:cNvPr id="9" name="Picture Placeholder 4"/>
          <p:cNvSpPr>
            <a:spLocks noGrp="1"/>
          </p:cNvSpPr>
          <p:nvPr>
            <p:ph type="pic" idx="15"/>
          </p:nvPr>
        </p:nvSpPr>
        <p:spPr>
          <a:xfrm>
            <a:off x="4670424" y="228600"/>
            <a:ext cx="4240119" cy="3845269"/>
          </a:xfrm>
        </p:spPr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670424" y="4175911"/>
            <a:ext cx="2057400" cy="2039112"/>
          </a:xfrm>
        </p:spPr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53144" y="4175911"/>
            <a:ext cx="2057400" cy="2039112"/>
          </a:xfrm>
        </p:spPr>
      </p:sp>
    </p:spTree>
    <p:extLst>
      <p:ext uri="{BB962C8B-B14F-4D97-AF65-F5344CB8AC3E}">
        <p14:creationId xmlns:p14="http://schemas.microsoft.com/office/powerpoint/2010/main" val="158947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Big Orange">
    <p:bg>
      <p:bgPr>
        <a:solidFill>
          <a:srgbClr val="FD6D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9892"/>
            <a:ext cx="82296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78810" y="4021295"/>
            <a:ext cx="1986380" cy="1327108"/>
          </a:xfrm>
          <a:prstGeom prst="rect">
            <a:avLst/>
          </a:prstGeom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2694275"/>
            <a:ext cx="6400800" cy="1223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57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89535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B016D1E-C240-F54C-B964-4E8AE0DA4492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46A90C-EDD6-534A-836B-F35EA6B6A50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3"/>
          </p:nvPr>
        </p:nvSpPr>
        <p:spPr>
          <a:xfrm>
            <a:off x="685800" y="1130300"/>
            <a:ext cx="7772400" cy="50355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91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i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661212"/>
            <a:ext cx="9144000" cy="2196788"/>
          </a:xfrm>
          <a:prstGeom prst="rect">
            <a:avLst/>
          </a:prstGeom>
          <a:solidFill>
            <a:srgbClr val="FD6D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215736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78810" y="5072195"/>
            <a:ext cx="1986380" cy="132710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800" y="39671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9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: Minimal Ident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5850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8162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D6D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T_logo_RIGHT_KNOCKOUT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7955" y="6441967"/>
            <a:ext cx="1410369" cy="3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4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Your Cus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4950346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950346" y="0"/>
            <a:ext cx="4193654" cy="6858000"/>
          </a:xfrm>
          <a:prstGeom prst="rect">
            <a:avLst/>
          </a:prstGeom>
          <a:solidFill>
            <a:srgbClr val="FD6D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50346" y="274637"/>
            <a:ext cx="4193654" cy="3546463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51676" y="4313728"/>
            <a:ext cx="2390995" cy="158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35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yresJosh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18487" y="0"/>
            <a:ext cx="10370676" cy="6868412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564442" y="0"/>
            <a:ext cx="4193654" cy="6858000"/>
          </a:xfrm>
          <a:prstGeom prst="rect">
            <a:avLst/>
          </a:prstGeom>
          <a:solidFill>
            <a:srgbClr val="FD6D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442" y="274637"/>
            <a:ext cx="4193654" cy="3546463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27932" y="4313728"/>
            <a:ext cx="2390995" cy="158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9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ag2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7937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4564442" y="0"/>
            <a:ext cx="4193654" cy="6858000"/>
          </a:xfrm>
          <a:prstGeom prst="rect">
            <a:avLst/>
          </a:prstGeom>
          <a:solidFill>
            <a:srgbClr val="FD6D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27932" y="4313728"/>
            <a:ext cx="2390995" cy="1589757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64442" y="649288"/>
            <a:ext cx="4193654" cy="3160712"/>
          </a:xfrm>
        </p:spPr>
        <p:txBody>
          <a:bodyPr anchor="ctr">
            <a:normAutofit/>
          </a:bodyPr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489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B3C3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B3C3E"/>
                </a:solidFill>
              </a:defRPr>
            </a:lvl1pPr>
            <a:lvl2pPr>
              <a:defRPr>
                <a:solidFill>
                  <a:srgbClr val="3B3C3E"/>
                </a:solidFill>
              </a:defRPr>
            </a:lvl2pPr>
            <a:lvl3pPr>
              <a:defRPr>
                <a:solidFill>
                  <a:srgbClr val="3B3C3E"/>
                </a:solidFill>
              </a:defRPr>
            </a:lvl3pPr>
            <a:lvl4pPr>
              <a:defRPr>
                <a:solidFill>
                  <a:srgbClr val="3B3C3E"/>
                </a:solidFill>
              </a:defRPr>
            </a:lvl4pPr>
            <a:lvl5pPr>
              <a:defRPr>
                <a:solidFill>
                  <a:srgbClr val="3B3C3E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397863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55063" y="6356350"/>
            <a:ext cx="28956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50663" y="6356350"/>
            <a:ext cx="21336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77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Text Block">
    <p:bg>
      <p:bgPr>
        <a:solidFill>
          <a:srgbClr val="FD6D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29555"/>
            <a:ext cx="8229600" cy="114300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“Click to edit Master title style”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pPr/>
              <a:t>11/28/16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49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theme" Target="../theme/theme2.xml"/><Relationship Id="rId9" Type="http://schemas.openxmlformats.org/officeDocument/2006/relationships/image" Target="../media/image3.emf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theme" Target="../theme/theme3.xml"/><Relationship Id="rId7" Type="http://schemas.openxmlformats.org/officeDocument/2006/relationships/image" Target="../media/image3.emf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theme" Target="../theme/theme4.xml"/><Relationship Id="rId3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14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4" r:id="rId2"/>
    <p:sldLayoutId id="2147483661" r:id="rId3"/>
    <p:sldLayoutId id="2147483649" r:id="rId4"/>
    <p:sldLayoutId id="2147483700" r:id="rId5"/>
    <p:sldLayoutId id="2147483663" r:id="rId6"/>
    <p:sldLayoutId id="2147483696" r:id="rId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0" indent="0" algn="ctr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77797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D6D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UT_logo_RIGHT_KNOCKOUT.eps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1048" y="6441967"/>
            <a:ext cx="1410369" cy="3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1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91" r:id="rId2"/>
    <p:sldLayoutId id="2147483670" r:id="rId3"/>
    <p:sldLayoutId id="2147483701" r:id="rId4"/>
    <p:sldLayoutId id="2147483671" r:id="rId5"/>
    <p:sldLayoutId id="2147483672" r:id="rId6"/>
    <p:sldLayoutId id="2147483674" r:id="rId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D6D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11/28/16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UT_logo_RIGHT_KNOCKOUT.eps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0624" y="6441967"/>
            <a:ext cx="1410369" cy="3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7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3" r:id="rId2"/>
    <p:sldLayoutId id="2147483699" r:id="rId3"/>
    <p:sldLayoutId id="2147483694" r:id="rId4"/>
    <p:sldLayoutId id="2147483695" r:id="rId5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D6D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11/28/16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UT_logo_RIGHT_KNOCKOUT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0624" y="6441967"/>
            <a:ext cx="1410369" cy="3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8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Helvetica Light" charset="0"/>
                <a:ea typeface="Helvetica Light" charset="0"/>
                <a:cs typeface="Helvetica Light" charset="0"/>
              </a:rPr>
              <a:t>Josh Allen </a:t>
            </a:r>
          </a:p>
          <a:p>
            <a:r>
              <a:rPr lang="en-US" sz="2000" dirty="0">
                <a:latin typeface="Helvetica Light" charset="0"/>
                <a:ea typeface="Helvetica Light" charset="0"/>
                <a:cs typeface="Helvetica Light" charset="0"/>
              </a:rPr>
              <a:t>Sierra </a:t>
            </a:r>
            <a:r>
              <a:rPr lang="en-US" sz="2000" dirty="0" err="1">
                <a:latin typeface="Helvetica Light" charset="0"/>
                <a:ea typeface="Helvetica Light" charset="0"/>
                <a:cs typeface="Helvetica Light" charset="0"/>
              </a:rPr>
              <a:t>Funte</a:t>
            </a:r>
            <a:r>
              <a:rPr lang="en-US" sz="200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</a:p>
          <a:p>
            <a:r>
              <a:rPr lang="en-US" sz="2000" dirty="0">
                <a:latin typeface="Helvetica Light" charset="0"/>
                <a:ea typeface="Helvetica Light" charset="0"/>
                <a:cs typeface="Helvetica Light" charset="0"/>
              </a:rPr>
              <a:t>Kevin Gardner</a:t>
            </a:r>
          </a:p>
          <a:p>
            <a:r>
              <a:rPr lang="en-US" sz="2000" dirty="0" err="1">
                <a:latin typeface="Helvetica Light" charset="0"/>
                <a:ea typeface="Helvetica Light" charset="0"/>
                <a:cs typeface="Helvetica Light" charset="0"/>
              </a:rPr>
              <a:t>Digvijay</a:t>
            </a:r>
            <a:r>
              <a:rPr lang="en-US" sz="200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sz="2000" dirty="0" err="1">
                <a:latin typeface="Helvetica Light" charset="0"/>
                <a:ea typeface="Helvetica Light" charset="0"/>
                <a:cs typeface="Helvetica Light" charset="0"/>
              </a:rPr>
              <a:t>Sawant</a:t>
            </a:r>
            <a:r>
              <a:rPr lang="en-US" sz="200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1349600"/>
            <a:ext cx="8149442" cy="147002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Helvetica Light" charset="0"/>
                <a:ea typeface="Helvetica Light" charset="0"/>
                <a:cs typeface="Helvetica Light" charset="0"/>
              </a:rPr>
              <a:t>Analysis of </a:t>
            </a:r>
            <a:r>
              <a:rPr lang="en-US" sz="3600" dirty="0" smtClean="0">
                <a:latin typeface="Helvetica Light" charset="0"/>
                <a:ea typeface="Helvetica Light" charset="0"/>
                <a:cs typeface="Helvetica Light" charset="0"/>
              </a:rPr>
              <a:t>Kroger Shopping Behavior</a:t>
            </a:r>
            <a:endParaRPr lang="en-US" sz="36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95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5400" dirty="0" smtClean="0">
                <a:latin typeface="Helvetica Light" charset="0"/>
                <a:ea typeface="Helvetica Light" charset="0"/>
                <a:cs typeface="Helvetica Light" charset="0"/>
              </a:rPr>
              <a:t>Recommendations </a:t>
            </a:r>
            <a:endParaRPr lang="en-US" sz="54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8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Helvetica Light" charset="0"/>
                <a:ea typeface="Helvetica Light" charset="0"/>
                <a:cs typeface="Helvetica Light" charset="0"/>
              </a:rPr>
              <a:t>Recommendations </a:t>
            </a:r>
            <a:endParaRPr lang="en-US" b="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496" y="1600200"/>
            <a:ext cx="4337304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 smtClean="0">
                <a:latin typeface="Helvetica Light" charset="0"/>
                <a:ea typeface="Helvetica Light" charset="0"/>
                <a:cs typeface="Helvetica Light" charset="0"/>
              </a:rPr>
              <a:t>Highest Category </a:t>
            </a:r>
          </a:p>
          <a:p>
            <a:pPr marL="0" indent="0" algn="ctr">
              <a:buNone/>
            </a:pPr>
            <a:endParaRPr lang="en-US" u="sng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Beef: $180/week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Soft Drinks: $167/week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Milk: $124/week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Cheese: $118/week 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 smtClean="0">
                <a:latin typeface="Helvetica Light" charset="0"/>
                <a:ea typeface="Helvetica Light" charset="0"/>
                <a:cs typeface="Helvetica Light" charset="0"/>
              </a:rPr>
              <a:t>Growth Potential</a:t>
            </a:r>
          </a:p>
          <a:p>
            <a:pPr marL="0" indent="0" algn="ctr">
              <a:buNone/>
            </a:pPr>
            <a:endParaRPr lang="en-US" u="sng" dirty="0" smtClean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pic>
        <p:nvPicPr>
          <p:cNvPr id="5" name="Picture 2" descr="https://lh6.googleusercontent.com/tOuFutQLZ5jn7Nl91RfOd7nojgeXrAakwGHLOLZdErEq9rKZgVb5-71h12g819RaXgsq1i3njA9kRFyKopnbngG16rKVAmNqCm6_s_q38VdAgWfQVTtbCnh_KtjURIv1S_sqb9I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r="1881"/>
          <a:stretch/>
        </p:blipFill>
        <p:spPr bwMode="auto">
          <a:xfrm>
            <a:off x="4760067" y="2892740"/>
            <a:ext cx="3814858" cy="2778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89215" y="5762600"/>
            <a:ext cx="47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Milk sales increasing for likely 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c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oupon 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u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sers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06357" y="2493682"/>
                <a:ext cx="43222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charset="0"/>
                        </a:rPr>
                        <m:t>Milk</m:t>
                      </m:r>
                      <m:r>
                        <a:rPr lang="en-US" sz="14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charset="0"/>
                        </a:rPr>
                        <m:t>Sales</m:t>
                      </m:r>
                      <m:r>
                        <a:rPr lang="en-US" sz="14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charset="0"/>
                        </a:rPr>
                        <m:t>Among</m:t>
                      </m:r>
                      <m:r>
                        <a:rPr lang="en-US" sz="14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charset="0"/>
                        </a:rPr>
                        <m:t>Likely</m:t>
                      </m:r>
                      <m:r>
                        <a:rPr lang="en-US" sz="14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charset="0"/>
                        </a:rPr>
                        <m:t>Coupon</m:t>
                      </m:r>
                      <m:r>
                        <a:rPr lang="en-US" sz="14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charset="0"/>
                        </a:rPr>
                        <m:t>Users</m:t>
                      </m:r>
                      <m:r>
                        <a:rPr lang="en-US" sz="1400" b="0" i="0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357" y="2493682"/>
                <a:ext cx="4322278" cy="307777"/>
              </a:xfrm>
              <a:prstGeom prst="rect">
                <a:avLst/>
              </a:prstGeom>
              <a:blipFill rotWithShape="0">
                <a:blip r:embed="rId3"/>
                <a:stretch>
                  <a:fillRect t="-84314" b="-10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69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5400" dirty="0" smtClean="0">
                <a:latin typeface="Helvetica Light" charset="0"/>
                <a:ea typeface="Helvetica Light" charset="0"/>
                <a:cs typeface="Helvetica Light" charset="0"/>
              </a:rPr>
              <a:t>Questions?</a:t>
            </a:r>
            <a:endParaRPr lang="en-US" sz="54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37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Helvetica Light" charset="0"/>
                <a:ea typeface="Helvetica Light" charset="0"/>
                <a:cs typeface="Helvetica Light" charset="0"/>
              </a:rPr>
              <a:t>Executive Summary </a:t>
            </a:r>
            <a:endParaRPr lang="en-US" b="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>
                <a:latin typeface="Helvetica Light" charset="0"/>
                <a:ea typeface="Helvetica Light" charset="0"/>
                <a:cs typeface="Helvetica Light" charset="0"/>
              </a:rPr>
              <a:t>C</a:t>
            </a:r>
            <a:r>
              <a:rPr lang="en-US" sz="2400" dirty="0" smtClean="0">
                <a:latin typeface="Helvetica Light" charset="0"/>
                <a:ea typeface="Helvetica Light" charset="0"/>
                <a:cs typeface="Helvetica Light" charset="0"/>
              </a:rPr>
              <a:t>oupon campaigns need to target</a:t>
            </a:r>
          </a:p>
          <a:p>
            <a:pPr lvl="1"/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Age 45-54</a:t>
            </a:r>
          </a:p>
          <a:p>
            <a:pPr lvl="1"/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Income 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$50-74K</a:t>
            </a:r>
          </a:p>
          <a:p>
            <a:pPr lvl="1"/>
            <a:endParaRPr lang="en-US" sz="2400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Helvetica Light" charset="0"/>
                <a:ea typeface="Helvetica Light" charset="0"/>
                <a:cs typeface="Helvetica Light" charset="0"/>
              </a:rPr>
              <a:t>Customer engagement decreases the most in</a:t>
            </a:r>
          </a:p>
          <a:p>
            <a:pPr lvl="1"/>
            <a:r>
              <a:rPr lang="en-US" sz="2400" dirty="0" smtClean="0">
                <a:latin typeface="Helvetica Light" charset="0"/>
                <a:ea typeface="Helvetica Light" charset="0"/>
                <a:cs typeface="Helvetica Light" charset="0"/>
              </a:rPr>
              <a:t>Grocery</a:t>
            </a:r>
          </a:p>
          <a:p>
            <a:pPr lvl="1"/>
            <a:r>
              <a:rPr lang="en-US" sz="2400" dirty="0">
                <a:latin typeface="Helvetica Light" charset="0"/>
                <a:ea typeface="Helvetica Light" charset="0"/>
                <a:cs typeface="Helvetica Light" charset="0"/>
              </a:rPr>
              <a:t>Drug </a:t>
            </a:r>
            <a:r>
              <a:rPr lang="en-US" sz="2400" dirty="0" smtClean="0">
                <a:latin typeface="Helvetica Light" charset="0"/>
                <a:ea typeface="Helvetica Light" charset="0"/>
                <a:cs typeface="Helvetica Light" charset="0"/>
              </a:rPr>
              <a:t>GM</a:t>
            </a:r>
          </a:p>
        </p:txBody>
      </p:sp>
    </p:spTree>
    <p:extLst>
      <p:ext uri="{BB962C8B-B14F-4D97-AF65-F5344CB8AC3E}">
        <p14:creationId xmlns:p14="http://schemas.microsoft.com/office/powerpoint/2010/main" val="169614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5400" dirty="0" smtClean="0">
                <a:latin typeface="Helvetica Light" charset="0"/>
                <a:ea typeface="Helvetica Light" charset="0"/>
                <a:cs typeface="Helvetica Light" charset="0"/>
              </a:rPr>
              <a:t>Customer Spending Trends</a:t>
            </a:r>
            <a:endParaRPr lang="en-US" sz="54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7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latin typeface="Helvetica Light" charset="0"/>
                <a:ea typeface="Helvetica Light" charset="0"/>
                <a:cs typeface="Helvetica Light" charset="0"/>
              </a:rPr>
              <a:t>Customers who spent less</a:t>
            </a:r>
            <a:endParaRPr lang="en-US" b="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Helvetica Light" charset="0"/>
                <a:ea typeface="Helvetica Light" charset="0"/>
                <a:cs typeface="Helvetica Light" charset="0"/>
              </a:rPr>
              <a:t>Grocery </a:t>
            </a:r>
            <a:r>
              <a:rPr lang="en-US" sz="2800" dirty="0" smtClean="0">
                <a:latin typeface="Helvetica Light" charset="0"/>
                <a:ea typeface="Helvetica Light" charset="0"/>
                <a:cs typeface="Helvetica Light" charset="0"/>
              </a:rPr>
              <a:t>down </a:t>
            </a:r>
            <a:r>
              <a:rPr lang="en-US" sz="2800" dirty="0">
                <a:latin typeface="Helvetica Light" charset="0"/>
                <a:ea typeface="Helvetica Light" charset="0"/>
                <a:cs typeface="Helvetica Light" charset="0"/>
              </a:rPr>
              <a:t>$</a:t>
            </a:r>
            <a:r>
              <a:rPr lang="en-US" sz="2800" dirty="0" smtClean="0">
                <a:latin typeface="Helvetica Light" charset="0"/>
                <a:ea typeface="Helvetica Light" charset="0"/>
                <a:cs typeface="Helvetica Light" charset="0"/>
              </a:rPr>
              <a:t>8/ week</a:t>
            </a:r>
          </a:p>
          <a:p>
            <a:r>
              <a:rPr lang="en-US" sz="2800" dirty="0" smtClean="0">
                <a:latin typeface="Helvetica Light" charset="0"/>
                <a:ea typeface="Helvetica Light" charset="0"/>
                <a:cs typeface="Helvetica Light" charset="0"/>
              </a:rPr>
              <a:t>Drug GM down $3/ week</a:t>
            </a:r>
          </a:p>
        </p:txBody>
      </p:sp>
      <p:pic>
        <p:nvPicPr>
          <p:cNvPr id="4100" name="Picture 4" descr="ecreasin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4"/>
          <a:stretch/>
        </p:blipFill>
        <p:spPr bwMode="auto">
          <a:xfrm>
            <a:off x="1755351" y="2781399"/>
            <a:ext cx="5633297" cy="36460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57344" y="4235106"/>
            <a:ext cx="117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Grocery</a:t>
            </a:r>
            <a:endParaRPr lang="en-US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66288" y="514341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Drug GM</a:t>
            </a:r>
            <a:endParaRPr lang="en-US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20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latin typeface="Helvetica Light" charset="0"/>
                <a:ea typeface="Helvetica Light" charset="0"/>
                <a:cs typeface="Helvetica Light" charset="0"/>
              </a:rPr>
              <a:t>Customers who spent more</a:t>
            </a:r>
            <a:endParaRPr lang="en-US" b="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Grocery up $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14/ week</a:t>
            </a: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Drug GM up $5/ week</a:t>
            </a:r>
          </a:p>
          <a:p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pic>
        <p:nvPicPr>
          <p:cNvPr id="5122" name="Picture 2" descr="ncreasin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9"/>
          <a:stretch/>
        </p:blipFill>
        <p:spPr bwMode="auto">
          <a:xfrm>
            <a:off x="2034861" y="2778826"/>
            <a:ext cx="4882515" cy="38147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64736" y="3863181"/>
            <a:ext cx="117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Grocery</a:t>
            </a:r>
            <a:endParaRPr lang="en-US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9024" y="535067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Drug GM</a:t>
            </a:r>
            <a:endParaRPr lang="en-US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9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>
                <a:latin typeface="Helvetica Light" charset="0"/>
                <a:ea typeface="Helvetica Light" charset="0"/>
                <a:cs typeface="Helvetica Light" charset="0"/>
              </a:rPr>
              <a:t>Influence of Trips vs Basket Size</a:t>
            </a:r>
            <a:endParaRPr lang="en-US" b="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Helvetica Light" charset="0"/>
                <a:ea typeface="Helvetica Light" charset="0"/>
                <a:cs typeface="Helvetica Light" charset="0"/>
              </a:rPr>
              <a:t>Trips have more influence on changes in sales/week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134287"/>
            <a:ext cx="3902947" cy="299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444" y="3134287"/>
            <a:ext cx="3871356" cy="29918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2473" y="2826510"/>
            <a:ext cx="3592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mbria Math" charset="0"/>
                <a:ea typeface="Cambria Math" charset="0"/>
                <a:cs typeface="Cambria Math" charset="0"/>
              </a:rPr>
              <a:t>Change in Sales Vs Change in Trips per Week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74236" y="2826510"/>
            <a:ext cx="33537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mbria Math" charset="0"/>
                <a:ea typeface="Cambria Math" charset="0"/>
                <a:cs typeface="Cambria Math" charset="0"/>
              </a:rPr>
              <a:t>Change in Sales Vs Change in $ per Basket</a:t>
            </a:r>
            <a:endParaRPr lang="en-US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41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5400" dirty="0" smtClean="0">
                <a:latin typeface="Helvetica Light" charset="0"/>
                <a:ea typeface="Helvetica Light" charset="0"/>
                <a:cs typeface="Helvetica Light" charset="0"/>
              </a:rPr>
              <a:t>Coupons</a:t>
            </a:r>
            <a:endParaRPr lang="en-US" sz="54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01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>
                <a:latin typeface="Helvetica Light" charset="0"/>
                <a:ea typeface="Helvetica Light" charset="0"/>
                <a:cs typeface="Helvetica Light" charset="0"/>
              </a:rPr>
              <a:t>Coupon Campaign Effectiveness </a:t>
            </a:r>
            <a:endParaRPr lang="en-US" b="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3" y="1707078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Helvetica Light" charset="0"/>
                <a:ea typeface="Helvetica Light" charset="0"/>
                <a:cs typeface="Helvetica Light" charset="0"/>
              </a:rPr>
              <a:t>Type A, Type B and Type C</a:t>
            </a:r>
          </a:p>
          <a:p>
            <a:r>
              <a:rPr lang="en-US" sz="2400" dirty="0" smtClean="0">
                <a:latin typeface="Helvetica Light" charset="0"/>
                <a:ea typeface="Helvetica Light" charset="0"/>
                <a:cs typeface="Helvetica Light" charset="0"/>
              </a:rPr>
              <a:t>Campaigns 23(B) and 8(A) had the highest percent increases in product sales and quantity sold</a:t>
            </a:r>
            <a:endParaRPr lang="en-US" sz="2800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endParaRPr lang="en-US" sz="28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pic>
        <p:nvPicPr>
          <p:cNvPr id="4" name="Picture 3" descr="https://lh4.googleusercontent.com/j6RDcnc5tomV52nRcGgyk2ljLU2yOBR8lmxw_qxYgeCiTfTxlqv4rNhkSKT5x1jtypHkx11t76HTAkyxRIdrPf22fR1yk6rqLu6q43-f7lZoRazB7XT8hc4jGrIjv32Ybkbr8wwJ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84" r="-390"/>
          <a:stretch/>
        </p:blipFill>
        <p:spPr bwMode="auto">
          <a:xfrm>
            <a:off x="4667002" y="3266347"/>
            <a:ext cx="4393871" cy="2884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Picture 4" descr="https://lh4.googleusercontent.com/j6RDcnc5tomV52nRcGgyk2ljLU2yOBR8lmxw_qxYgeCiTfTxlqv4rNhkSKT5x1jtypHkx11t76HTAkyxRIdrPf22fR1yk6rqLu6q43-f7lZoRazB7XT8hc4jGrIjv32Ybkbr8wwJ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50" b="53188"/>
          <a:stretch/>
        </p:blipFill>
        <p:spPr bwMode="auto">
          <a:xfrm>
            <a:off x="65314" y="3241963"/>
            <a:ext cx="4601688" cy="2884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631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Helvetica Light" charset="0"/>
                <a:ea typeface="Helvetica Light" charset="0"/>
                <a:cs typeface="Helvetica Light" charset="0"/>
              </a:rPr>
              <a:t>Coupon Usage </a:t>
            </a:r>
            <a:endParaRPr lang="en-US" b="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Helvetica Light" charset="0"/>
                <a:ea typeface="Helvetica Light" charset="0"/>
                <a:cs typeface="Helvetica Light" charset="0"/>
              </a:rPr>
              <a:t>Who’s redeeming a coupon? </a:t>
            </a:r>
          </a:p>
          <a:p>
            <a:pPr lvl="1"/>
            <a:r>
              <a:rPr lang="en-US" sz="2400" dirty="0" smtClean="0">
                <a:latin typeface="Helvetica Light" charset="0"/>
                <a:ea typeface="Helvetica Light" charset="0"/>
                <a:cs typeface="Helvetica Light" charset="0"/>
              </a:rPr>
              <a:t>Income level: $50,000 </a:t>
            </a:r>
            <a:r>
              <a:rPr lang="mr-IN" sz="2400" dirty="0" smtClean="0">
                <a:latin typeface="Helvetica Light" charset="0"/>
                <a:ea typeface="Helvetica Light" charset="0"/>
                <a:cs typeface="Helvetica Light" charset="0"/>
              </a:rPr>
              <a:t>–</a:t>
            </a:r>
            <a:r>
              <a:rPr lang="en-US" sz="2400" dirty="0" smtClean="0">
                <a:latin typeface="Helvetica Light" charset="0"/>
                <a:ea typeface="Helvetica Light" charset="0"/>
                <a:cs typeface="Helvetica Light" charset="0"/>
              </a:rPr>
              <a:t> 74,000 </a:t>
            </a:r>
          </a:p>
          <a:p>
            <a:pPr lvl="1"/>
            <a:r>
              <a:rPr lang="en-US" sz="2400" dirty="0" smtClean="0">
                <a:latin typeface="Helvetica Light" charset="0"/>
                <a:ea typeface="Helvetica Light" charset="0"/>
                <a:cs typeface="Helvetica Light" charset="0"/>
              </a:rPr>
              <a:t>Age: 45 - 54</a:t>
            </a:r>
          </a:p>
        </p:txBody>
      </p:sp>
      <p:pic>
        <p:nvPicPr>
          <p:cNvPr id="1028" name="Picture 4" descr="https://lh3.googleusercontent.com/FcStmpK4KyQoymF6dZoa0UGG7Dj_0EciKngnQaUCBy58a6saulENI-ZHoqlAczT5kBu1QcSqwQI7SPFXoGwu2_MsGuYTKUNx7bVrBdKceaG-1O7W9RAdMkupMmj9-M4HbVLFPtf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127" y="3326470"/>
            <a:ext cx="4191990" cy="245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2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creen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: Meta Inf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Fancy Pictures">
  <a:themeElements>
    <a:clrScheme name="UT Theme 2013-10-16">
      <a:dk1>
        <a:srgbClr val="3D3D3F"/>
      </a:dk1>
      <a:lt1>
        <a:srgbClr val="FFFFFF"/>
      </a:lt1>
      <a:dk2>
        <a:srgbClr val="515151"/>
      </a:dk2>
      <a:lt2>
        <a:srgbClr val="EBE7DA"/>
      </a:lt2>
      <a:accent1>
        <a:srgbClr val="416884"/>
      </a:accent1>
      <a:accent2>
        <a:srgbClr val="60376B"/>
      </a:accent2>
      <a:accent3>
        <a:srgbClr val="F82D31"/>
      </a:accent3>
      <a:accent4>
        <a:srgbClr val="FA6F1C"/>
      </a:accent4>
      <a:accent5>
        <a:srgbClr val="A8BE4A"/>
      </a:accent5>
      <a:accent6>
        <a:srgbClr val="4A8370"/>
      </a:accent6>
      <a:hlink>
        <a:srgbClr val="0D4467"/>
      </a:hlink>
      <a:folHlink>
        <a:srgbClr val="3354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harts">
  <a:themeElements>
    <a:clrScheme name="UT Theme 2013-10-16">
      <a:dk1>
        <a:srgbClr val="3D3D3F"/>
      </a:dk1>
      <a:lt1>
        <a:srgbClr val="FFFFFF"/>
      </a:lt1>
      <a:dk2>
        <a:srgbClr val="515151"/>
      </a:dk2>
      <a:lt2>
        <a:srgbClr val="EBE7DA"/>
      </a:lt2>
      <a:accent1>
        <a:srgbClr val="416884"/>
      </a:accent1>
      <a:accent2>
        <a:srgbClr val="60376B"/>
      </a:accent2>
      <a:accent3>
        <a:srgbClr val="F82D31"/>
      </a:accent3>
      <a:accent4>
        <a:srgbClr val="FA6F1C"/>
      </a:accent4>
      <a:accent5>
        <a:srgbClr val="A8BE4A"/>
      </a:accent5>
      <a:accent6>
        <a:srgbClr val="4A8370"/>
      </a:accent6>
      <a:hlink>
        <a:srgbClr val="0D4467"/>
      </a:hlink>
      <a:folHlink>
        <a:srgbClr val="3354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3290</TotalTime>
  <Words>502</Words>
  <Application>Microsoft Macintosh PowerPoint</Application>
  <PresentationFormat>On-screen Show (4:3)</PresentationFormat>
  <Paragraphs>75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Calibri</vt:lpstr>
      <vt:lpstr>Cambria Math</vt:lpstr>
      <vt:lpstr>Georgia</vt:lpstr>
      <vt:lpstr>Helvetica Light</vt:lpstr>
      <vt:lpstr>Arial</vt:lpstr>
      <vt:lpstr>Title Screens</vt:lpstr>
      <vt:lpstr>Content: Meta Info</vt:lpstr>
      <vt:lpstr>Fancy Pictures</vt:lpstr>
      <vt:lpstr>Charts</vt:lpstr>
      <vt:lpstr>Analysis of Kroger Shopping Behavior</vt:lpstr>
      <vt:lpstr>Executive Summary </vt:lpstr>
      <vt:lpstr>Customer Spending Trends</vt:lpstr>
      <vt:lpstr>Customers who spent less</vt:lpstr>
      <vt:lpstr>Customers who spent more</vt:lpstr>
      <vt:lpstr>Influence of Trips vs Basket Size</vt:lpstr>
      <vt:lpstr>Coupons</vt:lpstr>
      <vt:lpstr>Coupon Campaign Effectiveness </vt:lpstr>
      <vt:lpstr>Coupon Usage </vt:lpstr>
      <vt:lpstr>Recommendations </vt:lpstr>
      <vt:lpstr>Recommendations </vt:lpstr>
      <vt:lpstr>Questions?</vt:lpstr>
    </vt:vector>
  </TitlesOfParts>
  <Company>University of Tennessee</Company>
  <LinksUpToDate>false</LinksUpToDate>
  <SharedDoc>false</SharedDoc>
  <HyperlinkBase/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 PowerPoint Template 2015 ver 1</dc:title>
  <dc:creator>England, Susan Elizabeth</dc:creator>
  <cp:lastModifiedBy>Kevin Gardner</cp:lastModifiedBy>
  <cp:revision>103</cp:revision>
  <cp:lastPrinted>2016-11-28T05:29:17Z</cp:lastPrinted>
  <dcterms:created xsi:type="dcterms:W3CDTF">2014-12-02T19:58:44Z</dcterms:created>
  <dcterms:modified xsi:type="dcterms:W3CDTF">2016-11-28T19:11:15Z</dcterms:modified>
</cp:coreProperties>
</file>