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6858000" cy="9144000"/>
  <p:embeddedFontLst>
    <p:embeddedFont>
      <p:font typeface="Arial Black"/>
      <p:regular r:id="rId23"/>
    </p:embeddedFont>
    <p:embeddedFont>
      <p:font typeface="Shadows Into Light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2E96D46-1709-4140-B1FB-957EF7C21282}">
  <a:tblStyle styleId="{12E96D46-1709-4140-B1FB-957EF7C212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font" Target="fonts/ShadowsIntoLight-regular.fntdata"/><Relationship Id="rId12" Type="http://schemas.openxmlformats.org/officeDocument/2006/relationships/slide" Target="slides/slide6.xml"/><Relationship Id="rId23" Type="http://schemas.openxmlformats.org/officeDocument/2006/relationships/font" Target="fonts/ArialBlack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4302328" y="4021294"/>
            <a:ext cx="576292" cy="576105"/>
          </a:xfrm>
          <a:prstGeom prst="rect">
            <a:avLst/>
          </a:prstGeom>
          <a:solidFill>
            <a:srgbClr val="FF820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0"/>
          <p:cNvSpPr txBox="1"/>
          <p:nvPr>
            <p:ph type="title"/>
          </p:nvPr>
        </p:nvSpPr>
        <p:spPr>
          <a:xfrm>
            <a:off x="457200" y="144989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rgbClr val="3B3C3E"/>
              </a:buClr>
              <a:buFont typeface="Arial"/>
              <a:buNone/>
              <a:defRPr b="0" i="0" sz="44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1371600" y="2694275"/>
            <a:ext cx="6400799" cy="12236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buClr>
                <a:srgbClr val="3B3C3E"/>
              </a:buClr>
              <a:buFont typeface="Arial"/>
              <a:buNone/>
              <a:defRPr b="0" i="0" sz="32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UT_logo_RGB.eps" id="12" name="Shape 12"/>
          <p:cNvPicPr preferRelativeResize="0"/>
          <p:nvPr/>
        </p:nvPicPr>
        <p:blipFill rotWithShape="1">
          <a:blip r:embed="rId2">
            <a:alphaModFix/>
          </a:blip>
          <a:srcRect b="-14348" l="-4524" r="-4656" t="-7509"/>
          <a:stretch/>
        </p:blipFill>
        <p:spPr>
          <a:xfrm>
            <a:off x="3520439" y="4005071"/>
            <a:ext cx="2148839" cy="151790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/>
          <p:nvPr/>
        </p:nvSpPr>
        <p:spPr>
          <a:xfrm>
            <a:off x="0" y="6330205"/>
            <a:ext cx="9144000" cy="527794"/>
          </a:xfrm>
          <a:prstGeom prst="rect">
            <a:avLst/>
          </a:prstGeom>
          <a:solidFill>
            <a:srgbClr val="FF820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3B3C3E"/>
              </a:buClr>
              <a:buFont typeface="Arial"/>
              <a:buNone/>
              <a:defRPr b="1" i="0" sz="28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13106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1767808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4667371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range Section Header">
    <p:bg>
      <p:bgPr>
        <a:solidFill>
          <a:srgbClr val="FF8200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13106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1767808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4667371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3B3C3E"/>
              </a:buClr>
              <a:buFont typeface="Arial"/>
              <a:buNone/>
              <a:defRPr b="1" i="0" sz="44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rgbClr val="3B3C3E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3B3C3E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3B3C3E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rgbClr val="3B3C3E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rgbClr val="3B3C3E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rgbClr val="3B3C3E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3B3C3E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3B3C3E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rgbClr val="3B3C3E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rgbClr val="3B3C3E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457200" y="6356350"/>
            <a:ext cx="13106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1767808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4667371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3B3C3E"/>
              </a:buClr>
              <a:buFont typeface="Arial"/>
              <a:buNone/>
              <a:defRPr b="1" i="0" sz="44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rgbClr val="3B3C3E"/>
              </a:buClr>
              <a:buFont typeface="Arial"/>
              <a:buNone/>
              <a:defRPr b="1" i="0" sz="24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3B3C3E"/>
              </a:buClr>
              <a:buFont typeface="Arial"/>
              <a:buNone/>
              <a:defRPr b="1" i="0" sz="20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3B3C3E"/>
              </a:buClr>
              <a:buFont typeface="Arial"/>
              <a:buNone/>
              <a:defRPr b="1" i="0" sz="18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3B3C3E"/>
              </a:buClr>
              <a:buFont typeface="Arial"/>
              <a:buNone/>
              <a:defRPr b="1" i="0" sz="16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buClr>
                <a:srgbClr val="3B3C3E"/>
              </a:buClr>
              <a:buFont typeface="Arial"/>
              <a:buNone/>
              <a:defRPr b="1" i="0" sz="16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3B3C3E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3B3C3E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3B3C3E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3B3C3E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3B3C3E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rgbClr val="3B3C3E"/>
              </a:buClr>
              <a:buFont typeface="Arial"/>
              <a:buNone/>
              <a:defRPr b="1" i="0" sz="24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3B3C3E"/>
              </a:buClr>
              <a:buFont typeface="Arial"/>
              <a:buNone/>
              <a:defRPr b="1" i="0" sz="20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3B3C3E"/>
              </a:buClr>
              <a:buFont typeface="Arial"/>
              <a:buNone/>
              <a:defRPr b="1" i="0" sz="18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3B3C3E"/>
              </a:buClr>
              <a:buFont typeface="Arial"/>
              <a:buNone/>
              <a:defRPr b="1" i="0" sz="16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buClr>
                <a:srgbClr val="3B3C3E"/>
              </a:buClr>
              <a:buFont typeface="Arial"/>
              <a:buNone/>
              <a:defRPr b="1" i="0" sz="16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3B3C3E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3B3C3E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3B3C3E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3B3C3E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3B3C3E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457200" y="6356350"/>
            <a:ext cx="13106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1767808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4667371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0" type="dt"/>
          </p:nvPr>
        </p:nvSpPr>
        <p:spPr>
          <a:xfrm>
            <a:off x="457200" y="6356350"/>
            <a:ext cx="13106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1767808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4667371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: Big Orange">
    <p:bg>
      <p:bgPr>
        <a:solidFill>
          <a:srgbClr val="FF8200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144989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78810" y="4021294"/>
            <a:ext cx="1986379" cy="132710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2694275"/>
            <a:ext cx="6400799" cy="12236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Title: Big Log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4661212"/>
            <a:ext cx="9144000" cy="2196788"/>
          </a:xfrm>
          <a:prstGeom prst="rect">
            <a:avLst/>
          </a:prstGeom>
          <a:solidFill>
            <a:srgbClr val="FF820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1371600" y="2157359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1" name="Shape 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78810" y="5072194"/>
            <a:ext cx="1986379" cy="1327108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 txBox="1"/>
          <p:nvPr>
            <p:ph type="ctrTitle"/>
          </p:nvPr>
        </p:nvSpPr>
        <p:spPr>
          <a:xfrm>
            <a:off x="685800" y="396710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rgbClr val="3B3C3E"/>
              </a:buClr>
              <a:buFont typeface="Arial"/>
              <a:buNone/>
              <a:defRPr b="0" i="0" sz="44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: Minimal Identit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ctrTitle"/>
          </p:nvPr>
        </p:nvSpPr>
        <p:spPr>
          <a:xfrm>
            <a:off x="685800" y="1325850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rgbClr val="3B3C3E"/>
              </a:buClr>
              <a:buFont typeface="Arial"/>
              <a:buNone/>
              <a:defRPr b="0" i="0" sz="44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subTitle"/>
          </p:nvPr>
        </p:nvSpPr>
        <p:spPr>
          <a:xfrm>
            <a:off x="1371600" y="3081625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/>
          <p:nvPr/>
        </p:nvSpPr>
        <p:spPr>
          <a:xfrm>
            <a:off x="0" y="6330205"/>
            <a:ext cx="9144000" cy="527794"/>
          </a:xfrm>
          <a:prstGeom prst="rect">
            <a:avLst/>
          </a:prstGeom>
          <a:solidFill>
            <a:srgbClr val="FF820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T_logo_RIGHT_KNOCKOUT.eps" id="27" name="Shape 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7954" y="6441967"/>
            <a:ext cx="1410368" cy="314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: Your Custom Photo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idx="2" type="pic"/>
          </p:nvPr>
        </p:nvSpPr>
        <p:spPr>
          <a:xfrm>
            <a:off x="0" y="0"/>
            <a:ext cx="4950346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buClr>
                <a:srgbClr val="77797C"/>
              </a:buClr>
              <a:buFont typeface="Arial"/>
              <a:buNone/>
              <a:defRPr b="0" i="0" sz="3200" u="none" cap="none" strike="noStrike">
                <a:solidFill>
                  <a:srgbClr val="77797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rgbClr val="3B3C3E"/>
              </a:buClr>
              <a:buFont typeface="Arial"/>
              <a:buNone/>
              <a:defRPr b="0" i="0" sz="28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buClr>
                <a:srgbClr val="3B3C3E"/>
              </a:buClr>
              <a:buFont typeface="Arial"/>
              <a:buNone/>
              <a:defRPr b="0" i="0" sz="24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buClr>
                <a:srgbClr val="3B3C3E"/>
              </a:buClr>
              <a:buFont typeface="Arial"/>
              <a:buNone/>
              <a:defRPr b="0" i="0" sz="20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buClr>
                <a:srgbClr val="3B3C3E"/>
              </a:buClr>
              <a:buFont typeface="Arial"/>
              <a:buNone/>
              <a:defRPr b="0" i="0" sz="20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/>
          <p:nvPr/>
        </p:nvSpPr>
        <p:spPr>
          <a:xfrm>
            <a:off x="4950346" y="0"/>
            <a:ext cx="4193653" cy="6858000"/>
          </a:xfrm>
          <a:prstGeom prst="rect">
            <a:avLst/>
          </a:prstGeom>
          <a:solidFill>
            <a:srgbClr val="FF820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x="4950346" y="274637"/>
            <a:ext cx="4193653" cy="354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id="32" name="Shape 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51676" y="4313728"/>
            <a:ext cx="2390994" cy="1589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Title: Photo 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yresJosh.jpg" id="34" name="Shape 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18487" y="0"/>
            <a:ext cx="10370676" cy="686841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/>
          <p:nvPr/>
        </p:nvSpPr>
        <p:spPr>
          <a:xfrm>
            <a:off x="4564442" y="0"/>
            <a:ext cx="4193653" cy="6858000"/>
          </a:xfrm>
          <a:prstGeom prst="rect">
            <a:avLst/>
          </a:prstGeom>
          <a:solidFill>
            <a:srgbClr val="FF820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4564442" y="274637"/>
            <a:ext cx="4193653" cy="354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id="37" name="Shape 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7932" y="4313728"/>
            <a:ext cx="2390994" cy="1589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: Photo 2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lag2.jpg" id="39" name="Shape 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7937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/>
          <p:nvPr/>
        </p:nvSpPr>
        <p:spPr>
          <a:xfrm>
            <a:off x="4564442" y="0"/>
            <a:ext cx="4193653" cy="6858000"/>
          </a:xfrm>
          <a:prstGeom prst="rect">
            <a:avLst/>
          </a:prstGeom>
          <a:solidFill>
            <a:srgbClr val="FF820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" name="Shape 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7932" y="4313728"/>
            <a:ext cx="2390994" cy="1589757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 txBox="1"/>
          <p:nvPr>
            <p:ph idx="1" type="body"/>
          </p:nvPr>
        </p:nvSpPr>
        <p:spPr>
          <a:xfrm>
            <a:off x="4564442" y="649287"/>
            <a:ext cx="4193653" cy="3160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800"/>
              </a:spcBef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3B3C3E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rgbClr val="3B3C3E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3B3C3E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3B3C3E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3B3C3E"/>
              </a:buClr>
              <a:buFont typeface="Arial"/>
              <a:buNone/>
              <a:defRPr b="1" i="0" sz="44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rgbClr val="3B3C3E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3B3C3E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rgbClr val="3B3C3E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3B3C3E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3B3C3E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457200" y="6356350"/>
            <a:ext cx="13978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1855063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4750662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 or Text Block">
    <p:bg>
      <p:bgPr>
        <a:solidFill>
          <a:srgbClr val="FF8200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22955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Georgia"/>
              <a:buNone/>
              <a:defRPr b="0" i="0" sz="3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457200" y="6356350"/>
            <a:ext cx="13106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1767808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667371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rgbClr val="3B3C3E"/>
              </a:buClr>
              <a:buFont typeface="Arial"/>
              <a:buNone/>
              <a:defRPr b="0" i="0" sz="44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buClr>
                <a:srgbClr val="77797C"/>
              </a:buClr>
              <a:buFont typeface="Arial"/>
              <a:buChar char="●"/>
              <a:defRPr b="0" i="0" sz="3200" u="none" cap="none" strike="noStrike">
                <a:solidFill>
                  <a:srgbClr val="77797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3B3C3E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rgbClr val="3B3C3E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3B3C3E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3B3C3E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0" y="6330205"/>
            <a:ext cx="9144000" cy="527794"/>
          </a:xfrm>
          <a:prstGeom prst="rect">
            <a:avLst/>
          </a:prstGeom>
          <a:solidFill>
            <a:srgbClr val="FF820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3B3C3E"/>
              </a:buClr>
              <a:buFont typeface="Arial"/>
              <a:buNone/>
              <a:defRPr b="1" i="0" sz="44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rgbClr val="3B3C3E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3B3C3E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rgbClr val="3B3C3E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3B3C3E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3B3C3E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13106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1767808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4667371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UT_logo_RIGHT_KNOCKOUT.eps" id="50" name="Shape 5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21047" y="6441967"/>
            <a:ext cx="1410368" cy="31471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4908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3B3C3E"/>
              </a:buClr>
              <a:buSzPct val="250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Customer </a:t>
            </a:r>
            <a:r>
              <a:rPr b="0" i="0" lang="en-US" sz="4400" u="none" cap="none" strike="noStrike">
                <a:solidFill>
                  <a:srgbClr val="3B3C3E"/>
                </a:solidFill>
                <a:latin typeface="Arial Black"/>
                <a:ea typeface="Arial Black"/>
                <a:cs typeface="Arial Black"/>
                <a:sym typeface="Arial Black"/>
              </a:rPr>
              <a:t>Acquisition</a:t>
            </a:r>
          </a:p>
        </p:txBody>
      </p:sp>
      <p:sp>
        <p:nvSpPr>
          <p:cNvPr id="99" name="Shape 99"/>
          <p:cNvSpPr txBox="1"/>
          <p:nvPr>
            <p:ph idx="1" type="subTitle"/>
          </p:nvPr>
        </p:nvSpPr>
        <p:spPr>
          <a:xfrm>
            <a:off x="1371600" y="3268286"/>
            <a:ext cx="64008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360"/>
              </a:spcBef>
              <a:buClr>
                <a:srgbClr val="3B3C3E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rPr>
              <a:t>Yuecheng Fang</a:t>
            </a:r>
          </a:p>
          <a:p>
            <a:pPr lvl="0" rtl="0">
              <a:spcBef>
                <a:spcPts val="0"/>
              </a:spcBef>
              <a:buClr>
                <a:srgbClr val="3B3C3E"/>
              </a:buClr>
              <a:buSzPct val="25000"/>
              <a:buFont typeface="Arial"/>
              <a:buNone/>
            </a:pPr>
            <a:r>
              <a:rPr lang="en-US" sz="1800"/>
              <a:t>Kevin Gardner</a:t>
            </a:r>
          </a:p>
          <a:p>
            <a:pPr indent="0" lvl="0" marL="0" marR="0" rtl="0" algn="ctr">
              <a:spcBef>
                <a:spcPts val="360"/>
              </a:spcBef>
              <a:buClr>
                <a:srgbClr val="3B3C3E"/>
              </a:buClr>
              <a:buSzPct val="250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Appendix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Function calls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AUROC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Variable importance plot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Partial dependence plots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9E9E9E"/>
                </a:solidFill>
              </a:rPr>
              <a:t>Function Calls</a:t>
            </a:r>
          </a:p>
        </p:txBody>
      </p:sp>
      <p:pic>
        <p:nvPicPr>
          <p:cNvPr descr="Screen Shot 2017-09-11 at 8.51.25 AM.png"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6424"/>
            <a:ext cx="9143999" cy="27010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9-11 at 8.52.46 AM.png" id="163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007440"/>
            <a:ext cx="9143999" cy="1996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9E9E9E"/>
                </a:solidFill>
              </a:rPr>
              <a:t>AUROC</a:t>
            </a:r>
          </a:p>
        </p:txBody>
      </p:sp>
      <p:pic>
        <p:nvPicPr>
          <p:cNvPr descr="Screen Shot 2017-09-11 at 9.07.29 AM.png"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1487"/>
            <a:ext cx="6427790" cy="513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B3C3E"/>
              </a:buClr>
              <a:buSzPct val="25000"/>
              <a:buFont typeface="Arial"/>
              <a:buNone/>
            </a:pPr>
            <a:r>
              <a:rPr lang="en-US">
                <a:solidFill>
                  <a:srgbClr val="9E9E9E"/>
                </a:solidFill>
              </a:rPr>
              <a:t>Variable Importance</a:t>
            </a:r>
          </a:p>
        </p:txBody>
      </p:sp>
      <p:pic>
        <p:nvPicPr>
          <p:cNvPr descr="Screen Shot 2017-09-11 at 9.00.50 AM.png"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74" y="1547362"/>
            <a:ext cx="6406986" cy="5135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B3C3E"/>
              </a:buClr>
              <a:buSzPct val="25000"/>
              <a:buFont typeface="Arial"/>
              <a:buNone/>
            </a:pPr>
            <a:r>
              <a:rPr lang="en-US">
                <a:solidFill>
                  <a:srgbClr val="9E9E9E"/>
                </a:solidFill>
              </a:rPr>
              <a:t>Recency of registrations</a:t>
            </a:r>
          </a:p>
        </p:txBody>
      </p:sp>
      <p:pic>
        <p:nvPicPr>
          <p:cNvPr descr="Screen Shot 2017-09-11 at 9.17.43 AM.png"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37"/>
            <a:ext cx="6411116" cy="513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B3C3E"/>
              </a:buClr>
              <a:buSzPct val="25000"/>
              <a:buFont typeface="Arial"/>
              <a:buNone/>
            </a:pPr>
            <a:r>
              <a:rPr lang="en-US">
                <a:solidFill>
                  <a:srgbClr val="9E9E9E"/>
                </a:solidFill>
              </a:rPr>
              <a:t>Duration of registrations</a:t>
            </a:r>
          </a:p>
        </p:txBody>
      </p:sp>
      <p:pic>
        <p:nvPicPr>
          <p:cNvPr descr="Screen Shot 2017-09-11 at 9.18.44 AM.png"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37"/>
            <a:ext cx="6429890" cy="513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B3C3E"/>
              </a:buClr>
              <a:buSzPct val="25000"/>
              <a:buFont typeface="Arial"/>
              <a:buNone/>
            </a:pPr>
            <a:r>
              <a:rPr lang="en-US">
                <a:solidFill>
                  <a:srgbClr val="9E9E9E"/>
                </a:solidFill>
              </a:rPr>
              <a:t>Number of registrations</a:t>
            </a:r>
          </a:p>
        </p:txBody>
      </p:sp>
      <p:pic>
        <p:nvPicPr>
          <p:cNvPr descr="Screen Shot 2017-09-11 at 9.19.30 AM.png"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37"/>
            <a:ext cx="6421540" cy="513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B3C3E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rPr>
              <a:t>Executive Summary 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3B3C3E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rPr>
              <a:t>Data Dictionary and ER</a:t>
            </a:r>
            <a:r>
              <a:rPr lang="en-US"/>
              <a:t>D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3B3C3E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rPr>
              <a:t>Code Flowchart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3B3C3E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rPr>
              <a:t>Model Performance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3B3C3E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</a:p>
          <a:p>
            <a:pPr indent="-342900" lvl="0" marL="342900" marR="0" rtl="0" algn="l">
              <a:spcBef>
                <a:spcPts val="640"/>
              </a:spcBef>
              <a:buClr>
                <a:srgbClr val="3B3C3E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3B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B3C3E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rPr>
              <a:t>Executive Summary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rPr>
              <a:t>Pay more attention to those companies: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3B3C3E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rPr>
              <a:t>Shorter </a:t>
            </a:r>
            <a:r>
              <a:rPr lang="en-US"/>
              <a:t>duration of registrations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3B3C3E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rPr>
              <a:t>Registered more recently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3B3C3E"/>
              </a:buClr>
              <a:buSzPct val="100000"/>
              <a:buFont typeface="Arial"/>
              <a:buChar char="•"/>
            </a:pPr>
            <a:r>
              <a:rPr lang="en-US"/>
              <a:t>Larger number of registrations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B3C3E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rPr>
              <a:t>Data Dictionary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650" y="1417649"/>
            <a:ext cx="4636699" cy="474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B3C3E"/>
              </a:buClr>
              <a:buSzPct val="25000"/>
              <a:buFont typeface="Arial"/>
              <a:buNone/>
            </a:pPr>
            <a:r>
              <a:rPr lang="en-US"/>
              <a:t>ERD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37" y="1417638"/>
            <a:ext cx="7629525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B3C3E"/>
              </a:buClr>
              <a:buSzPct val="25000"/>
              <a:buFont typeface="Arial"/>
              <a:buNone/>
            </a:pPr>
            <a:r>
              <a:rPr lang="en-US"/>
              <a:t>Flowchart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25" y="1417649"/>
            <a:ext cx="7924948" cy="44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B3C3E"/>
              </a:buClr>
              <a:buSzPct val="25000"/>
              <a:buFont typeface="Arial"/>
              <a:buNone/>
            </a:pPr>
            <a:r>
              <a:rPr lang="en-US"/>
              <a:t>Create Model</a:t>
            </a:r>
          </a:p>
        </p:txBody>
      </p:sp>
      <p:graphicFrame>
        <p:nvGraphicFramePr>
          <p:cNvPr id="135" name="Shape 135"/>
          <p:cNvGraphicFramePr/>
          <p:nvPr/>
        </p:nvGraphicFramePr>
        <p:xfrm>
          <a:off x="818525" y="373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{12E96D46-1709-4140-B1FB-957EF7C21282}</a:tableStyleId>
              </a:tblPr>
              <a:tblGrid>
                <a:gridCol w="3753475"/>
                <a:gridCol w="3753475"/>
              </a:tblGrid>
              <a:tr h="6174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Positively Related Variables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Negatively Related Variables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174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Number of Registration Dates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Recency of Registration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174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Number of Registrations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Duration of </a:t>
                      </a:r>
                      <a:r>
                        <a:rPr lang="en-US" sz="1800"/>
                        <a:t>Registrations</a:t>
                      </a:r>
                      <a:r>
                        <a:rPr b="1" lang="en-US" sz="1800"/>
                        <a:t>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174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Variance of Registration Date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6" name="Shape 136"/>
          <p:cNvGraphicFramePr/>
          <p:nvPr/>
        </p:nvGraphicFramePr>
        <p:xfrm>
          <a:off x="2727250" y="141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{12E96D46-1709-4140-B1FB-957EF7C21282}</a:tableStyleId>
              </a:tblPr>
              <a:tblGrid>
                <a:gridCol w="1844750"/>
                <a:gridCol w="1844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-US" sz="1800"/>
                        <a:t>AUC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= </a:t>
                      </a:r>
                      <a:r>
                        <a:rPr lang="en-US" sz="1800"/>
                        <a:t>0.85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Top Decile Lift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= 2.18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Function Length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= 112 lines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Running Time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= 10.5 seconds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B3C3E"/>
              </a:buClr>
              <a:buSzPct val="25000"/>
              <a:buFont typeface="Arial"/>
              <a:buNone/>
            </a:pPr>
            <a:r>
              <a:rPr lang="en-US"/>
              <a:t>Deploy Model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5628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buClr>
                <a:srgbClr val="3B3C3E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0"/>
              </a:spcBef>
              <a:buClr>
                <a:srgbClr val="3B3C3E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203200" lvl="0" marL="203200" marR="0" rtl="0" algn="l">
              <a:spcBef>
                <a:spcPts val="0"/>
              </a:spcBef>
              <a:buClr>
                <a:srgbClr val="3B3C3E"/>
              </a:buClr>
              <a:buSzPct val="106666"/>
              <a:buFont typeface="Arial"/>
              <a:buNone/>
            </a:pPr>
            <a:r>
              <a:t/>
            </a:r>
            <a:endParaRPr sz="3000"/>
          </a:p>
          <a:p>
            <a:pPr indent="-203200" lvl="0" marL="203200" marR="0" rtl="0" algn="l">
              <a:spcBef>
                <a:spcPts val="0"/>
              </a:spcBef>
              <a:buClr>
                <a:srgbClr val="3B3C3E"/>
              </a:buClr>
              <a:buSzPct val="106666"/>
              <a:buFont typeface="Arial"/>
              <a:buNone/>
            </a:pPr>
            <a:r>
              <a:rPr lang="en-US" sz="3000"/>
              <a:t>Highest propensity leads: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4706025" y="3531900"/>
            <a:ext cx="3886800" cy="24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rgbClr val="3B3C3E"/>
                </a:solidFill>
              </a:rPr>
              <a:t>6.   Mango Dolphin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3B3C3E"/>
                </a:solidFill>
              </a:rPr>
              <a:t>7.   Mushroom Leopard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3B3C3E"/>
                </a:solidFill>
              </a:rPr>
              <a:t>8.   Sunny Room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3B3C3E"/>
                </a:solidFill>
              </a:rPr>
              <a:t>9.   Myth Days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3B3C3E"/>
                </a:solidFill>
              </a:rPr>
              <a:t>10. Mango Casting Call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44" name="Shape 144"/>
          <p:cNvSpPr txBox="1"/>
          <p:nvPr/>
        </p:nvSpPr>
        <p:spPr>
          <a:xfrm>
            <a:off x="819225" y="3531900"/>
            <a:ext cx="3886800" cy="24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3B3C3E"/>
              </a:buClr>
              <a:buSzPct val="100000"/>
              <a:buAutoNum type="arabicPeriod"/>
            </a:pPr>
            <a:r>
              <a:rPr lang="en-US" sz="2400">
                <a:solidFill>
                  <a:srgbClr val="3B3C3E"/>
                </a:solidFill>
              </a:rPr>
              <a:t>Rainbow Polar</a:t>
            </a:r>
          </a:p>
          <a:p>
            <a:pPr indent="-381000" lvl="0" marL="457200" rtl="0">
              <a:spcBef>
                <a:spcPts val="0"/>
              </a:spcBef>
              <a:buClr>
                <a:srgbClr val="3B3C3E"/>
              </a:buClr>
              <a:buSzPct val="100000"/>
              <a:buAutoNum type="arabicPeriod"/>
            </a:pPr>
            <a:r>
              <a:rPr lang="en-US" sz="2400">
                <a:solidFill>
                  <a:srgbClr val="3B3C3E"/>
                </a:solidFill>
              </a:rPr>
              <a:t>Seashell Consignment</a:t>
            </a:r>
          </a:p>
          <a:p>
            <a:pPr indent="-381000" lvl="0" marL="457200" rtl="0">
              <a:spcBef>
                <a:spcPts val="0"/>
              </a:spcBef>
              <a:buClr>
                <a:srgbClr val="3B3C3E"/>
              </a:buClr>
              <a:buSzPct val="100000"/>
              <a:buAutoNum type="arabicPeriod"/>
            </a:pPr>
            <a:r>
              <a:rPr lang="en-US" sz="2400">
                <a:solidFill>
                  <a:srgbClr val="3B3C3E"/>
                </a:solidFill>
              </a:rPr>
              <a:t>Raisin Fire</a:t>
            </a:r>
          </a:p>
          <a:p>
            <a:pPr indent="-381000" lvl="0" marL="457200" rtl="0">
              <a:spcBef>
                <a:spcPts val="0"/>
              </a:spcBef>
              <a:buClr>
                <a:srgbClr val="3B3C3E"/>
              </a:buClr>
              <a:buSzPct val="100000"/>
              <a:buAutoNum type="arabicPeriod"/>
            </a:pPr>
            <a:r>
              <a:rPr lang="en-US" sz="2400">
                <a:solidFill>
                  <a:srgbClr val="3B3C3E"/>
                </a:solidFill>
              </a:rPr>
              <a:t>Warrior Mania</a:t>
            </a:r>
          </a:p>
          <a:p>
            <a:pPr indent="-381000" lvl="0" marL="457200" rtl="0">
              <a:spcBef>
                <a:spcPts val="0"/>
              </a:spcBef>
              <a:buClr>
                <a:srgbClr val="3B3C3E"/>
              </a:buClr>
              <a:buSzPct val="100000"/>
              <a:buAutoNum type="arabicPeriod"/>
            </a:pPr>
            <a:r>
              <a:rPr lang="en-US" sz="2400">
                <a:solidFill>
                  <a:srgbClr val="3B3C3E"/>
                </a:solidFill>
              </a:rPr>
              <a:t>Mango Videos</a:t>
            </a:r>
          </a:p>
        </p:txBody>
      </p:sp>
      <p:graphicFrame>
        <p:nvGraphicFramePr>
          <p:cNvPr id="145" name="Shape 145"/>
          <p:cNvGraphicFramePr/>
          <p:nvPr/>
        </p:nvGraphicFramePr>
        <p:xfrm>
          <a:off x="2727250" y="156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{12E96D46-1709-4140-B1FB-957EF7C21282}</a:tableStyleId>
              </a:tblPr>
              <a:tblGrid>
                <a:gridCol w="1844750"/>
                <a:gridCol w="1844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Function Length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= 80 lines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Running Time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= 3.7 seconds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2584650"/>
            <a:ext cx="8229600" cy="16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buClr>
                <a:srgbClr val="3B3C3E"/>
              </a:buClr>
              <a:buSzPct val="53333"/>
              <a:buFont typeface="Arial"/>
              <a:buNone/>
            </a:pPr>
            <a:r>
              <a:rPr lang="en-US" sz="6000">
                <a:latin typeface="Shadows Into Light"/>
                <a:ea typeface="Shadows Into Light"/>
                <a:cs typeface="Shadows Into Light"/>
                <a:sym typeface="Shadows Into Light"/>
              </a:rPr>
              <a:t>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ent: Meta Inf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 Screen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