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2" r:id="rId5"/>
    <p:sldId id="260" r:id="rId6"/>
    <p:sldId id="276" r:id="rId7"/>
    <p:sldId id="259" r:id="rId8"/>
    <p:sldId id="261" r:id="rId9"/>
    <p:sldId id="264" r:id="rId10"/>
    <p:sldId id="265" r:id="rId11"/>
    <p:sldId id="267" r:id="rId12"/>
    <p:sldId id="268" r:id="rId13"/>
    <p:sldId id="269" r:id="rId14"/>
    <p:sldId id="270" r:id="rId15"/>
    <p:sldId id="271" r:id="rId16"/>
    <p:sldId id="272" r:id="rId17"/>
    <p:sldId id="274"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607174103237096E-2"/>
          <c:y val="5.1400554097404488E-2"/>
          <c:w val="0.76800853018372695"/>
          <c:h val="0.72150845727617385"/>
        </c:manualLayout>
      </c:layout>
      <c:barChart>
        <c:barDir val="col"/>
        <c:grouping val="clustered"/>
        <c:varyColors val="0"/>
        <c:ser>
          <c:idx val="0"/>
          <c:order val="0"/>
          <c:tx>
            <c:v># of records</c:v>
          </c:tx>
          <c:invertIfNegative val="0"/>
          <c:val>
            <c:numRef>
              <c:f>Sheet1!$B$30:$B$33</c:f>
              <c:numCache>
                <c:formatCode>General</c:formatCode>
                <c:ptCount val="4"/>
                <c:pt idx="0">
                  <c:v>217</c:v>
                </c:pt>
                <c:pt idx="1">
                  <c:v>68</c:v>
                </c:pt>
                <c:pt idx="2">
                  <c:v>92</c:v>
                </c:pt>
                <c:pt idx="3">
                  <c:v>94</c:v>
                </c:pt>
              </c:numCache>
            </c:numRef>
          </c:val>
        </c:ser>
        <c:dLbls>
          <c:showLegendKey val="0"/>
          <c:showVal val="0"/>
          <c:showCatName val="0"/>
          <c:showSerName val="0"/>
          <c:showPercent val="0"/>
          <c:showBubbleSize val="0"/>
        </c:dLbls>
        <c:gapWidth val="150"/>
        <c:axId val="123004800"/>
        <c:axId val="123006336"/>
      </c:barChart>
      <c:lineChart>
        <c:grouping val="stacked"/>
        <c:varyColors val="0"/>
        <c:ser>
          <c:idx val="1"/>
          <c:order val="1"/>
          <c:tx>
            <c:v>Malignant Rate</c:v>
          </c:tx>
          <c:marker>
            <c:symbol val="none"/>
          </c:marker>
          <c:val>
            <c:numRef>
              <c:f>Sheet1!$C$30:$C$33</c:f>
              <c:numCache>
                <c:formatCode>General</c:formatCode>
                <c:ptCount val="4"/>
                <c:pt idx="0">
                  <c:v>0</c:v>
                </c:pt>
                <c:pt idx="1">
                  <c:v>1.47E-2</c:v>
                </c:pt>
                <c:pt idx="2">
                  <c:v>0.76080000000000003</c:v>
                </c:pt>
                <c:pt idx="3">
                  <c:v>0.98939999999999995</c:v>
                </c:pt>
              </c:numCache>
            </c:numRef>
          </c:val>
          <c:smooth val="0"/>
        </c:ser>
        <c:dLbls>
          <c:showLegendKey val="0"/>
          <c:showVal val="0"/>
          <c:showCatName val="0"/>
          <c:showSerName val="0"/>
          <c:showPercent val="0"/>
          <c:showBubbleSize val="0"/>
        </c:dLbls>
        <c:marker val="1"/>
        <c:smooth val="0"/>
        <c:axId val="190257792"/>
        <c:axId val="190256256"/>
      </c:lineChart>
      <c:catAx>
        <c:axId val="123004800"/>
        <c:scaling>
          <c:orientation val="minMax"/>
        </c:scaling>
        <c:delete val="0"/>
        <c:axPos val="b"/>
        <c:majorTickMark val="out"/>
        <c:minorTickMark val="none"/>
        <c:tickLblPos val="nextTo"/>
        <c:crossAx val="123006336"/>
        <c:crosses val="autoZero"/>
        <c:auto val="1"/>
        <c:lblAlgn val="ctr"/>
        <c:lblOffset val="100"/>
        <c:noMultiLvlLbl val="0"/>
      </c:catAx>
      <c:valAx>
        <c:axId val="123006336"/>
        <c:scaling>
          <c:orientation val="minMax"/>
        </c:scaling>
        <c:delete val="0"/>
        <c:axPos val="l"/>
        <c:numFmt formatCode="General" sourceLinked="1"/>
        <c:majorTickMark val="out"/>
        <c:minorTickMark val="none"/>
        <c:tickLblPos val="nextTo"/>
        <c:crossAx val="123004800"/>
        <c:crosses val="autoZero"/>
        <c:crossBetween val="between"/>
      </c:valAx>
      <c:valAx>
        <c:axId val="190256256"/>
        <c:scaling>
          <c:orientation val="minMax"/>
        </c:scaling>
        <c:delete val="0"/>
        <c:axPos val="r"/>
        <c:numFmt formatCode="General" sourceLinked="1"/>
        <c:majorTickMark val="out"/>
        <c:minorTickMark val="none"/>
        <c:tickLblPos val="nextTo"/>
        <c:crossAx val="190257792"/>
        <c:crosses val="max"/>
        <c:crossBetween val="between"/>
      </c:valAx>
      <c:catAx>
        <c:axId val="190257792"/>
        <c:scaling>
          <c:orientation val="minMax"/>
        </c:scaling>
        <c:delete val="1"/>
        <c:axPos val="b"/>
        <c:majorTickMark val="out"/>
        <c:minorTickMark val="none"/>
        <c:tickLblPos val="nextTo"/>
        <c:crossAx val="190256256"/>
        <c:crosses val="autoZero"/>
        <c:auto val="1"/>
        <c:lblAlgn val="ctr"/>
        <c:lblOffset val="100"/>
        <c:noMultiLvlLbl val="0"/>
      </c:catAx>
    </c:plotArea>
    <c:legend>
      <c:legendPos val="r"/>
      <c:layout>
        <c:manualLayout>
          <c:xMode val="edge"/>
          <c:yMode val="edge"/>
          <c:x val="0.22289758919024008"/>
          <c:y val="0.87355793025871764"/>
          <c:w val="0.51691732283464564"/>
          <c:h val="0.1007679040119985"/>
        </c:manualLayout>
      </c:layout>
      <c:overlay val="0"/>
    </c:legend>
    <c:plotVisOnly val="1"/>
    <c:dispBlanksAs val="gap"/>
    <c:showDLblsOverMax val="0"/>
  </c:chart>
  <c:txPr>
    <a:bodyPr/>
    <a:lstStyle/>
    <a:p>
      <a:pPr>
        <a:defRPr sz="12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0739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354298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80938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62589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29434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7078EA-5165-4742-ACBE-C8B472AD7ABA}" type="datetimeFigureOut">
              <a:rPr lang="en-US" smtClean="0"/>
              <a:t>5/3/2015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40228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7078EA-5165-4742-ACBE-C8B472AD7ABA}" type="datetimeFigureOut">
              <a:rPr lang="en-US" smtClean="0"/>
              <a:t>5/3/2015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233671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7078EA-5165-4742-ACBE-C8B472AD7ABA}" type="datetimeFigureOut">
              <a:rPr lang="en-US" smtClean="0"/>
              <a:t>5/3/2015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53484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078EA-5165-4742-ACBE-C8B472AD7ABA}" type="datetimeFigureOut">
              <a:rPr lang="en-US" smtClean="0"/>
              <a:t>5/3/2015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428498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078EA-5165-4742-ACBE-C8B472AD7ABA}" type="datetimeFigureOut">
              <a:rPr lang="en-US" smtClean="0"/>
              <a:t>5/3/2015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61132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078EA-5165-4742-ACBE-C8B472AD7ABA}" type="datetimeFigureOut">
              <a:rPr lang="en-US" smtClean="0"/>
              <a:t>5/3/2015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82283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078EA-5165-4742-ACBE-C8B472AD7ABA}" type="datetimeFigureOut">
              <a:rPr lang="en-US" smtClean="0"/>
              <a:t>5/3/2015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07E05-5AB9-43E4-A97D-9BD409A254DE}" type="slidenum">
              <a:rPr lang="en-US" smtClean="0"/>
              <a:t>‹#›</a:t>
            </a:fld>
            <a:endParaRPr lang="en-US"/>
          </a:p>
        </p:txBody>
      </p:sp>
    </p:spTree>
    <p:extLst>
      <p:ext uri="{BB962C8B-B14F-4D97-AF65-F5344CB8AC3E}">
        <p14:creationId xmlns:p14="http://schemas.microsoft.com/office/powerpoint/2010/main" val="130029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Predictive Modeling</a:t>
            </a:r>
            <a:br>
              <a:rPr lang="en-US" dirty="0" smtClean="0"/>
            </a:br>
            <a:r>
              <a:rPr lang="en-US" dirty="0" smtClean="0"/>
              <a:t>Breast Cancer Diagnosis</a:t>
            </a:r>
            <a:endParaRPr lang="en-US" dirty="0"/>
          </a:p>
        </p:txBody>
      </p:sp>
      <p:sp>
        <p:nvSpPr>
          <p:cNvPr id="3" name="Subtitle 2"/>
          <p:cNvSpPr>
            <a:spLocks noGrp="1"/>
          </p:cNvSpPr>
          <p:nvPr>
            <p:ph type="subTitle" idx="1"/>
          </p:nvPr>
        </p:nvSpPr>
        <p:spPr/>
        <p:txBody>
          <a:bodyPr/>
          <a:lstStyle/>
          <a:p>
            <a:r>
              <a:rPr lang="en-US" dirty="0" err="1" smtClean="0"/>
              <a:t>Jianghui</a:t>
            </a:r>
            <a:r>
              <a:rPr lang="en-US" dirty="0"/>
              <a:t> </a:t>
            </a:r>
            <a:r>
              <a:rPr lang="en-US" dirty="0" smtClean="0"/>
              <a:t>“Jack” Wang</a:t>
            </a:r>
          </a:p>
        </p:txBody>
      </p:sp>
    </p:spTree>
    <p:extLst>
      <p:ext uri="{BB962C8B-B14F-4D97-AF65-F5344CB8AC3E}">
        <p14:creationId xmlns:p14="http://schemas.microsoft.com/office/powerpoint/2010/main" val="95401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fontScale="90000"/>
          </a:bodyPr>
          <a:lstStyle/>
          <a:p>
            <a:pPr algn="l"/>
            <a:r>
              <a:rPr lang="en-US" dirty="0" smtClean="0"/>
              <a:t>Accuracy is high in both training and testing datasets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40267603"/>
              </p:ext>
            </p:extLst>
          </p:nvPr>
        </p:nvGraphicFramePr>
        <p:xfrm>
          <a:off x="838200" y="2057400"/>
          <a:ext cx="6229349" cy="2743200"/>
        </p:xfrm>
        <a:graphic>
          <a:graphicData uri="http://schemas.openxmlformats.org/drawingml/2006/table">
            <a:tbl>
              <a:tblPr/>
              <a:tblGrid>
                <a:gridCol w="866692"/>
                <a:gridCol w="866692"/>
                <a:gridCol w="866692"/>
                <a:gridCol w="1679216"/>
                <a:gridCol w="1083365"/>
                <a:gridCol w="866692"/>
              </a:tblGrid>
              <a:tr h="508000">
                <a:tc>
                  <a:txBody>
                    <a:bodyPr/>
                    <a:lstStyle/>
                    <a:p>
                      <a:pPr algn="ctr" fontAlgn="ctr"/>
                      <a:r>
                        <a:rPr lang="en-US" sz="18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gridSpan="2">
                  <a:txBody>
                    <a:bodyPr/>
                    <a:lstStyle/>
                    <a:p>
                      <a:pPr algn="ctr" fontAlgn="ctr"/>
                      <a:r>
                        <a:rPr lang="en-US" sz="18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8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609600">
                <a:tc>
                  <a:txBody>
                    <a:bodyPr/>
                    <a:lstStyle/>
                    <a:p>
                      <a:pPr algn="ctr" fontAlgn="ctr"/>
                      <a:r>
                        <a:rPr lang="en-US" sz="18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508000">
                <a:tc rowSpan="2">
                  <a:txBody>
                    <a:bodyPr/>
                    <a:lstStyle/>
                    <a:p>
                      <a:pPr algn="ctr" fontAlgn="ctr"/>
                      <a:r>
                        <a:rPr lang="en-US" sz="18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8</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006100"/>
                          </a:solidFill>
                          <a:effectLst/>
                          <a:latin typeface="Calibri"/>
                        </a:rPr>
                        <a:t>157</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9C6500"/>
                          </a:solidFill>
                          <a:effectLst/>
                          <a:latin typeface="Calibri"/>
                        </a:rPr>
                        <a:t>3</a:t>
                      </a:r>
                    </a:p>
                  </a:txBody>
                  <a:tcPr marL="9525" marR="9525" marT="9525" marB="0" anchor="ctr">
                    <a:lnL>
                      <a:noFill/>
                    </a:lnL>
                    <a:lnR>
                      <a:noFill/>
                    </a:lnR>
                    <a:lnT>
                      <a:noFill/>
                    </a:lnT>
                    <a:lnB>
                      <a:noFill/>
                    </a:lnB>
                    <a:solidFill>
                      <a:srgbClr val="FFEB9C"/>
                    </a:solidFill>
                  </a:tcPr>
                </a:tc>
                <a:tc>
                  <a:txBody>
                    <a:bodyPr/>
                    <a:lstStyle/>
                    <a:p>
                      <a:pPr algn="ctr" fontAlgn="ctr"/>
                      <a:r>
                        <a:rPr lang="en-US" sz="1800" b="0" i="0" u="none" strike="noStrike">
                          <a:solidFill>
                            <a:srgbClr val="9C6500"/>
                          </a:solidFill>
                          <a:effectLst/>
                          <a:latin typeface="Calibri"/>
                        </a:rPr>
                        <a:t>66</a:t>
                      </a:r>
                    </a:p>
                  </a:txBody>
                  <a:tcPr marL="9525" marR="9525" marT="9525" marB="0" anchor="ctr">
                    <a:lnL>
                      <a:noFill/>
                    </a:lnL>
                    <a:lnR>
                      <a:noFill/>
                    </a:lnR>
                    <a:lnT>
                      <a:noFill/>
                    </a:lnT>
                    <a:lnB>
                      <a:noFill/>
                    </a:lnB>
                    <a:solidFill>
                      <a:srgbClr val="FFEB9C"/>
                    </a:solidFill>
                  </a:tcPr>
                </a:tc>
              </a:tr>
              <a:tr h="609600">
                <a:tc vMerge="1">
                  <a:txBody>
                    <a:bodyPr/>
                    <a:lstStyle/>
                    <a:p>
                      <a:endParaRPr lang="en-US"/>
                    </a:p>
                  </a:txBody>
                  <a:tcPr/>
                </a:tc>
                <a:tc>
                  <a:txBody>
                    <a:bodyPr/>
                    <a:lstStyle/>
                    <a:p>
                      <a:pPr algn="ctr" fontAlgn="ctr"/>
                      <a:r>
                        <a:rPr lang="en-US" sz="1800" b="0" i="0" u="none" strike="noStrike" dirty="0">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299</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006100"/>
                          </a:solidFill>
                          <a:effectLst/>
                          <a:latin typeface="Calibri"/>
                        </a:rPr>
                        <a:t>7</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9C6500"/>
                          </a:solidFill>
                          <a:effectLst/>
                          <a:latin typeface="Calibri"/>
                        </a:rPr>
                        <a:t>134</a:t>
                      </a:r>
                    </a:p>
                  </a:txBody>
                  <a:tcPr marL="9525" marR="9525" marT="9525" marB="0" anchor="ctr">
                    <a:lnL>
                      <a:noFill/>
                    </a:lnL>
                    <a:lnR>
                      <a:noFill/>
                    </a:lnR>
                    <a:lnT>
                      <a:noFill/>
                    </a:lnT>
                    <a:lnB>
                      <a:noFill/>
                    </a:lnB>
                    <a:solidFill>
                      <a:srgbClr val="FFEB9C"/>
                    </a:solidFill>
                  </a:tcPr>
                </a:tc>
                <a:tc>
                  <a:txBody>
                    <a:bodyPr/>
                    <a:lstStyle/>
                    <a:p>
                      <a:pPr algn="ctr" fontAlgn="ctr"/>
                      <a:r>
                        <a:rPr lang="en-US" sz="1800" b="0" i="0" u="none" strike="noStrike">
                          <a:solidFill>
                            <a:srgbClr val="9C6500"/>
                          </a:solidFill>
                          <a:effectLst/>
                          <a:latin typeface="Calibri"/>
                        </a:rPr>
                        <a:t>9</a:t>
                      </a:r>
                    </a:p>
                  </a:txBody>
                  <a:tcPr marL="9525" marR="9525" marT="9525" marB="0" anchor="ctr">
                    <a:lnL>
                      <a:noFill/>
                    </a:lnL>
                    <a:lnR>
                      <a:noFill/>
                    </a:lnR>
                    <a:lnT>
                      <a:noFill/>
                    </a:lnT>
                    <a:lnB>
                      <a:noFill/>
                    </a:lnB>
                    <a:solidFill>
                      <a:srgbClr val="FFEB9C"/>
                    </a:solidFill>
                  </a:tcPr>
                </a:tc>
              </a:tr>
              <a:tr h="508000">
                <a:tc>
                  <a:txBody>
                    <a:bodyPr/>
                    <a:lstStyle/>
                    <a:p>
                      <a:pPr algn="ctr" fontAlgn="ctr"/>
                      <a:endParaRPr lang="en-US" sz="18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800" b="0" i="0" u="none" strike="noStrike">
                          <a:solidFill>
                            <a:srgbClr val="000000"/>
                          </a:solidFill>
                          <a:effectLst/>
                          <a:latin typeface="Calibri"/>
                        </a:rPr>
                        <a:t>96.82%</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800" b="0" i="0" u="none" strike="noStrike" dirty="0">
                          <a:solidFill>
                            <a:srgbClr val="000000"/>
                          </a:solidFill>
                          <a:effectLst/>
                          <a:latin typeface="Calibri"/>
                        </a:rPr>
                        <a:t>94.34%</a:t>
                      </a:r>
                    </a:p>
                  </a:txBody>
                  <a:tcPr marL="9525" marR="9525" marT="9525" marB="0" anchor="ctr">
                    <a:lnL>
                      <a:noFill/>
                    </a:lnL>
                    <a:lnR>
                      <a:noFill/>
                    </a:lnR>
                    <a:lnT>
                      <a:noFill/>
                    </a:lnT>
                    <a:lnB>
                      <a:noFill/>
                    </a:lnB>
                  </a:tcPr>
                </a:tc>
                <a:tc hMerge="1">
                  <a:txBody>
                    <a:bodyPr/>
                    <a:lstStyle/>
                    <a:p>
                      <a:endParaRPr lang="en-US"/>
                    </a:p>
                  </a:txBody>
                  <a:tcPr/>
                </a:tc>
              </a:tr>
            </a:tbl>
          </a:graphicData>
        </a:graphic>
      </p:graphicFrame>
      <p:sp>
        <p:nvSpPr>
          <p:cNvPr id="9" name="TextBox 8"/>
          <p:cNvSpPr txBox="1"/>
          <p:nvPr/>
        </p:nvSpPr>
        <p:spPr>
          <a:xfrm>
            <a:off x="685800" y="5675077"/>
            <a:ext cx="6553200" cy="523220"/>
          </a:xfrm>
          <a:prstGeom prst="rect">
            <a:avLst/>
          </a:prstGeom>
          <a:noFill/>
        </p:spPr>
        <p:txBody>
          <a:bodyPr wrap="square" rtlCol="0">
            <a:spAutoFit/>
          </a:bodyPr>
          <a:lstStyle/>
          <a:p>
            <a:r>
              <a:rPr lang="en-US" sz="1400" dirty="0" smtClean="0"/>
              <a:t>Note: Accuracy is adopted because of its simplicity compared to others such as </a:t>
            </a:r>
            <a:r>
              <a:rPr lang="en-US" sz="1400" dirty="0" err="1"/>
              <a:t>i</a:t>
            </a:r>
            <a:r>
              <a:rPr lang="en-US" sz="1400" dirty="0" err="1" smtClean="0"/>
              <a:t>nformedness</a:t>
            </a:r>
            <a:r>
              <a:rPr lang="en-US" sz="1400" dirty="0" smtClean="0"/>
              <a:t>, </a:t>
            </a:r>
            <a:r>
              <a:rPr lang="en-US" sz="1400" dirty="0" err="1" smtClean="0"/>
              <a:t>markedness</a:t>
            </a:r>
            <a:r>
              <a:rPr lang="en-US" sz="1400" dirty="0" smtClean="0"/>
              <a:t>, F1 score, etc.   </a:t>
            </a:r>
            <a:endParaRPr lang="en-US" sz="1400" dirty="0"/>
          </a:p>
        </p:txBody>
      </p:sp>
    </p:spTree>
    <p:extLst>
      <p:ext uri="{BB962C8B-B14F-4D97-AF65-F5344CB8AC3E}">
        <p14:creationId xmlns:p14="http://schemas.microsoft.com/office/powerpoint/2010/main" val="3640103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Networks with R</a:t>
            </a:r>
            <a:endParaRPr lang="en-US" dirty="0"/>
          </a:p>
        </p:txBody>
      </p:sp>
    </p:spTree>
    <p:extLst>
      <p:ext uri="{BB962C8B-B14F-4D97-AF65-F5344CB8AC3E}">
        <p14:creationId xmlns:p14="http://schemas.microsoft.com/office/powerpoint/2010/main" val="3269823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868362"/>
          </a:xfrm>
        </p:spPr>
        <p:txBody>
          <a:bodyPr>
            <a:normAutofit fontScale="90000"/>
          </a:bodyPr>
          <a:lstStyle/>
          <a:p>
            <a:pPr algn="l"/>
            <a:r>
              <a:rPr lang="en-US" dirty="0" smtClean="0"/>
              <a:t>10 hidden neurons/one hidden layer were used to train the data </a:t>
            </a:r>
            <a:endParaRPr lang="en-US" dirty="0"/>
          </a:p>
        </p:txBody>
      </p:sp>
      <p:sp>
        <p:nvSpPr>
          <p:cNvPr id="4" name="TextBox 3"/>
          <p:cNvSpPr txBox="1"/>
          <p:nvPr/>
        </p:nvSpPr>
        <p:spPr>
          <a:xfrm>
            <a:off x="2514600" y="6107668"/>
            <a:ext cx="4953000" cy="369332"/>
          </a:xfrm>
          <a:prstGeom prst="rect">
            <a:avLst/>
          </a:prstGeom>
          <a:noFill/>
        </p:spPr>
        <p:txBody>
          <a:bodyPr wrap="square" rtlCol="0">
            <a:spAutoFit/>
          </a:bodyPr>
          <a:lstStyle/>
          <a:p>
            <a:r>
              <a:rPr lang="en-US" dirty="0" smtClean="0"/>
              <a:t>Error: 0.5145     Steps: 31168</a:t>
            </a:r>
            <a:endParaRPr lang="en-US" dirty="0"/>
          </a:p>
        </p:txBody>
      </p:sp>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30"/>
          <a:stretch/>
        </p:blipFill>
        <p:spPr bwMode="auto">
          <a:xfrm>
            <a:off x="1314450" y="1284194"/>
            <a:ext cx="6153150" cy="473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1304755840"/>
              </p:ext>
            </p:extLst>
          </p:nvPr>
        </p:nvGraphicFramePr>
        <p:xfrm>
          <a:off x="7213600" y="5421868"/>
          <a:ext cx="508000" cy="685800"/>
        </p:xfrm>
        <a:graphic>
          <a:graphicData uri="http://schemas.openxmlformats.org/presentationml/2006/ole">
            <mc:AlternateContent xmlns:mc="http://schemas.openxmlformats.org/markup-compatibility/2006">
              <mc:Choice xmlns:v="urn:schemas-microsoft-com:vml" Requires="v">
                <p:oleObj spid="_x0000_s2060" name="Packager Shell Object" showAsIcon="1" r:id="rId4" imgW="507600" imgH="685800" progId="Package">
                  <p:embed/>
                </p:oleObj>
              </mc:Choice>
              <mc:Fallback>
                <p:oleObj name="Packager Shell Object" showAsIcon="1" r:id="rId4" imgW="507600" imgH="685800" progId="Package">
                  <p:embed/>
                  <p:pic>
                    <p:nvPicPr>
                      <p:cNvPr id="0" name=""/>
                      <p:cNvPicPr/>
                      <p:nvPr/>
                    </p:nvPicPr>
                    <p:blipFill>
                      <a:blip r:embed="rId5"/>
                      <a:stretch>
                        <a:fillRect/>
                      </a:stretch>
                    </p:blipFill>
                    <p:spPr>
                      <a:xfrm>
                        <a:off x="7213600" y="5421868"/>
                        <a:ext cx="508000" cy="685800"/>
                      </a:xfrm>
                      <a:prstGeom prst="rect">
                        <a:avLst/>
                      </a:prstGeom>
                    </p:spPr>
                  </p:pic>
                </p:oleObj>
              </mc:Fallback>
            </mc:AlternateContent>
          </a:graphicData>
        </a:graphic>
      </p:graphicFrame>
    </p:spTree>
    <p:extLst>
      <p:ext uri="{BB962C8B-B14F-4D97-AF65-F5344CB8AC3E}">
        <p14:creationId xmlns:p14="http://schemas.microsoft.com/office/powerpoint/2010/main" val="728913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fontScale="90000"/>
          </a:bodyPr>
          <a:lstStyle/>
          <a:p>
            <a:pPr algn="l"/>
            <a:r>
              <a:rPr lang="en-US" dirty="0" smtClean="0"/>
              <a:t>The model fits the training data very well</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19397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15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868362"/>
          </a:xfrm>
        </p:spPr>
        <p:txBody>
          <a:bodyPr>
            <a:normAutofit fontScale="90000"/>
          </a:bodyPr>
          <a:lstStyle/>
          <a:p>
            <a:pPr algn="l"/>
            <a:r>
              <a:rPr lang="en-US" dirty="0" smtClean="0"/>
              <a:t>Accuracy is very high in training data but is low in testing data</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20806815"/>
              </p:ext>
            </p:extLst>
          </p:nvPr>
        </p:nvGraphicFramePr>
        <p:xfrm>
          <a:off x="1143001" y="1905001"/>
          <a:ext cx="6400800" cy="2434430"/>
        </p:xfrm>
        <a:graphic>
          <a:graphicData uri="http://schemas.openxmlformats.org/drawingml/2006/table">
            <a:tbl>
              <a:tblPr/>
              <a:tblGrid>
                <a:gridCol w="890546"/>
                <a:gridCol w="890546"/>
                <a:gridCol w="890546"/>
                <a:gridCol w="1725433"/>
                <a:gridCol w="1113183"/>
                <a:gridCol w="890546"/>
              </a:tblGrid>
              <a:tr h="486886">
                <a:tc gridSpan="2">
                  <a:txBody>
                    <a:bodyPr/>
                    <a:lstStyle/>
                    <a:p>
                      <a:pPr algn="ctr" fontAlgn="ctr"/>
                      <a:r>
                        <a:rPr lang="en-US" sz="16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486886">
                <a:tc gridSpan="2">
                  <a:txBody>
                    <a:bodyPr/>
                    <a:lstStyle/>
                    <a:p>
                      <a:pPr algn="l" fontAlgn="ctr"/>
                      <a:r>
                        <a:rPr lang="en-US" sz="1600" b="0" i="0" u="none" strike="noStrike" dirty="0" smtClean="0">
                          <a:solidFill>
                            <a:srgbClr val="000000"/>
                          </a:solidFill>
                          <a:effectLst/>
                          <a:latin typeface="Calibri"/>
                        </a:rPr>
                        <a:t>Neural</a:t>
                      </a:r>
                      <a:r>
                        <a:rPr lang="en-US" sz="1600" b="0" i="0" u="none" strike="noStrike" baseline="0" dirty="0" smtClean="0">
                          <a:solidFill>
                            <a:srgbClr val="000000"/>
                          </a:solidFill>
                          <a:effectLst/>
                          <a:latin typeface="Calibri"/>
                        </a:rPr>
                        <a:t> Network</a:t>
                      </a:r>
                      <a:endParaRPr lang="en-US" sz="1600" b="0" i="0" u="none" strike="noStrike" dirty="0">
                        <a:solidFill>
                          <a:srgbClr val="000000"/>
                        </a:solidFill>
                        <a:effectLst/>
                        <a:latin typeface="Calibri"/>
                      </a:endParaRPr>
                    </a:p>
                  </a:txBody>
                  <a:tcPr marL="9525" marR="9525" marT="9525" marB="0" anchor="ctr">
                    <a:lnL>
                      <a:noFill/>
                    </a:lnL>
                    <a:lnR>
                      <a:noFill/>
                    </a:lnR>
                    <a:lnT>
                      <a:noFill/>
                    </a:lnT>
                    <a:lnB>
                      <a:noFill/>
                    </a:lnB>
                    <a:solidFill>
                      <a:srgbClr val="BFBFBF"/>
                    </a:solidFill>
                  </a:tcPr>
                </a:tc>
                <a:tc hMerge="1">
                  <a:txBody>
                    <a:bodyPr/>
                    <a:lstStyle/>
                    <a:p>
                      <a:endParaRPr lang="en-US"/>
                    </a:p>
                  </a:txBody>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486886">
                <a:tc rowSpan="2">
                  <a:txBody>
                    <a:bodyPr/>
                    <a:lstStyle/>
                    <a:p>
                      <a:pPr algn="ctr" fontAlgn="ctr"/>
                      <a:r>
                        <a:rPr lang="en-US" sz="16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164</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11</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67</a:t>
                      </a:r>
                    </a:p>
                  </a:txBody>
                  <a:tcPr marL="9525" marR="9525" marT="9525" marB="0" anchor="ctr">
                    <a:lnL>
                      <a:noFill/>
                    </a:lnL>
                    <a:lnR>
                      <a:noFill/>
                    </a:lnR>
                    <a:lnT>
                      <a:noFill/>
                    </a:lnT>
                    <a:lnB>
                      <a:noFill/>
                    </a:lnB>
                    <a:solidFill>
                      <a:srgbClr val="FFEB9C"/>
                    </a:solidFill>
                  </a:tcPr>
                </a:tc>
              </a:tr>
              <a:tr h="486886">
                <a:tc vMerge="1">
                  <a:txBody>
                    <a:bodyPr/>
                    <a:lstStyle/>
                    <a:p>
                      <a:endParaRPr lang="en-US"/>
                    </a:p>
                  </a:txBody>
                  <a:tcPr/>
                </a:tc>
                <a:tc>
                  <a:txBody>
                    <a:bodyPr/>
                    <a:lstStyle/>
                    <a:p>
                      <a:pPr algn="ctr" fontAlgn="ctr"/>
                      <a:r>
                        <a:rPr lang="en-US" sz="1600" b="0" i="0" u="none" strike="noStrike">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306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124</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8</a:t>
                      </a:r>
                    </a:p>
                  </a:txBody>
                  <a:tcPr marL="9525" marR="9525" marT="9525" marB="0" anchor="ctr">
                    <a:lnL>
                      <a:noFill/>
                    </a:lnL>
                    <a:lnR>
                      <a:noFill/>
                    </a:lnR>
                    <a:lnT>
                      <a:noFill/>
                    </a:lnT>
                    <a:lnB>
                      <a:noFill/>
                    </a:lnB>
                    <a:solidFill>
                      <a:srgbClr val="FFEB9C"/>
                    </a:solidFill>
                  </a:tcPr>
                </a:tc>
              </a:tr>
              <a:tr h="486886">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600" b="0" i="0" u="none" strike="noStrike">
                          <a:solidFill>
                            <a:srgbClr val="000000"/>
                          </a:solidFill>
                          <a:effectLst/>
                          <a:latin typeface="Calibri"/>
                        </a:rPr>
                        <a:t>99.79%</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600" b="0" i="0" u="none" strike="noStrike" dirty="0">
                          <a:solidFill>
                            <a:srgbClr val="000000"/>
                          </a:solidFill>
                          <a:effectLst/>
                          <a:latin typeface="Calibri"/>
                        </a:rPr>
                        <a:t>90.95%</a:t>
                      </a:r>
                    </a:p>
                  </a:txBody>
                  <a:tcPr marL="9525" marR="9525" marT="9525" marB="0" anchor="ctr">
                    <a:lnL>
                      <a:noFill/>
                    </a:lnL>
                    <a:lnR>
                      <a:noFill/>
                    </a:lnR>
                    <a:lnT>
                      <a:noFill/>
                    </a:lnT>
                    <a:lnB>
                      <a:noFill/>
                    </a:lnB>
                  </a:tcPr>
                </a:tc>
                <a:tc hMerge="1">
                  <a:txBody>
                    <a:bodyPr/>
                    <a:lstStyle/>
                    <a:p>
                      <a:endParaRPr lang="en-US"/>
                    </a:p>
                  </a:txBody>
                  <a:tcPr/>
                </a:tc>
              </a:tr>
            </a:tbl>
          </a:graphicData>
        </a:graphic>
      </p:graphicFrame>
      <p:sp>
        <p:nvSpPr>
          <p:cNvPr id="5" name="Content Placeholder 2"/>
          <p:cNvSpPr>
            <a:spLocks noGrp="1"/>
          </p:cNvSpPr>
          <p:nvPr>
            <p:ph idx="1"/>
          </p:nvPr>
        </p:nvSpPr>
        <p:spPr>
          <a:xfrm>
            <a:off x="533400" y="4419600"/>
            <a:ext cx="8610600" cy="1752600"/>
          </a:xfrm>
        </p:spPr>
        <p:txBody>
          <a:bodyPr>
            <a:normAutofit fontScale="92500" lnSpcReduction="20000"/>
          </a:bodyPr>
          <a:lstStyle/>
          <a:p>
            <a:r>
              <a:rPr lang="en-US" dirty="0" smtClean="0"/>
              <a:t>It is very likely that the model over-fits the data</a:t>
            </a:r>
          </a:p>
          <a:p>
            <a:r>
              <a:rPr lang="en-US" dirty="0" smtClean="0"/>
              <a:t>It is hard to explain intuitively the relationship between dependent variable and each independent variable</a:t>
            </a:r>
          </a:p>
          <a:p>
            <a:endParaRPr lang="en-US" dirty="0" smtClean="0"/>
          </a:p>
        </p:txBody>
      </p:sp>
    </p:spTree>
    <p:extLst>
      <p:ext uri="{BB962C8B-B14F-4D97-AF65-F5344CB8AC3E}">
        <p14:creationId xmlns:p14="http://schemas.microsoft.com/office/powerpoint/2010/main" val="257176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GUIDE</a:t>
            </a:r>
            <a:endParaRPr lang="en-US" dirty="0"/>
          </a:p>
        </p:txBody>
      </p:sp>
      <p:sp>
        <p:nvSpPr>
          <p:cNvPr id="3" name="Subtitle 2"/>
          <p:cNvSpPr>
            <a:spLocks noGrp="1"/>
          </p:cNvSpPr>
          <p:nvPr>
            <p:ph type="subTitle" idx="1"/>
          </p:nvPr>
        </p:nvSpPr>
        <p:spPr/>
        <p:txBody>
          <a:bodyPr/>
          <a:lstStyle/>
          <a:p>
            <a:r>
              <a:rPr lang="en-US" dirty="0" smtClean="0"/>
              <a:t>Classification and Regression Tree</a:t>
            </a:r>
            <a:endParaRPr lang="en-US" dirty="0"/>
          </a:p>
        </p:txBody>
      </p:sp>
    </p:spTree>
    <p:extLst>
      <p:ext uri="{BB962C8B-B14F-4D97-AF65-F5344CB8AC3E}">
        <p14:creationId xmlns:p14="http://schemas.microsoft.com/office/powerpoint/2010/main" val="61243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36" y="152400"/>
            <a:ext cx="8229600" cy="1066800"/>
          </a:xfrm>
        </p:spPr>
        <p:txBody>
          <a:bodyPr>
            <a:normAutofit fontScale="90000"/>
          </a:bodyPr>
          <a:lstStyle/>
          <a:p>
            <a:pPr algn="l"/>
            <a:r>
              <a:rPr lang="en-US" dirty="0" smtClean="0"/>
              <a:t>Visual tree also identified size and Nuclei as the most significant variables</a:t>
            </a:r>
            <a:endParaRPr lang="en-US" dirty="0"/>
          </a:p>
        </p:txBody>
      </p:sp>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698" t="12531" r="7788" b="47082"/>
          <a:stretch/>
        </p:blipFill>
        <p:spPr bwMode="auto">
          <a:xfrm>
            <a:off x="721659" y="1219200"/>
            <a:ext cx="758175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6800" y="6324600"/>
            <a:ext cx="4343400" cy="307777"/>
          </a:xfrm>
          <a:prstGeom prst="rect">
            <a:avLst/>
          </a:prstGeom>
          <a:noFill/>
        </p:spPr>
        <p:txBody>
          <a:bodyPr wrap="square" rtlCol="0">
            <a:spAutoFit/>
          </a:bodyPr>
          <a:lstStyle/>
          <a:p>
            <a:r>
              <a:rPr lang="en-US" sz="1400" dirty="0" smtClean="0"/>
              <a:t>Note: Graph was generated using Latex</a:t>
            </a:r>
            <a:endParaRPr lang="en-US" sz="1400" dirty="0"/>
          </a:p>
        </p:txBody>
      </p:sp>
      <p:graphicFrame>
        <p:nvGraphicFramePr>
          <p:cNvPr id="4" name="Object 3"/>
          <p:cNvGraphicFramePr>
            <a:graphicFrameLocks noChangeAspect="1"/>
          </p:cNvGraphicFramePr>
          <p:nvPr>
            <p:extLst>
              <p:ext uri="{D42A27DB-BD31-4B8C-83A1-F6EECF244321}">
                <p14:modId xmlns:p14="http://schemas.microsoft.com/office/powerpoint/2010/main" val="2297982829"/>
              </p:ext>
            </p:extLst>
          </p:nvPr>
        </p:nvGraphicFramePr>
        <p:xfrm>
          <a:off x="6477000" y="6135588"/>
          <a:ext cx="825500" cy="685800"/>
        </p:xfrm>
        <a:graphic>
          <a:graphicData uri="http://schemas.openxmlformats.org/presentationml/2006/ole">
            <mc:AlternateContent xmlns:mc="http://schemas.openxmlformats.org/markup-compatibility/2006">
              <mc:Choice xmlns:v="urn:schemas-microsoft-com:vml" Requires="v">
                <p:oleObj spid="_x0000_s3101" name="Packager Shell Object" showAsIcon="1" r:id="rId4" imgW="825120" imgH="685800" progId="Package">
                  <p:embed/>
                </p:oleObj>
              </mc:Choice>
              <mc:Fallback>
                <p:oleObj name="Packager Shell Object" showAsIcon="1" r:id="rId4" imgW="825120" imgH="685800" progId="Package">
                  <p:embed/>
                  <p:pic>
                    <p:nvPicPr>
                      <p:cNvPr id="0" name=""/>
                      <p:cNvPicPr/>
                      <p:nvPr/>
                    </p:nvPicPr>
                    <p:blipFill>
                      <a:blip r:embed="rId5"/>
                      <a:stretch>
                        <a:fillRect/>
                      </a:stretch>
                    </p:blipFill>
                    <p:spPr>
                      <a:xfrm>
                        <a:off x="6477000" y="6135588"/>
                        <a:ext cx="82550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07786185"/>
              </p:ext>
            </p:extLst>
          </p:nvPr>
        </p:nvGraphicFramePr>
        <p:xfrm>
          <a:off x="7456550" y="6135588"/>
          <a:ext cx="787400" cy="685800"/>
        </p:xfrm>
        <a:graphic>
          <a:graphicData uri="http://schemas.openxmlformats.org/presentationml/2006/ole">
            <mc:AlternateContent xmlns:mc="http://schemas.openxmlformats.org/markup-compatibility/2006">
              <mc:Choice xmlns:v="urn:schemas-microsoft-com:vml" Requires="v">
                <p:oleObj spid="_x0000_s3102" name="Packager Shell Object" showAsIcon="1" r:id="rId6" imgW="786960" imgH="685800" progId="Package">
                  <p:embed/>
                </p:oleObj>
              </mc:Choice>
              <mc:Fallback>
                <p:oleObj name="Packager Shell Object" showAsIcon="1" r:id="rId6" imgW="786960" imgH="685800" progId="Package">
                  <p:embed/>
                  <p:pic>
                    <p:nvPicPr>
                      <p:cNvPr id="0" name=""/>
                      <p:cNvPicPr/>
                      <p:nvPr/>
                    </p:nvPicPr>
                    <p:blipFill>
                      <a:blip r:embed="rId7"/>
                      <a:stretch>
                        <a:fillRect/>
                      </a:stretch>
                    </p:blipFill>
                    <p:spPr>
                      <a:xfrm>
                        <a:off x="7456550" y="6135588"/>
                        <a:ext cx="787400" cy="685800"/>
                      </a:xfrm>
                      <a:prstGeom prst="rect">
                        <a:avLst/>
                      </a:prstGeom>
                    </p:spPr>
                  </p:pic>
                </p:oleObj>
              </mc:Fallback>
            </mc:AlternateContent>
          </a:graphicData>
        </a:graphic>
      </p:graphicFrame>
    </p:spTree>
    <p:extLst>
      <p:ext uri="{BB962C8B-B14F-4D97-AF65-F5344CB8AC3E}">
        <p14:creationId xmlns:p14="http://schemas.microsoft.com/office/powerpoint/2010/main" val="381893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2038"/>
          </a:xfrm>
        </p:spPr>
        <p:txBody>
          <a:bodyPr>
            <a:normAutofit fontScale="90000"/>
          </a:bodyPr>
          <a:lstStyle/>
          <a:p>
            <a:pPr algn="l"/>
            <a:r>
              <a:rPr lang="en-US" dirty="0" smtClean="0"/>
              <a:t>Accuracy is high in both training and testing datasets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33105845"/>
              </p:ext>
            </p:extLst>
          </p:nvPr>
        </p:nvGraphicFramePr>
        <p:xfrm>
          <a:off x="1371600" y="1752600"/>
          <a:ext cx="5848348" cy="2663030"/>
        </p:xfrm>
        <a:graphic>
          <a:graphicData uri="http://schemas.openxmlformats.org/drawingml/2006/table">
            <a:tbl>
              <a:tblPr/>
              <a:tblGrid>
                <a:gridCol w="813683"/>
                <a:gridCol w="813683"/>
                <a:gridCol w="813683"/>
                <a:gridCol w="1576512"/>
                <a:gridCol w="1017104"/>
                <a:gridCol w="813683"/>
              </a:tblGrid>
              <a:tr h="532606">
                <a:tc gridSpan="2">
                  <a:txBody>
                    <a:bodyPr/>
                    <a:lstStyle/>
                    <a:p>
                      <a:pPr algn="ctr" fontAlgn="ctr"/>
                      <a:r>
                        <a:rPr lang="en-US" sz="16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532606">
                <a:tc>
                  <a:txBody>
                    <a:bodyPr/>
                    <a:lstStyle/>
                    <a:p>
                      <a:pPr algn="l" fontAlgn="ctr"/>
                      <a:r>
                        <a:rPr lang="en-US" sz="1600" b="0" i="0" u="none" strike="noStrike">
                          <a:solidFill>
                            <a:srgbClr val="000000"/>
                          </a:solidFill>
                          <a:effectLst/>
                          <a:latin typeface="Calibri"/>
                        </a:rPr>
                        <a:t>Guide</a:t>
                      </a:r>
                    </a:p>
                  </a:txBody>
                  <a:tcPr marL="9525" marR="9525" marT="9525" marB="0" anchor="ctr">
                    <a:lnL>
                      <a:noFill/>
                    </a:lnL>
                    <a:lnR>
                      <a:noFill/>
                    </a:lnR>
                    <a:lnT>
                      <a:noFill/>
                    </a:lnT>
                    <a:lnB>
                      <a:noFill/>
                    </a:lnB>
                    <a:solidFill>
                      <a:srgbClr val="BFBFBF"/>
                    </a:solidFill>
                  </a:tcPr>
                </a:tc>
                <a:tc>
                  <a:txBody>
                    <a:bodyPr/>
                    <a:lstStyle/>
                    <a:p>
                      <a:pPr algn="l" fontAlgn="ctr"/>
                      <a:r>
                        <a:rPr lang="en-US" sz="16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532606">
                <a:tc rowSpan="2">
                  <a:txBody>
                    <a:bodyPr/>
                    <a:lstStyle/>
                    <a:p>
                      <a:pPr algn="ctr" fontAlgn="ctr"/>
                      <a:r>
                        <a:rPr lang="en-US" sz="16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13</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158</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70</a:t>
                      </a:r>
                    </a:p>
                  </a:txBody>
                  <a:tcPr marL="9525" marR="9525" marT="9525" marB="0" anchor="ctr">
                    <a:lnL>
                      <a:noFill/>
                    </a:lnL>
                    <a:lnR>
                      <a:noFill/>
                    </a:lnR>
                    <a:lnT>
                      <a:noFill/>
                    </a:lnT>
                    <a:lnB>
                      <a:noFill/>
                    </a:lnB>
                    <a:solidFill>
                      <a:srgbClr val="FFEB9C"/>
                    </a:solidFill>
                  </a:tcPr>
                </a:tc>
              </a:tr>
              <a:tr h="532606">
                <a:tc vMerge="1">
                  <a:txBody>
                    <a:bodyPr/>
                    <a:lstStyle/>
                    <a:p>
                      <a:endParaRPr lang="en-US"/>
                    </a:p>
                  </a:txBody>
                  <a:tcPr/>
                </a:tc>
                <a:tc>
                  <a:txBody>
                    <a:bodyPr/>
                    <a:lstStyle/>
                    <a:p>
                      <a:pPr algn="ctr" fontAlgn="ctr"/>
                      <a:r>
                        <a:rPr lang="en-US" sz="1600" b="0" i="0" u="none" strike="noStrike" dirty="0">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305</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135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7</a:t>
                      </a:r>
                    </a:p>
                  </a:txBody>
                  <a:tcPr marL="9525" marR="9525" marT="9525" marB="0" anchor="ctr">
                    <a:lnL>
                      <a:noFill/>
                    </a:lnL>
                    <a:lnR>
                      <a:noFill/>
                    </a:lnR>
                    <a:lnT>
                      <a:noFill/>
                    </a:lnT>
                    <a:lnB>
                      <a:noFill/>
                    </a:lnB>
                    <a:solidFill>
                      <a:srgbClr val="FFEB9C"/>
                    </a:solidFill>
                  </a:tcPr>
                </a:tc>
              </a:tr>
              <a:tr h="532606">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600" b="0" i="0" u="none" strike="noStrike">
                          <a:solidFill>
                            <a:srgbClr val="000000"/>
                          </a:solidFill>
                          <a:effectLst/>
                          <a:latin typeface="Calibri"/>
                        </a:rPr>
                        <a:t>96.06%</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600" b="0" i="0" u="none" strike="noStrike" dirty="0">
                          <a:solidFill>
                            <a:srgbClr val="000000"/>
                          </a:solidFill>
                          <a:effectLst/>
                          <a:latin typeface="Calibri"/>
                        </a:rPr>
                        <a:t>94.47%</a:t>
                      </a:r>
                    </a:p>
                  </a:txBody>
                  <a:tcPr marL="9525" marR="9525" marT="9525" marB="0" anchor="ctr">
                    <a:lnL>
                      <a:noFill/>
                    </a:lnL>
                    <a:lnR>
                      <a:noFill/>
                    </a:lnR>
                    <a:lnT>
                      <a:noFill/>
                    </a:lnT>
                    <a:lnB>
                      <a:noFill/>
                    </a:lnB>
                  </a:tcPr>
                </a:tc>
                <a:tc hMerge="1">
                  <a:txBody>
                    <a:bodyPr/>
                    <a:lstStyle/>
                    <a:p>
                      <a:endParaRPr lang="en-US"/>
                    </a:p>
                  </a:txBody>
                  <a:tcPr/>
                </a:tc>
              </a:tr>
            </a:tbl>
          </a:graphicData>
        </a:graphic>
      </p:graphicFrame>
    </p:spTree>
    <p:extLst>
      <p:ext uri="{BB962C8B-B14F-4D97-AF65-F5344CB8AC3E}">
        <p14:creationId xmlns:p14="http://schemas.microsoft.com/office/powerpoint/2010/main" val="7221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Conclusions</a:t>
            </a:r>
            <a:endParaRPr lang="en-US" dirty="0"/>
          </a:p>
        </p:txBody>
      </p:sp>
      <p:sp>
        <p:nvSpPr>
          <p:cNvPr id="3" name="Content Placeholder 2"/>
          <p:cNvSpPr>
            <a:spLocks noGrp="1"/>
          </p:cNvSpPr>
          <p:nvPr>
            <p:ph idx="1"/>
          </p:nvPr>
        </p:nvSpPr>
        <p:spPr>
          <a:xfrm>
            <a:off x="457200" y="3657600"/>
            <a:ext cx="8229600" cy="2971800"/>
          </a:xfrm>
        </p:spPr>
        <p:txBody>
          <a:bodyPr>
            <a:normAutofit fontScale="77500" lnSpcReduction="20000"/>
          </a:bodyPr>
          <a:lstStyle/>
          <a:p>
            <a:pPr>
              <a:spcAft>
                <a:spcPts val="600"/>
              </a:spcAft>
            </a:pPr>
            <a:r>
              <a:rPr lang="en-US" dirty="0" smtClean="0"/>
              <a:t>Logistic regression is easy to explain and has good performance. It is easy to follow any governance/regulation</a:t>
            </a:r>
          </a:p>
          <a:p>
            <a:pPr>
              <a:spcAft>
                <a:spcPts val="600"/>
              </a:spcAft>
            </a:pPr>
            <a:r>
              <a:rPr lang="en-US" dirty="0" smtClean="0"/>
              <a:t>Neural network is more sophisticated machine learning algorithm suitable for artificial intelligence such as handwriting/face recognition</a:t>
            </a:r>
          </a:p>
          <a:p>
            <a:pPr>
              <a:spcAft>
                <a:spcPts val="600"/>
              </a:spcAft>
            </a:pPr>
            <a:r>
              <a:rPr lang="en-US" dirty="0" smtClean="0"/>
              <a:t>Classification tree includes interactions and gives visualization of the output with good performance on breast cancer dataset</a:t>
            </a:r>
          </a:p>
          <a:p>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76954213"/>
              </p:ext>
            </p:extLst>
          </p:nvPr>
        </p:nvGraphicFramePr>
        <p:xfrm>
          <a:off x="1219200" y="990600"/>
          <a:ext cx="6248400" cy="2362200"/>
        </p:xfrm>
        <a:graphic>
          <a:graphicData uri="http://schemas.openxmlformats.org/drawingml/2006/table">
            <a:tbl>
              <a:tblPr/>
              <a:tblGrid>
                <a:gridCol w="2386200"/>
                <a:gridCol w="1500600"/>
                <a:gridCol w="1180800"/>
                <a:gridCol w="1180800"/>
              </a:tblGrid>
              <a:tr h="590550">
                <a:tc>
                  <a:txBody>
                    <a:bodyPr/>
                    <a:lstStyle/>
                    <a:p>
                      <a:pPr algn="ctr" fontAlgn="ctr"/>
                      <a:r>
                        <a:rPr lang="en-US" sz="16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dirty="0">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Test</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Somers'D</a:t>
                      </a:r>
                    </a:p>
                  </a:txBody>
                  <a:tcPr marL="9525" marR="9525" marT="9525" marB="0" anchor="ctr">
                    <a:lnL>
                      <a:noFill/>
                    </a:lnL>
                    <a:lnR>
                      <a:noFill/>
                    </a:lnR>
                    <a:lnT>
                      <a:noFill/>
                    </a:lnT>
                    <a:lnB>
                      <a:noFill/>
                    </a:lnB>
                    <a:solidFill>
                      <a:srgbClr val="BFBFBF"/>
                    </a:solidFill>
                  </a:tcPr>
                </a:tc>
              </a:tr>
              <a:tr h="590550">
                <a:tc>
                  <a:txBody>
                    <a:bodyPr/>
                    <a:lstStyle/>
                    <a:p>
                      <a:pPr algn="ctr" fontAlgn="ctr"/>
                      <a:r>
                        <a:rPr lang="en-US" sz="1600" b="0" i="0" u="none" strike="noStrike" dirty="0">
                          <a:solidFill>
                            <a:srgbClr val="000000"/>
                          </a:solidFill>
                          <a:effectLst/>
                          <a:latin typeface="Calibri"/>
                        </a:rPr>
                        <a:t>Logistic Regression</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96.82</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94.34</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0.987</a:t>
                      </a:r>
                    </a:p>
                  </a:txBody>
                  <a:tcPr marL="9525" marR="9525" marT="9525" marB="0" anchor="ctr">
                    <a:lnL>
                      <a:noFill/>
                    </a:lnL>
                    <a:lnR>
                      <a:noFill/>
                    </a:lnR>
                    <a:lnT>
                      <a:noFill/>
                    </a:lnT>
                    <a:lnB>
                      <a:noFill/>
                    </a:lnB>
                    <a:solidFill>
                      <a:srgbClr val="FFEB9C"/>
                    </a:solidFill>
                  </a:tcPr>
                </a:tc>
              </a:tr>
              <a:tr h="590550">
                <a:tc>
                  <a:txBody>
                    <a:bodyPr/>
                    <a:lstStyle/>
                    <a:p>
                      <a:pPr algn="ctr" fontAlgn="ctr"/>
                      <a:r>
                        <a:rPr lang="en-US" sz="1600" b="0" i="0" u="none" strike="noStrike">
                          <a:solidFill>
                            <a:srgbClr val="000000"/>
                          </a:solidFill>
                          <a:effectLst/>
                          <a:latin typeface="Calibri"/>
                        </a:rPr>
                        <a:t>Neural Network</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99.79</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90.95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0.9666</a:t>
                      </a:r>
                    </a:p>
                  </a:txBody>
                  <a:tcPr marL="9525" marR="9525" marT="9525" marB="0" anchor="ctr">
                    <a:lnL>
                      <a:noFill/>
                    </a:lnL>
                    <a:lnR>
                      <a:noFill/>
                    </a:lnR>
                    <a:lnT>
                      <a:noFill/>
                    </a:lnT>
                    <a:lnB>
                      <a:noFill/>
                    </a:lnB>
                    <a:solidFill>
                      <a:srgbClr val="FFEB9C"/>
                    </a:solidFill>
                  </a:tcPr>
                </a:tc>
              </a:tr>
              <a:tr h="590550">
                <a:tc>
                  <a:txBody>
                    <a:bodyPr/>
                    <a:lstStyle/>
                    <a:p>
                      <a:pPr algn="ctr" fontAlgn="ctr"/>
                      <a:r>
                        <a:rPr lang="en-US" sz="1600" b="0" i="0" u="none" strike="noStrike" dirty="0" smtClean="0">
                          <a:solidFill>
                            <a:srgbClr val="000000"/>
                          </a:solidFill>
                          <a:effectLst/>
                          <a:latin typeface="Calibri"/>
                        </a:rPr>
                        <a:t>GUIDE</a:t>
                      </a:r>
                      <a:endParaRPr lang="en-US" sz="1600" b="0" i="0" u="none" strike="noStrike" dirty="0">
                        <a:solidFill>
                          <a:srgbClr val="000000"/>
                        </a:solidFill>
                        <a:effectLst/>
                        <a:latin typeface="Calibri"/>
                      </a:endParaRP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96.06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94.47</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dirty="0">
                          <a:solidFill>
                            <a:srgbClr val="9C6500"/>
                          </a:solidFill>
                          <a:effectLst/>
                          <a:latin typeface="Calibri"/>
                        </a:rPr>
                        <a:t>-</a:t>
                      </a:r>
                    </a:p>
                  </a:txBody>
                  <a:tcPr marL="9525" marR="9525" marT="9525" marB="0" anchor="ctr">
                    <a:lnL>
                      <a:noFill/>
                    </a:lnL>
                    <a:lnR>
                      <a:noFill/>
                    </a:lnR>
                    <a:lnT>
                      <a:noFill/>
                    </a:lnT>
                    <a:lnB>
                      <a:noFill/>
                    </a:lnB>
                    <a:solidFill>
                      <a:srgbClr val="FFEB9C"/>
                    </a:solidFill>
                  </a:tcPr>
                </a:tc>
              </a:tr>
            </a:tbl>
          </a:graphicData>
        </a:graphic>
      </p:graphicFrame>
    </p:spTree>
    <p:extLst>
      <p:ext uri="{BB962C8B-B14F-4D97-AF65-F5344CB8AC3E}">
        <p14:creationId xmlns:p14="http://schemas.microsoft.com/office/powerpoint/2010/main" val="407339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Acknowledgment</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spcAft>
                <a:spcPts val="600"/>
              </a:spcAft>
            </a:pPr>
            <a:r>
              <a:rPr lang="en-US" dirty="0"/>
              <a:t>This breast cancer databases was obtained from the University of Wisconsin Hospitals, Madison from Dr. William H. </a:t>
            </a:r>
            <a:r>
              <a:rPr lang="en-US" dirty="0" err="1" smtClean="0"/>
              <a:t>Wolberg</a:t>
            </a:r>
            <a:endParaRPr lang="en-US" dirty="0" smtClean="0"/>
          </a:p>
          <a:p>
            <a:pPr>
              <a:spcAft>
                <a:spcPts val="600"/>
              </a:spcAft>
            </a:pPr>
            <a:r>
              <a:rPr lang="en-US" dirty="0"/>
              <a:t>GUIDE is designed and maintained by </a:t>
            </a:r>
            <a:r>
              <a:rPr lang="en-US" dirty="0" smtClean="0"/>
              <a:t>Prof. Wei-Yin </a:t>
            </a:r>
            <a:r>
              <a:rPr lang="en-US" dirty="0" err="1"/>
              <a:t>Loh</a:t>
            </a:r>
            <a:r>
              <a:rPr lang="en-US" dirty="0"/>
              <a:t> at the University of Wisconsin</a:t>
            </a:r>
            <a:r>
              <a:rPr lang="en-US"/>
              <a:t>, </a:t>
            </a:r>
            <a:r>
              <a:rPr lang="en-US" smtClean="0"/>
              <a:t>Madison</a:t>
            </a:r>
            <a:endParaRPr lang="en-US" dirty="0" smtClean="0"/>
          </a:p>
        </p:txBody>
      </p:sp>
    </p:spTree>
    <p:extLst>
      <p:ext uri="{BB962C8B-B14F-4D97-AF65-F5344CB8AC3E}">
        <p14:creationId xmlns:p14="http://schemas.microsoft.com/office/powerpoint/2010/main" val="216792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Executive Summary</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Original </a:t>
            </a:r>
            <a:r>
              <a:rPr lang="en-US" dirty="0"/>
              <a:t>W</a:t>
            </a:r>
            <a:r>
              <a:rPr lang="en-US" dirty="0" smtClean="0"/>
              <a:t>isconsin Breast Cancer Database was used to test different predictive models</a:t>
            </a:r>
          </a:p>
          <a:p>
            <a:r>
              <a:rPr lang="en-US" dirty="0" smtClean="0"/>
              <a:t>Models:</a:t>
            </a:r>
          </a:p>
          <a:p>
            <a:pPr lvl="1"/>
            <a:r>
              <a:rPr lang="en-US" dirty="0" smtClean="0"/>
              <a:t>Logistic regression performs surprisingly well albeit its simplicity</a:t>
            </a:r>
          </a:p>
          <a:p>
            <a:pPr lvl="1"/>
            <a:r>
              <a:rPr lang="en-US" dirty="0" smtClean="0"/>
              <a:t>Neural network </a:t>
            </a:r>
            <a:r>
              <a:rPr lang="en-US" dirty="0" err="1" smtClean="0"/>
              <a:t>overfits</a:t>
            </a:r>
            <a:r>
              <a:rPr lang="en-US" dirty="0" smtClean="0"/>
              <a:t> the data with very good performance on training set but not so good on testing set</a:t>
            </a:r>
          </a:p>
          <a:p>
            <a:pPr lvl="1"/>
            <a:r>
              <a:rPr lang="en-US" dirty="0" smtClean="0"/>
              <a:t>Classification tree’ results are comparable with logistic regression results but with visual tree outputs</a:t>
            </a:r>
            <a:endParaRPr lang="en-US" dirty="0"/>
          </a:p>
        </p:txBody>
      </p:sp>
    </p:spTree>
    <p:extLst>
      <p:ext uri="{BB962C8B-B14F-4D97-AF65-F5344CB8AC3E}">
        <p14:creationId xmlns:p14="http://schemas.microsoft.com/office/powerpoint/2010/main" val="4228235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Data set statistics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Wisconsin breast cancer database</a:t>
            </a:r>
          </a:p>
          <a:p>
            <a:pPr lvl="1"/>
            <a:r>
              <a:rPr lang="en-US" dirty="0" smtClean="0"/>
              <a:t>699 records (Benign: 458  Malignant: 241 )</a:t>
            </a:r>
          </a:p>
          <a:p>
            <a:pPr lvl="1"/>
            <a:r>
              <a:rPr lang="en-US" dirty="0" smtClean="0"/>
              <a:t>Missing Bare Nuclei: 16</a:t>
            </a:r>
          </a:p>
          <a:p>
            <a:pPr lvl="1"/>
            <a:r>
              <a:rPr lang="en-US" dirty="0" smtClean="0"/>
              <a:t>Dependent variable: Class (Benign/Malignant)</a:t>
            </a:r>
          </a:p>
          <a:p>
            <a:r>
              <a:rPr lang="en-US" dirty="0" smtClean="0"/>
              <a:t>Training/testing</a:t>
            </a:r>
          </a:p>
          <a:p>
            <a:pPr lvl="1"/>
            <a:r>
              <a:rPr lang="en-US" dirty="0" smtClean="0"/>
              <a:t>Training: 482 (Benign: 318/11 missing Malignant: 164) </a:t>
            </a:r>
          </a:p>
          <a:p>
            <a:pPr lvl="1"/>
            <a:r>
              <a:rPr lang="en-US" dirty="0" smtClean="0"/>
              <a:t>Testing: 217 (Benign: 140 Malignant: 77)</a:t>
            </a:r>
          </a:p>
          <a:p>
            <a:r>
              <a:rPr lang="en-US" dirty="0" smtClean="0"/>
              <a:t>Range: 0~10</a:t>
            </a:r>
            <a:endParaRPr lang="en-US" dirty="0"/>
          </a:p>
        </p:txBody>
      </p:sp>
    </p:spTree>
    <p:extLst>
      <p:ext uri="{BB962C8B-B14F-4D97-AF65-F5344CB8AC3E}">
        <p14:creationId xmlns:p14="http://schemas.microsoft.com/office/powerpoint/2010/main" val="1699517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Feature explanations</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spcAft>
                <a:spcPts val="1200"/>
              </a:spcAft>
            </a:pPr>
            <a:r>
              <a:rPr lang="en-US" i="0" dirty="0" smtClean="0">
                <a:solidFill>
                  <a:srgbClr val="000000"/>
                </a:solidFill>
                <a:effectLst/>
                <a:latin typeface="Times New Roman"/>
              </a:rPr>
              <a:t>Clump thickness: Benign cells tend to be grouped in monolayers, while cancerous cells are often grouped in multilayers</a:t>
            </a:r>
          </a:p>
          <a:p>
            <a:pPr>
              <a:spcAft>
                <a:spcPts val="1200"/>
              </a:spcAft>
            </a:pPr>
            <a:r>
              <a:rPr lang="en-US" i="0" dirty="0" smtClean="0">
                <a:solidFill>
                  <a:srgbClr val="000000"/>
                </a:solidFill>
                <a:effectLst/>
                <a:latin typeface="Times New Roman"/>
              </a:rPr>
              <a:t>Uniformity of cell size/shape: Cancer cells tend to vary in size and shape. </a:t>
            </a:r>
          </a:p>
          <a:p>
            <a:pPr>
              <a:spcAft>
                <a:spcPts val="1200"/>
              </a:spcAft>
            </a:pPr>
            <a:r>
              <a:rPr lang="en-US" i="0" dirty="0" smtClean="0">
                <a:solidFill>
                  <a:srgbClr val="000000"/>
                </a:solidFill>
                <a:effectLst/>
                <a:latin typeface="Times New Roman"/>
              </a:rPr>
              <a:t>Marginal adhesion: Normal cells tend to stick together. Cancer cells tend to loose this ability. So loss of adhesion is a sign of malignancy.</a:t>
            </a:r>
            <a:endParaRPr lang="en-US" dirty="0" smtClean="0"/>
          </a:p>
          <a:p>
            <a:pPr>
              <a:spcAft>
                <a:spcPts val="1200"/>
              </a:spcAft>
            </a:pPr>
            <a:r>
              <a:rPr lang="en-US" i="0" dirty="0" smtClean="0">
                <a:solidFill>
                  <a:srgbClr val="000000"/>
                </a:solidFill>
                <a:effectLst/>
                <a:latin typeface="Times New Roman"/>
              </a:rPr>
              <a:t>Single epithelial cell size: Is related to the uniformity mentioned above. Epithelial cells that are significantly enlarged may be a malignant cell.</a:t>
            </a:r>
          </a:p>
          <a:p>
            <a:pPr>
              <a:spcAft>
                <a:spcPts val="1200"/>
              </a:spcAft>
            </a:pPr>
            <a:r>
              <a:rPr lang="en-US" i="0" dirty="0" smtClean="0">
                <a:solidFill>
                  <a:srgbClr val="000000"/>
                </a:solidFill>
                <a:effectLst/>
                <a:latin typeface="Times New Roman"/>
              </a:rPr>
              <a:t>Bare nuclei: This is a term used for nuclei that is not surrounded by cytoplasm (the rest of the cell). Those are typically seen in benign tumors.</a:t>
            </a:r>
            <a:endParaRPr lang="en-US" dirty="0" smtClean="0"/>
          </a:p>
          <a:p>
            <a:pPr>
              <a:spcAft>
                <a:spcPts val="1200"/>
              </a:spcAft>
            </a:pPr>
            <a:r>
              <a:rPr lang="en-US" i="0" dirty="0" smtClean="0">
                <a:solidFill>
                  <a:srgbClr val="000000"/>
                </a:solidFill>
                <a:effectLst/>
                <a:latin typeface="Times New Roman"/>
              </a:rPr>
              <a:t>Bland Chromatin: Describes a uniform "texture" of the nucleus seen in benign cells. In cancer cells the chromatin tends to be coarser.</a:t>
            </a:r>
            <a:endParaRPr lang="en-US" dirty="0" smtClean="0"/>
          </a:p>
          <a:p>
            <a:pPr>
              <a:spcAft>
                <a:spcPts val="1200"/>
              </a:spcAft>
            </a:pPr>
            <a:r>
              <a:rPr lang="en-US" i="0" dirty="0" smtClean="0">
                <a:solidFill>
                  <a:srgbClr val="000000"/>
                </a:solidFill>
                <a:effectLst/>
                <a:latin typeface="Times New Roman"/>
              </a:rPr>
              <a:t>Normal nucleoli: Nucleoli are small structures seen in the nucleus. In normal cells the nucleolus is usually very small if visible at all. In cancer cells the nucleoli become more prominent, and sometimes there are more of them.</a:t>
            </a:r>
            <a:endParaRPr lang="en-US" dirty="0"/>
          </a:p>
        </p:txBody>
      </p:sp>
    </p:spTree>
    <p:extLst>
      <p:ext uri="{BB962C8B-B14F-4D97-AF65-F5344CB8AC3E}">
        <p14:creationId xmlns:p14="http://schemas.microsoft.com/office/powerpoint/2010/main" val="3903610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90600"/>
          </a:xfrm>
        </p:spPr>
        <p:txBody>
          <a:bodyPr>
            <a:normAutofit fontScale="90000"/>
          </a:bodyPr>
          <a:lstStyle/>
          <a:p>
            <a:pPr algn="l"/>
            <a:r>
              <a:rPr lang="en-US" dirty="0" smtClean="0"/>
              <a:t>There are strong correlations among all the features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1814521"/>
              </p:ext>
            </p:extLst>
          </p:nvPr>
        </p:nvGraphicFramePr>
        <p:xfrm>
          <a:off x="76200" y="1676401"/>
          <a:ext cx="8991603" cy="3276599"/>
        </p:xfrm>
        <a:graphic>
          <a:graphicData uri="http://schemas.openxmlformats.org/drawingml/2006/table">
            <a:tbl>
              <a:tblPr/>
              <a:tblGrid>
                <a:gridCol w="1219202"/>
                <a:gridCol w="1032377"/>
                <a:gridCol w="706378"/>
                <a:gridCol w="706378"/>
                <a:gridCol w="897689"/>
                <a:gridCol w="897689"/>
                <a:gridCol w="706378"/>
                <a:gridCol w="615709"/>
                <a:gridCol w="797047"/>
                <a:gridCol w="706378"/>
                <a:gridCol w="706378"/>
              </a:tblGrid>
              <a:tr h="249506">
                <a:tc gridSpan="11">
                  <a:txBody>
                    <a:bodyPr/>
                    <a:lstStyle/>
                    <a:p>
                      <a:pPr algn="ctr" fontAlgn="t"/>
                      <a:r>
                        <a:rPr lang="en-US" sz="1400" b="1" i="0" u="none" strike="noStrike" dirty="0">
                          <a:solidFill>
                            <a:srgbClr val="000000"/>
                          </a:solidFill>
                          <a:effectLst/>
                          <a:latin typeface="Arial"/>
                        </a:rPr>
                        <a:t>Pearson Correlation </a:t>
                      </a:r>
                      <a:r>
                        <a:rPr lang="en-US" sz="1400" b="1" i="0" u="none" strike="noStrike" dirty="0" smtClean="0">
                          <a:solidFill>
                            <a:srgbClr val="000000"/>
                          </a:solidFill>
                          <a:effectLst/>
                          <a:latin typeface="Arial"/>
                        </a:rPr>
                        <a:t>Coefficients</a:t>
                      </a:r>
                      <a:endParaRPr lang="en-US" sz="1400" b="1" i="0" u="none" strike="noStrike" dirty="0">
                        <a:solidFill>
                          <a:srgbClr val="000000"/>
                        </a:solidFill>
                        <a:effectLst/>
                        <a:latin typeface="Arial"/>
                      </a:endParaRPr>
                    </a:p>
                  </a:txBody>
                  <a:tcPr marL="9525" marR="9525" marT="9525" marB="0">
                    <a:lnL>
                      <a:noFill/>
                    </a:lnL>
                    <a:lnR>
                      <a:noFill/>
                    </a:lnR>
                    <a:lnT>
                      <a:noFill/>
                    </a:lnT>
                    <a:lnB>
                      <a:noFill/>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0436">
                <a:tc>
                  <a:txBody>
                    <a:bodyPr/>
                    <a:lstStyle/>
                    <a:p>
                      <a:pPr algn="ctr" fontAlgn="t"/>
                      <a:endParaRPr lang="en-US" sz="1400" b="1" i="0" u="none" strike="noStrike" dirty="0">
                        <a:solidFill>
                          <a:srgbClr val="000000"/>
                        </a:solidFill>
                        <a:effectLst/>
                        <a:latin typeface="Arial"/>
                      </a:endParaRP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Thickness</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Size</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Shape</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Adhesion</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Epithelial</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Nuclei</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Bland</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Nucleoli</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Mitoses</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Class</a:t>
                      </a:r>
                    </a:p>
                  </a:txBody>
                  <a:tcPr marL="9525" marR="9525" marT="9525" marB="0">
                    <a:lnL>
                      <a:noFill/>
                    </a:lnL>
                    <a:lnR>
                      <a:noFill/>
                    </a:lnR>
                    <a:lnT>
                      <a:noFill/>
                    </a:lnT>
                    <a:lnB>
                      <a:noFill/>
                    </a:lnB>
                    <a:solidFill>
                      <a:schemeClr val="bg1">
                        <a:lumMod val="75000"/>
                      </a:schemeClr>
                    </a:solidFill>
                  </a:tcPr>
                </a:tc>
              </a:tr>
              <a:tr h="324357">
                <a:tc>
                  <a:txBody>
                    <a:bodyPr/>
                    <a:lstStyle/>
                    <a:p>
                      <a:pPr algn="ctr" fontAlgn="t"/>
                      <a:r>
                        <a:rPr lang="en-US" sz="1400" b="1" i="0" u="none" strike="noStrike" dirty="0">
                          <a:solidFill>
                            <a:srgbClr val="000000"/>
                          </a:solidFill>
                          <a:effectLst/>
                          <a:latin typeface="Calibri"/>
                        </a:rPr>
                        <a:t>Thickness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Size</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0.64248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Shape</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0.65347</a:t>
                      </a:r>
                    </a:p>
                  </a:txBody>
                  <a:tcPr marL="9525" marR="9525" marT="9525" marB="0">
                    <a:lnL>
                      <a:noFill/>
                    </a:lnL>
                    <a:lnR>
                      <a:noFill/>
                    </a:lnR>
                    <a:lnT>
                      <a:noFill/>
                    </a:lnT>
                    <a:lnB>
                      <a:noFill/>
                    </a:lnB>
                  </a:tcPr>
                </a:tc>
                <a:tc>
                  <a:txBody>
                    <a:bodyPr/>
                    <a:lstStyle/>
                    <a:p>
                      <a:pPr algn="r" fontAlgn="t"/>
                      <a:r>
                        <a:rPr lang="en-US" sz="1400" b="0" i="0" u="none" strike="noStrike" dirty="0">
                          <a:solidFill>
                            <a:srgbClr val="7030A0"/>
                          </a:solidFill>
                          <a:effectLst/>
                          <a:latin typeface="Arial"/>
                        </a:rPr>
                        <a:t>0.90723</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Adhesion</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0.48783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0.70698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0.68595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Epithelial</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0.5236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0.75354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0.72246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0.59455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Nuclei</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0.59309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0.69171</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0.71388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0.67065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0.58572</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Bland</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0.55374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0.75556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0.73534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0.66857</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0.61813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0.68061</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Nucleoli</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0.53407</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0.71935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0.71796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0.60312</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0.62893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0.58428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0.6656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310958">
                <a:tc>
                  <a:txBody>
                    <a:bodyPr/>
                    <a:lstStyle/>
                    <a:p>
                      <a:pPr algn="ctr" fontAlgn="t"/>
                      <a:r>
                        <a:rPr lang="en-US" sz="1400" b="1" i="0" u="none" strike="noStrike" dirty="0">
                          <a:solidFill>
                            <a:srgbClr val="000000"/>
                          </a:solidFill>
                          <a:effectLst/>
                          <a:latin typeface="Calibri"/>
                        </a:rPr>
                        <a:t>Mitoses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dirty="0">
                          <a:solidFill>
                            <a:srgbClr val="000000"/>
                          </a:solidFill>
                          <a:effectLst/>
                          <a:latin typeface="Arial"/>
                        </a:rPr>
                        <a:t>0.35096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0.46075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0.44126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0.4189</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0.48058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0.33921</a:t>
                      </a:r>
                    </a:p>
                  </a:txBody>
                  <a:tcPr marL="9525" marR="9525" marT="9525" marB="0">
                    <a:lnL>
                      <a:noFill/>
                    </a:lnL>
                    <a:lnR>
                      <a:noFill/>
                    </a:lnR>
                    <a:lnT>
                      <a:noFill/>
                    </a:lnT>
                    <a:lnB>
                      <a:noFill/>
                    </a:lnB>
                  </a:tcPr>
                </a:tc>
                <a:tc>
                  <a:txBody>
                    <a:bodyPr/>
                    <a:lstStyle/>
                    <a:p>
                      <a:pPr algn="r" fontAlgn="t"/>
                      <a:r>
                        <a:rPr lang="en-US" sz="1400" b="0" i="0" u="none" strike="noStrike" dirty="0" smtClean="0">
                          <a:solidFill>
                            <a:srgbClr val="000000"/>
                          </a:solidFill>
                          <a:effectLst/>
                          <a:latin typeface="Arial"/>
                        </a:rPr>
                        <a:t>0.3460</a:t>
                      </a:r>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0.43376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304800">
                <a:tc>
                  <a:txBody>
                    <a:bodyPr/>
                    <a:lstStyle/>
                    <a:p>
                      <a:pPr algn="ctr" fontAlgn="t"/>
                      <a:r>
                        <a:rPr lang="en-US" sz="1400" b="1" i="0" u="none" strike="noStrike" dirty="0">
                          <a:solidFill>
                            <a:srgbClr val="000000"/>
                          </a:solidFill>
                          <a:effectLst/>
                          <a:latin typeface="Calibri"/>
                        </a:rPr>
                        <a:t>Class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0.71479</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0.8208</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0.82189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0.70629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0.69096</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0.8227</a:t>
                      </a:r>
                    </a:p>
                  </a:txBody>
                  <a:tcPr marL="9525" marR="9525" marT="9525" marB="0">
                    <a:lnL>
                      <a:noFill/>
                    </a:lnL>
                    <a:lnR>
                      <a:noFill/>
                    </a:lnR>
                    <a:lnT>
                      <a:noFill/>
                    </a:lnT>
                    <a:lnB>
                      <a:noFill/>
                    </a:lnB>
                  </a:tcPr>
                </a:tc>
                <a:tc>
                  <a:txBody>
                    <a:bodyPr/>
                    <a:lstStyle/>
                    <a:p>
                      <a:pPr algn="r" fontAlgn="t"/>
                      <a:r>
                        <a:rPr lang="en-US" sz="1400" b="0" i="0" u="none" strike="noStrike" dirty="0" smtClean="0">
                          <a:solidFill>
                            <a:srgbClr val="000000"/>
                          </a:solidFill>
                          <a:effectLst/>
                          <a:latin typeface="Arial"/>
                        </a:rPr>
                        <a:t>0.7582</a:t>
                      </a:r>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0.71868</a:t>
                      </a:r>
                    </a:p>
                  </a:txBody>
                  <a:tcPr marL="9525" marR="9525" marT="9525" marB="0">
                    <a:lnL>
                      <a:noFill/>
                    </a:lnL>
                    <a:lnR>
                      <a:noFill/>
                    </a:lnR>
                    <a:lnT>
                      <a:noFill/>
                    </a:lnT>
                    <a:lnB>
                      <a:noFill/>
                    </a:lnB>
                  </a:tcPr>
                </a:tc>
                <a:tc>
                  <a:txBody>
                    <a:bodyPr/>
                    <a:lstStyle/>
                    <a:p>
                      <a:pPr algn="r" fontAlgn="t"/>
                      <a:r>
                        <a:rPr lang="en-US" sz="1400" b="0" i="0" u="none" strike="noStrike" dirty="0">
                          <a:solidFill>
                            <a:schemeClr val="bg1">
                              <a:lumMod val="65000"/>
                            </a:schemeClr>
                          </a:solidFill>
                          <a:effectLst/>
                          <a:latin typeface="Arial"/>
                        </a:rPr>
                        <a:t>0.42345</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1</a:t>
                      </a:r>
                    </a:p>
                  </a:txBody>
                  <a:tcPr marL="9525" marR="9525" marT="9525" marB="0">
                    <a:lnL>
                      <a:noFill/>
                    </a:lnL>
                    <a:lnR>
                      <a:noFill/>
                    </a:lnR>
                    <a:lnT>
                      <a:noFill/>
                    </a:lnT>
                    <a:lnB>
                      <a:noFill/>
                    </a:lnB>
                  </a:tcPr>
                </a:tc>
              </a:tr>
            </a:tbl>
          </a:graphicData>
        </a:graphic>
      </p:graphicFrame>
    </p:spTree>
    <p:extLst>
      <p:ext uri="{BB962C8B-B14F-4D97-AF65-F5344CB8AC3E}">
        <p14:creationId xmlns:p14="http://schemas.microsoft.com/office/powerpoint/2010/main" val="1687737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07" y="-98612"/>
            <a:ext cx="6944534"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443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 with SAS</a:t>
            </a:r>
            <a:endParaRPr lang="en-US" dirty="0"/>
          </a:p>
        </p:txBody>
      </p:sp>
    </p:spTree>
    <p:extLst>
      <p:ext uri="{BB962C8B-B14F-4D97-AF65-F5344CB8AC3E}">
        <p14:creationId xmlns:p14="http://schemas.microsoft.com/office/powerpoint/2010/main" val="2189541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Model Summary</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Backward selection is used for feature selection</a:t>
            </a:r>
          </a:p>
          <a:p>
            <a:pPr lvl="1"/>
            <a:r>
              <a:rPr lang="en-US" dirty="0" smtClean="0"/>
              <a:t>Start with interactions</a:t>
            </a:r>
          </a:p>
          <a:p>
            <a:r>
              <a:rPr lang="en-US" dirty="0" smtClean="0"/>
              <a:t>Model</a:t>
            </a:r>
          </a:p>
          <a:p>
            <a:endParaRPr lang="en-US" dirty="0"/>
          </a:p>
          <a:p>
            <a:endParaRPr lang="en-US" dirty="0" smtClean="0"/>
          </a:p>
          <a:p>
            <a:endParaRPr lang="en-US" dirty="0" smtClean="0"/>
          </a:p>
          <a:p>
            <a:r>
              <a:rPr lang="en-US" dirty="0" err="1" smtClean="0"/>
              <a:t>Somers’D</a:t>
            </a:r>
            <a:r>
              <a:rPr lang="en-US" dirty="0" smtClean="0"/>
              <a:t> = 0.987</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125075839"/>
              </p:ext>
            </p:extLst>
          </p:nvPr>
        </p:nvGraphicFramePr>
        <p:xfrm>
          <a:off x="2133600" y="2971800"/>
          <a:ext cx="6286500" cy="1691480"/>
        </p:xfrm>
        <a:graphic>
          <a:graphicData uri="http://schemas.openxmlformats.org/drawingml/2006/table">
            <a:tbl>
              <a:tblPr/>
              <a:tblGrid>
                <a:gridCol w="1072896"/>
                <a:gridCol w="804672"/>
                <a:gridCol w="922020"/>
                <a:gridCol w="1173480"/>
                <a:gridCol w="1173480"/>
                <a:gridCol w="1139952"/>
              </a:tblGrid>
              <a:tr h="222563">
                <a:tc gridSpan="6">
                  <a:txBody>
                    <a:bodyPr/>
                    <a:lstStyle/>
                    <a:p>
                      <a:pPr algn="ctr" fontAlgn="t"/>
                      <a:r>
                        <a:rPr lang="en-US" sz="1200" b="1" i="0" u="none" strike="noStrike" dirty="0">
                          <a:solidFill>
                            <a:srgbClr val="000000"/>
                          </a:solidFill>
                          <a:effectLst/>
                          <a:latin typeface="Arial"/>
                        </a:rPr>
                        <a:t>Analysis of Maximum Likelihood Estimates</a:t>
                      </a:r>
                    </a:p>
                  </a:txBody>
                  <a:tcPr marL="9525" marR="9525" marT="9525" marB="0">
                    <a:lnL>
                      <a:noFill/>
                    </a:lnL>
                    <a:lnR>
                      <a:noFill/>
                    </a:lnR>
                    <a:lnT>
                      <a:noFill/>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7076">
                <a:tc rowSpan="2">
                  <a:txBody>
                    <a:bodyPr/>
                    <a:lstStyle/>
                    <a:p>
                      <a:pPr algn="ctr" fontAlgn="t"/>
                      <a:r>
                        <a:rPr lang="en-US" sz="1200" b="1" i="0" u="none" strike="noStrike" dirty="0">
                          <a:solidFill>
                            <a:srgbClr val="000000"/>
                          </a:solidFill>
                          <a:effectLst/>
                          <a:latin typeface="Arial"/>
                        </a:rPr>
                        <a:t>Parameter</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a:solidFill>
                            <a:srgbClr val="000000"/>
                          </a:solidFill>
                          <a:effectLst/>
                          <a:latin typeface="Arial"/>
                        </a:rPr>
                        <a:t>DF</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dirty="0">
                          <a:solidFill>
                            <a:srgbClr val="000000"/>
                          </a:solidFill>
                          <a:effectLst/>
                          <a:latin typeface="Arial"/>
                        </a:rPr>
                        <a:t>Estimate</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Standard</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Wald</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dirty="0" smtClean="0">
                          <a:solidFill>
                            <a:srgbClr val="000000"/>
                          </a:solidFill>
                          <a:effectLst/>
                          <a:latin typeface="Arial"/>
                        </a:rPr>
                        <a:t>VIF</a:t>
                      </a:r>
                      <a:endParaRPr lang="en-US" sz="1200" b="1" i="0" u="none" strike="noStrike" dirty="0">
                        <a:solidFill>
                          <a:srgbClr val="000000"/>
                        </a:solidFill>
                        <a:effectLst/>
                        <a:latin typeface="Arial"/>
                      </a:endParaRPr>
                    </a:p>
                  </a:txBody>
                  <a:tcPr marL="9525" marR="9525" marT="9525" marB="0">
                    <a:lnL>
                      <a:noFill/>
                    </a:lnL>
                    <a:lnR>
                      <a:noFill/>
                    </a:lnR>
                    <a:lnT>
                      <a:noFill/>
                    </a:lnT>
                    <a:lnB>
                      <a:noFill/>
                    </a:lnB>
                    <a:solidFill>
                      <a:srgbClr val="BFBFBF"/>
                    </a:solidFill>
                  </a:tcPr>
                </a:tc>
              </a:tr>
              <a:tr h="22256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t"/>
                      <a:r>
                        <a:rPr lang="en-US" sz="1200" b="1" i="0" u="none" strike="noStrike">
                          <a:solidFill>
                            <a:srgbClr val="000000"/>
                          </a:solidFill>
                          <a:effectLst/>
                          <a:latin typeface="Arial"/>
                        </a:rPr>
                        <a:t>Error</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Chi-Square</a:t>
                      </a:r>
                    </a:p>
                  </a:txBody>
                  <a:tcPr marL="9525" marR="9525" marT="9525" marB="0">
                    <a:lnL>
                      <a:noFill/>
                    </a:lnL>
                    <a:lnR>
                      <a:noFill/>
                    </a:lnR>
                    <a:lnT>
                      <a:noFill/>
                    </a:lnT>
                    <a:lnB>
                      <a:noFill/>
                    </a:lnB>
                    <a:solidFill>
                      <a:srgbClr val="BFBFBF"/>
                    </a:solidFill>
                  </a:tcPr>
                </a:tc>
                <a:tc vMerge="1">
                  <a:txBody>
                    <a:bodyPr/>
                    <a:lstStyle/>
                    <a:p>
                      <a:endParaRPr lang="en-US"/>
                    </a:p>
                  </a:txBody>
                  <a:tcPr/>
                </a:tc>
              </a:tr>
              <a:tr h="267076">
                <a:tc>
                  <a:txBody>
                    <a:bodyPr/>
                    <a:lstStyle/>
                    <a:p>
                      <a:pPr algn="ctr" fontAlgn="t"/>
                      <a:r>
                        <a:rPr lang="en-US" sz="1200" b="1" i="0" u="none" strike="noStrike" dirty="0">
                          <a:solidFill>
                            <a:srgbClr val="000000"/>
                          </a:solidFill>
                          <a:effectLst/>
                          <a:latin typeface="Arial"/>
                        </a:rPr>
                        <a:t>Intercept</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dirty="0">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-6.8598</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0.7637</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80.6903</a:t>
                      </a:r>
                    </a:p>
                  </a:txBody>
                  <a:tcPr marL="9525" marR="9525" marT="9525" marB="0">
                    <a:lnL>
                      <a:noFill/>
                    </a:lnL>
                    <a:lnR>
                      <a:noFill/>
                    </a:lnR>
                    <a:lnT>
                      <a:noFill/>
                    </a:lnT>
                    <a:lnB>
                      <a:noFill/>
                    </a:lnB>
                  </a:tcPr>
                </a:tc>
                <a:tc>
                  <a:txBody>
                    <a:bodyPr/>
                    <a:lstStyle/>
                    <a:p>
                      <a:pPr algn="ctr" fontAlgn="t"/>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22563">
                <a:tc>
                  <a:txBody>
                    <a:bodyPr/>
                    <a:lstStyle/>
                    <a:p>
                      <a:pPr algn="ctr" fontAlgn="t"/>
                      <a:r>
                        <a:rPr lang="en-US" sz="1200" b="1" i="0" u="none" strike="noStrike">
                          <a:solidFill>
                            <a:srgbClr val="000000"/>
                          </a:solidFill>
                          <a:effectLst/>
                          <a:latin typeface="Arial"/>
                        </a:rPr>
                        <a:t>Size</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0.9058</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0.1676</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29.1956</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2.462</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22563">
                <a:tc>
                  <a:txBody>
                    <a:bodyPr/>
                    <a:lstStyle/>
                    <a:p>
                      <a:pPr algn="ctr" fontAlgn="t"/>
                      <a:r>
                        <a:rPr lang="en-US" sz="1200" b="1" i="0" u="none" strike="noStrike">
                          <a:solidFill>
                            <a:srgbClr val="000000"/>
                          </a:solidFill>
                          <a:effectLst/>
                          <a:latin typeface="Arial"/>
                        </a:rPr>
                        <a:t>Nuclei</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0.4719</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0.0829</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32.4323</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1.907</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67076">
                <a:tc>
                  <a:txBody>
                    <a:bodyPr/>
                    <a:lstStyle/>
                    <a:p>
                      <a:pPr algn="ctr" fontAlgn="t"/>
                      <a:r>
                        <a:rPr lang="en-US" sz="1200" b="1" i="0" u="none" strike="noStrike">
                          <a:solidFill>
                            <a:srgbClr val="000000"/>
                          </a:solidFill>
                          <a:effectLst/>
                          <a:latin typeface="Arial"/>
                        </a:rPr>
                        <a:t>Nucleoli</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0.4554</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0.1101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17.1032</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1.921</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50228931"/>
              </p:ext>
            </p:extLst>
          </p:nvPr>
        </p:nvGraphicFramePr>
        <p:xfrm>
          <a:off x="5943600" y="5334000"/>
          <a:ext cx="1865313" cy="685800"/>
        </p:xfrm>
        <a:graphic>
          <a:graphicData uri="http://schemas.openxmlformats.org/presentationml/2006/ole">
            <mc:AlternateContent xmlns:mc="http://schemas.openxmlformats.org/markup-compatibility/2006">
              <mc:Choice xmlns:v="urn:schemas-microsoft-com:vml" Requires="v">
                <p:oleObj spid="_x0000_s1036" name="Packager Shell Object" showAsIcon="1" r:id="rId3" imgW="1865880" imgH="685800" progId="Package">
                  <p:embed/>
                </p:oleObj>
              </mc:Choice>
              <mc:Fallback>
                <p:oleObj name="Packager Shell Object" showAsIcon="1" r:id="rId3" imgW="1865880" imgH="685800" progId="Package">
                  <p:embed/>
                  <p:pic>
                    <p:nvPicPr>
                      <p:cNvPr id="0" name=""/>
                      <p:cNvPicPr/>
                      <p:nvPr/>
                    </p:nvPicPr>
                    <p:blipFill>
                      <a:blip r:embed="rId4"/>
                      <a:stretch>
                        <a:fillRect/>
                      </a:stretch>
                    </p:blipFill>
                    <p:spPr>
                      <a:xfrm>
                        <a:off x="5943600" y="5334000"/>
                        <a:ext cx="1865313" cy="685800"/>
                      </a:xfrm>
                      <a:prstGeom prst="rect">
                        <a:avLst/>
                      </a:prstGeom>
                    </p:spPr>
                  </p:pic>
                </p:oleObj>
              </mc:Fallback>
            </mc:AlternateContent>
          </a:graphicData>
        </a:graphic>
      </p:graphicFrame>
    </p:spTree>
    <p:extLst>
      <p:ext uri="{BB962C8B-B14F-4D97-AF65-F5344CB8AC3E}">
        <p14:creationId xmlns:p14="http://schemas.microsoft.com/office/powerpoint/2010/main" val="325417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The sloping power is strong </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2955888"/>
              </p:ext>
            </p:extLst>
          </p:nvPr>
        </p:nvGraphicFramePr>
        <p:xfrm>
          <a:off x="457200" y="1143000"/>
          <a:ext cx="8229600" cy="49831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767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1509</TotalTime>
  <Words>578</Words>
  <Application>Microsoft Office PowerPoint</Application>
  <PresentationFormat>On-screen Show (4:3)</PresentationFormat>
  <Paragraphs>247</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Packager Shell Object</vt:lpstr>
      <vt:lpstr>Predictive Modeling Breast Cancer Diagnosis</vt:lpstr>
      <vt:lpstr>Executive Summary</vt:lpstr>
      <vt:lpstr>Data set statistics</vt:lpstr>
      <vt:lpstr>Feature explanations</vt:lpstr>
      <vt:lpstr>There are strong correlations among all the features</vt:lpstr>
      <vt:lpstr>PowerPoint Presentation</vt:lpstr>
      <vt:lpstr>Logistic Regression with SAS</vt:lpstr>
      <vt:lpstr>Model Summary</vt:lpstr>
      <vt:lpstr>The sloping power is strong </vt:lpstr>
      <vt:lpstr>Accuracy is high in both training and testing datasets</vt:lpstr>
      <vt:lpstr>Neural Networks with R</vt:lpstr>
      <vt:lpstr>10 hidden neurons/one hidden layer were used to train the data </vt:lpstr>
      <vt:lpstr>The model fits the training data very well</vt:lpstr>
      <vt:lpstr>Accuracy is very high in training data but is low in testing data</vt:lpstr>
      <vt:lpstr>GUIDE</vt:lpstr>
      <vt:lpstr>Visual tree also identified size and Nuclei as the most significant variables</vt:lpstr>
      <vt:lpstr>Accuracy is high in both training and testing datasets</vt:lpstr>
      <vt:lpstr>Conclusions</vt:lpstr>
      <vt:lpstr>Acknowledgment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Analysis Breast Cancer Diagnosis</dc:title>
  <dc:creator>Jianghui</dc:creator>
  <cp:lastModifiedBy>Jianghui</cp:lastModifiedBy>
  <cp:revision>33</cp:revision>
  <dcterms:created xsi:type="dcterms:W3CDTF">2015-05-01T20:32:06Z</dcterms:created>
  <dcterms:modified xsi:type="dcterms:W3CDTF">2015-05-03T18:12:18Z</dcterms:modified>
</cp:coreProperties>
</file>