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2" r:id="rId5"/>
    <p:sldId id="260" r:id="rId6"/>
    <p:sldId id="276" r:id="rId7"/>
    <p:sldId id="259" r:id="rId8"/>
    <p:sldId id="261" r:id="rId9"/>
    <p:sldId id="264" r:id="rId10"/>
    <p:sldId id="265" r:id="rId11"/>
    <p:sldId id="267" r:id="rId12"/>
    <p:sldId id="268" r:id="rId13"/>
    <p:sldId id="269" r:id="rId14"/>
    <p:sldId id="270" r:id="rId15"/>
    <p:sldId id="271" r:id="rId16"/>
    <p:sldId id="272" r:id="rId17"/>
    <p:sldId id="274" r:id="rId18"/>
    <p:sldId id="27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607174103237096E-2"/>
          <c:y val="5.1400554097404488E-2"/>
          <c:w val="0.76800853018372695"/>
          <c:h val="0.72150845727617385"/>
        </c:manualLayout>
      </c:layout>
      <c:barChart>
        <c:barDir val="col"/>
        <c:grouping val="clustered"/>
        <c:varyColors val="0"/>
        <c:ser>
          <c:idx val="0"/>
          <c:order val="0"/>
          <c:tx>
            <c:v># of records</c:v>
          </c:tx>
          <c:invertIfNegative val="0"/>
          <c:val>
            <c:numRef>
              <c:f>Sheet1!$B$30:$B$33</c:f>
              <c:numCache>
                <c:formatCode>General</c:formatCode>
                <c:ptCount val="4"/>
                <c:pt idx="0">
                  <c:v>217</c:v>
                </c:pt>
                <c:pt idx="1">
                  <c:v>68</c:v>
                </c:pt>
                <c:pt idx="2">
                  <c:v>92</c:v>
                </c:pt>
                <c:pt idx="3">
                  <c:v>94</c:v>
                </c:pt>
              </c:numCache>
            </c:numRef>
          </c:val>
        </c:ser>
        <c:dLbls>
          <c:showLegendKey val="0"/>
          <c:showVal val="0"/>
          <c:showCatName val="0"/>
          <c:showSerName val="0"/>
          <c:showPercent val="0"/>
          <c:showBubbleSize val="0"/>
        </c:dLbls>
        <c:gapWidth val="150"/>
        <c:axId val="127486208"/>
        <c:axId val="127498496"/>
      </c:barChart>
      <c:lineChart>
        <c:grouping val="stacked"/>
        <c:varyColors val="0"/>
        <c:ser>
          <c:idx val="1"/>
          <c:order val="1"/>
          <c:tx>
            <c:v>Malignant Rate</c:v>
          </c:tx>
          <c:marker>
            <c:symbol val="none"/>
          </c:marker>
          <c:val>
            <c:numRef>
              <c:f>Sheet1!$C$30:$C$33</c:f>
              <c:numCache>
                <c:formatCode>General</c:formatCode>
                <c:ptCount val="4"/>
                <c:pt idx="0">
                  <c:v>0</c:v>
                </c:pt>
                <c:pt idx="1">
                  <c:v>1.47E-2</c:v>
                </c:pt>
                <c:pt idx="2">
                  <c:v>0.76080000000000003</c:v>
                </c:pt>
                <c:pt idx="3">
                  <c:v>0.98939999999999995</c:v>
                </c:pt>
              </c:numCache>
            </c:numRef>
          </c:val>
          <c:smooth val="0"/>
        </c:ser>
        <c:dLbls>
          <c:showLegendKey val="0"/>
          <c:showVal val="0"/>
          <c:showCatName val="0"/>
          <c:showSerName val="0"/>
          <c:showPercent val="0"/>
          <c:showBubbleSize val="0"/>
        </c:dLbls>
        <c:marker val="1"/>
        <c:smooth val="0"/>
        <c:axId val="127357696"/>
        <c:axId val="180501120"/>
      </c:lineChart>
      <c:catAx>
        <c:axId val="127486208"/>
        <c:scaling>
          <c:orientation val="minMax"/>
        </c:scaling>
        <c:delete val="0"/>
        <c:axPos val="b"/>
        <c:majorTickMark val="out"/>
        <c:minorTickMark val="none"/>
        <c:tickLblPos val="nextTo"/>
        <c:crossAx val="127498496"/>
        <c:crosses val="autoZero"/>
        <c:auto val="1"/>
        <c:lblAlgn val="ctr"/>
        <c:lblOffset val="100"/>
        <c:noMultiLvlLbl val="0"/>
      </c:catAx>
      <c:valAx>
        <c:axId val="127498496"/>
        <c:scaling>
          <c:orientation val="minMax"/>
        </c:scaling>
        <c:delete val="0"/>
        <c:axPos val="l"/>
        <c:numFmt formatCode="General" sourceLinked="1"/>
        <c:majorTickMark val="out"/>
        <c:minorTickMark val="none"/>
        <c:tickLblPos val="nextTo"/>
        <c:crossAx val="127486208"/>
        <c:crosses val="autoZero"/>
        <c:crossBetween val="between"/>
      </c:valAx>
      <c:valAx>
        <c:axId val="180501120"/>
        <c:scaling>
          <c:orientation val="minMax"/>
        </c:scaling>
        <c:delete val="0"/>
        <c:axPos val="r"/>
        <c:numFmt formatCode="General" sourceLinked="1"/>
        <c:majorTickMark val="out"/>
        <c:minorTickMark val="none"/>
        <c:tickLblPos val="nextTo"/>
        <c:crossAx val="127357696"/>
        <c:crosses val="max"/>
        <c:crossBetween val="between"/>
      </c:valAx>
      <c:catAx>
        <c:axId val="127357696"/>
        <c:scaling>
          <c:orientation val="minMax"/>
        </c:scaling>
        <c:delete val="1"/>
        <c:axPos val="b"/>
        <c:majorTickMark val="out"/>
        <c:minorTickMark val="none"/>
        <c:tickLblPos val="nextTo"/>
        <c:crossAx val="180501120"/>
        <c:crosses val="autoZero"/>
        <c:auto val="1"/>
        <c:lblAlgn val="ctr"/>
        <c:lblOffset val="100"/>
        <c:noMultiLvlLbl val="0"/>
      </c:catAx>
    </c:plotArea>
    <c:legend>
      <c:legendPos val="r"/>
      <c:layout>
        <c:manualLayout>
          <c:xMode val="edge"/>
          <c:yMode val="edge"/>
          <c:x val="0.22289758919024008"/>
          <c:y val="0.87355793025871764"/>
          <c:w val="0.51691732283464564"/>
          <c:h val="0.1007679040119985"/>
        </c:manualLayout>
      </c:layout>
      <c:overlay val="0"/>
    </c:legend>
    <c:plotVisOnly val="1"/>
    <c:dispBlanksAs val="gap"/>
    <c:showDLblsOverMax val="0"/>
  </c:chart>
  <c:txPr>
    <a:bodyPr/>
    <a:lstStyle/>
    <a:p>
      <a:pPr>
        <a:defRPr sz="1200"/>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7078EA-5165-4742-ACBE-C8B472AD7ABA}"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0739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078EA-5165-4742-ACBE-C8B472AD7ABA}"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354298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078EA-5165-4742-ACBE-C8B472AD7ABA}"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80938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078EA-5165-4742-ACBE-C8B472AD7ABA}"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62589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078EA-5165-4742-ACBE-C8B472AD7ABA}"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294344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7078EA-5165-4742-ACBE-C8B472AD7ABA}" type="datetimeFigureOut">
              <a:rPr lang="en-US" smtClean="0"/>
              <a:t>5/3/2015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40228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7078EA-5165-4742-ACBE-C8B472AD7ABA}" type="datetimeFigureOut">
              <a:rPr lang="en-US" smtClean="0"/>
              <a:t>5/3/2015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233671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7078EA-5165-4742-ACBE-C8B472AD7ABA}" type="datetimeFigureOut">
              <a:rPr lang="en-US" smtClean="0"/>
              <a:t>5/3/2015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53484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078EA-5165-4742-ACBE-C8B472AD7ABA}" type="datetimeFigureOut">
              <a:rPr lang="en-US" smtClean="0"/>
              <a:t>5/3/2015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428498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078EA-5165-4742-ACBE-C8B472AD7ABA}" type="datetimeFigureOut">
              <a:rPr lang="en-US" smtClean="0"/>
              <a:t>5/3/2015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611321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078EA-5165-4742-ACBE-C8B472AD7ABA}" type="datetimeFigureOut">
              <a:rPr lang="en-US" smtClean="0"/>
              <a:t>5/3/2015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82283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078EA-5165-4742-ACBE-C8B472AD7ABA}" type="datetimeFigureOut">
              <a:rPr lang="en-US" smtClean="0"/>
              <a:t>5/3/2015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07E05-5AB9-43E4-A97D-9BD409A254DE}" type="slidenum">
              <a:rPr lang="en-US" smtClean="0"/>
              <a:t>‹#›</a:t>
            </a:fld>
            <a:endParaRPr lang="en-US"/>
          </a:p>
        </p:txBody>
      </p:sp>
    </p:spTree>
    <p:extLst>
      <p:ext uri="{BB962C8B-B14F-4D97-AF65-F5344CB8AC3E}">
        <p14:creationId xmlns:p14="http://schemas.microsoft.com/office/powerpoint/2010/main" val="1300293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9.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 Id="rId9" Type="http://schemas.openxmlformats.org/officeDocument/2006/relationships/image" Target="../media/image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Predictive Modeling</a:t>
            </a:r>
            <a:br>
              <a:rPr lang="en-US" dirty="0" smtClean="0"/>
            </a:br>
            <a:r>
              <a:rPr lang="en-US" dirty="0" smtClean="0"/>
              <a:t>Breast Cancer Diagnosis</a:t>
            </a:r>
            <a:endParaRPr lang="en-US" dirty="0"/>
          </a:p>
        </p:txBody>
      </p:sp>
      <p:sp>
        <p:nvSpPr>
          <p:cNvPr id="3" name="Subtitle 2"/>
          <p:cNvSpPr>
            <a:spLocks noGrp="1"/>
          </p:cNvSpPr>
          <p:nvPr>
            <p:ph type="subTitle" idx="1"/>
          </p:nvPr>
        </p:nvSpPr>
        <p:spPr/>
        <p:txBody>
          <a:bodyPr/>
          <a:lstStyle/>
          <a:p>
            <a:r>
              <a:rPr lang="en-US" dirty="0" err="1" smtClean="0"/>
              <a:t>Jianghui</a:t>
            </a:r>
            <a:r>
              <a:rPr lang="en-US" dirty="0"/>
              <a:t> </a:t>
            </a:r>
            <a:r>
              <a:rPr lang="en-US" dirty="0" smtClean="0"/>
              <a:t>“Jack” Wang</a:t>
            </a:r>
          </a:p>
        </p:txBody>
      </p:sp>
    </p:spTree>
    <p:extLst>
      <p:ext uri="{BB962C8B-B14F-4D97-AF65-F5344CB8AC3E}">
        <p14:creationId xmlns:p14="http://schemas.microsoft.com/office/powerpoint/2010/main" val="95401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fontScale="90000"/>
          </a:bodyPr>
          <a:lstStyle/>
          <a:p>
            <a:pPr algn="l"/>
            <a:r>
              <a:rPr lang="en-US" dirty="0" smtClean="0"/>
              <a:t>Accuracy is high in both training and testing datasets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40267603"/>
              </p:ext>
            </p:extLst>
          </p:nvPr>
        </p:nvGraphicFramePr>
        <p:xfrm>
          <a:off x="838200" y="2057400"/>
          <a:ext cx="6229349" cy="2743200"/>
        </p:xfrm>
        <a:graphic>
          <a:graphicData uri="http://schemas.openxmlformats.org/drawingml/2006/table">
            <a:tbl>
              <a:tblPr/>
              <a:tblGrid>
                <a:gridCol w="866692"/>
                <a:gridCol w="866692"/>
                <a:gridCol w="866692"/>
                <a:gridCol w="1679216"/>
                <a:gridCol w="1083365"/>
                <a:gridCol w="866692"/>
              </a:tblGrid>
              <a:tr h="508000">
                <a:tc>
                  <a:txBody>
                    <a:bodyPr/>
                    <a:lstStyle/>
                    <a:p>
                      <a:pPr algn="ctr" fontAlgn="ctr"/>
                      <a:r>
                        <a:rPr lang="en-US" sz="1800" b="0" i="0" u="none" strike="noStrike" dirty="0">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dirty="0">
                          <a:solidFill>
                            <a:srgbClr val="000000"/>
                          </a:solidFill>
                          <a:effectLst/>
                          <a:latin typeface="Calibri"/>
                        </a:rPr>
                        <a:t> </a:t>
                      </a:r>
                    </a:p>
                  </a:txBody>
                  <a:tcPr marL="9525" marR="9525" marT="9525" marB="0" anchor="ctr">
                    <a:lnL>
                      <a:noFill/>
                    </a:lnL>
                    <a:lnR>
                      <a:noFill/>
                    </a:lnR>
                    <a:lnT>
                      <a:noFill/>
                    </a:lnT>
                    <a:lnB>
                      <a:noFill/>
                    </a:lnB>
                    <a:solidFill>
                      <a:srgbClr val="BFBFBF"/>
                    </a:solidFill>
                  </a:tcPr>
                </a:tc>
                <a:tc gridSpan="2">
                  <a:txBody>
                    <a:bodyPr/>
                    <a:lstStyle/>
                    <a:p>
                      <a:pPr algn="ctr" fontAlgn="ctr"/>
                      <a:r>
                        <a:rPr lang="en-US" sz="1800" b="0" i="0" u="none" strike="noStrike">
                          <a:solidFill>
                            <a:srgbClr val="006100"/>
                          </a:solidFill>
                          <a:effectLst/>
                          <a:latin typeface="Calibri"/>
                        </a:rPr>
                        <a:t>Train</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800" b="0" i="0" u="none" strike="noStrike">
                          <a:solidFill>
                            <a:srgbClr val="9C6500"/>
                          </a:solidFill>
                          <a:effectLst/>
                          <a:latin typeface="Calibri"/>
                        </a:rPr>
                        <a:t>Test</a:t>
                      </a:r>
                    </a:p>
                  </a:txBody>
                  <a:tcPr marL="9525" marR="9525" marT="9525" marB="0" anchor="ctr">
                    <a:lnL>
                      <a:noFill/>
                    </a:lnL>
                    <a:lnR>
                      <a:noFill/>
                    </a:lnR>
                    <a:lnT>
                      <a:noFill/>
                    </a:lnT>
                    <a:lnB>
                      <a:noFill/>
                    </a:lnB>
                    <a:solidFill>
                      <a:srgbClr val="BFBFBF"/>
                    </a:solidFill>
                  </a:tcPr>
                </a:tc>
                <a:tc hMerge="1">
                  <a:txBody>
                    <a:bodyPr/>
                    <a:lstStyle/>
                    <a:p>
                      <a:endParaRPr lang="en-US"/>
                    </a:p>
                  </a:txBody>
                  <a:tcPr/>
                </a:tc>
              </a:tr>
              <a:tr h="609600">
                <a:tc>
                  <a:txBody>
                    <a:bodyPr/>
                    <a:lstStyle/>
                    <a:p>
                      <a:pPr algn="ctr" fontAlgn="ctr"/>
                      <a:r>
                        <a:rPr lang="en-US" sz="1800" b="0" i="0" u="none" strike="noStrike">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61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61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9C65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9C6500"/>
                          </a:solidFill>
                          <a:effectLst/>
                          <a:latin typeface="Calibri"/>
                        </a:rPr>
                        <a:t>1</a:t>
                      </a:r>
                    </a:p>
                  </a:txBody>
                  <a:tcPr marL="9525" marR="9525" marT="9525" marB="0" anchor="ctr">
                    <a:lnL>
                      <a:noFill/>
                    </a:lnL>
                    <a:lnR>
                      <a:noFill/>
                    </a:lnR>
                    <a:lnT>
                      <a:noFill/>
                    </a:lnT>
                    <a:lnB>
                      <a:noFill/>
                    </a:lnB>
                    <a:solidFill>
                      <a:srgbClr val="BFBFBF"/>
                    </a:solidFill>
                  </a:tcPr>
                </a:tc>
              </a:tr>
              <a:tr h="508000">
                <a:tc rowSpan="2">
                  <a:txBody>
                    <a:bodyPr/>
                    <a:lstStyle/>
                    <a:p>
                      <a:pPr algn="ctr" fontAlgn="ctr"/>
                      <a:r>
                        <a:rPr lang="en-US" sz="1800" b="0" i="0" u="none" strike="noStrike">
                          <a:solidFill>
                            <a:srgbClr val="000000"/>
                          </a:solidFill>
                          <a:effectLst/>
                          <a:latin typeface="Calibri"/>
                        </a:rPr>
                        <a:t>Model</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00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6100"/>
                          </a:solidFill>
                          <a:effectLst/>
                          <a:latin typeface="Calibri"/>
                        </a:rPr>
                        <a:t>8</a:t>
                      </a:r>
                    </a:p>
                  </a:txBody>
                  <a:tcPr marL="9525" marR="9525" marT="9525" marB="0" anchor="ctr">
                    <a:lnL>
                      <a:noFill/>
                    </a:lnL>
                    <a:lnR>
                      <a:noFill/>
                    </a:lnR>
                    <a:lnT>
                      <a:noFill/>
                    </a:lnT>
                    <a:lnB>
                      <a:noFill/>
                    </a:lnB>
                    <a:solidFill>
                      <a:srgbClr val="C6EFCE"/>
                    </a:solidFill>
                  </a:tcPr>
                </a:tc>
                <a:tc>
                  <a:txBody>
                    <a:bodyPr/>
                    <a:lstStyle/>
                    <a:p>
                      <a:pPr algn="ctr" fontAlgn="ctr"/>
                      <a:r>
                        <a:rPr lang="en-US" sz="1800" b="0" i="0" u="none" strike="noStrike">
                          <a:solidFill>
                            <a:srgbClr val="006100"/>
                          </a:solidFill>
                          <a:effectLst/>
                          <a:latin typeface="Calibri"/>
                        </a:rPr>
                        <a:t>157</a:t>
                      </a:r>
                    </a:p>
                  </a:txBody>
                  <a:tcPr marL="9525" marR="9525" marT="9525" marB="0" anchor="ctr">
                    <a:lnL>
                      <a:noFill/>
                    </a:lnL>
                    <a:lnR>
                      <a:noFill/>
                    </a:lnR>
                    <a:lnT>
                      <a:noFill/>
                    </a:lnT>
                    <a:lnB>
                      <a:noFill/>
                    </a:lnB>
                    <a:solidFill>
                      <a:srgbClr val="C6EFCE"/>
                    </a:solidFill>
                  </a:tcPr>
                </a:tc>
                <a:tc>
                  <a:txBody>
                    <a:bodyPr/>
                    <a:lstStyle/>
                    <a:p>
                      <a:pPr algn="ctr" fontAlgn="ctr"/>
                      <a:r>
                        <a:rPr lang="en-US" sz="1800" b="0" i="0" u="none" strike="noStrike">
                          <a:solidFill>
                            <a:srgbClr val="9C6500"/>
                          </a:solidFill>
                          <a:effectLst/>
                          <a:latin typeface="Calibri"/>
                        </a:rPr>
                        <a:t>3</a:t>
                      </a:r>
                    </a:p>
                  </a:txBody>
                  <a:tcPr marL="9525" marR="9525" marT="9525" marB="0" anchor="ctr">
                    <a:lnL>
                      <a:noFill/>
                    </a:lnL>
                    <a:lnR>
                      <a:noFill/>
                    </a:lnR>
                    <a:lnT>
                      <a:noFill/>
                    </a:lnT>
                    <a:lnB>
                      <a:noFill/>
                    </a:lnB>
                    <a:solidFill>
                      <a:srgbClr val="FFEB9C"/>
                    </a:solidFill>
                  </a:tcPr>
                </a:tc>
                <a:tc>
                  <a:txBody>
                    <a:bodyPr/>
                    <a:lstStyle/>
                    <a:p>
                      <a:pPr algn="ctr" fontAlgn="ctr"/>
                      <a:r>
                        <a:rPr lang="en-US" sz="1800" b="0" i="0" u="none" strike="noStrike">
                          <a:solidFill>
                            <a:srgbClr val="9C6500"/>
                          </a:solidFill>
                          <a:effectLst/>
                          <a:latin typeface="Calibri"/>
                        </a:rPr>
                        <a:t>66</a:t>
                      </a:r>
                    </a:p>
                  </a:txBody>
                  <a:tcPr marL="9525" marR="9525" marT="9525" marB="0" anchor="ctr">
                    <a:lnL>
                      <a:noFill/>
                    </a:lnL>
                    <a:lnR>
                      <a:noFill/>
                    </a:lnR>
                    <a:lnT>
                      <a:noFill/>
                    </a:lnT>
                    <a:lnB>
                      <a:noFill/>
                    </a:lnB>
                    <a:solidFill>
                      <a:srgbClr val="FFEB9C"/>
                    </a:solidFill>
                  </a:tcPr>
                </a:tc>
              </a:tr>
              <a:tr h="609600">
                <a:tc vMerge="1">
                  <a:txBody>
                    <a:bodyPr/>
                    <a:lstStyle/>
                    <a:p>
                      <a:endParaRPr lang="en-US"/>
                    </a:p>
                  </a:txBody>
                  <a:tcPr/>
                </a:tc>
                <a:tc>
                  <a:txBody>
                    <a:bodyPr/>
                    <a:lstStyle/>
                    <a:p>
                      <a:pPr algn="ctr" fontAlgn="ctr"/>
                      <a:r>
                        <a:rPr lang="en-US" sz="1800" b="0" i="0" u="none" strike="noStrike" dirty="0">
                          <a:solidFill>
                            <a:srgbClr val="0000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6100"/>
                          </a:solidFill>
                          <a:effectLst/>
                          <a:latin typeface="Calibri"/>
                        </a:rPr>
                        <a:t>299</a:t>
                      </a:r>
                    </a:p>
                  </a:txBody>
                  <a:tcPr marL="9525" marR="9525" marT="9525" marB="0" anchor="ctr">
                    <a:lnL>
                      <a:noFill/>
                    </a:lnL>
                    <a:lnR>
                      <a:noFill/>
                    </a:lnR>
                    <a:lnT>
                      <a:noFill/>
                    </a:lnT>
                    <a:lnB>
                      <a:noFill/>
                    </a:lnB>
                    <a:solidFill>
                      <a:srgbClr val="C6EFCE"/>
                    </a:solidFill>
                  </a:tcPr>
                </a:tc>
                <a:tc>
                  <a:txBody>
                    <a:bodyPr/>
                    <a:lstStyle/>
                    <a:p>
                      <a:pPr algn="ctr" fontAlgn="ctr"/>
                      <a:r>
                        <a:rPr lang="en-US" sz="1800" b="0" i="0" u="none" strike="noStrike">
                          <a:solidFill>
                            <a:srgbClr val="006100"/>
                          </a:solidFill>
                          <a:effectLst/>
                          <a:latin typeface="Calibri"/>
                        </a:rPr>
                        <a:t>7</a:t>
                      </a:r>
                    </a:p>
                  </a:txBody>
                  <a:tcPr marL="9525" marR="9525" marT="9525" marB="0" anchor="ctr">
                    <a:lnL>
                      <a:noFill/>
                    </a:lnL>
                    <a:lnR>
                      <a:noFill/>
                    </a:lnR>
                    <a:lnT>
                      <a:noFill/>
                    </a:lnT>
                    <a:lnB>
                      <a:noFill/>
                    </a:lnB>
                    <a:solidFill>
                      <a:srgbClr val="C6EFCE"/>
                    </a:solidFill>
                  </a:tcPr>
                </a:tc>
                <a:tc>
                  <a:txBody>
                    <a:bodyPr/>
                    <a:lstStyle/>
                    <a:p>
                      <a:pPr algn="ctr" fontAlgn="ctr"/>
                      <a:r>
                        <a:rPr lang="en-US" sz="1800" b="0" i="0" u="none" strike="noStrike">
                          <a:solidFill>
                            <a:srgbClr val="9C6500"/>
                          </a:solidFill>
                          <a:effectLst/>
                          <a:latin typeface="Calibri"/>
                        </a:rPr>
                        <a:t>134</a:t>
                      </a:r>
                    </a:p>
                  </a:txBody>
                  <a:tcPr marL="9525" marR="9525" marT="9525" marB="0" anchor="ctr">
                    <a:lnL>
                      <a:noFill/>
                    </a:lnL>
                    <a:lnR>
                      <a:noFill/>
                    </a:lnR>
                    <a:lnT>
                      <a:noFill/>
                    </a:lnT>
                    <a:lnB>
                      <a:noFill/>
                    </a:lnB>
                    <a:solidFill>
                      <a:srgbClr val="FFEB9C"/>
                    </a:solidFill>
                  </a:tcPr>
                </a:tc>
                <a:tc>
                  <a:txBody>
                    <a:bodyPr/>
                    <a:lstStyle/>
                    <a:p>
                      <a:pPr algn="ctr" fontAlgn="ctr"/>
                      <a:r>
                        <a:rPr lang="en-US" sz="1800" b="0" i="0" u="none" strike="noStrike">
                          <a:solidFill>
                            <a:srgbClr val="9C6500"/>
                          </a:solidFill>
                          <a:effectLst/>
                          <a:latin typeface="Calibri"/>
                        </a:rPr>
                        <a:t>9</a:t>
                      </a:r>
                    </a:p>
                  </a:txBody>
                  <a:tcPr marL="9525" marR="9525" marT="9525" marB="0" anchor="ctr">
                    <a:lnL>
                      <a:noFill/>
                    </a:lnL>
                    <a:lnR>
                      <a:noFill/>
                    </a:lnR>
                    <a:lnT>
                      <a:noFill/>
                    </a:lnT>
                    <a:lnB>
                      <a:noFill/>
                    </a:lnB>
                    <a:solidFill>
                      <a:srgbClr val="FFEB9C"/>
                    </a:solidFill>
                  </a:tcPr>
                </a:tc>
              </a:tr>
              <a:tr h="508000">
                <a:tc>
                  <a:txBody>
                    <a:bodyPr/>
                    <a:lstStyle/>
                    <a:p>
                      <a:pPr algn="ctr" fontAlgn="ctr"/>
                      <a:endParaRPr lang="en-US" sz="1800" b="0" i="0" u="none" strike="noStrike">
                        <a:solidFill>
                          <a:srgbClr val="000000"/>
                        </a:solidFill>
                        <a:effectLst/>
                        <a:latin typeface="Calibri"/>
                      </a:endParaRPr>
                    </a:p>
                  </a:txBody>
                  <a:tcPr marL="9525" marR="9525" marT="9525" marB="0" anchor="ctr">
                    <a:lnL>
                      <a:noFill/>
                    </a:lnL>
                    <a:lnR>
                      <a:noFill/>
                    </a:lnR>
                    <a:lnT>
                      <a:noFill/>
                    </a:lnT>
                    <a:lnB>
                      <a:noFill/>
                    </a:lnB>
                  </a:tcPr>
                </a:tc>
                <a:tc>
                  <a:txBody>
                    <a:bodyPr/>
                    <a:lstStyle/>
                    <a:p>
                      <a:pPr algn="ctr" fontAlgn="ctr"/>
                      <a:endParaRPr lang="en-US" sz="1800" b="0" i="0" u="none" strike="noStrike">
                        <a:solidFill>
                          <a:srgbClr val="000000"/>
                        </a:solidFill>
                        <a:effectLst/>
                        <a:latin typeface="Calibri"/>
                      </a:endParaRPr>
                    </a:p>
                  </a:txBody>
                  <a:tcPr marL="9525" marR="9525" marT="9525" marB="0" anchor="ctr">
                    <a:lnL>
                      <a:noFill/>
                    </a:lnL>
                    <a:lnR>
                      <a:noFill/>
                    </a:lnR>
                    <a:lnT>
                      <a:noFill/>
                    </a:lnT>
                    <a:lnB>
                      <a:noFill/>
                    </a:lnB>
                  </a:tcPr>
                </a:tc>
                <a:tc gridSpan="2">
                  <a:txBody>
                    <a:bodyPr/>
                    <a:lstStyle/>
                    <a:p>
                      <a:pPr algn="ctr" fontAlgn="ctr"/>
                      <a:r>
                        <a:rPr lang="en-US" sz="1800" b="0" i="0" u="none" strike="noStrike">
                          <a:solidFill>
                            <a:srgbClr val="000000"/>
                          </a:solidFill>
                          <a:effectLst/>
                          <a:latin typeface="Calibri"/>
                        </a:rPr>
                        <a:t>96.82%</a:t>
                      </a:r>
                    </a:p>
                  </a:txBody>
                  <a:tcPr marL="9525" marR="9525" marT="9525" marB="0" anchor="ctr">
                    <a:lnL>
                      <a:noFill/>
                    </a:lnL>
                    <a:lnR>
                      <a:noFill/>
                    </a:lnR>
                    <a:lnT>
                      <a:noFill/>
                    </a:lnT>
                    <a:lnB>
                      <a:noFill/>
                    </a:lnB>
                  </a:tcPr>
                </a:tc>
                <a:tc hMerge="1">
                  <a:txBody>
                    <a:bodyPr/>
                    <a:lstStyle/>
                    <a:p>
                      <a:endParaRPr lang="en-US"/>
                    </a:p>
                  </a:txBody>
                  <a:tcPr/>
                </a:tc>
                <a:tc gridSpan="2">
                  <a:txBody>
                    <a:bodyPr/>
                    <a:lstStyle/>
                    <a:p>
                      <a:pPr algn="ctr" fontAlgn="ctr"/>
                      <a:r>
                        <a:rPr lang="en-US" sz="1800" b="0" i="0" u="none" strike="noStrike" dirty="0">
                          <a:solidFill>
                            <a:srgbClr val="000000"/>
                          </a:solidFill>
                          <a:effectLst/>
                          <a:latin typeface="Calibri"/>
                        </a:rPr>
                        <a:t>94.34%</a:t>
                      </a:r>
                    </a:p>
                  </a:txBody>
                  <a:tcPr marL="9525" marR="9525" marT="9525" marB="0" anchor="ctr">
                    <a:lnL>
                      <a:noFill/>
                    </a:lnL>
                    <a:lnR>
                      <a:noFill/>
                    </a:lnR>
                    <a:lnT>
                      <a:noFill/>
                    </a:lnT>
                    <a:lnB>
                      <a:noFill/>
                    </a:lnB>
                  </a:tcPr>
                </a:tc>
                <a:tc hMerge="1">
                  <a:txBody>
                    <a:bodyPr/>
                    <a:lstStyle/>
                    <a:p>
                      <a:endParaRPr lang="en-US"/>
                    </a:p>
                  </a:txBody>
                  <a:tcPr/>
                </a:tc>
              </a:tr>
            </a:tbl>
          </a:graphicData>
        </a:graphic>
      </p:graphicFrame>
      <p:sp>
        <p:nvSpPr>
          <p:cNvPr id="9" name="TextBox 8"/>
          <p:cNvSpPr txBox="1"/>
          <p:nvPr/>
        </p:nvSpPr>
        <p:spPr>
          <a:xfrm>
            <a:off x="685800" y="5675077"/>
            <a:ext cx="6553200" cy="523220"/>
          </a:xfrm>
          <a:prstGeom prst="rect">
            <a:avLst/>
          </a:prstGeom>
          <a:noFill/>
        </p:spPr>
        <p:txBody>
          <a:bodyPr wrap="square" rtlCol="0">
            <a:spAutoFit/>
          </a:bodyPr>
          <a:lstStyle/>
          <a:p>
            <a:r>
              <a:rPr lang="en-US" sz="1400" dirty="0" smtClean="0"/>
              <a:t>Note: Accuracy is adopted because of its simplicity compared to others such as </a:t>
            </a:r>
            <a:r>
              <a:rPr lang="en-US" sz="1400" dirty="0" err="1"/>
              <a:t>i</a:t>
            </a:r>
            <a:r>
              <a:rPr lang="en-US" sz="1400" dirty="0" err="1" smtClean="0"/>
              <a:t>nformedness</a:t>
            </a:r>
            <a:r>
              <a:rPr lang="en-US" sz="1400" dirty="0" smtClean="0"/>
              <a:t>, </a:t>
            </a:r>
            <a:r>
              <a:rPr lang="en-US" sz="1400" dirty="0" err="1" smtClean="0"/>
              <a:t>markedness</a:t>
            </a:r>
            <a:r>
              <a:rPr lang="en-US" sz="1400" dirty="0" smtClean="0"/>
              <a:t>, F1 score, etc.   </a:t>
            </a:r>
            <a:endParaRPr lang="en-US" sz="1400" dirty="0"/>
          </a:p>
        </p:txBody>
      </p:sp>
    </p:spTree>
    <p:extLst>
      <p:ext uri="{BB962C8B-B14F-4D97-AF65-F5344CB8AC3E}">
        <p14:creationId xmlns:p14="http://schemas.microsoft.com/office/powerpoint/2010/main" val="3640103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Networks with R</a:t>
            </a:r>
            <a:endParaRPr lang="en-US" dirty="0"/>
          </a:p>
        </p:txBody>
      </p:sp>
    </p:spTree>
    <p:extLst>
      <p:ext uri="{BB962C8B-B14F-4D97-AF65-F5344CB8AC3E}">
        <p14:creationId xmlns:p14="http://schemas.microsoft.com/office/powerpoint/2010/main" val="3269823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868362"/>
          </a:xfrm>
        </p:spPr>
        <p:txBody>
          <a:bodyPr>
            <a:normAutofit fontScale="90000"/>
          </a:bodyPr>
          <a:lstStyle/>
          <a:p>
            <a:pPr algn="l"/>
            <a:r>
              <a:rPr lang="en-US" dirty="0" smtClean="0"/>
              <a:t>10 hidden neurons/one hidden layer were used to train the data </a:t>
            </a:r>
            <a:endParaRPr lang="en-US" dirty="0"/>
          </a:p>
        </p:txBody>
      </p:sp>
      <p:sp>
        <p:nvSpPr>
          <p:cNvPr id="4" name="TextBox 3"/>
          <p:cNvSpPr txBox="1"/>
          <p:nvPr/>
        </p:nvSpPr>
        <p:spPr>
          <a:xfrm>
            <a:off x="2514600" y="6107668"/>
            <a:ext cx="4953000" cy="369332"/>
          </a:xfrm>
          <a:prstGeom prst="rect">
            <a:avLst/>
          </a:prstGeom>
          <a:noFill/>
        </p:spPr>
        <p:txBody>
          <a:bodyPr wrap="square" rtlCol="0">
            <a:spAutoFit/>
          </a:bodyPr>
          <a:lstStyle/>
          <a:p>
            <a:r>
              <a:rPr lang="en-US" dirty="0" smtClean="0"/>
              <a:t>Error: 0.5145     Steps: 31168</a:t>
            </a:r>
            <a:endParaRPr lang="en-US" dirty="0"/>
          </a:p>
        </p:txBody>
      </p:sp>
      <p:pic>
        <p:nvPicPr>
          <p:cNvPr id="512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130"/>
          <a:stretch/>
        </p:blipFill>
        <p:spPr bwMode="auto">
          <a:xfrm>
            <a:off x="1314450" y="1284194"/>
            <a:ext cx="6153150" cy="473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2"/>
          <p:cNvGraphicFramePr>
            <a:graphicFrameLocks noChangeAspect="1"/>
          </p:cNvGraphicFramePr>
          <p:nvPr>
            <p:extLst>
              <p:ext uri="{D42A27DB-BD31-4B8C-83A1-F6EECF244321}">
                <p14:modId xmlns:p14="http://schemas.microsoft.com/office/powerpoint/2010/main" val="1304755840"/>
              </p:ext>
            </p:extLst>
          </p:nvPr>
        </p:nvGraphicFramePr>
        <p:xfrm>
          <a:off x="7213600" y="5421868"/>
          <a:ext cx="508000" cy="685800"/>
        </p:xfrm>
        <a:graphic>
          <a:graphicData uri="http://schemas.openxmlformats.org/presentationml/2006/ole">
            <mc:AlternateContent xmlns:mc="http://schemas.openxmlformats.org/markup-compatibility/2006">
              <mc:Choice xmlns:v="urn:schemas-microsoft-com:vml" Requires="v">
                <p:oleObj spid="_x0000_s2059" name="Packager Shell Object" showAsIcon="1" r:id="rId4" imgW="507600" imgH="685800" progId="Package">
                  <p:embed/>
                </p:oleObj>
              </mc:Choice>
              <mc:Fallback>
                <p:oleObj name="Packager Shell Object" showAsIcon="1" r:id="rId4" imgW="507600" imgH="685800" progId="Package">
                  <p:embed/>
                  <p:pic>
                    <p:nvPicPr>
                      <p:cNvPr id="0" name=""/>
                      <p:cNvPicPr/>
                      <p:nvPr/>
                    </p:nvPicPr>
                    <p:blipFill>
                      <a:blip r:embed="rId5"/>
                      <a:stretch>
                        <a:fillRect/>
                      </a:stretch>
                    </p:blipFill>
                    <p:spPr>
                      <a:xfrm>
                        <a:off x="7213600" y="5421868"/>
                        <a:ext cx="508000" cy="685800"/>
                      </a:xfrm>
                      <a:prstGeom prst="rect">
                        <a:avLst/>
                      </a:prstGeom>
                    </p:spPr>
                  </p:pic>
                </p:oleObj>
              </mc:Fallback>
            </mc:AlternateContent>
          </a:graphicData>
        </a:graphic>
      </p:graphicFrame>
    </p:spTree>
    <p:extLst>
      <p:ext uri="{BB962C8B-B14F-4D97-AF65-F5344CB8AC3E}">
        <p14:creationId xmlns:p14="http://schemas.microsoft.com/office/powerpoint/2010/main" val="728913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fontScale="90000"/>
          </a:bodyPr>
          <a:lstStyle/>
          <a:p>
            <a:pPr algn="l"/>
            <a:r>
              <a:rPr lang="en-US" dirty="0" smtClean="0"/>
              <a:t>The model fits the training data very well</a:t>
            </a:r>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193971"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15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868362"/>
          </a:xfrm>
        </p:spPr>
        <p:txBody>
          <a:bodyPr>
            <a:normAutofit fontScale="90000"/>
          </a:bodyPr>
          <a:lstStyle/>
          <a:p>
            <a:pPr algn="l"/>
            <a:r>
              <a:rPr lang="en-US" dirty="0" smtClean="0"/>
              <a:t>Accuracy is very high in training data but is low in testing data</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20806815"/>
              </p:ext>
            </p:extLst>
          </p:nvPr>
        </p:nvGraphicFramePr>
        <p:xfrm>
          <a:off x="1143001" y="1905001"/>
          <a:ext cx="6400800" cy="2434430"/>
        </p:xfrm>
        <a:graphic>
          <a:graphicData uri="http://schemas.openxmlformats.org/drawingml/2006/table">
            <a:tbl>
              <a:tblPr/>
              <a:tblGrid>
                <a:gridCol w="890546"/>
                <a:gridCol w="890546"/>
                <a:gridCol w="890546"/>
                <a:gridCol w="1725433"/>
                <a:gridCol w="1113183"/>
                <a:gridCol w="890546"/>
              </a:tblGrid>
              <a:tr h="486886">
                <a:tc gridSpan="2">
                  <a:txBody>
                    <a:bodyPr/>
                    <a:lstStyle/>
                    <a:p>
                      <a:pPr algn="ctr" fontAlgn="ctr"/>
                      <a:r>
                        <a:rPr lang="en-US" sz="1600" b="0" i="0" u="none" strike="noStrike">
                          <a:solidFill>
                            <a:srgbClr val="000000"/>
                          </a:solidFill>
                          <a:effectLst/>
                          <a:latin typeface="Calibri"/>
                        </a:rPr>
                        <a:t> </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600" b="0" i="0" u="none" strike="noStrike">
                          <a:solidFill>
                            <a:srgbClr val="006100"/>
                          </a:solidFill>
                          <a:effectLst/>
                          <a:latin typeface="Calibri"/>
                        </a:rPr>
                        <a:t>Train</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600" b="0" i="0" u="none" strike="noStrike">
                          <a:solidFill>
                            <a:srgbClr val="9C6500"/>
                          </a:solidFill>
                          <a:effectLst/>
                          <a:latin typeface="Calibri"/>
                        </a:rPr>
                        <a:t>Test</a:t>
                      </a:r>
                    </a:p>
                  </a:txBody>
                  <a:tcPr marL="9525" marR="9525" marT="9525" marB="0" anchor="ctr">
                    <a:lnL>
                      <a:noFill/>
                    </a:lnL>
                    <a:lnR>
                      <a:noFill/>
                    </a:lnR>
                    <a:lnT>
                      <a:noFill/>
                    </a:lnT>
                    <a:lnB>
                      <a:noFill/>
                    </a:lnB>
                    <a:solidFill>
                      <a:srgbClr val="BFBFBF"/>
                    </a:solidFill>
                  </a:tcPr>
                </a:tc>
                <a:tc hMerge="1">
                  <a:txBody>
                    <a:bodyPr/>
                    <a:lstStyle/>
                    <a:p>
                      <a:endParaRPr lang="en-US"/>
                    </a:p>
                  </a:txBody>
                  <a:tcPr/>
                </a:tc>
              </a:tr>
              <a:tr h="486886">
                <a:tc gridSpan="2">
                  <a:txBody>
                    <a:bodyPr/>
                    <a:lstStyle/>
                    <a:p>
                      <a:pPr algn="l" fontAlgn="ctr"/>
                      <a:r>
                        <a:rPr lang="en-US" sz="1600" b="0" i="0" u="none" strike="noStrike" dirty="0" smtClean="0">
                          <a:solidFill>
                            <a:srgbClr val="000000"/>
                          </a:solidFill>
                          <a:effectLst/>
                          <a:latin typeface="Calibri"/>
                        </a:rPr>
                        <a:t>Neural</a:t>
                      </a:r>
                      <a:r>
                        <a:rPr lang="en-US" sz="1600" b="0" i="0" u="none" strike="noStrike" baseline="0" dirty="0" smtClean="0">
                          <a:solidFill>
                            <a:srgbClr val="000000"/>
                          </a:solidFill>
                          <a:effectLst/>
                          <a:latin typeface="Calibri"/>
                        </a:rPr>
                        <a:t> Network</a:t>
                      </a:r>
                      <a:endParaRPr lang="en-US" sz="1600" b="0" i="0" u="none" strike="noStrike" dirty="0">
                        <a:solidFill>
                          <a:srgbClr val="000000"/>
                        </a:solidFill>
                        <a:effectLst/>
                        <a:latin typeface="Calibri"/>
                      </a:endParaRPr>
                    </a:p>
                  </a:txBody>
                  <a:tcPr marL="9525" marR="9525" marT="9525" marB="0" anchor="ctr">
                    <a:lnL>
                      <a:noFill/>
                    </a:lnL>
                    <a:lnR>
                      <a:noFill/>
                    </a:lnR>
                    <a:lnT>
                      <a:noFill/>
                    </a:lnT>
                    <a:lnB>
                      <a:noFill/>
                    </a:lnB>
                    <a:solidFill>
                      <a:srgbClr val="BFBFBF"/>
                    </a:solidFill>
                  </a:tcPr>
                </a:tc>
                <a:tc hMerge="1">
                  <a:txBody>
                    <a:bodyPr/>
                    <a:lstStyle/>
                    <a:p>
                      <a:endParaRPr lang="en-US"/>
                    </a:p>
                  </a:txBody>
                  <a:tcPr/>
                </a:tc>
                <a:tc>
                  <a:txBody>
                    <a:bodyPr/>
                    <a:lstStyle/>
                    <a:p>
                      <a:pPr algn="ctr" fontAlgn="ctr"/>
                      <a:r>
                        <a:rPr lang="en-US" sz="1600" b="0" i="0" u="none" strike="noStrike">
                          <a:solidFill>
                            <a:srgbClr val="0061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9C65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9C6500"/>
                          </a:solidFill>
                          <a:effectLst/>
                          <a:latin typeface="Calibri"/>
                        </a:rPr>
                        <a:t>1</a:t>
                      </a:r>
                    </a:p>
                  </a:txBody>
                  <a:tcPr marL="9525" marR="9525" marT="9525" marB="0" anchor="ctr">
                    <a:lnL>
                      <a:noFill/>
                    </a:lnL>
                    <a:lnR>
                      <a:noFill/>
                    </a:lnR>
                    <a:lnT>
                      <a:noFill/>
                    </a:lnT>
                    <a:lnB>
                      <a:noFill/>
                    </a:lnB>
                    <a:solidFill>
                      <a:srgbClr val="BFBFBF"/>
                    </a:solidFill>
                  </a:tcPr>
                </a:tc>
              </a:tr>
              <a:tr h="486886">
                <a:tc rowSpan="2">
                  <a:txBody>
                    <a:bodyPr/>
                    <a:lstStyle/>
                    <a:p>
                      <a:pPr algn="ctr" fontAlgn="ctr"/>
                      <a:r>
                        <a:rPr lang="en-US" sz="1600" b="0" i="0" u="none" strike="noStrike">
                          <a:solidFill>
                            <a:srgbClr val="000000"/>
                          </a:solidFill>
                          <a:effectLst/>
                          <a:latin typeface="Calibri"/>
                        </a:rPr>
                        <a:t>Model</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00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1</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006100"/>
                          </a:solidFill>
                          <a:effectLst/>
                          <a:latin typeface="Calibri"/>
                        </a:rPr>
                        <a:t>164</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11</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67</a:t>
                      </a:r>
                    </a:p>
                  </a:txBody>
                  <a:tcPr marL="9525" marR="9525" marT="9525" marB="0" anchor="ctr">
                    <a:lnL>
                      <a:noFill/>
                    </a:lnL>
                    <a:lnR>
                      <a:noFill/>
                    </a:lnR>
                    <a:lnT>
                      <a:noFill/>
                    </a:lnT>
                    <a:lnB>
                      <a:noFill/>
                    </a:lnB>
                    <a:solidFill>
                      <a:srgbClr val="FFEB9C"/>
                    </a:solidFill>
                  </a:tcPr>
                </a:tc>
              </a:tr>
              <a:tr h="486886">
                <a:tc vMerge="1">
                  <a:txBody>
                    <a:bodyPr/>
                    <a:lstStyle/>
                    <a:p>
                      <a:endParaRPr lang="en-US"/>
                    </a:p>
                  </a:txBody>
                  <a:tcPr/>
                </a:tc>
                <a:tc>
                  <a:txBody>
                    <a:bodyPr/>
                    <a:lstStyle/>
                    <a:p>
                      <a:pPr algn="ctr" fontAlgn="ctr"/>
                      <a:r>
                        <a:rPr lang="en-US" sz="1600" b="0" i="0" u="none" strike="noStrike">
                          <a:solidFill>
                            <a:srgbClr val="0000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306</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006100"/>
                          </a:solidFill>
                          <a:effectLst/>
                          <a:latin typeface="Calibri"/>
                        </a:rPr>
                        <a:t>0</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124</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8</a:t>
                      </a:r>
                    </a:p>
                  </a:txBody>
                  <a:tcPr marL="9525" marR="9525" marT="9525" marB="0" anchor="ctr">
                    <a:lnL>
                      <a:noFill/>
                    </a:lnL>
                    <a:lnR>
                      <a:noFill/>
                    </a:lnR>
                    <a:lnT>
                      <a:noFill/>
                    </a:lnT>
                    <a:lnB>
                      <a:noFill/>
                    </a:lnB>
                    <a:solidFill>
                      <a:srgbClr val="FFEB9C"/>
                    </a:solidFill>
                  </a:tcPr>
                </a:tc>
              </a:tr>
              <a:tr h="486886">
                <a:tc>
                  <a:txBody>
                    <a:bodyPr/>
                    <a:lstStyle/>
                    <a:p>
                      <a:pPr algn="ctr" fontAlgn="ctr"/>
                      <a:endParaRPr lang="en-US" sz="1600" b="0" i="0" u="none" strike="noStrike">
                        <a:solidFill>
                          <a:srgbClr val="000000"/>
                        </a:solidFill>
                        <a:effectLst/>
                        <a:latin typeface="Calibri"/>
                      </a:endParaRPr>
                    </a:p>
                  </a:txBody>
                  <a:tcPr marL="9525" marR="9525" marT="9525" marB="0" anchor="ctr">
                    <a:lnL>
                      <a:noFill/>
                    </a:lnL>
                    <a:lnR>
                      <a:noFill/>
                    </a:lnR>
                    <a:lnT>
                      <a:noFill/>
                    </a:lnT>
                    <a:lnB>
                      <a:noFill/>
                    </a:lnB>
                  </a:tcPr>
                </a:tc>
                <a:tc>
                  <a:txBody>
                    <a:bodyPr/>
                    <a:lstStyle/>
                    <a:p>
                      <a:pPr algn="ctr" fontAlgn="ctr"/>
                      <a:endParaRPr lang="en-US" sz="1600" b="0" i="0" u="none" strike="noStrike">
                        <a:solidFill>
                          <a:srgbClr val="000000"/>
                        </a:solidFill>
                        <a:effectLst/>
                        <a:latin typeface="Calibri"/>
                      </a:endParaRPr>
                    </a:p>
                  </a:txBody>
                  <a:tcPr marL="9525" marR="9525" marT="9525" marB="0" anchor="ctr">
                    <a:lnL>
                      <a:noFill/>
                    </a:lnL>
                    <a:lnR>
                      <a:noFill/>
                    </a:lnR>
                    <a:lnT>
                      <a:noFill/>
                    </a:lnT>
                    <a:lnB>
                      <a:noFill/>
                    </a:lnB>
                  </a:tcPr>
                </a:tc>
                <a:tc gridSpan="2">
                  <a:txBody>
                    <a:bodyPr/>
                    <a:lstStyle/>
                    <a:p>
                      <a:pPr algn="ctr" fontAlgn="ctr"/>
                      <a:r>
                        <a:rPr lang="en-US" sz="1600" b="0" i="0" u="none" strike="noStrike">
                          <a:solidFill>
                            <a:srgbClr val="000000"/>
                          </a:solidFill>
                          <a:effectLst/>
                          <a:latin typeface="Calibri"/>
                        </a:rPr>
                        <a:t>99.79%</a:t>
                      </a:r>
                    </a:p>
                  </a:txBody>
                  <a:tcPr marL="9525" marR="9525" marT="9525" marB="0" anchor="ctr">
                    <a:lnL>
                      <a:noFill/>
                    </a:lnL>
                    <a:lnR>
                      <a:noFill/>
                    </a:lnR>
                    <a:lnT>
                      <a:noFill/>
                    </a:lnT>
                    <a:lnB>
                      <a:noFill/>
                    </a:lnB>
                  </a:tcPr>
                </a:tc>
                <a:tc hMerge="1">
                  <a:txBody>
                    <a:bodyPr/>
                    <a:lstStyle/>
                    <a:p>
                      <a:endParaRPr lang="en-US"/>
                    </a:p>
                  </a:txBody>
                  <a:tcPr/>
                </a:tc>
                <a:tc gridSpan="2">
                  <a:txBody>
                    <a:bodyPr/>
                    <a:lstStyle/>
                    <a:p>
                      <a:pPr algn="ctr" fontAlgn="ctr"/>
                      <a:r>
                        <a:rPr lang="en-US" sz="1600" b="0" i="0" u="none" strike="noStrike" dirty="0">
                          <a:solidFill>
                            <a:srgbClr val="000000"/>
                          </a:solidFill>
                          <a:effectLst/>
                          <a:latin typeface="Calibri"/>
                        </a:rPr>
                        <a:t>90.95%</a:t>
                      </a:r>
                    </a:p>
                  </a:txBody>
                  <a:tcPr marL="9525" marR="9525" marT="9525" marB="0" anchor="ctr">
                    <a:lnL>
                      <a:noFill/>
                    </a:lnL>
                    <a:lnR>
                      <a:noFill/>
                    </a:lnR>
                    <a:lnT>
                      <a:noFill/>
                    </a:lnT>
                    <a:lnB>
                      <a:noFill/>
                    </a:lnB>
                  </a:tcPr>
                </a:tc>
                <a:tc hMerge="1">
                  <a:txBody>
                    <a:bodyPr/>
                    <a:lstStyle/>
                    <a:p>
                      <a:endParaRPr lang="en-US"/>
                    </a:p>
                  </a:txBody>
                  <a:tcPr/>
                </a:tc>
              </a:tr>
            </a:tbl>
          </a:graphicData>
        </a:graphic>
      </p:graphicFrame>
      <p:sp>
        <p:nvSpPr>
          <p:cNvPr id="5" name="Content Placeholder 2"/>
          <p:cNvSpPr>
            <a:spLocks noGrp="1"/>
          </p:cNvSpPr>
          <p:nvPr>
            <p:ph idx="1"/>
          </p:nvPr>
        </p:nvSpPr>
        <p:spPr>
          <a:xfrm>
            <a:off x="533400" y="4419600"/>
            <a:ext cx="8610600" cy="1752600"/>
          </a:xfrm>
        </p:spPr>
        <p:txBody>
          <a:bodyPr>
            <a:normAutofit fontScale="92500" lnSpcReduction="20000"/>
          </a:bodyPr>
          <a:lstStyle/>
          <a:p>
            <a:r>
              <a:rPr lang="en-US" dirty="0" smtClean="0"/>
              <a:t>It is very likely that the model over-fits the data</a:t>
            </a:r>
          </a:p>
          <a:p>
            <a:r>
              <a:rPr lang="en-US" dirty="0" smtClean="0"/>
              <a:t>It is hard to explain intuitively the relationship between dependent variable and each independent variable</a:t>
            </a:r>
          </a:p>
          <a:p>
            <a:endParaRPr lang="en-US" dirty="0" smtClean="0"/>
          </a:p>
        </p:txBody>
      </p:sp>
    </p:spTree>
    <p:extLst>
      <p:ext uri="{BB962C8B-B14F-4D97-AF65-F5344CB8AC3E}">
        <p14:creationId xmlns:p14="http://schemas.microsoft.com/office/powerpoint/2010/main" val="2571762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GUIDE</a:t>
            </a:r>
            <a:endParaRPr lang="en-US" dirty="0"/>
          </a:p>
        </p:txBody>
      </p:sp>
      <p:sp>
        <p:nvSpPr>
          <p:cNvPr id="3" name="Subtitle 2"/>
          <p:cNvSpPr>
            <a:spLocks noGrp="1"/>
          </p:cNvSpPr>
          <p:nvPr>
            <p:ph type="subTitle" idx="1"/>
          </p:nvPr>
        </p:nvSpPr>
        <p:spPr/>
        <p:txBody>
          <a:bodyPr/>
          <a:lstStyle/>
          <a:p>
            <a:r>
              <a:rPr lang="en-US" dirty="0" smtClean="0"/>
              <a:t>Classification and Regression Tree</a:t>
            </a:r>
            <a:endParaRPr lang="en-US" dirty="0"/>
          </a:p>
        </p:txBody>
      </p:sp>
    </p:spTree>
    <p:extLst>
      <p:ext uri="{BB962C8B-B14F-4D97-AF65-F5344CB8AC3E}">
        <p14:creationId xmlns:p14="http://schemas.microsoft.com/office/powerpoint/2010/main" val="61243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736" y="152400"/>
            <a:ext cx="8229600" cy="1066800"/>
          </a:xfrm>
        </p:spPr>
        <p:txBody>
          <a:bodyPr>
            <a:normAutofit fontScale="90000"/>
          </a:bodyPr>
          <a:lstStyle/>
          <a:p>
            <a:pPr algn="l"/>
            <a:r>
              <a:rPr lang="en-US" dirty="0" smtClean="0"/>
              <a:t>Visual tree also identified size and Nuclei as the most significant variables</a:t>
            </a:r>
            <a:endParaRPr lang="en-US" dirty="0"/>
          </a:p>
        </p:txBody>
      </p:sp>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1698" t="12531" r="7788" b="47082"/>
          <a:stretch/>
        </p:blipFill>
        <p:spPr bwMode="auto">
          <a:xfrm>
            <a:off x="721659" y="1219200"/>
            <a:ext cx="758175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66800" y="6324600"/>
            <a:ext cx="4343400" cy="307777"/>
          </a:xfrm>
          <a:prstGeom prst="rect">
            <a:avLst/>
          </a:prstGeom>
          <a:noFill/>
        </p:spPr>
        <p:txBody>
          <a:bodyPr wrap="square" rtlCol="0">
            <a:spAutoFit/>
          </a:bodyPr>
          <a:lstStyle/>
          <a:p>
            <a:r>
              <a:rPr lang="en-US" sz="1400" dirty="0" smtClean="0"/>
              <a:t>Note: Graph was generated using Latex</a:t>
            </a:r>
            <a:endParaRPr lang="en-US" sz="1400" dirty="0"/>
          </a:p>
        </p:txBody>
      </p:sp>
      <p:graphicFrame>
        <p:nvGraphicFramePr>
          <p:cNvPr id="3" name="Object 2"/>
          <p:cNvGraphicFramePr>
            <a:graphicFrameLocks noChangeAspect="1"/>
          </p:cNvGraphicFramePr>
          <p:nvPr>
            <p:extLst>
              <p:ext uri="{D42A27DB-BD31-4B8C-83A1-F6EECF244321}">
                <p14:modId xmlns:p14="http://schemas.microsoft.com/office/powerpoint/2010/main" val="2196793452"/>
              </p:ext>
            </p:extLst>
          </p:nvPr>
        </p:nvGraphicFramePr>
        <p:xfrm>
          <a:off x="5334000" y="6262850"/>
          <a:ext cx="1003300" cy="558538"/>
        </p:xfrm>
        <a:graphic>
          <a:graphicData uri="http://schemas.openxmlformats.org/presentationml/2006/ole">
            <mc:AlternateContent xmlns:mc="http://schemas.openxmlformats.org/markup-compatibility/2006">
              <mc:Choice xmlns:v="urn:schemas-microsoft-com:vml" Requires="v">
                <p:oleObj spid="_x0000_s3098" name="Packager Shell Object" showAsIcon="1" r:id="rId4" imgW="1231200" imgH="685800" progId="Package">
                  <p:embed/>
                </p:oleObj>
              </mc:Choice>
              <mc:Fallback>
                <p:oleObj name="Packager Shell Object" showAsIcon="1" r:id="rId4" imgW="1231200" imgH="685800" progId="Package">
                  <p:embed/>
                  <p:pic>
                    <p:nvPicPr>
                      <p:cNvPr id="0" name=""/>
                      <p:cNvPicPr/>
                      <p:nvPr/>
                    </p:nvPicPr>
                    <p:blipFill>
                      <a:blip r:embed="rId5"/>
                      <a:stretch>
                        <a:fillRect/>
                      </a:stretch>
                    </p:blipFill>
                    <p:spPr>
                      <a:xfrm>
                        <a:off x="5334000" y="6262850"/>
                        <a:ext cx="1003300" cy="558538"/>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297982829"/>
              </p:ext>
            </p:extLst>
          </p:nvPr>
        </p:nvGraphicFramePr>
        <p:xfrm>
          <a:off x="6477000" y="6135588"/>
          <a:ext cx="825500" cy="685800"/>
        </p:xfrm>
        <a:graphic>
          <a:graphicData uri="http://schemas.openxmlformats.org/presentationml/2006/ole">
            <mc:AlternateContent xmlns:mc="http://schemas.openxmlformats.org/markup-compatibility/2006">
              <mc:Choice xmlns:v="urn:schemas-microsoft-com:vml" Requires="v">
                <p:oleObj spid="_x0000_s3099" name="Packager Shell Object" showAsIcon="1" r:id="rId6" imgW="825120" imgH="685800" progId="Package">
                  <p:embed/>
                </p:oleObj>
              </mc:Choice>
              <mc:Fallback>
                <p:oleObj name="Packager Shell Object" showAsIcon="1" r:id="rId6" imgW="825120" imgH="685800" progId="Package">
                  <p:embed/>
                  <p:pic>
                    <p:nvPicPr>
                      <p:cNvPr id="0" name=""/>
                      <p:cNvPicPr/>
                      <p:nvPr/>
                    </p:nvPicPr>
                    <p:blipFill>
                      <a:blip r:embed="rId7"/>
                      <a:stretch>
                        <a:fillRect/>
                      </a:stretch>
                    </p:blipFill>
                    <p:spPr>
                      <a:xfrm>
                        <a:off x="6477000" y="6135588"/>
                        <a:ext cx="825500"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07786185"/>
              </p:ext>
            </p:extLst>
          </p:nvPr>
        </p:nvGraphicFramePr>
        <p:xfrm>
          <a:off x="7456550" y="6135588"/>
          <a:ext cx="787400" cy="685800"/>
        </p:xfrm>
        <a:graphic>
          <a:graphicData uri="http://schemas.openxmlformats.org/presentationml/2006/ole">
            <mc:AlternateContent xmlns:mc="http://schemas.openxmlformats.org/markup-compatibility/2006">
              <mc:Choice xmlns:v="urn:schemas-microsoft-com:vml" Requires="v">
                <p:oleObj spid="_x0000_s3100" name="Packager Shell Object" showAsIcon="1" r:id="rId8" imgW="786960" imgH="685800" progId="Package">
                  <p:embed/>
                </p:oleObj>
              </mc:Choice>
              <mc:Fallback>
                <p:oleObj name="Packager Shell Object" showAsIcon="1" r:id="rId8" imgW="786960" imgH="685800" progId="Package">
                  <p:embed/>
                  <p:pic>
                    <p:nvPicPr>
                      <p:cNvPr id="0" name=""/>
                      <p:cNvPicPr/>
                      <p:nvPr/>
                    </p:nvPicPr>
                    <p:blipFill>
                      <a:blip r:embed="rId9"/>
                      <a:stretch>
                        <a:fillRect/>
                      </a:stretch>
                    </p:blipFill>
                    <p:spPr>
                      <a:xfrm>
                        <a:off x="7456550" y="6135588"/>
                        <a:ext cx="787400" cy="685800"/>
                      </a:xfrm>
                      <a:prstGeom prst="rect">
                        <a:avLst/>
                      </a:prstGeom>
                    </p:spPr>
                  </p:pic>
                </p:oleObj>
              </mc:Fallback>
            </mc:AlternateContent>
          </a:graphicData>
        </a:graphic>
      </p:graphicFrame>
    </p:spTree>
    <p:extLst>
      <p:ext uri="{BB962C8B-B14F-4D97-AF65-F5344CB8AC3E}">
        <p14:creationId xmlns:p14="http://schemas.microsoft.com/office/powerpoint/2010/main" val="3818932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2038"/>
          </a:xfrm>
        </p:spPr>
        <p:txBody>
          <a:bodyPr>
            <a:normAutofit fontScale="90000"/>
          </a:bodyPr>
          <a:lstStyle/>
          <a:p>
            <a:pPr algn="l"/>
            <a:r>
              <a:rPr lang="en-US" dirty="0" smtClean="0"/>
              <a:t>Accuracy is high in both training and testing datasets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33105845"/>
              </p:ext>
            </p:extLst>
          </p:nvPr>
        </p:nvGraphicFramePr>
        <p:xfrm>
          <a:off x="1371600" y="1752600"/>
          <a:ext cx="5848348" cy="2663030"/>
        </p:xfrm>
        <a:graphic>
          <a:graphicData uri="http://schemas.openxmlformats.org/drawingml/2006/table">
            <a:tbl>
              <a:tblPr/>
              <a:tblGrid>
                <a:gridCol w="813683"/>
                <a:gridCol w="813683"/>
                <a:gridCol w="813683"/>
                <a:gridCol w="1576512"/>
                <a:gridCol w="1017104"/>
                <a:gridCol w="813683"/>
              </a:tblGrid>
              <a:tr h="532606">
                <a:tc gridSpan="2">
                  <a:txBody>
                    <a:bodyPr/>
                    <a:lstStyle/>
                    <a:p>
                      <a:pPr algn="ctr" fontAlgn="ctr"/>
                      <a:r>
                        <a:rPr lang="en-US" sz="1600" b="0" i="0" u="none" strike="noStrike" dirty="0">
                          <a:solidFill>
                            <a:srgbClr val="000000"/>
                          </a:solidFill>
                          <a:effectLst/>
                          <a:latin typeface="Calibri"/>
                        </a:rPr>
                        <a:t> </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600" b="0" i="0" u="none" strike="noStrike">
                          <a:solidFill>
                            <a:srgbClr val="006100"/>
                          </a:solidFill>
                          <a:effectLst/>
                          <a:latin typeface="Calibri"/>
                        </a:rPr>
                        <a:t>Train</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600" b="0" i="0" u="none" strike="noStrike">
                          <a:solidFill>
                            <a:srgbClr val="9C6500"/>
                          </a:solidFill>
                          <a:effectLst/>
                          <a:latin typeface="Calibri"/>
                        </a:rPr>
                        <a:t>Test</a:t>
                      </a:r>
                    </a:p>
                  </a:txBody>
                  <a:tcPr marL="9525" marR="9525" marT="9525" marB="0" anchor="ctr">
                    <a:lnL>
                      <a:noFill/>
                    </a:lnL>
                    <a:lnR>
                      <a:noFill/>
                    </a:lnR>
                    <a:lnT>
                      <a:noFill/>
                    </a:lnT>
                    <a:lnB>
                      <a:noFill/>
                    </a:lnB>
                    <a:solidFill>
                      <a:srgbClr val="BFBFBF"/>
                    </a:solidFill>
                  </a:tcPr>
                </a:tc>
                <a:tc hMerge="1">
                  <a:txBody>
                    <a:bodyPr/>
                    <a:lstStyle/>
                    <a:p>
                      <a:endParaRPr lang="en-US"/>
                    </a:p>
                  </a:txBody>
                  <a:tcPr/>
                </a:tc>
              </a:tr>
              <a:tr h="532606">
                <a:tc>
                  <a:txBody>
                    <a:bodyPr/>
                    <a:lstStyle/>
                    <a:p>
                      <a:pPr algn="l" fontAlgn="ctr"/>
                      <a:r>
                        <a:rPr lang="en-US" sz="1600" b="0" i="0" u="none" strike="noStrike">
                          <a:solidFill>
                            <a:srgbClr val="000000"/>
                          </a:solidFill>
                          <a:effectLst/>
                          <a:latin typeface="Calibri"/>
                        </a:rPr>
                        <a:t>Guide</a:t>
                      </a:r>
                    </a:p>
                  </a:txBody>
                  <a:tcPr marL="9525" marR="9525" marT="9525" marB="0" anchor="ctr">
                    <a:lnL>
                      <a:noFill/>
                    </a:lnL>
                    <a:lnR>
                      <a:noFill/>
                    </a:lnR>
                    <a:lnT>
                      <a:noFill/>
                    </a:lnT>
                    <a:lnB>
                      <a:noFill/>
                    </a:lnB>
                    <a:solidFill>
                      <a:srgbClr val="BFBFBF"/>
                    </a:solidFill>
                  </a:tcPr>
                </a:tc>
                <a:tc>
                  <a:txBody>
                    <a:bodyPr/>
                    <a:lstStyle/>
                    <a:p>
                      <a:pPr algn="l" fontAlgn="ctr"/>
                      <a:r>
                        <a:rPr lang="en-US" sz="1600" b="0" i="0" u="none" strike="noStrike">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9C65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9C6500"/>
                          </a:solidFill>
                          <a:effectLst/>
                          <a:latin typeface="Calibri"/>
                        </a:rPr>
                        <a:t>1</a:t>
                      </a:r>
                    </a:p>
                  </a:txBody>
                  <a:tcPr marL="9525" marR="9525" marT="9525" marB="0" anchor="ctr">
                    <a:lnL>
                      <a:noFill/>
                    </a:lnL>
                    <a:lnR>
                      <a:noFill/>
                    </a:lnR>
                    <a:lnT>
                      <a:noFill/>
                    </a:lnT>
                    <a:lnB>
                      <a:noFill/>
                    </a:lnB>
                    <a:solidFill>
                      <a:srgbClr val="BFBFBF"/>
                    </a:solidFill>
                  </a:tcPr>
                </a:tc>
              </a:tr>
              <a:tr h="532606">
                <a:tc rowSpan="2">
                  <a:txBody>
                    <a:bodyPr/>
                    <a:lstStyle/>
                    <a:p>
                      <a:pPr algn="ctr" fontAlgn="ctr"/>
                      <a:r>
                        <a:rPr lang="en-US" sz="1600" b="0" i="0" u="none" strike="noStrike">
                          <a:solidFill>
                            <a:srgbClr val="000000"/>
                          </a:solidFill>
                          <a:effectLst/>
                          <a:latin typeface="Calibri"/>
                        </a:rPr>
                        <a:t>Model</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00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13</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006100"/>
                          </a:solidFill>
                          <a:effectLst/>
                          <a:latin typeface="Calibri"/>
                        </a:rPr>
                        <a:t>158</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5</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70</a:t>
                      </a:r>
                    </a:p>
                  </a:txBody>
                  <a:tcPr marL="9525" marR="9525" marT="9525" marB="0" anchor="ctr">
                    <a:lnL>
                      <a:noFill/>
                    </a:lnL>
                    <a:lnR>
                      <a:noFill/>
                    </a:lnR>
                    <a:lnT>
                      <a:noFill/>
                    </a:lnT>
                    <a:lnB>
                      <a:noFill/>
                    </a:lnB>
                    <a:solidFill>
                      <a:srgbClr val="FFEB9C"/>
                    </a:solidFill>
                  </a:tcPr>
                </a:tc>
              </a:tr>
              <a:tr h="532606">
                <a:tc vMerge="1">
                  <a:txBody>
                    <a:bodyPr/>
                    <a:lstStyle/>
                    <a:p>
                      <a:endParaRPr lang="en-US"/>
                    </a:p>
                  </a:txBody>
                  <a:tcPr/>
                </a:tc>
                <a:tc>
                  <a:txBody>
                    <a:bodyPr/>
                    <a:lstStyle/>
                    <a:p>
                      <a:pPr algn="ctr" fontAlgn="ctr"/>
                      <a:r>
                        <a:rPr lang="en-US" sz="1600" b="0" i="0" u="none" strike="noStrike" dirty="0">
                          <a:solidFill>
                            <a:srgbClr val="0000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305</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006100"/>
                          </a:solidFill>
                          <a:effectLst/>
                          <a:latin typeface="Calibri"/>
                        </a:rPr>
                        <a:t>6</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135</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7</a:t>
                      </a:r>
                    </a:p>
                  </a:txBody>
                  <a:tcPr marL="9525" marR="9525" marT="9525" marB="0" anchor="ctr">
                    <a:lnL>
                      <a:noFill/>
                    </a:lnL>
                    <a:lnR>
                      <a:noFill/>
                    </a:lnR>
                    <a:lnT>
                      <a:noFill/>
                    </a:lnT>
                    <a:lnB>
                      <a:noFill/>
                    </a:lnB>
                    <a:solidFill>
                      <a:srgbClr val="FFEB9C"/>
                    </a:solidFill>
                  </a:tcPr>
                </a:tc>
              </a:tr>
              <a:tr h="532606">
                <a:tc>
                  <a:txBody>
                    <a:bodyPr/>
                    <a:lstStyle/>
                    <a:p>
                      <a:pPr algn="ctr" fontAlgn="ctr"/>
                      <a:endParaRPr lang="en-US" sz="1600" b="0" i="0" u="none" strike="noStrike">
                        <a:solidFill>
                          <a:srgbClr val="000000"/>
                        </a:solidFill>
                        <a:effectLst/>
                        <a:latin typeface="Calibri"/>
                      </a:endParaRPr>
                    </a:p>
                  </a:txBody>
                  <a:tcPr marL="9525" marR="9525" marT="9525" marB="0" anchor="ctr">
                    <a:lnL>
                      <a:noFill/>
                    </a:lnL>
                    <a:lnR>
                      <a:noFill/>
                    </a:lnR>
                    <a:lnT>
                      <a:noFill/>
                    </a:lnT>
                    <a:lnB>
                      <a:noFill/>
                    </a:lnB>
                  </a:tcPr>
                </a:tc>
                <a:tc>
                  <a:txBody>
                    <a:bodyPr/>
                    <a:lstStyle/>
                    <a:p>
                      <a:pPr algn="ctr" fontAlgn="ctr"/>
                      <a:endParaRPr lang="en-US" sz="1600" b="0" i="0" u="none" strike="noStrike">
                        <a:solidFill>
                          <a:srgbClr val="000000"/>
                        </a:solidFill>
                        <a:effectLst/>
                        <a:latin typeface="Calibri"/>
                      </a:endParaRPr>
                    </a:p>
                  </a:txBody>
                  <a:tcPr marL="9525" marR="9525" marT="9525" marB="0" anchor="ctr">
                    <a:lnL>
                      <a:noFill/>
                    </a:lnL>
                    <a:lnR>
                      <a:noFill/>
                    </a:lnR>
                    <a:lnT>
                      <a:noFill/>
                    </a:lnT>
                    <a:lnB>
                      <a:noFill/>
                    </a:lnB>
                  </a:tcPr>
                </a:tc>
                <a:tc gridSpan="2">
                  <a:txBody>
                    <a:bodyPr/>
                    <a:lstStyle/>
                    <a:p>
                      <a:pPr algn="ctr" fontAlgn="ctr"/>
                      <a:r>
                        <a:rPr lang="en-US" sz="1600" b="0" i="0" u="none" strike="noStrike">
                          <a:solidFill>
                            <a:srgbClr val="000000"/>
                          </a:solidFill>
                          <a:effectLst/>
                          <a:latin typeface="Calibri"/>
                        </a:rPr>
                        <a:t>96.06%</a:t>
                      </a:r>
                    </a:p>
                  </a:txBody>
                  <a:tcPr marL="9525" marR="9525" marT="9525" marB="0" anchor="ctr">
                    <a:lnL>
                      <a:noFill/>
                    </a:lnL>
                    <a:lnR>
                      <a:noFill/>
                    </a:lnR>
                    <a:lnT>
                      <a:noFill/>
                    </a:lnT>
                    <a:lnB>
                      <a:noFill/>
                    </a:lnB>
                  </a:tcPr>
                </a:tc>
                <a:tc hMerge="1">
                  <a:txBody>
                    <a:bodyPr/>
                    <a:lstStyle/>
                    <a:p>
                      <a:endParaRPr lang="en-US"/>
                    </a:p>
                  </a:txBody>
                  <a:tcPr/>
                </a:tc>
                <a:tc gridSpan="2">
                  <a:txBody>
                    <a:bodyPr/>
                    <a:lstStyle/>
                    <a:p>
                      <a:pPr algn="ctr" fontAlgn="ctr"/>
                      <a:r>
                        <a:rPr lang="en-US" sz="1600" b="0" i="0" u="none" strike="noStrike" dirty="0">
                          <a:solidFill>
                            <a:srgbClr val="000000"/>
                          </a:solidFill>
                          <a:effectLst/>
                          <a:latin typeface="Calibri"/>
                        </a:rPr>
                        <a:t>94.47%</a:t>
                      </a:r>
                    </a:p>
                  </a:txBody>
                  <a:tcPr marL="9525" marR="9525" marT="9525" marB="0" anchor="ctr">
                    <a:lnL>
                      <a:noFill/>
                    </a:lnL>
                    <a:lnR>
                      <a:noFill/>
                    </a:lnR>
                    <a:lnT>
                      <a:noFill/>
                    </a:lnT>
                    <a:lnB>
                      <a:noFill/>
                    </a:lnB>
                  </a:tcPr>
                </a:tc>
                <a:tc hMerge="1">
                  <a:txBody>
                    <a:bodyPr/>
                    <a:lstStyle/>
                    <a:p>
                      <a:endParaRPr lang="en-US"/>
                    </a:p>
                  </a:txBody>
                  <a:tcPr/>
                </a:tc>
              </a:tr>
            </a:tbl>
          </a:graphicData>
        </a:graphic>
      </p:graphicFrame>
    </p:spTree>
    <p:extLst>
      <p:ext uri="{BB962C8B-B14F-4D97-AF65-F5344CB8AC3E}">
        <p14:creationId xmlns:p14="http://schemas.microsoft.com/office/powerpoint/2010/main" val="72217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Conclusions</a:t>
            </a:r>
            <a:endParaRPr lang="en-US" dirty="0"/>
          </a:p>
        </p:txBody>
      </p:sp>
      <p:sp>
        <p:nvSpPr>
          <p:cNvPr id="3" name="Content Placeholder 2"/>
          <p:cNvSpPr>
            <a:spLocks noGrp="1"/>
          </p:cNvSpPr>
          <p:nvPr>
            <p:ph idx="1"/>
          </p:nvPr>
        </p:nvSpPr>
        <p:spPr>
          <a:xfrm>
            <a:off x="457200" y="3657600"/>
            <a:ext cx="8229600" cy="2971800"/>
          </a:xfrm>
        </p:spPr>
        <p:txBody>
          <a:bodyPr>
            <a:normAutofit fontScale="77500" lnSpcReduction="20000"/>
          </a:bodyPr>
          <a:lstStyle/>
          <a:p>
            <a:pPr>
              <a:spcAft>
                <a:spcPts val="600"/>
              </a:spcAft>
            </a:pPr>
            <a:r>
              <a:rPr lang="en-US" dirty="0" smtClean="0"/>
              <a:t>Logistic regression is easy to explain and has good performance. It is easy to follow any governance/regulation</a:t>
            </a:r>
          </a:p>
          <a:p>
            <a:pPr>
              <a:spcAft>
                <a:spcPts val="600"/>
              </a:spcAft>
            </a:pPr>
            <a:r>
              <a:rPr lang="en-US" dirty="0" smtClean="0"/>
              <a:t>Neural network is more sophisticated machine learning algorithm suitable for artificial intelligence such as handwriting/face recognition</a:t>
            </a:r>
          </a:p>
          <a:p>
            <a:pPr>
              <a:spcAft>
                <a:spcPts val="600"/>
              </a:spcAft>
            </a:pPr>
            <a:r>
              <a:rPr lang="en-US" dirty="0" smtClean="0"/>
              <a:t>Classification tree includes interactions and gives visualization of the output with good performance on breast cancer dataset</a:t>
            </a:r>
          </a:p>
          <a:p>
            <a:endParaRPr lang="en-US" dirty="0" smtClean="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376954213"/>
              </p:ext>
            </p:extLst>
          </p:nvPr>
        </p:nvGraphicFramePr>
        <p:xfrm>
          <a:off x="1219200" y="990600"/>
          <a:ext cx="6248400" cy="2362200"/>
        </p:xfrm>
        <a:graphic>
          <a:graphicData uri="http://schemas.openxmlformats.org/drawingml/2006/table">
            <a:tbl>
              <a:tblPr/>
              <a:tblGrid>
                <a:gridCol w="2386200"/>
                <a:gridCol w="1500600"/>
                <a:gridCol w="1180800"/>
                <a:gridCol w="1180800"/>
              </a:tblGrid>
              <a:tr h="590550">
                <a:tc>
                  <a:txBody>
                    <a:bodyPr/>
                    <a:lstStyle/>
                    <a:p>
                      <a:pPr algn="ctr" fontAlgn="ctr"/>
                      <a:r>
                        <a:rPr lang="en-US" sz="1600" b="0" i="0" u="none" strike="noStrike" dirty="0">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dirty="0">
                          <a:solidFill>
                            <a:srgbClr val="006100"/>
                          </a:solidFill>
                          <a:effectLst/>
                          <a:latin typeface="Calibri"/>
                        </a:rPr>
                        <a:t>Train</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Test</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Somers'D</a:t>
                      </a:r>
                    </a:p>
                  </a:txBody>
                  <a:tcPr marL="9525" marR="9525" marT="9525" marB="0" anchor="ctr">
                    <a:lnL>
                      <a:noFill/>
                    </a:lnL>
                    <a:lnR>
                      <a:noFill/>
                    </a:lnR>
                    <a:lnT>
                      <a:noFill/>
                    </a:lnT>
                    <a:lnB>
                      <a:noFill/>
                    </a:lnB>
                    <a:solidFill>
                      <a:srgbClr val="BFBFBF"/>
                    </a:solidFill>
                  </a:tcPr>
                </a:tc>
              </a:tr>
              <a:tr h="590550">
                <a:tc>
                  <a:txBody>
                    <a:bodyPr/>
                    <a:lstStyle/>
                    <a:p>
                      <a:pPr algn="ctr" fontAlgn="ctr"/>
                      <a:r>
                        <a:rPr lang="en-US" sz="1600" b="0" i="0" u="none" strike="noStrike" dirty="0">
                          <a:solidFill>
                            <a:srgbClr val="000000"/>
                          </a:solidFill>
                          <a:effectLst/>
                          <a:latin typeface="Calibri"/>
                        </a:rPr>
                        <a:t>Logistic Regression</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96.82</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94.34</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0.987</a:t>
                      </a:r>
                    </a:p>
                  </a:txBody>
                  <a:tcPr marL="9525" marR="9525" marT="9525" marB="0" anchor="ctr">
                    <a:lnL>
                      <a:noFill/>
                    </a:lnL>
                    <a:lnR>
                      <a:noFill/>
                    </a:lnR>
                    <a:lnT>
                      <a:noFill/>
                    </a:lnT>
                    <a:lnB>
                      <a:noFill/>
                    </a:lnB>
                    <a:solidFill>
                      <a:srgbClr val="FFEB9C"/>
                    </a:solidFill>
                  </a:tcPr>
                </a:tc>
              </a:tr>
              <a:tr h="590550">
                <a:tc>
                  <a:txBody>
                    <a:bodyPr/>
                    <a:lstStyle/>
                    <a:p>
                      <a:pPr algn="ctr" fontAlgn="ctr"/>
                      <a:r>
                        <a:rPr lang="en-US" sz="1600" b="0" i="0" u="none" strike="noStrike">
                          <a:solidFill>
                            <a:srgbClr val="000000"/>
                          </a:solidFill>
                          <a:effectLst/>
                          <a:latin typeface="Calibri"/>
                        </a:rPr>
                        <a:t>Neural Network</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99.79</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90.95</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0.9666</a:t>
                      </a:r>
                    </a:p>
                  </a:txBody>
                  <a:tcPr marL="9525" marR="9525" marT="9525" marB="0" anchor="ctr">
                    <a:lnL>
                      <a:noFill/>
                    </a:lnL>
                    <a:lnR>
                      <a:noFill/>
                    </a:lnR>
                    <a:lnT>
                      <a:noFill/>
                    </a:lnT>
                    <a:lnB>
                      <a:noFill/>
                    </a:lnB>
                    <a:solidFill>
                      <a:srgbClr val="FFEB9C"/>
                    </a:solidFill>
                  </a:tcPr>
                </a:tc>
              </a:tr>
              <a:tr h="590550">
                <a:tc>
                  <a:txBody>
                    <a:bodyPr/>
                    <a:lstStyle/>
                    <a:p>
                      <a:pPr algn="ctr" fontAlgn="ctr"/>
                      <a:r>
                        <a:rPr lang="en-US" sz="1600" b="0" i="0" u="none" strike="noStrike" dirty="0" smtClean="0">
                          <a:solidFill>
                            <a:srgbClr val="000000"/>
                          </a:solidFill>
                          <a:effectLst/>
                          <a:latin typeface="Calibri"/>
                        </a:rPr>
                        <a:t>GUIDE</a:t>
                      </a:r>
                      <a:endParaRPr lang="en-US" sz="1600" b="0" i="0" u="none" strike="noStrike" dirty="0">
                        <a:solidFill>
                          <a:srgbClr val="000000"/>
                        </a:solidFill>
                        <a:effectLst/>
                        <a:latin typeface="Calibri"/>
                      </a:endParaRP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96.06</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94.47</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dirty="0">
                          <a:solidFill>
                            <a:srgbClr val="9C6500"/>
                          </a:solidFill>
                          <a:effectLst/>
                          <a:latin typeface="Calibri"/>
                        </a:rPr>
                        <a:t>-</a:t>
                      </a:r>
                    </a:p>
                  </a:txBody>
                  <a:tcPr marL="9525" marR="9525" marT="9525" marB="0" anchor="ctr">
                    <a:lnL>
                      <a:noFill/>
                    </a:lnL>
                    <a:lnR>
                      <a:noFill/>
                    </a:lnR>
                    <a:lnT>
                      <a:noFill/>
                    </a:lnT>
                    <a:lnB>
                      <a:noFill/>
                    </a:lnB>
                    <a:solidFill>
                      <a:srgbClr val="FFEB9C"/>
                    </a:solidFill>
                  </a:tcPr>
                </a:tc>
              </a:tr>
            </a:tbl>
          </a:graphicData>
        </a:graphic>
      </p:graphicFrame>
    </p:spTree>
    <p:extLst>
      <p:ext uri="{BB962C8B-B14F-4D97-AF65-F5344CB8AC3E}">
        <p14:creationId xmlns:p14="http://schemas.microsoft.com/office/powerpoint/2010/main" val="407339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Acknowledgment</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spcAft>
                <a:spcPts val="600"/>
              </a:spcAft>
            </a:pPr>
            <a:r>
              <a:rPr lang="en-US" dirty="0"/>
              <a:t>This breast cancer databases was obtained from the University of Wisconsin Hospitals, Madison from Dr. William H. </a:t>
            </a:r>
            <a:r>
              <a:rPr lang="en-US" dirty="0" err="1" smtClean="0"/>
              <a:t>Wolberg</a:t>
            </a:r>
            <a:endParaRPr lang="en-US" dirty="0" smtClean="0"/>
          </a:p>
          <a:p>
            <a:pPr>
              <a:spcAft>
                <a:spcPts val="600"/>
              </a:spcAft>
            </a:pPr>
            <a:r>
              <a:rPr lang="en-US" dirty="0"/>
              <a:t>GUIDE is designed and maintained by </a:t>
            </a:r>
            <a:r>
              <a:rPr lang="en-US" dirty="0" smtClean="0"/>
              <a:t>Prof. Wei-Yin </a:t>
            </a:r>
            <a:r>
              <a:rPr lang="en-US" dirty="0" err="1"/>
              <a:t>Loh</a:t>
            </a:r>
            <a:r>
              <a:rPr lang="en-US" dirty="0"/>
              <a:t> at the University of Wisconsin</a:t>
            </a:r>
            <a:r>
              <a:rPr lang="en-US"/>
              <a:t>, </a:t>
            </a:r>
            <a:r>
              <a:rPr lang="en-US" smtClean="0"/>
              <a:t>Madison</a:t>
            </a:r>
            <a:endParaRPr lang="en-US" dirty="0" smtClean="0"/>
          </a:p>
        </p:txBody>
      </p:sp>
    </p:spTree>
    <p:extLst>
      <p:ext uri="{BB962C8B-B14F-4D97-AF65-F5344CB8AC3E}">
        <p14:creationId xmlns:p14="http://schemas.microsoft.com/office/powerpoint/2010/main" val="216792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Executive Summary</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Original </a:t>
            </a:r>
            <a:r>
              <a:rPr lang="en-US" dirty="0"/>
              <a:t>W</a:t>
            </a:r>
            <a:r>
              <a:rPr lang="en-US" dirty="0" smtClean="0"/>
              <a:t>isconsin Breast Cancer Database was used to test different predictive models</a:t>
            </a:r>
          </a:p>
          <a:p>
            <a:r>
              <a:rPr lang="en-US" dirty="0" smtClean="0"/>
              <a:t>Models:</a:t>
            </a:r>
          </a:p>
          <a:p>
            <a:pPr lvl="1"/>
            <a:r>
              <a:rPr lang="en-US" dirty="0" smtClean="0"/>
              <a:t>Logistic regression performs surprisingly well albeit its simplicity</a:t>
            </a:r>
          </a:p>
          <a:p>
            <a:pPr lvl="1"/>
            <a:r>
              <a:rPr lang="en-US" dirty="0" smtClean="0"/>
              <a:t>Neural network </a:t>
            </a:r>
            <a:r>
              <a:rPr lang="en-US" dirty="0" err="1" smtClean="0"/>
              <a:t>overfits</a:t>
            </a:r>
            <a:r>
              <a:rPr lang="en-US" dirty="0" smtClean="0"/>
              <a:t> the data with very good performance on training set but not so good on testing set</a:t>
            </a:r>
          </a:p>
          <a:p>
            <a:pPr lvl="1"/>
            <a:r>
              <a:rPr lang="en-US" dirty="0" smtClean="0"/>
              <a:t>Classification tree’ results are comparable with logistic regression results but with visual tree outputs</a:t>
            </a:r>
            <a:endParaRPr lang="en-US" dirty="0"/>
          </a:p>
        </p:txBody>
      </p:sp>
    </p:spTree>
    <p:extLst>
      <p:ext uri="{BB962C8B-B14F-4D97-AF65-F5344CB8AC3E}">
        <p14:creationId xmlns:p14="http://schemas.microsoft.com/office/powerpoint/2010/main" val="4228235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Data set statistics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Wisconsin breast cancer database</a:t>
            </a:r>
          </a:p>
          <a:p>
            <a:pPr lvl="1"/>
            <a:r>
              <a:rPr lang="en-US" dirty="0" smtClean="0"/>
              <a:t>699 records (Benign: 458  Malignant: 241 )</a:t>
            </a:r>
          </a:p>
          <a:p>
            <a:pPr lvl="1"/>
            <a:r>
              <a:rPr lang="en-US" dirty="0" smtClean="0"/>
              <a:t>Missing Bare Nuclei: 16</a:t>
            </a:r>
          </a:p>
          <a:p>
            <a:pPr lvl="1"/>
            <a:r>
              <a:rPr lang="en-US" dirty="0" smtClean="0"/>
              <a:t>Dependent variable: Class (Benign/Malignant)</a:t>
            </a:r>
          </a:p>
          <a:p>
            <a:r>
              <a:rPr lang="en-US" dirty="0" smtClean="0"/>
              <a:t>Training/testing</a:t>
            </a:r>
          </a:p>
          <a:p>
            <a:pPr lvl="1"/>
            <a:r>
              <a:rPr lang="en-US" dirty="0" smtClean="0"/>
              <a:t>Training: 482 (Benign: 318/11 missing Malignant: 164) </a:t>
            </a:r>
          </a:p>
          <a:p>
            <a:pPr lvl="1"/>
            <a:r>
              <a:rPr lang="en-US" dirty="0" smtClean="0"/>
              <a:t>Testing: 217 (Benign: 140 Malignant: 77)</a:t>
            </a:r>
          </a:p>
          <a:p>
            <a:r>
              <a:rPr lang="en-US" dirty="0" smtClean="0"/>
              <a:t>Range: 0~10</a:t>
            </a:r>
            <a:endParaRPr lang="en-US" dirty="0"/>
          </a:p>
        </p:txBody>
      </p:sp>
    </p:spTree>
    <p:extLst>
      <p:ext uri="{BB962C8B-B14F-4D97-AF65-F5344CB8AC3E}">
        <p14:creationId xmlns:p14="http://schemas.microsoft.com/office/powerpoint/2010/main" val="1699517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Feature explanations</a:t>
            </a:r>
            <a:endParaRPr lang="en-US"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a:spcAft>
                <a:spcPts val="1200"/>
              </a:spcAft>
            </a:pPr>
            <a:r>
              <a:rPr lang="en-US" i="0" dirty="0" smtClean="0">
                <a:solidFill>
                  <a:srgbClr val="000000"/>
                </a:solidFill>
                <a:effectLst/>
                <a:latin typeface="Times New Roman"/>
              </a:rPr>
              <a:t>Clump thickness: Benign cells tend to be grouped in monolayers, while cancerous cells are often grouped in multilayers</a:t>
            </a:r>
          </a:p>
          <a:p>
            <a:pPr>
              <a:spcAft>
                <a:spcPts val="1200"/>
              </a:spcAft>
            </a:pPr>
            <a:r>
              <a:rPr lang="en-US" i="0" dirty="0" smtClean="0">
                <a:solidFill>
                  <a:srgbClr val="000000"/>
                </a:solidFill>
                <a:effectLst/>
                <a:latin typeface="Times New Roman"/>
              </a:rPr>
              <a:t>Uniformity of cell size/shape: Cancer cells tend to vary in size and shape. </a:t>
            </a:r>
          </a:p>
          <a:p>
            <a:pPr>
              <a:spcAft>
                <a:spcPts val="1200"/>
              </a:spcAft>
            </a:pPr>
            <a:r>
              <a:rPr lang="en-US" i="0" dirty="0" smtClean="0">
                <a:solidFill>
                  <a:srgbClr val="000000"/>
                </a:solidFill>
                <a:effectLst/>
                <a:latin typeface="Times New Roman"/>
              </a:rPr>
              <a:t>Marginal adhesion: Normal cells tend to stick together. Cancer cells tend to loose this ability. So loss of adhesion is a sign of malignancy.</a:t>
            </a:r>
            <a:endParaRPr lang="en-US" dirty="0" smtClean="0"/>
          </a:p>
          <a:p>
            <a:pPr>
              <a:spcAft>
                <a:spcPts val="1200"/>
              </a:spcAft>
            </a:pPr>
            <a:r>
              <a:rPr lang="en-US" i="0" dirty="0" smtClean="0">
                <a:solidFill>
                  <a:srgbClr val="000000"/>
                </a:solidFill>
                <a:effectLst/>
                <a:latin typeface="Times New Roman"/>
              </a:rPr>
              <a:t>Single epithelial cell size: Is related to the uniformity mentioned above. Epithelial cells that are significantly enlarged may be a malignant cell.</a:t>
            </a:r>
          </a:p>
          <a:p>
            <a:pPr>
              <a:spcAft>
                <a:spcPts val="1200"/>
              </a:spcAft>
            </a:pPr>
            <a:r>
              <a:rPr lang="en-US" i="0" dirty="0" smtClean="0">
                <a:solidFill>
                  <a:srgbClr val="000000"/>
                </a:solidFill>
                <a:effectLst/>
                <a:latin typeface="Times New Roman"/>
              </a:rPr>
              <a:t>Bare nuclei: This is a term used for nuclei that is not surrounded by cytoplasm (the rest of the cell). Those are typically seen in benign tumors.</a:t>
            </a:r>
            <a:endParaRPr lang="en-US" dirty="0" smtClean="0"/>
          </a:p>
          <a:p>
            <a:pPr>
              <a:spcAft>
                <a:spcPts val="1200"/>
              </a:spcAft>
            </a:pPr>
            <a:r>
              <a:rPr lang="en-US" i="0" dirty="0" smtClean="0">
                <a:solidFill>
                  <a:srgbClr val="000000"/>
                </a:solidFill>
                <a:effectLst/>
                <a:latin typeface="Times New Roman"/>
              </a:rPr>
              <a:t>Bland Chromatin: Describes a uniform "texture" of the nucleus seen in benign cells. In cancer cells the chromatin tends to be coarser.</a:t>
            </a:r>
            <a:endParaRPr lang="en-US" dirty="0" smtClean="0"/>
          </a:p>
          <a:p>
            <a:pPr>
              <a:spcAft>
                <a:spcPts val="1200"/>
              </a:spcAft>
            </a:pPr>
            <a:r>
              <a:rPr lang="en-US" i="0" dirty="0" smtClean="0">
                <a:solidFill>
                  <a:srgbClr val="000000"/>
                </a:solidFill>
                <a:effectLst/>
                <a:latin typeface="Times New Roman"/>
              </a:rPr>
              <a:t>Normal nucleoli: Nucleoli are small structures seen in the nucleus. In normal cells the nucleolus is usually very small if visible at all. In cancer cells the nucleoli become more prominent, and sometimes there are more of them.</a:t>
            </a:r>
            <a:endParaRPr lang="en-US" dirty="0"/>
          </a:p>
        </p:txBody>
      </p:sp>
    </p:spTree>
    <p:extLst>
      <p:ext uri="{BB962C8B-B14F-4D97-AF65-F5344CB8AC3E}">
        <p14:creationId xmlns:p14="http://schemas.microsoft.com/office/powerpoint/2010/main" val="3903610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90600"/>
          </a:xfrm>
        </p:spPr>
        <p:txBody>
          <a:bodyPr>
            <a:normAutofit fontScale="90000"/>
          </a:bodyPr>
          <a:lstStyle/>
          <a:p>
            <a:pPr algn="l"/>
            <a:r>
              <a:rPr lang="en-US" dirty="0" smtClean="0"/>
              <a:t>There are strong correlations among all the features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31814521"/>
              </p:ext>
            </p:extLst>
          </p:nvPr>
        </p:nvGraphicFramePr>
        <p:xfrm>
          <a:off x="76200" y="1676401"/>
          <a:ext cx="8991603" cy="3276599"/>
        </p:xfrm>
        <a:graphic>
          <a:graphicData uri="http://schemas.openxmlformats.org/drawingml/2006/table">
            <a:tbl>
              <a:tblPr/>
              <a:tblGrid>
                <a:gridCol w="1219202"/>
                <a:gridCol w="1032377"/>
                <a:gridCol w="706378"/>
                <a:gridCol w="706378"/>
                <a:gridCol w="897689"/>
                <a:gridCol w="897689"/>
                <a:gridCol w="706378"/>
                <a:gridCol w="615709"/>
                <a:gridCol w="797047"/>
                <a:gridCol w="706378"/>
                <a:gridCol w="706378"/>
              </a:tblGrid>
              <a:tr h="249506">
                <a:tc gridSpan="11">
                  <a:txBody>
                    <a:bodyPr/>
                    <a:lstStyle/>
                    <a:p>
                      <a:pPr algn="ctr" fontAlgn="t"/>
                      <a:r>
                        <a:rPr lang="en-US" sz="1400" b="1" i="0" u="none" strike="noStrike" dirty="0">
                          <a:solidFill>
                            <a:srgbClr val="000000"/>
                          </a:solidFill>
                          <a:effectLst/>
                          <a:latin typeface="Arial"/>
                        </a:rPr>
                        <a:t>Pearson Correlation </a:t>
                      </a:r>
                      <a:r>
                        <a:rPr lang="en-US" sz="1400" b="1" i="0" u="none" strike="noStrike" dirty="0" smtClean="0">
                          <a:solidFill>
                            <a:srgbClr val="000000"/>
                          </a:solidFill>
                          <a:effectLst/>
                          <a:latin typeface="Arial"/>
                        </a:rPr>
                        <a:t>Coefficients</a:t>
                      </a:r>
                      <a:endParaRPr lang="en-US" sz="1400" b="1" i="0" u="none" strike="noStrike" dirty="0">
                        <a:solidFill>
                          <a:srgbClr val="000000"/>
                        </a:solidFill>
                        <a:effectLst/>
                        <a:latin typeface="Arial"/>
                      </a:endParaRPr>
                    </a:p>
                  </a:txBody>
                  <a:tcPr marL="9525" marR="9525" marT="9525" marB="0">
                    <a:lnL>
                      <a:noFill/>
                    </a:lnL>
                    <a:lnR>
                      <a:noFill/>
                    </a:lnR>
                    <a:lnT>
                      <a:noFill/>
                    </a:lnT>
                    <a:lnB>
                      <a:noFill/>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0436">
                <a:tc>
                  <a:txBody>
                    <a:bodyPr/>
                    <a:lstStyle/>
                    <a:p>
                      <a:pPr algn="ctr" fontAlgn="t"/>
                      <a:endParaRPr lang="en-US" sz="1400" b="1" i="0" u="none" strike="noStrike" dirty="0">
                        <a:solidFill>
                          <a:srgbClr val="000000"/>
                        </a:solidFill>
                        <a:effectLst/>
                        <a:latin typeface="Arial"/>
                      </a:endParaRP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Thickness</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Size</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Shape</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Adhesion</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Epithelial</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Nuclei</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Bland</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Nucleoli</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Mitoses</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Class</a:t>
                      </a:r>
                    </a:p>
                  </a:txBody>
                  <a:tcPr marL="9525" marR="9525" marT="9525" marB="0">
                    <a:lnL>
                      <a:noFill/>
                    </a:lnL>
                    <a:lnR>
                      <a:noFill/>
                    </a:lnR>
                    <a:lnT>
                      <a:noFill/>
                    </a:lnT>
                    <a:lnB>
                      <a:noFill/>
                    </a:lnB>
                    <a:solidFill>
                      <a:schemeClr val="bg1">
                        <a:lumMod val="75000"/>
                      </a:schemeClr>
                    </a:solidFill>
                  </a:tcPr>
                </a:tc>
              </a:tr>
              <a:tr h="324357">
                <a:tc>
                  <a:txBody>
                    <a:bodyPr/>
                    <a:lstStyle/>
                    <a:p>
                      <a:pPr algn="ctr" fontAlgn="t"/>
                      <a:r>
                        <a:rPr lang="en-US" sz="1400" b="1" i="0" u="none" strike="noStrike" dirty="0">
                          <a:solidFill>
                            <a:srgbClr val="000000"/>
                          </a:solidFill>
                          <a:effectLst/>
                          <a:latin typeface="Calibri"/>
                        </a:rPr>
                        <a:t>Thickness</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Size</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0.64248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Shape</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0.65347</a:t>
                      </a:r>
                    </a:p>
                  </a:txBody>
                  <a:tcPr marL="9525" marR="9525" marT="9525" marB="0">
                    <a:lnL>
                      <a:noFill/>
                    </a:lnL>
                    <a:lnR>
                      <a:noFill/>
                    </a:lnR>
                    <a:lnT>
                      <a:noFill/>
                    </a:lnT>
                    <a:lnB>
                      <a:noFill/>
                    </a:lnB>
                  </a:tcPr>
                </a:tc>
                <a:tc>
                  <a:txBody>
                    <a:bodyPr/>
                    <a:lstStyle/>
                    <a:p>
                      <a:pPr algn="r" fontAlgn="t"/>
                      <a:r>
                        <a:rPr lang="en-US" sz="1400" b="0" i="0" u="none" strike="noStrike" dirty="0">
                          <a:solidFill>
                            <a:srgbClr val="7030A0"/>
                          </a:solidFill>
                          <a:effectLst/>
                          <a:latin typeface="Arial"/>
                        </a:rPr>
                        <a:t>0.90723</a:t>
                      </a: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Adhesion</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0.48783</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0.70698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0.68595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Epithelial</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0.5236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0.75354</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0.72246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0.59455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Nuclei</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0.59309</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0.69171</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0.71388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0.67065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0.58572</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Bland</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0.55374</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0.75556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0.73534</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0.66857</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0.61813</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0.68061</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Nucleoli</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0.53407</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0.71935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0.71796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0.60312</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0.62893</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0.58428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0.6656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310958">
                <a:tc>
                  <a:txBody>
                    <a:bodyPr/>
                    <a:lstStyle/>
                    <a:p>
                      <a:pPr algn="ctr" fontAlgn="t"/>
                      <a:r>
                        <a:rPr lang="en-US" sz="1400" b="1" i="0" u="none" strike="noStrike" dirty="0">
                          <a:solidFill>
                            <a:srgbClr val="000000"/>
                          </a:solidFill>
                          <a:effectLst/>
                          <a:latin typeface="Calibri"/>
                        </a:rPr>
                        <a:t>Mitoses</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dirty="0">
                          <a:solidFill>
                            <a:srgbClr val="000000"/>
                          </a:solidFill>
                          <a:effectLst/>
                          <a:latin typeface="Arial"/>
                        </a:rPr>
                        <a:t>0.35096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0.46075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0.44126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0.4189</a:t>
                      </a: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a:rPr>
                        <a:t>0.48058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0.33921</a:t>
                      </a:r>
                    </a:p>
                  </a:txBody>
                  <a:tcPr marL="9525" marR="9525" marT="9525" marB="0">
                    <a:lnL>
                      <a:noFill/>
                    </a:lnL>
                    <a:lnR>
                      <a:noFill/>
                    </a:lnR>
                    <a:lnT>
                      <a:noFill/>
                    </a:lnT>
                    <a:lnB>
                      <a:noFill/>
                    </a:lnB>
                  </a:tcPr>
                </a:tc>
                <a:tc>
                  <a:txBody>
                    <a:bodyPr/>
                    <a:lstStyle/>
                    <a:p>
                      <a:pPr algn="r" fontAlgn="t"/>
                      <a:r>
                        <a:rPr lang="en-US" sz="1400" b="0" i="0" u="none" strike="noStrike" dirty="0" smtClean="0">
                          <a:solidFill>
                            <a:srgbClr val="000000"/>
                          </a:solidFill>
                          <a:effectLst/>
                          <a:latin typeface="Arial"/>
                        </a:rPr>
                        <a:t>0.3460</a:t>
                      </a:r>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a:rPr>
                        <a:t>0.43376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304800">
                <a:tc>
                  <a:txBody>
                    <a:bodyPr/>
                    <a:lstStyle/>
                    <a:p>
                      <a:pPr algn="ctr" fontAlgn="t"/>
                      <a:r>
                        <a:rPr lang="en-US" sz="1400" b="1" i="0" u="none" strike="noStrike" dirty="0">
                          <a:solidFill>
                            <a:srgbClr val="000000"/>
                          </a:solidFill>
                          <a:effectLst/>
                          <a:latin typeface="Calibri"/>
                        </a:rPr>
                        <a:t>Class</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0.71479</a:t>
                      </a:r>
                    </a:p>
                  </a:txBody>
                  <a:tcPr marL="9525" marR="9525" marT="9525" marB="0">
                    <a:lnL>
                      <a:noFill/>
                    </a:lnL>
                    <a:lnR>
                      <a:noFill/>
                    </a:lnR>
                    <a:lnT>
                      <a:noFill/>
                    </a:lnT>
                    <a:lnB>
                      <a:noFill/>
                    </a:lnB>
                  </a:tcPr>
                </a:tc>
                <a:tc>
                  <a:txBody>
                    <a:bodyPr/>
                    <a:lstStyle/>
                    <a:p>
                      <a:pPr algn="r" fontAlgn="t"/>
                      <a:r>
                        <a:rPr lang="en-US" sz="1400" b="0" i="0" u="none" strike="noStrike" dirty="0">
                          <a:solidFill>
                            <a:srgbClr val="C00000"/>
                          </a:solidFill>
                          <a:effectLst/>
                          <a:latin typeface="Arial"/>
                        </a:rPr>
                        <a:t>0.8208</a:t>
                      </a:r>
                    </a:p>
                  </a:txBody>
                  <a:tcPr marL="9525" marR="9525" marT="9525" marB="0">
                    <a:lnL>
                      <a:noFill/>
                    </a:lnL>
                    <a:lnR>
                      <a:noFill/>
                    </a:lnR>
                    <a:lnT>
                      <a:noFill/>
                    </a:lnT>
                    <a:lnB>
                      <a:noFill/>
                    </a:lnB>
                  </a:tcPr>
                </a:tc>
                <a:tc>
                  <a:txBody>
                    <a:bodyPr/>
                    <a:lstStyle/>
                    <a:p>
                      <a:pPr algn="r" fontAlgn="t"/>
                      <a:r>
                        <a:rPr lang="en-US" sz="1400" b="0" i="0" u="none" strike="noStrike" dirty="0">
                          <a:solidFill>
                            <a:srgbClr val="C00000"/>
                          </a:solidFill>
                          <a:effectLst/>
                          <a:latin typeface="Arial"/>
                        </a:rPr>
                        <a:t>0.82189</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0.70629</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0.69096</a:t>
                      </a:r>
                    </a:p>
                  </a:txBody>
                  <a:tcPr marL="9525" marR="9525" marT="9525" marB="0">
                    <a:lnL>
                      <a:noFill/>
                    </a:lnL>
                    <a:lnR>
                      <a:noFill/>
                    </a:lnR>
                    <a:lnT>
                      <a:noFill/>
                    </a:lnT>
                    <a:lnB>
                      <a:noFill/>
                    </a:lnB>
                  </a:tcPr>
                </a:tc>
                <a:tc>
                  <a:txBody>
                    <a:bodyPr/>
                    <a:lstStyle/>
                    <a:p>
                      <a:pPr algn="r" fontAlgn="t"/>
                      <a:r>
                        <a:rPr lang="en-US" sz="1400" b="0" i="0" u="none" strike="noStrike" dirty="0">
                          <a:solidFill>
                            <a:srgbClr val="C00000"/>
                          </a:solidFill>
                          <a:effectLst/>
                          <a:latin typeface="Arial"/>
                        </a:rPr>
                        <a:t>0.8227</a:t>
                      </a:r>
                    </a:p>
                  </a:txBody>
                  <a:tcPr marL="9525" marR="9525" marT="9525" marB="0">
                    <a:lnL>
                      <a:noFill/>
                    </a:lnL>
                    <a:lnR>
                      <a:noFill/>
                    </a:lnR>
                    <a:lnT>
                      <a:noFill/>
                    </a:lnT>
                    <a:lnB>
                      <a:noFill/>
                    </a:lnB>
                  </a:tcPr>
                </a:tc>
                <a:tc>
                  <a:txBody>
                    <a:bodyPr/>
                    <a:lstStyle/>
                    <a:p>
                      <a:pPr algn="r" fontAlgn="t"/>
                      <a:r>
                        <a:rPr lang="en-US" sz="1400" b="0" i="0" u="none" strike="noStrike" dirty="0" smtClean="0">
                          <a:solidFill>
                            <a:srgbClr val="000000"/>
                          </a:solidFill>
                          <a:effectLst/>
                          <a:latin typeface="Arial"/>
                        </a:rPr>
                        <a:t>0.7582</a:t>
                      </a:r>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0.71868</a:t>
                      </a:r>
                    </a:p>
                  </a:txBody>
                  <a:tcPr marL="9525" marR="9525" marT="9525" marB="0">
                    <a:lnL>
                      <a:noFill/>
                    </a:lnL>
                    <a:lnR>
                      <a:noFill/>
                    </a:lnR>
                    <a:lnT>
                      <a:noFill/>
                    </a:lnT>
                    <a:lnB>
                      <a:noFill/>
                    </a:lnB>
                  </a:tcPr>
                </a:tc>
                <a:tc>
                  <a:txBody>
                    <a:bodyPr/>
                    <a:lstStyle/>
                    <a:p>
                      <a:pPr algn="r" fontAlgn="t"/>
                      <a:r>
                        <a:rPr lang="en-US" sz="1400" b="0" i="0" u="none" strike="noStrike" dirty="0">
                          <a:solidFill>
                            <a:schemeClr val="bg1">
                              <a:lumMod val="65000"/>
                            </a:schemeClr>
                          </a:solidFill>
                          <a:effectLst/>
                          <a:latin typeface="Arial"/>
                        </a:rPr>
                        <a:t>0.42345</a:t>
                      </a: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a:rPr>
                        <a:t>1</a:t>
                      </a:r>
                    </a:p>
                  </a:txBody>
                  <a:tcPr marL="9525" marR="9525" marT="9525" marB="0">
                    <a:lnL>
                      <a:noFill/>
                    </a:lnL>
                    <a:lnR>
                      <a:noFill/>
                    </a:lnR>
                    <a:lnT>
                      <a:noFill/>
                    </a:lnT>
                    <a:lnB>
                      <a:noFill/>
                    </a:lnB>
                  </a:tcPr>
                </a:tc>
              </a:tr>
            </a:tbl>
          </a:graphicData>
        </a:graphic>
      </p:graphicFrame>
    </p:spTree>
    <p:extLst>
      <p:ext uri="{BB962C8B-B14F-4D97-AF65-F5344CB8AC3E}">
        <p14:creationId xmlns:p14="http://schemas.microsoft.com/office/powerpoint/2010/main" val="1687737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007" y="-98612"/>
            <a:ext cx="6944534"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443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 Regression with SAS</a:t>
            </a:r>
            <a:endParaRPr lang="en-US" dirty="0"/>
          </a:p>
        </p:txBody>
      </p:sp>
    </p:spTree>
    <p:extLst>
      <p:ext uri="{BB962C8B-B14F-4D97-AF65-F5344CB8AC3E}">
        <p14:creationId xmlns:p14="http://schemas.microsoft.com/office/powerpoint/2010/main" val="2189541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Model Summary</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Backward selection is used for feature selection</a:t>
            </a:r>
          </a:p>
          <a:p>
            <a:pPr lvl="1"/>
            <a:r>
              <a:rPr lang="en-US" dirty="0" smtClean="0"/>
              <a:t>Start with interactions</a:t>
            </a:r>
          </a:p>
          <a:p>
            <a:r>
              <a:rPr lang="en-US" dirty="0" smtClean="0"/>
              <a:t>Model</a:t>
            </a:r>
          </a:p>
          <a:p>
            <a:endParaRPr lang="en-US" dirty="0"/>
          </a:p>
          <a:p>
            <a:endParaRPr lang="en-US" dirty="0" smtClean="0"/>
          </a:p>
          <a:p>
            <a:endParaRPr lang="en-US" dirty="0" smtClean="0"/>
          </a:p>
          <a:p>
            <a:r>
              <a:rPr lang="en-US" dirty="0" err="1" smtClean="0"/>
              <a:t>Somers’D</a:t>
            </a:r>
            <a:r>
              <a:rPr lang="en-US" dirty="0" smtClean="0"/>
              <a:t> = 0.987</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125075839"/>
              </p:ext>
            </p:extLst>
          </p:nvPr>
        </p:nvGraphicFramePr>
        <p:xfrm>
          <a:off x="2133600" y="2971800"/>
          <a:ext cx="6286500" cy="1691480"/>
        </p:xfrm>
        <a:graphic>
          <a:graphicData uri="http://schemas.openxmlformats.org/drawingml/2006/table">
            <a:tbl>
              <a:tblPr/>
              <a:tblGrid>
                <a:gridCol w="1072896"/>
                <a:gridCol w="804672"/>
                <a:gridCol w="922020"/>
                <a:gridCol w="1173480"/>
                <a:gridCol w="1173480"/>
                <a:gridCol w="1139952"/>
              </a:tblGrid>
              <a:tr h="222563">
                <a:tc gridSpan="6">
                  <a:txBody>
                    <a:bodyPr/>
                    <a:lstStyle/>
                    <a:p>
                      <a:pPr algn="ctr" fontAlgn="t"/>
                      <a:r>
                        <a:rPr lang="en-US" sz="1200" b="1" i="0" u="none" strike="noStrike" dirty="0">
                          <a:solidFill>
                            <a:srgbClr val="000000"/>
                          </a:solidFill>
                          <a:effectLst/>
                          <a:latin typeface="Arial"/>
                        </a:rPr>
                        <a:t>Analysis of Maximum Likelihood Estimates</a:t>
                      </a:r>
                    </a:p>
                  </a:txBody>
                  <a:tcPr marL="9525" marR="9525" marT="9525" marB="0">
                    <a:lnL>
                      <a:noFill/>
                    </a:lnL>
                    <a:lnR>
                      <a:noFill/>
                    </a:lnR>
                    <a:lnT>
                      <a:noFill/>
                    </a:lnT>
                    <a:lnB>
                      <a:noFill/>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7076">
                <a:tc rowSpan="2">
                  <a:txBody>
                    <a:bodyPr/>
                    <a:lstStyle/>
                    <a:p>
                      <a:pPr algn="ctr" fontAlgn="t"/>
                      <a:r>
                        <a:rPr lang="en-US" sz="1200" b="1" i="0" u="none" strike="noStrike" dirty="0">
                          <a:solidFill>
                            <a:srgbClr val="000000"/>
                          </a:solidFill>
                          <a:effectLst/>
                          <a:latin typeface="Arial"/>
                        </a:rPr>
                        <a:t>Parameter</a:t>
                      </a:r>
                    </a:p>
                  </a:txBody>
                  <a:tcPr marL="9525" marR="9525" marT="9525" marB="0">
                    <a:lnL>
                      <a:noFill/>
                    </a:lnL>
                    <a:lnR>
                      <a:noFill/>
                    </a:lnR>
                    <a:lnT>
                      <a:noFill/>
                    </a:lnT>
                    <a:lnB>
                      <a:noFill/>
                    </a:lnB>
                    <a:solidFill>
                      <a:srgbClr val="BFBFBF"/>
                    </a:solidFill>
                  </a:tcPr>
                </a:tc>
                <a:tc rowSpan="2">
                  <a:txBody>
                    <a:bodyPr/>
                    <a:lstStyle/>
                    <a:p>
                      <a:pPr algn="ctr" fontAlgn="t"/>
                      <a:r>
                        <a:rPr lang="en-US" sz="1200" b="1" i="0" u="none" strike="noStrike">
                          <a:solidFill>
                            <a:srgbClr val="000000"/>
                          </a:solidFill>
                          <a:effectLst/>
                          <a:latin typeface="Arial"/>
                        </a:rPr>
                        <a:t>DF</a:t>
                      </a:r>
                    </a:p>
                  </a:txBody>
                  <a:tcPr marL="9525" marR="9525" marT="9525" marB="0">
                    <a:lnL>
                      <a:noFill/>
                    </a:lnL>
                    <a:lnR>
                      <a:noFill/>
                    </a:lnR>
                    <a:lnT>
                      <a:noFill/>
                    </a:lnT>
                    <a:lnB>
                      <a:noFill/>
                    </a:lnB>
                    <a:solidFill>
                      <a:srgbClr val="BFBFBF"/>
                    </a:solidFill>
                  </a:tcPr>
                </a:tc>
                <a:tc rowSpan="2">
                  <a:txBody>
                    <a:bodyPr/>
                    <a:lstStyle/>
                    <a:p>
                      <a:pPr algn="ctr" fontAlgn="t"/>
                      <a:r>
                        <a:rPr lang="en-US" sz="1200" b="1" i="0" u="none" strike="noStrike" dirty="0">
                          <a:solidFill>
                            <a:srgbClr val="000000"/>
                          </a:solidFill>
                          <a:effectLst/>
                          <a:latin typeface="Arial"/>
                        </a:rPr>
                        <a:t>Estimate</a:t>
                      </a:r>
                    </a:p>
                  </a:txBody>
                  <a:tcPr marL="9525" marR="9525" marT="9525" marB="0">
                    <a:lnL>
                      <a:noFill/>
                    </a:lnL>
                    <a:lnR>
                      <a:noFill/>
                    </a:lnR>
                    <a:lnT>
                      <a:noFill/>
                    </a:lnT>
                    <a:lnB>
                      <a:noFill/>
                    </a:lnB>
                    <a:solidFill>
                      <a:srgbClr val="BFBFBF"/>
                    </a:solidFill>
                  </a:tcPr>
                </a:tc>
                <a:tc>
                  <a:txBody>
                    <a:bodyPr/>
                    <a:lstStyle/>
                    <a:p>
                      <a:pPr algn="ctr" fontAlgn="t"/>
                      <a:r>
                        <a:rPr lang="en-US" sz="1200" b="1" i="0" u="none" strike="noStrike">
                          <a:solidFill>
                            <a:srgbClr val="000000"/>
                          </a:solidFill>
                          <a:effectLst/>
                          <a:latin typeface="Arial"/>
                        </a:rPr>
                        <a:t>Standard</a:t>
                      </a:r>
                    </a:p>
                  </a:txBody>
                  <a:tcPr marL="9525" marR="9525" marT="9525" marB="0">
                    <a:lnL>
                      <a:noFill/>
                    </a:lnL>
                    <a:lnR>
                      <a:noFill/>
                    </a:lnR>
                    <a:lnT>
                      <a:noFill/>
                    </a:lnT>
                    <a:lnB>
                      <a:noFill/>
                    </a:lnB>
                    <a:solidFill>
                      <a:srgbClr val="BFBFBF"/>
                    </a:solidFill>
                  </a:tcPr>
                </a:tc>
                <a:tc>
                  <a:txBody>
                    <a:bodyPr/>
                    <a:lstStyle/>
                    <a:p>
                      <a:pPr algn="ctr" fontAlgn="t"/>
                      <a:r>
                        <a:rPr lang="en-US" sz="1200" b="1" i="0" u="none" strike="noStrike">
                          <a:solidFill>
                            <a:srgbClr val="000000"/>
                          </a:solidFill>
                          <a:effectLst/>
                          <a:latin typeface="Arial"/>
                        </a:rPr>
                        <a:t>Wald</a:t>
                      </a:r>
                    </a:p>
                  </a:txBody>
                  <a:tcPr marL="9525" marR="9525" marT="9525" marB="0">
                    <a:lnL>
                      <a:noFill/>
                    </a:lnL>
                    <a:lnR>
                      <a:noFill/>
                    </a:lnR>
                    <a:lnT>
                      <a:noFill/>
                    </a:lnT>
                    <a:lnB>
                      <a:noFill/>
                    </a:lnB>
                    <a:solidFill>
                      <a:srgbClr val="BFBFBF"/>
                    </a:solidFill>
                  </a:tcPr>
                </a:tc>
                <a:tc rowSpan="2">
                  <a:txBody>
                    <a:bodyPr/>
                    <a:lstStyle/>
                    <a:p>
                      <a:pPr algn="ctr" fontAlgn="t"/>
                      <a:r>
                        <a:rPr lang="en-US" sz="1200" b="1" i="0" u="none" strike="noStrike" dirty="0" smtClean="0">
                          <a:solidFill>
                            <a:srgbClr val="000000"/>
                          </a:solidFill>
                          <a:effectLst/>
                          <a:latin typeface="Arial"/>
                        </a:rPr>
                        <a:t>VIF</a:t>
                      </a:r>
                      <a:endParaRPr lang="en-US" sz="1200" b="1" i="0" u="none" strike="noStrike" dirty="0">
                        <a:solidFill>
                          <a:srgbClr val="000000"/>
                        </a:solidFill>
                        <a:effectLst/>
                        <a:latin typeface="Arial"/>
                      </a:endParaRPr>
                    </a:p>
                  </a:txBody>
                  <a:tcPr marL="9525" marR="9525" marT="9525" marB="0">
                    <a:lnL>
                      <a:noFill/>
                    </a:lnL>
                    <a:lnR>
                      <a:noFill/>
                    </a:lnR>
                    <a:lnT>
                      <a:noFill/>
                    </a:lnT>
                    <a:lnB>
                      <a:noFill/>
                    </a:lnB>
                    <a:solidFill>
                      <a:srgbClr val="BFBFBF"/>
                    </a:solidFill>
                  </a:tcPr>
                </a:tc>
              </a:tr>
              <a:tr h="22256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t"/>
                      <a:r>
                        <a:rPr lang="en-US" sz="1200" b="1" i="0" u="none" strike="noStrike">
                          <a:solidFill>
                            <a:srgbClr val="000000"/>
                          </a:solidFill>
                          <a:effectLst/>
                          <a:latin typeface="Arial"/>
                        </a:rPr>
                        <a:t>Error</a:t>
                      </a:r>
                    </a:p>
                  </a:txBody>
                  <a:tcPr marL="9525" marR="9525" marT="9525" marB="0">
                    <a:lnL>
                      <a:noFill/>
                    </a:lnL>
                    <a:lnR>
                      <a:noFill/>
                    </a:lnR>
                    <a:lnT>
                      <a:noFill/>
                    </a:lnT>
                    <a:lnB>
                      <a:noFill/>
                    </a:lnB>
                    <a:solidFill>
                      <a:srgbClr val="BFBFBF"/>
                    </a:solidFill>
                  </a:tcPr>
                </a:tc>
                <a:tc>
                  <a:txBody>
                    <a:bodyPr/>
                    <a:lstStyle/>
                    <a:p>
                      <a:pPr algn="ctr" fontAlgn="t"/>
                      <a:r>
                        <a:rPr lang="en-US" sz="1200" b="1" i="0" u="none" strike="noStrike">
                          <a:solidFill>
                            <a:srgbClr val="000000"/>
                          </a:solidFill>
                          <a:effectLst/>
                          <a:latin typeface="Arial"/>
                        </a:rPr>
                        <a:t>Chi-Square</a:t>
                      </a:r>
                    </a:p>
                  </a:txBody>
                  <a:tcPr marL="9525" marR="9525" marT="9525" marB="0">
                    <a:lnL>
                      <a:noFill/>
                    </a:lnL>
                    <a:lnR>
                      <a:noFill/>
                    </a:lnR>
                    <a:lnT>
                      <a:noFill/>
                    </a:lnT>
                    <a:lnB>
                      <a:noFill/>
                    </a:lnB>
                    <a:solidFill>
                      <a:srgbClr val="BFBFBF"/>
                    </a:solidFill>
                  </a:tcPr>
                </a:tc>
                <a:tc vMerge="1">
                  <a:txBody>
                    <a:bodyPr/>
                    <a:lstStyle/>
                    <a:p>
                      <a:endParaRPr lang="en-US"/>
                    </a:p>
                  </a:txBody>
                  <a:tcPr/>
                </a:tc>
              </a:tr>
              <a:tr h="267076">
                <a:tc>
                  <a:txBody>
                    <a:bodyPr/>
                    <a:lstStyle/>
                    <a:p>
                      <a:pPr algn="ctr" fontAlgn="t"/>
                      <a:r>
                        <a:rPr lang="en-US" sz="1200" b="1" i="0" u="none" strike="noStrike" dirty="0">
                          <a:solidFill>
                            <a:srgbClr val="000000"/>
                          </a:solidFill>
                          <a:effectLst/>
                          <a:latin typeface="Arial"/>
                        </a:rPr>
                        <a:t>Intercept</a:t>
                      </a:r>
                    </a:p>
                  </a:txBody>
                  <a:tcPr marL="9525" marR="9525" marT="9525" marB="0">
                    <a:lnL>
                      <a:noFill/>
                    </a:lnL>
                    <a:lnR>
                      <a:noFill/>
                    </a:lnR>
                    <a:lnT>
                      <a:noFill/>
                    </a:lnT>
                    <a:lnB>
                      <a:noFill/>
                    </a:lnB>
                    <a:solidFill>
                      <a:srgbClr val="BFBFBF"/>
                    </a:solidFill>
                  </a:tcPr>
                </a:tc>
                <a:tc>
                  <a:txBody>
                    <a:bodyPr/>
                    <a:lstStyle/>
                    <a:p>
                      <a:pPr algn="ctr" fontAlgn="t"/>
                      <a:r>
                        <a:rPr lang="en-US" sz="1200" b="0" i="0" u="none" strike="noStrike" dirty="0">
                          <a:solidFill>
                            <a:srgbClr val="000000"/>
                          </a:solidFill>
                          <a:effectLst/>
                          <a:latin typeface="Arial"/>
                        </a:rPr>
                        <a:t>1</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-6.8598</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0.7637</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80.6903</a:t>
                      </a:r>
                    </a:p>
                  </a:txBody>
                  <a:tcPr marL="9525" marR="9525" marT="9525" marB="0">
                    <a:lnL>
                      <a:noFill/>
                    </a:lnL>
                    <a:lnR>
                      <a:noFill/>
                    </a:lnR>
                    <a:lnT>
                      <a:noFill/>
                    </a:lnT>
                    <a:lnB>
                      <a:noFill/>
                    </a:lnB>
                  </a:tcPr>
                </a:tc>
                <a:tc>
                  <a:txBody>
                    <a:bodyPr/>
                    <a:lstStyle/>
                    <a:p>
                      <a:pPr algn="ctr" fontAlgn="t"/>
                      <a:endParaRPr lang="en-US" sz="1200" b="0" i="0" u="none" strike="noStrike" dirty="0">
                        <a:solidFill>
                          <a:srgbClr val="000000"/>
                        </a:solidFill>
                        <a:effectLst/>
                        <a:latin typeface="Arial"/>
                      </a:endParaRPr>
                    </a:p>
                  </a:txBody>
                  <a:tcPr marL="9525" marR="9525" marT="9525" marB="0">
                    <a:lnL>
                      <a:noFill/>
                    </a:lnL>
                    <a:lnR>
                      <a:noFill/>
                    </a:lnR>
                    <a:lnT>
                      <a:noFill/>
                    </a:lnT>
                    <a:lnB>
                      <a:noFill/>
                    </a:lnB>
                  </a:tcPr>
                </a:tc>
              </a:tr>
              <a:tr h="222563">
                <a:tc>
                  <a:txBody>
                    <a:bodyPr/>
                    <a:lstStyle/>
                    <a:p>
                      <a:pPr algn="ctr" fontAlgn="t"/>
                      <a:r>
                        <a:rPr lang="en-US" sz="1200" b="1" i="0" u="none" strike="noStrike">
                          <a:solidFill>
                            <a:srgbClr val="000000"/>
                          </a:solidFill>
                          <a:effectLst/>
                          <a:latin typeface="Arial"/>
                        </a:rPr>
                        <a:t>Size</a:t>
                      </a:r>
                    </a:p>
                  </a:txBody>
                  <a:tcPr marL="9525" marR="9525" marT="9525" marB="0">
                    <a:lnL>
                      <a:noFill/>
                    </a:lnL>
                    <a:lnR>
                      <a:noFill/>
                    </a:lnR>
                    <a:lnT>
                      <a:noFill/>
                    </a:lnT>
                    <a:lnB>
                      <a:noFill/>
                    </a:lnB>
                    <a:solidFill>
                      <a:srgbClr val="BFBFBF"/>
                    </a:solidFill>
                  </a:tcPr>
                </a:tc>
                <a:tc>
                  <a:txBody>
                    <a:bodyPr/>
                    <a:lstStyle/>
                    <a:p>
                      <a:pPr algn="ctr" fontAlgn="t"/>
                      <a:r>
                        <a:rPr lang="en-US" sz="12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0.9058</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0.1676</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29.1956</a:t>
                      </a:r>
                    </a:p>
                  </a:txBody>
                  <a:tcPr marL="9525" marR="9525" marT="9525" marB="0">
                    <a:lnL>
                      <a:noFill/>
                    </a:lnL>
                    <a:lnR>
                      <a:noFill/>
                    </a:lnR>
                    <a:lnT>
                      <a:noFill/>
                    </a:lnT>
                    <a:lnB>
                      <a:noFill/>
                    </a:lnB>
                  </a:tcPr>
                </a:tc>
                <a:tc>
                  <a:txBody>
                    <a:bodyPr/>
                    <a:lstStyle/>
                    <a:p>
                      <a:pPr algn="ctr" fontAlgn="t"/>
                      <a:r>
                        <a:rPr lang="en-US" sz="1200" b="0" i="0" u="none" strike="noStrike" dirty="0" smtClean="0">
                          <a:solidFill>
                            <a:srgbClr val="000000"/>
                          </a:solidFill>
                          <a:effectLst/>
                          <a:latin typeface="Arial"/>
                        </a:rPr>
                        <a:t>2.462</a:t>
                      </a:r>
                      <a:endParaRPr lang="en-US" sz="1200" b="0" i="0" u="none" strike="noStrike" dirty="0">
                        <a:solidFill>
                          <a:srgbClr val="000000"/>
                        </a:solidFill>
                        <a:effectLst/>
                        <a:latin typeface="Arial"/>
                      </a:endParaRPr>
                    </a:p>
                  </a:txBody>
                  <a:tcPr marL="9525" marR="9525" marT="9525" marB="0">
                    <a:lnL>
                      <a:noFill/>
                    </a:lnL>
                    <a:lnR>
                      <a:noFill/>
                    </a:lnR>
                    <a:lnT>
                      <a:noFill/>
                    </a:lnT>
                    <a:lnB>
                      <a:noFill/>
                    </a:lnB>
                  </a:tcPr>
                </a:tc>
              </a:tr>
              <a:tr h="222563">
                <a:tc>
                  <a:txBody>
                    <a:bodyPr/>
                    <a:lstStyle/>
                    <a:p>
                      <a:pPr algn="ctr" fontAlgn="t"/>
                      <a:r>
                        <a:rPr lang="en-US" sz="1200" b="1" i="0" u="none" strike="noStrike">
                          <a:solidFill>
                            <a:srgbClr val="000000"/>
                          </a:solidFill>
                          <a:effectLst/>
                          <a:latin typeface="Arial"/>
                        </a:rPr>
                        <a:t>Nuclei</a:t>
                      </a:r>
                    </a:p>
                  </a:txBody>
                  <a:tcPr marL="9525" marR="9525" marT="9525" marB="0">
                    <a:lnL>
                      <a:noFill/>
                    </a:lnL>
                    <a:lnR>
                      <a:noFill/>
                    </a:lnR>
                    <a:lnT>
                      <a:noFill/>
                    </a:lnT>
                    <a:lnB>
                      <a:noFill/>
                    </a:lnB>
                    <a:solidFill>
                      <a:srgbClr val="BFBFBF"/>
                    </a:solidFill>
                  </a:tcPr>
                </a:tc>
                <a:tc>
                  <a:txBody>
                    <a:bodyPr/>
                    <a:lstStyle/>
                    <a:p>
                      <a:pPr algn="ctr" fontAlgn="t"/>
                      <a:r>
                        <a:rPr lang="en-US" sz="12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0.4719</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0.0829</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32.4323</a:t>
                      </a:r>
                    </a:p>
                  </a:txBody>
                  <a:tcPr marL="9525" marR="9525" marT="9525" marB="0">
                    <a:lnL>
                      <a:noFill/>
                    </a:lnL>
                    <a:lnR>
                      <a:noFill/>
                    </a:lnR>
                    <a:lnT>
                      <a:noFill/>
                    </a:lnT>
                    <a:lnB>
                      <a:noFill/>
                    </a:lnB>
                  </a:tcPr>
                </a:tc>
                <a:tc>
                  <a:txBody>
                    <a:bodyPr/>
                    <a:lstStyle/>
                    <a:p>
                      <a:pPr algn="ctr" fontAlgn="t"/>
                      <a:r>
                        <a:rPr lang="en-US" sz="1200" b="0" i="0" u="none" strike="noStrike" dirty="0" smtClean="0">
                          <a:solidFill>
                            <a:srgbClr val="000000"/>
                          </a:solidFill>
                          <a:effectLst/>
                          <a:latin typeface="Arial"/>
                        </a:rPr>
                        <a:t>1.907</a:t>
                      </a:r>
                      <a:endParaRPr lang="en-US" sz="1200" b="0" i="0" u="none" strike="noStrike" dirty="0">
                        <a:solidFill>
                          <a:srgbClr val="000000"/>
                        </a:solidFill>
                        <a:effectLst/>
                        <a:latin typeface="Arial"/>
                      </a:endParaRPr>
                    </a:p>
                  </a:txBody>
                  <a:tcPr marL="9525" marR="9525" marT="9525" marB="0">
                    <a:lnL>
                      <a:noFill/>
                    </a:lnL>
                    <a:lnR>
                      <a:noFill/>
                    </a:lnR>
                    <a:lnT>
                      <a:noFill/>
                    </a:lnT>
                    <a:lnB>
                      <a:noFill/>
                    </a:lnB>
                  </a:tcPr>
                </a:tc>
              </a:tr>
              <a:tr h="267076">
                <a:tc>
                  <a:txBody>
                    <a:bodyPr/>
                    <a:lstStyle/>
                    <a:p>
                      <a:pPr algn="ctr" fontAlgn="t"/>
                      <a:r>
                        <a:rPr lang="en-US" sz="1200" b="1" i="0" u="none" strike="noStrike">
                          <a:solidFill>
                            <a:srgbClr val="000000"/>
                          </a:solidFill>
                          <a:effectLst/>
                          <a:latin typeface="Arial"/>
                        </a:rPr>
                        <a:t>Nucleoli</a:t>
                      </a:r>
                    </a:p>
                  </a:txBody>
                  <a:tcPr marL="9525" marR="9525" marT="9525" marB="0">
                    <a:lnL>
                      <a:noFill/>
                    </a:lnL>
                    <a:lnR>
                      <a:noFill/>
                    </a:lnR>
                    <a:lnT>
                      <a:noFill/>
                    </a:lnT>
                    <a:lnB>
                      <a:noFill/>
                    </a:lnB>
                    <a:solidFill>
                      <a:srgbClr val="BFBFBF"/>
                    </a:solidFill>
                  </a:tcPr>
                </a:tc>
                <a:tc>
                  <a:txBody>
                    <a:bodyPr/>
                    <a:lstStyle/>
                    <a:p>
                      <a:pPr algn="ctr" fontAlgn="t"/>
                      <a:r>
                        <a:rPr lang="en-US" sz="12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0.4554</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0.1101</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17.1032</a:t>
                      </a:r>
                    </a:p>
                  </a:txBody>
                  <a:tcPr marL="9525" marR="9525" marT="9525" marB="0">
                    <a:lnL>
                      <a:noFill/>
                    </a:lnL>
                    <a:lnR>
                      <a:noFill/>
                    </a:lnR>
                    <a:lnT>
                      <a:noFill/>
                    </a:lnT>
                    <a:lnB>
                      <a:noFill/>
                    </a:lnB>
                  </a:tcPr>
                </a:tc>
                <a:tc>
                  <a:txBody>
                    <a:bodyPr/>
                    <a:lstStyle/>
                    <a:p>
                      <a:pPr algn="ctr" fontAlgn="t"/>
                      <a:r>
                        <a:rPr lang="en-US" sz="1200" b="0" i="0" u="none" strike="noStrike" dirty="0" smtClean="0">
                          <a:solidFill>
                            <a:srgbClr val="000000"/>
                          </a:solidFill>
                          <a:effectLst/>
                          <a:latin typeface="Arial"/>
                        </a:rPr>
                        <a:t>1.921</a:t>
                      </a:r>
                      <a:endParaRPr lang="en-US" sz="1200" b="0" i="0" u="none" strike="noStrike" dirty="0">
                        <a:solidFill>
                          <a:srgbClr val="000000"/>
                        </a:solidFill>
                        <a:effectLst/>
                        <a:latin typeface="Arial"/>
                      </a:endParaRPr>
                    </a:p>
                  </a:txBody>
                  <a:tcPr marL="9525" marR="9525" marT="9525" marB="0">
                    <a:lnL>
                      <a:noFill/>
                    </a:lnL>
                    <a:lnR>
                      <a:noFill/>
                    </a:lnR>
                    <a:lnT>
                      <a:noFill/>
                    </a:lnT>
                    <a:lnB>
                      <a:noFill/>
                    </a:lnB>
                  </a:tcPr>
                </a:tc>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50228931"/>
              </p:ext>
            </p:extLst>
          </p:nvPr>
        </p:nvGraphicFramePr>
        <p:xfrm>
          <a:off x="5943600" y="5334000"/>
          <a:ext cx="1865313" cy="685800"/>
        </p:xfrm>
        <a:graphic>
          <a:graphicData uri="http://schemas.openxmlformats.org/presentationml/2006/ole">
            <mc:AlternateContent xmlns:mc="http://schemas.openxmlformats.org/markup-compatibility/2006">
              <mc:Choice xmlns:v="urn:schemas-microsoft-com:vml" Requires="v">
                <p:oleObj spid="_x0000_s1035" name="Packager Shell Object" showAsIcon="1" r:id="rId3" imgW="1865880" imgH="685800" progId="Package">
                  <p:embed/>
                </p:oleObj>
              </mc:Choice>
              <mc:Fallback>
                <p:oleObj name="Packager Shell Object" showAsIcon="1" r:id="rId3" imgW="1865880" imgH="685800" progId="Package">
                  <p:embed/>
                  <p:pic>
                    <p:nvPicPr>
                      <p:cNvPr id="0" name=""/>
                      <p:cNvPicPr/>
                      <p:nvPr/>
                    </p:nvPicPr>
                    <p:blipFill>
                      <a:blip r:embed="rId4"/>
                      <a:stretch>
                        <a:fillRect/>
                      </a:stretch>
                    </p:blipFill>
                    <p:spPr>
                      <a:xfrm>
                        <a:off x="5943600" y="5334000"/>
                        <a:ext cx="1865313" cy="685800"/>
                      </a:xfrm>
                      <a:prstGeom prst="rect">
                        <a:avLst/>
                      </a:prstGeom>
                    </p:spPr>
                  </p:pic>
                </p:oleObj>
              </mc:Fallback>
            </mc:AlternateContent>
          </a:graphicData>
        </a:graphic>
      </p:graphicFrame>
    </p:spTree>
    <p:extLst>
      <p:ext uri="{BB962C8B-B14F-4D97-AF65-F5344CB8AC3E}">
        <p14:creationId xmlns:p14="http://schemas.microsoft.com/office/powerpoint/2010/main" val="325417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The sloping power is strong </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82955888"/>
              </p:ext>
            </p:extLst>
          </p:nvPr>
        </p:nvGraphicFramePr>
        <p:xfrm>
          <a:off x="457200" y="1143000"/>
          <a:ext cx="8229600" cy="49831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7678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1509</TotalTime>
  <Words>578</Words>
  <Application>Microsoft Office PowerPoint</Application>
  <PresentationFormat>On-screen Show (4:3)</PresentationFormat>
  <Paragraphs>247</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Packager Shell Object</vt:lpstr>
      <vt:lpstr>Predictive Modeling Breast Cancer Diagnosis</vt:lpstr>
      <vt:lpstr>Executive Summary</vt:lpstr>
      <vt:lpstr>Data set statistics</vt:lpstr>
      <vt:lpstr>Feature explanations</vt:lpstr>
      <vt:lpstr>There are strong correlations among all the features</vt:lpstr>
      <vt:lpstr>PowerPoint Presentation</vt:lpstr>
      <vt:lpstr>Logistic Regression with SAS</vt:lpstr>
      <vt:lpstr>Model Summary</vt:lpstr>
      <vt:lpstr>The sloping power is strong </vt:lpstr>
      <vt:lpstr>Accuracy is high in both training and testing datasets</vt:lpstr>
      <vt:lpstr>Neural Networks with R</vt:lpstr>
      <vt:lpstr>10 hidden neurons/one hidden layer were used to train the data </vt:lpstr>
      <vt:lpstr>The model fits the training data very well</vt:lpstr>
      <vt:lpstr>Accuracy is very high in training data but is low in testing data</vt:lpstr>
      <vt:lpstr>GUIDE</vt:lpstr>
      <vt:lpstr>Visual tree also identified size and Nuclei as the most significant variables</vt:lpstr>
      <vt:lpstr>Accuracy is high in both training and testing datasets</vt:lpstr>
      <vt:lpstr>Conclusions</vt:lpstr>
      <vt:lpstr>Acknowledgment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 Analysis Breast Cancer Diagnosis</dc:title>
  <dc:creator>Jianghui</dc:creator>
  <cp:lastModifiedBy>Jianghui</cp:lastModifiedBy>
  <cp:revision>32</cp:revision>
  <dcterms:created xsi:type="dcterms:W3CDTF">2015-05-01T20:32:06Z</dcterms:created>
  <dcterms:modified xsi:type="dcterms:W3CDTF">2015-05-03T16:52:16Z</dcterms:modified>
</cp:coreProperties>
</file>