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16"/>
  </p:notesMasterIdLst>
  <p:sldIdLst>
    <p:sldId id="281" r:id="rId3"/>
    <p:sldId id="283" r:id="rId4"/>
    <p:sldId id="271" r:id="rId5"/>
    <p:sldId id="285" r:id="rId6"/>
    <p:sldId id="286" r:id="rId7"/>
    <p:sldId id="328" r:id="rId8"/>
    <p:sldId id="329" r:id="rId9"/>
    <p:sldId id="330" r:id="rId10"/>
    <p:sldId id="331" r:id="rId11"/>
    <p:sldId id="333" r:id="rId12"/>
    <p:sldId id="332" r:id="rId13"/>
    <p:sldId id="334" r:id="rId14"/>
    <p:sldId id="335" r:id="rId15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4251"/>
    <a:srgbClr val="C9394A"/>
    <a:srgbClr val="FFFFFF"/>
    <a:srgbClr val="474747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29" d="100"/>
          <a:sy n="129" d="100"/>
        </p:scale>
        <p:origin x="101" y="120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2018/5/15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223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3076237" y="2067694"/>
            <a:ext cx="299152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第一章 需求分析</a:t>
            </a:r>
            <a:endParaRPr lang="en-US" altLang="zh-CN" sz="3000" b="1" kern="0" dirty="0">
              <a:solidFill>
                <a:srgbClr val="C9425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10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Shape 1645"/>
          <p:cNvSpPr/>
          <p:nvPr/>
        </p:nvSpPr>
        <p:spPr>
          <a:xfrm>
            <a:off x="2483768" y="4155926"/>
            <a:ext cx="92394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dirty="0"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xmlns="" id="{4896D43A-D232-428A-ADE8-BF9AC13075E7}"/>
              </a:ext>
            </a:extLst>
          </p:cNvPr>
          <p:cNvSpPr>
            <a:spLocks/>
          </p:cNvSpPr>
          <p:nvPr/>
        </p:nvSpPr>
        <p:spPr>
          <a:xfrm>
            <a:off x="395536" y="150959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Mysql</a:t>
            </a:r>
            <a:r>
              <a:rPr lang="en-US" altLang="zh-CN" sz="2000" u="none" strike="noStrike" kern="1200" cap="none" spc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2000" u="none" strike="noStrike" kern="1200" cap="none" spc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的版本选择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xmlns="" id="{D019FA57-5658-4DDA-9C6F-3AAED211E3F5}"/>
              </a:ext>
            </a:extLst>
          </p:cNvPr>
          <p:cNvSpPr>
            <a:spLocks/>
          </p:cNvSpPr>
          <p:nvPr/>
        </p:nvSpPr>
        <p:spPr>
          <a:xfrm>
            <a:off x="395535" y="222520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Mysql</a:t>
            </a:r>
            <a:r>
              <a:rPr lang="en-US" altLang="zh-CN" sz="2000" u="none" strike="noStrike" kern="1200" cap="none" spc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2000" u="none" strike="noStrike" kern="1200" cap="none" spc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的下载和安装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xmlns="" id="{693E317A-D80C-46DA-A2E8-3A1D3A11D80B}"/>
              </a:ext>
            </a:extLst>
          </p:cNvPr>
          <p:cNvSpPr>
            <a:spLocks/>
          </p:cNvSpPr>
          <p:nvPr/>
        </p:nvSpPr>
        <p:spPr>
          <a:xfrm>
            <a:off x="395535" y="295045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Mysql</a:t>
            </a:r>
            <a:r>
              <a:rPr lang="en-US" altLang="zh-CN" sz="2000" u="none" strike="noStrike" kern="1200" cap="none" spc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2000" u="none" strike="noStrike" kern="1200" cap="none" spc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的配置和使用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xmlns="" id="{BB57D8A4-8166-43AF-AF5B-8ED79440480A}"/>
              </a:ext>
            </a:extLst>
          </p:cNvPr>
          <p:cNvSpPr>
            <a:spLocks/>
          </p:cNvSpPr>
          <p:nvPr/>
        </p:nvSpPr>
        <p:spPr>
          <a:xfrm>
            <a:off x="4713933" y="145803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Navicat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数据库图形化工具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xmlns="" id="{5BFA0A41-DEEA-46EC-8A44-1AFD199B6288}"/>
              </a:ext>
            </a:extLst>
          </p:cNvPr>
          <p:cNvSpPr>
            <a:spLocks/>
          </p:cNvSpPr>
          <p:nvPr/>
        </p:nvSpPr>
        <p:spPr>
          <a:xfrm>
            <a:off x="4713933" y="2221767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连接数据库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xmlns="" id="{491EF833-0AAD-4326-96CF-6291C76C512D}"/>
              </a:ext>
            </a:extLst>
          </p:cNvPr>
          <p:cNvSpPr>
            <a:spLocks/>
          </p:cNvSpPr>
          <p:nvPr/>
        </p:nvSpPr>
        <p:spPr>
          <a:xfrm>
            <a:off x="4713933" y="2923189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数据库的基本应用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3" name="Shape 1543"/>
          <p:cNvSpPr/>
          <p:nvPr/>
        </p:nvSpPr>
        <p:spPr>
          <a:xfrm>
            <a:off x="2986952" y="555805"/>
            <a:ext cx="3170095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安装</a:t>
            </a:r>
            <a:r>
              <a:rPr lang="en-US" altLang="zh-CN" dirty="0" err="1"/>
              <a:t>Mysql</a:t>
            </a:r>
            <a:r>
              <a:rPr lang="zh-CN" altLang="en-US" dirty="0"/>
              <a:t>数据库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505784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5" name="image2.jpg"/>
          <p:cNvPicPr>
            <a:picLocks noChangeAspect="1"/>
          </p:cNvPicPr>
          <p:nvPr/>
        </p:nvPicPr>
        <p:blipFill>
          <a:blip r:embed="rId2">
            <a:extLst/>
          </a:blip>
          <a:srcRect l="55689" t="43997"/>
          <a:stretch>
            <a:fillRect/>
          </a:stretch>
        </p:blipFill>
        <p:spPr>
          <a:xfrm>
            <a:off x="6484715" y="2848743"/>
            <a:ext cx="2719571" cy="228840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40" name="Group 1640"/>
          <p:cNvGrpSpPr/>
          <p:nvPr/>
        </p:nvGrpSpPr>
        <p:grpSpPr>
          <a:xfrm>
            <a:off x="4493147" y="1969059"/>
            <a:ext cx="3108941" cy="3110382"/>
            <a:chOff x="0" y="-1"/>
            <a:chExt cx="3108939" cy="3110380"/>
          </a:xfrm>
        </p:grpSpPr>
        <p:sp>
          <p:nvSpPr>
            <p:cNvPr id="1629" name="Shape 1629"/>
            <p:cNvSpPr/>
            <p:nvPr/>
          </p:nvSpPr>
          <p:spPr>
            <a:xfrm>
              <a:off x="-1" y="-2"/>
              <a:ext cx="3108941" cy="3110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44" y="21600"/>
                    <a:pt x="0" y="16756"/>
                    <a:pt x="0" y="10800"/>
                  </a:cubicBezTo>
                  <a:cubicBezTo>
                    <a:pt x="0" y="4844"/>
                    <a:pt x="4844" y="0"/>
                    <a:pt x="10800" y="0"/>
                  </a:cubicBezTo>
                  <a:cubicBezTo>
                    <a:pt x="16756" y="0"/>
                    <a:pt x="21600" y="4844"/>
                    <a:pt x="21600" y="10800"/>
                  </a:cubicBezTo>
                  <a:cubicBezTo>
                    <a:pt x="21600" y="16756"/>
                    <a:pt x="16756" y="21600"/>
                    <a:pt x="10800" y="21600"/>
                  </a:cubicBezTo>
                  <a:close/>
                  <a:moveTo>
                    <a:pt x="10800" y="57"/>
                  </a:moveTo>
                  <a:cubicBezTo>
                    <a:pt x="4877" y="57"/>
                    <a:pt x="57" y="4877"/>
                    <a:pt x="57" y="10800"/>
                  </a:cubicBezTo>
                  <a:cubicBezTo>
                    <a:pt x="57" y="16723"/>
                    <a:pt x="4877" y="21543"/>
                    <a:pt x="10800" y="21543"/>
                  </a:cubicBezTo>
                  <a:cubicBezTo>
                    <a:pt x="16723" y="21543"/>
                    <a:pt x="21543" y="16723"/>
                    <a:pt x="21543" y="10800"/>
                  </a:cubicBezTo>
                  <a:cubicBezTo>
                    <a:pt x="21543" y="4877"/>
                    <a:pt x="16723" y="57"/>
                    <a:pt x="10800" y="57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282107" y="282827"/>
              <a:ext cx="2544726" cy="2545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51" y="21600"/>
                    <a:pt x="0" y="16749"/>
                    <a:pt x="0" y="10800"/>
                  </a:cubicBezTo>
                  <a:cubicBezTo>
                    <a:pt x="0" y="4851"/>
                    <a:pt x="4851" y="0"/>
                    <a:pt x="10800" y="0"/>
                  </a:cubicBezTo>
                  <a:cubicBezTo>
                    <a:pt x="16749" y="0"/>
                    <a:pt x="21600" y="4851"/>
                    <a:pt x="21600" y="10800"/>
                  </a:cubicBezTo>
                  <a:cubicBezTo>
                    <a:pt x="21600" y="16749"/>
                    <a:pt x="16749" y="21600"/>
                    <a:pt x="10800" y="21600"/>
                  </a:cubicBezTo>
                  <a:close/>
                  <a:moveTo>
                    <a:pt x="10800" y="80"/>
                  </a:moveTo>
                  <a:cubicBezTo>
                    <a:pt x="4891" y="80"/>
                    <a:pt x="80" y="4891"/>
                    <a:pt x="80" y="10800"/>
                  </a:cubicBezTo>
                  <a:cubicBezTo>
                    <a:pt x="80" y="16709"/>
                    <a:pt x="4891" y="21520"/>
                    <a:pt x="10800" y="21520"/>
                  </a:cubicBezTo>
                  <a:cubicBezTo>
                    <a:pt x="16709" y="21520"/>
                    <a:pt x="21520" y="16709"/>
                    <a:pt x="21520" y="10800"/>
                  </a:cubicBezTo>
                  <a:cubicBezTo>
                    <a:pt x="21520" y="4891"/>
                    <a:pt x="16709" y="80"/>
                    <a:pt x="10800" y="80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762121" y="762840"/>
              <a:ext cx="1584698" cy="1585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9" y="21600"/>
                    <a:pt x="0" y="16761"/>
                    <a:pt x="0" y="10800"/>
                  </a:cubicBezTo>
                  <a:cubicBezTo>
                    <a:pt x="0" y="4839"/>
                    <a:pt x="4839" y="0"/>
                    <a:pt x="10800" y="0"/>
                  </a:cubicBezTo>
                  <a:cubicBezTo>
                    <a:pt x="16761" y="0"/>
                    <a:pt x="21600" y="4839"/>
                    <a:pt x="21600" y="10800"/>
                  </a:cubicBezTo>
                  <a:cubicBezTo>
                    <a:pt x="21600" y="16761"/>
                    <a:pt x="16761" y="21600"/>
                    <a:pt x="10800" y="21600"/>
                  </a:cubicBezTo>
                  <a:close/>
                  <a:moveTo>
                    <a:pt x="10800" y="112"/>
                  </a:moveTo>
                  <a:cubicBezTo>
                    <a:pt x="4903" y="112"/>
                    <a:pt x="112" y="4903"/>
                    <a:pt x="112" y="10800"/>
                  </a:cubicBezTo>
                  <a:cubicBezTo>
                    <a:pt x="112" y="16697"/>
                    <a:pt x="4903" y="21488"/>
                    <a:pt x="10800" y="21488"/>
                  </a:cubicBezTo>
                  <a:cubicBezTo>
                    <a:pt x="16697" y="21488"/>
                    <a:pt x="21488" y="16697"/>
                    <a:pt x="21488" y="10800"/>
                  </a:cubicBezTo>
                  <a:cubicBezTo>
                    <a:pt x="21488" y="4903"/>
                    <a:pt x="16697" y="112"/>
                    <a:pt x="10800" y="11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2108613" y="89962"/>
              <a:ext cx="70310" cy="70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11" h="19011" extrusionOk="0">
                  <a:moveTo>
                    <a:pt x="13249" y="861"/>
                  </a:moveTo>
                  <a:cubicBezTo>
                    <a:pt x="8484" y="-1363"/>
                    <a:pt x="2766" y="861"/>
                    <a:pt x="861" y="5943"/>
                  </a:cubicBezTo>
                  <a:cubicBezTo>
                    <a:pt x="-1363" y="10708"/>
                    <a:pt x="861" y="16425"/>
                    <a:pt x="5943" y="18331"/>
                  </a:cubicBezTo>
                  <a:cubicBezTo>
                    <a:pt x="10708" y="20237"/>
                    <a:pt x="16425" y="18013"/>
                    <a:pt x="18331" y="13249"/>
                  </a:cubicBezTo>
                  <a:cubicBezTo>
                    <a:pt x="20237" y="8484"/>
                    <a:pt x="18013" y="2766"/>
                    <a:pt x="13249" y="86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911305" y="2952307"/>
              <a:ext cx="70310" cy="71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11" h="19149" extrusionOk="0">
                  <a:moveTo>
                    <a:pt x="13069" y="681"/>
                  </a:moveTo>
                  <a:cubicBezTo>
                    <a:pt x="8304" y="-1225"/>
                    <a:pt x="2587" y="999"/>
                    <a:pt x="681" y="5763"/>
                  </a:cubicBezTo>
                  <a:cubicBezTo>
                    <a:pt x="-1225" y="10846"/>
                    <a:pt x="999" y="16246"/>
                    <a:pt x="5763" y="18469"/>
                  </a:cubicBezTo>
                  <a:cubicBezTo>
                    <a:pt x="10528" y="20375"/>
                    <a:pt x="16246" y="18151"/>
                    <a:pt x="18151" y="13387"/>
                  </a:cubicBezTo>
                  <a:cubicBezTo>
                    <a:pt x="20375" y="8304"/>
                    <a:pt x="18151" y="2904"/>
                    <a:pt x="13069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2940751" y="2120315"/>
              <a:ext cx="70805" cy="70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5" h="18822" extrusionOk="0">
                  <a:moveTo>
                    <a:pt x="13069" y="802"/>
                  </a:moveTo>
                  <a:cubicBezTo>
                    <a:pt x="8304" y="-1389"/>
                    <a:pt x="2904" y="1115"/>
                    <a:pt x="681" y="5811"/>
                  </a:cubicBezTo>
                  <a:cubicBezTo>
                    <a:pt x="-1225" y="10507"/>
                    <a:pt x="999" y="16141"/>
                    <a:pt x="5763" y="18020"/>
                  </a:cubicBezTo>
                  <a:cubicBezTo>
                    <a:pt x="10846" y="20211"/>
                    <a:pt x="16246" y="17707"/>
                    <a:pt x="18469" y="13011"/>
                  </a:cubicBezTo>
                  <a:cubicBezTo>
                    <a:pt x="20375" y="8315"/>
                    <a:pt x="18151" y="2681"/>
                    <a:pt x="13069" y="80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78671" y="922100"/>
              <a:ext cx="70805" cy="70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5" h="19145" extrusionOk="0">
                  <a:moveTo>
                    <a:pt x="13382" y="681"/>
                  </a:moveTo>
                  <a:cubicBezTo>
                    <a:pt x="8299" y="-1225"/>
                    <a:pt x="2899" y="999"/>
                    <a:pt x="676" y="5763"/>
                  </a:cubicBezTo>
                  <a:cubicBezTo>
                    <a:pt x="-1230" y="10846"/>
                    <a:pt x="994" y="16246"/>
                    <a:pt x="6076" y="18469"/>
                  </a:cubicBezTo>
                  <a:cubicBezTo>
                    <a:pt x="10841" y="20375"/>
                    <a:pt x="16241" y="18151"/>
                    <a:pt x="18464" y="13069"/>
                  </a:cubicBezTo>
                  <a:cubicBezTo>
                    <a:pt x="20370" y="8304"/>
                    <a:pt x="18146" y="2904"/>
                    <a:pt x="13382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2945788" y="932894"/>
              <a:ext cx="70141" cy="70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9145" extrusionOk="0">
                  <a:moveTo>
                    <a:pt x="5763" y="681"/>
                  </a:moveTo>
                  <a:cubicBezTo>
                    <a:pt x="999" y="2587"/>
                    <a:pt x="-1225" y="8304"/>
                    <a:pt x="681" y="13069"/>
                  </a:cubicBezTo>
                  <a:cubicBezTo>
                    <a:pt x="2587" y="18151"/>
                    <a:pt x="8304" y="20375"/>
                    <a:pt x="13069" y="18469"/>
                  </a:cubicBezTo>
                  <a:cubicBezTo>
                    <a:pt x="17834" y="16246"/>
                    <a:pt x="20375" y="10846"/>
                    <a:pt x="18151" y="5763"/>
                  </a:cubicBezTo>
                  <a:cubicBezTo>
                    <a:pt x="16246" y="999"/>
                    <a:pt x="10846" y="-1225"/>
                    <a:pt x="5763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74299" y="2110193"/>
              <a:ext cx="70140" cy="70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822" extrusionOk="0">
                  <a:moveTo>
                    <a:pt x="5896" y="802"/>
                  </a:moveTo>
                  <a:cubicBezTo>
                    <a:pt x="1131" y="2681"/>
                    <a:pt x="-1410" y="8315"/>
                    <a:pt x="814" y="13011"/>
                  </a:cubicBezTo>
                  <a:cubicBezTo>
                    <a:pt x="2719" y="17707"/>
                    <a:pt x="8119" y="20211"/>
                    <a:pt x="13202" y="18020"/>
                  </a:cubicBezTo>
                  <a:cubicBezTo>
                    <a:pt x="17966" y="16141"/>
                    <a:pt x="20190" y="10507"/>
                    <a:pt x="18284" y="5811"/>
                  </a:cubicBezTo>
                  <a:cubicBezTo>
                    <a:pt x="16378" y="1115"/>
                    <a:pt x="10661" y="-1389"/>
                    <a:pt x="5896" y="80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2098035" y="2957304"/>
              <a:ext cx="70772" cy="70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965" extrusionOk="0">
                  <a:moveTo>
                    <a:pt x="5896" y="681"/>
                  </a:moveTo>
                  <a:cubicBezTo>
                    <a:pt x="1131" y="2587"/>
                    <a:pt x="-1410" y="8304"/>
                    <a:pt x="814" y="13069"/>
                  </a:cubicBezTo>
                  <a:cubicBezTo>
                    <a:pt x="2719" y="17834"/>
                    <a:pt x="8119" y="20375"/>
                    <a:pt x="13202" y="18151"/>
                  </a:cubicBezTo>
                  <a:cubicBezTo>
                    <a:pt x="17966" y="16246"/>
                    <a:pt x="20190" y="10846"/>
                    <a:pt x="18284" y="5763"/>
                  </a:cubicBezTo>
                  <a:cubicBezTo>
                    <a:pt x="16378" y="999"/>
                    <a:pt x="10661" y="-1225"/>
                    <a:pt x="5896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921381" y="85853"/>
              <a:ext cx="70140" cy="70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965" extrusionOk="0">
                  <a:moveTo>
                    <a:pt x="13069" y="18151"/>
                  </a:moveTo>
                  <a:cubicBezTo>
                    <a:pt x="17834" y="16246"/>
                    <a:pt x="20375" y="10846"/>
                    <a:pt x="18151" y="5763"/>
                  </a:cubicBezTo>
                  <a:cubicBezTo>
                    <a:pt x="16246" y="999"/>
                    <a:pt x="10846" y="-1225"/>
                    <a:pt x="5763" y="681"/>
                  </a:cubicBezTo>
                  <a:cubicBezTo>
                    <a:pt x="999" y="2587"/>
                    <a:pt x="-1225" y="8304"/>
                    <a:pt x="681" y="13069"/>
                  </a:cubicBezTo>
                  <a:cubicBezTo>
                    <a:pt x="2587" y="17834"/>
                    <a:pt x="8304" y="20375"/>
                    <a:pt x="13069" y="1815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1643" name="Group 1643"/>
          <p:cNvGrpSpPr/>
          <p:nvPr/>
        </p:nvGrpSpPr>
        <p:grpSpPr>
          <a:xfrm>
            <a:off x="5256258" y="2883160"/>
            <a:ext cx="1582719" cy="1282179"/>
            <a:chOff x="-150697" y="-1"/>
            <a:chExt cx="1582717" cy="1282177"/>
          </a:xfrm>
        </p:grpSpPr>
        <p:sp>
          <p:nvSpPr>
            <p:cNvPr id="1641" name="Shape 1641"/>
            <p:cNvSpPr/>
            <p:nvPr/>
          </p:nvSpPr>
          <p:spPr>
            <a:xfrm>
              <a:off x="-2" y="-2"/>
              <a:ext cx="1281276" cy="1282179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 defTabSz="914281">
                <a:defRPr sz="900">
                  <a:solidFill>
                    <a:srgbClr val="F6F6F6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-150698" y="332270"/>
              <a:ext cx="1582718" cy="5141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algn="ctr" defTabSz="914281">
                <a:defRPr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r>
                <a:t>VScode介绍</a:t>
              </a:r>
            </a:p>
          </p:txBody>
        </p:sp>
      </p:grpSp>
      <p:sp>
        <p:nvSpPr>
          <p:cNvPr id="21" name="矩形">
            <a:extLst>
              <a:ext uri="{FF2B5EF4-FFF2-40B4-BE49-F238E27FC236}">
                <a16:creationId xmlns:a16="http://schemas.microsoft.com/office/drawing/2014/main" xmlns="" id="{C38FFC4B-A747-4D0A-A951-2923D4C8B782}"/>
              </a:ext>
            </a:extLst>
          </p:cNvPr>
          <p:cNvSpPr>
            <a:spLocks/>
          </p:cNvSpPr>
          <p:nvPr/>
        </p:nvSpPr>
        <p:spPr>
          <a:xfrm>
            <a:off x="395536" y="1483314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为什么选择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Vscode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xmlns="" id="{0299A9E6-89DA-4D87-BA9A-869520E6E364}"/>
              </a:ext>
            </a:extLst>
          </p:cNvPr>
          <p:cNvSpPr>
            <a:spLocks/>
          </p:cNvSpPr>
          <p:nvPr/>
        </p:nvSpPr>
        <p:spPr>
          <a:xfrm>
            <a:off x="395535" y="22386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Vscode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的下载和配置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xmlns="" id="{4215002C-26BD-4729-A05B-45A2516E94AF}"/>
              </a:ext>
            </a:extLst>
          </p:cNvPr>
          <p:cNvSpPr>
            <a:spLocks/>
          </p:cNvSpPr>
          <p:nvPr/>
        </p:nvSpPr>
        <p:spPr>
          <a:xfrm>
            <a:off x="395534" y="295086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Vscode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Mysql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集成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5" name="矩形">
            <a:extLst>
              <a:ext uri="{FF2B5EF4-FFF2-40B4-BE49-F238E27FC236}">
                <a16:creationId xmlns:a16="http://schemas.microsoft.com/office/drawing/2014/main" xmlns="" id="{9B2C9988-F231-4D3B-8285-4C36AAEBF61E}"/>
              </a:ext>
            </a:extLst>
          </p:cNvPr>
          <p:cNvSpPr>
            <a:spLocks/>
          </p:cNvSpPr>
          <p:nvPr/>
        </p:nvSpPr>
        <p:spPr>
          <a:xfrm>
            <a:off x="395534" y="367060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Vscode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的基本应用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Shape 1543"/>
          <p:cNvSpPr/>
          <p:nvPr/>
        </p:nvSpPr>
        <p:spPr>
          <a:xfrm>
            <a:off x="3516382" y="525688"/>
            <a:ext cx="2242405" cy="1015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 smtClean="0"/>
              <a:t>安装</a:t>
            </a:r>
            <a:r>
              <a:rPr lang="en-US" altLang="zh-CN" dirty="0" err="1"/>
              <a:t>Vscode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4777457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" grpId="0" animBg="1" advAuto="0"/>
      <p:bldP spid="1643" grpId="0" animBg="1" advAuto="0"/>
      <p:bldP spid="21" grpId="0"/>
      <p:bldP spid="22" grpId="0"/>
      <p:bldP spid="23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Shape 1651"/>
          <p:cNvSpPr/>
          <p:nvPr/>
        </p:nvSpPr>
        <p:spPr>
          <a:xfrm>
            <a:off x="2509356" y="537290"/>
            <a:ext cx="4357920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安装</a:t>
            </a:r>
            <a:r>
              <a:rPr lang="en-US" dirty="0" err="1"/>
              <a:t>G</a:t>
            </a:r>
            <a:r>
              <a:rPr dirty="0" err="1"/>
              <a:t>it并和GitHub关联</a:t>
            </a:r>
            <a:endParaRPr dirty="0"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xmlns="" id="{32482C46-F855-447B-9E21-37F1E8A63CDA}"/>
              </a:ext>
            </a:extLst>
          </p:cNvPr>
          <p:cNvSpPr>
            <a:spLocks/>
          </p:cNvSpPr>
          <p:nvPr/>
        </p:nvSpPr>
        <p:spPr>
          <a:xfrm>
            <a:off x="405675" y="149163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Git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的下载和安装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xmlns="" id="{BCE82322-94C1-455D-B25B-E6CEFDB9D716}"/>
              </a:ext>
            </a:extLst>
          </p:cNvPr>
          <p:cNvSpPr>
            <a:spLocks/>
          </p:cNvSpPr>
          <p:nvPr/>
        </p:nvSpPr>
        <p:spPr>
          <a:xfrm>
            <a:off x="411059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Git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连接远程仓库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xmlns="" id="{A582144C-D441-4150-B023-A8A245FBBA3B}"/>
              </a:ext>
            </a:extLst>
          </p:cNvPr>
          <p:cNvSpPr>
            <a:spLocks/>
          </p:cNvSpPr>
          <p:nvPr/>
        </p:nvSpPr>
        <p:spPr>
          <a:xfrm>
            <a:off x="405675" y="293179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Git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Vscode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集成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704" y="2567532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381161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Shape 1657"/>
          <p:cNvSpPr/>
          <p:nvPr/>
        </p:nvSpPr>
        <p:spPr>
          <a:xfrm>
            <a:off x="2292467" y="483518"/>
            <a:ext cx="4559065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配置python虚拟</a:t>
            </a:r>
            <a:r>
              <a:rPr lang="zh-CN" altLang="en-US" dirty="0"/>
              <a:t>开发</a:t>
            </a:r>
            <a:r>
              <a:rPr dirty="0" err="1"/>
              <a:t>环境</a:t>
            </a:r>
            <a:endParaRPr dirty="0"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xmlns="" id="{6BBED823-CF39-4EB2-9C8D-C0BAB53E3B65}"/>
              </a:ext>
            </a:extLst>
          </p:cNvPr>
          <p:cNvSpPr>
            <a:spLocks/>
          </p:cNvSpPr>
          <p:nvPr/>
        </p:nvSpPr>
        <p:spPr>
          <a:xfrm>
            <a:off x="395536" y="1507599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pip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工具介绍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xmlns="" id="{401AE195-D79A-4B42-9DA9-DC49D9296F84}"/>
              </a:ext>
            </a:extLst>
          </p:cNvPr>
          <p:cNvSpPr>
            <a:spLocks/>
          </p:cNvSpPr>
          <p:nvPr/>
        </p:nvSpPr>
        <p:spPr>
          <a:xfrm>
            <a:off x="395536" y="2228165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为什么需要配置虚拟开发环境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xmlns="" id="{AF226C72-330C-4622-8EFA-39E84FA9F814}"/>
              </a:ext>
            </a:extLst>
          </p:cNvPr>
          <p:cNvSpPr>
            <a:spLocks/>
          </p:cNvSpPr>
          <p:nvPr/>
        </p:nvSpPr>
        <p:spPr>
          <a:xfrm>
            <a:off x="395536" y="294873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Virtualenv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虚拟环境工具的安装和介绍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283718"/>
            <a:ext cx="2741290" cy="274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41313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395536" y="221951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技术需求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—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分析项目应该采用哪些技术</a:t>
            </a: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395536" y="150724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功能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需求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—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分析项目应该包含哪些功能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395690" y="293179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系统需求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—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分析项目的架构设计</a:t>
            </a:r>
          </a:p>
        </p:txBody>
      </p:sp>
      <p:sp>
        <p:nvSpPr>
          <p:cNvPr id="6" name="矩形"/>
          <p:cNvSpPr>
            <a:spLocks/>
          </p:cNvSpPr>
          <p:nvPr/>
        </p:nvSpPr>
        <p:spPr>
          <a:xfrm>
            <a:off x="3710225" y="480256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dirty="0" smtClean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分析过程</a:t>
            </a:r>
            <a:endParaRPr lang="zh-CN" altLang="en-US" sz="3000" b="1" dirty="0">
              <a:solidFill>
                <a:srgbClr val="C939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013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Shape 1543"/>
          <p:cNvSpPr/>
          <p:nvPr/>
        </p:nvSpPr>
        <p:spPr>
          <a:xfrm>
            <a:off x="2987824" y="1837911"/>
            <a:ext cx="92394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dirty="0"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xmlns="" id="{211E6CEA-F3D0-439F-A8F7-C366C9CAE700}"/>
              </a:ext>
            </a:extLst>
          </p:cNvPr>
          <p:cNvSpPr>
            <a:spLocks/>
          </p:cNvSpPr>
          <p:nvPr/>
        </p:nvSpPr>
        <p:spPr>
          <a:xfrm>
            <a:off x="395536" y="1503883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项目的增删查改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3" name="矩形">
            <a:extLst>
              <a:ext uri="{FF2B5EF4-FFF2-40B4-BE49-F238E27FC236}">
                <a16:creationId xmlns:a16="http://schemas.microsoft.com/office/drawing/2014/main" xmlns="" id="{1C7C3196-0879-4DCD-A220-22B00AA52422}"/>
              </a:ext>
            </a:extLst>
          </p:cNvPr>
          <p:cNvSpPr>
            <a:spLocks/>
          </p:cNvSpPr>
          <p:nvPr/>
        </p:nvSpPr>
        <p:spPr>
          <a:xfrm>
            <a:off x="395535" y="2215194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用例的增删查改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xmlns="" id="{9009E9B0-B144-4D11-AF84-3863DCA8D687}"/>
              </a:ext>
            </a:extLst>
          </p:cNvPr>
          <p:cNvSpPr>
            <a:spLocks/>
          </p:cNvSpPr>
          <p:nvPr/>
        </p:nvSpPr>
        <p:spPr>
          <a:xfrm>
            <a:off x="395534" y="2938357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报告的分析展示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" name="矩形">
            <a:extLst>
              <a:ext uri="{FF2B5EF4-FFF2-40B4-BE49-F238E27FC236}">
                <a16:creationId xmlns:a16="http://schemas.microsoft.com/office/drawing/2014/main" xmlns="" id="{82301D04-5F05-43EF-B81B-3522C471E5EE}"/>
              </a:ext>
            </a:extLst>
          </p:cNvPr>
          <p:cNvSpPr>
            <a:spLocks/>
          </p:cNvSpPr>
          <p:nvPr/>
        </p:nvSpPr>
        <p:spPr>
          <a:xfrm>
            <a:off x="4717132" y="148704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用例的快速生成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xmlns="" id="{99B58E68-5D0C-4CBC-B6CF-664727865F3A}"/>
              </a:ext>
            </a:extLst>
          </p:cNvPr>
          <p:cNvSpPr>
            <a:spLocks/>
          </p:cNvSpPr>
          <p:nvPr/>
        </p:nvSpPr>
        <p:spPr>
          <a:xfrm>
            <a:off x="4716016" y="222112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公共配置功能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>
            <a:extLst>
              <a:ext uri="{FF2B5EF4-FFF2-40B4-BE49-F238E27FC236}">
                <a16:creationId xmlns:a16="http://schemas.microsoft.com/office/drawing/2014/main" xmlns="" id="{8A0AB4EC-EB83-443B-9B82-1452B86C1D72}"/>
              </a:ext>
            </a:extLst>
          </p:cNvPr>
          <p:cNvSpPr>
            <a:spLocks/>
          </p:cNvSpPr>
          <p:nvPr/>
        </p:nvSpPr>
        <p:spPr>
          <a:xfrm>
            <a:off x="4716015" y="292058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其他辅助功能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矩形"/>
          <p:cNvSpPr>
            <a:spLocks/>
          </p:cNvSpPr>
          <p:nvPr/>
        </p:nvSpPr>
        <p:spPr>
          <a:xfrm>
            <a:off x="3095906" y="491768"/>
            <a:ext cx="28889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dirty="0" smtClean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功能需求的分析</a:t>
            </a:r>
            <a:endParaRPr lang="zh-CN" altLang="en-US" sz="3000" b="1" dirty="0">
              <a:solidFill>
                <a:srgbClr val="C939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5231743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>
            <a:extLst>
              <a:ext uri="{FF2B5EF4-FFF2-40B4-BE49-F238E27FC236}">
                <a16:creationId xmlns:a16="http://schemas.microsoft.com/office/drawing/2014/main" xmlns="" id="{211E6CEA-F3D0-439F-A8F7-C366C9CAE700}"/>
              </a:ext>
            </a:extLst>
          </p:cNvPr>
          <p:cNvSpPr>
            <a:spLocks/>
          </p:cNvSpPr>
          <p:nvPr/>
        </p:nvSpPr>
        <p:spPr>
          <a:xfrm>
            <a:off x="407288" y="1507663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怎么选择合适的开发语言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3" name="矩形">
            <a:extLst>
              <a:ext uri="{FF2B5EF4-FFF2-40B4-BE49-F238E27FC236}">
                <a16:creationId xmlns:a16="http://schemas.microsoft.com/office/drawing/2014/main" xmlns="" id="{1C7C3196-0879-4DCD-A220-22B00AA52422}"/>
              </a:ext>
            </a:extLst>
          </p:cNvPr>
          <p:cNvSpPr>
            <a:spLocks/>
          </p:cNvSpPr>
          <p:nvPr/>
        </p:nvSpPr>
        <p:spPr>
          <a:xfrm>
            <a:off x="411825" y="2217064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数据库应该如何选择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xmlns="" id="{9009E9B0-B144-4D11-AF84-3863DCA8D687}"/>
              </a:ext>
            </a:extLst>
          </p:cNvPr>
          <p:cNvSpPr>
            <a:spLocks/>
          </p:cNvSpPr>
          <p:nvPr/>
        </p:nvSpPr>
        <p:spPr>
          <a:xfrm>
            <a:off x="407287" y="290737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该采用什么样子的开发模式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" name="矩形">
            <a:extLst>
              <a:ext uri="{FF2B5EF4-FFF2-40B4-BE49-F238E27FC236}">
                <a16:creationId xmlns:a16="http://schemas.microsoft.com/office/drawing/2014/main" xmlns="" id="{82301D04-5F05-43EF-B81B-3522C471E5EE}"/>
              </a:ext>
            </a:extLst>
          </p:cNvPr>
          <p:cNvSpPr>
            <a:spLocks/>
          </p:cNvSpPr>
          <p:nvPr/>
        </p:nvSpPr>
        <p:spPr>
          <a:xfrm>
            <a:off x="4716016" y="1507663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框架应该怎么挑选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xmlns="" id="{99B58E68-5D0C-4CBC-B6CF-664727865F3A}"/>
              </a:ext>
            </a:extLst>
          </p:cNvPr>
          <p:cNvSpPr>
            <a:spLocks/>
          </p:cNvSpPr>
          <p:nvPr/>
        </p:nvSpPr>
        <p:spPr>
          <a:xfrm>
            <a:off x="4716015" y="222116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业务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功能能否正常实现</a:t>
            </a:r>
          </a:p>
        </p:txBody>
      </p:sp>
      <p:sp>
        <p:nvSpPr>
          <p:cNvPr id="17" name="矩形">
            <a:extLst>
              <a:ext uri="{FF2B5EF4-FFF2-40B4-BE49-F238E27FC236}">
                <a16:creationId xmlns:a16="http://schemas.microsoft.com/office/drawing/2014/main" xmlns="" id="{8A0AB4EC-EB83-443B-9B82-1452B86C1D72}"/>
              </a:ext>
            </a:extLst>
          </p:cNvPr>
          <p:cNvSpPr>
            <a:spLocks/>
          </p:cNvSpPr>
          <p:nvPr/>
        </p:nvSpPr>
        <p:spPr>
          <a:xfrm>
            <a:off x="4743553" y="293056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技术栈是否成熟</a:t>
            </a:r>
          </a:p>
        </p:txBody>
      </p:sp>
      <p:sp>
        <p:nvSpPr>
          <p:cNvPr id="10" name="矩形"/>
          <p:cNvSpPr>
            <a:spLocks/>
          </p:cNvSpPr>
          <p:nvPr/>
        </p:nvSpPr>
        <p:spPr>
          <a:xfrm>
            <a:off x="3095906" y="491768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dirty="0" smtClean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技术需求的分析</a:t>
            </a:r>
            <a:endParaRPr lang="zh-CN" altLang="en-US" sz="3000" b="1" dirty="0">
              <a:solidFill>
                <a:srgbClr val="C939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2231442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Shape 1561"/>
          <p:cNvSpPr/>
          <p:nvPr/>
        </p:nvSpPr>
        <p:spPr>
          <a:xfrm>
            <a:off x="3630152" y="3426478"/>
            <a:ext cx="1628797" cy="465802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C9394A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 numCol="1" anchor="ctr">
            <a:noAutofit/>
          </a:bodyPr>
          <a:lstStyle>
            <a:lvl1pPr algn="ctr">
              <a:defRPr sz="2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smtClean="0">
                <a:solidFill>
                  <a:srgbClr val="474747"/>
                </a:solidFill>
              </a:rPr>
              <a:t>D</a:t>
            </a:r>
            <a:r>
              <a:rPr dirty="0" smtClean="0">
                <a:solidFill>
                  <a:srgbClr val="474747"/>
                </a:solidFill>
              </a:rPr>
              <a:t>atabase</a:t>
            </a:r>
            <a:endParaRPr dirty="0">
              <a:solidFill>
                <a:srgbClr val="474747"/>
              </a:solidFill>
            </a:endParaRPr>
          </a:p>
        </p:txBody>
      </p:sp>
      <p:sp>
        <p:nvSpPr>
          <p:cNvPr id="1564" name="Shape 1564"/>
          <p:cNvSpPr/>
          <p:nvPr/>
        </p:nvSpPr>
        <p:spPr>
          <a:xfrm>
            <a:off x="1877964" y="3419992"/>
            <a:ext cx="1365318" cy="540916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C9394A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 numCol="1" anchor="ctr">
            <a:noAutofit/>
          </a:bodyPr>
          <a:lstStyle>
            <a:lvl1pPr algn="ctr">
              <a:defRPr sz="2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>
                <a:solidFill>
                  <a:srgbClr val="474747"/>
                </a:solidFill>
              </a:rPr>
              <a:t>用户</a:t>
            </a:r>
            <a:endParaRPr dirty="0">
              <a:solidFill>
                <a:srgbClr val="474747"/>
              </a:solidFill>
            </a:endParaRPr>
          </a:p>
        </p:txBody>
      </p:sp>
      <p:sp>
        <p:nvSpPr>
          <p:cNvPr id="1567" name="Shape 1567"/>
          <p:cNvSpPr/>
          <p:nvPr/>
        </p:nvSpPr>
        <p:spPr>
          <a:xfrm>
            <a:off x="6184449" y="3419992"/>
            <a:ext cx="1509778" cy="431765"/>
          </a:xfrm>
          <a:prstGeom prst="rect">
            <a:avLst/>
          </a:prstGeom>
          <a:noFill/>
          <a:ln w="28575" cap="flat">
            <a:solidFill>
              <a:srgbClr val="C9394A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 numCol="1" anchor="ctr">
            <a:noAutofit/>
          </a:bodyPr>
          <a:lstStyle>
            <a:lvl1pPr algn="ctr">
              <a:defRPr sz="2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>
                <a:solidFill>
                  <a:srgbClr val="474747"/>
                </a:solidFill>
              </a:rPr>
              <a:t>J</a:t>
            </a:r>
            <a:r>
              <a:rPr dirty="0">
                <a:solidFill>
                  <a:srgbClr val="474747"/>
                </a:solidFill>
              </a:rPr>
              <a:t>son</a:t>
            </a:r>
          </a:p>
        </p:txBody>
      </p:sp>
      <p:grpSp>
        <p:nvGrpSpPr>
          <p:cNvPr id="1571" name="Group 1571"/>
          <p:cNvGrpSpPr/>
          <p:nvPr/>
        </p:nvGrpSpPr>
        <p:grpSpPr>
          <a:xfrm>
            <a:off x="1750057" y="1569785"/>
            <a:ext cx="1728788" cy="1008065"/>
            <a:chOff x="0" y="-1"/>
            <a:chExt cx="1728786" cy="1008064"/>
          </a:xfrm>
        </p:grpSpPr>
        <p:sp>
          <p:nvSpPr>
            <p:cNvPr id="1569" name="Shape 1569"/>
            <p:cNvSpPr/>
            <p:nvPr/>
          </p:nvSpPr>
          <p:spPr>
            <a:xfrm>
              <a:off x="0" y="-1"/>
              <a:ext cx="1728786" cy="1008064"/>
            </a:xfrm>
            <a:prstGeom prst="ellipse">
              <a:avLst/>
            </a:prstGeom>
            <a:noFill/>
            <a:ln w="38100" cap="flat">
              <a:solidFill>
                <a:srgbClr val="C9394A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253174" y="303978"/>
              <a:ext cx="1222438" cy="400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 err="1">
                  <a:solidFill>
                    <a:srgbClr val="474747"/>
                  </a:solidFill>
                </a:rPr>
                <a:t>客户端</a:t>
              </a:r>
              <a:endParaRPr dirty="0">
                <a:solidFill>
                  <a:srgbClr val="474747"/>
                </a:solidFill>
              </a:endParaRPr>
            </a:p>
          </p:txBody>
        </p:sp>
      </p:grpSp>
      <p:sp>
        <p:nvSpPr>
          <p:cNvPr id="1572" name="Shape 1572"/>
          <p:cNvSpPr/>
          <p:nvPr/>
        </p:nvSpPr>
        <p:spPr>
          <a:xfrm rot="10800000">
            <a:off x="3635799" y="1996355"/>
            <a:ext cx="2125927" cy="143344"/>
          </a:xfrm>
          <a:prstGeom prst="leftRightArrow">
            <a:avLst>
              <a:gd name="adj1" fmla="val 0"/>
              <a:gd name="adj2" fmla="val 203548"/>
            </a:avLst>
          </a:pr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 lang="en-US" dirty="0" smtClean="0"/>
              <a:t>       </a:t>
            </a:r>
            <a:endParaRPr dirty="0"/>
          </a:p>
        </p:txBody>
      </p:sp>
      <p:sp>
        <p:nvSpPr>
          <p:cNvPr id="1573" name="Shape 1573"/>
          <p:cNvSpPr/>
          <p:nvPr/>
        </p:nvSpPr>
        <p:spPr>
          <a:xfrm>
            <a:off x="3994494" y="1625519"/>
            <a:ext cx="90011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smtClean="0"/>
              <a:t>A</a:t>
            </a:r>
            <a:r>
              <a:rPr dirty="0" smtClean="0"/>
              <a:t>jax</a:t>
            </a:r>
            <a:endParaRPr dirty="0"/>
          </a:p>
        </p:txBody>
      </p:sp>
      <p:sp>
        <p:nvSpPr>
          <p:cNvPr id="1574" name="Shape 1574"/>
          <p:cNvSpPr/>
          <p:nvPr/>
        </p:nvSpPr>
        <p:spPr>
          <a:xfrm rot="7623752" flipV="1">
            <a:off x="4907325" y="2790480"/>
            <a:ext cx="1111973" cy="219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82" y="10800"/>
                </a:moveTo>
                <a:lnTo>
                  <a:pt x="4782" y="21600"/>
                </a:lnTo>
                <a:lnTo>
                  <a:pt x="0" y="10800"/>
                </a:lnTo>
                <a:lnTo>
                  <a:pt x="4782" y="0"/>
                </a:lnTo>
                <a:lnTo>
                  <a:pt x="4782" y="10800"/>
                </a:lnTo>
                <a:lnTo>
                  <a:pt x="16818" y="10800"/>
                </a:lnTo>
                <a:lnTo>
                  <a:pt x="16818" y="0"/>
                </a:lnTo>
                <a:lnTo>
                  <a:pt x="21600" y="10800"/>
                </a:lnTo>
                <a:lnTo>
                  <a:pt x="16818" y="21600"/>
                </a:lnTo>
                <a:lnTo>
                  <a:pt x="16818" y="10800"/>
                </a:lnTo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>
              <a:solidFill>
                <a:srgbClr val="C94251"/>
              </a:solidFill>
            </a:endParaRPr>
          </a:p>
        </p:txBody>
      </p:sp>
      <p:sp>
        <p:nvSpPr>
          <p:cNvPr id="1575" name="Shape 1575"/>
          <p:cNvSpPr/>
          <p:nvPr/>
        </p:nvSpPr>
        <p:spPr>
          <a:xfrm rot="10800000">
            <a:off x="6744667" y="2561723"/>
            <a:ext cx="194671" cy="731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320"/>
                </a:moveTo>
                <a:lnTo>
                  <a:pt x="10800" y="0"/>
                </a:lnTo>
                <a:lnTo>
                  <a:pt x="21600" y="8320"/>
                </a:lnTo>
                <a:lnTo>
                  <a:pt x="10800" y="8320"/>
                </a:lnTo>
                <a:lnTo>
                  <a:pt x="10800" y="21600"/>
                </a:lnTo>
                <a:lnTo>
                  <a:pt x="10800" y="832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578" name="Group 1578"/>
          <p:cNvGrpSpPr/>
          <p:nvPr/>
        </p:nvGrpSpPr>
        <p:grpSpPr>
          <a:xfrm>
            <a:off x="5839476" y="1625519"/>
            <a:ext cx="1871664" cy="865189"/>
            <a:chOff x="0" y="0"/>
            <a:chExt cx="1871663" cy="865187"/>
          </a:xfrm>
        </p:grpSpPr>
        <p:sp>
          <p:nvSpPr>
            <p:cNvPr id="1576" name="Shape 1576"/>
            <p:cNvSpPr/>
            <p:nvPr/>
          </p:nvSpPr>
          <p:spPr>
            <a:xfrm>
              <a:off x="-1" y="0"/>
              <a:ext cx="1871665" cy="865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806" y="0"/>
                  </a:lnTo>
                  <a:lnTo>
                    <a:pt x="21600" y="3882"/>
                  </a:lnTo>
                  <a:lnTo>
                    <a:pt x="21600" y="21600"/>
                  </a:lnTo>
                  <a:lnTo>
                    <a:pt x="1794" y="21600"/>
                  </a:lnTo>
                  <a:lnTo>
                    <a:pt x="0" y="177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flat">
              <a:solidFill>
                <a:srgbClr val="C9394A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77745" y="234475"/>
              <a:ext cx="1716173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 dirty="0">
                  <a:solidFill>
                    <a:srgbClr val="474747"/>
                  </a:solidFill>
                </a:rPr>
                <a:t>R</a:t>
              </a:r>
              <a:r>
                <a:rPr dirty="0" smtClean="0">
                  <a:solidFill>
                    <a:srgbClr val="474747"/>
                  </a:solidFill>
                </a:rPr>
                <a:t>estful</a:t>
              </a:r>
              <a:endParaRPr dirty="0">
                <a:solidFill>
                  <a:srgbClr val="474747"/>
                </a:solidFill>
              </a:endParaRPr>
            </a:p>
          </p:txBody>
        </p:sp>
      </p:grpSp>
      <p:sp>
        <p:nvSpPr>
          <p:cNvPr id="1579" name="Shape 1579"/>
          <p:cNvSpPr/>
          <p:nvPr/>
        </p:nvSpPr>
        <p:spPr>
          <a:xfrm rot="16200000">
            <a:off x="5632627" y="3309434"/>
            <a:ext cx="231478" cy="699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320"/>
                </a:moveTo>
                <a:lnTo>
                  <a:pt x="10800" y="0"/>
                </a:lnTo>
                <a:lnTo>
                  <a:pt x="21600" y="8320"/>
                </a:lnTo>
                <a:lnTo>
                  <a:pt x="10800" y="8320"/>
                </a:lnTo>
                <a:lnTo>
                  <a:pt x="10800" y="21600"/>
                </a:lnTo>
                <a:lnTo>
                  <a:pt x="10800" y="832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80" name="Shape 1580"/>
          <p:cNvSpPr/>
          <p:nvPr/>
        </p:nvSpPr>
        <p:spPr>
          <a:xfrm rot="44048">
            <a:off x="2551619" y="2645145"/>
            <a:ext cx="220618" cy="647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320"/>
                </a:moveTo>
                <a:lnTo>
                  <a:pt x="10800" y="0"/>
                </a:lnTo>
                <a:lnTo>
                  <a:pt x="21600" y="8320"/>
                </a:lnTo>
                <a:lnTo>
                  <a:pt x="10800" y="8320"/>
                </a:lnTo>
                <a:lnTo>
                  <a:pt x="10800" y="21600"/>
                </a:lnTo>
                <a:lnTo>
                  <a:pt x="10800" y="832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4" name="矩形"/>
          <p:cNvSpPr>
            <a:spLocks/>
          </p:cNvSpPr>
          <p:nvPr/>
        </p:nvSpPr>
        <p:spPr>
          <a:xfrm>
            <a:off x="1694514" y="444888"/>
            <a:ext cx="560121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dirty="0" smtClean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系统需求</a:t>
            </a:r>
            <a:r>
              <a:rPr lang="en-US" altLang="zh-CN" sz="3000" b="1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000" b="1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数据的交互模式分析</a:t>
            </a:r>
            <a:endParaRPr lang="zh-CN" altLang="en-US" sz="3000" b="1" dirty="0">
              <a:solidFill>
                <a:srgbClr val="C939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2157948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1" grpId="0" animBg="1"/>
      <p:bldP spid="1564" grpId="0" animBg="1"/>
      <p:bldP spid="1567" grpId="0" animBg="1"/>
      <p:bldP spid="1572" grpId="0" animBg="1"/>
      <p:bldP spid="1573" grpId="0" animBg="1"/>
      <p:bldP spid="1574" grpId="0" animBg="1"/>
      <p:bldP spid="1575" grpId="0" animBg="1"/>
      <p:bldP spid="1579" grpId="0" animBg="1"/>
      <p:bldP spid="158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Shape 1582"/>
          <p:cNvSpPr/>
          <p:nvPr/>
        </p:nvSpPr>
        <p:spPr>
          <a:xfrm>
            <a:off x="2699043" y="411652"/>
            <a:ext cx="4739435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系统需求</a:t>
            </a:r>
            <a:r>
              <a:rPr lang="en-US" altLang="zh-CN" dirty="0"/>
              <a:t>—</a:t>
            </a:r>
            <a:r>
              <a:rPr dirty="0" err="1"/>
              <a:t>项目的结构</a:t>
            </a:r>
            <a:r>
              <a:rPr lang="zh-CN" altLang="en-US" dirty="0"/>
              <a:t>分析</a:t>
            </a:r>
            <a:endParaRPr dirty="0"/>
          </a:p>
        </p:txBody>
      </p:sp>
      <p:sp>
        <p:nvSpPr>
          <p:cNvPr id="1583" name="Shape 1583"/>
          <p:cNvSpPr/>
          <p:nvPr/>
        </p:nvSpPr>
        <p:spPr>
          <a:xfrm>
            <a:off x="3577464" y="1276114"/>
            <a:ext cx="1948027" cy="624838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19050" cap="flat">
            <a:solidFill>
              <a:srgbClr val="C9394A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wrap="square" lIns="45718" tIns="45718" rIns="45718" bIns="45718" numCol="1" anchor="ctr">
            <a:noAutofit/>
          </a:bodyPr>
          <a:lstStyle/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  <a:endParaRPr>
              <a:solidFill>
                <a:srgbClr val="474747"/>
              </a:solidFill>
            </a:endParaRPr>
          </a:p>
        </p:txBody>
      </p:sp>
      <p:sp>
        <p:nvSpPr>
          <p:cNvPr id="1586" name="Shape 1586"/>
          <p:cNvSpPr/>
          <p:nvPr/>
        </p:nvSpPr>
        <p:spPr>
          <a:xfrm>
            <a:off x="1890033" y="2571750"/>
            <a:ext cx="1428751" cy="458789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19050" cap="flat">
            <a:solidFill>
              <a:srgbClr val="C9394A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wrap="square" lIns="45718" tIns="45718" rIns="45718" bIns="45718" numCol="1" anchor="ctr">
            <a:noAutofit/>
          </a:bodyPr>
          <a:lstStyle/>
          <a:p>
            <a:r>
              <a:rPr lang="en-US" altLang="zh-CN" sz="2000" b="1" dirty="0" smtClean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Test</a:t>
            </a:r>
            <a:endParaRPr lang="en-US" altLang="zh-CN" sz="2000" b="1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9" name="Shape 1589"/>
          <p:cNvSpPr/>
          <p:nvPr/>
        </p:nvSpPr>
        <p:spPr>
          <a:xfrm>
            <a:off x="5925246" y="2554913"/>
            <a:ext cx="1430339" cy="458789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19050" cap="flat">
            <a:solidFill>
              <a:srgbClr val="C9394A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wrap="square" lIns="45718" tIns="45718" rIns="45718" bIns="45718" numCol="1" anchor="ctr">
            <a:noAutofit/>
          </a:bodyPr>
          <a:lstStyle/>
          <a:p>
            <a:r>
              <a:rPr lang="en-US" altLang="zh-CN" sz="2000" b="1" dirty="0" smtClean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Examples</a:t>
            </a:r>
            <a:endParaRPr lang="en-US" altLang="zh-CN" sz="2000" b="1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2" name="Shape 1592"/>
          <p:cNvSpPr/>
          <p:nvPr/>
        </p:nvSpPr>
        <p:spPr>
          <a:xfrm>
            <a:off x="5068760" y="3900979"/>
            <a:ext cx="1430340" cy="458789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19050" cap="flat">
            <a:solidFill>
              <a:srgbClr val="C9394A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wrap="square" lIns="45718" tIns="45718" rIns="45718" bIns="45718" numCol="1" anchor="ctr">
            <a:noAutofit/>
          </a:bodyPr>
          <a:lstStyle/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  <a:endParaRPr>
              <a:solidFill>
                <a:srgbClr val="474747"/>
              </a:solidFill>
            </a:endParaRPr>
          </a:p>
        </p:txBody>
      </p:sp>
      <p:sp>
        <p:nvSpPr>
          <p:cNvPr id="1595" name="Shape 1595"/>
          <p:cNvSpPr/>
          <p:nvPr/>
        </p:nvSpPr>
        <p:spPr>
          <a:xfrm>
            <a:off x="3990132" y="2530905"/>
            <a:ext cx="1430340" cy="458789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19050" cap="flat">
            <a:solidFill>
              <a:srgbClr val="C9394A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wrap="square" lIns="45718" tIns="45718" rIns="45718" bIns="45718" numCol="1" anchor="ctr">
            <a:noAutofit/>
          </a:bodyPr>
          <a:lstStyle/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  <a:endParaRPr sz="2000" b="1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8" name="Shape 1598"/>
          <p:cNvSpPr/>
          <p:nvPr/>
        </p:nvSpPr>
        <p:spPr>
          <a:xfrm>
            <a:off x="4514340" y="2048167"/>
            <a:ext cx="215901" cy="42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4251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01" name="Shape 1601"/>
          <p:cNvSpPr/>
          <p:nvPr/>
        </p:nvSpPr>
        <p:spPr>
          <a:xfrm>
            <a:off x="3117170" y="3929217"/>
            <a:ext cx="1430340" cy="458789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19050" cap="flat">
            <a:solidFill>
              <a:srgbClr val="C9394A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wrap="square" lIns="45718" tIns="45718" rIns="45718" bIns="45718" numCol="1" anchor="ctr">
            <a:noAutofit/>
          </a:bodyPr>
          <a:lstStyle/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  <a:endParaRPr>
              <a:solidFill>
                <a:srgbClr val="474747"/>
              </a:solidFill>
            </a:endParaRPr>
          </a:p>
        </p:txBody>
      </p:sp>
      <p:sp>
        <p:nvSpPr>
          <p:cNvPr id="1604" name="Shape 1604"/>
          <p:cNvSpPr/>
          <p:nvPr/>
        </p:nvSpPr>
        <p:spPr>
          <a:xfrm>
            <a:off x="6661403" y="3918125"/>
            <a:ext cx="1430340" cy="458789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19050" cap="flat">
            <a:solidFill>
              <a:srgbClr val="C9394A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wrap="square" lIns="45718" tIns="45718" rIns="45718" bIns="45718" numCol="1" anchor="ctr">
            <a:noAutofit/>
          </a:bodyPr>
          <a:lstStyle/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  <a:endParaRPr>
              <a:solidFill>
                <a:srgbClr val="474747"/>
              </a:solidFill>
            </a:endParaRPr>
          </a:p>
        </p:txBody>
      </p:sp>
      <p:sp>
        <p:nvSpPr>
          <p:cNvPr id="1607" name="Shape 1607"/>
          <p:cNvSpPr/>
          <p:nvPr/>
        </p:nvSpPr>
        <p:spPr>
          <a:xfrm>
            <a:off x="1360782" y="3900980"/>
            <a:ext cx="1430340" cy="458789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19050" cap="flat">
            <a:solidFill>
              <a:srgbClr val="C9394A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wrap="square" lIns="45718" tIns="45718" rIns="45718" bIns="45718" numCol="1" anchor="ctr">
            <a:noAutofit/>
          </a:bodyPr>
          <a:lstStyle/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  <a:endParaRPr sz="2000" b="1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Shape 1598">
            <a:extLst>
              <a:ext uri="{FF2B5EF4-FFF2-40B4-BE49-F238E27FC236}">
                <a16:creationId xmlns:a16="http://schemas.microsoft.com/office/drawing/2014/main" xmlns="" id="{74DADA9C-E689-4E9D-AD38-4289D71B231F}"/>
              </a:ext>
            </a:extLst>
          </p:cNvPr>
          <p:cNvSpPr/>
          <p:nvPr/>
        </p:nvSpPr>
        <p:spPr>
          <a:xfrm>
            <a:off x="2604409" y="2032149"/>
            <a:ext cx="215901" cy="42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4251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5" name="Shape 1598">
            <a:extLst>
              <a:ext uri="{FF2B5EF4-FFF2-40B4-BE49-F238E27FC236}">
                <a16:creationId xmlns:a16="http://schemas.microsoft.com/office/drawing/2014/main" xmlns="" id="{6A392C57-49C9-4176-8231-40FBDDD9A391}"/>
              </a:ext>
            </a:extLst>
          </p:cNvPr>
          <p:cNvSpPr/>
          <p:nvPr/>
        </p:nvSpPr>
        <p:spPr>
          <a:xfrm>
            <a:off x="6442349" y="2049576"/>
            <a:ext cx="215901" cy="42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4251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6" name="Shape 1598">
            <a:extLst>
              <a:ext uri="{FF2B5EF4-FFF2-40B4-BE49-F238E27FC236}">
                <a16:creationId xmlns:a16="http://schemas.microsoft.com/office/drawing/2014/main" xmlns="" id="{070ED294-AD14-4053-9324-8B953102CB7B}"/>
              </a:ext>
            </a:extLst>
          </p:cNvPr>
          <p:cNvSpPr/>
          <p:nvPr/>
        </p:nvSpPr>
        <p:spPr>
          <a:xfrm>
            <a:off x="3801551" y="3421983"/>
            <a:ext cx="215901" cy="42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7" name="Shape 1598">
            <a:extLst>
              <a:ext uri="{FF2B5EF4-FFF2-40B4-BE49-F238E27FC236}">
                <a16:creationId xmlns:a16="http://schemas.microsoft.com/office/drawing/2014/main" xmlns="" id="{6F3C0462-E924-4B4A-891A-EA4FCAAC1B9C}"/>
              </a:ext>
            </a:extLst>
          </p:cNvPr>
          <p:cNvSpPr/>
          <p:nvPr/>
        </p:nvSpPr>
        <p:spPr>
          <a:xfrm>
            <a:off x="2021966" y="3373569"/>
            <a:ext cx="215901" cy="42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Shape 1598">
            <a:extLst>
              <a:ext uri="{FF2B5EF4-FFF2-40B4-BE49-F238E27FC236}">
                <a16:creationId xmlns:a16="http://schemas.microsoft.com/office/drawing/2014/main" xmlns="" id="{EF1AFA84-F9E3-4C29-8F14-B0D8608B3B09}"/>
              </a:ext>
            </a:extLst>
          </p:cNvPr>
          <p:cNvSpPr/>
          <p:nvPr/>
        </p:nvSpPr>
        <p:spPr>
          <a:xfrm>
            <a:off x="5641284" y="3421983"/>
            <a:ext cx="215901" cy="42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9" name="Shape 1598">
            <a:extLst>
              <a:ext uri="{FF2B5EF4-FFF2-40B4-BE49-F238E27FC236}">
                <a16:creationId xmlns:a16="http://schemas.microsoft.com/office/drawing/2014/main" xmlns="" id="{169F841F-29B5-49A5-884E-7C77EF3B32E7}"/>
              </a:ext>
            </a:extLst>
          </p:cNvPr>
          <p:cNvSpPr/>
          <p:nvPr/>
        </p:nvSpPr>
        <p:spPr>
          <a:xfrm>
            <a:off x="7373066" y="3421983"/>
            <a:ext cx="215901" cy="42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4570A9E2-3BD1-4342-9433-560DFADCE4E6}"/>
              </a:ext>
            </a:extLst>
          </p:cNvPr>
          <p:cNvCxnSpPr>
            <a:cxnSpLocks/>
          </p:cNvCxnSpPr>
          <p:nvPr/>
        </p:nvCxnSpPr>
        <p:spPr>
          <a:xfrm>
            <a:off x="4624673" y="3064287"/>
            <a:ext cx="4673" cy="309282"/>
          </a:xfrm>
          <a:prstGeom prst="line">
            <a:avLst/>
          </a:prstGeom>
          <a:noFill/>
          <a:ln w="25400" cap="flat">
            <a:solidFill>
              <a:srgbClr val="C9394A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xmlns="" id="{49154947-87C4-43E8-B47D-62C5042D9CFF}"/>
              </a:ext>
            </a:extLst>
          </p:cNvPr>
          <p:cNvCxnSpPr>
            <a:cxnSpLocks/>
          </p:cNvCxnSpPr>
          <p:nvPr/>
        </p:nvCxnSpPr>
        <p:spPr>
          <a:xfrm>
            <a:off x="2112933" y="3373569"/>
            <a:ext cx="5348601" cy="0"/>
          </a:xfrm>
          <a:prstGeom prst="line">
            <a:avLst/>
          </a:prstGeom>
          <a:noFill/>
          <a:ln w="25400" cap="flat">
            <a:solidFill>
              <a:srgbClr val="C9394A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xmlns="" id="{3D184CF2-EB50-49E9-9BF4-E8AD439B4331}"/>
              </a:ext>
            </a:extLst>
          </p:cNvPr>
          <p:cNvCxnSpPr>
            <a:cxnSpLocks/>
          </p:cNvCxnSpPr>
          <p:nvPr/>
        </p:nvCxnSpPr>
        <p:spPr>
          <a:xfrm>
            <a:off x="2677603" y="2032149"/>
            <a:ext cx="3872696" cy="0"/>
          </a:xfrm>
          <a:prstGeom prst="line">
            <a:avLst/>
          </a:prstGeom>
          <a:noFill/>
          <a:ln w="25400" cap="flat">
            <a:solidFill>
              <a:srgbClr val="C9394A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xmlns="" id="{2EAF42DD-5D88-4275-A5EE-B4557926915B}"/>
              </a:ext>
            </a:extLst>
          </p:cNvPr>
          <p:cNvCxnSpPr>
            <a:cxnSpLocks/>
          </p:cNvCxnSpPr>
          <p:nvPr/>
        </p:nvCxnSpPr>
        <p:spPr>
          <a:xfrm>
            <a:off x="4618368" y="1895036"/>
            <a:ext cx="2337" cy="121855"/>
          </a:xfrm>
          <a:prstGeom prst="line">
            <a:avLst/>
          </a:prstGeom>
          <a:noFill/>
          <a:ln w="25400" cap="flat">
            <a:solidFill>
              <a:srgbClr val="C9394A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矩形 1"/>
          <p:cNvSpPr/>
          <p:nvPr/>
        </p:nvSpPr>
        <p:spPr>
          <a:xfrm>
            <a:off x="5314696" y="3942750"/>
            <a:ext cx="10849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endParaRPr lang="en-US" altLang="zh-CN" sz="2000" b="1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48087" y="3942750"/>
            <a:ext cx="9807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endParaRPr lang="en-US" altLang="zh-CN" sz="2000" b="1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98618" y="3919034"/>
            <a:ext cx="8989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endParaRPr lang="en-US" altLang="zh-CN" sz="2000" b="1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79841" y="3934423"/>
            <a:ext cx="723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endParaRPr lang="en-US" altLang="zh-CN" b="1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51866" y="2576628"/>
            <a:ext cx="662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b="1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97268" y="1399113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我们的应用</a:t>
            </a:r>
            <a:endParaRPr lang="zh-CN" altLang="en-US" sz="2000" b="1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5499365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3" grpId="0" animBg="1"/>
      <p:bldP spid="1586" grpId="0" animBg="1"/>
      <p:bldP spid="1589" grpId="0" animBg="1"/>
      <p:bldP spid="1592" grpId="0" animBg="1"/>
      <p:bldP spid="1595" grpId="0" animBg="1"/>
      <p:bldP spid="1598" grpId="0" animBg="1"/>
      <p:bldP spid="1601" grpId="0" animBg="1"/>
      <p:bldP spid="1604" grpId="0" animBg="1"/>
      <p:bldP spid="1607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2" grpId="0"/>
      <p:bldP spid="3" grpId="0"/>
      <p:bldP spid="4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2771800" y="2017752"/>
            <a:ext cx="376096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第二章 开发环境搭建</a:t>
            </a:r>
            <a:endParaRPr lang="en-US" altLang="zh-CN" sz="3000" b="1" kern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43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Shape 1543"/>
          <p:cNvSpPr/>
          <p:nvPr/>
        </p:nvSpPr>
        <p:spPr>
          <a:xfrm>
            <a:off x="2986952" y="555805"/>
            <a:ext cx="3170095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开发环境所需组件</a:t>
            </a:r>
            <a:endParaRPr dirty="0"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xmlns="" id="{211E6CEA-F3D0-439F-A8F7-C366C9CAE700}"/>
              </a:ext>
            </a:extLst>
          </p:cNvPr>
          <p:cNvSpPr>
            <a:spLocks/>
          </p:cNvSpPr>
          <p:nvPr/>
        </p:nvSpPr>
        <p:spPr>
          <a:xfrm>
            <a:off x="433376" y="153210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Python—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开发语言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3" name="矩形">
            <a:extLst>
              <a:ext uri="{FF2B5EF4-FFF2-40B4-BE49-F238E27FC236}">
                <a16:creationId xmlns:a16="http://schemas.microsoft.com/office/drawing/2014/main" xmlns="" id="{1C7C3196-0879-4DCD-A220-22B00AA52422}"/>
              </a:ext>
            </a:extLst>
          </p:cNvPr>
          <p:cNvSpPr>
            <a:spLocks/>
          </p:cNvSpPr>
          <p:nvPr/>
        </p:nvSpPr>
        <p:spPr>
          <a:xfrm>
            <a:off x="414213" y="221935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MySQL—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数据库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xmlns="" id="{9009E9B0-B144-4D11-AF84-3863DCA8D687}"/>
              </a:ext>
            </a:extLst>
          </p:cNvPr>
          <p:cNvSpPr>
            <a:spLocks/>
          </p:cNvSpPr>
          <p:nvPr/>
        </p:nvSpPr>
        <p:spPr>
          <a:xfrm>
            <a:off x="402544" y="2937079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Vscode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—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编译器</a:t>
            </a:r>
          </a:p>
        </p:txBody>
      </p:sp>
      <p:sp>
        <p:nvSpPr>
          <p:cNvPr id="15" name="矩形">
            <a:extLst>
              <a:ext uri="{FF2B5EF4-FFF2-40B4-BE49-F238E27FC236}">
                <a16:creationId xmlns:a16="http://schemas.microsoft.com/office/drawing/2014/main" xmlns="" id="{82301D04-5F05-43EF-B81B-3522C471E5EE}"/>
              </a:ext>
            </a:extLst>
          </p:cNvPr>
          <p:cNvSpPr>
            <a:spLocks/>
          </p:cNvSpPr>
          <p:nvPr/>
        </p:nvSpPr>
        <p:spPr>
          <a:xfrm>
            <a:off x="4716016" y="1518485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Git—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代码管理工具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xmlns="" id="{99B58E68-5D0C-4CBC-B6CF-664727865F3A}"/>
              </a:ext>
            </a:extLst>
          </p:cNvPr>
          <p:cNvSpPr>
            <a:spLocks/>
          </p:cNvSpPr>
          <p:nvPr/>
        </p:nvSpPr>
        <p:spPr>
          <a:xfrm>
            <a:off x="4736813" y="220898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第三方包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—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各种插件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>
            <a:extLst>
              <a:ext uri="{FF2B5EF4-FFF2-40B4-BE49-F238E27FC236}">
                <a16:creationId xmlns:a16="http://schemas.microsoft.com/office/drawing/2014/main" xmlns="" id="{8A0AB4EC-EB83-443B-9B82-1452B86C1D72}"/>
              </a:ext>
            </a:extLst>
          </p:cNvPr>
          <p:cNvSpPr>
            <a:spLocks/>
          </p:cNvSpPr>
          <p:nvPr/>
        </p:nvSpPr>
        <p:spPr>
          <a:xfrm>
            <a:off x="4736812" y="2926709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虚拟环境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—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干净的开发环境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335559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Shape 1620"/>
          <p:cNvSpPr/>
          <p:nvPr/>
        </p:nvSpPr>
        <p:spPr>
          <a:xfrm>
            <a:off x="3203848" y="3507854"/>
            <a:ext cx="92394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dirty="0"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xmlns="" id="{660E979E-FAB8-4139-8A96-E867FD87E92A}"/>
              </a:ext>
            </a:extLst>
          </p:cNvPr>
          <p:cNvSpPr>
            <a:spLocks/>
          </p:cNvSpPr>
          <p:nvPr/>
        </p:nvSpPr>
        <p:spPr>
          <a:xfrm>
            <a:off x="395536" y="151857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Python2 or Python3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xmlns="" id="{7E6A917F-F374-4C7E-9A56-F6797CEAAF46}"/>
              </a:ext>
            </a:extLst>
          </p:cNvPr>
          <p:cNvSpPr>
            <a:spLocks/>
          </p:cNvSpPr>
          <p:nvPr/>
        </p:nvSpPr>
        <p:spPr>
          <a:xfrm>
            <a:off x="396605" y="225287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的下载和安装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xmlns="" id="{F1EB5CCD-33C5-4320-B007-3170BE635423}"/>
              </a:ext>
            </a:extLst>
          </p:cNvPr>
          <p:cNvSpPr>
            <a:spLocks/>
          </p:cNvSpPr>
          <p:nvPr/>
        </p:nvSpPr>
        <p:spPr>
          <a:xfrm>
            <a:off x="366161" y="293179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的环境变量配置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525" y="1921914"/>
            <a:ext cx="2741290" cy="2741290"/>
          </a:xfrm>
          <a:prstGeom prst="rect">
            <a:avLst/>
          </a:prstGeom>
        </p:spPr>
      </p:pic>
      <p:sp>
        <p:nvSpPr>
          <p:cNvPr id="9" name="Shape 1543"/>
          <p:cNvSpPr/>
          <p:nvPr/>
        </p:nvSpPr>
        <p:spPr>
          <a:xfrm>
            <a:off x="2986952" y="555805"/>
            <a:ext cx="3789623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安装</a:t>
            </a:r>
            <a:r>
              <a:rPr lang="en-US" altLang="zh-CN" dirty="0"/>
              <a:t>python</a:t>
            </a:r>
            <a:r>
              <a:rPr lang="zh-CN" altLang="en-US" dirty="0"/>
              <a:t>开发环境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333738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808</TotalTime>
  <Words>269</Words>
  <Application>Microsoft Office PowerPoint</Application>
  <PresentationFormat>全屏显示(16:9)</PresentationFormat>
  <Paragraphs>70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Source Sans Pro</vt:lpstr>
      <vt:lpstr>Times New Roman</vt:lpstr>
      <vt:lpstr>Wingdings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HQ</cp:lastModifiedBy>
  <cp:revision>41</cp:revision>
  <dcterms:created xsi:type="dcterms:W3CDTF">2016-04-25T01:54:29Z</dcterms:created>
  <dcterms:modified xsi:type="dcterms:W3CDTF">2018-05-15T02:16:05Z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