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sldIdLst>
    <p:sldId id="256" r:id="rId2"/>
    <p:sldId id="257" r:id="rId3"/>
    <p:sldId id="258" r:id="rId4"/>
    <p:sldId id="276" r:id="rId5"/>
    <p:sldId id="278" r:id="rId6"/>
    <p:sldId id="277" r:id="rId7"/>
    <p:sldId id="279" r:id="rId8"/>
    <p:sldId id="267" r:id="rId9"/>
    <p:sldId id="280"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ces.gmu.edu/events/13205" TargetMode="External"/><Relationship Id="rId2" Type="http://schemas.openxmlformats.org/officeDocument/2006/relationships/hyperlink" Target="https://sites.google.com/view/davidongeco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evin-411/iloHackath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800" dirty="0"/>
              <a:t>Labor Data Interactive Visualization using </a:t>
            </a:r>
            <a:r>
              <a:rPr lang="en-US" sz="4800" dirty="0" err="1"/>
              <a:t>Plotly</a:t>
            </a:r>
            <a:r>
              <a:rPr lang="en-US" sz="4800" dirty="0"/>
              <a:t> and Dash</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Kevin </a:t>
            </a:r>
            <a:r>
              <a:rPr lang="en-US" dirty="0" err="1"/>
              <a:t>Obuya</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Kevin </a:t>
            </a:r>
            <a:r>
              <a:rPr lang="en-US" dirty="0" err="1"/>
              <a:t>Obuya</a:t>
            </a:r>
            <a:endParaRPr lang="en-US" dirty="0"/>
          </a:p>
          <a:p>
            <a:r>
              <a:rPr lang="en-US" dirty="0" err="1"/>
              <a:t>Kevin.obuya@students.</a:t>
            </a:r>
            <a:r>
              <a:rPr lang="en-US" err="1"/>
              <a:t>uonbi</a:t>
            </a:r>
            <a:r>
              <a:rPr lang="en-US"/>
              <a:t>.ac.ke</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Individual Background</a:t>
            </a:r>
          </a:p>
          <a:p>
            <a:r>
              <a:rPr lang="en-US" dirty="0"/>
              <a:t>Methodology</a:t>
            </a:r>
          </a:p>
          <a:p>
            <a:r>
              <a:rPr lang="en-US" dirty="0"/>
              <a:t>Data Selection and Processing</a:t>
            </a:r>
          </a:p>
          <a:p>
            <a:r>
              <a:rPr lang="en-US" dirty="0"/>
              <a:t>Results</a:t>
            </a:r>
          </a:p>
          <a:p>
            <a:r>
              <a:rPr lang="en-US" dirty="0"/>
              <a:t>Findings / Insights</a:t>
            </a:r>
          </a:p>
          <a:p>
            <a:r>
              <a:rPr lang="en-US" dirty="0"/>
              <a:t>Recommendations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Individual 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r>
              <a:rPr lang="en-US" dirty="0"/>
              <a:t>I am enrolled in an MSc. Program in the University of Nairobi, Computer Science Department.</a:t>
            </a:r>
          </a:p>
          <a:p>
            <a:r>
              <a:rPr lang="en-US" dirty="0"/>
              <a:t>I work as a software developer at present, and are keen on transiting to the data science/machine learning scene.</a:t>
            </a:r>
          </a:p>
          <a:p>
            <a:r>
              <a:rPr lang="en-US" dirty="0"/>
              <a:t>I have been exploring various visualization tools/techniques, and are very much exited to share with you my latest find: </a:t>
            </a:r>
            <a:r>
              <a:rPr lang="en-US" dirty="0" err="1"/>
              <a:t>Plotly</a:t>
            </a:r>
            <a:r>
              <a:rPr lang="en-US" dirty="0"/>
              <a:t>-Dash</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Methodology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sz="1800" dirty="0"/>
              <a:t>Having received the data set and instructions from the hackathon coordinator, I first of all read and understood what the assignment required. </a:t>
            </a:r>
          </a:p>
          <a:p>
            <a:r>
              <a:rPr lang="en-US" sz="1800" dirty="0"/>
              <a:t>Given my existing strength with visualization solutions such as tableau and </a:t>
            </a:r>
            <a:r>
              <a:rPr lang="en-US" sz="1800" dirty="0" err="1"/>
              <a:t>PowerBI</a:t>
            </a:r>
            <a:r>
              <a:rPr lang="en-US" sz="1800" dirty="0"/>
              <a:t>, and the hackathon specification to show prowess in programming, I chose to use Python’s </a:t>
            </a:r>
            <a:r>
              <a:rPr lang="en-US" sz="1800" dirty="0" err="1"/>
              <a:t>plotly</a:t>
            </a:r>
            <a:r>
              <a:rPr lang="en-US" sz="1800" dirty="0"/>
              <a:t> library for the visualizations, and Dash for the interactive dashboard.</a:t>
            </a:r>
          </a:p>
          <a:p>
            <a:r>
              <a:rPr lang="en-US" sz="1800" dirty="0"/>
              <a:t>Initial data preprocessing and exploration was primarily done in MS Excel, and after careful consideration, columns of interest were selected</a:t>
            </a:r>
          </a:p>
          <a:p>
            <a:r>
              <a:rPr lang="en-US" sz="1800" dirty="0"/>
              <a:t>A sketch of the final solution was drafted, before visualization begun(sketches in next page)</a:t>
            </a:r>
          </a:p>
          <a:p>
            <a:endParaRPr lang="en-US" sz="18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2650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B0F6-22CE-53C0-B3A1-001727BF1F71}"/>
              </a:ext>
            </a:extLst>
          </p:cNvPr>
          <p:cNvSpPr>
            <a:spLocks noGrp="1"/>
          </p:cNvSpPr>
          <p:nvPr>
            <p:ph type="title"/>
          </p:nvPr>
        </p:nvSpPr>
        <p:spPr/>
        <p:txBody>
          <a:bodyPr/>
          <a:lstStyle/>
          <a:p>
            <a:r>
              <a:rPr lang="en-US" dirty="0"/>
              <a:t>Sketches of Data Selection, and Proposed Visualization</a:t>
            </a:r>
          </a:p>
        </p:txBody>
      </p:sp>
      <p:sp>
        <p:nvSpPr>
          <p:cNvPr id="4" name="Date Placeholder 3">
            <a:extLst>
              <a:ext uri="{FF2B5EF4-FFF2-40B4-BE49-F238E27FC236}">
                <a16:creationId xmlns:a16="http://schemas.microsoft.com/office/drawing/2014/main" id="{3288D88F-4BD8-8C83-17DD-18377797E28B}"/>
              </a:ext>
            </a:extLst>
          </p:cNvPr>
          <p:cNvSpPr>
            <a:spLocks noGrp="1"/>
          </p:cNvSpPr>
          <p:nvPr>
            <p:ph type="dt" sz="half" idx="10"/>
          </p:nvPr>
        </p:nvSpPr>
        <p:spPr/>
        <p:txBody>
          <a:bodyPr/>
          <a:lstStyle/>
          <a:p>
            <a:fld id="{F5592931-05C6-8543-8B6E-A8BD29BD5C2B}" type="datetime1">
              <a:rPr lang="en-US" smtClean="0"/>
              <a:pPr/>
              <a:t>3/1/2023</a:t>
            </a:fld>
            <a:endParaRPr lang="en-US" dirty="0"/>
          </a:p>
        </p:txBody>
      </p:sp>
      <p:sp>
        <p:nvSpPr>
          <p:cNvPr id="5" name="Footer Placeholder 4">
            <a:extLst>
              <a:ext uri="{FF2B5EF4-FFF2-40B4-BE49-F238E27FC236}">
                <a16:creationId xmlns:a16="http://schemas.microsoft.com/office/drawing/2014/main" id="{560DBD73-2395-ED9E-C6A9-5791324DFE1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B5D0E9-9F07-F519-A7AC-AF36D03213B8}"/>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8" name="Picture 7" descr="A piece of paper with writing on it&#10;&#10;Description automatically generated">
            <a:extLst>
              <a:ext uri="{FF2B5EF4-FFF2-40B4-BE49-F238E27FC236}">
                <a16:creationId xmlns:a16="http://schemas.microsoft.com/office/drawing/2014/main" id="{DF531536-4893-86EF-F1DA-57433B537DD9}"/>
              </a:ext>
            </a:extLst>
          </p:cNvPr>
          <p:cNvPicPr>
            <a:picLocks noChangeAspect="1"/>
          </p:cNvPicPr>
          <p:nvPr/>
        </p:nvPicPr>
        <p:blipFill>
          <a:blip r:embed="rId2"/>
          <a:stretch>
            <a:fillRect/>
          </a:stretch>
        </p:blipFill>
        <p:spPr>
          <a:xfrm>
            <a:off x="6827334" y="2374414"/>
            <a:ext cx="4983666" cy="3737750"/>
          </a:xfrm>
          <a:prstGeom prst="rect">
            <a:avLst/>
          </a:prstGeom>
        </p:spPr>
      </p:pic>
      <p:pic>
        <p:nvPicPr>
          <p:cNvPr id="10" name="Picture 9" descr="Text&#10;&#10;Description automatically generated">
            <a:extLst>
              <a:ext uri="{FF2B5EF4-FFF2-40B4-BE49-F238E27FC236}">
                <a16:creationId xmlns:a16="http://schemas.microsoft.com/office/drawing/2014/main" id="{2BB8D8A3-BA03-8CA3-CBEC-B3DB25E60BCF}"/>
              </a:ext>
            </a:extLst>
          </p:cNvPr>
          <p:cNvPicPr>
            <a:picLocks noChangeAspect="1"/>
          </p:cNvPicPr>
          <p:nvPr/>
        </p:nvPicPr>
        <p:blipFill>
          <a:blip r:embed="rId3"/>
          <a:stretch>
            <a:fillRect/>
          </a:stretch>
        </p:blipFill>
        <p:spPr>
          <a:xfrm>
            <a:off x="755780" y="2391639"/>
            <a:ext cx="5164729" cy="3873547"/>
          </a:xfrm>
          <a:prstGeom prst="rect">
            <a:avLst/>
          </a:prstGeom>
        </p:spPr>
      </p:pic>
    </p:spTree>
    <p:extLst>
      <p:ext uri="{BB962C8B-B14F-4D97-AF65-F5344CB8AC3E}">
        <p14:creationId xmlns:p14="http://schemas.microsoft.com/office/powerpoint/2010/main" val="314333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Data Selection and Processing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r>
              <a:rPr lang="en-US" sz="1800" dirty="0"/>
              <a:t>My data selection was inspired in part by a study conducted by </a:t>
            </a:r>
            <a:r>
              <a:rPr lang="en-US" sz="1800" dirty="0">
                <a:solidFill>
                  <a:schemeClr val="bg2">
                    <a:lumMod val="90000"/>
                  </a:schemeClr>
                </a:solidFill>
                <a:hlinkClick r:id="rId2">
                  <a:extLst>
                    <a:ext uri="{A12FA001-AC4F-418D-AE19-62706E023703}">
                      <ahyp:hlinkClr xmlns:ahyp="http://schemas.microsoft.com/office/drawing/2018/hyperlinkcolor" val="tx"/>
                    </a:ext>
                  </a:extLst>
                </a:hlinkClick>
              </a:rPr>
              <a:t>David Ong </a:t>
            </a:r>
            <a:r>
              <a:rPr lang="en-US" sz="1800" dirty="0"/>
              <a:t>in early 2022, </a:t>
            </a:r>
            <a:r>
              <a:rPr lang="en-US" sz="1800" dirty="0">
                <a:solidFill>
                  <a:schemeClr val="bg2">
                    <a:lumMod val="90000"/>
                  </a:schemeClr>
                </a:solidFill>
                <a:hlinkClick r:id="rId3">
                  <a:extLst>
                    <a:ext uri="{A12FA001-AC4F-418D-AE19-62706E023703}">
                      <ahyp:hlinkClr xmlns:ahyp="http://schemas.microsoft.com/office/drawing/2018/hyperlinkcolor" val="tx"/>
                    </a:ext>
                  </a:extLst>
                </a:hlinkClick>
              </a:rPr>
              <a:t>Is Women’s Competitiveness Expressed Through Their Husband’s Income? </a:t>
            </a:r>
            <a:endParaRPr lang="en-US" sz="1800" dirty="0">
              <a:solidFill>
                <a:schemeClr val="bg2">
                  <a:lumMod val="90000"/>
                </a:schemeClr>
              </a:solidFill>
            </a:endParaRPr>
          </a:p>
          <a:p>
            <a:r>
              <a:rPr lang="en-US" sz="1800" dirty="0"/>
              <a:t>I saw this dataset as an opportunity to either prove or disapprove his findings. However, since the dataset dis not have any explicit data on spouses, and since the recommended population size was restricted to youths, a compromise was reached in which transitions(between schools, between jobs,) are tracked across different age groups (15-19, 20-24, 25-29).</a:t>
            </a:r>
          </a:p>
          <a:p>
            <a:r>
              <a:rPr lang="en-US" sz="1800" dirty="0"/>
              <a:t>It was hoped that the visualizations will give insight on how employment transitions affect marriage life, across both the sexes</a:t>
            </a:r>
          </a:p>
          <a:p>
            <a:r>
              <a:rPr lang="en-US" sz="1800" dirty="0"/>
              <a:t>Education Level of The unemployed was also investigated, to determine if education level has an effect on unemployment rate</a:t>
            </a:r>
          </a:p>
          <a:p>
            <a:endParaRPr lang="en-US" sz="18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89563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Results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1800" dirty="0"/>
              <a:t>The Project’s Code is hosted in the public </a:t>
            </a:r>
            <a:r>
              <a:rPr lang="en-US" sz="1800" dirty="0" err="1"/>
              <a:t>Github</a:t>
            </a:r>
            <a:r>
              <a:rPr lang="en-US" sz="1800" dirty="0"/>
              <a:t> Repo: </a:t>
            </a:r>
            <a:r>
              <a:rPr lang="en-US" sz="1400" dirty="0">
                <a:hlinkClick r:id="rId2">
                  <a:extLst>
                    <a:ext uri="{A12FA001-AC4F-418D-AE19-62706E023703}">
                      <ahyp:hlinkClr xmlns:ahyp="http://schemas.microsoft.com/office/drawing/2018/hyperlinkcolor" val="tx"/>
                    </a:ext>
                  </a:extLst>
                </a:hlinkClick>
              </a:rPr>
              <a:t>kevin-411/</a:t>
            </a:r>
            <a:r>
              <a:rPr lang="en-US" sz="1400" dirty="0" err="1">
                <a:hlinkClick r:id="rId2">
                  <a:extLst>
                    <a:ext uri="{A12FA001-AC4F-418D-AE19-62706E023703}">
                      <ahyp:hlinkClr xmlns:ahyp="http://schemas.microsoft.com/office/drawing/2018/hyperlinkcolor" val="tx"/>
                    </a:ext>
                  </a:extLst>
                </a:hlinkClick>
              </a:rPr>
              <a:t>iloHackathon</a:t>
            </a:r>
            <a:r>
              <a:rPr lang="en-US" sz="1400" dirty="0">
                <a:hlinkClick r:id="rId2">
                  <a:extLst>
                    <a:ext uri="{A12FA001-AC4F-418D-AE19-62706E023703}">
                      <ahyp:hlinkClr xmlns:ahyp="http://schemas.microsoft.com/office/drawing/2018/hyperlinkcolor" val="tx"/>
                    </a:ext>
                  </a:extLst>
                </a:hlinkClick>
              </a:rPr>
              <a:t> (github.com)</a:t>
            </a:r>
            <a:endParaRPr lang="en-US" sz="1400" dirty="0"/>
          </a:p>
          <a:p>
            <a:r>
              <a:rPr lang="en-US" sz="1400" dirty="0"/>
              <a:t>Below is a snippet of the dashboard</a:t>
            </a:r>
          </a:p>
          <a:p>
            <a:endParaRPr lang="en-US" sz="18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pic>
        <p:nvPicPr>
          <p:cNvPr id="8" name="Picture 7">
            <a:extLst>
              <a:ext uri="{FF2B5EF4-FFF2-40B4-BE49-F238E27FC236}">
                <a16:creationId xmlns:a16="http://schemas.microsoft.com/office/drawing/2014/main" id="{373EB9FF-A84D-7C82-073C-9A2B4082C5FD}"/>
              </a:ext>
            </a:extLst>
          </p:cNvPr>
          <p:cNvPicPr>
            <a:picLocks noChangeAspect="1"/>
          </p:cNvPicPr>
          <p:nvPr/>
        </p:nvPicPr>
        <p:blipFill>
          <a:blip r:embed="rId3"/>
          <a:stretch>
            <a:fillRect/>
          </a:stretch>
        </p:blipFill>
        <p:spPr>
          <a:xfrm>
            <a:off x="2525916" y="3598461"/>
            <a:ext cx="6252972" cy="3006041"/>
          </a:xfrm>
          <a:prstGeom prst="rect">
            <a:avLst/>
          </a:prstGeom>
        </p:spPr>
      </p:pic>
    </p:spTree>
    <p:extLst>
      <p:ext uri="{BB962C8B-B14F-4D97-AF65-F5344CB8AC3E}">
        <p14:creationId xmlns:p14="http://schemas.microsoft.com/office/powerpoint/2010/main" val="328631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Findings/Results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marL="342900" indent="-342900">
              <a:buFont typeface="Arial" panose="020B0604020202020204" pitchFamily="34" charset="0"/>
              <a:buChar char="•"/>
            </a:pPr>
            <a:r>
              <a:rPr lang="en-US" dirty="0"/>
              <a:t>Youths that have higher education levels have a higher probability of being unemployed than youths with basic and less than basic education</a:t>
            </a:r>
          </a:p>
          <a:p>
            <a:pPr marL="342900" indent="-342900">
              <a:buFont typeface="Arial" panose="020B0604020202020204" pitchFamily="34" charset="0"/>
              <a:buChar char="•"/>
            </a:pPr>
            <a:r>
              <a:rPr lang="en-US" dirty="0"/>
              <a:t>The number of female school leavers not searching for jobs far exceeds that of male school leavers across the different youth age bands</a:t>
            </a:r>
          </a:p>
          <a:p>
            <a:pPr marL="342900" indent="-342900">
              <a:buFont typeface="Arial" panose="020B0604020202020204" pitchFamily="34" charset="0"/>
              <a:buChar char="•"/>
            </a:pPr>
            <a:r>
              <a:rPr lang="en-US" dirty="0"/>
              <a:t>A lone female youth lone parent earns almost the same mean monthly income as a woman in a couple household with children, while for men, those in couple households tend to have a higher mean monthly income</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Recommendations/gaps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marL="342900" indent="-342900">
              <a:buFont typeface="Arial" panose="020B0604020202020204" pitchFamily="34" charset="0"/>
              <a:buChar char="•"/>
            </a:pPr>
            <a:r>
              <a:rPr lang="en-US" dirty="0"/>
              <a:t>Youth ought to be sensitized on the options that are available to them after graduation, and even given proper guidance when choosing degrees to study.</a:t>
            </a:r>
          </a:p>
          <a:p>
            <a:pPr marL="342900" indent="-342900">
              <a:buFont typeface="Arial" panose="020B0604020202020204" pitchFamily="34" charset="0"/>
              <a:buChar char="•"/>
            </a:pPr>
            <a:r>
              <a:rPr lang="en-US" dirty="0"/>
              <a:t>Women should be encouraged to be more proactive with their quest for employment. Women empowerment movements ought to encourage women not to give up on self economic empowerment</a:t>
            </a:r>
          </a:p>
          <a:p>
            <a:r>
              <a:rPr lang="en-US"/>
              <a:t> </a:t>
            </a: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13411573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{483815B3-EFCB-401E-95D7-8EB71D22BDA0}tf45331398_win32</Template>
  <TotalTime>0</TotalTime>
  <Words>564</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Labor Data Interactive Visualization using Plotly and Dash</vt:lpstr>
      <vt:lpstr>Agenda</vt:lpstr>
      <vt:lpstr>Individual Background</vt:lpstr>
      <vt:lpstr>Methodology</vt:lpstr>
      <vt:lpstr>Sketches of Data Selection, and Proposed Visualization</vt:lpstr>
      <vt:lpstr>Data Selection and Processing</vt:lpstr>
      <vt:lpstr>Results</vt:lpstr>
      <vt:lpstr>Findings/Results </vt:lpstr>
      <vt:lpstr>Recommendations/gaps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2023-03-01T03:39:08Z</dcterms:created>
  <dcterms:modified xsi:type="dcterms:W3CDTF">2023-03-01T03:53:24Z</dcterms:modified>
</cp:coreProperties>
</file>