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9" r:id="rId5"/>
    <p:sldId id="316" r:id="rId6"/>
    <p:sldId id="317" r:id="rId7"/>
    <p:sldId id="318" r:id="rId8"/>
    <p:sldId id="319" r:id="rId9"/>
    <p:sldId id="320" r:id="rId10"/>
    <p:sldId id="322" r:id="rId11"/>
    <p:sldId id="321" r:id="rId12"/>
    <p:sldId id="323" r:id="rId13"/>
    <p:sldId id="324" r:id="rId14"/>
    <p:sldId id="328" r:id="rId15"/>
    <p:sldId id="329" r:id="rId16"/>
    <p:sldId id="327" r:id="rId17"/>
    <p:sldId id="330" r:id="rId18"/>
    <p:sldId id="331" r:id="rId19"/>
    <p:sldId id="335" r:id="rId20"/>
    <p:sldId id="325" r:id="rId21"/>
    <p:sldId id="326" r:id="rId22"/>
    <p:sldId id="28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0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0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Feuil1!$D$2</c:f>
              <c:strCache>
                <c:ptCount val="1"/>
                <c:pt idx="0">
                  <c:v>% de clients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Feuil1!$B$3:$B$11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17</c:v>
                </c:pt>
              </c:numCache>
            </c:numRef>
          </c:cat>
          <c:val>
            <c:numRef>
              <c:f>Feuil1!$D$3:$D$11</c:f>
              <c:numCache>
                <c:formatCode>0.00%</c:formatCode>
                <c:ptCount val="9"/>
                <c:pt idx="0">
                  <c:v>0.96881243756243751</c:v>
                </c:pt>
                <c:pt idx="1">
                  <c:v>2.8565184815184816E-2</c:v>
                </c:pt>
                <c:pt idx="2">
                  <c:v>2.1124708624708625E-3</c:v>
                </c:pt>
                <c:pt idx="3">
                  <c:v>3.1218781218781219E-4</c:v>
                </c:pt>
                <c:pt idx="4">
                  <c:v>8.325008325008325E-5</c:v>
                </c:pt>
                <c:pt idx="5">
                  <c:v>6.2437562437562438E-5</c:v>
                </c:pt>
                <c:pt idx="6">
                  <c:v>3.1218781218781219E-5</c:v>
                </c:pt>
                <c:pt idx="7">
                  <c:v>1.0406260406260406E-5</c:v>
                </c:pt>
                <c:pt idx="8">
                  <c:v>1.0406260406260406E-5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0-4AA9-83FE-FA18AC1D1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166528"/>
        <c:axId val="665168608"/>
      </c:barChart>
      <c:catAx>
        <c:axId val="6651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5168608"/>
        <c:crosses val="autoZero"/>
        <c:auto val="1"/>
        <c:lblAlgn val="ctr"/>
        <c:lblOffset val="100"/>
        <c:noMultiLvlLbl val="0"/>
      </c:catAx>
      <c:valAx>
        <c:axId val="66516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51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Volume </a:t>
            </a:r>
            <a:r>
              <a:rPr lang="fr-029" noProof="0" dirty="0"/>
              <a:t>d’article</a:t>
            </a:r>
            <a:r>
              <a:rPr lang="en-US" dirty="0"/>
              <a:t> </a:t>
            </a:r>
            <a:r>
              <a:rPr lang="fr-FR" noProof="0" dirty="0"/>
              <a:t>commandé</a:t>
            </a:r>
            <a:r>
              <a:rPr lang="en-US" baseline="0" dirty="0"/>
              <a:t> par client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Feuil1!$C$5</c:f>
              <c:strCache>
                <c:ptCount val="1"/>
                <c:pt idx="0">
                  <c:v>Nombre d'article commandé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Feuil1!$B$6:$B$22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20</c:v>
                </c:pt>
                <c:pt idx="16">
                  <c:v>21</c:v>
                </c:pt>
              </c:numCache>
            </c:numRef>
          </c:cat>
          <c:val>
            <c:numRef>
              <c:f>Feuil1!$C$6:$C$22</c:f>
              <c:numCache>
                <c:formatCode>General</c:formatCode>
                <c:ptCount val="17"/>
                <c:pt idx="0">
                  <c:v>86702</c:v>
                </c:pt>
                <c:pt idx="1">
                  <c:v>7329</c:v>
                </c:pt>
                <c:pt idx="2">
                  <c:v>1282</c:v>
                </c:pt>
                <c:pt idx="3">
                  <c:v>490</c:v>
                </c:pt>
                <c:pt idx="4">
                  <c:v>193</c:v>
                </c:pt>
                <c:pt idx="5">
                  <c:v>188</c:v>
                </c:pt>
                <c:pt idx="6">
                  <c:v>22</c:v>
                </c:pt>
                <c:pt idx="7">
                  <c:v>8</c:v>
                </c:pt>
                <c:pt idx="8">
                  <c:v>3</c:v>
                </c:pt>
                <c:pt idx="9">
                  <c:v>8</c:v>
                </c:pt>
                <c:pt idx="10">
                  <c:v>4</c:v>
                </c:pt>
                <c:pt idx="11">
                  <c:v>5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1-4615-904A-DF47C1CF9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8546623"/>
        <c:axId val="808564927"/>
      </c:barChart>
      <c:catAx>
        <c:axId val="80854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8564927"/>
        <c:crosses val="autoZero"/>
        <c:auto val="1"/>
        <c:lblAlgn val="ctr"/>
        <c:lblOffset val="100"/>
        <c:noMultiLvlLbl val="0"/>
      </c:catAx>
      <c:valAx>
        <c:axId val="80856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854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863BC8-0A83-4FB8-8E37-D48B2BD38ABF}" type="datetime1">
              <a:rPr lang="fr-FR" smtClean="0"/>
              <a:t>27/02/2023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7AEF8A-CA9E-4B83-A83F-04A2BCFFE638}" type="datetime1">
              <a:rPr lang="fr-FR" smtClean="0"/>
              <a:t>27/02/2023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CC382-13B6-47FD-8690-D9B3440971C6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FC55-280E-42B2-89A6-F5309142C9F8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F040-C722-40DA-9B24-E3EE33F97C50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au numéro de diapositiv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94D42-D005-4DA6-B2D8-4825D1F42C2D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FD0EA-11AD-481B-A3D2-7755120C9C75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A023E-7A48-4FC7-9911-6AE114940711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EA37-5F96-4653-B54F-DA5953FAD514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11DFE1-A3D3-421C-8700-AACC88F95212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4B02-73ED-4700-A40E-343121C852F9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6577D9-D1A9-4F13-B8D1-91A56A773EA8}" type="datetime1">
              <a:rPr lang="fr-FR" noProof="0" smtClean="0"/>
              <a:t>27/02/2023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 2" descr="Rectangle bleu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fr-FR" sz="5000" dirty="0">
                <a:solidFill>
                  <a:schemeClr val="bg1"/>
                </a:solidFill>
                <a:latin typeface="Gill Sans MT" panose="020B0502020104020203" pitchFamily="34" charset="0"/>
              </a:rPr>
              <a:t>P5 : Segmentez des clients d'un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582" y="4221162"/>
            <a:ext cx="519083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fr-FR" sz="2500" b="1" i="1" spc="65" dirty="0">
                <a:solidFill>
                  <a:schemeClr val="accent1"/>
                </a:solidFill>
                <a:latin typeface="Arial"/>
                <a:cs typeface="Arial"/>
              </a:rPr>
              <a:t>Segmentation Client d’Otis</a:t>
            </a:r>
          </a:p>
        </p:txBody>
      </p:sp>
      <p:sp>
        <p:nvSpPr>
          <p:cNvPr id="6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sz="4000" dirty="0"/>
              <a:t>Analyse RFM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E7AB628-A207-EC12-B938-2B02FBF88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17" y="2479793"/>
            <a:ext cx="6278387" cy="36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2CA83D-2A0C-B990-2A46-B78D70B70722}"/>
              </a:ext>
            </a:extLst>
          </p:cNvPr>
          <p:cNvSpPr txBox="1"/>
          <p:nvPr/>
        </p:nvSpPr>
        <p:spPr>
          <a:xfrm>
            <a:off x="653124" y="1984929"/>
            <a:ext cx="47003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04040"/>
                </a:solidFill>
              </a:rPr>
              <a:t>Recommandation: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Action à mener en fonction de la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Proposer Up-</a:t>
            </a:r>
            <a:r>
              <a:rPr lang="fr-FR" sz="1400" b="1" dirty="0" err="1">
                <a:solidFill>
                  <a:srgbClr val="0090A2"/>
                </a:solidFill>
              </a:rPr>
              <a:t>Selling</a:t>
            </a:r>
            <a:r>
              <a:rPr lang="fr-FR" sz="1400" b="1" dirty="0">
                <a:solidFill>
                  <a:srgbClr val="0090A2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Cross-</a:t>
            </a:r>
            <a:r>
              <a:rPr lang="fr-FR" sz="1400" b="1" dirty="0" err="1">
                <a:solidFill>
                  <a:srgbClr val="0090A2"/>
                </a:solidFill>
              </a:rPr>
              <a:t>Selling</a:t>
            </a:r>
            <a:r>
              <a:rPr lang="fr-FR" sz="1400" b="1" dirty="0">
                <a:solidFill>
                  <a:srgbClr val="0090A2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campagne de fidélisation (abonnement),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Réduction et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Appel téléphonique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90A2"/>
                </a:solidFill>
              </a:rPr>
              <a:t>Campagne d’e-mailing (mauvais client)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424948-C916-8C35-F8CE-AFC01618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4" y="4327347"/>
            <a:ext cx="4152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89"/>
            <a:ext cx="6100482" cy="132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Sélection du nombre de segments k = 2</a:t>
            </a:r>
          </a:p>
          <a:p>
            <a:pPr marL="0" indent="0">
              <a:buNone/>
            </a:pPr>
            <a:endParaRPr lang="fr-FR" sz="500" dirty="0">
              <a:solidFill>
                <a:schemeClr val="tx1"/>
              </a:solidFill>
            </a:endParaRPr>
          </a:p>
          <a:p>
            <a:r>
              <a:rPr lang="fr-FR" sz="1900" dirty="0">
                <a:solidFill>
                  <a:schemeClr val="tx1"/>
                </a:solidFill>
              </a:rPr>
              <a:t>Valeur max du coefficient de silhouette obtenu pour k = 2</a:t>
            </a:r>
          </a:p>
          <a:p>
            <a:r>
              <a:rPr lang="fr-FR" sz="1900" dirty="0">
                <a:solidFill>
                  <a:schemeClr val="tx1"/>
                </a:solidFill>
              </a:rPr>
              <a:t>Valeur min de l’indice de Davies </a:t>
            </a:r>
            <a:r>
              <a:rPr lang="fr-FR" sz="1900" dirty="0" err="1">
                <a:solidFill>
                  <a:schemeClr val="tx1"/>
                </a:solidFill>
              </a:rPr>
              <a:t>Bouldin</a:t>
            </a:r>
            <a:r>
              <a:rPr lang="fr-FR" sz="1900" dirty="0">
                <a:solidFill>
                  <a:schemeClr val="tx1"/>
                </a:solidFill>
              </a:rPr>
              <a:t> obtenu pour k = 2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CAH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17CA64D-77B9-9DDD-AEFF-DB22B2BCF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80906" y="1825625"/>
            <a:ext cx="4572440" cy="21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8E21F32-256A-17F0-A7B1-E7F450BCA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654" y="4392706"/>
            <a:ext cx="4937312" cy="21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E5B0B58-E4C4-D289-4DDD-3ED9C59A0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8682" y="4246104"/>
            <a:ext cx="4305650" cy="21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4630758-F752-EDBB-BC70-0D50612E03D1}"/>
              </a:ext>
            </a:extLst>
          </p:cNvPr>
          <p:cNvSpPr txBox="1">
            <a:spLocks/>
          </p:cNvSpPr>
          <p:nvPr/>
        </p:nvSpPr>
        <p:spPr>
          <a:xfrm>
            <a:off x="738654" y="4002234"/>
            <a:ext cx="5723965" cy="73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/>
                </a:solidFill>
              </a:rPr>
              <a:t>Visualisation grâce APC segmentation CAH</a:t>
            </a:r>
          </a:p>
        </p:txBody>
      </p:sp>
    </p:spTree>
    <p:extLst>
      <p:ext uri="{BB962C8B-B14F-4D97-AF65-F5344CB8AC3E}">
        <p14:creationId xmlns:p14="http://schemas.microsoft.com/office/powerpoint/2010/main" val="190256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770"/>
            <a:ext cx="10515600" cy="1231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1" dirty="0">
                <a:solidFill>
                  <a:srgbClr val="00B0F0"/>
                </a:solidFill>
              </a:rPr>
              <a:t>Le premier segment est composé des clients qui en moyenne </a:t>
            </a:r>
          </a:p>
          <a:p>
            <a:r>
              <a:rPr lang="fr-FR" b="1" i="1" dirty="0">
                <a:solidFill>
                  <a:srgbClr val="00B0F0"/>
                </a:solidFill>
              </a:rPr>
              <a:t>Sont un peu moins ancien que ceux du segment 2</a:t>
            </a:r>
          </a:p>
          <a:p>
            <a:r>
              <a:rPr lang="fr-FR" b="1" i="1" dirty="0">
                <a:solidFill>
                  <a:srgbClr val="00B0F0"/>
                </a:solidFill>
              </a:rPr>
              <a:t>achètent plus de 2X plus souvent et 2X plus d’article que ceux du segment 2</a:t>
            </a:r>
          </a:p>
          <a:p>
            <a:r>
              <a:rPr lang="fr-FR" b="1" i="1" dirty="0">
                <a:solidFill>
                  <a:srgbClr val="00B0F0"/>
                </a:solidFill>
              </a:rPr>
              <a:t>Commandent pour 300 real vs 164 real pour le groupe 2</a:t>
            </a:r>
          </a:p>
          <a:p>
            <a:endParaRPr lang="fr-FR" b="1" i="1" dirty="0">
              <a:solidFill>
                <a:srgbClr val="00B0F0"/>
              </a:solidFill>
            </a:endParaRPr>
          </a:p>
          <a:p>
            <a:endParaRPr lang="fr-FR" b="1" i="1" dirty="0">
              <a:solidFill>
                <a:srgbClr val="00B0F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9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CAH - </a:t>
            </a:r>
            <a:r>
              <a:rPr lang="fr-FR" sz="2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Description des segments obtenus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5598D8-BD4F-A172-690B-D06E9770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71" y="2287290"/>
            <a:ext cx="2847975" cy="16097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1867C3-7F98-F5DF-6163-E7B09584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41" y="4488157"/>
            <a:ext cx="5485830" cy="20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445EA9-9076-7C23-E67F-F20CCF46A1C0}"/>
              </a:ext>
            </a:extLst>
          </p:cNvPr>
          <p:cNvSpPr txBox="1"/>
          <p:nvPr/>
        </p:nvSpPr>
        <p:spPr>
          <a:xfrm>
            <a:off x="3811710" y="3991229"/>
            <a:ext cx="4101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Valeurs centrées Réduites</a:t>
            </a:r>
          </a:p>
        </p:txBody>
      </p:sp>
    </p:spTree>
    <p:extLst>
      <p:ext uri="{BB962C8B-B14F-4D97-AF65-F5344CB8AC3E}">
        <p14:creationId xmlns:p14="http://schemas.microsoft.com/office/powerpoint/2010/main" val="189415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4890247" cy="2311214"/>
          </a:xfrm>
        </p:spPr>
        <p:txBody>
          <a:bodyPr>
            <a:normAutofit/>
          </a:bodyPr>
          <a:lstStyle/>
          <a:p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Valeur max du coefficient de silhouette obtenu pour k = 6</a:t>
            </a:r>
          </a:p>
          <a:p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Valeur min de l’indice de Davies </a:t>
            </a:r>
            <a:r>
              <a:rPr lang="fr-FR" sz="1800" b="1" i="1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Bouldin</a:t>
            </a:r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obtenu pour k = 6</a:t>
            </a:r>
          </a:p>
          <a:p>
            <a:r>
              <a:rPr lang="fr-FR" sz="1800" b="1" i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Stabilité du clustering (on obtient toujours 6 clusters)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827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fr-F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(Sélection du nombre de segments)</a:t>
            </a:r>
          </a:p>
          <a:p>
            <a:endParaRPr lang="fr-F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9137C50-FFD2-BEA3-4066-934B2FC1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4" y="1247720"/>
            <a:ext cx="3780772" cy="24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67A7F08-5FCA-242D-A485-3EC2808A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25" y="3817751"/>
            <a:ext cx="3750471" cy="2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3155D16-0D9E-171F-4412-C7ECA202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948" y="5556714"/>
            <a:ext cx="6474311" cy="11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7D4B98-35E8-2B5A-7E03-0238AE254A0B}"/>
              </a:ext>
            </a:extLst>
          </p:cNvPr>
          <p:cNvSpPr txBox="1"/>
          <p:nvPr/>
        </p:nvSpPr>
        <p:spPr>
          <a:xfrm>
            <a:off x="838199" y="5224952"/>
            <a:ext cx="572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90A2"/>
                </a:solidFill>
              </a:rPr>
              <a:t>Visualisation grâce APC segmentation CAH</a:t>
            </a:r>
          </a:p>
        </p:txBody>
      </p:sp>
    </p:spTree>
    <p:extLst>
      <p:ext uri="{BB962C8B-B14F-4D97-AF65-F5344CB8AC3E}">
        <p14:creationId xmlns:p14="http://schemas.microsoft.com/office/powerpoint/2010/main" val="419542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2227"/>
            <a:ext cx="4890247" cy="2293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Gp1 : Anciens Clients qui ont acheté qu’1 fois 1 article pour un montant moyen de 131 Real 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Gp2 : groupe de client qui dépense le plus 1257 real en </a:t>
            </a:r>
            <a:r>
              <a:rPr lang="fr-FR" sz="1400" b="1" i="1" dirty="0" err="1">
                <a:solidFill>
                  <a:srgbClr val="00B050"/>
                </a:solidFill>
              </a:rPr>
              <a:t>moy</a:t>
            </a:r>
            <a:r>
              <a:rPr lang="fr-FR" sz="1400" b="1" i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Gp3 : Segment des clients les plus fidèles (2 fois en moyenne) qui achète 2,5 articles par commande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Gp4 : Segments de clients qui achète le plus d’article  par commande en </a:t>
            </a:r>
            <a:r>
              <a:rPr lang="fr-FR" sz="1400" b="1" i="1" dirty="0" err="1">
                <a:solidFill>
                  <a:srgbClr val="00B050"/>
                </a:solidFill>
              </a:rPr>
              <a:t>moy</a:t>
            </a:r>
            <a:r>
              <a:rPr lang="fr-FR" sz="1400" b="1" i="1" dirty="0">
                <a:solidFill>
                  <a:srgbClr val="00B050"/>
                </a:solidFill>
              </a:rPr>
              <a:t>. env.4 article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Gp5 :  Groupe des nouveaux clients. Ils dépense le moins sur le site et sont les plus content de leur achat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B050"/>
                </a:solidFill>
              </a:rPr>
              <a:t>Gp6: Groupe de client mécontent de leur achat.</a:t>
            </a:r>
            <a:endParaRPr lang="fr-FR" sz="2000" b="1" i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546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fr-F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(Description Clustering)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B65128-8BE0-6F8C-5A10-466F26B5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1" y="1825624"/>
            <a:ext cx="4101491" cy="44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033157-69C3-7221-8178-4B206904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3" y="4715435"/>
            <a:ext cx="5819775" cy="15144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8D50439-F4B2-F51C-CEA5-A4431C46CDD2}"/>
              </a:ext>
            </a:extLst>
          </p:cNvPr>
          <p:cNvSpPr txBox="1"/>
          <p:nvPr/>
        </p:nvSpPr>
        <p:spPr>
          <a:xfrm>
            <a:off x="7351855" y="1321356"/>
            <a:ext cx="4101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Valeurs centrées Réduites</a:t>
            </a:r>
          </a:p>
        </p:txBody>
      </p:sp>
    </p:spTree>
    <p:extLst>
      <p:ext uri="{BB962C8B-B14F-4D97-AF65-F5344CB8AC3E}">
        <p14:creationId xmlns:p14="http://schemas.microsoft.com/office/powerpoint/2010/main" val="83627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2227"/>
            <a:ext cx="6350540" cy="207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dirty="0">
                <a:solidFill>
                  <a:srgbClr val="404040"/>
                </a:solidFill>
              </a:rPr>
              <a:t>Définition du nombre </a:t>
            </a:r>
            <a:r>
              <a:rPr lang="fr-FR" sz="2000" b="1" i="1" dirty="0" err="1">
                <a:solidFill>
                  <a:srgbClr val="404040"/>
                </a:solidFill>
              </a:rPr>
              <a:t>MinPts</a:t>
            </a:r>
            <a:endParaRPr lang="fr-FR" sz="2000" b="1" i="1" dirty="0">
              <a:solidFill>
                <a:srgbClr val="404040"/>
              </a:solidFill>
            </a:endParaRPr>
          </a:p>
          <a:p>
            <a:r>
              <a:rPr lang="fr-FR" sz="2000" b="1" i="1" dirty="0" err="1">
                <a:solidFill>
                  <a:srgbClr val="0090A2"/>
                </a:solidFill>
              </a:rPr>
              <a:t>MinPts</a:t>
            </a:r>
            <a:r>
              <a:rPr lang="fr-FR" sz="2000" b="1" i="1" dirty="0">
                <a:solidFill>
                  <a:srgbClr val="0090A2"/>
                </a:solidFill>
              </a:rPr>
              <a:t> = 2 * Nbre de colonnes</a:t>
            </a:r>
          </a:p>
          <a:p>
            <a:pPr marL="0" indent="0">
              <a:buNone/>
            </a:pPr>
            <a:endParaRPr lang="fr-FR" sz="2000" b="1" i="1" dirty="0">
              <a:solidFill>
                <a:srgbClr val="0090A2"/>
              </a:solidFill>
            </a:endParaRPr>
          </a:p>
          <a:p>
            <a:pPr marL="0" indent="0">
              <a:buNone/>
            </a:pPr>
            <a:r>
              <a:rPr lang="fr-FR" sz="2000" b="1" i="1" dirty="0">
                <a:solidFill>
                  <a:srgbClr val="404040"/>
                </a:solidFill>
              </a:rPr>
              <a:t>Définition d’Epsilon:</a:t>
            </a:r>
          </a:p>
          <a:p>
            <a:r>
              <a:rPr lang="fr-FR" sz="2000" b="1" i="1" dirty="0">
                <a:solidFill>
                  <a:srgbClr val="0090A2"/>
                </a:solidFill>
              </a:rPr>
              <a:t>Best epsilon = 10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611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DBSCAN (Définition des paramètres)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4F862A0-B1AA-37E5-F8D8-4578E166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86" y="4639262"/>
            <a:ext cx="2972552" cy="20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41E883B-0C68-93A5-8301-5C47A4FF2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95264" y="1852074"/>
            <a:ext cx="3351818" cy="15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8906E8-3A12-2CE9-EA59-CF9ED51D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16" y="4697327"/>
            <a:ext cx="2886661" cy="19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86F4992-1472-9E0B-1583-1E2FBD71B235}"/>
              </a:ext>
            </a:extLst>
          </p:cNvPr>
          <p:cNvSpPr/>
          <p:nvPr/>
        </p:nvSpPr>
        <p:spPr>
          <a:xfrm>
            <a:off x="4049323" y="5685778"/>
            <a:ext cx="842540" cy="3604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Zoom</a:t>
            </a:r>
            <a:endParaRPr lang="fr-FR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9822399-9D36-51D2-0F83-B7A7B3E4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8398" y="3815636"/>
            <a:ext cx="3278221" cy="15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8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841"/>
            <a:ext cx="10377791" cy="3410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dirty="0">
                <a:solidFill>
                  <a:srgbClr val="FF0000"/>
                </a:solidFill>
              </a:rPr>
              <a:t>Cependant le DBSCAN a créé un groupe unique et ne peut segmenter la base de clients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DBSCAN (Conclusion)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ABC093-EEB4-4F21-3594-EEC2AD18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50" y="3566639"/>
            <a:ext cx="9286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7BE2379-74C4-75CF-20D2-C10954819E40}"/>
              </a:ext>
            </a:extLst>
          </p:cNvPr>
          <p:cNvSpPr/>
          <p:nvPr/>
        </p:nvSpPr>
        <p:spPr>
          <a:xfrm>
            <a:off x="94267" y="2571841"/>
            <a:ext cx="641023" cy="614419"/>
          </a:xfrm>
          <a:prstGeom prst="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!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40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sz="4000" dirty="0"/>
              <a:t>Comparaison des 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10972262" cy="3410568"/>
          </a:xfrm>
        </p:spPr>
        <p:txBody>
          <a:bodyPr>
            <a:normAutofit/>
          </a:bodyPr>
          <a:lstStyle/>
          <a:p>
            <a:r>
              <a:rPr lang="fr-FR" sz="1800" b="1" i="1" dirty="0">
                <a:solidFill>
                  <a:srgbClr val="0090A2"/>
                </a:solidFill>
              </a:rPr>
              <a:t>Le CAH Propose une segmentation en 2 groupes, les clients les plus récent qui ont acheté plus d’une fois et ceux qui dépensent bcp vs les clients du groupe 2 (les mauvais clients)</a:t>
            </a:r>
          </a:p>
          <a:p>
            <a:pPr marL="0" indent="0">
              <a:buNone/>
            </a:pPr>
            <a:endParaRPr lang="fr-FR" sz="1800" b="1" i="1" dirty="0">
              <a:solidFill>
                <a:srgbClr val="0090A2"/>
              </a:solidFill>
            </a:endParaRPr>
          </a:p>
          <a:p>
            <a:r>
              <a:rPr lang="fr-FR" sz="1800" b="1" i="1" dirty="0">
                <a:solidFill>
                  <a:srgbClr val="0090A2"/>
                </a:solidFill>
              </a:rPr>
              <a:t>L’algorithme de DBSCAN ne permet pas de segmenter la base de données clients</a:t>
            </a:r>
          </a:p>
          <a:p>
            <a:pPr marL="0" indent="0">
              <a:buNone/>
            </a:pPr>
            <a:endParaRPr lang="fr-FR" sz="1800" b="1" i="1" dirty="0">
              <a:solidFill>
                <a:srgbClr val="0090A2"/>
              </a:solidFill>
            </a:endParaRPr>
          </a:p>
          <a:p>
            <a:r>
              <a:rPr lang="fr-FR" sz="1800" b="1" i="1" dirty="0">
                <a:solidFill>
                  <a:srgbClr val="0090A2"/>
                </a:solidFill>
              </a:rPr>
              <a:t>Le meilleure méthode de clustering est le </a:t>
            </a:r>
            <a:r>
              <a:rPr lang="fr-FR" sz="1800" b="1" i="1" dirty="0" err="1">
                <a:solidFill>
                  <a:srgbClr val="0090A2"/>
                </a:solidFill>
              </a:rPr>
              <a:t>kmeans</a:t>
            </a:r>
            <a:r>
              <a:rPr lang="fr-FR" sz="1800" b="1" i="1" dirty="0">
                <a:solidFill>
                  <a:srgbClr val="0090A2"/>
                </a:solidFill>
              </a:rPr>
              <a:t> qui propose 6 groupes homogènes de clients. Elle est plus stable (même résultat malgré les diff itérations contrairement au CAH)</a:t>
            </a:r>
          </a:p>
          <a:p>
            <a:endParaRPr lang="fr-FR" sz="1800" b="1" i="1" dirty="0">
              <a:solidFill>
                <a:srgbClr val="0090A2"/>
              </a:solidFill>
            </a:endParaRPr>
          </a:p>
          <a:p>
            <a:endParaRPr lang="fr-FR" sz="1800" b="1" i="1" dirty="0">
              <a:solidFill>
                <a:srgbClr val="0090A2"/>
              </a:solidFill>
            </a:endParaRPr>
          </a:p>
          <a:p>
            <a:endParaRPr lang="fr-FR" sz="1800" b="1" i="1" dirty="0">
              <a:solidFill>
                <a:srgbClr val="0090A2"/>
              </a:solidFill>
            </a:endParaRPr>
          </a:p>
          <a:p>
            <a:endParaRPr lang="fr-FR" sz="1800" b="1" i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D. Conclusion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957879-8851-8860-9CB7-0D35505CB629}"/>
              </a:ext>
            </a:extLst>
          </p:cNvPr>
          <p:cNvSpPr txBox="1"/>
          <p:nvPr/>
        </p:nvSpPr>
        <p:spPr>
          <a:xfrm>
            <a:off x="6799634" y="6282210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>
                <a:solidFill>
                  <a:srgbClr val="FF0000"/>
                </a:solidFill>
              </a:rPr>
              <a:t>CAH: silhouette score: 0.66  </a:t>
            </a:r>
            <a:r>
              <a:rPr lang="fr-FR" sz="900" b="1" i="1" dirty="0" err="1">
                <a:solidFill>
                  <a:srgbClr val="FF0000"/>
                </a:solidFill>
              </a:rPr>
              <a:t>davies_bouldin_score</a:t>
            </a:r>
            <a:r>
              <a:rPr lang="fr-FR" sz="900" b="1" i="1" dirty="0">
                <a:solidFill>
                  <a:srgbClr val="FF0000"/>
                </a:solidFill>
              </a:rPr>
              <a:t>: 0.75</a:t>
            </a:r>
          </a:p>
          <a:p>
            <a:r>
              <a:rPr lang="fr-FR" sz="900" b="1" i="1" dirty="0" err="1">
                <a:solidFill>
                  <a:srgbClr val="FF0000"/>
                </a:solidFill>
              </a:rPr>
              <a:t>Kmeans</a:t>
            </a:r>
            <a:r>
              <a:rPr lang="fr-FR" sz="900" b="1" i="1" dirty="0">
                <a:solidFill>
                  <a:srgbClr val="FF0000"/>
                </a:solidFill>
              </a:rPr>
              <a:t> : silhouette score: 0.39  </a:t>
            </a:r>
            <a:r>
              <a:rPr lang="fr-FR" sz="900" b="1" i="1" dirty="0" err="1">
                <a:solidFill>
                  <a:srgbClr val="FF0000"/>
                </a:solidFill>
              </a:rPr>
              <a:t>davies_bouldin_score</a:t>
            </a:r>
            <a:r>
              <a:rPr lang="fr-FR" sz="900" b="1" i="1" dirty="0">
                <a:solidFill>
                  <a:srgbClr val="FF0000"/>
                </a:solidFill>
              </a:rPr>
              <a:t>: 0,90</a:t>
            </a:r>
          </a:p>
        </p:txBody>
      </p:sp>
    </p:spTree>
    <p:extLst>
      <p:ext uri="{BB962C8B-B14F-4D97-AF65-F5344CB8AC3E}">
        <p14:creationId xmlns:p14="http://schemas.microsoft.com/office/powerpoint/2010/main" val="274498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sz="4000" dirty="0"/>
              <a:t>Analyse de stabilité dans le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061"/>
            <a:ext cx="4220183" cy="3410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i="1" dirty="0">
                <a:solidFill>
                  <a:srgbClr val="404040"/>
                </a:solidFill>
                <a:latin typeface="+mj-lt"/>
              </a:rPr>
              <a:t>On s’aperçoit qu’au bout de 3 mois, le </a:t>
            </a:r>
            <a:r>
              <a:rPr lang="fr-FR" sz="1800" b="1" i="1" dirty="0" err="1">
                <a:solidFill>
                  <a:srgbClr val="404040"/>
                </a:solidFill>
                <a:latin typeface="+mj-lt"/>
              </a:rPr>
              <a:t>Ajusted</a:t>
            </a:r>
            <a:r>
              <a:rPr lang="fr-FR" sz="1800" b="1" i="1" dirty="0">
                <a:solidFill>
                  <a:srgbClr val="404040"/>
                </a:solidFill>
                <a:latin typeface="+mj-lt"/>
              </a:rPr>
              <a:t> Rand Score chute brutalement.</a:t>
            </a:r>
          </a:p>
          <a:p>
            <a:pPr marL="0" indent="0">
              <a:buNone/>
            </a:pPr>
            <a:r>
              <a:rPr lang="fr-FR" sz="1800" b="1" i="1" dirty="0">
                <a:solidFill>
                  <a:srgbClr val="404040"/>
                </a:solidFill>
                <a:latin typeface="+mj-lt"/>
              </a:rPr>
              <a:t>Donc on propose de relancer la segmentation tous les 3 mois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72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Proposition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 contrat de maintenance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68CA8F-3B59-410F-E8E7-6104D097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28" y="2191503"/>
            <a:ext cx="6571034" cy="37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5B3771-841E-0D45-BD36-D3958D77B231}"/>
              </a:ext>
            </a:extLst>
          </p:cNvPr>
          <p:cNvSpPr txBox="1"/>
          <p:nvPr/>
        </p:nvSpPr>
        <p:spPr>
          <a:xfrm>
            <a:off x="8274995" y="2947641"/>
            <a:ext cx="94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 mois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33CEADD-E72B-BDDB-3C24-E1D41936EAFD}"/>
              </a:ext>
            </a:extLst>
          </p:cNvPr>
          <p:cNvGrpSpPr/>
          <p:nvPr/>
        </p:nvGrpSpPr>
        <p:grpSpPr>
          <a:xfrm>
            <a:off x="7859949" y="2510056"/>
            <a:ext cx="408562" cy="1284051"/>
            <a:chOff x="7830766" y="2441643"/>
            <a:chExt cx="408562" cy="1284051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46B305F-0CC4-6E87-61DC-68917B2D15CC}"/>
                </a:ext>
              </a:extLst>
            </p:cNvPr>
            <p:cNvCxnSpPr>
              <a:cxnSpLocks/>
            </p:cNvCxnSpPr>
            <p:nvPr/>
          </p:nvCxnSpPr>
          <p:spPr>
            <a:xfrm>
              <a:off x="7830766" y="2441643"/>
              <a:ext cx="0" cy="128405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769A9184-0374-8083-6EAD-42B9ED2E3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251" y="3063894"/>
              <a:ext cx="402077" cy="49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C95F429-8E94-287A-000D-C816E41B0A2A}"/>
              </a:ext>
            </a:extLst>
          </p:cNvPr>
          <p:cNvSpPr txBox="1"/>
          <p:nvPr/>
        </p:nvSpPr>
        <p:spPr>
          <a:xfrm>
            <a:off x="8239328" y="4672519"/>
            <a:ext cx="94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 mois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D875433-6EC4-2258-4FD1-E3B823D0F5D4}"/>
              </a:ext>
            </a:extLst>
          </p:cNvPr>
          <p:cNvGrpSpPr/>
          <p:nvPr/>
        </p:nvGrpSpPr>
        <p:grpSpPr>
          <a:xfrm>
            <a:off x="7837251" y="4393660"/>
            <a:ext cx="402077" cy="1284051"/>
            <a:chOff x="7837251" y="4393660"/>
            <a:chExt cx="402077" cy="1284051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3F0EB18-45AE-C759-6400-A7B7A2F319EF}"/>
                </a:ext>
              </a:extLst>
            </p:cNvPr>
            <p:cNvCxnSpPr/>
            <p:nvPr/>
          </p:nvCxnSpPr>
          <p:spPr>
            <a:xfrm>
              <a:off x="7837251" y="4393660"/>
              <a:ext cx="0" cy="128405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DAC34D1-2D38-9186-AE7E-910446219735}"/>
                </a:ext>
              </a:extLst>
            </p:cNvPr>
            <p:cNvCxnSpPr/>
            <p:nvPr/>
          </p:nvCxnSpPr>
          <p:spPr>
            <a:xfrm flipH="1">
              <a:off x="7837251" y="4854102"/>
              <a:ext cx="402077" cy="311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67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6" descr="Fille portant des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fr-FR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Kevin E.</a:t>
            </a:r>
            <a:endParaRPr lang="fr-F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fr-FR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Kevin@El.com</a:t>
            </a: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fr-FR" sz="2500" b="1" dirty="0">
                <a:solidFill>
                  <a:schemeClr val="bg2">
                    <a:alpha val="50000"/>
                  </a:schemeClr>
                </a:solidFill>
              </a:rPr>
              <a:t>0612345678</a:t>
            </a:r>
          </a:p>
        </p:txBody>
      </p:sp>
      <p:sp>
        <p:nvSpPr>
          <p:cNvPr id="6" name="objet 6" descr="Rectangle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/>
          </a:p>
        </p:txBody>
      </p:sp>
      <p:pic>
        <p:nvPicPr>
          <p:cNvPr id="8" name="Graphisme 7" descr="Icône de personne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sme 8" descr="Icône de courrier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sme 9" descr="Icône de téléphone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5000">
                <a:solidFill>
                  <a:schemeClr val="bg1"/>
                </a:solidFill>
              </a:rPr>
              <a:t>MERCI !</a:t>
            </a:r>
            <a:endParaRPr lang="fr-FR" sz="500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18241-FD46-09D3-E608-8B1B9131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CAD74-232D-171B-1A8A-D74C8F28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sz="3600" dirty="0"/>
              <a:t>Contexte et Problématique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Étude Exploratoire des Données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Analyse RFM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Variables Retenues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Comparaison des méthodes de Clustering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3600" dirty="0"/>
              <a:t>Analyse de stabilité dans le temps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686179-776C-B212-1BB0-99C6872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9601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5F0E1-A05B-5514-155B-B88B2F85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dirty="0"/>
              <a:t>Contexte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9B4FC-3F05-892D-A0B6-616B3974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fr-FR" sz="21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1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Olist</a:t>
            </a:r>
            <a:r>
              <a:rPr lang="fr-FR" sz="9600" dirty="0">
                <a:solidFill>
                  <a:srgbClr val="271A38"/>
                </a:solidFill>
                <a:latin typeface="Inter"/>
              </a:rPr>
              <a:t> est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 une </a:t>
            </a:r>
            <a:r>
              <a:rPr lang="fr-FR" sz="96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entreprise brésilienne 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qui propose </a:t>
            </a:r>
            <a:r>
              <a:rPr lang="fr-FR" sz="9600" b="1" i="1" dirty="0">
                <a:solidFill>
                  <a:schemeClr val="accent5">
                    <a:lumMod val="75000"/>
                  </a:schemeClr>
                </a:solidFill>
                <a:effectLst/>
                <a:latin typeface="Inter"/>
              </a:rPr>
              <a:t>une solution de vente sur les marketplaces en ligne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.</a:t>
            </a:r>
          </a:p>
          <a:p>
            <a:pPr algn="l"/>
            <a:endParaRPr lang="fr-FR" sz="72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Elle souhaite comprendre les différents types d'utilisateurs </a:t>
            </a:r>
            <a:r>
              <a:rPr lang="fr-FR" sz="96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grâce à leur comportement et à leurs données personnelles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.</a:t>
            </a:r>
          </a:p>
          <a:p>
            <a:pPr algn="l"/>
            <a:endParaRPr lang="fr-FR" sz="72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Otis souhaite fournir à ses équipes d'e-commerce cette </a:t>
            </a:r>
            <a:r>
              <a:rPr lang="fr-FR" sz="9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segmentation de clients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 qu’elles pourront utiliser au quotidien pour leurs campagnes de communication.</a:t>
            </a:r>
          </a:p>
          <a:p>
            <a:pPr algn="l"/>
            <a:endParaRPr lang="fr-FR" sz="72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Mon rôle est de leur fournir une description actionnable de segmentation et de sa logique sous-jacente pour une utilisation optimale, ainsi </a:t>
            </a:r>
            <a:r>
              <a:rPr lang="fr-FR" sz="9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qu’une proposition de contrat de maintenance basée sur une analyse de la stabilité des segments au cours du temps</a:t>
            </a:r>
            <a:r>
              <a:rPr lang="fr-FR" sz="9600" b="0" i="0" dirty="0">
                <a:solidFill>
                  <a:srgbClr val="271A38"/>
                </a:solidFill>
                <a:effectLst/>
                <a:latin typeface="Inter"/>
              </a:rPr>
              <a:t>. </a:t>
            </a:r>
            <a:endParaRPr lang="fr-FR" sz="560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AB757-1120-E989-ECA5-29CC47B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75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4890247" cy="3410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 err="1"/>
              <a:t>Olist</a:t>
            </a:r>
            <a:r>
              <a:rPr lang="fr-FR" sz="2400" dirty="0"/>
              <a:t> nous a fournit une base de données </a:t>
            </a:r>
            <a:r>
              <a:rPr lang="fr-FR" sz="2400" u="sng" dirty="0"/>
              <a:t>anonymisée</a:t>
            </a:r>
            <a:r>
              <a:rPr lang="fr-FR" sz="2400" dirty="0"/>
              <a:t> comportant des informations sur des clients depuis janvier 2017 :</a:t>
            </a:r>
          </a:p>
          <a:p>
            <a:r>
              <a:rPr lang="fr-FR" sz="2400" dirty="0"/>
              <a:t>l’historique de commandes, </a:t>
            </a:r>
          </a:p>
          <a:p>
            <a:r>
              <a:rPr lang="fr-FR" sz="2400" dirty="0"/>
              <a:t>les produits achetés, </a:t>
            </a:r>
          </a:p>
          <a:p>
            <a:r>
              <a:rPr lang="fr-FR" sz="2400" dirty="0"/>
              <a:t>les commentaires de satisfaction, </a:t>
            </a:r>
          </a:p>
          <a:p>
            <a:r>
              <a:rPr lang="fr-FR" sz="2400" dirty="0"/>
              <a:t>la localisation, etc…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b="1" i="1" dirty="0">
                <a:solidFill>
                  <a:srgbClr val="00B050"/>
                </a:solidFill>
              </a:rPr>
              <a:t>Voir le graphique de droite, pour comprendre les liaisons entre les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DDE808E1-EB01-A9C4-423A-906888AA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5719807" cy="371665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Présentation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755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395"/>
            <a:ext cx="5741894" cy="3410568"/>
          </a:xfrm>
        </p:spPr>
        <p:txBody>
          <a:bodyPr>
            <a:normAutofit/>
          </a:bodyPr>
          <a:lstStyle/>
          <a:p>
            <a:r>
              <a:rPr lang="fr-FR" sz="2000" dirty="0"/>
              <a:t>9 fichiers « .csv »</a:t>
            </a:r>
          </a:p>
          <a:p>
            <a:r>
              <a:rPr lang="fr-FR" sz="2000" dirty="0"/>
              <a:t>Merge et groupby pour obtenir data frame « clients »</a:t>
            </a:r>
          </a:p>
          <a:p>
            <a:r>
              <a:rPr lang="fr-FR" sz="2000" dirty="0"/>
              <a:t>99441 commandes pour 96096 clients uniques</a:t>
            </a:r>
          </a:p>
          <a:p>
            <a:r>
              <a:rPr lang="fr-FR" sz="2000" dirty="0"/>
              <a:t>Seulement 3.12% des clients ont commandés plus d'une fois sur le site.</a:t>
            </a:r>
          </a:p>
          <a:p>
            <a:r>
              <a:rPr lang="fr-FR" sz="2000" dirty="0"/>
              <a:t>97% des commandes ont été livrés et 1,24% des commandes ont été annulées ou sont indisponibles (donc supprimées de notre data frame)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Descriptifs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7DC723-22ED-1B6E-8210-34D9270C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71" y="1690688"/>
            <a:ext cx="5355291" cy="2309603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CB456BB6-8AFB-5FB4-CB8D-F044A36CA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8238"/>
              </p:ext>
            </p:extLst>
          </p:nvPr>
        </p:nvGraphicFramePr>
        <p:xfrm>
          <a:off x="6580094" y="4047860"/>
          <a:ext cx="5230368" cy="230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405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2656622"/>
            <a:ext cx="5741894" cy="3518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000" dirty="0"/>
              <a:t>En observant l’évolution des commandes entre 2016 et 2018, on s’aperçoit : </a:t>
            </a:r>
          </a:p>
          <a:p>
            <a:r>
              <a:rPr lang="fr-FR" sz="2000" dirty="0"/>
              <a:t>que le nombre de commandes évolue progressivement</a:t>
            </a:r>
          </a:p>
          <a:p>
            <a:r>
              <a:rPr lang="fr-FR" sz="2000" dirty="0"/>
              <a:t>qu’en 2016, le nombre de commande est anormal, idem à partir le 23 août 2023</a:t>
            </a:r>
          </a:p>
          <a:p>
            <a:r>
              <a:rPr lang="fr-FR" sz="2000" dirty="0"/>
              <a:t>qu’il existe un pic de commande le 24 novembre 2017.</a:t>
            </a:r>
          </a:p>
          <a:p>
            <a:pPr marL="0" indent="0">
              <a:buNone/>
            </a:pPr>
            <a:r>
              <a:rPr lang="fr-FR" sz="2000" dirty="0"/>
              <a:t>Ces comportements d’achats diffèrent du comportement normalement observés et devraient être étudiés séparément. (Ils seront supprimés)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C. </a:t>
            </a:r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Normalisé comportement de commande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2645144B-C519-7A30-6E15-9A1252BE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60" y="2656621"/>
            <a:ext cx="5679140" cy="35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FCCC82-5A32-FCA2-2C60-A978DB64D174}"/>
              </a:ext>
            </a:extLst>
          </p:cNvPr>
          <p:cNvSpPr txBox="1"/>
          <p:nvPr/>
        </p:nvSpPr>
        <p:spPr>
          <a:xfrm>
            <a:off x="6714565" y="4921624"/>
            <a:ext cx="168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Comportement anormal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B873FCF-5D13-4402-0271-2612EA69A4D7}"/>
              </a:ext>
            </a:extLst>
          </p:cNvPr>
          <p:cNvCxnSpPr/>
          <p:nvPr/>
        </p:nvCxnSpPr>
        <p:spPr>
          <a:xfrm>
            <a:off x="7575176" y="5226424"/>
            <a:ext cx="134471" cy="537882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1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D347383-E8DB-DAD7-A188-CCE296FF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030"/>
            <a:ext cx="3134256" cy="166499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50685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D. Création des variables utiles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D83EE9-EC9D-207F-9B25-2BF394DF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97" y="2040165"/>
            <a:ext cx="3233803" cy="15566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4595E5-4838-C8E0-7121-2ED82665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42" y="2035409"/>
            <a:ext cx="3233803" cy="15566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41F2EA0-57F1-EBF5-BC16-8F10A0291BE4}"/>
              </a:ext>
            </a:extLst>
          </p:cNvPr>
          <p:cNvSpPr txBox="1"/>
          <p:nvPr/>
        </p:nvSpPr>
        <p:spPr>
          <a:xfrm>
            <a:off x="1299882" y="5534662"/>
            <a:ext cx="26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4">
                    <a:lumMod val="50000"/>
                  </a:schemeClr>
                </a:solidFill>
              </a:rPr>
              <a:t>Recency</a:t>
            </a:r>
            <a:r>
              <a:rPr lang="fr-FR" dirty="0"/>
              <a:t> : Nombre de jour depuis dernier achat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62DFCE-1A7A-15B6-F89E-149D8F7ADD53}"/>
              </a:ext>
            </a:extLst>
          </p:cNvPr>
          <p:cNvSpPr txBox="1"/>
          <p:nvPr/>
        </p:nvSpPr>
        <p:spPr>
          <a:xfrm>
            <a:off x="4759711" y="5438984"/>
            <a:ext cx="26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Frequency</a:t>
            </a:r>
            <a:r>
              <a:rPr lang="fr-FR" dirty="0"/>
              <a:t> : Nombre de commande total effectués sur le site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1AD0C4-9FC8-7670-0A24-F987D07BD9FC}"/>
              </a:ext>
            </a:extLst>
          </p:cNvPr>
          <p:cNvSpPr txBox="1"/>
          <p:nvPr/>
        </p:nvSpPr>
        <p:spPr>
          <a:xfrm>
            <a:off x="8681224" y="5399229"/>
            <a:ext cx="26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Monitary</a:t>
            </a:r>
            <a:r>
              <a:rPr lang="fr-FR" dirty="0"/>
              <a:t> : montant total d’achat effectué sur le site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841811-6AB1-7ED6-7802-CC02DF369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764" y="3728670"/>
            <a:ext cx="10377581" cy="145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815-DADC-B9A7-22D1-453CCF18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2879205"/>
            <a:ext cx="5302623" cy="1099590"/>
          </a:xfrm>
        </p:spPr>
        <p:txBody>
          <a:bodyPr>
            <a:normAutofit/>
          </a:bodyPr>
          <a:lstStyle/>
          <a:p>
            <a:r>
              <a:rPr lang="fr-FR" sz="2000" dirty="0"/>
              <a:t>Cette variable est obtenu en récupérant la moyenne des dernières notes attribués à la commande par le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E. Création des variables utiles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DEE2246-8186-224D-A873-72BE9A61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53" y="2318194"/>
            <a:ext cx="6249004" cy="21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D62BA18-0BF1-F05B-1633-A32747732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918884"/>
              </p:ext>
            </p:extLst>
          </p:nvPr>
        </p:nvGraphicFramePr>
        <p:xfrm>
          <a:off x="5941661" y="4662861"/>
          <a:ext cx="6073588" cy="169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B6DC762-12C0-FEB8-F40F-49415D25B5F2}"/>
              </a:ext>
            </a:extLst>
          </p:cNvPr>
          <p:cNvSpPr txBox="1">
            <a:spLocks/>
          </p:cNvSpPr>
          <p:nvPr/>
        </p:nvSpPr>
        <p:spPr>
          <a:xfrm>
            <a:off x="354106" y="4960367"/>
            <a:ext cx="5587555" cy="1099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Cette variable est obtenu comptant le nombre total d’article commandé par client</a:t>
            </a:r>
          </a:p>
        </p:txBody>
      </p:sp>
    </p:spTree>
    <p:extLst>
      <p:ext uri="{BB962C8B-B14F-4D97-AF65-F5344CB8AC3E}">
        <p14:creationId xmlns:p14="http://schemas.microsoft.com/office/powerpoint/2010/main" val="24287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D336-DD3E-6FD1-ED9D-A9E3AAF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sz="4000" dirty="0"/>
              <a:t>Étude Exploratoire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EFFE1-8466-F03B-9739-A60FBED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37FF10-8E86-3652-5F5D-D58FB8E86ED4}"/>
              </a:ext>
            </a:extLst>
          </p:cNvPr>
          <p:cNvSpPr txBox="1"/>
          <p:nvPr/>
        </p:nvSpPr>
        <p:spPr>
          <a:xfrm>
            <a:off x="838200" y="1825625"/>
            <a:ext cx="481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F. Corrélation</a:t>
            </a:r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98B1BEB4-3E3C-D1FA-6BED-7884D6B95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80256"/>
              </p:ext>
            </p:extLst>
          </p:nvPr>
        </p:nvGraphicFramePr>
        <p:xfrm>
          <a:off x="838201" y="2690894"/>
          <a:ext cx="9964269" cy="2728320"/>
        </p:xfrm>
        <a:graphic>
          <a:graphicData uri="http://schemas.openxmlformats.org/drawingml/2006/table">
            <a:tbl>
              <a:tblPr/>
              <a:tblGrid>
                <a:gridCol w="1423467">
                  <a:extLst>
                    <a:ext uri="{9D8B030D-6E8A-4147-A177-3AD203B41FA5}">
                      <a16:colId xmlns:a16="http://schemas.microsoft.com/office/drawing/2014/main" val="939168597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3154788488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146663024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936077833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200858426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945094503"/>
                    </a:ext>
                  </a:extLst>
                </a:gridCol>
                <a:gridCol w="1423467">
                  <a:extLst>
                    <a:ext uri="{9D8B030D-6E8A-4147-A177-3AD203B41FA5}">
                      <a16:colId xmlns:a16="http://schemas.microsoft.com/office/drawing/2014/main" val="2463284716"/>
                    </a:ext>
                  </a:extLst>
                </a:gridCol>
              </a:tblGrid>
              <a:tr h="3445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NbreDarticleTotal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LastMeanScore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delai_livraison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Recency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>
                          <a:effectLst/>
                        </a:rPr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Monetary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37025"/>
                  </a:ext>
                </a:extLst>
              </a:tr>
              <a:tr h="4897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NbreDarticleTotal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18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4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3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38318"/>
                  </a:ext>
                </a:extLst>
              </a:tr>
              <a:tr h="4897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LastMeanScore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18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2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1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1663"/>
                  </a:ext>
                </a:extLst>
              </a:tr>
              <a:tr h="4897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delai_livraison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-0.35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2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2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08722"/>
                  </a:ext>
                </a:extLst>
              </a:tr>
              <a:tr h="2798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Recency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2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2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182609"/>
                  </a:ext>
                </a:extLst>
              </a:tr>
              <a:tr h="2798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>
                          <a:effectLst/>
                        </a:rPr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4B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2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2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0.12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2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73805"/>
                  </a:ext>
                </a:extLst>
              </a:tr>
              <a:tr h="27987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 err="1">
                          <a:effectLst/>
                        </a:rPr>
                        <a:t>Monetary</a:t>
                      </a:r>
                      <a:endParaRPr lang="fr-FR" sz="11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37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1D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0.07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28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rgbClr val="F1F1F1"/>
                          </a:solidFill>
                          <a:effectLst/>
                        </a:rPr>
                        <a:t>-0.01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0.12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2D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rgbClr val="F1F1F1"/>
                          </a:solidFill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05857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D5CB528A-74F6-50A6-0E0D-A16CE2781524}"/>
              </a:ext>
            </a:extLst>
          </p:cNvPr>
          <p:cNvSpPr txBox="1"/>
          <p:nvPr/>
        </p:nvSpPr>
        <p:spPr>
          <a:xfrm>
            <a:off x="959224" y="5674659"/>
            <a:ext cx="6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corrélation significative détectée</a:t>
            </a:r>
          </a:p>
        </p:txBody>
      </p:sp>
    </p:spTree>
    <p:extLst>
      <p:ext uri="{BB962C8B-B14F-4D97-AF65-F5344CB8AC3E}">
        <p14:creationId xmlns:p14="http://schemas.microsoft.com/office/powerpoint/2010/main" val="27682383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229_TF45022061" id="{29F11F65-F262-4244-A3E2-9EF197D6B52B}" vid="{B61E4EE7-E253-4FF6-BD06-9C6470D12E9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marketing des services professionnels</Template>
  <TotalTime>6716</TotalTime>
  <Words>1068</Words>
  <Application>Microsoft Office PowerPoint</Application>
  <PresentationFormat>Grand écran</PresentationFormat>
  <Paragraphs>195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 </vt:lpstr>
      <vt:lpstr>Calibri</vt:lpstr>
      <vt:lpstr>Gill Sans MT</vt:lpstr>
      <vt:lpstr>Inter</vt:lpstr>
      <vt:lpstr>Thème Office</vt:lpstr>
      <vt:lpstr>P5 : Segmentez des clients d'un site e-commerce</vt:lpstr>
      <vt:lpstr>Sommaire</vt:lpstr>
      <vt:lpstr>Contexte et Problématique</vt:lpstr>
      <vt:lpstr>Étude Exploratoire des Données</vt:lpstr>
      <vt:lpstr>Étude Exploratoire des Données</vt:lpstr>
      <vt:lpstr>Étude Exploratoire des Données</vt:lpstr>
      <vt:lpstr>Étude Exploratoire des Données</vt:lpstr>
      <vt:lpstr>Étude Exploratoire des Données</vt:lpstr>
      <vt:lpstr>Étude Exploratoire des Données</vt:lpstr>
      <vt:lpstr>Analyse RFM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Comparaison des méthodes de Clustering</vt:lpstr>
      <vt:lpstr>Analyse de stabilité dans le temps</vt:lpstr>
      <vt:lpstr>MERCI 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GÉNÉRAUX PLAN MARKETING</dc:title>
  <dc:creator>kevin ELEORE</dc:creator>
  <cp:lastModifiedBy>kevin ELEORE</cp:lastModifiedBy>
  <cp:revision>21</cp:revision>
  <dcterms:created xsi:type="dcterms:W3CDTF">2023-01-26T08:49:07Z</dcterms:created>
  <dcterms:modified xsi:type="dcterms:W3CDTF">2023-02-27T10:00:06Z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