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1"/>
  </p:notesMasterIdLst>
  <p:handoutMasterIdLst>
    <p:handoutMasterId r:id="rId42"/>
  </p:handoutMasterIdLst>
  <p:sldIdLst>
    <p:sldId id="257" r:id="rId5"/>
    <p:sldId id="314" r:id="rId6"/>
    <p:sldId id="268" r:id="rId7"/>
    <p:sldId id="318" r:id="rId8"/>
    <p:sldId id="319" r:id="rId9"/>
    <p:sldId id="330" r:id="rId10"/>
    <p:sldId id="321" r:id="rId11"/>
    <p:sldId id="325" r:id="rId12"/>
    <p:sldId id="324" r:id="rId13"/>
    <p:sldId id="322" r:id="rId14"/>
    <p:sldId id="326" r:id="rId15"/>
    <p:sldId id="329" r:id="rId16"/>
    <p:sldId id="332" r:id="rId17"/>
    <p:sldId id="315" r:id="rId18"/>
    <p:sldId id="337" r:id="rId19"/>
    <p:sldId id="333" r:id="rId20"/>
    <p:sldId id="345" r:id="rId21"/>
    <p:sldId id="316" r:id="rId22"/>
    <p:sldId id="359" r:id="rId23"/>
    <p:sldId id="361" r:id="rId24"/>
    <p:sldId id="360" r:id="rId25"/>
    <p:sldId id="312" r:id="rId26"/>
    <p:sldId id="346" r:id="rId27"/>
    <p:sldId id="352" r:id="rId28"/>
    <p:sldId id="342" r:id="rId29"/>
    <p:sldId id="357" r:id="rId30"/>
    <p:sldId id="313" r:id="rId31"/>
    <p:sldId id="353" r:id="rId32"/>
    <p:sldId id="354" r:id="rId33"/>
    <p:sldId id="355" r:id="rId34"/>
    <p:sldId id="343" r:id="rId35"/>
    <p:sldId id="348" r:id="rId36"/>
    <p:sldId id="350" r:id="rId37"/>
    <p:sldId id="349" r:id="rId38"/>
    <p:sldId id="358" r:id="rId39"/>
    <p:sldId id="275" r:id="rId4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072C7"/>
    <a:srgbClr val="0D1D51"/>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49" autoAdjust="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leor\Documents\openclassroom\Projets\P4\Anticipez%20les%20besoins%20en%20consommation%20de%20batiments\correlation_df.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leor\Documents\openclassroom\Projets\P4\Anticipez%20les%20besoins%20en%20consommation%20de%20batiments\correlation_df.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eleor\Documents\openclassroom\Projets\P4\Anticipez%20les%20besoins%20en%20consommation%20de%20batiments\correlation_df.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eleor\Documents\openclassroom\Projets\P4\Anticipez%20les%20besoins%20en%20consommation%20de%20batiments\correlation_df.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fr-FR"/>
              <a:t>Répartition des valeurs manquantes vs valeurs uniques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fr-FR"/>
        </a:p>
      </c:txPr>
    </c:title>
    <c:autoTitleDeleted val="0"/>
    <c:plotArea>
      <c:layout/>
      <c:barChart>
        <c:barDir val="col"/>
        <c:grouping val="clustered"/>
        <c:varyColors val="0"/>
        <c:ser>
          <c:idx val="1"/>
          <c:order val="1"/>
          <c:tx>
            <c:strRef>
              <c:f>Feuil1!$F$3</c:f>
              <c:strCache>
                <c:ptCount val="1"/>
                <c:pt idx="0">
                  <c:v>Nombre de NA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delete val="1"/>
          </c:dLbls>
          <c:cat>
            <c:strRef>
              <c:f>Feuil1!$D$4:$D$38</c:f>
              <c:strCache>
                <c:ptCount val="35"/>
                <c:pt idx="0">
                  <c:v>OSEBuildingID</c:v>
                </c:pt>
                <c:pt idx="1">
                  <c:v>DataYear</c:v>
                </c:pt>
                <c:pt idx="2">
                  <c:v>BuildingType</c:v>
                </c:pt>
                <c:pt idx="3">
                  <c:v>PrimaryPropertyType</c:v>
                </c:pt>
                <c:pt idx="4">
                  <c:v>PropertyName</c:v>
                </c:pt>
                <c:pt idx="5">
                  <c:v>Address</c:v>
                </c:pt>
                <c:pt idx="6">
                  <c:v>City</c:v>
                </c:pt>
                <c:pt idx="7">
                  <c:v>State</c:v>
                </c:pt>
                <c:pt idx="8">
                  <c:v>ZipCode</c:v>
                </c:pt>
                <c:pt idx="9">
                  <c:v>TaxParcelIdentificationNumber</c:v>
                </c:pt>
                <c:pt idx="10">
                  <c:v>CouncilDistrictCode</c:v>
                </c:pt>
                <c:pt idx="11">
                  <c:v>Neighborhood</c:v>
                </c:pt>
                <c:pt idx="12">
                  <c:v>Latitude</c:v>
                </c:pt>
                <c:pt idx="13">
                  <c:v>Longitude</c:v>
                </c:pt>
                <c:pt idx="14">
                  <c:v>YearBuilt</c:v>
                </c:pt>
                <c:pt idx="15">
                  <c:v>NumberofBuildings</c:v>
                </c:pt>
                <c:pt idx="16">
                  <c:v>NumberofFloors</c:v>
                </c:pt>
                <c:pt idx="17">
                  <c:v>PropertyGFATotal</c:v>
                </c:pt>
                <c:pt idx="18">
                  <c:v>PropertyGFAParking</c:v>
                </c:pt>
                <c:pt idx="19">
                  <c:v>PropertyGFABuilding(s)</c:v>
                </c:pt>
                <c:pt idx="20">
                  <c:v>ListOfAllPropertyUseTypes</c:v>
                </c:pt>
                <c:pt idx="21">
                  <c:v>LargestPropertyUseType</c:v>
                </c:pt>
                <c:pt idx="22">
                  <c:v>LargestPropertyUseTypeGFA</c:v>
                </c:pt>
                <c:pt idx="23">
                  <c:v>SecondLargestPropertyUseType</c:v>
                </c:pt>
                <c:pt idx="24">
                  <c:v>SecondLargestPropertyUseTypeGFA</c:v>
                </c:pt>
                <c:pt idx="25">
                  <c:v>ThirdLargestPropertyUseType</c:v>
                </c:pt>
                <c:pt idx="26">
                  <c:v>ThirdLargestPropertyUseTypeGFA</c:v>
                </c:pt>
                <c:pt idx="27">
                  <c:v>YearsENERGYSTARCertified</c:v>
                </c:pt>
                <c:pt idx="28">
                  <c:v>ENERGYSTARScore</c:v>
                </c:pt>
                <c:pt idx="29">
                  <c:v>SiteEnergyUseWN(kBtu)</c:v>
                </c:pt>
                <c:pt idx="30">
                  <c:v>DefaultData</c:v>
                </c:pt>
                <c:pt idx="31">
                  <c:v>Comments</c:v>
                </c:pt>
                <c:pt idx="32">
                  <c:v>ComplianceStatus</c:v>
                </c:pt>
                <c:pt idx="33">
                  <c:v>Outlier</c:v>
                </c:pt>
                <c:pt idx="34">
                  <c:v>TotalGHGEmissions</c:v>
                </c:pt>
              </c:strCache>
            </c:strRef>
          </c:cat>
          <c:val>
            <c:numRef>
              <c:f>Feuil1!$H$4:$H$38</c:f>
              <c:numCache>
                <c:formatCode>0.0%</c:formatCode>
                <c:ptCount val="35"/>
                <c:pt idx="0">
                  <c:v>0</c:v>
                </c:pt>
                <c:pt idx="1">
                  <c:v>0</c:v>
                </c:pt>
                <c:pt idx="2">
                  <c:v>0</c:v>
                </c:pt>
                <c:pt idx="3">
                  <c:v>0</c:v>
                </c:pt>
                <c:pt idx="4">
                  <c:v>0</c:v>
                </c:pt>
                <c:pt idx="5">
                  <c:v>0</c:v>
                </c:pt>
                <c:pt idx="6">
                  <c:v>0</c:v>
                </c:pt>
                <c:pt idx="7">
                  <c:v>0</c:v>
                </c:pt>
                <c:pt idx="8">
                  <c:v>9.5923261390887284E-3</c:v>
                </c:pt>
                <c:pt idx="9">
                  <c:v>0</c:v>
                </c:pt>
                <c:pt idx="10">
                  <c:v>0</c:v>
                </c:pt>
                <c:pt idx="11">
                  <c:v>0</c:v>
                </c:pt>
                <c:pt idx="12">
                  <c:v>0</c:v>
                </c:pt>
                <c:pt idx="13">
                  <c:v>0</c:v>
                </c:pt>
                <c:pt idx="14">
                  <c:v>0</c:v>
                </c:pt>
                <c:pt idx="15">
                  <c:v>1.199040767386091E-3</c:v>
                </c:pt>
                <c:pt idx="16">
                  <c:v>0</c:v>
                </c:pt>
                <c:pt idx="17">
                  <c:v>0</c:v>
                </c:pt>
                <c:pt idx="18">
                  <c:v>0</c:v>
                </c:pt>
                <c:pt idx="19">
                  <c:v>0</c:v>
                </c:pt>
                <c:pt idx="20">
                  <c:v>1.199040767386091E-3</c:v>
                </c:pt>
                <c:pt idx="21">
                  <c:v>3.5971223021582736E-3</c:v>
                </c:pt>
                <c:pt idx="22">
                  <c:v>3.5971223021582736E-3</c:v>
                </c:pt>
                <c:pt idx="23">
                  <c:v>0.48741007194244607</c:v>
                </c:pt>
                <c:pt idx="24">
                  <c:v>0.48741007194244607</c:v>
                </c:pt>
                <c:pt idx="25">
                  <c:v>0.7883693045563549</c:v>
                </c:pt>
                <c:pt idx="26">
                  <c:v>0.7883693045563549</c:v>
                </c:pt>
                <c:pt idx="27">
                  <c:v>0.94124700239808157</c:v>
                </c:pt>
                <c:pt idx="28">
                  <c:v>0.34412470023980818</c:v>
                </c:pt>
                <c:pt idx="29">
                  <c:v>1.7985611510791368E-3</c:v>
                </c:pt>
                <c:pt idx="30">
                  <c:v>0</c:v>
                </c:pt>
                <c:pt idx="31">
                  <c:v>1</c:v>
                </c:pt>
                <c:pt idx="32">
                  <c:v>0</c:v>
                </c:pt>
                <c:pt idx="33">
                  <c:v>0.98980815347721818</c:v>
                </c:pt>
                <c:pt idx="34">
                  <c:v>1.199040767386091E-3</c:v>
                </c:pt>
              </c:numCache>
            </c:numRef>
          </c:val>
          <c:extLst>
            <c:ext xmlns:c16="http://schemas.microsoft.com/office/drawing/2014/chart" uri="{C3380CC4-5D6E-409C-BE32-E72D297353CC}">
              <c16:uniqueId val="{00000000-D063-457F-9335-2D97D8CE8F2E}"/>
            </c:ext>
          </c:extLst>
        </c:ser>
        <c:dLbls>
          <c:dLblPos val="outEnd"/>
          <c:showLegendKey val="0"/>
          <c:showVal val="1"/>
          <c:showCatName val="0"/>
          <c:showSerName val="0"/>
          <c:showPercent val="0"/>
          <c:showBubbleSize val="0"/>
        </c:dLbls>
        <c:gapWidth val="100"/>
        <c:overlap val="-24"/>
        <c:axId val="210137568"/>
        <c:axId val="210150048"/>
      </c:barChart>
      <c:barChart>
        <c:barDir val="col"/>
        <c:grouping val="clustered"/>
        <c:varyColors val="0"/>
        <c:ser>
          <c:idx val="0"/>
          <c:order val="0"/>
          <c:tx>
            <c:strRef>
              <c:f>Feuil1!$E$3</c:f>
              <c:strCache>
                <c:ptCount val="1"/>
                <c:pt idx="0">
                  <c:v>Nombre Valeurs uniques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delete val="1"/>
          </c:dLbls>
          <c:cat>
            <c:strRef>
              <c:f>Feuil1!$D$4:$D$38</c:f>
              <c:strCache>
                <c:ptCount val="35"/>
                <c:pt idx="0">
                  <c:v>OSEBuildingID</c:v>
                </c:pt>
                <c:pt idx="1">
                  <c:v>DataYear</c:v>
                </c:pt>
                <c:pt idx="2">
                  <c:v>BuildingType</c:v>
                </c:pt>
                <c:pt idx="3">
                  <c:v>PrimaryPropertyType</c:v>
                </c:pt>
                <c:pt idx="4">
                  <c:v>PropertyName</c:v>
                </c:pt>
                <c:pt idx="5">
                  <c:v>Address</c:v>
                </c:pt>
                <c:pt idx="6">
                  <c:v>City</c:v>
                </c:pt>
                <c:pt idx="7">
                  <c:v>State</c:v>
                </c:pt>
                <c:pt idx="8">
                  <c:v>ZipCode</c:v>
                </c:pt>
                <c:pt idx="9">
                  <c:v>TaxParcelIdentificationNumber</c:v>
                </c:pt>
                <c:pt idx="10">
                  <c:v>CouncilDistrictCode</c:v>
                </c:pt>
                <c:pt idx="11">
                  <c:v>Neighborhood</c:v>
                </c:pt>
                <c:pt idx="12">
                  <c:v>Latitude</c:v>
                </c:pt>
                <c:pt idx="13">
                  <c:v>Longitude</c:v>
                </c:pt>
                <c:pt idx="14">
                  <c:v>YearBuilt</c:v>
                </c:pt>
                <c:pt idx="15">
                  <c:v>NumberofBuildings</c:v>
                </c:pt>
                <c:pt idx="16">
                  <c:v>NumberofFloors</c:v>
                </c:pt>
                <c:pt idx="17">
                  <c:v>PropertyGFATotal</c:v>
                </c:pt>
                <c:pt idx="18">
                  <c:v>PropertyGFAParking</c:v>
                </c:pt>
                <c:pt idx="19">
                  <c:v>PropertyGFABuilding(s)</c:v>
                </c:pt>
                <c:pt idx="20">
                  <c:v>ListOfAllPropertyUseTypes</c:v>
                </c:pt>
                <c:pt idx="21">
                  <c:v>LargestPropertyUseType</c:v>
                </c:pt>
                <c:pt idx="22">
                  <c:v>LargestPropertyUseTypeGFA</c:v>
                </c:pt>
                <c:pt idx="23">
                  <c:v>SecondLargestPropertyUseType</c:v>
                </c:pt>
                <c:pt idx="24">
                  <c:v>SecondLargestPropertyUseTypeGFA</c:v>
                </c:pt>
                <c:pt idx="25">
                  <c:v>ThirdLargestPropertyUseType</c:v>
                </c:pt>
                <c:pt idx="26">
                  <c:v>ThirdLargestPropertyUseTypeGFA</c:v>
                </c:pt>
                <c:pt idx="27">
                  <c:v>YearsENERGYSTARCertified</c:v>
                </c:pt>
                <c:pt idx="28">
                  <c:v>ENERGYSTARScore</c:v>
                </c:pt>
                <c:pt idx="29">
                  <c:v>SiteEnergyUseWN(kBtu)</c:v>
                </c:pt>
                <c:pt idx="30">
                  <c:v>DefaultData</c:v>
                </c:pt>
                <c:pt idx="31">
                  <c:v>Comments</c:v>
                </c:pt>
                <c:pt idx="32">
                  <c:v>ComplianceStatus</c:v>
                </c:pt>
                <c:pt idx="33">
                  <c:v>Outlier</c:v>
                </c:pt>
                <c:pt idx="34">
                  <c:v>TotalGHGEmissions</c:v>
                </c:pt>
              </c:strCache>
            </c:strRef>
          </c:cat>
          <c:val>
            <c:numRef>
              <c:f>Feuil1!$G$4:$G$38</c:f>
              <c:numCache>
                <c:formatCode>0.0%</c:formatCode>
                <c:ptCount val="35"/>
                <c:pt idx="0">
                  <c:v>1</c:v>
                </c:pt>
                <c:pt idx="1">
                  <c:v>5.9952038369304552E-4</c:v>
                </c:pt>
                <c:pt idx="2">
                  <c:v>2.9976019184652278E-3</c:v>
                </c:pt>
                <c:pt idx="3">
                  <c:v>1.3189448441247002E-2</c:v>
                </c:pt>
                <c:pt idx="4">
                  <c:v>0.99760191846522783</c:v>
                </c:pt>
                <c:pt idx="5">
                  <c:v>0.98741007194244601</c:v>
                </c:pt>
                <c:pt idx="6">
                  <c:v>5.9952038369304552E-4</c:v>
                </c:pt>
                <c:pt idx="7">
                  <c:v>5.9952038369304552E-4</c:v>
                </c:pt>
                <c:pt idx="8">
                  <c:v>2.8776978417266189E-2</c:v>
                </c:pt>
                <c:pt idx="9">
                  <c:v>0.95143884892086328</c:v>
                </c:pt>
                <c:pt idx="10">
                  <c:v>4.1966426858513189E-3</c:v>
                </c:pt>
                <c:pt idx="11">
                  <c:v>1.1390887290167866E-2</c:v>
                </c:pt>
                <c:pt idx="12">
                  <c:v>0.89748201438848918</c:v>
                </c:pt>
                <c:pt idx="13">
                  <c:v>0.84412470023980812</c:v>
                </c:pt>
                <c:pt idx="14">
                  <c:v>6.7745803357314144E-2</c:v>
                </c:pt>
                <c:pt idx="15">
                  <c:v>9.5923261390887284E-3</c:v>
                </c:pt>
                <c:pt idx="16">
                  <c:v>2.6978417266187049E-2</c:v>
                </c:pt>
                <c:pt idx="17">
                  <c:v>0.9532374100719424</c:v>
                </c:pt>
                <c:pt idx="18">
                  <c:v>0.1960431654676259</c:v>
                </c:pt>
                <c:pt idx="19">
                  <c:v>0.95023980815347719</c:v>
                </c:pt>
                <c:pt idx="20">
                  <c:v>0.22362110311750599</c:v>
                </c:pt>
                <c:pt idx="21">
                  <c:v>3.3573141486810551E-2</c:v>
                </c:pt>
                <c:pt idx="22">
                  <c:v>0.93585131894484408</c:v>
                </c:pt>
                <c:pt idx="23">
                  <c:v>2.817745803357314E-2</c:v>
                </c:pt>
                <c:pt idx="24">
                  <c:v>0.41906474820143885</c:v>
                </c:pt>
                <c:pt idx="25">
                  <c:v>2.3381294964028777E-2</c:v>
                </c:pt>
                <c:pt idx="26">
                  <c:v>0.18165467625899281</c:v>
                </c:pt>
                <c:pt idx="27">
                  <c:v>3.8369304556354913E-2</c:v>
                </c:pt>
                <c:pt idx="28">
                  <c:v>5.9952038369304558E-2</c:v>
                </c:pt>
                <c:pt idx="29">
                  <c:v>0.98321342925659472</c:v>
                </c:pt>
                <c:pt idx="30">
                  <c:v>1.199040767386091E-3</c:v>
                </c:pt>
                <c:pt idx="31">
                  <c:v>0</c:v>
                </c:pt>
                <c:pt idx="32">
                  <c:v>2.3980815347721821E-3</c:v>
                </c:pt>
                <c:pt idx="33">
                  <c:v>1.199040767386091E-3</c:v>
                </c:pt>
                <c:pt idx="34">
                  <c:v>0.95563549160671468</c:v>
                </c:pt>
              </c:numCache>
            </c:numRef>
          </c:val>
          <c:extLst>
            <c:ext xmlns:c16="http://schemas.microsoft.com/office/drawing/2014/chart" uri="{C3380CC4-5D6E-409C-BE32-E72D297353CC}">
              <c16:uniqueId val="{00000001-D063-457F-9335-2D97D8CE8F2E}"/>
            </c:ext>
          </c:extLst>
        </c:ser>
        <c:dLbls>
          <c:dLblPos val="outEnd"/>
          <c:showLegendKey val="0"/>
          <c:showVal val="1"/>
          <c:showCatName val="0"/>
          <c:showSerName val="0"/>
          <c:showPercent val="0"/>
          <c:showBubbleSize val="0"/>
        </c:dLbls>
        <c:gapWidth val="100"/>
        <c:overlap val="-24"/>
        <c:axId val="210151296"/>
        <c:axId val="256027360"/>
      </c:barChart>
      <c:catAx>
        <c:axId val="21013756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210150048"/>
        <c:crosses val="autoZero"/>
        <c:auto val="1"/>
        <c:lblAlgn val="ctr"/>
        <c:lblOffset val="100"/>
        <c:noMultiLvlLbl val="0"/>
      </c:catAx>
      <c:valAx>
        <c:axId val="210150048"/>
        <c:scaling>
          <c:orientation val="minMax"/>
          <c:max val="1"/>
        </c:scaling>
        <c:delete val="0"/>
        <c:axPos val="l"/>
        <c:majorGridlines>
          <c:spPr>
            <a:ln w="9525" cap="flat" cmpd="sng" algn="ctr">
              <a:solidFill>
                <a:schemeClr val="tx2">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210137568"/>
        <c:crosses val="autoZero"/>
        <c:crossBetween val="between"/>
      </c:valAx>
      <c:valAx>
        <c:axId val="256027360"/>
        <c:scaling>
          <c:orientation val="minMax"/>
          <c:max val="1"/>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210151296"/>
        <c:crosses val="max"/>
        <c:crossBetween val="between"/>
      </c:valAx>
      <c:catAx>
        <c:axId val="210151296"/>
        <c:scaling>
          <c:orientation val="minMax"/>
        </c:scaling>
        <c:delete val="1"/>
        <c:axPos val="b"/>
        <c:numFmt formatCode="General" sourceLinked="1"/>
        <c:majorTickMark val="none"/>
        <c:minorTickMark val="none"/>
        <c:tickLblPos val="nextTo"/>
        <c:crossAx val="25602736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Pourcentage de NAs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spPr>
            <a:solidFill>
              <a:schemeClr val="accent1"/>
            </a:solidFill>
            <a:ln>
              <a:noFill/>
            </a:ln>
            <a:effectLst/>
          </c:spPr>
          <c:invertIfNegative val="0"/>
          <c:cat>
            <c:strRef>
              <c:f>Feuil2!$C$3:$C$13</c:f>
              <c:strCache>
                <c:ptCount val="11"/>
                <c:pt idx="0">
                  <c:v>&lt;5%</c:v>
                </c:pt>
                <c:pt idx="1">
                  <c:v>[5%-10%(</c:v>
                </c:pt>
                <c:pt idx="2">
                  <c:v>[10%-20%(</c:v>
                </c:pt>
                <c:pt idx="3">
                  <c:v>[20%-30%(</c:v>
                </c:pt>
                <c:pt idx="4">
                  <c:v>[30%-40%(</c:v>
                </c:pt>
                <c:pt idx="5">
                  <c:v>[40%-50%(</c:v>
                </c:pt>
                <c:pt idx="6">
                  <c:v>[50%-60%(</c:v>
                </c:pt>
                <c:pt idx="7">
                  <c:v>[60%-70%(</c:v>
                </c:pt>
                <c:pt idx="8">
                  <c:v>[70%-80%(</c:v>
                </c:pt>
                <c:pt idx="9">
                  <c:v>[80%-90%(</c:v>
                </c:pt>
                <c:pt idx="10">
                  <c:v>&gt;=90%</c:v>
                </c:pt>
              </c:strCache>
            </c:strRef>
          </c:cat>
          <c:val>
            <c:numRef>
              <c:f>Feuil2!$D$3:$D$13</c:f>
              <c:numCache>
                <c:formatCode>General</c:formatCode>
                <c:ptCount val="11"/>
                <c:pt idx="0">
                  <c:v>27</c:v>
                </c:pt>
                <c:pt idx="1">
                  <c:v>0</c:v>
                </c:pt>
                <c:pt idx="2">
                  <c:v>0</c:v>
                </c:pt>
                <c:pt idx="3">
                  <c:v>0</c:v>
                </c:pt>
                <c:pt idx="4">
                  <c:v>1</c:v>
                </c:pt>
                <c:pt idx="5">
                  <c:v>2</c:v>
                </c:pt>
                <c:pt idx="6">
                  <c:v>0</c:v>
                </c:pt>
                <c:pt idx="7">
                  <c:v>0</c:v>
                </c:pt>
                <c:pt idx="8">
                  <c:v>2</c:v>
                </c:pt>
                <c:pt idx="9">
                  <c:v>0</c:v>
                </c:pt>
                <c:pt idx="10">
                  <c:v>3</c:v>
                </c:pt>
              </c:numCache>
            </c:numRef>
          </c:val>
          <c:extLst>
            <c:ext xmlns:c16="http://schemas.microsoft.com/office/drawing/2014/chart" uri="{C3380CC4-5D6E-409C-BE32-E72D297353CC}">
              <c16:uniqueId val="{00000000-FBA4-4265-A625-E236422286EB}"/>
            </c:ext>
          </c:extLst>
        </c:ser>
        <c:dLbls>
          <c:showLegendKey val="0"/>
          <c:showVal val="0"/>
          <c:showCatName val="0"/>
          <c:showSerName val="0"/>
          <c:showPercent val="0"/>
          <c:showBubbleSize val="0"/>
        </c:dLbls>
        <c:gapWidth val="219"/>
        <c:axId val="309278480"/>
        <c:axId val="309277232"/>
      </c:barChart>
      <c:lineChart>
        <c:grouping val="standard"/>
        <c:varyColors val="0"/>
        <c:ser>
          <c:idx val="1"/>
          <c:order val="1"/>
          <c:tx>
            <c:strRef>
              <c:f>Feuil2!$E$2</c:f>
              <c:strCache>
                <c:ptCount val="1"/>
                <c:pt idx="0">
                  <c:v>Somme cumulée</c:v>
                </c:pt>
              </c:strCache>
            </c:strRef>
          </c:tx>
          <c:spPr>
            <a:ln w="28575" cap="rnd">
              <a:solidFill>
                <a:srgbClr val="FFC000"/>
              </a:solidFill>
              <a:round/>
            </a:ln>
            <a:effectLst/>
          </c:spPr>
          <c:marker>
            <c:symbol val="none"/>
          </c:marker>
          <c:dLbls>
            <c:dLbl>
              <c:idx val="0"/>
              <c:layout>
                <c:manualLayout>
                  <c:x val="-1.7124158431403972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BA4-4265-A625-E236422286EB}"/>
                </c:ext>
              </c:extLst>
            </c:dLbl>
            <c:dLbl>
              <c:idx val="1"/>
              <c:layout>
                <c:manualLayout>
                  <c:x val="-2.935570016812109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BA4-4265-A625-E236422286EB}"/>
                </c:ext>
              </c:extLst>
            </c:dLbl>
            <c:dLbl>
              <c:idx val="2"/>
              <c:layout>
                <c:manualLayout>
                  <c:x val="-3.9140933557494796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BA4-4265-A625-E236422286EB}"/>
                </c:ext>
              </c:extLst>
            </c:dLbl>
            <c:dLbl>
              <c:idx val="3"/>
              <c:layout>
                <c:manualLayout>
                  <c:x val="-5.3818783641555387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A4-4265-A625-E236422286EB}"/>
                </c:ext>
              </c:extLst>
            </c:dLbl>
            <c:dLbl>
              <c:idx val="4"/>
              <c:layout>
                <c:manualLayout>
                  <c:x val="-4.403355025218169E-2"/>
                  <c:y val="6.930298117414529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BA4-4265-A625-E236422286EB}"/>
                </c:ext>
              </c:extLst>
            </c:dLbl>
            <c:dLbl>
              <c:idx val="5"/>
              <c:layout>
                <c:manualLayout>
                  <c:x val="-4.4033550252181641E-2"/>
                  <c:y val="-6.93029811741459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BA4-4265-A625-E236422286EB}"/>
                </c:ext>
              </c:extLst>
            </c:dLbl>
            <c:dLbl>
              <c:idx val="6"/>
              <c:layout>
                <c:manualLayout>
                  <c:x val="-4.4033550252181732E-2"/>
                  <c:y val="-1.38605962348290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BA4-4265-A625-E236422286EB}"/>
                </c:ext>
              </c:extLst>
            </c:dLbl>
            <c:dLbl>
              <c:idx val="7"/>
              <c:layout>
                <c:manualLayout>
                  <c:x val="-4.4033550252181641E-2"/>
                  <c:y val="-6.93029811741459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BA4-4265-A625-E236422286EB}"/>
                </c:ext>
              </c:extLst>
            </c:dLbl>
            <c:dLbl>
              <c:idx val="8"/>
              <c:layout>
                <c:manualLayout>
                  <c:x val="-4.8926166946868493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FBA4-4265-A625-E236422286EB}"/>
                </c:ext>
              </c:extLst>
            </c:dLbl>
            <c:dLbl>
              <c:idx val="9"/>
              <c:layout>
                <c:manualLayout>
                  <c:x val="-5.137247529421201E-2"/>
                  <c:y val="-1.38605962348291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FBA4-4265-A625-E236422286EB}"/>
                </c:ext>
              </c:extLst>
            </c:dLbl>
            <c:dLbl>
              <c:idx val="10"/>
              <c:layout>
                <c:manualLayout>
                  <c:x val="-4.6479858599525067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FBA4-4265-A625-E236422286E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Feuil2!$E$3:$E$13</c:f>
              <c:numCache>
                <c:formatCode>0.0%</c:formatCode>
                <c:ptCount val="11"/>
                <c:pt idx="0">
                  <c:v>0.77142857142857146</c:v>
                </c:pt>
                <c:pt idx="1">
                  <c:v>0.77142857142857146</c:v>
                </c:pt>
                <c:pt idx="2">
                  <c:v>0.77142857142857146</c:v>
                </c:pt>
                <c:pt idx="3">
                  <c:v>0.77142857142857146</c:v>
                </c:pt>
                <c:pt idx="4">
                  <c:v>0.8</c:v>
                </c:pt>
                <c:pt idx="5">
                  <c:v>0.85714285714285721</c:v>
                </c:pt>
                <c:pt idx="6">
                  <c:v>0.85714285714285721</c:v>
                </c:pt>
                <c:pt idx="7">
                  <c:v>0.85714285714285721</c:v>
                </c:pt>
                <c:pt idx="8">
                  <c:v>0.91428571428571437</c:v>
                </c:pt>
                <c:pt idx="9">
                  <c:v>0.91428571428571437</c:v>
                </c:pt>
                <c:pt idx="10">
                  <c:v>1</c:v>
                </c:pt>
              </c:numCache>
            </c:numRef>
          </c:val>
          <c:smooth val="0"/>
          <c:extLst>
            <c:ext xmlns:c16="http://schemas.microsoft.com/office/drawing/2014/chart" uri="{C3380CC4-5D6E-409C-BE32-E72D297353CC}">
              <c16:uniqueId val="{00000001-FBA4-4265-A625-E236422286EB}"/>
            </c:ext>
          </c:extLst>
        </c:ser>
        <c:dLbls>
          <c:showLegendKey val="0"/>
          <c:showVal val="0"/>
          <c:showCatName val="0"/>
          <c:showSerName val="0"/>
          <c:showPercent val="0"/>
          <c:showBubbleSize val="0"/>
        </c:dLbls>
        <c:marker val="1"/>
        <c:smooth val="0"/>
        <c:axId val="350283760"/>
        <c:axId val="350285008"/>
      </c:lineChart>
      <c:catAx>
        <c:axId val="30927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09277232"/>
        <c:crosses val="autoZero"/>
        <c:auto val="1"/>
        <c:lblAlgn val="ctr"/>
        <c:lblOffset val="100"/>
        <c:noMultiLvlLbl val="0"/>
      </c:catAx>
      <c:valAx>
        <c:axId val="30927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09278480"/>
        <c:crosses val="autoZero"/>
        <c:crossBetween val="between"/>
      </c:valAx>
      <c:valAx>
        <c:axId val="350285008"/>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0283760"/>
        <c:crosses val="max"/>
        <c:crossBetween val="between"/>
      </c:valAx>
      <c:catAx>
        <c:axId val="350283760"/>
        <c:scaling>
          <c:orientation val="minMax"/>
        </c:scaling>
        <c:delete val="1"/>
        <c:axPos val="b"/>
        <c:majorTickMark val="out"/>
        <c:minorTickMark val="none"/>
        <c:tickLblPos val="nextTo"/>
        <c:crossAx val="350285008"/>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sz="1200" dirty="0" err="1"/>
              <a:t>Répartition</a:t>
            </a:r>
            <a:r>
              <a:rPr lang="en-US" sz="1200" baseline="0" dirty="0"/>
              <a:t> du type </a:t>
            </a:r>
            <a:r>
              <a:rPr lang="en-US" sz="1200" dirty="0"/>
              <a:t>de </a:t>
            </a:r>
            <a:r>
              <a:rPr lang="en-US" sz="1200" dirty="0" err="1"/>
              <a:t>batiments</a:t>
            </a:r>
            <a:endParaRPr lang="en-US" sz="1200" dirty="0"/>
          </a:p>
        </c:rich>
      </c:tx>
      <c:layout>
        <c:manualLayout>
          <c:xMode val="edge"/>
          <c:yMode val="edge"/>
          <c:x val="0.1313471128608924"/>
          <c:y val="0.90419563942816128"/>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Feuil3!$C$17</c:f>
              <c:strCache>
                <c:ptCount val="1"/>
                <c:pt idx="0">
                  <c:v>Nombre de batiments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5D9F-4EE3-B36B-2A337ED38164}"/>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5D9F-4EE3-B36B-2A337ED38164}"/>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5D9F-4EE3-B36B-2A337ED38164}"/>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5D9F-4EE3-B36B-2A337ED38164}"/>
              </c:ext>
            </c:extLst>
          </c:dPt>
          <c:dLbls>
            <c:dLbl>
              <c:idx val="0"/>
              <c:layout>
                <c:manualLayout>
                  <c:x val="0.12482269503546099"/>
                  <c:y val="-4.158181139538082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fr-FR"/>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D9F-4EE3-B36B-2A337ED38164}"/>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fr-FR"/>
                </a:p>
              </c:txPr>
              <c:dLblPos val="outEnd"/>
              <c:showLegendKey val="0"/>
              <c:showVal val="0"/>
              <c:showCatName val="1"/>
              <c:showSerName val="0"/>
              <c:showPercent val="1"/>
              <c:showBubbleSize val="0"/>
              <c:extLst>
                <c:ext xmlns:c16="http://schemas.microsoft.com/office/drawing/2014/chart" uri="{C3380CC4-5D6E-409C-BE32-E72D297353CC}">
                  <c16:uniqueId val="{00000003-5D9F-4EE3-B36B-2A337ED38164}"/>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fr-FR"/>
                </a:p>
              </c:txPr>
              <c:dLblPos val="outEnd"/>
              <c:showLegendKey val="0"/>
              <c:showVal val="0"/>
              <c:showCatName val="1"/>
              <c:showSerName val="0"/>
              <c:showPercent val="1"/>
              <c:showBubbleSize val="0"/>
              <c:extLst>
                <c:ext xmlns:c16="http://schemas.microsoft.com/office/drawing/2014/chart" uri="{C3380CC4-5D6E-409C-BE32-E72D297353CC}">
                  <c16:uniqueId val="{00000005-5D9F-4EE3-B36B-2A337ED38164}"/>
                </c:ext>
              </c:extLst>
            </c:dLbl>
            <c:dLbl>
              <c:idx val="3"/>
              <c:layout>
                <c:manualLayout>
                  <c:x val="-0.16170212765957448"/>
                  <c:y val="-2.3175584382701094E-3"/>
                </c:manualLayout>
              </c:layout>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F4F755CE-9910-41F1-A204-DFCA3CA46528}" type="CATEGORYNAME">
                      <a:rPr lang="en-US" sz="1000"/>
                      <a:pPr>
                        <a:defRPr>
                          <a:solidFill>
                            <a:schemeClr val="accent1"/>
                          </a:solidFill>
                        </a:defRPr>
                      </a:pPr>
                      <a:t>[NOM DE CATÉGORIE]</a:t>
                    </a:fld>
                    <a:r>
                      <a:rPr lang="en-US" baseline="0" dirty="0"/>
                      <a:t>
</a:t>
                    </a:r>
                    <a:fld id="{7E0D5FAB-E2E5-492F-8758-8B0C147C69BA}" type="PERCENTAGE">
                      <a:rPr lang="en-US" baseline="0"/>
                      <a:pPr>
                        <a:defRPr>
                          <a:solidFill>
                            <a:schemeClr val="accent1"/>
                          </a:solidFill>
                        </a:defRPr>
                      </a:pPr>
                      <a:t>[POURCENTAGE]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fr-FR"/>
                </a:p>
              </c:txPr>
              <c:dLblPos val="bestFit"/>
              <c:showLegendKey val="0"/>
              <c:showVal val="0"/>
              <c:showCatName val="1"/>
              <c:showSerName val="0"/>
              <c:showPercent val="1"/>
              <c:showBubbleSize val="0"/>
              <c:extLst>
                <c:ext xmlns:c15="http://schemas.microsoft.com/office/drawing/2012/chart" uri="{CE6537A1-D6FC-4f65-9D91-7224C49458BB}">
                  <c15:layout>
                    <c:manualLayout>
                      <c:w val="0.26523415424135816"/>
                      <c:h val="0.27454418258453334"/>
                    </c:manualLayout>
                  </c15:layout>
                  <c15:dlblFieldTable/>
                  <c15:showDataLabelsRange val="0"/>
                </c:ext>
                <c:ext xmlns:c16="http://schemas.microsoft.com/office/drawing/2014/chart" uri="{C3380CC4-5D6E-409C-BE32-E72D297353CC}">
                  <c16:uniqueId val="{00000007-5D9F-4EE3-B36B-2A337ED38164}"/>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Feuil3!$B$18:$B$21</c:f>
              <c:strCache>
                <c:ptCount val="4"/>
                <c:pt idx="0">
                  <c:v>Campus</c:v>
                </c:pt>
                <c:pt idx="1">
                  <c:v>Multifamily</c:v>
                </c:pt>
                <c:pt idx="2">
                  <c:v>NonResidential</c:v>
                </c:pt>
                <c:pt idx="3">
                  <c:v>SPS-District K-12</c:v>
                </c:pt>
              </c:strCache>
            </c:strRef>
          </c:cat>
          <c:val>
            <c:numRef>
              <c:f>Feuil3!$C$18:$C$21</c:f>
              <c:numCache>
                <c:formatCode>General</c:formatCode>
                <c:ptCount val="4"/>
                <c:pt idx="0">
                  <c:v>24</c:v>
                </c:pt>
                <c:pt idx="1">
                  <c:v>1708</c:v>
                </c:pt>
                <c:pt idx="2">
                  <c:v>1546</c:v>
                </c:pt>
                <c:pt idx="3">
                  <c:v>98</c:v>
                </c:pt>
              </c:numCache>
            </c:numRef>
          </c:val>
          <c:extLst>
            <c:ext xmlns:c16="http://schemas.microsoft.com/office/drawing/2014/chart" uri="{C3380CC4-5D6E-409C-BE32-E72D297353CC}">
              <c16:uniqueId val="{00000008-5D9F-4EE3-B36B-2A337ED38164}"/>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fr-FR" sz="1800" b="1" i="0" baseline="0">
                <a:effectLst/>
              </a:rPr>
              <a:t>Validation Croisée des performance différent modèle</a:t>
            </a:r>
            <a:endParaRPr lang="fr-FR">
              <a:effectLst/>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fr-FR"/>
        </a:p>
      </c:txPr>
    </c:title>
    <c:autoTitleDeleted val="0"/>
    <c:plotArea>
      <c:layout/>
      <c:barChart>
        <c:barDir val="col"/>
        <c:grouping val="clustered"/>
        <c:varyColors val="0"/>
        <c:ser>
          <c:idx val="1"/>
          <c:order val="1"/>
          <c:tx>
            <c:strRef>
              <c:f>'All feat'!$E$6</c:f>
              <c:strCache>
                <c:ptCount val="1"/>
                <c:pt idx="0">
                  <c:v>R2 mean score</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Pt>
            <c:idx val="2"/>
            <c:invertIfNegative val="0"/>
            <c:bubble3D val="0"/>
            <c:spPr>
              <a:solidFill>
                <a:srgbClr val="FFC00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A-0FA3-46AE-A9F0-33F0CEE5EA69}"/>
              </c:ext>
            </c:extLst>
          </c:dPt>
          <c:dPt>
            <c:idx val="3"/>
            <c:invertIfNegative val="0"/>
            <c:bubble3D val="0"/>
            <c:spPr>
              <a:solidFill>
                <a:srgbClr val="FFFF0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0FA3-46AE-A9F0-33F0CEE5EA69}"/>
              </c:ext>
            </c:extLst>
          </c:dPt>
          <c:dPt>
            <c:idx val="6"/>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1-0FA3-46AE-A9F0-33F0CEE5EA69}"/>
              </c:ext>
            </c:extLst>
          </c:dPt>
          <c:dPt>
            <c:idx val="7"/>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0FA3-46AE-A9F0-33F0CEE5EA69}"/>
              </c:ext>
            </c:extLst>
          </c:dPt>
          <c:dPt>
            <c:idx val="10"/>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0FA3-46AE-A9F0-33F0CEE5EA69}"/>
              </c:ext>
            </c:extLst>
          </c:dPt>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('All feat'!$C$7:$C$20,'All feat'!$C$25)</c:f>
              <c:strCache>
                <c:ptCount val="15"/>
                <c:pt idx="0">
                  <c:v>StackingRegressor</c:v>
                </c:pt>
                <c:pt idx="1">
                  <c:v>VotingRegressor</c:v>
                </c:pt>
                <c:pt idx="2">
                  <c:v>GradientBoosting</c:v>
                </c:pt>
                <c:pt idx="3">
                  <c:v>LightGBM</c:v>
                </c:pt>
                <c:pt idx="4">
                  <c:v>HistGradientBoosting</c:v>
                </c:pt>
                <c:pt idx="5">
                  <c:v>RandomForest</c:v>
                </c:pt>
                <c:pt idx="6">
                  <c:v>xgboost</c:v>
                </c:pt>
                <c:pt idx="7">
                  <c:v>Bagging</c:v>
                </c:pt>
                <c:pt idx="8">
                  <c:v>Ridge</c:v>
                </c:pt>
                <c:pt idx="9">
                  <c:v>kernel ridge</c:v>
                </c:pt>
                <c:pt idx="10">
                  <c:v>AdaBoost</c:v>
                </c:pt>
                <c:pt idx="11">
                  <c:v>ElasticNet</c:v>
                </c:pt>
                <c:pt idx="12">
                  <c:v>svr rbf</c:v>
                </c:pt>
                <c:pt idx="13">
                  <c:v>Lasso</c:v>
                </c:pt>
                <c:pt idx="14">
                  <c:v>Dummy estimateur</c:v>
                </c:pt>
              </c:strCache>
              <c:extLst/>
            </c:strRef>
          </c:cat>
          <c:val>
            <c:numRef>
              <c:f>('All feat'!$E$7:$E$20,'All feat'!$E$25)</c:f>
              <c:numCache>
                <c:formatCode>0.0%</c:formatCode>
                <c:ptCount val="15"/>
                <c:pt idx="0">
                  <c:v>0.70406999999999997</c:v>
                </c:pt>
                <c:pt idx="1">
                  <c:v>0.70328000000000002</c:v>
                </c:pt>
                <c:pt idx="2">
                  <c:v>0.69101000000000001</c:v>
                </c:pt>
                <c:pt idx="3">
                  <c:v>0.68767</c:v>
                </c:pt>
                <c:pt idx="4">
                  <c:v>0.68742000000000003</c:v>
                </c:pt>
                <c:pt idx="5">
                  <c:v>0.68183000000000005</c:v>
                </c:pt>
                <c:pt idx="6">
                  <c:v>0.68025000000000002</c:v>
                </c:pt>
                <c:pt idx="7">
                  <c:v>0.64812000000000003</c:v>
                </c:pt>
                <c:pt idx="8">
                  <c:v>0.60553999999999997</c:v>
                </c:pt>
                <c:pt idx="9">
                  <c:v>0.59604999999999997</c:v>
                </c:pt>
                <c:pt idx="10">
                  <c:v>0.53258000000000005</c:v>
                </c:pt>
                <c:pt idx="11">
                  <c:v>0.20563000000000001</c:v>
                </c:pt>
                <c:pt idx="12">
                  <c:v>0.12367</c:v>
                </c:pt>
                <c:pt idx="13">
                  <c:v>9.5149999999999998E-2</c:v>
                </c:pt>
                <c:pt idx="14">
                  <c:v>-2.6554833549848598E-3</c:v>
                </c:pt>
              </c:numCache>
              <c:extLst/>
            </c:numRef>
          </c:val>
          <c:extLst>
            <c:ext xmlns:c16="http://schemas.microsoft.com/office/drawing/2014/chart" uri="{C3380CC4-5D6E-409C-BE32-E72D297353CC}">
              <c16:uniqueId val="{00000006-0FA3-46AE-A9F0-33F0CEE5EA69}"/>
            </c:ext>
          </c:extLst>
        </c:ser>
        <c:dLbls>
          <c:showLegendKey val="0"/>
          <c:showVal val="0"/>
          <c:showCatName val="0"/>
          <c:showSerName val="0"/>
          <c:showPercent val="0"/>
          <c:showBubbleSize val="0"/>
        </c:dLbls>
        <c:gapWidth val="269"/>
        <c:axId val="1191317135"/>
        <c:axId val="1191314639"/>
        <c:extLst>
          <c:ext xmlns:c15="http://schemas.microsoft.com/office/drawing/2012/chart" uri="{02D57815-91ED-43cb-92C2-25804820EDAC}">
            <c15:filteredBarSeries>
              <c15:ser>
                <c:idx val="3"/>
                <c:order val="3"/>
                <c:tx>
                  <c:strRef>
                    <c:extLst>
                      <c:ext uri="{02D57815-91ED-43cb-92C2-25804820EDAC}">
                        <c15:formulaRef>
                          <c15:sqref>'All feat'!$G$6</c15:sqref>
                        </c15:formulaRef>
                      </c:ext>
                    </c:extLst>
                    <c:strCache>
                      <c:ptCount val="1"/>
                      <c:pt idx="0">
                        <c:v>RMSE mean score</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extLst>
                      <c:ext uri="{02D57815-91ED-43cb-92C2-25804820EDAC}">
                        <c15:formulaRef>
                          <c15:sqref>('All feat'!$C$7:$C$20,'All feat'!$C$25)</c15:sqref>
                        </c15:formulaRef>
                      </c:ext>
                    </c:extLst>
                    <c:strCache>
                      <c:ptCount val="15"/>
                      <c:pt idx="0">
                        <c:v>StackingRegressor</c:v>
                      </c:pt>
                      <c:pt idx="1">
                        <c:v>VotingRegressor</c:v>
                      </c:pt>
                      <c:pt idx="2">
                        <c:v>GradientBoosting</c:v>
                      </c:pt>
                      <c:pt idx="3">
                        <c:v>LightGBM</c:v>
                      </c:pt>
                      <c:pt idx="4">
                        <c:v>HistGradientBoosting</c:v>
                      </c:pt>
                      <c:pt idx="5">
                        <c:v>RandomForest</c:v>
                      </c:pt>
                      <c:pt idx="6">
                        <c:v>xgboost</c:v>
                      </c:pt>
                      <c:pt idx="7">
                        <c:v>Bagging</c:v>
                      </c:pt>
                      <c:pt idx="8">
                        <c:v>Ridge</c:v>
                      </c:pt>
                      <c:pt idx="9">
                        <c:v>kernel ridge</c:v>
                      </c:pt>
                      <c:pt idx="10">
                        <c:v>AdaBoost</c:v>
                      </c:pt>
                      <c:pt idx="11">
                        <c:v>ElasticNet</c:v>
                      </c:pt>
                      <c:pt idx="12">
                        <c:v>svr rbf</c:v>
                      </c:pt>
                      <c:pt idx="13">
                        <c:v>Lasso</c:v>
                      </c:pt>
                      <c:pt idx="14">
                        <c:v>Dummy estimateur</c:v>
                      </c:pt>
                    </c:strCache>
                  </c:strRef>
                </c:cat>
                <c:val>
                  <c:numRef>
                    <c:extLst>
                      <c:ext uri="{02D57815-91ED-43cb-92C2-25804820EDAC}">
                        <c15:formulaRef>
                          <c15:sqref>('All feat'!$G$7:$G$20,'All feat'!$G$25)</c15:sqref>
                        </c15:formulaRef>
                      </c:ext>
                    </c:extLst>
                    <c:numCache>
                      <c:formatCode>0.00</c:formatCode>
                      <c:ptCount val="15"/>
                      <c:pt idx="0">
                        <c:v>0.5716</c:v>
                      </c:pt>
                      <c:pt idx="1">
                        <c:v>0.57352999999999998</c:v>
                      </c:pt>
                      <c:pt idx="2">
                        <c:v>0.59736</c:v>
                      </c:pt>
                      <c:pt idx="3">
                        <c:v>0.60394999999999999</c:v>
                      </c:pt>
                      <c:pt idx="4">
                        <c:v>0.60404000000000002</c:v>
                      </c:pt>
                      <c:pt idx="5">
                        <c:v>0.61492000000000002</c:v>
                      </c:pt>
                      <c:pt idx="6">
                        <c:v>0.61790999999999996</c:v>
                      </c:pt>
                      <c:pt idx="7">
                        <c:v>0.68061000000000005</c:v>
                      </c:pt>
                      <c:pt idx="8">
                        <c:v>0.76178000000000001</c:v>
                      </c:pt>
                      <c:pt idx="9">
                        <c:v>0.78027000000000002</c:v>
                      </c:pt>
                      <c:pt idx="10">
                        <c:v>0.90349000000000002</c:v>
                      </c:pt>
                      <c:pt idx="11">
                        <c:v>1.5345299999999999</c:v>
                      </c:pt>
                      <c:pt idx="12">
                        <c:v>1.69418</c:v>
                      </c:pt>
                      <c:pt idx="13">
                        <c:v>1.74855</c:v>
                      </c:pt>
                      <c:pt idx="14">
                        <c:v>-1.9384033825824001</c:v>
                      </c:pt>
                    </c:numCache>
                  </c:numRef>
                </c:val>
                <c:extLst>
                  <c:ext xmlns:c16="http://schemas.microsoft.com/office/drawing/2014/chart" uri="{C3380CC4-5D6E-409C-BE32-E72D297353CC}">
                    <c16:uniqueId val="{00000009-0FA3-46AE-A9F0-33F0CEE5EA69}"/>
                  </c:ext>
                </c:extLst>
              </c15:ser>
            </c15:filteredBarSeries>
          </c:ext>
        </c:extLst>
      </c:barChart>
      <c:lineChart>
        <c:grouping val="stacked"/>
        <c:varyColors val="0"/>
        <c:ser>
          <c:idx val="0"/>
          <c:order val="0"/>
          <c:tx>
            <c:strRef>
              <c:f>'All feat'!$D$6</c:f>
              <c:strCache>
                <c:ptCount val="1"/>
                <c:pt idx="0">
                  <c:v>Time</c:v>
                </c:pt>
              </c:strCache>
            </c:strRef>
          </c:tx>
          <c:spPr>
            <a:ln w="31750"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c:spPr>
          </c:marker>
          <c:cat>
            <c:strRef>
              <c:f>('All feat'!$C$7:$C$20,'All feat'!$C$25)</c:f>
              <c:strCache>
                <c:ptCount val="15"/>
                <c:pt idx="0">
                  <c:v>StackingRegressor</c:v>
                </c:pt>
                <c:pt idx="1">
                  <c:v>VotingRegressor</c:v>
                </c:pt>
                <c:pt idx="2">
                  <c:v>GradientBoosting</c:v>
                </c:pt>
                <c:pt idx="3">
                  <c:v>LightGBM</c:v>
                </c:pt>
                <c:pt idx="4">
                  <c:v>HistGradientBoosting</c:v>
                </c:pt>
                <c:pt idx="5">
                  <c:v>RandomForest</c:v>
                </c:pt>
                <c:pt idx="6">
                  <c:v>xgboost</c:v>
                </c:pt>
                <c:pt idx="7">
                  <c:v>Bagging</c:v>
                </c:pt>
                <c:pt idx="8">
                  <c:v>Ridge</c:v>
                </c:pt>
                <c:pt idx="9">
                  <c:v>kernel ridge</c:v>
                </c:pt>
                <c:pt idx="10">
                  <c:v>AdaBoost</c:v>
                </c:pt>
                <c:pt idx="11">
                  <c:v>ElasticNet</c:v>
                </c:pt>
                <c:pt idx="12">
                  <c:v>svr rbf</c:v>
                </c:pt>
                <c:pt idx="13">
                  <c:v>Lasso</c:v>
                </c:pt>
                <c:pt idx="14">
                  <c:v>Dummy estimateur</c:v>
                </c:pt>
              </c:strCache>
              <c:extLst/>
            </c:strRef>
          </c:cat>
          <c:val>
            <c:numRef>
              <c:f>('All feat'!$D$7:$D$20,'All feat'!$D$25)</c:f>
              <c:numCache>
                <c:formatCode>General</c:formatCode>
                <c:ptCount val="15"/>
                <c:pt idx="0">
                  <c:v>173.36167499999999</c:v>
                </c:pt>
                <c:pt idx="1">
                  <c:v>29.906897000000001</c:v>
                </c:pt>
                <c:pt idx="2">
                  <c:v>5.0668470000000001</c:v>
                </c:pt>
                <c:pt idx="3">
                  <c:v>0.658856</c:v>
                </c:pt>
                <c:pt idx="4">
                  <c:v>10.20693</c:v>
                </c:pt>
                <c:pt idx="5">
                  <c:v>11.801798</c:v>
                </c:pt>
                <c:pt idx="6">
                  <c:v>1.886385</c:v>
                </c:pt>
                <c:pt idx="7">
                  <c:v>1.3233509999999999</c:v>
                </c:pt>
                <c:pt idx="8">
                  <c:v>4.7267000000000003E-2</c:v>
                </c:pt>
                <c:pt idx="9">
                  <c:v>0.42391600000000002</c:v>
                </c:pt>
                <c:pt idx="10">
                  <c:v>2.6309619999999998</c:v>
                </c:pt>
                <c:pt idx="11">
                  <c:v>3.1244999999999998E-2</c:v>
                </c:pt>
                <c:pt idx="12">
                  <c:v>1.712232</c:v>
                </c:pt>
                <c:pt idx="13">
                  <c:v>3.1234999999999999E-2</c:v>
                </c:pt>
                <c:pt idx="14">
                  <c:v>1.1999999999999999E-3</c:v>
                </c:pt>
              </c:numCache>
              <c:extLst/>
            </c:numRef>
          </c:val>
          <c:smooth val="0"/>
          <c:extLst>
            <c:ext xmlns:c16="http://schemas.microsoft.com/office/drawing/2014/chart" uri="{C3380CC4-5D6E-409C-BE32-E72D297353CC}">
              <c16:uniqueId val="{00000007-0FA3-46AE-A9F0-33F0CEE5EA69}"/>
            </c:ext>
          </c:extLst>
        </c:ser>
        <c:dLbls>
          <c:showLegendKey val="0"/>
          <c:showVal val="0"/>
          <c:showCatName val="0"/>
          <c:showSerName val="0"/>
          <c:showPercent val="0"/>
          <c:showBubbleSize val="0"/>
        </c:dLbls>
        <c:marker val="1"/>
        <c:smooth val="0"/>
        <c:axId val="1178132191"/>
        <c:axId val="1178135519"/>
        <c:extLst>
          <c:ext xmlns:c15="http://schemas.microsoft.com/office/drawing/2012/chart" uri="{02D57815-91ED-43cb-92C2-25804820EDAC}">
            <c15:filteredLineSeries>
              <c15:ser>
                <c:idx val="2"/>
                <c:order val="2"/>
                <c:tx>
                  <c:strRef>
                    <c:extLst>
                      <c:ext uri="{02D57815-91ED-43cb-92C2-25804820EDAC}">
                        <c15:formulaRef>
                          <c15:sqref>'All feat'!$F$6</c15:sqref>
                        </c15:formulaRef>
                      </c:ext>
                    </c:extLst>
                    <c:strCache>
                      <c:ptCount val="1"/>
                      <c:pt idx="0">
                        <c:v>R2 std score</c:v>
                      </c:pt>
                    </c:strCache>
                  </c:strRef>
                </c:tx>
                <c:spPr>
                  <a:ln w="31750" cap="rnd">
                    <a:solidFill>
                      <a:schemeClr val="accent3"/>
                    </a:solidFill>
                    <a:round/>
                  </a:ln>
                  <a:effectLst>
                    <a:outerShdw blurRad="40000" dist="23000" dir="5400000" rotWithShape="0">
                      <a:srgbClr val="000000">
                        <a:alpha val="35000"/>
                      </a:srgbClr>
                    </a:outerShdw>
                  </a:effectLst>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c:spPr>
                </c:marker>
                <c:cat>
                  <c:strRef>
                    <c:extLst>
                      <c:ext uri="{02D57815-91ED-43cb-92C2-25804820EDAC}">
                        <c15:formulaRef>
                          <c15:sqref>('All feat'!$C$7:$C$20,'All feat'!$C$25)</c15:sqref>
                        </c15:formulaRef>
                      </c:ext>
                    </c:extLst>
                    <c:strCache>
                      <c:ptCount val="15"/>
                      <c:pt idx="0">
                        <c:v>StackingRegressor</c:v>
                      </c:pt>
                      <c:pt idx="1">
                        <c:v>VotingRegressor</c:v>
                      </c:pt>
                      <c:pt idx="2">
                        <c:v>GradientBoosting</c:v>
                      </c:pt>
                      <c:pt idx="3">
                        <c:v>LightGBM</c:v>
                      </c:pt>
                      <c:pt idx="4">
                        <c:v>HistGradientBoosting</c:v>
                      </c:pt>
                      <c:pt idx="5">
                        <c:v>RandomForest</c:v>
                      </c:pt>
                      <c:pt idx="6">
                        <c:v>xgboost</c:v>
                      </c:pt>
                      <c:pt idx="7">
                        <c:v>Bagging</c:v>
                      </c:pt>
                      <c:pt idx="8">
                        <c:v>Ridge</c:v>
                      </c:pt>
                      <c:pt idx="9">
                        <c:v>kernel ridge</c:v>
                      </c:pt>
                      <c:pt idx="10">
                        <c:v>AdaBoost</c:v>
                      </c:pt>
                      <c:pt idx="11">
                        <c:v>ElasticNet</c:v>
                      </c:pt>
                      <c:pt idx="12">
                        <c:v>svr rbf</c:v>
                      </c:pt>
                      <c:pt idx="13">
                        <c:v>Lasso</c:v>
                      </c:pt>
                      <c:pt idx="14">
                        <c:v>Dummy estimateur</c:v>
                      </c:pt>
                    </c:strCache>
                  </c:strRef>
                </c:cat>
                <c:val>
                  <c:numRef>
                    <c:extLst>
                      <c:ext uri="{02D57815-91ED-43cb-92C2-25804820EDAC}">
                        <c15:formulaRef>
                          <c15:sqref>('All feat'!$F$7:$F$20,'All feat'!$F$25)</c15:sqref>
                        </c15:formulaRef>
                      </c:ext>
                    </c:extLst>
                    <c:numCache>
                      <c:formatCode>_-* #\ ##0.000_-;\-* #\ ##0.000_-;_-* "-"??_-;_-@_-</c:formatCode>
                      <c:ptCount val="15"/>
                      <c:pt idx="0">
                        <c:v>1.272E-2</c:v>
                      </c:pt>
                      <c:pt idx="1">
                        <c:v>5.9800000000000001E-3</c:v>
                      </c:pt>
                      <c:pt idx="2">
                        <c:v>7.2899999999999996E-3</c:v>
                      </c:pt>
                      <c:pt idx="3">
                        <c:v>9.3900000000000008E-3</c:v>
                      </c:pt>
                      <c:pt idx="4">
                        <c:v>1.048E-2</c:v>
                      </c:pt>
                      <c:pt idx="5">
                        <c:v>6.0600000000000003E-3</c:v>
                      </c:pt>
                      <c:pt idx="6">
                        <c:v>1.5520000000000001E-2</c:v>
                      </c:pt>
                      <c:pt idx="7">
                        <c:v>1.034E-2</c:v>
                      </c:pt>
                      <c:pt idx="8">
                        <c:v>1.6619999999999999E-2</c:v>
                      </c:pt>
                      <c:pt idx="9">
                        <c:v>1.5789999999999998E-2</c:v>
                      </c:pt>
                      <c:pt idx="10">
                        <c:v>1.6729999999999998E-2</c:v>
                      </c:pt>
                      <c:pt idx="11">
                        <c:v>2.103E-2</c:v>
                      </c:pt>
                      <c:pt idx="12">
                        <c:v>1.3809999999999999E-2</c:v>
                      </c:pt>
                      <c:pt idx="13">
                        <c:v>1.4630000000000001E-2</c:v>
                      </c:pt>
                      <c:pt idx="14">
                        <c:v>3.7545467983800501E-3</c:v>
                      </c:pt>
                    </c:numCache>
                  </c:numRef>
                </c:val>
                <c:smooth val="0"/>
                <c:extLst>
                  <c:ext xmlns:c16="http://schemas.microsoft.com/office/drawing/2014/chart" uri="{C3380CC4-5D6E-409C-BE32-E72D297353CC}">
                    <c16:uniqueId val="{00000008-0FA3-46AE-A9F0-33F0CEE5EA69}"/>
                  </c:ext>
                </c:extLst>
              </c15:ser>
            </c15:filteredLineSeries>
          </c:ext>
        </c:extLst>
      </c:lineChart>
      <c:catAx>
        <c:axId val="1178132191"/>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1178135519"/>
        <c:crosses val="autoZero"/>
        <c:auto val="1"/>
        <c:lblAlgn val="ctr"/>
        <c:lblOffset val="100"/>
        <c:noMultiLvlLbl val="0"/>
      </c:catAx>
      <c:valAx>
        <c:axId val="1178135519"/>
        <c:scaling>
          <c:orientation val="minMax"/>
          <c:min val="-3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1178132191"/>
        <c:crosses val="autoZero"/>
        <c:crossBetween val="between"/>
      </c:valAx>
      <c:valAx>
        <c:axId val="1191314639"/>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1191317135"/>
        <c:crosses val="max"/>
        <c:crossBetween val="between"/>
      </c:valAx>
      <c:catAx>
        <c:axId val="1191317135"/>
        <c:scaling>
          <c:orientation val="minMax"/>
        </c:scaling>
        <c:delete val="1"/>
        <c:axPos val="b"/>
        <c:numFmt formatCode="General" sourceLinked="1"/>
        <c:majorTickMark val="out"/>
        <c:minorTickMark val="none"/>
        <c:tickLblPos val="nextTo"/>
        <c:crossAx val="119131463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fr-FR"/>
              <a:t>Validation Croisée des performance différent modèle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fr-FR"/>
        </a:p>
      </c:txPr>
    </c:title>
    <c:autoTitleDeleted val="0"/>
    <c:plotArea>
      <c:layout/>
      <c:barChart>
        <c:barDir val="col"/>
        <c:grouping val="clustered"/>
        <c:varyColors val="0"/>
        <c:ser>
          <c:idx val="1"/>
          <c:order val="1"/>
          <c:tx>
            <c:strRef>
              <c:f>'Sans NRJSScore'!$E$5</c:f>
              <c:strCache>
                <c:ptCount val="1"/>
                <c:pt idx="0">
                  <c:v>R2 mean score</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Pt>
            <c:idx val="2"/>
            <c:invertIfNegative val="0"/>
            <c:bubble3D val="0"/>
            <c:spPr>
              <a:solidFill>
                <a:srgbClr val="FFC00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5EC3-44F4-B24F-DCBDD35417B6}"/>
              </c:ext>
            </c:extLst>
          </c:dPt>
          <c:dPt>
            <c:idx val="3"/>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5EC3-44F4-B24F-DCBDD35417B6}"/>
              </c:ext>
            </c:extLst>
          </c:dPt>
          <c:dPt>
            <c:idx val="5"/>
            <c:invertIfNegative val="0"/>
            <c:bubble3D val="0"/>
            <c:spPr>
              <a:solidFill>
                <a:srgbClr val="FFFF0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E-5EC3-44F4-B24F-DCBDD35417B6}"/>
              </c:ext>
            </c:extLst>
          </c:dPt>
          <c:dPt>
            <c:idx val="6"/>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5EC3-44F4-B24F-DCBDD35417B6}"/>
              </c:ext>
            </c:extLst>
          </c:dPt>
          <c:dPt>
            <c:idx val="7"/>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5EC3-44F4-B24F-DCBDD35417B6}"/>
              </c:ext>
            </c:extLst>
          </c:dPt>
          <c:dPt>
            <c:idx val="10"/>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5EC3-44F4-B24F-DCBDD35417B6}"/>
              </c:ext>
            </c:extLst>
          </c:dPt>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('Sans NRJSScore'!$C$6:$C$18,'Sans NRJSScore'!$C$21:$C$22)</c:f>
              <c:strCache>
                <c:ptCount val="15"/>
                <c:pt idx="0">
                  <c:v>VotingRegressor</c:v>
                </c:pt>
                <c:pt idx="1">
                  <c:v>StackingRegressor</c:v>
                </c:pt>
                <c:pt idx="2">
                  <c:v>GradientBoosting</c:v>
                </c:pt>
                <c:pt idx="3">
                  <c:v>RandomForest</c:v>
                </c:pt>
                <c:pt idx="4">
                  <c:v>HistGradientBoosting</c:v>
                </c:pt>
                <c:pt idx="5">
                  <c:v>LightGBM</c:v>
                </c:pt>
                <c:pt idx="6">
                  <c:v>Bagging</c:v>
                </c:pt>
                <c:pt idx="7">
                  <c:v>xgboost</c:v>
                </c:pt>
                <c:pt idx="8">
                  <c:v>Ridge</c:v>
                </c:pt>
                <c:pt idx="9">
                  <c:v>svr rbf</c:v>
                </c:pt>
                <c:pt idx="10">
                  <c:v>svr linear</c:v>
                </c:pt>
                <c:pt idx="11">
                  <c:v>AdaBoost</c:v>
                </c:pt>
                <c:pt idx="12">
                  <c:v>ElasticNet</c:v>
                </c:pt>
                <c:pt idx="13">
                  <c:v>Dummy estimateur</c:v>
                </c:pt>
                <c:pt idx="14">
                  <c:v>Lasso</c:v>
                </c:pt>
              </c:strCache>
              <c:extLst/>
            </c:strRef>
          </c:cat>
          <c:val>
            <c:numRef>
              <c:f>('Sans NRJSScore'!$E$6:$E$18,'Sans NRJSScore'!$E$21:$E$22)</c:f>
              <c:numCache>
                <c:formatCode>0.0%</c:formatCode>
                <c:ptCount val="15"/>
                <c:pt idx="0">
                  <c:v>0.63002999999999998</c:v>
                </c:pt>
                <c:pt idx="1">
                  <c:v>0.62878999999999996</c:v>
                </c:pt>
                <c:pt idx="2">
                  <c:v>0.62265000000000004</c:v>
                </c:pt>
                <c:pt idx="3">
                  <c:v>0.61967000000000005</c:v>
                </c:pt>
                <c:pt idx="4">
                  <c:v>0.60138999999999998</c:v>
                </c:pt>
                <c:pt idx="5">
                  <c:v>0.59702999999999995</c:v>
                </c:pt>
                <c:pt idx="6">
                  <c:v>0.58975999999999995</c:v>
                </c:pt>
                <c:pt idx="7">
                  <c:v>0.58933000000000002</c:v>
                </c:pt>
                <c:pt idx="8">
                  <c:v>0.55542000000000002</c:v>
                </c:pt>
                <c:pt idx="9">
                  <c:v>0.55464999999999998</c:v>
                </c:pt>
                <c:pt idx="10">
                  <c:v>0.50819999999999999</c:v>
                </c:pt>
                <c:pt idx="11">
                  <c:v>0.47649000000000002</c:v>
                </c:pt>
                <c:pt idx="12">
                  <c:v>0.21095</c:v>
                </c:pt>
                <c:pt idx="13">
                  <c:v>-2.6554833549848598E-3</c:v>
                </c:pt>
                <c:pt idx="14">
                  <c:v>-2.66E-3</c:v>
                </c:pt>
              </c:numCache>
              <c:extLst/>
            </c:numRef>
          </c:val>
          <c:extLst>
            <c:ext xmlns:c16="http://schemas.microsoft.com/office/drawing/2014/chart" uri="{C3380CC4-5D6E-409C-BE32-E72D297353CC}">
              <c16:uniqueId val="{0000000A-5EC3-44F4-B24F-DCBDD35417B6}"/>
            </c:ext>
          </c:extLst>
        </c:ser>
        <c:dLbls>
          <c:showLegendKey val="0"/>
          <c:showVal val="0"/>
          <c:showCatName val="0"/>
          <c:showSerName val="0"/>
          <c:showPercent val="0"/>
          <c:showBubbleSize val="0"/>
        </c:dLbls>
        <c:gapWidth val="269"/>
        <c:axId val="1191317135"/>
        <c:axId val="1191314639"/>
        <c:extLst/>
      </c:barChart>
      <c:lineChart>
        <c:grouping val="stacked"/>
        <c:varyColors val="0"/>
        <c:ser>
          <c:idx val="0"/>
          <c:order val="0"/>
          <c:tx>
            <c:strRef>
              <c:f>'Sans NRJSScore'!$D$5</c:f>
              <c:strCache>
                <c:ptCount val="1"/>
                <c:pt idx="0">
                  <c:v>Time</c:v>
                </c:pt>
              </c:strCache>
            </c:strRef>
          </c:tx>
          <c:spPr>
            <a:ln w="31750"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c:spPr>
          </c:marker>
          <c:cat>
            <c:strRef>
              <c:f>('Sans NRJSScore'!$C$6:$C$18,'Sans NRJSScore'!$C$21:$C$22)</c:f>
              <c:strCache>
                <c:ptCount val="15"/>
                <c:pt idx="0">
                  <c:v>VotingRegressor</c:v>
                </c:pt>
                <c:pt idx="1">
                  <c:v>StackingRegressor</c:v>
                </c:pt>
                <c:pt idx="2">
                  <c:v>GradientBoosting</c:v>
                </c:pt>
                <c:pt idx="3">
                  <c:v>RandomForest</c:v>
                </c:pt>
                <c:pt idx="4">
                  <c:v>HistGradientBoosting</c:v>
                </c:pt>
                <c:pt idx="5">
                  <c:v>LightGBM</c:v>
                </c:pt>
                <c:pt idx="6">
                  <c:v>Bagging</c:v>
                </c:pt>
                <c:pt idx="7">
                  <c:v>xgboost</c:v>
                </c:pt>
                <c:pt idx="8">
                  <c:v>Ridge</c:v>
                </c:pt>
                <c:pt idx="9">
                  <c:v>svr rbf</c:v>
                </c:pt>
                <c:pt idx="10">
                  <c:v>svr linear</c:v>
                </c:pt>
                <c:pt idx="11">
                  <c:v>AdaBoost</c:v>
                </c:pt>
                <c:pt idx="12">
                  <c:v>ElasticNet</c:v>
                </c:pt>
                <c:pt idx="13">
                  <c:v>Dummy estimateur</c:v>
                </c:pt>
                <c:pt idx="14">
                  <c:v>Lasso</c:v>
                </c:pt>
              </c:strCache>
              <c:extLst/>
            </c:strRef>
          </c:cat>
          <c:val>
            <c:numRef>
              <c:f>('Sans NRJSScore'!$D$6:$D$18,'Sans NRJSScore'!$D$21:$D$22)</c:f>
              <c:numCache>
                <c:formatCode>General</c:formatCode>
                <c:ptCount val="15"/>
                <c:pt idx="0">
                  <c:v>32.108035000000001</c:v>
                </c:pt>
                <c:pt idx="1">
                  <c:v>184.521728</c:v>
                </c:pt>
                <c:pt idx="2">
                  <c:v>4.9866619999999999</c:v>
                </c:pt>
                <c:pt idx="3">
                  <c:v>12.093558</c:v>
                </c:pt>
                <c:pt idx="4">
                  <c:v>9.6856690000000008</c:v>
                </c:pt>
                <c:pt idx="5">
                  <c:v>0.77092499999999997</c:v>
                </c:pt>
                <c:pt idx="6">
                  <c:v>1.317544</c:v>
                </c:pt>
                <c:pt idx="7">
                  <c:v>1.864724</c:v>
                </c:pt>
                <c:pt idx="8">
                  <c:v>3.1600999999999997E-2</c:v>
                </c:pt>
                <c:pt idx="9">
                  <c:v>1.655376</c:v>
                </c:pt>
                <c:pt idx="10">
                  <c:v>2.273263</c:v>
                </c:pt>
                <c:pt idx="11">
                  <c:v>2.61673</c:v>
                </c:pt>
                <c:pt idx="12">
                  <c:v>3.1247E-2</c:v>
                </c:pt>
                <c:pt idx="13">
                  <c:v>1.1999999999999999E-3</c:v>
                </c:pt>
                <c:pt idx="14">
                  <c:v>3.1245999999999999E-2</c:v>
                </c:pt>
              </c:numCache>
              <c:extLst/>
            </c:numRef>
          </c:val>
          <c:smooth val="0"/>
          <c:extLst>
            <c:ext xmlns:c16="http://schemas.microsoft.com/office/drawing/2014/chart" uri="{C3380CC4-5D6E-409C-BE32-E72D297353CC}">
              <c16:uniqueId val="{0000000B-5EC3-44F4-B24F-DCBDD35417B6}"/>
            </c:ext>
          </c:extLst>
        </c:ser>
        <c:dLbls>
          <c:showLegendKey val="0"/>
          <c:showVal val="0"/>
          <c:showCatName val="0"/>
          <c:showSerName val="0"/>
          <c:showPercent val="0"/>
          <c:showBubbleSize val="0"/>
        </c:dLbls>
        <c:marker val="1"/>
        <c:smooth val="0"/>
        <c:axId val="1178132191"/>
        <c:axId val="1178135519"/>
        <c:extLst>
          <c:ext xmlns:c15="http://schemas.microsoft.com/office/drawing/2012/chart" uri="{02D57815-91ED-43cb-92C2-25804820EDAC}">
            <c15:filteredLineSeries>
              <c15:ser>
                <c:idx val="2"/>
                <c:order val="2"/>
                <c:tx>
                  <c:strRef>
                    <c:extLst>
                      <c:ext uri="{02D57815-91ED-43cb-92C2-25804820EDAC}">
                        <c15:formulaRef>
                          <c15:sqref>'Sans NRJSScore'!$F$5</c15:sqref>
                        </c15:formulaRef>
                      </c:ext>
                    </c:extLst>
                    <c:strCache>
                      <c:ptCount val="1"/>
                      <c:pt idx="0">
                        <c:v>R2 std score</c:v>
                      </c:pt>
                    </c:strCache>
                  </c:strRef>
                </c:tx>
                <c:spPr>
                  <a:ln w="31750" cap="rnd">
                    <a:solidFill>
                      <a:schemeClr val="accent3"/>
                    </a:solidFill>
                    <a:round/>
                  </a:ln>
                  <a:effectLst>
                    <a:outerShdw blurRad="40000" dist="23000" dir="5400000" rotWithShape="0">
                      <a:srgbClr val="000000">
                        <a:alpha val="35000"/>
                      </a:srgbClr>
                    </a:outerShdw>
                  </a:effectLst>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c:spPr>
                </c:marker>
                <c:cat>
                  <c:strRef>
                    <c:extLst>
                      <c:ext uri="{02D57815-91ED-43cb-92C2-25804820EDAC}">
                        <c15:formulaRef>
                          <c15:sqref>('Sans NRJSScore'!$C$6:$C$18,'Sans NRJSScore'!$C$21:$C$22)</c15:sqref>
                        </c15:formulaRef>
                      </c:ext>
                    </c:extLst>
                    <c:strCache>
                      <c:ptCount val="15"/>
                      <c:pt idx="0">
                        <c:v>VotingRegressor</c:v>
                      </c:pt>
                      <c:pt idx="1">
                        <c:v>StackingRegressor</c:v>
                      </c:pt>
                      <c:pt idx="2">
                        <c:v>GradientBoosting</c:v>
                      </c:pt>
                      <c:pt idx="3">
                        <c:v>RandomForest</c:v>
                      </c:pt>
                      <c:pt idx="4">
                        <c:v>HistGradientBoosting</c:v>
                      </c:pt>
                      <c:pt idx="5">
                        <c:v>LightGBM</c:v>
                      </c:pt>
                      <c:pt idx="6">
                        <c:v>Bagging</c:v>
                      </c:pt>
                      <c:pt idx="7">
                        <c:v>xgboost</c:v>
                      </c:pt>
                      <c:pt idx="8">
                        <c:v>Ridge</c:v>
                      </c:pt>
                      <c:pt idx="9">
                        <c:v>svr rbf</c:v>
                      </c:pt>
                      <c:pt idx="10">
                        <c:v>svr linear</c:v>
                      </c:pt>
                      <c:pt idx="11">
                        <c:v>AdaBoost</c:v>
                      </c:pt>
                      <c:pt idx="12">
                        <c:v>ElasticNet</c:v>
                      </c:pt>
                      <c:pt idx="13">
                        <c:v>Dummy estimateur</c:v>
                      </c:pt>
                      <c:pt idx="14">
                        <c:v>Lasso</c:v>
                      </c:pt>
                    </c:strCache>
                  </c:strRef>
                </c:cat>
                <c:val>
                  <c:numRef>
                    <c:extLst>
                      <c:ext uri="{02D57815-91ED-43cb-92C2-25804820EDAC}">
                        <c15:formulaRef>
                          <c15:sqref>('Sans NRJSScore'!$F$6:$F$18,'Sans NRJSScore'!$F$21:$F$22)</c15:sqref>
                        </c15:formulaRef>
                      </c:ext>
                    </c:extLst>
                    <c:numCache>
                      <c:formatCode>_-* #\ ##0.000_-;\-* #\ ##0.000_-;_-* "-"??_-;_-@_-</c:formatCode>
                      <c:ptCount val="15"/>
                      <c:pt idx="0">
                        <c:v>1.2290000000000001E-2</c:v>
                      </c:pt>
                      <c:pt idx="1">
                        <c:v>9.5899999999999996E-3</c:v>
                      </c:pt>
                      <c:pt idx="2">
                        <c:v>1.252E-2</c:v>
                      </c:pt>
                      <c:pt idx="3">
                        <c:v>1.754E-2</c:v>
                      </c:pt>
                      <c:pt idx="4">
                        <c:v>1.5820000000000001E-2</c:v>
                      </c:pt>
                      <c:pt idx="5">
                        <c:v>1.7430000000000001E-2</c:v>
                      </c:pt>
                      <c:pt idx="6">
                        <c:v>2.7310000000000001E-2</c:v>
                      </c:pt>
                      <c:pt idx="7">
                        <c:v>1.116E-2</c:v>
                      </c:pt>
                      <c:pt idx="8">
                        <c:v>1.451E-2</c:v>
                      </c:pt>
                      <c:pt idx="9">
                        <c:v>1.1480000000000001E-2</c:v>
                      </c:pt>
                      <c:pt idx="10">
                        <c:v>2.461E-2</c:v>
                      </c:pt>
                      <c:pt idx="11">
                        <c:v>1.8540000000000001E-2</c:v>
                      </c:pt>
                      <c:pt idx="12">
                        <c:v>6.5500000000000003E-3</c:v>
                      </c:pt>
                      <c:pt idx="13">
                        <c:v>3.7545467983800501E-3</c:v>
                      </c:pt>
                      <c:pt idx="14">
                        <c:v>3.7499999999999999E-3</c:v>
                      </c:pt>
                    </c:numCache>
                  </c:numRef>
                </c:val>
                <c:smooth val="0"/>
                <c:extLst>
                  <c:ext xmlns:c16="http://schemas.microsoft.com/office/drawing/2014/chart" uri="{C3380CC4-5D6E-409C-BE32-E72D297353CC}">
                    <c16:uniqueId val="{0000000C-5EC3-44F4-B24F-DCBDD35417B6}"/>
                  </c:ext>
                </c:extLst>
              </c15:ser>
            </c15:filteredLineSeries>
            <c15:filteredLineSeries>
              <c15:ser>
                <c:idx val="4"/>
                <c:order val="3"/>
                <c:tx>
                  <c:strRef>
                    <c:extLst xmlns:c15="http://schemas.microsoft.com/office/drawing/2012/chart">
                      <c:ext xmlns:c15="http://schemas.microsoft.com/office/drawing/2012/chart" uri="{02D57815-91ED-43cb-92C2-25804820EDAC}">
                        <c15:formulaRef>
                          <c15:sqref>'Sans NRJSScore'!$H$5</c15:sqref>
                        </c15:formulaRef>
                      </c:ext>
                    </c:extLst>
                    <c:strCache>
                      <c:ptCount val="1"/>
                      <c:pt idx="0">
                        <c:v>RMSE std score</c:v>
                      </c:pt>
                    </c:strCache>
                  </c:strRef>
                </c:tx>
                <c:spPr>
                  <a:ln w="31750" cap="rnd">
                    <a:solidFill>
                      <a:schemeClr val="accent5"/>
                    </a:solidFill>
                    <a:round/>
                  </a:ln>
                  <a:effectLst>
                    <a:outerShdw blurRad="40000" dist="23000" dir="5400000" rotWithShape="0">
                      <a:srgbClr val="000000">
                        <a:alpha val="35000"/>
                      </a:srgbClr>
                    </a:outerShdw>
                  </a:effectLst>
                </c:spPr>
                <c:marker>
                  <c:symbol val="circle"/>
                  <c:size val="6"/>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c:spPr>
                </c:marker>
                <c:cat>
                  <c:strRef>
                    <c:extLst xmlns:c15="http://schemas.microsoft.com/office/drawing/2012/chart">
                      <c:ext xmlns:c15="http://schemas.microsoft.com/office/drawing/2012/chart" uri="{02D57815-91ED-43cb-92C2-25804820EDAC}">
                        <c15:formulaRef>
                          <c15:sqref>('Sans NRJSScore'!$C$6:$C$18,'Sans NRJSScore'!$C$21:$C$22)</c15:sqref>
                        </c15:formulaRef>
                      </c:ext>
                    </c:extLst>
                    <c:strCache>
                      <c:ptCount val="15"/>
                      <c:pt idx="0">
                        <c:v>VotingRegressor</c:v>
                      </c:pt>
                      <c:pt idx="1">
                        <c:v>StackingRegressor</c:v>
                      </c:pt>
                      <c:pt idx="2">
                        <c:v>GradientBoosting</c:v>
                      </c:pt>
                      <c:pt idx="3">
                        <c:v>RandomForest</c:v>
                      </c:pt>
                      <c:pt idx="4">
                        <c:v>HistGradientBoosting</c:v>
                      </c:pt>
                      <c:pt idx="5">
                        <c:v>LightGBM</c:v>
                      </c:pt>
                      <c:pt idx="6">
                        <c:v>Bagging</c:v>
                      </c:pt>
                      <c:pt idx="7">
                        <c:v>xgboost</c:v>
                      </c:pt>
                      <c:pt idx="8">
                        <c:v>Ridge</c:v>
                      </c:pt>
                      <c:pt idx="9">
                        <c:v>svr rbf</c:v>
                      </c:pt>
                      <c:pt idx="10">
                        <c:v>svr linear</c:v>
                      </c:pt>
                      <c:pt idx="11">
                        <c:v>AdaBoost</c:v>
                      </c:pt>
                      <c:pt idx="12">
                        <c:v>ElasticNet</c:v>
                      </c:pt>
                      <c:pt idx="13">
                        <c:v>Dummy estimateur</c:v>
                      </c:pt>
                      <c:pt idx="14">
                        <c:v>Lasso</c:v>
                      </c:pt>
                    </c:strCache>
                  </c:strRef>
                </c:cat>
                <c:val>
                  <c:numRef>
                    <c:extLst xmlns:c15="http://schemas.microsoft.com/office/drawing/2012/chart">
                      <c:ext xmlns:c15="http://schemas.microsoft.com/office/drawing/2012/chart" uri="{02D57815-91ED-43cb-92C2-25804820EDAC}">
                        <c15:formulaRef>
                          <c15:sqref>('Sans NRJSScore'!$H$6:$H$18,'Sans NRJSScore'!$H$21:$H$22)</c15:sqref>
                        </c15:formulaRef>
                      </c:ext>
                    </c:extLst>
                    <c:numCache>
                      <c:formatCode>0.00</c:formatCode>
                      <c:ptCount val="15"/>
                      <c:pt idx="0">
                        <c:v>2.5229999999999999E-2</c:v>
                      </c:pt>
                      <c:pt idx="1">
                        <c:v>1.6049999999999998E-2</c:v>
                      </c:pt>
                      <c:pt idx="2">
                        <c:v>3.4270000000000002E-2</c:v>
                      </c:pt>
                      <c:pt idx="3">
                        <c:v>3.8699999999999998E-2</c:v>
                      </c:pt>
                      <c:pt idx="4">
                        <c:v>3.6209999999999999E-2</c:v>
                      </c:pt>
                      <c:pt idx="5">
                        <c:v>3.406E-2</c:v>
                      </c:pt>
                      <c:pt idx="6">
                        <c:v>3.9899999999999998E-2</c:v>
                      </c:pt>
                      <c:pt idx="7">
                        <c:v>2.63E-2</c:v>
                      </c:pt>
                      <c:pt idx="8">
                        <c:v>1.427E-2</c:v>
                      </c:pt>
                      <c:pt idx="9">
                        <c:v>2.5239999999999999E-2</c:v>
                      </c:pt>
                      <c:pt idx="10">
                        <c:v>5.8049999999999997E-2</c:v>
                      </c:pt>
                      <c:pt idx="11">
                        <c:v>3.9120000000000002E-2</c:v>
                      </c:pt>
                      <c:pt idx="12">
                        <c:v>5.756E-2</c:v>
                      </c:pt>
                      <c:pt idx="13">
                        <c:v>0</c:v>
                      </c:pt>
                      <c:pt idx="14">
                        <c:v>7.4539999999999995E-2</c:v>
                      </c:pt>
                    </c:numCache>
                  </c:numRef>
                </c:val>
                <c:smooth val="0"/>
                <c:extLst xmlns:c15="http://schemas.microsoft.com/office/drawing/2012/chart">
                  <c:ext xmlns:c16="http://schemas.microsoft.com/office/drawing/2014/chart" uri="{C3380CC4-5D6E-409C-BE32-E72D297353CC}">
                    <c16:uniqueId val="{0000000D-5EC3-44F4-B24F-DCBDD35417B6}"/>
                  </c:ext>
                </c:extLst>
              </c15:ser>
            </c15:filteredLineSeries>
          </c:ext>
        </c:extLst>
      </c:lineChart>
      <c:catAx>
        <c:axId val="1178132191"/>
        <c:scaling>
          <c:orientation val="minMax"/>
        </c:scaling>
        <c:delete val="0"/>
        <c:axPos val="b"/>
        <c:numFmt formatCode="General" sourceLinked="1"/>
        <c:majorTickMark val="none"/>
        <c:minorTickMark val="none"/>
        <c:tickLblPos val="low"/>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1178135519"/>
        <c:crosses val="autoZero"/>
        <c:auto val="1"/>
        <c:lblAlgn val="ctr"/>
        <c:lblOffset val="100"/>
        <c:noMultiLvlLbl val="0"/>
      </c:catAx>
      <c:valAx>
        <c:axId val="1178135519"/>
        <c:scaling>
          <c:orientation val="minMax"/>
          <c:min val="-3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1178132191"/>
        <c:crosses val="autoZero"/>
        <c:crossBetween val="between"/>
      </c:valAx>
      <c:valAx>
        <c:axId val="1191314639"/>
        <c:scaling>
          <c:orientation val="minMax"/>
        </c:scaling>
        <c:delete val="0"/>
        <c:axPos val="r"/>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1191317135"/>
        <c:crosses val="max"/>
        <c:crossBetween val="between"/>
      </c:valAx>
      <c:catAx>
        <c:axId val="1191317135"/>
        <c:scaling>
          <c:orientation val="minMax"/>
        </c:scaling>
        <c:delete val="1"/>
        <c:axPos val="b"/>
        <c:numFmt formatCode="General" sourceLinked="1"/>
        <c:majorTickMark val="none"/>
        <c:minorTickMark val="none"/>
        <c:tickLblPos val="nextTo"/>
        <c:crossAx val="119131463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fr-FR" sz="1800" b="1" i="0" baseline="0">
                <a:effectLst/>
              </a:rPr>
              <a:t>Validation Croisée des performance différent modèle</a:t>
            </a:r>
            <a:endParaRPr lang="fr-FR">
              <a:effectLst/>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fr-FR"/>
        </a:p>
      </c:txPr>
    </c:title>
    <c:autoTitleDeleted val="0"/>
    <c:plotArea>
      <c:layout/>
      <c:barChart>
        <c:barDir val="col"/>
        <c:grouping val="clustered"/>
        <c:varyColors val="0"/>
        <c:ser>
          <c:idx val="1"/>
          <c:order val="1"/>
          <c:tx>
            <c:strRef>
              <c:f>'All feat'!$E$38</c:f>
              <c:strCache>
                <c:ptCount val="1"/>
                <c:pt idx="0">
                  <c:v>R2 mean score</c:v>
                </c:pt>
              </c:strCache>
            </c:strRef>
          </c:tx>
          <c:spPr>
            <a:solidFill>
              <a:srgbClr val="00B050"/>
            </a:solidFill>
            <a:ln>
              <a:noFill/>
            </a:ln>
            <a:effectLst>
              <a:outerShdw blurRad="40000" dist="23000" dir="5400000" rotWithShape="0">
                <a:srgbClr val="000000">
                  <a:alpha val="35000"/>
                </a:srgbClr>
              </a:outerShdw>
            </a:effectLst>
          </c:spPr>
          <c:invertIfNegative val="0"/>
          <c:dPt>
            <c:idx val="2"/>
            <c:invertIfNegative val="0"/>
            <c:bubble3D val="0"/>
            <c:spPr>
              <a:solidFill>
                <a:srgbClr val="FFC00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E63E-40CB-B28A-D05AFAC17509}"/>
              </c:ext>
            </c:extLst>
          </c:dPt>
          <c:dPt>
            <c:idx val="3"/>
            <c:invertIfNegative val="0"/>
            <c:bubble3D val="0"/>
            <c:spPr>
              <a:solidFill>
                <a:srgbClr val="FFFF0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E63E-40CB-B28A-D05AFAC17509}"/>
              </c:ext>
            </c:extLst>
          </c:dPt>
          <c:dPt>
            <c:idx val="6"/>
            <c:invertIfNegative val="0"/>
            <c:bubble3D val="0"/>
            <c:spPr>
              <a:solidFill>
                <a:srgbClr val="00B050"/>
              </a:solidFill>
              <a:ln>
                <a:noFill/>
              </a:ln>
              <a:effectLst/>
            </c:spPr>
            <c:extLst>
              <c:ext xmlns:c16="http://schemas.microsoft.com/office/drawing/2014/chart" uri="{C3380CC4-5D6E-409C-BE32-E72D297353CC}">
                <c16:uniqueId val="{00000005-E63E-40CB-B28A-D05AFAC17509}"/>
              </c:ext>
            </c:extLst>
          </c:dPt>
          <c:dPt>
            <c:idx val="7"/>
            <c:invertIfNegative val="0"/>
            <c:bubble3D val="0"/>
            <c:spPr>
              <a:solidFill>
                <a:srgbClr val="00B050"/>
              </a:solidFill>
              <a:ln>
                <a:noFill/>
              </a:ln>
              <a:effectLst/>
            </c:spPr>
            <c:extLst>
              <c:ext xmlns:c16="http://schemas.microsoft.com/office/drawing/2014/chart" uri="{C3380CC4-5D6E-409C-BE32-E72D297353CC}">
                <c16:uniqueId val="{00000007-E63E-40CB-B28A-D05AFAC17509}"/>
              </c:ext>
            </c:extLst>
          </c:dPt>
          <c:dPt>
            <c:idx val="10"/>
            <c:invertIfNegative val="0"/>
            <c:bubble3D val="0"/>
            <c:spPr>
              <a:solidFill>
                <a:srgbClr val="00B05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E63E-40CB-B28A-D05AFAC17509}"/>
              </c:ext>
            </c:extLst>
          </c:dPt>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'All feat'!$C$39:$C$52</c:f>
              <c:strCache>
                <c:ptCount val="14"/>
                <c:pt idx="0">
                  <c:v>StackingRegressor</c:v>
                </c:pt>
                <c:pt idx="1">
                  <c:v>VotingRegressor</c:v>
                </c:pt>
                <c:pt idx="2">
                  <c:v>LightGBM</c:v>
                </c:pt>
                <c:pt idx="3">
                  <c:v>HistGradientBoosting</c:v>
                </c:pt>
                <c:pt idx="4">
                  <c:v>GradientBoosting</c:v>
                </c:pt>
                <c:pt idx="5">
                  <c:v>xgboost</c:v>
                </c:pt>
                <c:pt idx="6">
                  <c:v>RandomForest</c:v>
                </c:pt>
                <c:pt idx="7">
                  <c:v>Bagging</c:v>
                </c:pt>
                <c:pt idx="8">
                  <c:v>Ridge</c:v>
                </c:pt>
                <c:pt idx="9">
                  <c:v>AdaBoost</c:v>
                </c:pt>
                <c:pt idx="10">
                  <c:v>kernel_ridge</c:v>
                </c:pt>
                <c:pt idx="11">
                  <c:v>ElasticNet</c:v>
                </c:pt>
                <c:pt idx="12">
                  <c:v>svr_rbf</c:v>
                </c:pt>
                <c:pt idx="13">
                  <c:v>Lasso</c:v>
                </c:pt>
              </c:strCache>
              <c:extLst/>
            </c:strRef>
          </c:cat>
          <c:val>
            <c:numRef>
              <c:f>'All feat'!$E$39:$E$52</c:f>
              <c:numCache>
                <c:formatCode>0.0%</c:formatCode>
                <c:ptCount val="14"/>
                <c:pt idx="0">
                  <c:v>0.87831999999999999</c:v>
                </c:pt>
                <c:pt idx="1">
                  <c:v>0.87416000000000005</c:v>
                </c:pt>
                <c:pt idx="2">
                  <c:v>0.87024999999999997</c:v>
                </c:pt>
                <c:pt idx="3">
                  <c:v>0.86921000000000004</c:v>
                </c:pt>
                <c:pt idx="4">
                  <c:v>0.8659</c:v>
                </c:pt>
                <c:pt idx="5">
                  <c:v>0.86528000000000005</c:v>
                </c:pt>
                <c:pt idx="6">
                  <c:v>0.85267000000000004</c:v>
                </c:pt>
                <c:pt idx="7">
                  <c:v>0.83333000000000002</c:v>
                </c:pt>
                <c:pt idx="8">
                  <c:v>0.83023999999999998</c:v>
                </c:pt>
                <c:pt idx="9">
                  <c:v>0.72792999999999997</c:v>
                </c:pt>
                <c:pt idx="10">
                  <c:v>0.58459000000000005</c:v>
                </c:pt>
                <c:pt idx="11">
                  <c:v>0.34338999999999997</c:v>
                </c:pt>
                <c:pt idx="12">
                  <c:v>0.23028999999999999</c:v>
                </c:pt>
                <c:pt idx="13">
                  <c:v>0.18282999999999999</c:v>
                </c:pt>
              </c:numCache>
              <c:extLst/>
            </c:numRef>
          </c:val>
          <c:extLst>
            <c:ext xmlns:c16="http://schemas.microsoft.com/office/drawing/2014/chart" uri="{C3380CC4-5D6E-409C-BE32-E72D297353CC}">
              <c16:uniqueId val="{0000000A-E63E-40CB-B28A-D05AFAC17509}"/>
            </c:ext>
          </c:extLst>
        </c:ser>
        <c:dLbls>
          <c:showLegendKey val="0"/>
          <c:showVal val="0"/>
          <c:showCatName val="0"/>
          <c:showSerName val="0"/>
          <c:showPercent val="0"/>
          <c:showBubbleSize val="0"/>
        </c:dLbls>
        <c:gapWidth val="269"/>
        <c:axId val="1191317135"/>
        <c:axId val="1191314639"/>
        <c:extLst/>
      </c:barChart>
      <c:lineChart>
        <c:grouping val="stacked"/>
        <c:varyColors val="0"/>
        <c:ser>
          <c:idx val="0"/>
          <c:order val="0"/>
          <c:tx>
            <c:strRef>
              <c:f>'All feat'!$D$38</c:f>
              <c:strCache>
                <c:ptCount val="1"/>
                <c:pt idx="0">
                  <c:v>Time</c:v>
                </c:pt>
              </c:strCache>
            </c:strRef>
          </c:tx>
          <c:spPr>
            <a:ln w="31750"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c:spPr>
          </c:marker>
          <c:cat>
            <c:strRef>
              <c:f>'All feat'!$C$39:$C$52</c:f>
              <c:strCache>
                <c:ptCount val="14"/>
                <c:pt idx="0">
                  <c:v>StackingRegressor</c:v>
                </c:pt>
                <c:pt idx="1">
                  <c:v>VotingRegressor</c:v>
                </c:pt>
                <c:pt idx="2">
                  <c:v>LightGBM</c:v>
                </c:pt>
                <c:pt idx="3">
                  <c:v>HistGradientBoosting</c:v>
                </c:pt>
                <c:pt idx="4">
                  <c:v>GradientBoosting</c:v>
                </c:pt>
                <c:pt idx="5">
                  <c:v>xgboost</c:v>
                </c:pt>
                <c:pt idx="6">
                  <c:v>RandomForest</c:v>
                </c:pt>
                <c:pt idx="7">
                  <c:v>Bagging</c:v>
                </c:pt>
                <c:pt idx="8">
                  <c:v>Ridge</c:v>
                </c:pt>
                <c:pt idx="9">
                  <c:v>AdaBoost</c:v>
                </c:pt>
                <c:pt idx="10">
                  <c:v>kernel_ridge</c:v>
                </c:pt>
                <c:pt idx="11">
                  <c:v>ElasticNet</c:v>
                </c:pt>
                <c:pt idx="12">
                  <c:v>svr_rbf</c:v>
                </c:pt>
                <c:pt idx="13">
                  <c:v>Lasso</c:v>
                </c:pt>
              </c:strCache>
              <c:extLst/>
            </c:strRef>
          </c:cat>
          <c:val>
            <c:numRef>
              <c:f>'All feat'!$D$39:$D$52</c:f>
              <c:numCache>
                <c:formatCode>General</c:formatCode>
                <c:ptCount val="14"/>
                <c:pt idx="0">
                  <c:v>171.60193100000001</c:v>
                </c:pt>
                <c:pt idx="1">
                  <c:v>30.03622</c:v>
                </c:pt>
                <c:pt idx="2">
                  <c:v>0.64230799999999999</c:v>
                </c:pt>
                <c:pt idx="3">
                  <c:v>10.55428</c:v>
                </c:pt>
                <c:pt idx="4">
                  <c:v>5.1146599999999998</c:v>
                </c:pt>
                <c:pt idx="5">
                  <c:v>1.803061</c:v>
                </c:pt>
                <c:pt idx="6">
                  <c:v>12.264388</c:v>
                </c:pt>
                <c:pt idx="7">
                  <c:v>1.383221</c:v>
                </c:pt>
                <c:pt idx="8">
                  <c:v>5.0380000000000001E-2</c:v>
                </c:pt>
                <c:pt idx="9">
                  <c:v>2.6209799999999999</c:v>
                </c:pt>
                <c:pt idx="10">
                  <c:v>0.44500899999999999</c:v>
                </c:pt>
                <c:pt idx="11">
                  <c:v>5.5362000000000001E-2</c:v>
                </c:pt>
                <c:pt idx="12">
                  <c:v>1.664183</c:v>
                </c:pt>
                <c:pt idx="13">
                  <c:v>4.3882999999999998E-2</c:v>
                </c:pt>
              </c:numCache>
              <c:extLst/>
            </c:numRef>
          </c:val>
          <c:smooth val="0"/>
          <c:extLst>
            <c:ext xmlns:c16="http://schemas.microsoft.com/office/drawing/2014/chart" uri="{C3380CC4-5D6E-409C-BE32-E72D297353CC}">
              <c16:uniqueId val="{0000000B-E63E-40CB-B28A-D05AFAC17509}"/>
            </c:ext>
          </c:extLst>
        </c:ser>
        <c:dLbls>
          <c:showLegendKey val="0"/>
          <c:showVal val="0"/>
          <c:showCatName val="0"/>
          <c:showSerName val="0"/>
          <c:showPercent val="0"/>
          <c:showBubbleSize val="0"/>
        </c:dLbls>
        <c:marker val="1"/>
        <c:smooth val="0"/>
        <c:axId val="1178132191"/>
        <c:axId val="1178135519"/>
        <c:extLst>
          <c:ext xmlns:c15="http://schemas.microsoft.com/office/drawing/2012/chart" uri="{02D57815-91ED-43cb-92C2-25804820EDAC}">
            <c15:filteredLineSeries>
              <c15:ser>
                <c:idx val="2"/>
                <c:order val="2"/>
                <c:tx>
                  <c:strRef>
                    <c:extLst>
                      <c:ext uri="{02D57815-91ED-43cb-92C2-25804820EDAC}">
                        <c15:formulaRef>
                          <c15:sqref>'All feat'!$F$38</c15:sqref>
                        </c15:formulaRef>
                      </c:ext>
                    </c:extLst>
                    <c:strCache>
                      <c:ptCount val="1"/>
                      <c:pt idx="0">
                        <c:v>R2 std score</c:v>
                      </c:pt>
                    </c:strCache>
                  </c:strRef>
                </c:tx>
                <c:spPr>
                  <a:ln w="31750" cap="rnd">
                    <a:solidFill>
                      <a:schemeClr val="accent3"/>
                    </a:solidFill>
                    <a:round/>
                  </a:ln>
                  <a:effectLst>
                    <a:outerShdw blurRad="40000" dist="23000" dir="5400000" rotWithShape="0">
                      <a:srgbClr val="000000">
                        <a:alpha val="35000"/>
                      </a:srgbClr>
                    </a:outerShdw>
                  </a:effectLst>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c:spPr>
                </c:marker>
                <c:cat>
                  <c:strRef>
                    <c:extLst>
                      <c:ext uri="{02D57815-91ED-43cb-92C2-25804820EDAC}">
                        <c15:formulaRef>
                          <c15:sqref>'All feat'!$C$39:$C$52</c15:sqref>
                        </c15:formulaRef>
                      </c:ext>
                    </c:extLst>
                    <c:strCache>
                      <c:ptCount val="14"/>
                      <c:pt idx="0">
                        <c:v>StackingRegressor</c:v>
                      </c:pt>
                      <c:pt idx="1">
                        <c:v>VotingRegressor</c:v>
                      </c:pt>
                      <c:pt idx="2">
                        <c:v>LightGBM</c:v>
                      </c:pt>
                      <c:pt idx="3">
                        <c:v>HistGradientBoosting</c:v>
                      </c:pt>
                      <c:pt idx="4">
                        <c:v>GradientBoosting</c:v>
                      </c:pt>
                      <c:pt idx="5">
                        <c:v>xgboost</c:v>
                      </c:pt>
                      <c:pt idx="6">
                        <c:v>RandomForest</c:v>
                      </c:pt>
                      <c:pt idx="7">
                        <c:v>Bagging</c:v>
                      </c:pt>
                      <c:pt idx="8">
                        <c:v>Ridge</c:v>
                      </c:pt>
                      <c:pt idx="9">
                        <c:v>AdaBoost</c:v>
                      </c:pt>
                      <c:pt idx="10">
                        <c:v>kernel_ridge</c:v>
                      </c:pt>
                      <c:pt idx="11">
                        <c:v>ElasticNet</c:v>
                      </c:pt>
                      <c:pt idx="12">
                        <c:v>svr_rbf</c:v>
                      </c:pt>
                      <c:pt idx="13">
                        <c:v>Lasso</c:v>
                      </c:pt>
                    </c:strCache>
                  </c:strRef>
                </c:cat>
                <c:val>
                  <c:numRef>
                    <c:extLst>
                      <c:ext uri="{02D57815-91ED-43cb-92C2-25804820EDAC}">
                        <c15:formulaRef>
                          <c15:sqref>'All feat'!$F$39:$F$52</c15:sqref>
                        </c15:formulaRef>
                      </c:ext>
                    </c:extLst>
                    <c:numCache>
                      <c:formatCode>_-* #\ ##0.000_-;\-* #\ ##0.000_-;_-* "-"??_-;_-@_-</c:formatCode>
                      <c:ptCount val="14"/>
                      <c:pt idx="0">
                        <c:v>1.455E-2</c:v>
                      </c:pt>
                      <c:pt idx="1">
                        <c:v>9.1999999999999998E-3</c:v>
                      </c:pt>
                      <c:pt idx="2">
                        <c:v>9.8099999999999993E-3</c:v>
                      </c:pt>
                      <c:pt idx="3">
                        <c:v>1.0330000000000001E-2</c:v>
                      </c:pt>
                      <c:pt idx="4">
                        <c:v>1.145E-2</c:v>
                      </c:pt>
                      <c:pt idx="5">
                        <c:v>1.1730000000000001E-2</c:v>
                      </c:pt>
                      <c:pt idx="6">
                        <c:v>1.4619999999999999E-2</c:v>
                      </c:pt>
                      <c:pt idx="7">
                        <c:v>1.3690000000000001E-2</c:v>
                      </c:pt>
                      <c:pt idx="8">
                        <c:v>7.1500000000000001E-3</c:v>
                      </c:pt>
                      <c:pt idx="9">
                        <c:v>6.1599999999999997E-3</c:v>
                      </c:pt>
                      <c:pt idx="10">
                        <c:v>4.7710000000000002E-2</c:v>
                      </c:pt>
                      <c:pt idx="11">
                        <c:v>2.0760000000000001E-2</c:v>
                      </c:pt>
                      <c:pt idx="12">
                        <c:v>3.2710000000000003E-2</c:v>
                      </c:pt>
                      <c:pt idx="13">
                        <c:v>1.907E-2</c:v>
                      </c:pt>
                    </c:numCache>
                  </c:numRef>
                </c:val>
                <c:smooth val="0"/>
                <c:extLst>
                  <c:ext xmlns:c16="http://schemas.microsoft.com/office/drawing/2014/chart" uri="{C3380CC4-5D6E-409C-BE32-E72D297353CC}">
                    <c16:uniqueId val="{0000000C-E63E-40CB-B28A-D05AFAC17509}"/>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'All feat'!$G$38</c15:sqref>
                        </c15:formulaRef>
                      </c:ext>
                    </c:extLst>
                    <c:strCache>
                      <c:ptCount val="1"/>
                      <c:pt idx="0">
                        <c:v>RMSE mean score</c:v>
                      </c:pt>
                    </c:strCache>
                  </c:strRef>
                </c:tx>
                <c:spPr>
                  <a:ln w="31750" cap="rnd">
                    <a:solidFill>
                      <a:schemeClr val="accent4"/>
                    </a:solidFill>
                    <a:round/>
                  </a:ln>
                  <a:effectLst>
                    <a:outerShdw blurRad="40000" dist="23000" dir="5400000" rotWithShape="0">
                      <a:srgbClr val="000000">
                        <a:alpha val="35000"/>
                      </a:srgbClr>
                    </a:outerShdw>
                  </a:effectLst>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c:spPr>
                </c:marker>
                <c:cat>
                  <c:strRef>
                    <c:extLst xmlns:c15="http://schemas.microsoft.com/office/drawing/2012/chart">
                      <c:ext xmlns:c15="http://schemas.microsoft.com/office/drawing/2012/chart" uri="{02D57815-91ED-43cb-92C2-25804820EDAC}">
                        <c15:formulaRef>
                          <c15:sqref>'All feat'!$C$39:$C$52</c15:sqref>
                        </c15:formulaRef>
                      </c:ext>
                    </c:extLst>
                    <c:strCache>
                      <c:ptCount val="14"/>
                      <c:pt idx="0">
                        <c:v>StackingRegressor</c:v>
                      </c:pt>
                      <c:pt idx="1">
                        <c:v>VotingRegressor</c:v>
                      </c:pt>
                      <c:pt idx="2">
                        <c:v>LightGBM</c:v>
                      </c:pt>
                      <c:pt idx="3">
                        <c:v>HistGradientBoosting</c:v>
                      </c:pt>
                      <c:pt idx="4">
                        <c:v>GradientBoosting</c:v>
                      </c:pt>
                      <c:pt idx="5">
                        <c:v>xgboost</c:v>
                      </c:pt>
                      <c:pt idx="6">
                        <c:v>RandomForest</c:v>
                      </c:pt>
                      <c:pt idx="7">
                        <c:v>Bagging</c:v>
                      </c:pt>
                      <c:pt idx="8">
                        <c:v>Ridge</c:v>
                      </c:pt>
                      <c:pt idx="9">
                        <c:v>AdaBoost</c:v>
                      </c:pt>
                      <c:pt idx="10">
                        <c:v>kernel_ridge</c:v>
                      </c:pt>
                      <c:pt idx="11">
                        <c:v>ElasticNet</c:v>
                      </c:pt>
                      <c:pt idx="12">
                        <c:v>svr_rbf</c:v>
                      </c:pt>
                      <c:pt idx="13">
                        <c:v>Lasso</c:v>
                      </c:pt>
                    </c:strCache>
                  </c:strRef>
                </c:cat>
                <c:val>
                  <c:numRef>
                    <c:extLst xmlns:c15="http://schemas.microsoft.com/office/drawing/2012/chart">
                      <c:ext xmlns:c15="http://schemas.microsoft.com/office/drawing/2012/chart" uri="{02D57815-91ED-43cb-92C2-25804820EDAC}">
                        <c15:formulaRef>
                          <c15:sqref>'All feat'!$G$39:$G$52</c15:sqref>
                        </c15:formulaRef>
                      </c:ext>
                    </c:extLst>
                    <c:numCache>
                      <c:formatCode>0.00</c:formatCode>
                      <c:ptCount val="14"/>
                      <c:pt idx="0">
                        <c:v>0.14779999999999999</c:v>
                      </c:pt>
                      <c:pt idx="1">
                        <c:v>0.153</c:v>
                      </c:pt>
                      <c:pt idx="2">
                        <c:v>0.15789</c:v>
                      </c:pt>
                      <c:pt idx="3">
                        <c:v>0.15903</c:v>
                      </c:pt>
                      <c:pt idx="4">
                        <c:v>0.16286</c:v>
                      </c:pt>
                      <c:pt idx="5">
                        <c:v>0.16377</c:v>
                      </c:pt>
                      <c:pt idx="6">
                        <c:v>0.17943999999999999</c:v>
                      </c:pt>
                      <c:pt idx="7">
                        <c:v>0.2029</c:v>
                      </c:pt>
                      <c:pt idx="8">
                        <c:v>0.20608000000000001</c:v>
                      </c:pt>
                      <c:pt idx="9">
                        <c:v>0.32956999999999997</c:v>
                      </c:pt>
                      <c:pt idx="10">
                        <c:v>0.50244999999999995</c:v>
                      </c:pt>
                      <c:pt idx="11">
                        <c:v>0.79505999999999999</c:v>
                      </c:pt>
                      <c:pt idx="12">
                        <c:v>0.93149000000000004</c:v>
                      </c:pt>
                      <c:pt idx="13">
                        <c:v>0.99016000000000004</c:v>
                      </c:pt>
                    </c:numCache>
                  </c:numRef>
                </c:val>
                <c:smooth val="0"/>
                <c:extLst xmlns:c15="http://schemas.microsoft.com/office/drawing/2012/chart">
                  <c:ext xmlns:c16="http://schemas.microsoft.com/office/drawing/2014/chart" uri="{C3380CC4-5D6E-409C-BE32-E72D297353CC}">
                    <c16:uniqueId val="{0000000D-E63E-40CB-B28A-D05AFAC17509}"/>
                  </c:ext>
                </c:extLst>
              </c15:ser>
            </c15:filteredLineSeries>
          </c:ext>
        </c:extLst>
      </c:lineChart>
      <c:catAx>
        <c:axId val="1178132191"/>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1178135519"/>
        <c:crosses val="autoZero"/>
        <c:auto val="1"/>
        <c:lblAlgn val="ctr"/>
        <c:lblOffset val="100"/>
        <c:noMultiLvlLbl val="0"/>
      </c:catAx>
      <c:valAx>
        <c:axId val="1178135519"/>
        <c:scaling>
          <c:orientation val="minMax"/>
          <c:min val="-3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1178132191"/>
        <c:crosses val="autoZero"/>
        <c:crossBetween val="between"/>
      </c:valAx>
      <c:valAx>
        <c:axId val="1191314639"/>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1191317135"/>
        <c:crosses val="max"/>
        <c:crossBetween val="between"/>
      </c:valAx>
      <c:catAx>
        <c:axId val="1191317135"/>
        <c:scaling>
          <c:orientation val="minMax"/>
        </c:scaling>
        <c:delete val="1"/>
        <c:axPos val="b"/>
        <c:numFmt formatCode="General" sourceLinked="1"/>
        <c:majorTickMark val="out"/>
        <c:minorTickMark val="none"/>
        <c:tickLblPos val="nextTo"/>
        <c:crossAx val="119131463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fr-FR"/>
              <a:t>Validation Croisée des performance différent modèle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fr-FR"/>
        </a:p>
      </c:txPr>
    </c:title>
    <c:autoTitleDeleted val="0"/>
    <c:plotArea>
      <c:layout/>
      <c:barChart>
        <c:barDir val="col"/>
        <c:grouping val="clustered"/>
        <c:varyColors val="0"/>
        <c:ser>
          <c:idx val="1"/>
          <c:order val="1"/>
          <c:tx>
            <c:strRef>
              <c:f>'Sans NRJSScore'!$E$40</c:f>
              <c:strCache>
                <c:ptCount val="1"/>
                <c:pt idx="0">
                  <c:v>R2 mean score</c:v>
                </c:pt>
              </c:strCache>
            </c:strRef>
          </c:tx>
          <c:spPr>
            <a:solidFill>
              <a:srgbClr val="92D050"/>
            </a:solidFill>
            <a:ln>
              <a:noFill/>
            </a:ln>
            <a:effectLst>
              <a:outerShdw blurRad="40000" dist="23000" dir="5400000" rotWithShape="0">
                <a:srgbClr val="000000">
                  <a:alpha val="35000"/>
                </a:srgbClr>
              </a:outerShdw>
            </a:effectLst>
          </c:spPr>
          <c:invertIfNegative val="0"/>
          <c:dPt>
            <c:idx val="2"/>
            <c:invertIfNegative val="0"/>
            <c:bubble3D val="0"/>
            <c:spPr>
              <a:solidFill>
                <a:srgbClr val="92D05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75E0-4C94-80A1-B3A1D795F685}"/>
              </c:ext>
            </c:extLst>
          </c:dPt>
          <c:dPt>
            <c:idx val="3"/>
            <c:invertIfNegative val="0"/>
            <c:bubble3D val="0"/>
            <c:spPr>
              <a:solidFill>
                <a:srgbClr val="92D05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75E0-4C94-80A1-B3A1D795F685}"/>
              </c:ext>
            </c:extLst>
          </c:dPt>
          <c:dPt>
            <c:idx val="5"/>
            <c:invertIfNegative val="0"/>
            <c:bubble3D val="0"/>
            <c:spPr>
              <a:solidFill>
                <a:srgbClr val="FFC00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F-75E0-4C94-80A1-B3A1D795F685}"/>
              </c:ext>
            </c:extLst>
          </c:dPt>
          <c:dPt>
            <c:idx val="6"/>
            <c:invertIfNegative val="0"/>
            <c:bubble3D val="0"/>
            <c:spPr>
              <a:solidFill>
                <a:srgbClr val="92D05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75E0-4C94-80A1-B3A1D795F685}"/>
              </c:ext>
            </c:extLst>
          </c:dPt>
          <c:dPt>
            <c:idx val="7"/>
            <c:invertIfNegative val="0"/>
            <c:bubble3D val="0"/>
            <c:spPr>
              <a:solidFill>
                <a:srgbClr val="FFFF0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75E0-4C94-80A1-B3A1D795F685}"/>
              </c:ext>
            </c:extLst>
          </c:dPt>
          <c:dPt>
            <c:idx val="10"/>
            <c:invertIfNegative val="0"/>
            <c:bubble3D val="0"/>
            <c:spPr>
              <a:solidFill>
                <a:srgbClr val="92D05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75E0-4C94-80A1-B3A1D795F685}"/>
              </c:ext>
            </c:extLst>
          </c:dPt>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('Sans NRJSScore'!$C$41:$C$55,'Sans NRJSScore'!$C$59)</c:f>
              <c:strCache>
                <c:ptCount val="16"/>
                <c:pt idx="0">
                  <c:v>StackingRegressor</c:v>
                </c:pt>
                <c:pt idx="1">
                  <c:v>VotingRegressor</c:v>
                </c:pt>
                <c:pt idx="2">
                  <c:v>GradientBoosting</c:v>
                </c:pt>
                <c:pt idx="3">
                  <c:v>Ridge</c:v>
                </c:pt>
                <c:pt idx="4">
                  <c:v>RandomForest</c:v>
                </c:pt>
                <c:pt idx="5">
                  <c:v>LightGBM</c:v>
                </c:pt>
                <c:pt idx="6">
                  <c:v>xgboost</c:v>
                </c:pt>
                <c:pt idx="7">
                  <c:v>HistGradientBoosting</c:v>
                </c:pt>
                <c:pt idx="8">
                  <c:v>Bagging</c:v>
                </c:pt>
                <c:pt idx="9">
                  <c:v>svr_rbf</c:v>
                </c:pt>
                <c:pt idx="10">
                  <c:v>AdaBoost</c:v>
                </c:pt>
                <c:pt idx="11">
                  <c:v>svr_poly</c:v>
                </c:pt>
                <c:pt idx="12">
                  <c:v>ElasticNet</c:v>
                </c:pt>
                <c:pt idx="13">
                  <c:v>svr_linear</c:v>
                </c:pt>
                <c:pt idx="14">
                  <c:v>Lasso</c:v>
                </c:pt>
                <c:pt idx="15">
                  <c:v>Dummy estimateur</c:v>
                </c:pt>
              </c:strCache>
              <c:extLst/>
            </c:strRef>
          </c:cat>
          <c:val>
            <c:numRef>
              <c:f>('Sans NRJSScore'!$E$41:$E$55,'Sans NRJSScore'!$E$59)</c:f>
              <c:numCache>
                <c:formatCode>0.0%</c:formatCode>
                <c:ptCount val="16"/>
                <c:pt idx="0">
                  <c:v>0.78051999999999999</c:v>
                </c:pt>
                <c:pt idx="1">
                  <c:v>0.77705000000000002</c:v>
                </c:pt>
                <c:pt idx="2">
                  <c:v>0.77461999999999998</c:v>
                </c:pt>
                <c:pt idx="3">
                  <c:v>0.76473000000000002</c:v>
                </c:pt>
                <c:pt idx="4">
                  <c:v>0.76310999999999996</c:v>
                </c:pt>
                <c:pt idx="5">
                  <c:v>0.74821000000000004</c:v>
                </c:pt>
                <c:pt idx="6">
                  <c:v>0.74739</c:v>
                </c:pt>
                <c:pt idx="7">
                  <c:v>0.74736999999999998</c:v>
                </c:pt>
                <c:pt idx="8">
                  <c:v>0.74007000000000001</c:v>
                </c:pt>
                <c:pt idx="9">
                  <c:v>0.70694000000000001</c:v>
                </c:pt>
                <c:pt idx="10">
                  <c:v>0.65946000000000005</c:v>
                </c:pt>
                <c:pt idx="11">
                  <c:v>0.64778999999999998</c:v>
                </c:pt>
                <c:pt idx="12">
                  <c:v>0.34702</c:v>
                </c:pt>
                <c:pt idx="13">
                  <c:v>0.25187999999999999</c:v>
                </c:pt>
                <c:pt idx="14">
                  <c:v>-1.5299999999999999E-3</c:v>
                </c:pt>
                <c:pt idx="15">
                  <c:v>1.52686497364564E-3</c:v>
                </c:pt>
              </c:numCache>
              <c:extLst/>
            </c:numRef>
          </c:val>
          <c:extLst>
            <c:ext xmlns:c16="http://schemas.microsoft.com/office/drawing/2014/chart" uri="{C3380CC4-5D6E-409C-BE32-E72D297353CC}">
              <c16:uniqueId val="{0000000A-75E0-4C94-80A1-B3A1D795F685}"/>
            </c:ext>
          </c:extLst>
        </c:ser>
        <c:dLbls>
          <c:showLegendKey val="0"/>
          <c:showVal val="0"/>
          <c:showCatName val="0"/>
          <c:showSerName val="0"/>
          <c:showPercent val="0"/>
          <c:showBubbleSize val="0"/>
        </c:dLbls>
        <c:gapWidth val="269"/>
        <c:axId val="1191317135"/>
        <c:axId val="1191314639"/>
        <c:extLst/>
      </c:barChart>
      <c:lineChart>
        <c:grouping val="stacked"/>
        <c:varyColors val="0"/>
        <c:ser>
          <c:idx val="0"/>
          <c:order val="0"/>
          <c:tx>
            <c:strRef>
              <c:f>'Sans NRJSScore'!$D$40</c:f>
              <c:strCache>
                <c:ptCount val="1"/>
                <c:pt idx="0">
                  <c:v>Time</c:v>
                </c:pt>
              </c:strCache>
            </c:strRef>
          </c:tx>
          <c:spPr>
            <a:ln w="31750"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c:spPr>
          </c:marker>
          <c:cat>
            <c:strRef>
              <c:f>('Sans NRJSScore'!$C$41:$C$55,'Sans NRJSScore'!$C$59)</c:f>
              <c:strCache>
                <c:ptCount val="16"/>
                <c:pt idx="0">
                  <c:v>StackingRegressor</c:v>
                </c:pt>
                <c:pt idx="1">
                  <c:v>VotingRegressor</c:v>
                </c:pt>
                <c:pt idx="2">
                  <c:v>GradientBoosting</c:v>
                </c:pt>
                <c:pt idx="3">
                  <c:v>Ridge</c:v>
                </c:pt>
                <c:pt idx="4">
                  <c:v>RandomForest</c:v>
                </c:pt>
                <c:pt idx="5">
                  <c:v>LightGBM</c:v>
                </c:pt>
                <c:pt idx="6">
                  <c:v>xgboost</c:v>
                </c:pt>
                <c:pt idx="7">
                  <c:v>HistGradientBoosting</c:v>
                </c:pt>
                <c:pt idx="8">
                  <c:v>Bagging</c:v>
                </c:pt>
                <c:pt idx="9">
                  <c:v>svr_rbf</c:v>
                </c:pt>
                <c:pt idx="10">
                  <c:v>AdaBoost</c:v>
                </c:pt>
                <c:pt idx="11">
                  <c:v>svr_poly</c:v>
                </c:pt>
                <c:pt idx="12">
                  <c:v>ElasticNet</c:v>
                </c:pt>
                <c:pt idx="13">
                  <c:v>svr_linear</c:v>
                </c:pt>
                <c:pt idx="14">
                  <c:v>Lasso</c:v>
                </c:pt>
                <c:pt idx="15">
                  <c:v>Dummy estimateur</c:v>
                </c:pt>
              </c:strCache>
              <c:extLst/>
            </c:strRef>
          </c:cat>
          <c:val>
            <c:numRef>
              <c:f>('Sans NRJSScore'!$D$41:$D$55,'Sans NRJSScore'!$D$59)</c:f>
              <c:numCache>
                <c:formatCode>General</c:formatCode>
                <c:ptCount val="16"/>
                <c:pt idx="0">
                  <c:v>187.40844799999999</c:v>
                </c:pt>
                <c:pt idx="1">
                  <c:v>32.579751999999999</c:v>
                </c:pt>
                <c:pt idx="2">
                  <c:v>4.9576330000000004</c:v>
                </c:pt>
                <c:pt idx="3">
                  <c:v>3.1248999999999999E-2</c:v>
                </c:pt>
                <c:pt idx="4">
                  <c:v>12.053088000000001</c:v>
                </c:pt>
                <c:pt idx="5">
                  <c:v>0.75295999999999996</c:v>
                </c:pt>
                <c:pt idx="6">
                  <c:v>1.771482</c:v>
                </c:pt>
                <c:pt idx="7">
                  <c:v>9.6114850000000001</c:v>
                </c:pt>
                <c:pt idx="8">
                  <c:v>1.318114</c:v>
                </c:pt>
                <c:pt idx="9">
                  <c:v>1.553485</c:v>
                </c:pt>
                <c:pt idx="10">
                  <c:v>2.4159890000000002</c:v>
                </c:pt>
                <c:pt idx="11">
                  <c:v>1.171837</c:v>
                </c:pt>
                <c:pt idx="12">
                  <c:v>4.7267000000000003E-2</c:v>
                </c:pt>
                <c:pt idx="13">
                  <c:v>2.4961340000000001</c:v>
                </c:pt>
                <c:pt idx="14">
                  <c:v>1.562E-2</c:v>
                </c:pt>
                <c:pt idx="15">
                  <c:v>3.7499999999999999E-3</c:v>
                </c:pt>
              </c:numCache>
              <c:extLst/>
            </c:numRef>
          </c:val>
          <c:smooth val="0"/>
          <c:extLst>
            <c:ext xmlns:c16="http://schemas.microsoft.com/office/drawing/2014/chart" uri="{C3380CC4-5D6E-409C-BE32-E72D297353CC}">
              <c16:uniqueId val="{0000000B-75E0-4C94-80A1-B3A1D795F685}"/>
            </c:ext>
          </c:extLst>
        </c:ser>
        <c:dLbls>
          <c:showLegendKey val="0"/>
          <c:showVal val="0"/>
          <c:showCatName val="0"/>
          <c:showSerName val="0"/>
          <c:showPercent val="0"/>
          <c:showBubbleSize val="0"/>
        </c:dLbls>
        <c:marker val="1"/>
        <c:smooth val="0"/>
        <c:axId val="1178132191"/>
        <c:axId val="1178135519"/>
        <c:extLst>
          <c:ext xmlns:c15="http://schemas.microsoft.com/office/drawing/2012/chart" uri="{02D57815-91ED-43cb-92C2-25804820EDAC}">
            <c15:filteredLineSeries>
              <c15:ser>
                <c:idx val="2"/>
                <c:order val="2"/>
                <c:tx>
                  <c:strRef>
                    <c:extLst>
                      <c:ext uri="{02D57815-91ED-43cb-92C2-25804820EDAC}">
                        <c15:formulaRef>
                          <c15:sqref>'Sans NRJSScore'!$F$40</c15:sqref>
                        </c15:formulaRef>
                      </c:ext>
                    </c:extLst>
                    <c:strCache>
                      <c:ptCount val="1"/>
                      <c:pt idx="0">
                        <c:v>R2 std score</c:v>
                      </c:pt>
                    </c:strCache>
                  </c:strRef>
                </c:tx>
                <c:spPr>
                  <a:ln w="31750" cap="rnd">
                    <a:solidFill>
                      <a:schemeClr val="accent3"/>
                    </a:solidFill>
                    <a:round/>
                  </a:ln>
                  <a:effectLst>
                    <a:outerShdw blurRad="40000" dist="23000" dir="5400000" rotWithShape="0">
                      <a:srgbClr val="000000">
                        <a:alpha val="35000"/>
                      </a:srgbClr>
                    </a:outerShdw>
                  </a:effectLst>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c:spPr>
                </c:marker>
                <c:cat>
                  <c:strRef>
                    <c:extLst>
                      <c:ext uri="{02D57815-91ED-43cb-92C2-25804820EDAC}">
                        <c15:formulaRef>
                          <c15:sqref>('Sans NRJSScore'!$C$41:$C$55,'Sans NRJSScore'!$C$59)</c15:sqref>
                        </c15:formulaRef>
                      </c:ext>
                    </c:extLst>
                    <c:strCache>
                      <c:ptCount val="16"/>
                      <c:pt idx="0">
                        <c:v>StackingRegressor</c:v>
                      </c:pt>
                      <c:pt idx="1">
                        <c:v>VotingRegressor</c:v>
                      </c:pt>
                      <c:pt idx="2">
                        <c:v>GradientBoosting</c:v>
                      </c:pt>
                      <c:pt idx="3">
                        <c:v>Ridge</c:v>
                      </c:pt>
                      <c:pt idx="4">
                        <c:v>RandomForest</c:v>
                      </c:pt>
                      <c:pt idx="5">
                        <c:v>LightGBM</c:v>
                      </c:pt>
                      <c:pt idx="6">
                        <c:v>xgboost</c:v>
                      </c:pt>
                      <c:pt idx="7">
                        <c:v>HistGradientBoosting</c:v>
                      </c:pt>
                      <c:pt idx="8">
                        <c:v>Bagging</c:v>
                      </c:pt>
                      <c:pt idx="9">
                        <c:v>svr_rbf</c:v>
                      </c:pt>
                      <c:pt idx="10">
                        <c:v>AdaBoost</c:v>
                      </c:pt>
                      <c:pt idx="11">
                        <c:v>svr_poly</c:v>
                      </c:pt>
                      <c:pt idx="12">
                        <c:v>ElasticNet</c:v>
                      </c:pt>
                      <c:pt idx="13">
                        <c:v>svr_linear</c:v>
                      </c:pt>
                      <c:pt idx="14">
                        <c:v>Lasso</c:v>
                      </c:pt>
                      <c:pt idx="15">
                        <c:v>Dummy estimateur</c:v>
                      </c:pt>
                    </c:strCache>
                  </c:strRef>
                </c:cat>
                <c:val>
                  <c:numRef>
                    <c:extLst>
                      <c:ext uri="{02D57815-91ED-43cb-92C2-25804820EDAC}">
                        <c15:formulaRef>
                          <c15:sqref>('Sans NRJSScore'!$F$41:$F$55,'Sans NRJSScore'!$F$59)</c15:sqref>
                        </c15:formulaRef>
                      </c:ext>
                    </c:extLst>
                    <c:numCache>
                      <c:formatCode>_-* #\ ##0.000_-;\-* #\ ##0.000_-;_-* "-"??_-;_-@_-</c:formatCode>
                      <c:ptCount val="16"/>
                      <c:pt idx="0">
                        <c:v>5.3200000000000001E-3</c:v>
                      </c:pt>
                      <c:pt idx="1">
                        <c:v>1.4500000000000001E-2</c:v>
                      </c:pt>
                      <c:pt idx="2">
                        <c:v>8.1399999999999997E-3</c:v>
                      </c:pt>
                      <c:pt idx="3">
                        <c:v>3.3400000000000001E-3</c:v>
                      </c:pt>
                      <c:pt idx="4">
                        <c:v>1.6379999999999999E-2</c:v>
                      </c:pt>
                      <c:pt idx="5">
                        <c:v>2.6790000000000001E-2</c:v>
                      </c:pt>
                      <c:pt idx="6">
                        <c:v>1.183E-2</c:v>
                      </c:pt>
                      <c:pt idx="7">
                        <c:v>2.827E-2</c:v>
                      </c:pt>
                      <c:pt idx="8">
                        <c:v>9.4699999999999993E-3</c:v>
                      </c:pt>
                      <c:pt idx="9">
                        <c:v>1.2019999999999999E-2</c:v>
                      </c:pt>
                      <c:pt idx="10">
                        <c:v>2.971E-2</c:v>
                      </c:pt>
                      <c:pt idx="11">
                        <c:v>2.4E-2</c:v>
                      </c:pt>
                      <c:pt idx="12">
                        <c:v>6.2399999999999999E-3</c:v>
                      </c:pt>
                      <c:pt idx="13">
                        <c:v>0.79518</c:v>
                      </c:pt>
                      <c:pt idx="14">
                        <c:v>1.2199999999999999E-3</c:v>
                      </c:pt>
                      <c:pt idx="15">
                        <c:v>1.22312842384512E-3</c:v>
                      </c:pt>
                    </c:numCache>
                  </c:numRef>
                </c:val>
                <c:smooth val="0"/>
                <c:extLst>
                  <c:ext xmlns:c16="http://schemas.microsoft.com/office/drawing/2014/chart" uri="{C3380CC4-5D6E-409C-BE32-E72D297353CC}">
                    <c16:uniqueId val="{0000000C-75E0-4C94-80A1-B3A1D795F685}"/>
                  </c:ext>
                </c:extLst>
              </c15:ser>
            </c15:filteredLineSeries>
            <c15:filteredLineSeries>
              <c15:ser>
                <c:idx val="4"/>
                <c:order val="3"/>
                <c:tx>
                  <c:strRef>
                    <c:extLst xmlns:c15="http://schemas.microsoft.com/office/drawing/2012/chart">
                      <c:ext xmlns:c15="http://schemas.microsoft.com/office/drawing/2012/chart" uri="{02D57815-91ED-43cb-92C2-25804820EDAC}">
                        <c15:formulaRef>
                          <c15:sqref>'Sans NRJSScore'!$G$40</c15:sqref>
                        </c15:formulaRef>
                      </c:ext>
                    </c:extLst>
                    <c:strCache>
                      <c:ptCount val="1"/>
                      <c:pt idx="0">
                        <c:v>RMSE mean score</c:v>
                      </c:pt>
                    </c:strCache>
                  </c:strRef>
                </c:tx>
                <c:spPr>
                  <a:ln w="31750" cap="rnd">
                    <a:solidFill>
                      <a:schemeClr val="accent5"/>
                    </a:solidFill>
                    <a:round/>
                  </a:ln>
                  <a:effectLst>
                    <a:outerShdw blurRad="40000" dist="23000" dir="5400000" rotWithShape="0">
                      <a:srgbClr val="000000">
                        <a:alpha val="35000"/>
                      </a:srgbClr>
                    </a:outerShdw>
                  </a:effectLst>
                </c:spPr>
                <c:marker>
                  <c:symbol val="circle"/>
                  <c:size val="6"/>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c:spPr>
                </c:marker>
                <c:cat>
                  <c:strRef>
                    <c:extLst xmlns:c15="http://schemas.microsoft.com/office/drawing/2012/chart">
                      <c:ext xmlns:c15="http://schemas.microsoft.com/office/drawing/2012/chart" uri="{02D57815-91ED-43cb-92C2-25804820EDAC}">
                        <c15:formulaRef>
                          <c15:sqref>('Sans NRJSScore'!$C$41:$C$55,'Sans NRJSScore'!$C$59)</c15:sqref>
                        </c15:formulaRef>
                      </c:ext>
                    </c:extLst>
                    <c:strCache>
                      <c:ptCount val="16"/>
                      <c:pt idx="0">
                        <c:v>StackingRegressor</c:v>
                      </c:pt>
                      <c:pt idx="1">
                        <c:v>VotingRegressor</c:v>
                      </c:pt>
                      <c:pt idx="2">
                        <c:v>GradientBoosting</c:v>
                      </c:pt>
                      <c:pt idx="3">
                        <c:v>Ridge</c:v>
                      </c:pt>
                      <c:pt idx="4">
                        <c:v>RandomForest</c:v>
                      </c:pt>
                      <c:pt idx="5">
                        <c:v>LightGBM</c:v>
                      </c:pt>
                      <c:pt idx="6">
                        <c:v>xgboost</c:v>
                      </c:pt>
                      <c:pt idx="7">
                        <c:v>HistGradientBoosting</c:v>
                      </c:pt>
                      <c:pt idx="8">
                        <c:v>Bagging</c:v>
                      </c:pt>
                      <c:pt idx="9">
                        <c:v>svr_rbf</c:v>
                      </c:pt>
                      <c:pt idx="10">
                        <c:v>AdaBoost</c:v>
                      </c:pt>
                      <c:pt idx="11">
                        <c:v>svr_poly</c:v>
                      </c:pt>
                      <c:pt idx="12">
                        <c:v>ElasticNet</c:v>
                      </c:pt>
                      <c:pt idx="13">
                        <c:v>svr_linear</c:v>
                      </c:pt>
                      <c:pt idx="14">
                        <c:v>Lasso</c:v>
                      </c:pt>
                      <c:pt idx="15">
                        <c:v>Dummy estimateur</c:v>
                      </c:pt>
                    </c:strCache>
                  </c:strRef>
                </c:cat>
                <c:val>
                  <c:numRef>
                    <c:extLst xmlns:c15="http://schemas.microsoft.com/office/drawing/2012/chart">
                      <c:ext xmlns:c15="http://schemas.microsoft.com/office/drawing/2012/chart" uri="{02D57815-91ED-43cb-92C2-25804820EDAC}">
                        <c15:formulaRef>
                          <c15:sqref>('Sans NRJSScore'!$G$41:$G$55,'Sans NRJSScore'!$G$59)</c15:sqref>
                        </c15:formulaRef>
                      </c:ext>
                    </c:extLst>
                    <c:numCache>
                      <c:formatCode>0.00</c:formatCode>
                      <c:ptCount val="16"/>
                      <c:pt idx="0">
                        <c:v>0.26623999999999998</c:v>
                      </c:pt>
                      <c:pt idx="1">
                        <c:v>0.27044000000000001</c:v>
                      </c:pt>
                      <c:pt idx="2">
                        <c:v>0.27360000000000001</c:v>
                      </c:pt>
                      <c:pt idx="3">
                        <c:v>0.28520000000000001</c:v>
                      </c:pt>
                      <c:pt idx="4">
                        <c:v>0.28749999999999998</c:v>
                      </c:pt>
                      <c:pt idx="5">
                        <c:v>0.30541000000000001</c:v>
                      </c:pt>
                      <c:pt idx="6">
                        <c:v>0.30653999999999998</c:v>
                      </c:pt>
                      <c:pt idx="7">
                        <c:v>0.30654999999999999</c:v>
                      </c:pt>
                      <c:pt idx="8">
                        <c:v>0.31502000000000002</c:v>
                      </c:pt>
                      <c:pt idx="9">
                        <c:v>0.35533999999999999</c:v>
                      </c:pt>
                      <c:pt idx="10">
                        <c:v>0.41181000000000001</c:v>
                      </c:pt>
                      <c:pt idx="11">
                        <c:v>0.42693999999999999</c:v>
                      </c:pt>
                      <c:pt idx="12">
                        <c:v>0.79218</c:v>
                      </c:pt>
                      <c:pt idx="13">
                        <c:v>0.86343999999999999</c:v>
                      </c:pt>
                      <c:pt idx="14">
                        <c:v>1.21462</c:v>
                      </c:pt>
                      <c:pt idx="15">
                        <c:v>1.21461683995681</c:v>
                      </c:pt>
                    </c:numCache>
                  </c:numRef>
                </c:val>
                <c:smooth val="0"/>
                <c:extLst xmlns:c15="http://schemas.microsoft.com/office/drawing/2012/chart">
                  <c:ext xmlns:c16="http://schemas.microsoft.com/office/drawing/2014/chart" uri="{C3380CC4-5D6E-409C-BE32-E72D297353CC}">
                    <c16:uniqueId val="{0000000D-75E0-4C94-80A1-B3A1D795F685}"/>
                  </c:ext>
                </c:extLst>
              </c15:ser>
            </c15:filteredLineSeries>
            <c15:filteredLineSeries>
              <c15:ser>
                <c:idx val="3"/>
                <c:order val="4"/>
                <c:tx>
                  <c:strRef>
                    <c:extLst xmlns:c15="http://schemas.microsoft.com/office/drawing/2012/chart">
                      <c:ext xmlns:c15="http://schemas.microsoft.com/office/drawing/2012/chart" uri="{02D57815-91ED-43cb-92C2-25804820EDAC}">
                        <c15:formulaRef>
                          <c15:sqref>'Sans NRJSScore'!$H$40</c15:sqref>
                        </c15:formulaRef>
                      </c:ext>
                    </c:extLst>
                    <c:strCache>
                      <c:ptCount val="1"/>
                      <c:pt idx="0">
                        <c:v>RMSE std score</c:v>
                      </c:pt>
                    </c:strCache>
                  </c:strRef>
                </c:tx>
                <c:spPr>
                  <a:ln w="31750" cap="rnd">
                    <a:solidFill>
                      <a:schemeClr val="accent4"/>
                    </a:solidFill>
                    <a:round/>
                  </a:ln>
                  <a:effectLst>
                    <a:outerShdw blurRad="40000" dist="23000" dir="5400000" rotWithShape="0">
                      <a:srgbClr val="000000">
                        <a:alpha val="35000"/>
                      </a:srgbClr>
                    </a:outerShdw>
                  </a:effectLst>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c:spPr>
                </c:marker>
                <c:cat>
                  <c:strRef>
                    <c:extLst xmlns:c15="http://schemas.microsoft.com/office/drawing/2012/chart">
                      <c:ext xmlns:c15="http://schemas.microsoft.com/office/drawing/2012/chart" uri="{02D57815-91ED-43cb-92C2-25804820EDAC}">
                        <c15:formulaRef>
                          <c15:sqref>('Sans NRJSScore'!$C$41:$C$55,'Sans NRJSScore'!$C$59)</c15:sqref>
                        </c15:formulaRef>
                      </c:ext>
                    </c:extLst>
                    <c:strCache>
                      <c:ptCount val="16"/>
                      <c:pt idx="0">
                        <c:v>StackingRegressor</c:v>
                      </c:pt>
                      <c:pt idx="1">
                        <c:v>VotingRegressor</c:v>
                      </c:pt>
                      <c:pt idx="2">
                        <c:v>GradientBoosting</c:v>
                      </c:pt>
                      <c:pt idx="3">
                        <c:v>Ridge</c:v>
                      </c:pt>
                      <c:pt idx="4">
                        <c:v>RandomForest</c:v>
                      </c:pt>
                      <c:pt idx="5">
                        <c:v>LightGBM</c:v>
                      </c:pt>
                      <c:pt idx="6">
                        <c:v>xgboost</c:v>
                      </c:pt>
                      <c:pt idx="7">
                        <c:v>HistGradientBoosting</c:v>
                      </c:pt>
                      <c:pt idx="8">
                        <c:v>Bagging</c:v>
                      </c:pt>
                      <c:pt idx="9">
                        <c:v>svr_rbf</c:v>
                      </c:pt>
                      <c:pt idx="10">
                        <c:v>AdaBoost</c:v>
                      </c:pt>
                      <c:pt idx="11">
                        <c:v>svr_poly</c:v>
                      </c:pt>
                      <c:pt idx="12">
                        <c:v>ElasticNet</c:v>
                      </c:pt>
                      <c:pt idx="13">
                        <c:v>svr_linear</c:v>
                      </c:pt>
                      <c:pt idx="14">
                        <c:v>Lasso</c:v>
                      </c:pt>
                      <c:pt idx="15">
                        <c:v>Dummy estimateur</c:v>
                      </c:pt>
                    </c:strCache>
                  </c:strRef>
                </c:cat>
                <c:val>
                  <c:numRef>
                    <c:extLst xmlns:c15="http://schemas.microsoft.com/office/drawing/2012/chart">
                      <c:ext xmlns:c15="http://schemas.microsoft.com/office/drawing/2012/chart" uri="{02D57815-91ED-43cb-92C2-25804820EDAC}">
                        <c15:formulaRef>
                          <c15:sqref>('Sans NRJSScore'!$H$41:$H$55,'Sans NRJSScore'!$H$59)</c15:sqref>
                        </c15:formulaRef>
                      </c:ext>
                    </c:extLst>
                    <c:numCache>
                      <c:formatCode>0.00</c:formatCode>
                      <c:ptCount val="16"/>
                      <c:pt idx="0">
                        <c:v>1.678E-2</c:v>
                      </c:pt>
                      <c:pt idx="1">
                        <c:v>2.3369999999999998E-2</c:v>
                      </c:pt>
                      <c:pt idx="2">
                        <c:v>2.1350000000000001E-2</c:v>
                      </c:pt>
                      <c:pt idx="3">
                        <c:v>1.4E-2</c:v>
                      </c:pt>
                      <c:pt idx="4">
                        <c:v>2.7900000000000001E-2</c:v>
                      </c:pt>
                      <c:pt idx="5">
                        <c:v>3.5650000000000001E-2</c:v>
                      </c:pt>
                      <c:pt idx="6">
                        <c:v>2.4309999999999998E-2</c:v>
                      </c:pt>
                      <c:pt idx="7">
                        <c:v>3.7999999999999999E-2</c:v>
                      </c:pt>
                      <c:pt idx="8">
                        <c:v>1.7340000000000001E-2</c:v>
                      </c:pt>
                      <c:pt idx="9">
                        <c:v>2.3879999999999998E-2</c:v>
                      </c:pt>
                      <c:pt idx="10">
                        <c:v>3.1099999999999999E-2</c:v>
                      </c:pt>
                      <c:pt idx="11">
                        <c:v>3.4770000000000002E-2</c:v>
                      </c:pt>
                      <c:pt idx="12">
                        <c:v>4.9259999999999998E-2</c:v>
                      </c:pt>
                      <c:pt idx="13">
                        <c:v>0.86773999999999996</c:v>
                      </c:pt>
                      <c:pt idx="14">
                        <c:v>6.7699999999999996E-2</c:v>
                      </c:pt>
                      <c:pt idx="15">
                        <c:v>0</c:v>
                      </c:pt>
                    </c:numCache>
                  </c:numRef>
                </c:val>
                <c:smooth val="0"/>
                <c:extLst xmlns:c15="http://schemas.microsoft.com/office/drawing/2012/chart">
                  <c:ext xmlns:c16="http://schemas.microsoft.com/office/drawing/2014/chart" uri="{C3380CC4-5D6E-409C-BE32-E72D297353CC}">
                    <c16:uniqueId val="{0000000E-75E0-4C94-80A1-B3A1D795F685}"/>
                  </c:ext>
                </c:extLst>
              </c15:ser>
            </c15:filteredLineSeries>
          </c:ext>
        </c:extLst>
      </c:lineChart>
      <c:catAx>
        <c:axId val="1178132191"/>
        <c:scaling>
          <c:orientation val="minMax"/>
        </c:scaling>
        <c:delete val="0"/>
        <c:axPos val="b"/>
        <c:numFmt formatCode="General" sourceLinked="1"/>
        <c:majorTickMark val="none"/>
        <c:minorTickMark val="none"/>
        <c:tickLblPos val="low"/>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1178135519"/>
        <c:crosses val="autoZero"/>
        <c:auto val="1"/>
        <c:lblAlgn val="ctr"/>
        <c:lblOffset val="100"/>
        <c:noMultiLvlLbl val="0"/>
      </c:catAx>
      <c:valAx>
        <c:axId val="1178135519"/>
        <c:scaling>
          <c:orientation val="minMax"/>
          <c:min val="-3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1178132191"/>
        <c:crosses val="autoZero"/>
        <c:crossBetween val="between"/>
      </c:valAx>
      <c:valAx>
        <c:axId val="1191314639"/>
        <c:scaling>
          <c:orientation val="minMax"/>
        </c:scaling>
        <c:delete val="0"/>
        <c:axPos val="r"/>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1191317135"/>
        <c:crosses val="max"/>
        <c:crossBetween val="between"/>
      </c:valAx>
      <c:catAx>
        <c:axId val="1191317135"/>
        <c:scaling>
          <c:orientation val="minMax"/>
        </c:scaling>
        <c:delete val="1"/>
        <c:axPos val="b"/>
        <c:numFmt formatCode="General" sourceLinked="1"/>
        <c:majorTickMark val="none"/>
        <c:minorTickMark val="none"/>
        <c:tickLblPos val="nextTo"/>
        <c:crossAx val="119131463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C5714-0868-4287-90D8-28FB7BF6BD2C}" type="doc">
      <dgm:prSet loTypeId="urn:microsoft.com/office/officeart/2017/3/layout/DropPinTimeline#2" loCatId="other" qsTypeId="urn:microsoft.com/office/officeart/2005/8/quickstyle/simple1" qsCatId="simple" csTypeId="urn:microsoft.com/office/officeart/2005/8/colors/accent2_1" csCatId="accent2" phldr="1"/>
      <dgm:spPr/>
      <dgm:t>
        <a:bodyPr rtlCol="0"/>
        <a:lstStyle/>
        <a:p>
          <a:pPr rtl="0"/>
          <a:endParaRPr lang="fr-FR"/>
        </a:p>
      </dgm:t>
    </dgm:pt>
    <dgm:pt modelId="{E40F4386-8831-418F-B705-2EF711FB0638}">
      <dgm:prSet phldrT="[Text]"/>
      <dgm:spPr/>
      <dgm:t>
        <a:bodyPr rtlCol="0"/>
        <a:lstStyle/>
        <a:p>
          <a:pPr rtl="0"/>
          <a:r>
            <a:rPr lang="fr-FR" b="0" i="1" dirty="0">
              <a:solidFill>
                <a:srgbClr val="2C567A"/>
              </a:solidFill>
            </a:rPr>
            <a:t>Description données</a:t>
          </a:r>
        </a:p>
      </dgm:t>
    </dgm:pt>
    <dgm:pt modelId="{BA5DB78F-0BD1-45CF-9B96-46A70AB3D9A2}" type="parTrans" cxnId="{6DB8FFBA-487B-4E87-9D41-FD7AF2F69CF4}">
      <dgm:prSet/>
      <dgm:spPr/>
      <dgm:t>
        <a:bodyPr rtlCol="0"/>
        <a:lstStyle/>
        <a:p>
          <a:pPr rtl="0"/>
          <a:endParaRPr lang="fr-FR"/>
        </a:p>
      </dgm:t>
    </dgm:pt>
    <dgm:pt modelId="{D0CAE994-5783-41EC-9711-4E1D519F3834}" type="sibTrans" cxnId="{6DB8FFBA-487B-4E87-9D41-FD7AF2F69CF4}">
      <dgm:prSet/>
      <dgm:spPr/>
      <dgm:t>
        <a:bodyPr rtlCol="0"/>
        <a:lstStyle/>
        <a:p>
          <a:pPr rtl="0"/>
          <a:endParaRPr lang="fr-FR"/>
        </a:p>
      </dgm:t>
    </dgm:pt>
    <dgm:pt modelId="{9D775CEA-FB87-47C4-9A33-B679A4F91D5A}">
      <dgm:prSet phldrT="[Text]" custT="1"/>
      <dgm:spPr/>
      <dgm:t>
        <a:bodyPr rtlCol="0"/>
        <a:lstStyle/>
        <a:p>
          <a:pPr rtl="0"/>
          <a:r>
            <a:rPr lang="fr-FR" sz="1400" b="0" i="0" u="none" dirty="0">
              <a:solidFill>
                <a:srgbClr val="666666"/>
              </a:solidFill>
            </a:rPr>
            <a:t>Source, et Descriptif sommaire de la structure des données</a:t>
          </a:r>
          <a:endParaRPr lang="fr-FR" sz="1400" dirty="0">
            <a:solidFill>
              <a:srgbClr val="666666"/>
            </a:solidFill>
          </a:endParaRPr>
        </a:p>
      </dgm:t>
    </dgm:pt>
    <dgm:pt modelId="{C3B4CFE3-1417-4427-AA54-FBDCAAFFE651}" type="parTrans" cxnId="{7FD8009C-0CEB-41DE-B0CC-709282B25D15}">
      <dgm:prSet/>
      <dgm:spPr/>
      <dgm:t>
        <a:bodyPr rtlCol="0"/>
        <a:lstStyle/>
        <a:p>
          <a:pPr rtl="0"/>
          <a:endParaRPr lang="fr-FR"/>
        </a:p>
      </dgm:t>
    </dgm:pt>
    <dgm:pt modelId="{DCB568C9-3C02-42D5-BA11-189A5C3024AA}" type="sibTrans" cxnId="{7FD8009C-0CEB-41DE-B0CC-709282B25D15}">
      <dgm:prSet/>
      <dgm:spPr/>
      <dgm:t>
        <a:bodyPr rtlCol="0"/>
        <a:lstStyle/>
        <a:p>
          <a:pPr rtl="0"/>
          <a:endParaRPr lang="fr-FR"/>
        </a:p>
      </dgm:t>
    </dgm:pt>
    <dgm:pt modelId="{216BC4CD-18EE-4F27-8680-F1299126CE77}">
      <dgm:prSet phldrT="[Text]"/>
      <dgm:spPr/>
      <dgm:t>
        <a:bodyPr rtlCol="0"/>
        <a:lstStyle/>
        <a:p>
          <a:pPr rtl="0"/>
          <a:r>
            <a:rPr lang="fr-FR" b="0" dirty="0" err="1">
              <a:solidFill>
                <a:srgbClr val="2C567A"/>
              </a:solidFill>
            </a:rPr>
            <a:t>Outliers</a:t>
          </a:r>
          <a:r>
            <a:rPr lang="fr-FR" b="0" dirty="0">
              <a:solidFill>
                <a:srgbClr val="2C567A"/>
              </a:solidFill>
            </a:rPr>
            <a:t> et </a:t>
          </a:r>
          <a:r>
            <a:rPr lang="fr-FR" b="0" dirty="0" err="1">
              <a:solidFill>
                <a:srgbClr val="2C567A"/>
              </a:solidFill>
            </a:rPr>
            <a:t>Missing</a:t>
          </a:r>
          <a:r>
            <a:rPr lang="fr-FR" b="0" dirty="0">
              <a:solidFill>
                <a:srgbClr val="2C567A"/>
              </a:solidFill>
            </a:rPr>
            <a:t> Values</a:t>
          </a:r>
        </a:p>
      </dgm:t>
    </dgm:pt>
    <dgm:pt modelId="{9035202F-34B7-4FD2-ABEC-FBF9181D08E7}" type="parTrans" cxnId="{0A3B7C5F-7735-4608-8242-E6F73844D071}">
      <dgm:prSet/>
      <dgm:spPr/>
      <dgm:t>
        <a:bodyPr rtlCol="0"/>
        <a:lstStyle/>
        <a:p>
          <a:pPr rtl="0"/>
          <a:endParaRPr lang="fr-FR"/>
        </a:p>
      </dgm:t>
    </dgm:pt>
    <dgm:pt modelId="{53BD166D-91E5-487C-BD55-AC4B1FA9AFAB}" type="sibTrans" cxnId="{0A3B7C5F-7735-4608-8242-E6F73844D071}">
      <dgm:prSet/>
      <dgm:spPr/>
      <dgm:t>
        <a:bodyPr rtlCol="0"/>
        <a:lstStyle/>
        <a:p>
          <a:pPr rtl="0"/>
          <a:endParaRPr lang="fr-FR"/>
        </a:p>
      </dgm:t>
    </dgm:pt>
    <dgm:pt modelId="{C9D54AD6-2B46-4A5C-8B15-6EB605017506}">
      <dgm:prSet phldrT="[Text]" custT="1"/>
      <dgm:spPr/>
      <dgm:t>
        <a:bodyPr rtlCol="0"/>
        <a:lstStyle/>
        <a:p>
          <a:pPr rtl="0"/>
          <a:r>
            <a:rPr lang="fr-FR" sz="1400" dirty="0">
              <a:solidFill>
                <a:srgbClr val="666666"/>
              </a:solidFill>
            </a:rPr>
            <a:t>Étude des données manquantes</a:t>
          </a:r>
        </a:p>
        <a:p>
          <a:pPr rtl="0"/>
          <a:r>
            <a:rPr lang="fr-FR" sz="1400" dirty="0">
              <a:solidFill>
                <a:srgbClr val="666666"/>
              </a:solidFill>
            </a:rPr>
            <a:t>Imputation de ces valeurs manquantes</a:t>
          </a:r>
        </a:p>
      </dgm:t>
    </dgm:pt>
    <dgm:pt modelId="{F129E4C2-7904-46D3-A1B6-3961A818C015}" type="parTrans" cxnId="{792B05C2-5166-497A-B522-DD33ED15AE00}">
      <dgm:prSet/>
      <dgm:spPr/>
      <dgm:t>
        <a:bodyPr rtlCol="0"/>
        <a:lstStyle/>
        <a:p>
          <a:pPr rtl="0"/>
          <a:endParaRPr lang="fr-FR"/>
        </a:p>
      </dgm:t>
    </dgm:pt>
    <dgm:pt modelId="{BF7E5694-37A7-4053-9E35-03119E673100}" type="sibTrans" cxnId="{792B05C2-5166-497A-B522-DD33ED15AE00}">
      <dgm:prSet/>
      <dgm:spPr/>
      <dgm:t>
        <a:bodyPr rtlCol="0"/>
        <a:lstStyle/>
        <a:p>
          <a:pPr rtl="0"/>
          <a:endParaRPr lang="fr-FR"/>
        </a:p>
      </dgm:t>
    </dgm:pt>
    <dgm:pt modelId="{93FF5F9D-AAFA-4950-8546-6AECA4470D48}">
      <dgm:prSet phldrT="[Text]"/>
      <dgm:spPr/>
      <dgm:t>
        <a:bodyPr rtlCol="0"/>
        <a:lstStyle/>
        <a:p>
          <a:pPr rtl="0"/>
          <a:r>
            <a:rPr lang="fr-FR" b="0" i="1" dirty="0">
              <a:solidFill>
                <a:srgbClr val="2C567A"/>
              </a:solidFill>
            </a:rPr>
            <a:t>Data </a:t>
          </a:r>
          <a:r>
            <a:rPr lang="fr-FR" b="0" i="1" dirty="0" err="1">
              <a:solidFill>
                <a:srgbClr val="2C567A"/>
              </a:solidFill>
            </a:rPr>
            <a:t>analysis</a:t>
          </a:r>
          <a:endParaRPr lang="fr-FR" b="0" i="1" dirty="0">
            <a:solidFill>
              <a:srgbClr val="2C567A"/>
            </a:solidFill>
          </a:endParaRPr>
        </a:p>
      </dgm:t>
    </dgm:pt>
    <dgm:pt modelId="{3D298734-E7B7-4677-BE81-F586C8D97438}" type="parTrans" cxnId="{06A2C4EF-834F-43FD-B45A-1554E6A68EBB}">
      <dgm:prSet/>
      <dgm:spPr/>
      <dgm:t>
        <a:bodyPr rtlCol="0"/>
        <a:lstStyle/>
        <a:p>
          <a:pPr rtl="0"/>
          <a:endParaRPr lang="fr-FR"/>
        </a:p>
      </dgm:t>
    </dgm:pt>
    <dgm:pt modelId="{38F0A00F-2CCF-46E9-AA53-7C6F7D500B84}" type="sibTrans" cxnId="{06A2C4EF-834F-43FD-B45A-1554E6A68EBB}">
      <dgm:prSet/>
      <dgm:spPr/>
      <dgm:t>
        <a:bodyPr rtlCol="0"/>
        <a:lstStyle/>
        <a:p>
          <a:pPr rtl="0"/>
          <a:endParaRPr lang="fr-FR"/>
        </a:p>
      </dgm:t>
    </dgm:pt>
    <dgm:pt modelId="{7C246739-132B-41AD-8DFA-A108B89D138D}">
      <dgm:prSet phldrT="[Text]" custT="1"/>
      <dgm:spPr/>
      <dgm:t>
        <a:bodyPr rtlCol="0"/>
        <a:lstStyle/>
        <a:p>
          <a:pPr rtl="0"/>
          <a:r>
            <a:rPr lang="fr-FR" sz="1400" b="0" i="0" u="none" dirty="0" err="1">
              <a:solidFill>
                <a:srgbClr val="666666"/>
              </a:solidFill>
            </a:rPr>
            <a:t>Cleaning</a:t>
          </a:r>
          <a:endParaRPr lang="fr-FR" sz="1400" b="0" i="0" u="none" dirty="0">
            <a:solidFill>
              <a:srgbClr val="666666"/>
            </a:solidFill>
          </a:endParaRPr>
        </a:p>
        <a:p>
          <a:pPr rtl="0"/>
          <a:r>
            <a:rPr lang="fr-FR" sz="1400" b="0" i="0" u="none" dirty="0">
              <a:solidFill>
                <a:srgbClr val="666666"/>
              </a:solidFill>
            </a:rPr>
            <a:t>Visualisation</a:t>
          </a:r>
          <a:endParaRPr lang="fr-FR" sz="1400" dirty="0">
            <a:solidFill>
              <a:srgbClr val="666666"/>
            </a:solidFill>
          </a:endParaRPr>
        </a:p>
      </dgm:t>
    </dgm:pt>
    <dgm:pt modelId="{6DC6AB27-331E-4C02-81E1-D2DC0951F94A}" type="parTrans" cxnId="{21F68C21-0932-40ED-B3AD-15446DF383C2}">
      <dgm:prSet/>
      <dgm:spPr/>
      <dgm:t>
        <a:bodyPr rtlCol="0"/>
        <a:lstStyle/>
        <a:p>
          <a:pPr rtl="0"/>
          <a:endParaRPr lang="fr-FR"/>
        </a:p>
      </dgm:t>
    </dgm:pt>
    <dgm:pt modelId="{ABE6CE27-78DF-4DFE-AE98-C519395C0138}" type="sibTrans" cxnId="{21F68C21-0932-40ED-B3AD-15446DF383C2}">
      <dgm:prSet/>
      <dgm:spPr/>
      <dgm:t>
        <a:bodyPr rtlCol="0"/>
        <a:lstStyle/>
        <a:p>
          <a:pPr rtl="0"/>
          <a:endParaRPr lang="fr-FR"/>
        </a:p>
      </dgm:t>
    </dgm:pt>
    <dgm:pt modelId="{57D926EE-FF1C-4F8E-BE58-791552003389}">
      <dgm:prSet phldrT="[Text]"/>
      <dgm:spPr/>
      <dgm:t>
        <a:bodyPr rtlCol="0"/>
        <a:lstStyle/>
        <a:p>
          <a:pPr rtl="0"/>
          <a:r>
            <a:rPr lang="fr-FR" dirty="0">
              <a:solidFill>
                <a:srgbClr val="2C567A"/>
              </a:solidFill>
            </a:rPr>
            <a:t>Normalité et Transformation</a:t>
          </a:r>
        </a:p>
      </dgm:t>
    </dgm:pt>
    <dgm:pt modelId="{73E44EEA-ED9D-47FC-9428-986D0A1FC4C0}" type="parTrans" cxnId="{369994A5-D668-4BAA-BAE5-4659A47CAE31}">
      <dgm:prSet/>
      <dgm:spPr/>
      <dgm:t>
        <a:bodyPr rtlCol="0"/>
        <a:lstStyle/>
        <a:p>
          <a:pPr rtl="0"/>
          <a:endParaRPr lang="fr-FR"/>
        </a:p>
      </dgm:t>
    </dgm:pt>
    <dgm:pt modelId="{A8CFE573-C424-4A7A-A6DC-2CAFAF6BE4BE}" type="sibTrans" cxnId="{369994A5-D668-4BAA-BAE5-4659A47CAE31}">
      <dgm:prSet/>
      <dgm:spPr/>
      <dgm:t>
        <a:bodyPr rtlCol="0"/>
        <a:lstStyle/>
        <a:p>
          <a:pPr rtl="0"/>
          <a:endParaRPr lang="fr-FR"/>
        </a:p>
      </dgm:t>
    </dgm:pt>
    <dgm:pt modelId="{C29A2877-D327-472A-B8DE-A9582740D1C4}">
      <dgm:prSet phldrT="[Text]"/>
      <dgm:spPr/>
      <dgm:t>
        <a:bodyPr rtlCol="0"/>
        <a:lstStyle/>
        <a:p>
          <a:pPr rtl="0"/>
          <a:r>
            <a:rPr lang="fr-FR" i="1" dirty="0">
              <a:solidFill>
                <a:srgbClr val="2C567A"/>
              </a:solidFill>
            </a:rPr>
            <a:t>Export Data </a:t>
          </a:r>
          <a:r>
            <a:rPr lang="fr-FR" i="1" dirty="0" err="1">
              <a:solidFill>
                <a:srgbClr val="2C567A"/>
              </a:solidFill>
            </a:rPr>
            <a:t>Cleaned</a:t>
          </a:r>
          <a:endParaRPr lang="fr-FR" i="1" dirty="0">
            <a:solidFill>
              <a:srgbClr val="2C567A"/>
            </a:solidFill>
          </a:endParaRPr>
        </a:p>
      </dgm:t>
    </dgm:pt>
    <dgm:pt modelId="{ACB8F89D-E3F0-46D6-9FE2-0E08ED03F108}" type="parTrans" cxnId="{E06C2FA0-97C9-4115-8036-5641738523F0}">
      <dgm:prSet/>
      <dgm:spPr/>
      <dgm:t>
        <a:bodyPr rtlCol="0"/>
        <a:lstStyle/>
        <a:p>
          <a:pPr rtl="0"/>
          <a:endParaRPr lang="fr-FR"/>
        </a:p>
      </dgm:t>
    </dgm:pt>
    <dgm:pt modelId="{4C9B2A60-E155-4BBB-A3EE-15AEEAA6D5C7}" type="sibTrans" cxnId="{E06C2FA0-97C9-4115-8036-5641738523F0}">
      <dgm:prSet/>
      <dgm:spPr/>
      <dgm:t>
        <a:bodyPr rtlCol="0"/>
        <a:lstStyle/>
        <a:p>
          <a:pPr rtl="0"/>
          <a:endParaRPr lang="fr-FR"/>
        </a:p>
      </dgm:t>
    </dgm:pt>
    <dgm:pt modelId="{04956CC5-BC9D-4B6B-9065-8589629A4900}">
      <dgm:prSet phldrT="[Text]" custT="1"/>
      <dgm:spPr/>
      <dgm:t>
        <a:bodyPr rtlCol="0"/>
        <a:lstStyle/>
        <a:p>
          <a:pPr rtl="0"/>
          <a:r>
            <a:rPr lang="fr-FR" sz="1400" b="0" i="0" u="none" dirty="0">
              <a:solidFill>
                <a:srgbClr val="666666"/>
              </a:solidFill>
            </a:rPr>
            <a:t>Étude de la normalité des variables</a:t>
          </a:r>
        </a:p>
        <a:p>
          <a:pPr rtl="0"/>
          <a:r>
            <a:rPr lang="fr-FR" sz="1400" b="0" i="0" u="none" dirty="0">
              <a:solidFill>
                <a:srgbClr val="666666"/>
              </a:solidFill>
            </a:rPr>
            <a:t>Transformation des </a:t>
          </a:r>
          <a:r>
            <a:rPr lang="fr-FR" sz="1400" b="0" i="0" u="none" dirty="0" err="1">
              <a:solidFill>
                <a:srgbClr val="666666"/>
              </a:solidFill>
            </a:rPr>
            <a:t>features</a:t>
          </a:r>
          <a:endParaRPr lang="fr-FR" sz="1400" b="0" i="0" u="none" dirty="0">
            <a:solidFill>
              <a:srgbClr val="666666"/>
            </a:solidFill>
          </a:endParaRPr>
        </a:p>
        <a:p>
          <a:pPr rtl="0"/>
          <a:r>
            <a:rPr lang="fr-FR" sz="1400" b="0" i="0" u="none" dirty="0">
              <a:solidFill>
                <a:srgbClr val="666666"/>
              </a:solidFill>
            </a:rPr>
            <a:t>Étude de la colinéarité des </a:t>
          </a:r>
          <a:r>
            <a:rPr lang="fr-FR" sz="1400" b="0" i="0" u="none" dirty="0" err="1">
              <a:solidFill>
                <a:srgbClr val="666666"/>
              </a:solidFill>
            </a:rPr>
            <a:t>features</a:t>
          </a:r>
          <a:endParaRPr lang="fr-FR" sz="1400" dirty="0">
            <a:solidFill>
              <a:srgbClr val="666666"/>
            </a:solidFill>
          </a:endParaRPr>
        </a:p>
      </dgm:t>
    </dgm:pt>
    <dgm:pt modelId="{EF3CCB5D-2D2B-414F-9C3E-2A98641DE75C}" type="parTrans" cxnId="{BE51D2B2-029C-4554-8705-90B588CC81C4}">
      <dgm:prSet/>
      <dgm:spPr/>
      <dgm:t>
        <a:bodyPr rtlCol="0"/>
        <a:lstStyle/>
        <a:p>
          <a:pPr rtl="0"/>
          <a:endParaRPr lang="fr-FR"/>
        </a:p>
      </dgm:t>
    </dgm:pt>
    <dgm:pt modelId="{4A8BA95F-C155-4C29-BC73-64B882D2BD09}" type="sibTrans" cxnId="{BE51D2B2-029C-4554-8705-90B588CC81C4}">
      <dgm:prSet/>
      <dgm:spPr/>
      <dgm:t>
        <a:bodyPr rtlCol="0"/>
        <a:lstStyle/>
        <a:p>
          <a:pPr rtl="0"/>
          <a:endParaRPr lang="fr-FR"/>
        </a:p>
      </dgm:t>
    </dgm:pt>
    <dgm:pt modelId="{25D1910D-4E8B-4393-8125-38DEB2A68B1E}">
      <dgm:prSet phldrT="[Text]" custT="1"/>
      <dgm:spPr/>
      <dgm:t>
        <a:bodyPr rtlCol="0"/>
        <a:lstStyle/>
        <a:p>
          <a:pPr rtl="0"/>
          <a:r>
            <a:rPr lang="fr-FR" sz="1500" dirty="0">
              <a:solidFill>
                <a:srgbClr val="666666"/>
              </a:solidFill>
            </a:rPr>
            <a:t>Export </a:t>
          </a:r>
          <a:r>
            <a:rPr lang="fr-FR" sz="1500" dirty="0" err="1">
              <a:solidFill>
                <a:srgbClr val="666666"/>
              </a:solidFill>
            </a:rPr>
            <a:t>cleaned</a:t>
          </a:r>
          <a:r>
            <a:rPr lang="fr-FR" sz="1500" dirty="0">
              <a:solidFill>
                <a:srgbClr val="666666"/>
              </a:solidFill>
            </a:rPr>
            <a:t> data</a:t>
          </a:r>
        </a:p>
      </dgm:t>
    </dgm:pt>
    <dgm:pt modelId="{71FC1CD1-8933-446D-A410-F2E5ECFCDCD4}" type="parTrans" cxnId="{D76B7430-3357-4174-8439-41EDA872EF5F}">
      <dgm:prSet/>
      <dgm:spPr/>
      <dgm:t>
        <a:bodyPr rtlCol="0"/>
        <a:lstStyle/>
        <a:p>
          <a:pPr rtl="0"/>
          <a:endParaRPr lang="fr-FR"/>
        </a:p>
      </dgm:t>
    </dgm:pt>
    <dgm:pt modelId="{FD38C820-2D77-442C-81A5-3C5E08D280FF}" type="sibTrans" cxnId="{D76B7430-3357-4174-8439-41EDA872EF5F}">
      <dgm:prSet/>
      <dgm:spPr/>
      <dgm:t>
        <a:bodyPr rtlCol="0"/>
        <a:lstStyle/>
        <a:p>
          <a:pPr rtl="0"/>
          <a:endParaRPr lang="fr-FR"/>
        </a:p>
      </dgm:t>
    </dgm:pt>
    <dgm:pt modelId="{407671DE-689A-4402-8922-08873E63480D}" type="pres">
      <dgm:prSet presAssocID="{160C5714-0868-4287-90D8-28FB7BF6BD2C}" presName="root" presStyleCnt="0">
        <dgm:presLayoutVars>
          <dgm:chMax/>
          <dgm:chPref/>
          <dgm:dir/>
          <dgm:animLvl val="lvl"/>
        </dgm:presLayoutVars>
      </dgm:prSet>
      <dgm:spPr/>
    </dgm:pt>
    <dgm:pt modelId="{1E8C53CE-312B-400D-8E6A-4635CB4CE270}" type="pres">
      <dgm:prSet presAssocID="{160C5714-0868-4287-90D8-28FB7BF6BD2C}" presName="divider" presStyleLbl="fgAcc1" presStyleIdx="0" presStyleCnt="6"/>
      <dgm:spPr>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gm:spPr>
    </dgm:pt>
    <dgm:pt modelId="{46D0A0B6-99C1-4C93-9D07-D394FCD06FBC}" type="pres">
      <dgm:prSet presAssocID="{160C5714-0868-4287-90D8-28FB7BF6BD2C}" presName="nodes" presStyleCnt="0">
        <dgm:presLayoutVars>
          <dgm:chMax/>
          <dgm:chPref/>
          <dgm:animLvl val="lvl"/>
        </dgm:presLayoutVars>
      </dgm:prSet>
      <dgm:spPr/>
    </dgm:pt>
    <dgm:pt modelId="{54FA9F05-68DF-4858-B50D-DCEC408D98A0}" type="pres">
      <dgm:prSet presAssocID="{E40F4386-8831-418F-B705-2EF711FB0638}" presName="composite" presStyleCnt="0"/>
      <dgm:spPr/>
    </dgm:pt>
    <dgm:pt modelId="{CDDE1E5C-76D1-411D-97D4-8F1977E9842D}" type="pres">
      <dgm:prSet presAssocID="{E40F4386-8831-418F-B705-2EF711FB0638}" presName="ConnectorPoint" presStyleLbl="lnNode1" presStyleIdx="0" presStyleCnt="5"/>
      <dgm:spPr/>
    </dgm:pt>
    <dgm:pt modelId="{A3C084F2-0093-4679-BE5F-A72847C99793}" type="pres">
      <dgm:prSet presAssocID="{E40F4386-8831-418F-B705-2EF711FB0638}" presName="DropPinPlaceHolder" presStyleCnt="0"/>
      <dgm:spPr/>
    </dgm:pt>
    <dgm:pt modelId="{0A69E26B-610A-460B-8DC9-F49A37B64039}" type="pres">
      <dgm:prSet presAssocID="{E40F4386-8831-418F-B705-2EF711FB0638}" presName="DropPin" presStyleLbl="alignNode1" presStyleIdx="0" presStyleCnt="5" custLinFactNeighborY="-3516"/>
      <dgm:spPr/>
    </dgm:pt>
    <dgm:pt modelId="{0D47F3AA-634C-409F-BD69-E4BACD9CCCFA}" type="pres">
      <dgm:prSet presAssocID="{E40F4386-8831-418F-B705-2EF711FB0638}" presName="Ellipse" presStyleLbl="fgAcc1" presStyleIdx="1"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92B0A5-8BE5-4E84-8618-26EA28CFF4A3}" type="pres">
      <dgm:prSet presAssocID="{E40F4386-8831-418F-B705-2EF711FB0638}" presName="L2TextContainer" presStyleLbl="revTx" presStyleIdx="0" presStyleCnt="10">
        <dgm:presLayoutVars>
          <dgm:bulletEnabled val="1"/>
        </dgm:presLayoutVars>
      </dgm:prSet>
      <dgm:spPr/>
    </dgm:pt>
    <dgm:pt modelId="{AA393DB5-4DAB-4AB9-875A-4BE9E87DA2BF}" type="pres">
      <dgm:prSet presAssocID="{E40F4386-8831-418F-B705-2EF711FB0638}" presName="L1TextContainer" presStyleLbl="revTx" presStyleIdx="1" presStyleCnt="10">
        <dgm:presLayoutVars>
          <dgm:chMax val="1"/>
          <dgm:chPref val="1"/>
          <dgm:bulletEnabled val="1"/>
        </dgm:presLayoutVars>
      </dgm:prSet>
      <dgm:spPr/>
    </dgm:pt>
    <dgm:pt modelId="{D10F2BCE-B77B-4F05-95FD-A65109E5DEA0}" type="pres">
      <dgm:prSet presAssocID="{E40F4386-8831-418F-B705-2EF711FB0638}" presName="ConnectLine" presStyleLbl="sibTrans1D1" presStyleIdx="0" presStyleCnt="5"/>
      <dgm:spPr>
        <a:noFill/>
        <a:ln w="9525" cap="flat" cmpd="sng" algn="ctr">
          <a:solidFill>
            <a:schemeClr val="accent2">
              <a:lumMod val="50000"/>
            </a:schemeClr>
          </a:solidFill>
          <a:prstDash val="dash"/>
          <a:miter lim="800000"/>
        </a:ln>
        <a:effectLst/>
      </dgm:spPr>
    </dgm:pt>
    <dgm:pt modelId="{7842451D-72E5-4EF0-B35E-DA20F99FD31B}" type="pres">
      <dgm:prSet presAssocID="{E40F4386-8831-418F-B705-2EF711FB0638}" presName="EmptyPlaceHolder" presStyleCnt="0"/>
      <dgm:spPr/>
    </dgm:pt>
    <dgm:pt modelId="{B17D2C92-48C0-4F3D-88BD-E2B451D76F57}" type="pres">
      <dgm:prSet presAssocID="{D0CAE994-5783-41EC-9711-4E1D519F3834}" presName="spaceBetweenRectangles" presStyleCnt="0"/>
      <dgm:spPr/>
    </dgm:pt>
    <dgm:pt modelId="{FBE92DF5-B8E0-497C-B190-87AC73E45970}" type="pres">
      <dgm:prSet presAssocID="{216BC4CD-18EE-4F27-8680-F1299126CE77}" presName="composite" presStyleCnt="0"/>
      <dgm:spPr/>
    </dgm:pt>
    <dgm:pt modelId="{94B71067-EBEC-4112-A9D1-8B8A7A437FC8}" type="pres">
      <dgm:prSet presAssocID="{216BC4CD-18EE-4F27-8680-F1299126CE77}" presName="ConnectorPoint" presStyleLbl="lnNode1" presStyleIdx="1" presStyleCnt="5"/>
      <dgm:spPr/>
    </dgm:pt>
    <dgm:pt modelId="{7514FAA3-F485-4827-B6A2-FC89911A0BB4}" type="pres">
      <dgm:prSet presAssocID="{216BC4CD-18EE-4F27-8680-F1299126CE77}" presName="DropPinPlaceHolder" presStyleCnt="0"/>
      <dgm:spPr/>
    </dgm:pt>
    <dgm:pt modelId="{11AAD205-8152-4363-B661-3C3A26A103FF}" type="pres">
      <dgm:prSet presAssocID="{216BC4CD-18EE-4F27-8680-F1299126CE77}" presName="DropPin" presStyleLbl="alignNode1" presStyleIdx="1" presStyleCnt="5" custLinFactNeighborY="3516"/>
      <dgm:spPr/>
    </dgm:pt>
    <dgm:pt modelId="{2E4364CD-3B8A-4A42-AB11-744F4277900A}" type="pres">
      <dgm:prSet presAssocID="{216BC4CD-18EE-4F27-8680-F1299126CE77}" presName="Ellipse" presStyleLbl="fgAcc1" presStyleIdx="2"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07310A89-F151-435B-963F-FD9908E8C694}" type="pres">
      <dgm:prSet presAssocID="{216BC4CD-18EE-4F27-8680-F1299126CE77}" presName="L2TextContainer" presStyleLbl="revTx" presStyleIdx="2" presStyleCnt="10">
        <dgm:presLayoutVars>
          <dgm:bulletEnabled val="1"/>
        </dgm:presLayoutVars>
      </dgm:prSet>
      <dgm:spPr/>
    </dgm:pt>
    <dgm:pt modelId="{6386BA6E-453A-41E1-ADAD-7626B92BD1BF}" type="pres">
      <dgm:prSet presAssocID="{216BC4CD-18EE-4F27-8680-F1299126CE77}" presName="L1TextContainer" presStyleLbl="revTx" presStyleIdx="3" presStyleCnt="10">
        <dgm:presLayoutVars>
          <dgm:chMax val="1"/>
          <dgm:chPref val="1"/>
          <dgm:bulletEnabled val="1"/>
        </dgm:presLayoutVars>
      </dgm:prSet>
      <dgm:spPr/>
    </dgm:pt>
    <dgm:pt modelId="{DB95D829-80DF-4ADA-B04C-CE92ADFB6606}" type="pres">
      <dgm:prSet presAssocID="{216BC4CD-18EE-4F27-8680-F1299126CE77}" presName="ConnectLine" presStyleLbl="sibTrans1D1" presStyleIdx="1" presStyleCnt="5"/>
      <dgm:spPr>
        <a:noFill/>
        <a:ln w="9525" cap="flat" cmpd="sng" algn="ctr">
          <a:solidFill>
            <a:schemeClr val="accent2">
              <a:lumMod val="50000"/>
            </a:schemeClr>
          </a:solidFill>
          <a:prstDash val="dash"/>
          <a:miter lim="800000"/>
        </a:ln>
        <a:effectLst/>
      </dgm:spPr>
    </dgm:pt>
    <dgm:pt modelId="{CDFB6879-D0D6-43FC-BC0B-D27687D992EB}" type="pres">
      <dgm:prSet presAssocID="{216BC4CD-18EE-4F27-8680-F1299126CE77}" presName="EmptyPlaceHolder" presStyleCnt="0"/>
      <dgm:spPr/>
    </dgm:pt>
    <dgm:pt modelId="{73F94D99-690C-4CBF-869A-EF5DD70CF6B4}" type="pres">
      <dgm:prSet presAssocID="{53BD166D-91E5-487C-BD55-AC4B1FA9AFAB}" presName="spaceBetweenRectangles" presStyleCnt="0"/>
      <dgm:spPr/>
    </dgm:pt>
    <dgm:pt modelId="{CEDC3BDA-322C-4005-A3A5-77E148865242}" type="pres">
      <dgm:prSet presAssocID="{93FF5F9D-AAFA-4950-8546-6AECA4470D48}" presName="composite" presStyleCnt="0"/>
      <dgm:spPr/>
    </dgm:pt>
    <dgm:pt modelId="{83D4573F-3CB1-4541-8BEE-E8224A8ED015}" type="pres">
      <dgm:prSet presAssocID="{93FF5F9D-AAFA-4950-8546-6AECA4470D48}" presName="ConnectorPoint" presStyleLbl="lnNode1" presStyleIdx="2" presStyleCnt="5"/>
      <dgm:spPr/>
    </dgm:pt>
    <dgm:pt modelId="{192BBF61-2B64-4E18-92EE-EF8B6030201C}" type="pres">
      <dgm:prSet presAssocID="{93FF5F9D-AAFA-4950-8546-6AECA4470D48}" presName="DropPinPlaceHolder" presStyleCnt="0"/>
      <dgm:spPr/>
    </dgm:pt>
    <dgm:pt modelId="{63CCDBCC-C40A-41AF-BB40-B20A9AB919D8}" type="pres">
      <dgm:prSet presAssocID="{93FF5F9D-AAFA-4950-8546-6AECA4470D48}" presName="DropPin" presStyleLbl="alignNode1" presStyleIdx="2" presStyleCnt="5" custLinFactNeighborY="-3516"/>
      <dgm:spPr/>
    </dgm:pt>
    <dgm:pt modelId="{C25D9000-2762-4B6C-BFD6-7B6C2D0122B9}" type="pres">
      <dgm:prSet presAssocID="{93FF5F9D-AAFA-4950-8546-6AECA4470D48}" presName="Ellipse" presStyleLbl="fgAcc1" presStyleIdx="3"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C08C98A3-4322-425C-8260-4319044AFBF1}" type="pres">
      <dgm:prSet presAssocID="{93FF5F9D-AAFA-4950-8546-6AECA4470D48}" presName="L2TextContainer" presStyleLbl="revTx" presStyleIdx="4" presStyleCnt="10">
        <dgm:presLayoutVars>
          <dgm:bulletEnabled val="1"/>
        </dgm:presLayoutVars>
      </dgm:prSet>
      <dgm:spPr/>
    </dgm:pt>
    <dgm:pt modelId="{52F3B4A2-8EDD-4B40-B5F3-A1CECB56D29F}" type="pres">
      <dgm:prSet presAssocID="{93FF5F9D-AAFA-4950-8546-6AECA4470D48}" presName="L1TextContainer" presStyleLbl="revTx" presStyleIdx="5" presStyleCnt="10">
        <dgm:presLayoutVars>
          <dgm:chMax val="1"/>
          <dgm:chPref val="1"/>
          <dgm:bulletEnabled val="1"/>
        </dgm:presLayoutVars>
      </dgm:prSet>
      <dgm:spPr/>
    </dgm:pt>
    <dgm:pt modelId="{4A2B3FB7-F9B6-43D5-A931-C70A3750EA87}" type="pres">
      <dgm:prSet presAssocID="{93FF5F9D-AAFA-4950-8546-6AECA4470D48}" presName="ConnectLine" presStyleLbl="sibTrans1D1" presStyleIdx="2" presStyleCnt="5"/>
      <dgm:spPr>
        <a:noFill/>
        <a:ln w="9525" cap="flat" cmpd="sng" algn="ctr">
          <a:solidFill>
            <a:schemeClr val="accent2">
              <a:lumMod val="50000"/>
            </a:schemeClr>
          </a:solidFill>
          <a:prstDash val="dash"/>
          <a:miter lim="800000"/>
        </a:ln>
        <a:effectLst/>
      </dgm:spPr>
    </dgm:pt>
    <dgm:pt modelId="{BA1A1A8C-A776-4D01-B097-263B42C05CD4}" type="pres">
      <dgm:prSet presAssocID="{93FF5F9D-AAFA-4950-8546-6AECA4470D48}" presName="EmptyPlaceHolder" presStyleCnt="0"/>
      <dgm:spPr/>
    </dgm:pt>
    <dgm:pt modelId="{06E0E481-BB98-4161-9BDE-A1547F63DD20}" type="pres">
      <dgm:prSet presAssocID="{38F0A00F-2CCF-46E9-AA53-7C6F7D500B84}" presName="spaceBetweenRectangles" presStyleCnt="0"/>
      <dgm:spPr/>
    </dgm:pt>
    <dgm:pt modelId="{FB2E9D8E-3404-4E79-B215-9DBE16583FBD}" type="pres">
      <dgm:prSet presAssocID="{57D926EE-FF1C-4F8E-BE58-791552003389}" presName="composite" presStyleCnt="0"/>
      <dgm:spPr/>
    </dgm:pt>
    <dgm:pt modelId="{A4A288FA-2972-4660-B846-F0F60F21A8F3}" type="pres">
      <dgm:prSet presAssocID="{57D926EE-FF1C-4F8E-BE58-791552003389}" presName="ConnectorPoint" presStyleLbl="lnNode1" presStyleIdx="3" presStyleCnt="5"/>
      <dgm:spPr/>
    </dgm:pt>
    <dgm:pt modelId="{B00C1F6C-3838-4D06-B744-0D84C6431A13}" type="pres">
      <dgm:prSet presAssocID="{57D926EE-FF1C-4F8E-BE58-791552003389}" presName="DropPinPlaceHolder" presStyleCnt="0"/>
      <dgm:spPr/>
    </dgm:pt>
    <dgm:pt modelId="{4C5813BC-956A-4F8C-B1AA-086730732ACF}" type="pres">
      <dgm:prSet presAssocID="{57D926EE-FF1C-4F8E-BE58-791552003389}" presName="DropPin" presStyleLbl="alignNode1" presStyleIdx="3" presStyleCnt="5" custLinFactNeighborY="3516"/>
      <dgm:spPr/>
    </dgm:pt>
    <dgm:pt modelId="{30745FD9-45E6-4F2F-952E-B76E1E38EA48}" type="pres">
      <dgm:prSet presAssocID="{57D926EE-FF1C-4F8E-BE58-791552003389}" presName="Ellipse" presStyleLbl="fgAcc1" presStyleIdx="4"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FA75F9D6-BA19-40B6-8EBB-F8B5A1A5DB04}" type="pres">
      <dgm:prSet presAssocID="{57D926EE-FF1C-4F8E-BE58-791552003389}" presName="L2TextContainer" presStyleLbl="revTx" presStyleIdx="6" presStyleCnt="10">
        <dgm:presLayoutVars>
          <dgm:bulletEnabled val="1"/>
        </dgm:presLayoutVars>
      </dgm:prSet>
      <dgm:spPr/>
    </dgm:pt>
    <dgm:pt modelId="{7759EFD6-8D9B-407B-BFD2-E887C01621A3}" type="pres">
      <dgm:prSet presAssocID="{57D926EE-FF1C-4F8E-BE58-791552003389}" presName="L1TextContainer" presStyleLbl="revTx" presStyleIdx="7" presStyleCnt="10">
        <dgm:presLayoutVars>
          <dgm:chMax val="1"/>
          <dgm:chPref val="1"/>
          <dgm:bulletEnabled val="1"/>
        </dgm:presLayoutVars>
      </dgm:prSet>
      <dgm:spPr/>
    </dgm:pt>
    <dgm:pt modelId="{87D01122-9189-4BBF-B5EB-8A13E8CADCB7}" type="pres">
      <dgm:prSet presAssocID="{57D926EE-FF1C-4F8E-BE58-791552003389}" presName="ConnectLine" presStyleLbl="sibTrans1D1" presStyleIdx="3" presStyleCnt="5"/>
      <dgm:spPr>
        <a:noFill/>
        <a:ln w="9525" cap="flat" cmpd="sng" algn="ctr">
          <a:solidFill>
            <a:schemeClr val="accent2">
              <a:lumMod val="50000"/>
            </a:schemeClr>
          </a:solidFill>
          <a:prstDash val="dash"/>
          <a:miter lim="800000"/>
        </a:ln>
        <a:effectLst/>
      </dgm:spPr>
    </dgm:pt>
    <dgm:pt modelId="{F2083E7F-8909-4F43-97E9-9BDF4D0B9596}" type="pres">
      <dgm:prSet presAssocID="{57D926EE-FF1C-4F8E-BE58-791552003389}" presName="EmptyPlaceHolder" presStyleCnt="0"/>
      <dgm:spPr/>
    </dgm:pt>
    <dgm:pt modelId="{6A29383C-57EA-4549-AEB6-87AA2F47DB91}" type="pres">
      <dgm:prSet presAssocID="{A8CFE573-C424-4A7A-A6DC-2CAFAF6BE4BE}" presName="spaceBetweenRectangles" presStyleCnt="0"/>
      <dgm:spPr/>
    </dgm:pt>
    <dgm:pt modelId="{07E7D5C7-192C-4FD4-8FDB-8367E75296B2}" type="pres">
      <dgm:prSet presAssocID="{C29A2877-D327-472A-B8DE-A9582740D1C4}" presName="composite" presStyleCnt="0"/>
      <dgm:spPr/>
    </dgm:pt>
    <dgm:pt modelId="{E5A60AEB-AC99-48F9-A630-D706383CE830}" type="pres">
      <dgm:prSet presAssocID="{C29A2877-D327-472A-B8DE-A9582740D1C4}" presName="ConnectorPoint" presStyleLbl="lnNode1" presStyleIdx="4" presStyleCnt="5"/>
      <dgm:spPr/>
    </dgm:pt>
    <dgm:pt modelId="{DAA99B08-B3AE-4897-936E-6B401AF838B8}" type="pres">
      <dgm:prSet presAssocID="{C29A2877-D327-472A-B8DE-A9582740D1C4}" presName="DropPinPlaceHolder" presStyleCnt="0"/>
      <dgm:spPr/>
    </dgm:pt>
    <dgm:pt modelId="{53AB3C40-A8F3-42AD-ACAA-EFFE0F58231C}" type="pres">
      <dgm:prSet presAssocID="{C29A2877-D327-472A-B8DE-A9582740D1C4}" presName="DropPin" presStyleLbl="alignNode1" presStyleIdx="4" presStyleCnt="5" custLinFactNeighborY="-3516"/>
      <dgm:spPr/>
    </dgm:pt>
    <dgm:pt modelId="{D2FD05BB-C8D3-4629-A36D-3F0D8E17237D}" type="pres">
      <dgm:prSet presAssocID="{C29A2877-D327-472A-B8DE-A9582740D1C4}" presName="Ellipse" presStyleLbl="fgAcc1" presStyleIdx="5"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7C66FE-A882-45CB-AA8B-D41CAAC87FCE}" type="pres">
      <dgm:prSet presAssocID="{C29A2877-D327-472A-B8DE-A9582740D1C4}" presName="L2TextContainer" presStyleLbl="revTx" presStyleIdx="8" presStyleCnt="10">
        <dgm:presLayoutVars>
          <dgm:bulletEnabled val="1"/>
        </dgm:presLayoutVars>
      </dgm:prSet>
      <dgm:spPr/>
    </dgm:pt>
    <dgm:pt modelId="{A3AC5A82-45CF-44A1-B41F-635DAC5A92BB}" type="pres">
      <dgm:prSet presAssocID="{C29A2877-D327-472A-B8DE-A9582740D1C4}" presName="L1TextContainer" presStyleLbl="revTx" presStyleIdx="9" presStyleCnt="10">
        <dgm:presLayoutVars>
          <dgm:chMax val="1"/>
          <dgm:chPref val="1"/>
          <dgm:bulletEnabled val="1"/>
        </dgm:presLayoutVars>
      </dgm:prSet>
      <dgm:spPr/>
    </dgm:pt>
    <dgm:pt modelId="{1513F0EC-F72E-4447-AE42-46AD1B95828E}" type="pres">
      <dgm:prSet presAssocID="{C29A2877-D327-472A-B8DE-A9582740D1C4}" presName="ConnectLine" presStyleLbl="sibTrans1D1" presStyleIdx="4" presStyleCnt="5"/>
      <dgm:spPr>
        <a:noFill/>
        <a:ln w="9525" cap="flat" cmpd="sng" algn="ctr">
          <a:solidFill>
            <a:schemeClr val="accent2">
              <a:lumMod val="50000"/>
            </a:schemeClr>
          </a:solidFill>
          <a:prstDash val="dash"/>
          <a:miter lim="800000"/>
        </a:ln>
        <a:effectLst/>
      </dgm:spPr>
    </dgm:pt>
    <dgm:pt modelId="{AEE1B82C-0846-4933-84C5-2CE9F6ABE6B4}" type="pres">
      <dgm:prSet presAssocID="{C29A2877-D327-472A-B8DE-A9582740D1C4}" presName="EmptyPlaceHolder" presStyleCnt="0"/>
      <dgm:spPr/>
    </dgm:pt>
  </dgm:ptLst>
  <dgm:cxnLst>
    <dgm:cxn modelId="{2F8D9110-DEE1-4530-A787-7B1F955B8D11}" type="presOf" srcId="{E40F4386-8831-418F-B705-2EF711FB0638}" destId="{AA393DB5-4DAB-4AB9-875A-4BE9E87DA2BF}" srcOrd="0" destOrd="0" presId="urn:microsoft.com/office/officeart/2017/3/layout/DropPinTimeline#2"/>
    <dgm:cxn modelId="{21F68C21-0932-40ED-B3AD-15446DF383C2}" srcId="{93FF5F9D-AAFA-4950-8546-6AECA4470D48}" destId="{7C246739-132B-41AD-8DFA-A108B89D138D}" srcOrd="0" destOrd="0" parTransId="{6DC6AB27-331E-4C02-81E1-D2DC0951F94A}" sibTransId="{ABE6CE27-78DF-4DFE-AE98-C519395C0138}"/>
    <dgm:cxn modelId="{D76B7430-3357-4174-8439-41EDA872EF5F}" srcId="{C29A2877-D327-472A-B8DE-A9582740D1C4}" destId="{25D1910D-4E8B-4393-8125-38DEB2A68B1E}" srcOrd="0" destOrd="0" parTransId="{71FC1CD1-8933-446D-A410-F2E5ECFCDCD4}" sibTransId="{FD38C820-2D77-442C-81A5-3C5E08D280FF}"/>
    <dgm:cxn modelId="{10C14F34-D61A-4E98-B25B-3E085A103CE3}" type="presOf" srcId="{160C5714-0868-4287-90D8-28FB7BF6BD2C}" destId="{407671DE-689A-4402-8922-08873E63480D}" srcOrd="0" destOrd="0" presId="urn:microsoft.com/office/officeart/2017/3/layout/DropPinTimeline#2"/>
    <dgm:cxn modelId="{0A3B7C5F-7735-4608-8242-E6F73844D071}" srcId="{160C5714-0868-4287-90D8-28FB7BF6BD2C}" destId="{216BC4CD-18EE-4F27-8680-F1299126CE77}" srcOrd="1" destOrd="0" parTransId="{9035202F-34B7-4FD2-ABEC-FBF9181D08E7}" sibTransId="{53BD166D-91E5-487C-BD55-AC4B1FA9AFAB}"/>
    <dgm:cxn modelId="{676C0349-F2D6-4D2C-9FCF-F305471D4E59}" type="presOf" srcId="{216BC4CD-18EE-4F27-8680-F1299126CE77}" destId="{6386BA6E-453A-41E1-ADAD-7626B92BD1BF}" srcOrd="0" destOrd="0" presId="urn:microsoft.com/office/officeart/2017/3/layout/DropPinTimeline#2"/>
    <dgm:cxn modelId="{5014994C-918A-42D4-A167-074D88DB0B7A}" type="presOf" srcId="{7C246739-132B-41AD-8DFA-A108B89D138D}" destId="{C08C98A3-4322-425C-8260-4319044AFBF1}" srcOrd="0" destOrd="0" presId="urn:microsoft.com/office/officeart/2017/3/layout/DropPinTimeline#2"/>
    <dgm:cxn modelId="{6EE63C79-C3BB-40FB-8A21-3E84A0431EC1}" type="presOf" srcId="{04956CC5-BC9D-4B6B-9065-8589629A4900}" destId="{FA75F9D6-BA19-40B6-8EBB-F8B5A1A5DB04}" srcOrd="0" destOrd="0" presId="urn:microsoft.com/office/officeart/2017/3/layout/DropPinTimeline#2"/>
    <dgm:cxn modelId="{D8458B8B-6A4A-41F6-A4AC-6449A963A532}" type="presOf" srcId="{57D926EE-FF1C-4F8E-BE58-791552003389}" destId="{7759EFD6-8D9B-407B-BFD2-E887C01621A3}" srcOrd="0" destOrd="0" presId="urn:microsoft.com/office/officeart/2017/3/layout/DropPinTimeline#2"/>
    <dgm:cxn modelId="{7FD8009C-0CEB-41DE-B0CC-709282B25D15}" srcId="{E40F4386-8831-418F-B705-2EF711FB0638}" destId="{9D775CEA-FB87-47C4-9A33-B679A4F91D5A}" srcOrd="0" destOrd="0" parTransId="{C3B4CFE3-1417-4427-AA54-FBDCAAFFE651}" sibTransId="{DCB568C9-3C02-42D5-BA11-189A5C3024AA}"/>
    <dgm:cxn modelId="{E06C2FA0-97C9-4115-8036-5641738523F0}" srcId="{160C5714-0868-4287-90D8-28FB7BF6BD2C}" destId="{C29A2877-D327-472A-B8DE-A9582740D1C4}" srcOrd="4" destOrd="0" parTransId="{ACB8F89D-E3F0-46D6-9FE2-0E08ED03F108}" sibTransId="{4C9B2A60-E155-4BBB-A3EE-15AEEAA6D5C7}"/>
    <dgm:cxn modelId="{369994A5-D668-4BAA-BAE5-4659A47CAE31}" srcId="{160C5714-0868-4287-90D8-28FB7BF6BD2C}" destId="{57D926EE-FF1C-4F8E-BE58-791552003389}" srcOrd="3" destOrd="0" parTransId="{73E44EEA-ED9D-47FC-9428-986D0A1FC4C0}" sibTransId="{A8CFE573-C424-4A7A-A6DC-2CAFAF6BE4BE}"/>
    <dgm:cxn modelId="{BE51D2B2-029C-4554-8705-90B588CC81C4}" srcId="{57D926EE-FF1C-4F8E-BE58-791552003389}" destId="{04956CC5-BC9D-4B6B-9065-8589629A4900}" srcOrd="0" destOrd="0" parTransId="{EF3CCB5D-2D2B-414F-9C3E-2A98641DE75C}" sibTransId="{4A8BA95F-C155-4C29-BC73-64B882D2BD09}"/>
    <dgm:cxn modelId="{A3C550B7-D35D-4082-8B0A-7D10ADFE124B}" type="presOf" srcId="{25D1910D-4E8B-4393-8125-38DEB2A68B1E}" destId="{A27C66FE-A882-45CB-AA8B-D41CAAC87FCE}" srcOrd="0" destOrd="0" presId="urn:microsoft.com/office/officeart/2017/3/layout/DropPinTimeline#2"/>
    <dgm:cxn modelId="{6DB8FFBA-487B-4E87-9D41-FD7AF2F69CF4}" srcId="{160C5714-0868-4287-90D8-28FB7BF6BD2C}" destId="{E40F4386-8831-418F-B705-2EF711FB0638}" srcOrd="0" destOrd="0" parTransId="{BA5DB78F-0BD1-45CF-9B96-46A70AB3D9A2}" sibTransId="{D0CAE994-5783-41EC-9711-4E1D519F3834}"/>
    <dgm:cxn modelId="{792B05C2-5166-497A-B522-DD33ED15AE00}" srcId="{216BC4CD-18EE-4F27-8680-F1299126CE77}" destId="{C9D54AD6-2B46-4A5C-8B15-6EB605017506}" srcOrd="0" destOrd="0" parTransId="{F129E4C2-7904-46D3-A1B6-3961A818C015}" sibTransId="{BF7E5694-37A7-4053-9E35-03119E673100}"/>
    <dgm:cxn modelId="{71FE39CF-70A2-4C21-8FB1-F54587B63FA9}" type="presOf" srcId="{9D775CEA-FB87-47C4-9A33-B679A4F91D5A}" destId="{A292B0A5-8BE5-4E84-8618-26EA28CFF4A3}" srcOrd="0" destOrd="0" presId="urn:microsoft.com/office/officeart/2017/3/layout/DropPinTimeline#2"/>
    <dgm:cxn modelId="{300126DA-65CE-4820-8449-FCF3ECC004FE}" type="presOf" srcId="{93FF5F9D-AAFA-4950-8546-6AECA4470D48}" destId="{52F3B4A2-8EDD-4B40-B5F3-A1CECB56D29F}" srcOrd="0" destOrd="0" presId="urn:microsoft.com/office/officeart/2017/3/layout/DropPinTimeline#2"/>
    <dgm:cxn modelId="{382E8FED-2C26-4F51-BA70-9056716C7596}" type="presOf" srcId="{C9D54AD6-2B46-4A5C-8B15-6EB605017506}" destId="{07310A89-F151-435B-963F-FD9908E8C694}" srcOrd="0" destOrd="0" presId="urn:microsoft.com/office/officeart/2017/3/layout/DropPinTimeline#2"/>
    <dgm:cxn modelId="{06A2C4EF-834F-43FD-B45A-1554E6A68EBB}" srcId="{160C5714-0868-4287-90D8-28FB7BF6BD2C}" destId="{93FF5F9D-AAFA-4950-8546-6AECA4470D48}" srcOrd="2" destOrd="0" parTransId="{3D298734-E7B7-4677-BE81-F586C8D97438}" sibTransId="{38F0A00F-2CCF-46E9-AA53-7C6F7D500B84}"/>
    <dgm:cxn modelId="{08E607FE-15AE-432C-8214-161F17E777E2}" type="presOf" srcId="{C29A2877-D327-472A-B8DE-A9582740D1C4}" destId="{A3AC5A82-45CF-44A1-B41F-635DAC5A92BB}" srcOrd="0" destOrd="0" presId="urn:microsoft.com/office/officeart/2017/3/layout/DropPinTimeline#2"/>
    <dgm:cxn modelId="{6C89CD35-86C2-488C-B1B6-B8E91AB121B7}" type="presParOf" srcId="{407671DE-689A-4402-8922-08873E63480D}" destId="{1E8C53CE-312B-400D-8E6A-4635CB4CE270}" srcOrd="0" destOrd="0" presId="urn:microsoft.com/office/officeart/2017/3/layout/DropPinTimeline#2"/>
    <dgm:cxn modelId="{F459E339-6CF5-4935-83C6-C36F4BD218C0}" type="presParOf" srcId="{407671DE-689A-4402-8922-08873E63480D}" destId="{46D0A0B6-99C1-4C93-9D07-D394FCD06FBC}" srcOrd="1" destOrd="0" presId="urn:microsoft.com/office/officeart/2017/3/layout/DropPinTimeline#2"/>
    <dgm:cxn modelId="{6F671416-8896-48F7-9C8D-78A9E6200C9E}" type="presParOf" srcId="{46D0A0B6-99C1-4C93-9D07-D394FCD06FBC}" destId="{54FA9F05-68DF-4858-B50D-DCEC408D98A0}" srcOrd="0" destOrd="0" presId="urn:microsoft.com/office/officeart/2017/3/layout/DropPinTimeline#2"/>
    <dgm:cxn modelId="{3C9C78E0-7D90-4559-B028-76D9854C715A}" type="presParOf" srcId="{54FA9F05-68DF-4858-B50D-DCEC408D98A0}" destId="{CDDE1E5C-76D1-411D-97D4-8F1977E9842D}" srcOrd="0" destOrd="0" presId="urn:microsoft.com/office/officeart/2017/3/layout/DropPinTimeline#2"/>
    <dgm:cxn modelId="{F124A0A7-8845-4FD1-970D-3228C7936FA5}" type="presParOf" srcId="{54FA9F05-68DF-4858-B50D-DCEC408D98A0}" destId="{A3C084F2-0093-4679-BE5F-A72847C99793}" srcOrd="1" destOrd="0" presId="urn:microsoft.com/office/officeart/2017/3/layout/DropPinTimeline#2"/>
    <dgm:cxn modelId="{30B266FB-6D91-48A0-8521-4B28317839A2}" type="presParOf" srcId="{A3C084F2-0093-4679-BE5F-A72847C99793}" destId="{0A69E26B-610A-460B-8DC9-F49A37B64039}" srcOrd="0" destOrd="0" presId="urn:microsoft.com/office/officeart/2017/3/layout/DropPinTimeline#2"/>
    <dgm:cxn modelId="{8EA730A7-9BDD-4EC8-BFE3-AECA1A87608E}" type="presParOf" srcId="{A3C084F2-0093-4679-BE5F-A72847C99793}" destId="{0D47F3AA-634C-409F-BD69-E4BACD9CCCFA}" srcOrd="1" destOrd="0" presId="urn:microsoft.com/office/officeart/2017/3/layout/DropPinTimeline#2"/>
    <dgm:cxn modelId="{AB889069-66C0-4C20-8871-9CD6DB4AAEDF}" type="presParOf" srcId="{54FA9F05-68DF-4858-B50D-DCEC408D98A0}" destId="{A292B0A5-8BE5-4E84-8618-26EA28CFF4A3}" srcOrd="2" destOrd="0" presId="urn:microsoft.com/office/officeart/2017/3/layout/DropPinTimeline#2"/>
    <dgm:cxn modelId="{8EE28F01-EC56-49AE-AA2A-6BED9349E934}" type="presParOf" srcId="{54FA9F05-68DF-4858-B50D-DCEC408D98A0}" destId="{AA393DB5-4DAB-4AB9-875A-4BE9E87DA2BF}" srcOrd="3" destOrd="0" presId="urn:microsoft.com/office/officeart/2017/3/layout/DropPinTimeline#2"/>
    <dgm:cxn modelId="{AD2F8BAC-CA83-42B5-B2B5-BE243F3B4F28}" type="presParOf" srcId="{54FA9F05-68DF-4858-B50D-DCEC408D98A0}" destId="{D10F2BCE-B77B-4F05-95FD-A65109E5DEA0}" srcOrd="4" destOrd="0" presId="urn:microsoft.com/office/officeart/2017/3/layout/DropPinTimeline#2"/>
    <dgm:cxn modelId="{974311E6-8FCD-474C-869D-9C58AA2AB2CF}" type="presParOf" srcId="{54FA9F05-68DF-4858-B50D-DCEC408D98A0}" destId="{7842451D-72E5-4EF0-B35E-DA20F99FD31B}" srcOrd="5" destOrd="0" presId="urn:microsoft.com/office/officeart/2017/3/layout/DropPinTimeline#2"/>
    <dgm:cxn modelId="{B93D1322-F8DE-4529-B816-60B23439AEB9}" type="presParOf" srcId="{46D0A0B6-99C1-4C93-9D07-D394FCD06FBC}" destId="{B17D2C92-48C0-4F3D-88BD-E2B451D76F57}" srcOrd="1" destOrd="0" presId="urn:microsoft.com/office/officeart/2017/3/layout/DropPinTimeline#2"/>
    <dgm:cxn modelId="{595F7212-8F79-4AF4-B1FF-0AC83B4AE9B1}" type="presParOf" srcId="{46D0A0B6-99C1-4C93-9D07-D394FCD06FBC}" destId="{FBE92DF5-B8E0-497C-B190-87AC73E45970}" srcOrd="2" destOrd="0" presId="urn:microsoft.com/office/officeart/2017/3/layout/DropPinTimeline#2"/>
    <dgm:cxn modelId="{434F4C38-C0FC-417D-9B39-5099EDEEE6AF}" type="presParOf" srcId="{FBE92DF5-B8E0-497C-B190-87AC73E45970}" destId="{94B71067-EBEC-4112-A9D1-8B8A7A437FC8}" srcOrd="0" destOrd="0" presId="urn:microsoft.com/office/officeart/2017/3/layout/DropPinTimeline#2"/>
    <dgm:cxn modelId="{02D4C1E5-049A-416A-B437-DBE3A8F2ECB9}" type="presParOf" srcId="{FBE92DF5-B8E0-497C-B190-87AC73E45970}" destId="{7514FAA3-F485-4827-B6A2-FC89911A0BB4}" srcOrd="1" destOrd="0" presId="urn:microsoft.com/office/officeart/2017/3/layout/DropPinTimeline#2"/>
    <dgm:cxn modelId="{7253F39D-0DDC-4FD9-AFC0-83404612483E}" type="presParOf" srcId="{7514FAA3-F485-4827-B6A2-FC89911A0BB4}" destId="{11AAD205-8152-4363-B661-3C3A26A103FF}" srcOrd="0" destOrd="0" presId="urn:microsoft.com/office/officeart/2017/3/layout/DropPinTimeline#2"/>
    <dgm:cxn modelId="{D0BF01F7-A241-4AFA-B343-C9675FA7C34B}" type="presParOf" srcId="{7514FAA3-F485-4827-B6A2-FC89911A0BB4}" destId="{2E4364CD-3B8A-4A42-AB11-744F4277900A}" srcOrd="1" destOrd="0" presId="urn:microsoft.com/office/officeart/2017/3/layout/DropPinTimeline#2"/>
    <dgm:cxn modelId="{5C867F54-5644-46E9-BC8E-EA7641189546}" type="presParOf" srcId="{FBE92DF5-B8E0-497C-B190-87AC73E45970}" destId="{07310A89-F151-435B-963F-FD9908E8C694}" srcOrd="2" destOrd="0" presId="urn:microsoft.com/office/officeart/2017/3/layout/DropPinTimeline#2"/>
    <dgm:cxn modelId="{F1511C53-DEAF-428E-BBAD-152AEB55E9D3}" type="presParOf" srcId="{FBE92DF5-B8E0-497C-B190-87AC73E45970}" destId="{6386BA6E-453A-41E1-ADAD-7626B92BD1BF}" srcOrd="3" destOrd="0" presId="urn:microsoft.com/office/officeart/2017/3/layout/DropPinTimeline#2"/>
    <dgm:cxn modelId="{1B62D03D-1AE0-4F33-89E7-3D0A353803F6}" type="presParOf" srcId="{FBE92DF5-B8E0-497C-B190-87AC73E45970}" destId="{DB95D829-80DF-4ADA-B04C-CE92ADFB6606}" srcOrd="4" destOrd="0" presId="urn:microsoft.com/office/officeart/2017/3/layout/DropPinTimeline#2"/>
    <dgm:cxn modelId="{48A92201-C498-4CC2-8D33-EA76DB90ACB5}" type="presParOf" srcId="{FBE92DF5-B8E0-497C-B190-87AC73E45970}" destId="{CDFB6879-D0D6-43FC-BC0B-D27687D992EB}" srcOrd="5" destOrd="0" presId="urn:microsoft.com/office/officeart/2017/3/layout/DropPinTimeline#2"/>
    <dgm:cxn modelId="{D5D63A18-1518-429A-AB02-5016F347C211}" type="presParOf" srcId="{46D0A0B6-99C1-4C93-9D07-D394FCD06FBC}" destId="{73F94D99-690C-4CBF-869A-EF5DD70CF6B4}" srcOrd="3" destOrd="0" presId="urn:microsoft.com/office/officeart/2017/3/layout/DropPinTimeline#2"/>
    <dgm:cxn modelId="{142AC4D7-5C4C-4E46-BF7E-0B965E0F52C1}" type="presParOf" srcId="{46D0A0B6-99C1-4C93-9D07-D394FCD06FBC}" destId="{CEDC3BDA-322C-4005-A3A5-77E148865242}" srcOrd="4" destOrd="0" presId="urn:microsoft.com/office/officeart/2017/3/layout/DropPinTimeline#2"/>
    <dgm:cxn modelId="{7A85A911-4730-450E-BBAF-1819B73DC3C7}" type="presParOf" srcId="{CEDC3BDA-322C-4005-A3A5-77E148865242}" destId="{83D4573F-3CB1-4541-8BEE-E8224A8ED015}" srcOrd="0" destOrd="0" presId="urn:microsoft.com/office/officeart/2017/3/layout/DropPinTimeline#2"/>
    <dgm:cxn modelId="{185C458B-2BC9-4C68-BFC3-CAD51CD716F1}" type="presParOf" srcId="{CEDC3BDA-322C-4005-A3A5-77E148865242}" destId="{192BBF61-2B64-4E18-92EE-EF8B6030201C}" srcOrd="1" destOrd="0" presId="urn:microsoft.com/office/officeart/2017/3/layout/DropPinTimeline#2"/>
    <dgm:cxn modelId="{F317F21D-B461-4C78-9610-E3909525DD39}" type="presParOf" srcId="{192BBF61-2B64-4E18-92EE-EF8B6030201C}" destId="{63CCDBCC-C40A-41AF-BB40-B20A9AB919D8}" srcOrd="0" destOrd="0" presId="urn:microsoft.com/office/officeart/2017/3/layout/DropPinTimeline#2"/>
    <dgm:cxn modelId="{A53C25CC-754C-4C2C-AC2B-FA5244A4187C}" type="presParOf" srcId="{192BBF61-2B64-4E18-92EE-EF8B6030201C}" destId="{C25D9000-2762-4B6C-BFD6-7B6C2D0122B9}" srcOrd="1" destOrd="0" presId="urn:microsoft.com/office/officeart/2017/3/layout/DropPinTimeline#2"/>
    <dgm:cxn modelId="{14F9ABB0-B0E9-4CC3-8676-EC0DE9EF0D9A}" type="presParOf" srcId="{CEDC3BDA-322C-4005-A3A5-77E148865242}" destId="{C08C98A3-4322-425C-8260-4319044AFBF1}" srcOrd="2" destOrd="0" presId="urn:microsoft.com/office/officeart/2017/3/layout/DropPinTimeline#2"/>
    <dgm:cxn modelId="{6664A547-22FC-4194-9E56-BD20A082C8B5}" type="presParOf" srcId="{CEDC3BDA-322C-4005-A3A5-77E148865242}" destId="{52F3B4A2-8EDD-4B40-B5F3-A1CECB56D29F}" srcOrd="3" destOrd="0" presId="urn:microsoft.com/office/officeart/2017/3/layout/DropPinTimeline#2"/>
    <dgm:cxn modelId="{4EDC28BC-D823-4911-9A32-7CEA0779224F}" type="presParOf" srcId="{CEDC3BDA-322C-4005-A3A5-77E148865242}" destId="{4A2B3FB7-F9B6-43D5-A931-C70A3750EA87}" srcOrd="4" destOrd="0" presId="urn:microsoft.com/office/officeart/2017/3/layout/DropPinTimeline#2"/>
    <dgm:cxn modelId="{4FF873D1-57F2-4835-BC51-E337A4EA4241}" type="presParOf" srcId="{CEDC3BDA-322C-4005-A3A5-77E148865242}" destId="{BA1A1A8C-A776-4D01-B097-263B42C05CD4}" srcOrd="5" destOrd="0" presId="urn:microsoft.com/office/officeart/2017/3/layout/DropPinTimeline#2"/>
    <dgm:cxn modelId="{3B6D012D-455F-4006-A536-A6C4353C2052}" type="presParOf" srcId="{46D0A0B6-99C1-4C93-9D07-D394FCD06FBC}" destId="{06E0E481-BB98-4161-9BDE-A1547F63DD20}" srcOrd="5" destOrd="0" presId="urn:microsoft.com/office/officeart/2017/3/layout/DropPinTimeline#2"/>
    <dgm:cxn modelId="{C6A89C30-6AD3-4D93-A6B6-89620029568F}" type="presParOf" srcId="{46D0A0B6-99C1-4C93-9D07-D394FCD06FBC}" destId="{FB2E9D8E-3404-4E79-B215-9DBE16583FBD}" srcOrd="6" destOrd="0" presId="urn:microsoft.com/office/officeart/2017/3/layout/DropPinTimeline#2"/>
    <dgm:cxn modelId="{0BA6FAD4-C82F-4CF2-B050-BC6402D72317}" type="presParOf" srcId="{FB2E9D8E-3404-4E79-B215-9DBE16583FBD}" destId="{A4A288FA-2972-4660-B846-F0F60F21A8F3}" srcOrd="0" destOrd="0" presId="urn:microsoft.com/office/officeart/2017/3/layout/DropPinTimeline#2"/>
    <dgm:cxn modelId="{D827CF64-DAAB-46B4-AAE8-CAC4EDF45D65}" type="presParOf" srcId="{FB2E9D8E-3404-4E79-B215-9DBE16583FBD}" destId="{B00C1F6C-3838-4D06-B744-0D84C6431A13}" srcOrd="1" destOrd="0" presId="urn:microsoft.com/office/officeart/2017/3/layout/DropPinTimeline#2"/>
    <dgm:cxn modelId="{B6F441BE-7CC5-4BA2-AD5C-E397940C8C56}" type="presParOf" srcId="{B00C1F6C-3838-4D06-B744-0D84C6431A13}" destId="{4C5813BC-956A-4F8C-B1AA-086730732ACF}" srcOrd="0" destOrd="0" presId="urn:microsoft.com/office/officeart/2017/3/layout/DropPinTimeline#2"/>
    <dgm:cxn modelId="{942C4F31-20BC-4420-856C-1100353964F4}" type="presParOf" srcId="{B00C1F6C-3838-4D06-B744-0D84C6431A13}" destId="{30745FD9-45E6-4F2F-952E-B76E1E38EA48}" srcOrd="1" destOrd="0" presId="urn:microsoft.com/office/officeart/2017/3/layout/DropPinTimeline#2"/>
    <dgm:cxn modelId="{D0CD9DFA-2FB2-44B9-8DE3-5F6532133847}" type="presParOf" srcId="{FB2E9D8E-3404-4E79-B215-9DBE16583FBD}" destId="{FA75F9D6-BA19-40B6-8EBB-F8B5A1A5DB04}" srcOrd="2" destOrd="0" presId="urn:microsoft.com/office/officeart/2017/3/layout/DropPinTimeline#2"/>
    <dgm:cxn modelId="{D679C82D-63E2-463C-9A92-3904D69176C2}" type="presParOf" srcId="{FB2E9D8E-3404-4E79-B215-9DBE16583FBD}" destId="{7759EFD6-8D9B-407B-BFD2-E887C01621A3}" srcOrd="3" destOrd="0" presId="urn:microsoft.com/office/officeart/2017/3/layout/DropPinTimeline#2"/>
    <dgm:cxn modelId="{EC658906-BA2C-4173-BD0D-D9C187057EC8}" type="presParOf" srcId="{FB2E9D8E-3404-4E79-B215-9DBE16583FBD}" destId="{87D01122-9189-4BBF-B5EB-8A13E8CADCB7}" srcOrd="4" destOrd="0" presId="urn:microsoft.com/office/officeart/2017/3/layout/DropPinTimeline#2"/>
    <dgm:cxn modelId="{C5AA415B-AF76-4B6A-AE9F-5AF709639D9B}" type="presParOf" srcId="{FB2E9D8E-3404-4E79-B215-9DBE16583FBD}" destId="{F2083E7F-8909-4F43-97E9-9BDF4D0B9596}" srcOrd="5" destOrd="0" presId="urn:microsoft.com/office/officeart/2017/3/layout/DropPinTimeline#2"/>
    <dgm:cxn modelId="{E1E1593E-C8C5-4C96-A007-7871FDFD795F}" type="presParOf" srcId="{46D0A0B6-99C1-4C93-9D07-D394FCD06FBC}" destId="{6A29383C-57EA-4549-AEB6-87AA2F47DB91}" srcOrd="7" destOrd="0" presId="urn:microsoft.com/office/officeart/2017/3/layout/DropPinTimeline#2"/>
    <dgm:cxn modelId="{5E6C8F40-D55B-4CFE-845F-72F885373850}" type="presParOf" srcId="{46D0A0B6-99C1-4C93-9D07-D394FCD06FBC}" destId="{07E7D5C7-192C-4FD4-8FDB-8367E75296B2}" srcOrd="8" destOrd="0" presId="urn:microsoft.com/office/officeart/2017/3/layout/DropPinTimeline#2"/>
    <dgm:cxn modelId="{A0B36C88-2CD6-4929-A7AC-59DF384FF4AE}" type="presParOf" srcId="{07E7D5C7-192C-4FD4-8FDB-8367E75296B2}" destId="{E5A60AEB-AC99-48F9-A630-D706383CE830}" srcOrd="0" destOrd="0" presId="urn:microsoft.com/office/officeart/2017/3/layout/DropPinTimeline#2"/>
    <dgm:cxn modelId="{FD306634-A80C-4523-BBE1-D7866903FDDF}" type="presParOf" srcId="{07E7D5C7-192C-4FD4-8FDB-8367E75296B2}" destId="{DAA99B08-B3AE-4897-936E-6B401AF838B8}" srcOrd="1" destOrd="0" presId="urn:microsoft.com/office/officeart/2017/3/layout/DropPinTimeline#2"/>
    <dgm:cxn modelId="{F28D313F-CFB9-48AB-8BB0-83AE20F069ED}" type="presParOf" srcId="{DAA99B08-B3AE-4897-936E-6B401AF838B8}" destId="{53AB3C40-A8F3-42AD-ACAA-EFFE0F58231C}" srcOrd="0" destOrd="0" presId="urn:microsoft.com/office/officeart/2017/3/layout/DropPinTimeline#2"/>
    <dgm:cxn modelId="{3068948A-D087-458D-BC9B-5989E89D823C}" type="presParOf" srcId="{DAA99B08-B3AE-4897-936E-6B401AF838B8}" destId="{D2FD05BB-C8D3-4629-A36D-3F0D8E17237D}" srcOrd="1" destOrd="0" presId="urn:microsoft.com/office/officeart/2017/3/layout/DropPinTimeline#2"/>
    <dgm:cxn modelId="{CC2FFC25-F039-45DE-9081-1A23B9F0EE07}" type="presParOf" srcId="{07E7D5C7-192C-4FD4-8FDB-8367E75296B2}" destId="{A27C66FE-A882-45CB-AA8B-D41CAAC87FCE}" srcOrd="2" destOrd="0" presId="urn:microsoft.com/office/officeart/2017/3/layout/DropPinTimeline#2"/>
    <dgm:cxn modelId="{55086221-BF52-4988-BFDC-9AFFA91F7ADC}" type="presParOf" srcId="{07E7D5C7-192C-4FD4-8FDB-8367E75296B2}" destId="{A3AC5A82-45CF-44A1-B41F-635DAC5A92BB}" srcOrd="3" destOrd="0" presId="urn:microsoft.com/office/officeart/2017/3/layout/DropPinTimeline#2"/>
    <dgm:cxn modelId="{E35186B6-D3D9-4D2D-A30A-5D6398D7DCAF}" type="presParOf" srcId="{07E7D5C7-192C-4FD4-8FDB-8367E75296B2}" destId="{1513F0EC-F72E-4447-AE42-46AD1B95828E}" srcOrd="4" destOrd="0" presId="urn:microsoft.com/office/officeart/2017/3/layout/DropPinTimeline#2"/>
    <dgm:cxn modelId="{5246CFDA-A2E7-400D-984B-A14DF13E2A13}" type="presParOf" srcId="{07E7D5C7-192C-4FD4-8FDB-8367E75296B2}" destId="{AEE1B82C-0846-4933-84C5-2CE9F6ABE6B4}" srcOrd="5" destOrd="0" presId="urn:microsoft.com/office/officeart/2017/3/layout/DropPin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0C5714-0868-4287-90D8-28FB7BF6BD2C}" type="doc">
      <dgm:prSet loTypeId="urn:microsoft.com/office/officeart/2017/3/layout/DropPinTimeline#2" loCatId="other" qsTypeId="urn:microsoft.com/office/officeart/2005/8/quickstyle/simple1" qsCatId="simple" csTypeId="urn:microsoft.com/office/officeart/2005/8/colors/accent2_1" csCatId="accent2" phldr="1"/>
      <dgm:spPr/>
      <dgm:t>
        <a:bodyPr rtlCol="0"/>
        <a:lstStyle/>
        <a:p>
          <a:pPr rtl="0"/>
          <a:endParaRPr lang="fr-FR"/>
        </a:p>
      </dgm:t>
    </dgm:pt>
    <dgm:pt modelId="{E40F4386-8831-418F-B705-2EF711FB0638}">
      <dgm:prSet phldrT="[Text]"/>
      <dgm:spPr/>
      <dgm:t>
        <a:bodyPr rtlCol="0"/>
        <a:lstStyle/>
        <a:p>
          <a:pPr rtl="0"/>
          <a:r>
            <a:rPr lang="fr-FR" b="0" i="1" dirty="0">
              <a:solidFill>
                <a:srgbClr val="2C567A"/>
              </a:solidFill>
            </a:rPr>
            <a:t>Split Train Test data</a:t>
          </a:r>
        </a:p>
      </dgm:t>
    </dgm:pt>
    <dgm:pt modelId="{BA5DB78F-0BD1-45CF-9B96-46A70AB3D9A2}" type="parTrans" cxnId="{6DB8FFBA-487B-4E87-9D41-FD7AF2F69CF4}">
      <dgm:prSet/>
      <dgm:spPr/>
      <dgm:t>
        <a:bodyPr rtlCol="0"/>
        <a:lstStyle/>
        <a:p>
          <a:pPr rtl="0"/>
          <a:endParaRPr lang="fr-FR"/>
        </a:p>
      </dgm:t>
    </dgm:pt>
    <dgm:pt modelId="{D0CAE994-5783-41EC-9711-4E1D519F3834}" type="sibTrans" cxnId="{6DB8FFBA-487B-4E87-9D41-FD7AF2F69CF4}">
      <dgm:prSet/>
      <dgm:spPr/>
      <dgm:t>
        <a:bodyPr rtlCol="0"/>
        <a:lstStyle/>
        <a:p>
          <a:pPr rtl="0"/>
          <a:endParaRPr lang="fr-FR"/>
        </a:p>
      </dgm:t>
    </dgm:pt>
    <dgm:pt modelId="{9D775CEA-FB87-47C4-9A33-B679A4F91D5A}">
      <dgm:prSet phldrT="[Text]" custT="1"/>
      <dgm:spPr/>
      <dgm:t>
        <a:bodyPr rtlCol="0"/>
        <a:lstStyle/>
        <a:p>
          <a:pPr rtl="0"/>
          <a:r>
            <a:rPr lang="fr-FR" sz="1400" dirty="0">
              <a:solidFill>
                <a:srgbClr val="666666"/>
              </a:solidFill>
            </a:rPr>
            <a:t>70% train data</a:t>
          </a:r>
        </a:p>
        <a:p>
          <a:pPr rtl="0"/>
          <a:r>
            <a:rPr lang="fr-FR" sz="1400" dirty="0">
              <a:solidFill>
                <a:srgbClr val="666666"/>
              </a:solidFill>
            </a:rPr>
            <a:t>30% test data</a:t>
          </a:r>
        </a:p>
      </dgm:t>
    </dgm:pt>
    <dgm:pt modelId="{C3B4CFE3-1417-4427-AA54-FBDCAAFFE651}" type="parTrans" cxnId="{7FD8009C-0CEB-41DE-B0CC-709282B25D15}">
      <dgm:prSet/>
      <dgm:spPr/>
      <dgm:t>
        <a:bodyPr rtlCol="0"/>
        <a:lstStyle/>
        <a:p>
          <a:pPr rtl="0"/>
          <a:endParaRPr lang="fr-FR"/>
        </a:p>
      </dgm:t>
    </dgm:pt>
    <dgm:pt modelId="{DCB568C9-3C02-42D5-BA11-189A5C3024AA}" type="sibTrans" cxnId="{7FD8009C-0CEB-41DE-B0CC-709282B25D15}">
      <dgm:prSet/>
      <dgm:spPr/>
      <dgm:t>
        <a:bodyPr rtlCol="0"/>
        <a:lstStyle/>
        <a:p>
          <a:pPr rtl="0"/>
          <a:endParaRPr lang="fr-FR"/>
        </a:p>
      </dgm:t>
    </dgm:pt>
    <dgm:pt modelId="{216BC4CD-18EE-4F27-8680-F1299126CE77}">
      <dgm:prSet phldrT="[Text]"/>
      <dgm:spPr/>
      <dgm:t>
        <a:bodyPr rtlCol="0"/>
        <a:lstStyle/>
        <a:p>
          <a:pPr rtl="0"/>
          <a:r>
            <a:rPr lang="fr-FR" b="0" dirty="0">
              <a:solidFill>
                <a:srgbClr val="2C567A"/>
              </a:solidFill>
            </a:rPr>
            <a:t>Encodage</a:t>
          </a:r>
        </a:p>
      </dgm:t>
    </dgm:pt>
    <dgm:pt modelId="{9035202F-34B7-4FD2-ABEC-FBF9181D08E7}" type="parTrans" cxnId="{0A3B7C5F-7735-4608-8242-E6F73844D071}">
      <dgm:prSet/>
      <dgm:spPr/>
      <dgm:t>
        <a:bodyPr rtlCol="0"/>
        <a:lstStyle/>
        <a:p>
          <a:pPr rtl="0"/>
          <a:endParaRPr lang="fr-FR"/>
        </a:p>
      </dgm:t>
    </dgm:pt>
    <dgm:pt modelId="{53BD166D-91E5-487C-BD55-AC4B1FA9AFAB}" type="sibTrans" cxnId="{0A3B7C5F-7735-4608-8242-E6F73844D071}">
      <dgm:prSet/>
      <dgm:spPr/>
      <dgm:t>
        <a:bodyPr rtlCol="0"/>
        <a:lstStyle/>
        <a:p>
          <a:pPr rtl="0"/>
          <a:endParaRPr lang="fr-FR"/>
        </a:p>
      </dgm:t>
    </dgm:pt>
    <dgm:pt modelId="{C9D54AD6-2B46-4A5C-8B15-6EB605017506}">
      <dgm:prSet phldrT="[Text]" custT="1"/>
      <dgm:spPr/>
      <dgm:t>
        <a:bodyPr rtlCol="0"/>
        <a:lstStyle/>
        <a:p>
          <a:pPr rtl="0"/>
          <a:r>
            <a:rPr lang="fr-FR" sz="1400" dirty="0" err="1">
              <a:solidFill>
                <a:srgbClr val="666666"/>
              </a:solidFill>
            </a:rPr>
            <a:t>OneHotEncoder</a:t>
          </a:r>
          <a:endParaRPr lang="fr-FR" sz="1400" dirty="0">
            <a:solidFill>
              <a:srgbClr val="666666"/>
            </a:solidFill>
          </a:endParaRPr>
        </a:p>
      </dgm:t>
    </dgm:pt>
    <dgm:pt modelId="{F129E4C2-7904-46D3-A1B6-3961A818C015}" type="parTrans" cxnId="{792B05C2-5166-497A-B522-DD33ED15AE00}">
      <dgm:prSet/>
      <dgm:spPr/>
      <dgm:t>
        <a:bodyPr rtlCol="0"/>
        <a:lstStyle/>
        <a:p>
          <a:pPr rtl="0"/>
          <a:endParaRPr lang="fr-FR"/>
        </a:p>
      </dgm:t>
    </dgm:pt>
    <dgm:pt modelId="{BF7E5694-37A7-4053-9E35-03119E673100}" type="sibTrans" cxnId="{792B05C2-5166-497A-B522-DD33ED15AE00}">
      <dgm:prSet/>
      <dgm:spPr/>
      <dgm:t>
        <a:bodyPr rtlCol="0"/>
        <a:lstStyle/>
        <a:p>
          <a:pPr rtl="0"/>
          <a:endParaRPr lang="fr-FR"/>
        </a:p>
      </dgm:t>
    </dgm:pt>
    <dgm:pt modelId="{93FF5F9D-AAFA-4950-8546-6AECA4470D48}">
      <dgm:prSet phldrT="[Text]"/>
      <dgm:spPr/>
      <dgm:t>
        <a:bodyPr rtlCol="0"/>
        <a:lstStyle/>
        <a:p>
          <a:pPr rtl="0"/>
          <a:r>
            <a:rPr lang="fr-FR" b="0" i="1" dirty="0" err="1">
              <a:solidFill>
                <a:srgbClr val="2C567A"/>
              </a:solidFill>
            </a:rPr>
            <a:t>Scaling</a:t>
          </a:r>
          <a:endParaRPr lang="fr-FR" b="0" i="1" dirty="0">
            <a:solidFill>
              <a:srgbClr val="2C567A"/>
            </a:solidFill>
          </a:endParaRPr>
        </a:p>
      </dgm:t>
    </dgm:pt>
    <dgm:pt modelId="{3D298734-E7B7-4677-BE81-F586C8D97438}" type="parTrans" cxnId="{06A2C4EF-834F-43FD-B45A-1554E6A68EBB}">
      <dgm:prSet/>
      <dgm:spPr/>
      <dgm:t>
        <a:bodyPr rtlCol="0"/>
        <a:lstStyle/>
        <a:p>
          <a:pPr rtl="0"/>
          <a:endParaRPr lang="fr-FR"/>
        </a:p>
      </dgm:t>
    </dgm:pt>
    <dgm:pt modelId="{38F0A00F-2CCF-46E9-AA53-7C6F7D500B84}" type="sibTrans" cxnId="{06A2C4EF-834F-43FD-B45A-1554E6A68EBB}">
      <dgm:prSet/>
      <dgm:spPr/>
      <dgm:t>
        <a:bodyPr rtlCol="0"/>
        <a:lstStyle/>
        <a:p>
          <a:pPr rtl="0"/>
          <a:endParaRPr lang="fr-FR"/>
        </a:p>
      </dgm:t>
    </dgm:pt>
    <dgm:pt modelId="{7C246739-132B-41AD-8DFA-A108B89D138D}">
      <dgm:prSet phldrT="[Text]" custT="1"/>
      <dgm:spPr/>
      <dgm:t>
        <a:bodyPr rtlCol="0"/>
        <a:lstStyle/>
        <a:p>
          <a:pPr rtl="0"/>
          <a:r>
            <a:rPr lang="fr-FR" sz="1400" b="0" i="0" u="none" dirty="0" err="1">
              <a:solidFill>
                <a:srgbClr val="666666"/>
              </a:solidFill>
            </a:rPr>
            <a:t>RobustScaler</a:t>
          </a:r>
          <a:endParaRPr lang="fr-FR" sz="1400" dirty="0">
            <a:solidFill>
              <a:srgbClr val="666666"/>
            </a:solidFill>
          </a:endParaRPr>
        </a:p>
      </dgm:t>
    </dgm:pt>
    <dgm:pt modelId="{6DC6AB27-331E-4C02-81E1-D2DC0951F94A}" type="parTrans" cxnId="{21F68C21-0932-40ED-B3AD-15446DF383C2}">
      <dgm:prSet/>
      <dgm:spPr/>
      <dgm:t>
        <a:bodyPr rtlCol="0"/>
        <a:lstStyle/>
        <a:p>
          <a:pPr rtl="0"/>
          <a:endParaRPr lang="fr-FR"/>
        </a:p>
      </dgm:t>
    </dgm:pt>
    <dgm:pt modelId="{ABE6CE27-78DF-4DFE-AE98-C519395C0138}" type="sibTrans" cxnId="{21F68C21-0932-40ED-B3AD-15446DF383C2}">
      <dgm:prSet/>
      <dgm:spPr/>
      <dgm:t>
        <a:bodyPr rtlCol="0"/>
        <a:lstStyle/>
        <a:p>
          <a:pPr rtl="0"/>
          <a:endParaRPr lang="fr-FR"/>
        </a:p>
      </dgm:t>
    </dgm:pt>
    <dgm:pt modelId="{57D926EE-FF1C-4F8E-BE58-791552003389}">
      <dgm:prSet phldrT="[Text]"/>
      <dgm:spPr/>
      <dgm:t>
        <a:bodyPr rtlCol="0"/>
        <a:lstStyle/>
        <a:p>
          <a:pPr rtl="0"/>
          <a:r>
            <a:rPr lang="fr-FR" dirty="0">
              <a:solidFill>
                <a:srgbClr val="2C567A"/>
              </a:solidFill>
            </a:rPr>
            <a:t>Modèle </a:t>
          </a:r>
          <a:r>
            <a:rPr lang="fr-FR" dirty="0" err="1">
              <a:solidFill>
                <a:srgbClr val="2C567A"/>
              </a:solidFill>
            </a:rPr>
            <a:t>selection</a:t>
          </a:r>
          <a:endParaRPr lang="fr-FR" dirty="0">
            <a:solidFill>
              <a:srgbClr val="2C567A"/>
            </a:solidFill>
          </a:endParaRPr>
        </a:p>
      </dgm:t>
    </dgm:pt>
    <dgm:pt modelId="{73E44EEA-ED9D-47FC-9428-986D0A1FC4C0}" type="parTrans" cxnId="{369994A5-D668-4BAA-BAE5-4659A47CAE31}">
      <dgm:prSet/>
      <dgm:spPr/>
      <dgm:t>
        <a:bodyPr rtlCol="0"/>
        <a:lstStyle/>
        <a:p>
          <a:pPr rtl="0"/>
          <a:endParaRPr lang="fr-FR"/>
        </a:p>
      </dgm:t>
    </dgm:pt>
    <dgm:pt modelId="{A8CFE573-C424-4A7A-A6DC-2CAFAF6BE4BE}" type="sibTrans" cxnId="{369994A5-D668-4BAA-BAE5-4659A47CAE31}">
      <dgm:prSet/>
      <dgm:spPr/>
      <dgm:t>
        <a:bodyPr rtlCol="0"/>
        <a:lstStyle/>
        <a:p>
          <a:pPr rtl="0"/>
          <a:endParaRPr lang="fr-FR"/>
        </a:p>
      </dgm:t>
    </dgm:pt>
    <dgm:pt modelId="{C29A2877-D327-472A-B8DE-A9582740D1C4}">
      <dgm:prSet phldrT="[Text]"/>
      <dgm:spPr/>
      <dgm:t>
        <a:bodyPr rtlCol="0"/>
        <a:lstStyle/>
        <a:p>
          <a:pPr rtl="0"/>
          <a:r>
            <a:rPr lang="fr-FR" i="1" dirty="0">
              <a:solidFill>
                <a:srgbClr val="2C567A"/>
              </a:solidFill>
            </a:rPr>
            <a:t>Fine tuning</a:t>
          </a:r>
        </a:p>
      </dgm:t>
    </dgm:pt>
    <dgm:pt modelId="{ACB8F89D-E3F0-46D6-9FE2-0E08ED03F108}" type="parTrans" cxnId="{E06C2FA0-97C9-4115-8036-5641738523F0}">
      <dgm:prSet/>
      <dgm:spPr/>
      <dgm:t>
        <a:bodyPr rtlCol="0"/>
        <a:lstStyle/>
        <a:p>
          <a:pPr rtl="0"/>
          <a:endParaRPr lang="fr-FR"/>
        </a:p>
      </dgm:t>
    </dgm:pt>
    <dgm:pt modelId="{4C9B2A60-E155-4BBB-A3EE-15AEEAA6D5C7}" type="sibTrans" cxnId="{E06C2FA0-97C9-4115-8036-5641738523F0}">
      <dgm:prSet/>
      <dgm:spPr/>
      <dgm:t>
        <a:bodyPr rtlCol="0"/>
        <a:lstStyle/>
        <a:p>
          <a:pPr rtl="0"/>
          <a:endParaRPr lang="fr-FR"/>
        </a:p>
      </dgm:t>
    </dgm:pt>
    <dgm:pt modelId="{04956CC5-BC9D-4B6B-9065-8589629A4900}">
      <dgm:prSet phldrT="[Text]" custT="1"/>
      <dgm:spPr/>
      <dgm:t>
        <a:bodyPr rtlCol="0"/>
        <a:lstStyle/>
        <a:p>
          <a:pPr rtl="0"/>
          <a:r>
            <a:rPr lang="fr-FR" sz="1400" dirty="0">
              <a:solidFill>
                <a:srgbClr val="666666"/>
              </a:solidFill>
            </a:rPr>
            <a:t>Benchmark cross validation model</a:t>
          </a:r>
        </a:p>
      </dgm:t>
    </dgm:pt>
    <dgm:pt modelId="{EF3CCB5D-2D2B-414F-9C3E-2A98641DE75C}" type="parTrans" cxnId="{BE51D2B2-029C-4554-8705-90B588CC81C4}">
      <dgm:prSet/>
      <dgm:spPr/>
      <dgm:t>
        <a:bodyPr rtlCol="0"/>
        <a:lstStyle/>
        <a:p>
          <a:pPr rtl="0"/>
          <a:endParaRPr lang="fr-FR"/>
        </a:p>
      </dgm:t>
    </dgm:pt>
    <dgm:pt modelId="{4A8BA95F-C155-4C29-BC73-64B882D2BD09}" type="sibTrans" cxnId="{BE51D2B2-029C-4554-8705-90B588CC81C4}">
      <dgm:prSet/>
      <dgm:spPr/>
      <dgm:t>
        <a:bodyPr rtlCol="0"/>
        <a:lstStyle/>
        <a:p>
          <a:pPr rtl="0"/>
          <a:endParaRPr lang="fr-FR"/>
        </a:p>
      </dgm:t>
    </dgm:pt>
    <dgm:pt modelId="{25D1910D-4E8B-4393-8125-38DEB2A68B1E}">
      <dgm:prSet phldrT="[Text]" custT="1"/>
      <dgm:spPr/>
      <dgm:t>
        <a:bodyPr rtlCol="0"/>
        <a:lstStyle/>
        <a:p>
          <a:pPr rtl="0">
            <a:buFont typeface="Arial" panose="020B0604020202020204" pitchFamily="34" charset="0"/>
            <a:buChar char="•"/>
          </a:pPr>
          <a:r>
            <a:rPr lang="fr-FR" sz="1500" dirty="0" err="1">
              <a:solidFill>
                <a:srgbClr val="666666"/>
              </a:solidFill>
            </a:rPr>
            <a:t>GridsearchCV</a:t>
          </a:r>
          <a:endParaRPr lang="fr-FR" sz="1500" dirty="0">
            <a:solidFill>
              <a:srgbClr val="666666"/>
            </a:solidFill>
          </a:endParaRPr>
        </a:p>
      </dgm:t>
    </dgm:pt>
    <dgm:pt modelId="{71FC1CD1-8933-446D-A410-F2E5ECFCDCD4}" type="parTrans" cxnId="{D76B7430-3357-4174-8439-41EDA872EF5F}">
      <dgm:prSet/>
      <dgm:spPr/>
      <dgm:t>
        <a:bodyPr rtlCol="0"/>
        <a:lstStyle/>
        <a:p>
          <a:pPr rtl="0"/>
          <a:endParaRPr lang="fr-FR"/>
        </a:p>
      </dgm:t>
    </dgm:pt>
    <dgm:pt modelId="{FD38C820-2D77-442C-81A5-3C5E08D280FF}" type="sibTrans" cxnId="{D76B7430-3357-4174-8439-41EDA872EF5F}">
      <dgm:prSet/>
      <dgm:spPr/>
      <dgm:t>
        <a:bodyPr rtlCol="0"/>
        <a:lstStyle/>
        <a:p>
          <a:pPr rtl="0"/>
          <a:endParaRPr lang="fr-FR"/>
        </a:p>
      </dgm:t>
    </dgm:pt>
    <dgm:pt modelId="{7832AB59-97F3-472B-BF06-3E7A6AA1114F}">
      <dgm:prSet/>
      <dgm:spPr/>
      <dgm:t>
        <a:bodyPr/>
        <a:lstStyle/>
        <a:p>
          <a:pPr rtl="0"/>
          <a:r>
            <a:rPr lang="fr-FR" sz="1400" dirty="0">
              <a:solidFill>
                <a:srgbClr val="666666"/>
              </a:solidFill>
            </a:rPr>
            <a:t>Data avec </a:t>
          </a:r>
          <a:r>
            <a:rPr lang="fr-FR" sz="1400" dirty="0" err="1">
              <a:solidFill>
                <a:srgbClr val="666666"/>
              </a:solidFill>
            </a:rPr>
            <a:t>ENERGYSTARScore</a:t>
          </a:r>
          <a:endParaRPr lang="fr-FR" sz="1400" dirty="0">
            <a:solidFill>
              <a:srgbClr val="666666"/>
            </a:solidFill>
          </a:endParaRPr>
        </a:p>
      </dgm:t>
    </dgm:pt>
    <dgm:pt modelId="{7C8F1D4A-70F5-4F9A-9B4C-34ADAA7D2AE6}" type="parTrans" cxnId="{065DFBFB-58E0-4290-AA8D-FF53A5B0822B}">
      <dgm:prSet/>
      <dgm:spPr/>
      <dgm:t>
        <a:bodyPr/>
        <a:lstStyle/>
        <a:p>
          <a:endParaRPr lang="fr-FR"/>
        </a:p>
      </dgm:t>
    </dgm:pt>
    <dgm:pt modelId="{C4361ED3-8053-43E5-981D-F5640F10BE6E}" type="sibTrans" cxnId="{065DFBFB-58E0-4290-AA8D-FF53A5B0822B}">
      <dgm:prSet/>
      <dgm:spPr/>
      <dgm:t>
        <a:bodyPr/>
        <a:lstStyle/>
        <a:p>
          <a:endParaRPr lang="fr-FR"/>
        </a:p>
      </dgm:t>
    </dgm:pt>
    <dgm:pt modelId="{0919876A-6EF4-4B67-858F-09A7CAAF690A}">
      <dgm:prSet/>
      <dgm:spPr/>
      <dgm:t>
        <a:bodyPr/>
        <a:lstStyle/>
        <a:p>
          <a:pPr rtl="0"/>
          <a:r>
            <a:rPr lang="fr-FR" sz="1400" dirty="0">
              <a:solidFill>
                <a:srgbClr val="666666"/>
              </a:solidFill>
            </a:rPr>
            <a:t>Data sans </a:t>
          </a:r>
          <a:r>
            <a:rPr lang="fr-FR" sz="1400" dirty="0" err="1">
              <a:solidFill>
                <a:srgbClr val="666666"/>
              </a:solidFill>
            </a:rPr>
            <a:t>ENERGYSTARScore</a:t>
          </a:r>
          <a:endParaRPr lang="fr-FR" sz="1400" dirty="0">
            <a:solidFill>
              <a:srgbClr val="666666"/>
            </a:solidFill>
          </a:endParaRPr>
        </a:p>
      </dgm:t>
    </dgm:pt>
    <dgm:pt modelId="{E62C9F56-D05D-4341-A01C-E28E6363397A}" type="parTrans" cxnId="{52AB558B-18D4-4F9F-B078-9A6C28434804}">
      <dgm:prSet/>
      <dgm:spPr/>
      <dgm:t>
        <a:bodyPr/>
        <a:lstStyle/>
        <a:p>
          <a:endParaRPr lang="fr-FR"/>
        </a:p>
      </dgm:t>
    </dgm:pt>
    <dgm:pt modelId="{F4C8E13B-34F5-4F3E-992D-07F7534C485D}" type="sibTrans" cxnId="{52AB558B-18D4-4F9F-B078-9A6C28434804}">
      <dgm:prSet/>
      <dgm:spPr/>
      <dgm:t>
        <a:bodyPr/>
        <a:lstStyle/>
        <a:p>
          <a:endParaRPr lang="fr-FR"/>
        </a:p>
      </dgm:t>
    </dgm:pt>
    <dgm:pt modelId="{316412C3-C6ED-45CC-9B48-A5FD2390E76A}">
      <dgm:prSet/>
      <dgm:spPr/>
      <dgm:t>
        <a:bodyPr/>
        <a:lstStyle/>
        <a:p>
          <a:pPr rtl="0"/>
          <a:r>
            <a:rPr lang="fr-FR" sz="1400" dirty="0">
              <a:solidFill>
                <a:srgbClr val="666666"/>
              </a:solidFill>
            </a:rPr>
            <a:t>Avec </a:t>
          </a:r>
          <a:r>
            <a:rPr lang="fr-FR" sz="1400" dirty="0" err="1">
              <a:solidFill>
                <a:srgbClr val="666666"/>
              </a:solidFill>
            </a:rPr>
            <a:t>ENERGYSTARScore</a:t>
          </a:r>
          <a:endParaRPr lang="fr-FR" sz="1400" dirty="0">
            <a:solidFill>
              <a:srgbClr val="666666"/>
            </a:solidFill>
          </a:endParaRPr>
        </a:p>
      </dgm:t>
    </dgm:pt>
    <dgm:pt modelId="{40098D9E-4AF6-428D-B9CB-1A1E093E7F63}" type="parTrans" cxnId="{446B3968-988E-4BCC-8A99-356B6043F222}">
      <dgm:prSet/>
      <dgm:spPr/>
      <dgm:t>
        <a:bodyPr/>
        <a:lstStyle/>
        <a:p>
          <a:endParaRPr lang="fr-FR"/>
        </a:p>
      </dgm:t>
    </dgm:pt>
    <dgm:pt modelId="{3AF35F6E-1AB5-4772-9308-6B160BE0E2A2}" type="sibTrans" cxnId="{446B3968-988E-4BCC-8A99-356B6043F222}">
      <dgm:prSet/>
      <dgm:spPr/>
      <dgm:t>
        <a:bodyPr/>
        <a:lstStyle/>
        <a:p>
          <a:endParaRPr lang="fr-FR"/>
        </a:p>
      </dgm:t>
    </dgm:pt>
    <dgm:pt modelId="{58F52CB5-2457-40EC-AA12-CD09F4DD1CE7}">
      <dgm:prSet/>
      <dgm:spPr/>
      <dgm:t>
        <a:bodyPr/>
        <a:lstStyle/>
        <a:p>
          <a:pPr rtl="0"/>
          <a:r>
            <a:rPr lang="fr-FR" sz="1400" dirty="0">
              <a:solidFill>
                <a:srgbClr val="666666"/>
              </a:solidFill>
            </a:rPr>
            <a:t>Sans </a:t>
          </a:r>
          <a:r>
            <a:rPr lang="fr-FR" sz="1400" dirty="0" err="1">
              <a:solidFill>
                <a:srgbClr val="666666"/>
              </a:solidFill>
            </a:rPr>
            <a:t>ENERGYSTARScore</a:t>
          </a:r>
          <a:endParaRPr lang="fr-FR" sz="1400" dirty="0">
            <a:solidFill>
              <a:srgbClr val="666666"/>
            </a:solidFill>
          </a:endParaRPr>
        </a:p>
      </dgm:t>
    </dgm:pt>
    <dgm:pt modelId="{1471E1E8-F0C6-4976-9B06-93D6D16C6817}" type="parTrans" cxnId="{D7E8A8D5-0485-4379-9D5D-B4C99BCEE161}">
      <dgm:prSet/>
      <dgm:spPr/>
      <dgm:t>
        <a:bodyPr/>
        <a:lstStyle/>
        <a:p>
          <a:endParaRPr lang="fr-FR"/>
        </a:p>
      </dgm:t>
    </dgm:pt>
    <dgm:pt modelId="{D5332BDA-E59B-44C3-90BD-B37CB51D7D36}" type="sibTrans" cxnId="{D7E8A8D5-0485-4379-9D5D-B4C99BCEE161}">
      <dgm:prSet/>
      <dgm:spPr/>
      <dgm:t>
        <a:bodyPr/>
        <a:lstStyle/>
        <a:p>
          <a:endParaRPr lang="fr-FR"/>
        </a:p>
      </dgm:t>
    </dgm:pt>
    <dgm:pt modelId="{E24D8AF6-2F11-4568-9A06-FC4F486157E8}">
      <dgm:prSet/>
      <dgm:spPr/>
      <dgm:t>
        <a:bodyPr/>
        <a:lstStyle/>
        <a:p>
          <a:pPr rtl="0">
            <a:buFont typeface="Arial" panose="020B0604020202020204" pitchFamily="34" charset="0"/>
            <a:buChar char="•"/>
          </a:pPr>
          <a:r>
            <a:rPr lang="fr-FR" sz="1500" dirty="0" err="1">
              <a:solidFill>
                <a:srgbClr val="666666"/>
              </a:solidFill>
            </a:rPr>
            <a:t>Nested</a:t>
          </a:r>
          <a:r>
            <a:rPr lang="fr-FR" sz="1500" dirty="0">
              <a:solidFill>
                <a:srgbClr val="666666"/>
              </a:solidFill>
            </a:rPr>
            <a:t> Cross validation</a:t>
          </a:r>
        </a:p>
      </dgm:t>
    </dgm:pt>
    <dgm:pt modelId="{BB668C0E-D916-4A7F-B4B9-D9E33BE00D37}" type="parTrans" cxnId="{71A43297-BB3B-4484-97DA-4870A6CFAA1B}">
      <dgm:prSet/>
      <dgm:spPr/>
      <dgm:t>
        <a:bodyPr/>
        <a:lstStyle/>
        <a:p>
          <a:endParaRPr lang="fr-FR"/>
        </a:p>
      </dgm:t>
    </dgm:pt>
    <dgm:pt modelId="{3C67B315-A845-4069-8BF4-AFA794C714A4}" type="sibTrans" cxnId="{71A43297-BB3B-4484-97DA-4870A6CFAA1B}">
      <dgm:prSet/>
      <dgm:spPr/>
      <dgm:t>
        <a:bodyPr/>
        <a:lstStyle/>
        <a:p>
          <a:endParaRPr lang="fr-FR"/>
        </a:p>
      </dgm:t>
    </dgm:pt>
    <dgm:pt modelId="{B08BDDD7-B234-4C86-88DC-F4F26CF352F5}">
      <dgm:prSet/>
      <dgm:spPr/>
      <dgm:t>
        <a:bodyPr/>
        <a:lstStyle/>
        <a:p>
          <a:pPr rtl="0">
            <a:buFont typeface="Arial" panose="020B0604020202020204" pitchFamily="34" charset="0"/>
            <a:buChar char="•"/>
          </a:pPr>
          <a:r>
            <a:rPr lang="fr-FR" sz="1500" dirty="0">
              <a:solidFill>
                <a:srgbClr val="666666"/>
              </a:solidFill>
            </a:rPr>
            <a:t>Data train test score</a:t>
          </a:r>
        </a:p>
      </dgm:t>
    </dgm:pt>
    <dgm:pt modelId="{3D548FD9-5A92-4160-A63F-A3AB2E642631}" type="parTrans" cxnId="{7CB2CA38-9526-468A-A424-139ACDBE8570}">
      <dgm:prSet/>
      <dgm:spPr/>
      <dgm:t>
        <a:bodyPr/>
        <a:lstStyle/>
        <a:p>
          <a:endParaRPr lang="fr-FR"/>
        </a:p>
      </dgm:t>
    </dgm:pt>
    <dgm:pt modelId="{301E2931-1CC4-4FA4-9F53-D4782977941D}" type="sibTrans" cxnId="{7CB2CA38-9526-468A-A424-139ACDBE8570}">
      <dgm:prSet/>
      <dgm:spPr/>
      <dgm:t>
        <a:bodyPr/>
        <a:lstStyle/>
        <a:p>
          <a:endParaRPr lang="fr-FR"/>
        </a:p>
      </dgm:t>
    </dgm:pt>
    <dgm:pt modelId="{81E248F8-9BB9-4938-9FF9-D635B0958D0C}">
      <dgm:prSet/>
      <dgm:spPr/>
      <dgm:t>
        <a:bodyPr/>
        <a:lstStyle/>
        <a:p>
          <a:pPr rtl="0">
            <a:buFont typeface="Arial" panose="020B0604020202020204" pitchFamily="34" charset="0"/>
            <a:buChar char="•"/>
          </a:pPr>
          <a:endParaRPr lang="fr-FR" sz="1500" dirty="0">
            <a:solidFill>
              <a:srgbClr val="666666"/>
            </a:solidFill>
          </a:endParaRPr>
        </a:p>
      </dgm:t>
    </dgm:pt>
    <dgm:pt modelId="{5DBAECB4-6A9D-4AA0-B3BB-9A0B071EFE7C}" type="parTrans" cxnId="{A2C73404-11C4-4EE9-9EB1-74AEA78C54B7}">
      <dgm:prSet/>
      <dgm:spPr/>
      <dgm:t>
        <a:bodyPr/>
        <a:lstStyle/>
        <a:p>
          <a:endParaRPr lang="fr-FR"/>
        </a:p>
      </dgm:t>
    </dgm:pt>
    <dgm:pt modelId="{A93FEFB2-D402-44C5-875D-45C76FBEEFFE}" type="sibTrans" cxnId="{A2C73404-11C4-4EE9-9EB1-74AEA78C54B7}">
      <dgm:prSet/>
      <dgm:spPr/>
      <dgm:t>
        <a:bodyPr/>
        <a:lstStyle/>
        <a:p>
          <a:endParaRPr lang="fr-FR"/>
        </a:p>
      </dgm:t>
    </dgm:pt>
    <dgm:pt modelId="{407671DE-689A-4402-8922-08873E63480D}" type="pres">
      <dgm:prSet presAssocID="{160C5714-0868-4287-90D8-28FB7BF6BD2C}" presName="root" presStyleCnt="0">
        <dgm:presLayoutVars>
          <dgm:chMax/>
          <dgm:chPref/>
          <dgm:dir/>
          <dgm:animLvl val="lvl"/>
        </dgm:presLayoutVars>
      </dgm:prSet>
      <dgm:spPr/>
    </dgm:pt>
    <dgm:pt modelId="{1E8C53CE-312B-400D-8E6A-4635CB4CE270}" type="pres">
      <dgm:prSet presAssocID="{160C5714-0868-4287-90D8-28FB7BF6BD2C}" presName="divider" presStyleLbl="fgAcc1" presStyleIdx="0" presStyleCnt="6"/>
      <dgm:spPr>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gm:spPr>
    </dgm:pt>
    <dgm:pt modelId="{46D0A0B6-99C1-4C93-9D07-D394FCD06FBC}" type="pres">
      <dgm:prSet presAssocID="{160C5714-0868-4287-90D8-28FB7BF6BD2C}" presName="nodes" presStyleCnt="0">
        <dgm:presLayoutVars>
          <dgm:chMax/>
          <dgm:chPref/>
          <dgm:animLvl val="lvl"/>
        </dgm:presLayoutVars>
      </dgm:prSet>
      <dgm:spPr/>
    </dgm:pt>
    <dgm:pt modelId="{54FA9F05-68DF-4858-B50D-DCEC408D98A0}" type="pres">
      <dgm:prSet presAssocID="{E40F4386-8831-418F-B705-2EF711FB0638}" presName="composite" presStyleCnt="0"/>
      <dgm:spPr/>
    </dgm:pt>
    <dgm:pt modelId="{CDDE1E5C-76D1-411D-97D4-8F1977E9842D}" type="pres">
      <dgm:prSet presAssocID="{E40F4386-8831-418F-B705-2EF711FB0638}" presName="ConnectorPoint" presStyleLbl="lnNode1" presStyleIdx="0" presStyleCnt="5"/>
      <dgm:spPr/>
    </dgm:pt>
    <dgm:pt modelId="{A3C084F2-0093-4679-BE5F-A72847C99793}" type="pres">
      <dgm:prSet presAssocID="{E40F4386-8831-418F-B705-2EF711FB0638}" presName="DropPinPlaceHolder" presStyleCnt="0"/>
      <dgm:spPr/>
    </dgm:pt>
    <dgm:pt modelId="{0A69E26B-610A-460B-8DC9-F49A37B64039}" type="pres">
      <dgm:prSet presAssocID="{E40F4386-8831-418F-B705-2EF711FB0638}" presName="DropPin" presStyleLbl="alignNode1" presStyleIdx="0" presStyleCnt="5" custLinFactNeighborY="-3516"/>
      <dgm:spPr/>
    </dgm:pt>
    <dgm:pt modelId="{0D47F3AA-634C-409F-BD69-E4BACD9CCCFA}" type="pres">
      <dgm:prSet presAssocID="{E40F4386-8831-418F-B705-2EF711FB0638}" presName="Ellipse" presStyleLbl="fgAcc1" presStyleIdx="1"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92B0A5-8BE5-4E84-8618-26EA28CFF4A3}" type="pres">
      <dgm:prSet presAssocID="{E40F4386-8831-418F-B705-2EF711FB0638}" presName="L2TextContainer" presStyleLbl="revTx" presStyleIdx="0" presStyleCnt="10">
        <dgm:presLayoutVars>
          <dgm:bulletEnabled val="1"/>
        </dgm:presLayoutVars>
      </dgm:prSet>
      <dgm:spPr/>
    </dgm:pt>
    <dgm:pt modelId="{AA393DB5-4DAB-4AB9-875A-4BE9E87DA2BF}" type="pres">
      <dgm:prSet presAssocID="{E40F4386-8831-418F-B705-2EF711FB0638}" presName="L1TextContainer" presStyleLbl="revTx" presStyleIdx="1" presStyleCnt="10">
        <dgm:presLayoutVars>
          <dgm:chMax val="1"/>
          <dgm:chPref val="1"/>
          <dgm:bulletEnabled val="1"/>
        </dgm:presLayoutVars>
      </dgm:prSet>
      <dgm:spPr/>
    </dgm:pt>
    <dgm:pt modelId="{D10F2BCE-B77B-4F05-95FD-A65109E5DEA0}" type="pres">
      <dgm:prSet presAssocID="{E40F4386-8831-418F-B705-2EF711FB0638}" presName="ConnectLine" presStyleLbl="sibTrans1D1" presStyleIdx="0" presStyleCnt="5"/>
      <dgm:spPr>
        <a:noFill/>
        <a:ln w="9525" cap="flat" cmpd="sng" algn="ctr">
          <a:solidFill>
            <a:schemeClr val="accent2">
              <a:lumMod val="50000"/>
            </a:schemeClr>
          </a:solidFill>
          <a:prstDash val="dash"/>
          <a:miter lim="800000"/>
        </a:ln>
        <a:effectLst/>
      </dgm:spPr>
    </dgm:pt>
    <dgm:pt modelId="{7842451D-72E5-4EF0-B35E-DA20F99FD31B}" type="pres">
      <dgm:prSet presAssocID="{E40F4386-8831-418F-B705-2EF711FB0638}" presName="EmptyPlaceHolder" presStyleCnt="0"/>
      <dgm:spPr/>
    </dgm:pt>
    <dgm:pt modelId="{B17D2C92-48C0-4F3D-88BD-E2B451D76F57}" type="pres">
      <dgm:prSet presAssocID="{D0CAE994-5783-41EC-9711-4E1D519F3834}" presName="spaceBetweenRectangles" presStyleCnt="0"/>
      <dgm:spPr/>
    </dgm:pt>
    <dgm:pt modelId="{FBE92DF5-B8E0-497C-B190-87AC73E45970}" type="pres">
      <dgm:prSet presAssocID="{216BC4CD-18EE-4F27-8680-F1299126CE77}" presName="composite" presStyleCnt="0"/>
      <dgm:spPr/>
    </dgm:pt>
    <dgm:pt modelId="{94B71067-EBEC-4112-A9D1-8B8A7A437FC8}" type="pres">
      <dgm:prSet presAssocID="{216BC4CD-18EE-4F27-8680-F1299126CE77}" presName="ConnectorPoint" presStyleLbl="lnNode1" presStyleIdx="1" presStyleCnt="5"/>
      <dgm:spPr/>
    </dgm:pt>
    <dgm:pt modelId="{7514FAA3-F485-4827-B6A2-FC89911A0BB4}" type="pres">
      <dgm:prSet presAssocID="{216BC4CD-18EE-4F27-8680-F1299126CE77}" presName="DropPinPlaceHolder" presStyleCnt="0"/>
      <dgm:spPr/>
    </dgm:pt>
    <dgm:pt modelId="{11AAD205-8152-4363-B661-3C3A26A103FF}" type="pres">
      <dgm:prSet presAssocID="{216BC4CD-18EE-4F27-8680-F1299126CE77}" presName="DropPin" presStyleLbl="alignNode1" presStyleIdx="1" presStyleCnt="5" custLinFactNeighborY="3516"/>
      <dgm:spPr/>
    </dgm:pt>
    <dgm:pt modelId="{2E4364CD-3B8A-4A42-AB11-744F4277900A}" type="pres">
      <dgm:prSet presAssocID="{216BC4CD-18EE-4F27-8680-F1299126CE77}" presName="Ellipse" presStyleLbl="fgAcc1" presStyleIdx="2"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07310A89-F151-435B-963F-FD9908E8C694}" type="pres">
      <dgm:prSet presAssocID="{216BC4CD-18EE-4F27-8680-F1299126CE77}" presName="L2TextContainer" presStyleLbl="revTx" presStyleIdx="2" presStyleCnt="10">
        <dgm:presLayoutVars>
          <dgm:bulletEnabled val="1"/>
        </dgm:presLayoutVars>
      </dgm:prSet>
      <dgm:spPr/>
    </dgm:pt>
    <dgm:pt modelId="{6386BA6E-453A-41E1-ADAD-7626B92BD1BF}" type="pres">
      <dgm:prSet presAssocID="{216BC4CD-18EE-4F27-8680-F1299126CE77}" presName="L1TextContainer" presStyleLbl="revTx" presStyleIdx="3" presStyleCnt="10">
        <dgm:presLayoutVars>
          <dgm:chMax val="1"/>
          <dgm:chPref val="1"/>
          <dgm:bulletEnabled val="1"/>
        </dgm:presLayoutVars>
      </dgm:prSet>
      <dgm:spPr/>
    </dgm:pt>
    <dgm:pt modelId="{DB95D829-80DF-4ADA-B04C-CE92ADFB6606}" type="pres">
      <dgm:prSet presAssocID="{216BC4CD-18EE-4F27-8680-F1299126CE77}" presName="ConnectLine" presStyleLbl="sibTrans1D1" presStyleIdx="1" presStyleCnt="5"/>
      <dgm:spPr>
        <a:noFill/>
        <a:ln w="9525" cap="flat" cmpd="sng" algn="ctr">
          <a:solidFill>
            <a:schemeClr val="accent2">
              <a:lumMod val="50000"/>
            </a:schemeClr>
          </a:solidFill>
          <a:prstDash val="dash"/>
          <a:miter lim="800000"/>
        </a:ln>
        <a:effectLst/>
      </dgm:spPr>
    </dgm:pt>
    <dgm:pt modelId="{CDFB6879-D0D6-43FC-BC0B-D27687D992EB}" type="pres">
      <dgm:prSet presAssocID="{216BC4CD-18EE-4F27-8680-F1299126CE77}" presName="EmptyPlaceHolder" presStyleCnt="0"/>
      <dgm:spPr/>
    </dgm:pt>
    <dgm:pt modelId="{73F94D99-690C-4CBF-869A-EF5DD70CF6B4}" type="pres">
      <dgm:prSet presAssocID="{53BD166D-91E5-487C-BD55-AC4B1FA9AFAB}" presName="spaceBetweenRectangles" presStyleCnt="0"/>
      <dgm:spPr/>
    </dgm:pt>
    <dgm:pt modelId="{CEDC3BDA-322C-4005-A3A5-77E148865242}" type="pres">
      <dgm:prSet presAssocID="{93FF5F9D-AAFA-4950-8546-6AECA4470D48}" presName="composite" presStyleCnt="0"/>
      <dgm:spPr/>
    </dgm:pt>
    <dgm:pt modelId="{83D4573F-3CB1-4541-8BEE-E8224A8ED015}" type="pres">
      <dgm:prSet presAssocID="{93FF5F9D-AAFA-4950-8546-6AECA4470D48}" presName="ConnectorPoint" presStyleLbl="lnNode1" presStyleIdx="2" presStyleCnt="5"/>
      <dgm:spPr/>
    </dgm:pt>
    <dgm:pt modelId="{192BBF61-2B64-4E18-92EE-EF8B6030201C}" type="pres">
      <dgm:prSet presAssocID="{93FF5F9D-AAFA-4950-8546-6AECA4470D48}" presName="DropPinPlaceHolder" presStyleCnt="0"/>
      <dgm:spPr/>
    </dgm:pt>
    <dgm:pt modelId="{63CCDBCC-C40A-41AF-BB40-B20A9AB919D8}" type="pres">
      <dgm:prSet presAssocID="{93FF5F9D-AAFA-4950-8546-6AECA4470D48}" presName="DropPin" presStyleLbl="alignNode1" presStyleIdx="2" presStyleCnt="5" custLinFactNeighborY="-3516"/>
      <dgm:spPr/>
    </dgm:pt>
    <dgm:pt modelId="{C25D9000-2762-4B6C-BFD6-7B6C2D0122B9}" type="pres">
      <dgm:prSet presAssocID="{93FF5F9D-AAFA-4950-8546-6AECA4470D48}" presName="Ellipse" presStyleLbl="fgAcc1" presStyleIdx="3"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C08C98A3-4322-425C-8260-4319044AFBF1}" type="pres">
      <dgm:prSet presAssocID="{93FF5F9D-AAFA-4950-8546-6AECA4470D48}" presName="L2TextContainer" presStyleLbl="revTx" presStyleIdx="4" presStyleCnt="10">
        <dgm:presLayoutVars>
          <dgm:bulletEnabled val="1"/>
        </dgm:presLayoutVars>
      </dgm:prSet>
      <dgm:spPr/>
    </dgm:pt>
    <dgm:pt modelId="{52F3B4A2-8EDD-4B40-B5F3-A1CECB56D29F}" type="pres">
      <dgm:prSet presAssocID="{93FF5F9D-AAFA-4950-8546-6AECA4470D48}" presName="L1TextContainer" presStyleLbl="revTx" presStyleIdx="5" presStyleCnt="10">
        <dgm:presLayoutVars>
          <dgm:chMax val="1"/>
          <dgm:chPref val="1"/>
          <dgm:bulletEnabled val="1"/>
        </dgm:presLayoutVars>
      </dgm:prSet>
      <dgm:spPr/>
    </dgm:pt>
    <dgm:pt modelId="{4A2B3FB7-F9B6-43D5-A931-C70A3750EA87}" type="pres">
      <dgm:prSet presAssocID="{93FF5F9D-AAFA-4950-8546-6AECA4470D48}" presName="ConnectLine" presStyleLbl="sibTrans1D1" presStyleIdx="2" presStyleCnt="5"/>
      <dgm:spPr>
        <a:noFill/>
        <a:ln w="9525" cap="flat" cmpd="sng" algn="ctr">
          <a:solidFill>
            <a:schemeClr val="accent2">
              <a:lumMod val="50000"/>
            </a:schemeClr>
          </a:solidFill>
          <a:prstDash val="dash"/>
          <a:miter lim="800000"/>
        </a:ln>
        <a:effectLst/>
      </dgm:spPr>
    </dgm:pt>
    <dgm:pt modelId="{BA1A1A8C-A776-4D01-B097-263B42C05CD4}" type="pres">
      <dgm:prSet presAssocID="{93FF5F9D-AAFA-4950-8546-6AECA4470D48}" presName="EmptyPlaceHolder" presStyleCnt="0"/>
      <dgm:spPr/>
    </dgm:pt>
    <dgm:pt modelId="{06E0E481-BB98-4161-9BDE-A1547F63DD20}" type="pres">
      <dgm:prSet presAssocID="{38F0A00F-2CCF-46E9-AA53-7C6F7D500B84}" presName="spaceBetweenRectangles" presStyleCnt="0"/>
      <dgm:spPr/>
    </dgm:pt>
    <dgm:pt modelId="{FB2E9D8E-3404-4E79-B215-9DBE16583FBD}" type="pres">
      <dgm:prSet presAssocID="{57D926EE-FF1C-4F8E-BE58-791552003389}" presName="composite" presStyleCnt="0"/>
      <dgm:spPr/>
    </dgm:pt>
    <dgm:pt modelId="{A4A288FA-2972-4660-B846-F0F60F21A8F3}" type="pres">
      <dgm:prSet presAssocID="{57D926EE-FF1C-4F8E-BE58-791552003389}" presName="ConnectorPoint" presStyleLbl="lnNode1" presStyleIdx="3" presStyleCnt="5"/>
      <dgm:spPr/>
    </dgm:pt>
    <dgm:pt modelId="{B00C1F6C-3838-4D06-B744-0D84C6431A13}" type="pres">
      <dgm:prSet presAssocID="{57D926EE-FF1C-4F8E-BE58-791552003389}" presName="DropPinPlaceHolder" presStyleCnt="0"/>
      <dgm:spPr/>
    </dgm:pt>
    <dgm:pt modelId="{4C5813BC-956A-4F8C-B1AA-086730732ACF}" type="pres">
      <dgm:prSet presAssocID="{57D926EE-FF1C-4F8E-BE58-791552003389}" presName="DropPin" presStyleLbl="alignNode1" presStyleIdx="3" presStyleCnt="5" custLinFactNeighborY="3516"/>
      <dgm:spPr/>
    </dgm:pt>
    <dgm:pt modelId="{30745FD9-45E6-4F2F-952E-B76E1E38EA48}" type="pres">
      <dgm:prSet presAssocID="{57D926EE-FF1C-4F8E-BE58-791552003389}" presName="Ellipse" presStyleLbl="fgAcc1" presStyleIdx="4"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FA75F9D6-BA19-40B6-8EBB-F8B5A1A5DB04}" type="pres">
      <dgm:prSet presAssocID="{57D926EE-FF1C-4F8E-BE58-791552003389}" presName="L2TextContainer" presStyleLbl="revTx" presStyleIdx="6" presStyleCnt="10">
        <dgm:presLayoutVars>
          <dgm:bulletEnabled val="1"/>
        </dgm:presLayoutVars>
      </dgm:prSet>
      <dgm:spPr/>
    </dgm:pt>
    <dgm:pt modelId="{7759EFD6-8D9B-407B-BFD2-E887C01621A3}" type="pres">
      <dgm:prSet presAssocID="{57D926EE-FF1C-4F8E-BE58-791552003389}" presName="L1TextContainer" presStyleLbl="revTx" presStyleIdx="7" presStyleCnt="10">
        <dgm:presLayoutVars>
          <dgm:chMax val="1"/>
          <dgm:chPref val="1"/>
          <dgm:bulletEnabled val="1"/>
        </dgm:presLayoutVars>
      </dgm:prSet>
      <dgm:spPr/>
    </dgm:pt>
    <dgm:pt modelId="{87D01122-9189-4BBF-B5EB-8A13E8CADCB7}" type="pres">
      <dgm:prSet presAssocID="{57D926EE-FF1C-4F8E-BE58-791552003389}" presName="ConnectLine" presStyleLbl="sibTrans1D1" presStyleIdx="3" presStyleCnt="5"/>
      <dgm:spPr>
        <a:noFill/>
        <a:ln w="9525" cap="flat" cmpd="sng" algn="ctr">
          <a:solidFill>
            <a:schemeClr val="accent2">
              <a:lumMod val="50000"/>
            </a:schemeClr>
          </a:solidFill>
          <a:prstDash val="dash"/>
          <a:miter lim="800000"/>
        </a:ln>
        <a:effectLst/>
      </dgm:spPr>
    </dgm:pt>
    <dgm:pt modelId="{F2083E7F-8909-4F43-97E9-9BDF4D0B9596}" type="pres">
      <dgm:prSet presAssocID="{57D926EE-FF1C-4F8E-BE58-791552003389}" presName="EmptyPlaceHolder" presStyleCnt="0"/>
      <dgm:spPr/>
    </dgm:pt>
    <dgm:pt modelId="{6A29383C-57EA-4549-AEB6-87AA2F47DB91}" type="pres">
      <dgm:prSet presAssocID="{A8CFE573-C424-4A7A-A6DC-2CAFAF6BE4BE}" presName="spaceBetweenRectangles" presStyleCnt="0"/>
      <dgm:spPr/>
    </dgm:pt>
    <dgm:pt modelId="{07E7D5C7-192C-4FD4-8FDB-8367E75296B2}" type="pres">
      <dgm:prSet presAssocID="{C29A2877-D327-472A-B8DE-A9582740D1C4}" presName="composite" presStyleCnt="0"/>
      <dgm:spPr/>
    </dgm:pt>
    <dgm:pt modelId="{E5A60AEB-AC99-48F9-A630-D706383CE830}" type="pres">
      <dgm:prSet presAssocID="{C29A2877-D327-472A-B8DE-A9582740D1C4}" presName="ConnectorPoint" presStyleLbl="lnNode1" presStyleIdx="4" presStyleCnt="5"/>
      <dgm:spPr/>
    </dgm:pt>
    <dgm:pt modelId="{DAA99B08-B3AE-4897-936E-6B401AF838B8}" type="pres">
      <dgm:prSet presAssocID="{C29A2877-D327-472A-B8DE-A9582740D1C4}" presName="DropPinPlaceHolder" presStyleCnt="0"/>
      <dgm:spPr/>
    </dgm:pt>
    <dgm:pt modelId="{53AB3C40-A8F3-42AD-ACAA-EFFE0F58231C}" type="pres">
      <dgm:prSet presAssocID="{C29A2877-D327-472A-B8DE-A9582740D1C4}" presName="DropPin" presStyleLbl="alignNode1" presStyleIdx="4" presStyleCnt="5" custLinFactNeighborY="-3516"/>
      <dgm:spPr/>
    </dgm:pt>
    <dgm:pt modelId="{D2FD05BB-C8D3-4629-A36D-3F0D8E17237D}" type="pres">
      <dgm:prSet presAssocID="{C29A2877-D327-472A-B8DE-A9582740D1C4}" presName="Ellipse" presStyleLbl="fgAcc1" presStyleIdx="5"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7C66FE-A882-45CB-AA8B-D41CAAC87FCE}" type="pres">
      <dgm:prSet presAssocID="{C29A2877-D327-472A-B8DE-A9582740D1C4}" presName="L2TextContainer" presStyleLbl="revTx" presStyleIdx="8" presStyleCnt="10">
        <dgm:presLayoutVars>
          <dgm:bulletEnabled val="1"/>
        </dgm:presLayoutVars>
      </dgm:prSet>
      <dgm:spPr/>
    </dgm:pt>
    <dgm:pt modelId="{A3AC5A82-45CF-44A1-B41F-635DAC5A92BB}" type="pres">
      <dgm:prSet presAssocID="{C29A2877-D327-472A-B8DE-A9582740D1C4}" presName="L1TextContainer" presStyleLbl="revTx" presStyleIdx="9" presStyleCnt="10">
        <dgm:presLayoutVars>
          <dgm:chMax val="1"/>
          <dgm:chPref val="1"/>
          <dgm:bulletEnabled val="1"/>
        </dgm:presLayoutVars>
      </dgm:prSet>
      <dgm:spPr/>
    </dgm:pt>
    <dgm:pt modelId="{1513F0EC-F72E-4447-AE42-46AD1B95828E}" type="pres">
      <dgm:prSet presAssocID="{C29A2877-D327-472A-B8DE-A9582740D1C4}" presName="ConnectLine" presStyleLbl="sibTrans1D1" presStyleIdx="4" presStyleCnt="5"/>
      <dgm:spPr>
        <a:noFill/>
        <a:ln w="9525" cap="flat" cmpd="sng" algn="ctr">
          <a:solidFill>
            <a:schemeClr val="accent2">
              <a:lumMod val="50000"/>
            </a:schemeClr>
          </a:solidFill>
          <a:prstDash val="dash"/>
          <a:miter lim="800000"/>
        </a:ln>
        <a:effectLst/>
      </dgm:spPr>
    </dgm:pt>
    <dgm:pt modelId="{AEE1B82C-0846-4933-84C5-2CE9F6ABE6B4}" type="pres">
      <dgm:prSet presAssocID="{C29A2877-D327-472A-B8DE-A9582740D1C4}" presName="EmptyPlaceHolder" presStyleCnt="0"/>
      <dgm:spPr/>
    </dgm:pt>
  </dgm:ptLst>
  <dgm:cxnLst>
    <dgm:cxn modelId="{A2C73404-11C4-4EE9-9EB1-74AEA78C54B7}" srcId="{25D1910D-4E8B-4393-8125-38DEB2A68B1E}" destId="{81E248F8-9BB9-4938-9FF9-D635B0958D0C}" srcOrd="2" destOrd="0" parTransId="{5DBAECB4-6A9D-4AA0-B3BB-9A0B071EFE7C}" sibTransId="{A93FEFB2-D402-44C5-875D-45C76FBEEFFE}"/>
    <dgm:cxn modelId="{2966510E-0282-449C-867B-6F36422E47C9}" type="presOf" srcId="{316412C3-C6ED-45CC-9B48-A5FD2390E76A}" destId="{FA75F9D6-BA19-40B6-8EBB-F8B5A1A5DB04}" srcOrd="0" destOrd="1" presId="urn:microsoft.com/office/officeart/2017/3/layout/DropPinTimeline#2"/>
    <dgm:cxn modelId="{2F8D9110-DEE1-4530-A787-7B1F955B8D11}" type="presOf" srcId="{E40F4386-8831-418F-B705-2EF711FB0638}" destId="{AA393DB5-4DAB-4AB9-875A-4BE9E87DA2BF}" srcOrd="0" destOrd="0" presId="urn:microsoft.com/office/officeart/2017/3/layout/DropPinTimeline#2"/>
    <dgm:cxn modelId="{6010A417-2848-4B3E-A510-E12D7621EF31}" type="presOf" srcId="{81E248F8-9BB9-4938-9FF9-D635B0958D0C}" destId="{A27C66FE-A882-45CB-AA8B-D41CAAC87FCE}" srcOrd="0" destOrd="3" presId="urn:microsoft.com/office/officeart/2017/3/layout/DropPinTimeline#2"/>
    <dgm:cxn modelId="{21F68C21-0932-40ED-B3AD-15446DF383C2}" srcId="{93FF5F9D-AAFA-4950-8546-6AECA4470D48}" destId="{7C246739-132B-41AD-8DFA-A108B89D138D}" srcOrd="0" destOrd="0" parTransId="{6DC6AB27-331E-4C02-81E1-D2DC0951F94A}" sibTransId="{ABE6CE27-78DF-4DFE-AE98-C519395C0138}"/>
    <dgm:cxn modelId="{D76B7430-3357-4174-8439-41EDA872EF5F}" srcId="{C29A2877-D327-472A-B8DE-A9582740D1C4}" destId="{25D1910D-4E8B-4393-8125-38DEB2A68B1E}" srcOrd="0" destOrd="0" parTransId="{71FC1CD1-8933-446D-A410-F2E5ECFCDCD4}" sibTransId="{FD38C820-2D77-442C-81A5-3C5E08D280FF}"/>
    <dgm:cxn modelId="{10C14F34-D61A-4E98-B25B-3E085A103CE3}" type="presOf" srcId="{160C5714-0868-4287-90D8-28FB7BF6BD2C}" destId="{407671DE-689A-4402-8922-08873E63480D}" srcOrd="0" destOrd="0" presId="urn:microsoft.com/office/officeart/2017/3/layout/DropPinTimeline#2"/>
    <dgm:cxn modelId="{7CB2CA38-9526-468A-A424-139ACDBE8570}" srcId="{25D1910D-4E8B-4393-8125-38DEB2A68B1E}" destId="{B08BDDD7-B234-4C86-88DC-F4F26CF352F5}" srcOrd="1" destOrd="0" parTransId="{3D548FD9-5A92-4160-A63F-A3AB2E642631}" sibTransId="{301E2931-1CC4-4FA4-9F53-D4782977941D}"/>
    <dgm:cxn modelId="{02E3475C-A227-471C-9FF4-8B968B44E6D1}" type="presOf" srcId="{E24D8AF6-2F11-4568-9A06-FC4F486157E8}" destId="{A27C66FE-A882-45CB-AA8B-D41CAAC87FCE}" srcOrd="0" destOrd="1" presId="urn:microsoft.com/office/officeart/2017/3/layout/DropPinTimeline#2"/>
    <dgm:cxn modelId="{0A3B7C5F-7735-4608-8242-E6F73844D071}" srcId="{160C5714-0868-4287-90D8-28FB7BF6BD2C}" destId="{216BC4CD-18EE-4F27-8680-F1299126CE77}" srcOrd="1" destOrd="0" parTransId="{9035202F-34B7-4FD2-ABEC-FBF9181D08E7}" sibTransId="{53BD166D-91E5-487C-BD55-AC4B1FA9AFAB}"/>
    <dgm:cxn modelId="{446B3968-988E-4BCC-8A99-356B6043F222}" srcId="{04956CC5-BC9D-4B6B-9065-8589629A4900}" destId="{316412C3-C6ED-45CC-9B48-A5FD2390E76A}" srcOrd="0" destOrd="0" parTransId="{40098D9E-4AF6-428D-B9CB-1A1E093E7F63}" sibTransId="{3AF35F6E-1AB5-4772-9308-6B160BE0E2A2}"/>
    <dgm:cxn modelId="{676C0349-F2D6-4D2C-9FCF-F305471D4E59}" type="presOf" srcId="{216BC4CD-18EE-4F27-8680-F1299126CE77}" destId="{6386BA6E-453A-41E1-ADAD-7626B92BD1BF}" srcOrd="0" destOrd="0" presId="urn:microsoft.com/office/officeart/2017/3/layout/DropPinTimeline#2"/>
    <dgm:cxn modelId="{5014994C-918A-42D4-A167-074D88DB0B7A}" type="presOf" srcId="{7C246739-132B-41AD-8DFA-A108B89D138D}" destId="{C08C98A3-4322-425C-8260-4319044AFBF1}" srcOrd="0" destOrd="0" presId="urn:microsoft.com/office/officeart/2017/3/layout/DropPinTimeline#2"/>
    <dgm:cxn modelId="{6EE63C79-C3BB-40FB-8A21-3E84A0431EC1}" type="presOf" srcId="{04956CC5-BC9D-4B6B-9065-8589629A4900}" destId="{FA75F9D6-BA19-40B6-8EBB-F8B5A1A5DB04}" srcOrd="0" destOrd="0" presId="urn:microsoft.com/office/officeart/2017/3/layout/DropPinTimeline#2"/>
    <dgm:cxn modelId="{8A05CD80-54A7-4B53-8DCB-E4DCFE5DAB70}" type="presOf" srcId="{0919876A-6EF4-4B67-858F-09A7CAAF690A}" destId="{C08C98A3-4322-425C-8260-4319044AFBF1}" srcOrd="0" destOrd="2" presId="urn:microsoft.com/office/officeart/2017/3/layout/DropPinTimeline#2"/>
    <dgm:cxn modelId="{52AB558B-18D4-4F9F-B078-9A6C28434804}" srcId="{7C246739-132B-41AD-8DFA-A108B89D138D}" destId="{0919876A-6EF4-4B67-858F-09A7CAAF690A}" srcOrd="1" destOrd="0" parTransId="{E62C9F56-D05D-4341-A01C-E28E6363397A}" sibTransId="{F4C8E13B-34F5-4F3E-992D-07F7534C485D}"/>
    <dgm:cxn modelId="{D8458B8B-6A4A-41F6-A4AC-6449A963A532}" type="presOf" srcId="{57D926EE-FF1C-4F8E-BE58-791552003389}" destId="{7759EFD6-8D9B-407B-BFD2-E887C01621A3}" srcOrd="0" destOrd="0" presId="urn:microsoft.com/office/officeart/2017/3/layout/DropPinTimeline#2"/>
    <dgm:cxn modelId="{96F47E93-8D00-40A6-9CB4-0F5123E6595D}" type="presOf" srcId="{B08BDDD7-B234-4C86-88DC-F4F26CF352F5}" destId="{A27C66FE-A882-45CB-AA8B-D41CAAC87FCE}" srcOrd="0" destOrd="2" presId="urn:microsoft.com/office/officeart/2017/3/layout/DropPinTimeline#2"/>
    <dgm:cxn modelId="{71A43297-BB3B-4484-97DA-4870A6CFAA1B}" srcId="{25D1910D-4E8B-4393-8125-38DEB2A68B1E}" destId="{E24D8AF6-2F11-4568-9A06-FC4F486157E8}" srcOrd="0" destOrd="0" parTransId="{BB668C0E-D916-4A7F-B4B9-D9E33BE00D37}" sibTransId="{3C67B315-A845-4069-8BF4-AFA794C714A4}"/>
    <dgm:cxn modelId="{7FD8009C-0CEB-41DE-B0CC-709282B25D15}" srcId="{E40F4386-8831-418F-B705-2EF711FB0638}" destId="{9D775CEA-FB87-47C4-9A33-B679A4F91D5A}" srcOrd="0" destOrd="0" parTransId="{C3B4CFE3-1417-4427-AA54-FBDCAAFFE651}" sibTransId="{DCB568C9-3C02-42D5-BA11-189A5C3024AA}"/>
    <dgm:cxn modelId="{E06C2FA0-97C9-4115-8036-5641738523F0}" srcId="{160C5714-0868-4287-90D8-28FB7BF6BD2C}" destId="{C29A2877-D327-472A-B8DE-A9582740D1C4}" srcOrd="4" destOrd="0" parTransId="{ACB8F89D-E3F0-46D6-9FE2-0E08ED03F108}" sibTransId="{4C9B2A60-E155-4BBB-A3EE-15AEEAA6D5C7}"/>
    <dgm:cxn modelId="{369994A5-D668-4BAA-BAE5-4659A47CAE31}" srcId="{160C5714-0868-4287-90D8-28FB7BF6BD2C}" destId="{57D926EE-FF1C-4F8E-BE58-791552003389}" srcOrd="3" destOrd="0" parTransId="{73E44EEA-ED9D-47FC-9428-986D0A1FC4C0}" sibTransId="{A8CFE573-C424-4A7A-A6DC-2CAFAF6BE4BE}"/>
    <dgm:cxn modelId="{BE51D2B2-029C-4554-8705-90B588CC81C4}" srcId="{57D926EE-FF1C-4F8E-BE58-791552003389}" destId="{04956CC5-BC9D-4B6B-9065-8589629A4900}" srcOrd="0" destOrd="0" parTransId="{EF3CCB5D-2D2B-414F-9C3E-2A98641DE75C}" sibTransId="{4A8BA95F-C155-4C29-BC73-64B882D2BD09}"/>
    <dgm:cxn modelId="{A3C550B7-D35D-4082-8B0A-7D10ADFE124B}" type="presOf" srcId="{25D1910D-4E8B-4393-8125-38DEB2A68B1E}" destId="{A27C66FE-A882-45CB-AA8B-D41CAAC87FCE}" srcOrd="0" destOrd="0" presId="urn:microsoft.com/office/officeart/2017/3/layout/DropPinTimeline#2"/>
    <dgm:cxn modelId="{6DB8FFBA-487B-4E87-9D41-FD7AF2F69CF4}" srcId="{160C5714-0868-4287-90D8-28FB7BF6BD2C}" destId="{E40F4386-8831-418F-B705-2EF711FB0638}" srcOrd="0" destOrd="0" parTransId="{BA5DB78F-0BD1-45CF-9B96-46A70AB3D9A2}" sibTransId="{D0CAE994-5783-41EC-9711-4E1D519F3834}"/>
    <dgm:cxn modelId="{792B05C2-5166-497A-B522-DD33ED15AE00}" srcId="{216BC4CD-18EE-4F27-8680-F1299126CE77}" destId="{C9D54AD6-2B46-4A5C-8B15-6EB605017506}" srcOrd="0" destOrd="0" parTransId="{F129E4C2-7904-46D3-A1B6-3961A818C015}" sibTransId="{BF7E5694-37A7-4053-9E35-03119E673100}"/>
    <dgm:cxn modelId="{71FE39CF-70A2-4C21-8FB1-F54587B63FA9}" type="presOf" srcId="{9D775CEA-FB87-47C4-9A33-B679A4F91D5A}" destId="{A292B0A5-8BE5-4E84-8618-26EA28CFF4A3}" srcOrd="0" destOrd="0" presId="urn:microsoft.com/office/officeart/2017/3/layout/DropPinTimeline#2"/>
    <dgm:cxn modelId="{CC0BDAD3-EFB9-4755-85E6-780D60572B01}" type="presOf" srcId="{58F52CB5-2457-40EC-AA12-CD09F4DD1CE7}" destId="{FA75F9D6-BA19-40B6-8EBB-F8B5A1A5DB04}" srcOrd="0" destOrd="2" presId="urn:microsoft.com/office/officeart/2017/3/layout/DropPinTimeline#2"/>
    <dgm:cxn modelId="{D7E8A8D5-0485-4379-9D5D-B4C99BCEE161}" srcId="{04956CC5-BC9D-4B6B-9065-8589629A4900}" destId="{58F52CB5-2457-40EC-AA12-CD09F4DD1CE7}" srcOrd="1" destOrd="0" parTransId="{1471E1E8-F0C6-4976-9B06-93D6D16C6817}" sibTransId="{D5332BDA-E59B-44C3-90BD-B37CB51D7D36}"/>
    <dgm:cxn modelId="{300126DA-65CE-4820-8449-FCF3ECC004FE}" type="presOf" srcId="{93FF5F9D-AAFA-4950-8546-6AECA4470D48}" destId="{52F3B4A2-8EDD-4B40-B5F3-A1CECB56D29F}" srcOrd="0" destOrd="0" presId="urn:microsoft.com/office/officeart/2017/3/layout/DropPinTimeline#2"/>
    <dgm:cxn modelId="{382E8FED-2C26-4F51-BA70-9056716C7596}" type="presOf" srcId="{C9D54AD6-2B46-4A5C-8B15-6EB605017506}" destId="{07310A89-F151-435B-963F-FD9908E8C694}" srcOrd="0" destOrd="0" presId="urn:microsoft.com/office/officeart/2017/3/layout/DropPinTimeline#2"/>
    <dgm:cxn modelId="{06A2C4EF-834F-43FD-B45A-1554E6A68EBB}" srcId="{160C5714-0868-4287-90D8-28FB7BF6BD2C}" destId="{93FF5F9D-AAFA-4950-8546-6AECA4470D48}" srcOrd="2" destOrd="0" parTransId="{3D298734-E7B7-4677-BE81-F586C8D97438}" sibTransId="{38F0A00F-2CCF-46E9-AA53-7C6F7D500B84}"/>
    <dgm:cxn modelId="{105464FB-FFE2-4C33-80CF-588A30BEEEA9}" type="presOf" srcId="{7832AB59-97F3-472B-BF06-3E7A6AA1114F}" destId="{C08C98A3-4322-425C-8260-4319044AFBF1}" srcOrd="0" destOrd="1" presId="urn:microsoft.com/office/officeart/2017/3/layout/DropPinTimeline#2"/>
    <dgm:cxn modelId="{065DFBFB-58E0-4290-AA8D-FF53A5B0822B}" srcId="{7C246739-132B-41AD-8DFA-A108B89D138D}" destId="{7832AB59-97F3-472B-BF06-3E7A6AA1114F}" srcOrd="0" destOrd="0" parTransId="{7C8F1D4A-70F5-4F9A-9B4C-34ADAA7D2AE6}" sibTransId="{C4361ED3-8053-43E5-981D-F5640F10BE6E}"/>
    <dgm:cxn modelId="{08E607FE-15AE-432C-8214-161F17E777E2}" type="presOf" srcId="{C29A2877-D327-472A-B8DE-A9582740D1C4}" destId="{A3AC5A82-45CF-44A1-B41F-635DAC5A92BB}" srcOrd="0" destOrd="0" presId="urn:microsoft.com/office/officeart/2017/3/layout/DropPinTimeline#2"/>
    <dgm:cxn modelId="{6C89CD35-86C2-488C-B1B6-B8E91AB121B7}" type="presParOf" srcId="{407671DE-689A-4402-8922-08873E63480D}" destId="{1E8C53CE-312B-400D-8E6A-4635CB4CE270}" srcOrd="0" destOrd="0" presId="urn:microsoft.com/office/officeart/2017/3/layout/DropPinTimeline#2"/>
    <dgm:cxn modelId="{F459E339-6CF5-4935-83C6-C36F4BD218C0}" type="presParOf" srcId="{407671DE-689A-4402-8922-08873E63480D}" destId="{46D0A0B6-99C1-4C93-9D07-D394FCD06FBC}" srcOrd="1" destOrd="0" presId="urn:microsoft.com/office/officeart/2017/3/layout/DropPinTimeline#2"/>
    <dgm:cxn modelId="{6F671416-8896-48F7-9C8D-78A9E6200C9E}" type="presParOf" srcId="{46D0A0B6-99C1-4C93-9D07-D394FCD06FBC}" destId="{54FA9F05-68DF-4858-B50D-DCEC408D98A0}" srcOrd="0" destOrd="0" presId="urn:microsoft.com/office/officeart/2017/3/layout/DropPinTimeline#2"/>
    <dgm:cxn modelId="{3C9C78E0-7D90-4559-B028-76D9854C715A}" type="presParOf" srcId="{54FA9F05-68DF-4858-B50D-DCEC408D98A0}" destId="{CDDE1E5C-76D1-411D-97D4-8F1977E9842D}" srcOrd="0" destOrd="0" presId="urn:microsoft.com/office/officeart/2017/3/layout/DropPinTimeline#2"/>
    <dgm:cxn modelId="{F124A0A7-8845-4FD1-970D-3228C7936FA5}" type="presParOf" srcId="{54FA9F05-68DF-4858-B50D-DCEC408D98A0}" destId="{A3C084F2-0093-4679-BE5F-A72847C99793}" srcOrd="1" destOrd="0" presId="urn:microsoft.com/office/officeart/2017/3/layout/DropPinTimeline#2"/>
    <dgm:cxn modelId="{30B266FB-6D91-48A0-8521-4B28317839A2}" type="presParOf" srcId="{A3C084F2-0093-4679-BE5F-A72847C99793}" destId="{0A69E26B-610A-460B-8DC9-F49A37B64039}" srcOrd="0" destOrd="0" presId="urn:microsoft.com/office/officeart/2017/3/layout/DropPinTimeline#2"/>
    <dgm:cxn modelId="{8EA730A7-9BDD-4EC8-BFE3-AECA1A87608E}" type="presParOf" srcId="{A3C084F2-0093-4679-BE5F-A72847C99793}" destId="{0D47F3AA-634C-409F-BD69-E4BACD9CCCFA}" srcOrd="1" destOrd="0" presId="urn:microsoft.com/office/officeart/2017/3/layout/DropPinTimeline#2"/>
    <dgm:cxn modelId="{AB889069-66C0-4C20-8871-9CD6DB4AAEDF}" type="presParOf" srcId="{54FA9F05-68DF-4858-B50D-DCEC408D98A0}" destId="{A292B0A5-8BE5-4E84-8618-26EA28CFF4A3}" srcOrd="2" destOrd="0" presId="urn:microsoft.com/office/officeart/2017/3/layout/DropPinTimeline#2"/>
    <dgm:cxn modelId="{8EE28F01-EC56-49AE-AA2A-6BED9349E934}" type="presParOf" srcId="{54FA9F05-68DF-4858-B50D-DCEC408D98A0}" destId="{AA393DB5-4DAB-4AB9-875A-4BE9E87DA2BF}" srcOrd="3" destOrd="0" presId="urn:microsoft.com/office/officeart/2017/3/layout/DropPinTimeline#2"/>
    <dgm:cxn modelId="{AD2F8BAC-CA83-42B5-B2B5-BE243F3B4F28}" type="presParOf" srcId="{54FA9F05-68DF-4858-B50D-DCEC408D98A0}" destId="{D10F2BCE-B77B-4F05-95FD-A65109E5DEA0}" srcOrd="4" destOrd="0" presId="urn:microsoft.com/office/officeart/2017/3/layout/DropPinTimeline#2"/>
    <dgm:cxn modelId="{974311E6-8FCD-474C-869D-9C58AA2AB2CF}" type="presParOf" srcId="{54FA9F05-68DF-4858-B50D-DCEC408D98A0}" destId="{7842451D-72E5-4EF0-B35E-DA20F99FD31B}" srcOrd="5" destOrd="0" presId="urn:microsoft.com/office/officeart/2017/3/layout/DropPinTimeline#2"/>
    <dgm:cxn modelId="{B93D1322-F8DE-4529-B816-60B23439AEB9}" type="presParOf" srcId="{46D0A0B6-99C1-4C93-9D07-D394FCD06FBC}" destId="{B17D2C92-48C0-4F3D-88BD-E2B451D76F57}" srcOrd="1" destOrd="0" presId="urn:microsoft.com/office/officeart/2017/3/layout/DropPinTimeline#2"/>
    <dgm:cxn modelId="{595F7212-8F79-4AF4-B1FF-0AC83B4AE9B1}" type="presParOf" srcId="{46D0A0B6-99C1-4C93-9D07-D394FCD06FBC}" destId="{FBE92DF5-B8E0-497C-B190-87AC73E45970}" srcOrd="2" destOrd="0" presId="urn:microsoft.com/office/officeart/2017/3/layout/DropPinTimeline#2"/>
    <dgm:cxn modelId="{434F4C38-C0FC-417D-9B39-5099EDEEE6AF}" type="presParOf" srcId="{FBE92DF5-B8E0-497C-B190-87AC73E45970}" destId="{94B71067-EBEC-4112-A9D1-8B8A7A437FC8}" srcOrd="0" destOrd="0" presId="urn:microsoft.com/office/officeart/2017/3/layout/DropPinTimeline#2"/>
    <dgm:cxn modelId="{02D4C1E5-049A-416A-B437-DBE3A8F2ECB9}" type="presParOf" srcId="{FBE92DF5-B8E0-497C-B190-87AC73E45970}" destId="{7514FAA3-F485-4827-B6A2-FC89911A0BB4}" srcOrd="1" destOrd="0" presId="urn:microsoft.com/office/officeart/2017/3/layout/DropPinTimeline#2"/>
    <dgm:cxn modelId="{7253F39D-0DDC-4FD9-AFC0-83404612483E}" type="presParOf" srcId="{7514FAA3-F485-4827-B6A2-FC89911A0BB4}" destId="{11AAD205-8152-4363-B661-3C3A26A103FF}" srcOrd="0" destOrd="0" presId="urn:microsoft.com/office/officeart/2017/3/layout/DropPinTimeline#2"/>
    <dgm:cxn modelId="{D0BF01F7-A241-4AFA-B343-C9675FA7C34B}" type="presParOf" srcId="{7514FAA3-F485-4827-B6A2-FC89911A0BB4}" destId="{2E4364CD-3B8A-4A42-AB11-744F4277900A}" srcOrd="1" destOrd="0" presId="urn:microsoft.com/office/officeart/2017/3/layout/DropPinTimeline#2"/>
    <dgm:cxn modelId="{5C867F54-5644-46E9-BC8E-EA7641189546}" type="presParOf" srcId="{FBE92DF5-B8E0-497C-B190-87AC73E45970}" destId="{07310A89-F151-435B-963F-FD9908E8C694}" srcOrd="2" destOrd="0" presId="urn:microsoft.com/office/officeart/2017/3/layout/DropPinTimeline#2"/>
    <dgm:cxn modelId="{F1511C53-DEAF-428E-BBAD-152AEB55E9D3}" type="presParOf" srcId="{FBE92DF5-B8E0-497C-B190-87AC73E45970}" destId="{6386BA6E-453A-41E1-ADAD-7626B92BD1BF}" srcOrd="3" destOrd="0" presId="urn:microsoft.com/office/officeart/2017/3/layout/DropPinTimeline#2"/>
    <dgm:cxn modelId="{1B62D03D-1AE0-4F33-89E7-3D0A353803F6}" type="presParOf" srcId="{FBE92DF5-B8E0-497C-B190-87AC73E45970}" destId="{DB95D829-80DF-4ADA-B04C-CE92ADFB6606}" srcOrd="4" destOrd="0" presId="urn:microsoft.com/office/officeart/2017/3/layout/DropPinTimeline#2"/>
    <dgm:cxn modelId="{48A92201-C498-4CC2-8D33-EA76DB90ACB5}" type="presParOf" srcId="{FBE92DF5-B8E0-497C-B190-87AC73E45970}" destId="{CDFB6879-D0D6-43FC-BC0B-D27687D992EB}" srcOrd="5" destOrd="0" presId="urn:microsoft.com/office/officeart/2017/3/layout/DropPinTimeline#2"/>
    <dgm:cxn modelId="{D5D63A18-1518-429A-AB02-5016F347C211}" type="presParOf" srcId="{46D0A0B6-99C1-4C93-9D07-D394FCD06FBC}" destId="{73F94D99-690C-4CBF-869A-EF5DD70CF6B4}" srcOrd="3" destOrd="0" presId="urn:microsoft.com/office/officeart/2017/3/layout/DropPinTimeline#2"/>
    <dgm:cxn modelId="{142AC4D7-5C4C-4E46-BF7E-0B965E0F52C1}" type="presParOf" srcId="{46D0A0B6-99C1-4C93-9D07-D394FCD06FBC}" destId="{CEDC3BDA-322C-4005-A3A5-77E148865242}" srcOrd="4" destOrd="0" presId="urn:microsoft.com/office/officeart/2017/3/layout/DropPinTimeline#2"/>
    <dgm:cxn modelId="{7A85A911-4730-450E-BBAF-1819B73DC3C7}" type="presParOf" srcId="{CEDC3BDA-322C-4005-A3A5-77E148865242}" destId="{83D4573F-3CB1-4541-8BEE-E8224A8ED015}" srcOrd="0" destOrd="0" presId="urn:microsoft.com/office/officeart/2017/3/layout/DropPinTimeline#2"/>
    <dgm:cxn modelId="{185C458B-2BC9-4C68-BFC3-CAD51CD716F1}" type="presParOf" srcId="{CEDC3BDA-322C-4005-A3A5-77E148865242}" destId="{192BBF61-2B64-4E18-92EE-EF8B6030201C}" srcOrd="1" destOrd="0" presId="urn:microsoft.com/office/officeart/2017/3/layout/DropPinTimeline#2"/>
    <dgm:cxn modelId="{F317F21D-B461-4C78-9610-E3909525DD39}" type="presParOf" srcId="{192BBF61-2B64-4E18-92EE-EF8B6030201C}" destId="{63CCDBCC-C40A-41AF-BB40-B20A9AB919D8}" srcOrd="0" destOrd="0" presId="urn:microsoft.com/office/officeart/2017/3/layout/DropPinTimeline#2"/>
    <dgm:cxn modelId="{A53C25CC-754C-4C2C-AC2B-FA5244A4187C}" type="presParOf" srcId="{192BBF61-2B64-4E18-92EE-EF8B6030201C}" destId="{C25D9000-2762-4B6C-BFD6-7B6C2D0122B9}" srcOrd="1" destOrd="0" presId="urn:microsoft.com/office/officeart/2017/3/layout/DropPinTimeline#2"/>
    <dgm:cxn modelId="{14F9ABB0-B0E9-4CC3-8676-EC0DE9EF0D9A}" type="presParOf" srcId="{CEDC3BDA-322C-4005-A3A5-77E148865242}" destId="{C08C98A3-4322-425C-8260-4319044AFBF1}" srcOrd="2" destOrd="0" presId="urn:microsoft.com/office/officeart/2017/3/layout/DropPinTimeline#2"/>
    <dgm:cxn modelId="{6664A547-22FC-4194-9E56-BD20A082C8B5}" type="presParOf" srcId="{CEDC3BDA-322C-4005-A3A5-77E148865242}" destId="{52F3B4A2-8EDD-4B40-B5F3-A1CECB56D29F}" srcOrd="3" destOrd="0" presId="urn:microsoft.com/office/officeart/2017/3/layout/DropPinTimeline#2"/>
    <dgm:cxn modelId="{4EDC28BC-D823-4911-9A32-7CEA0779224F}" type="presParOf" srcId="{CEDC3BDA-322C-4005-A3A5-77E148865242}" destId="{4A2B3FB7-F9B6-43D5-A931-C70A3750EA87}" srcOrd="4" destOrd="0" presId="urn:microsoft.com/office/officeart/2017/3/layout/DropPinTimeline#2"/>
    <dgm:cxn modelId="{4FF873D1-57F2-4835-BC51-E337A4EA4241}" type="presParOf" srcId="{CEDC3BDA-322C-4005-A3A5-77E148865242}" destId="{BA1A1A8C-A776-4D01-B097-263B42C05CD4}" srcOrd="5" destOrd="0" presId="urn:microsoft.com/office/officeart/2017/3/layout/DropPinTimeline#2"/>
    <dgm:cxn modelId="{3B6D012D-455F-4006-A536-A6C4353C2052}" type="presParOf" srcId="{46D0A0B6-99C1-4C93-9D07-D394FCD06FBC}" destId="{06E0E481-BB98-4161-9BDE-A1547F63DD20}" srcOrd="5" destOrd="0" presId="urn:microsoft.com/office/officeart/2017/3/layout/DropPinTimeline#2"/>
    <dgm:cxn modelId="{C6A89C30-6AD3-4D93-A6B6-89620029568F}" type="presParOf" srcId="{46D0A0B6-99C1-4C93-9D07-D394FCD06FBC}" destId="{FB2E9D8E-3404-4E79-B215-9DBE16583FBD}" srcOrd="6" destOrd="0" presId="urn:microsoft.com/office/officeart/2017/3/layout/DropPinTimeline#2"/>
    <dgm:cxn modelId="{0BA6FAD4-C82F-4CF2-B050-BC6402D72317}" type="presParOf" srcId="{FB2E9D8E-3404-4E79-B215-9DBE16583FBD}" destId="{A4A288FA-2972-4660-B846-F0F60F21A8F3}" srcOrd="0" destOrd="0" presId="urn:microsoft.com/office/officeart/2017/3/layout/DropPinTimeline#2"/>
    <dgm:cxn modelId="{D827CF64-DAAB-46B4-AAE8-CAC4EDF45D65}" type="presParOf" srcId="{FB2E9D8E-3404-4E79-B215-9DBE16583FBD}" destId="{B00C1F6C-3838-4D06-B744-0D84C6431A13}" srcOrd="1" destOrd="0" presId="urn:microsoft.com/office/officeart/2017/3/layout/DropPinTimeline#2"/>
    <dgm:cxn modelId="{B6F441BE-7CC5-4BA2-AD5C-E397940C8C56}" type="presParOf" srcId="{B00C1F6C-3838-4D06-B744-0D84C6431A13}" destId="{4C5813BC-956A-4F8C-B1AA-086730732ACF}" srcOrd="0" destOrd="0" presId="urn:microsoft.com/office/officeart/2017/3/layout/DropPinTimeline#2"/>
    <dgm:cxn modelId="{942C4F31-20BC-4420-856C-1100353964F4}" type="presParOf" srcId="{B00C1F6C-3838-4D06-B744-0D84C6431A13}" destId="{30745FD9-45E6-4F2F-952E-B76E1E38EA48}" srcOrd="1" destOrd="0" presId="urn:microsoft.com/office/officeart/2017/3/layout/DropPinTimeline#2"/>
    <dgm:cxn modelId="{D0CD9DFA-2FB2-44B9-8DE3-5F6532133847}" type="presParOf" srcId="{FB2E9D8E-3404-4E79-B215-9DBE16583FBD}" destId="{FA75F9D6-BA19-40B6-8EBB-F8B5A1A5DB04}" srcOrd="2" destOrd="0" presId="urn:microsoft.com/office/officeart/2017/3/layout/DropPinTimeline#2"/>
    <dgm:cxn modelId="{D679C82D-63E2-463C-9A92-3904D69176C2}" type="presParOf" srcId="{FB2E9D8E-3404-4E79-B215-9DBE16583FBD}" destId="{7759EFD6-8D9B-407B-BFD2-E887C01621A3}" srcOrd="3" destOrd="0" presId="urn:microsoft.com/office/officeart/2017/3/layout/DropPinTimeline#2"/>
    <dgm:cxn modelId="{EC658906-BA2C-4173-BD0D-D9C187057EC8}" type="presParOf" srcId="{FB2E9D8E-3404-4E79-B215-9DBE16583FBD}" destId="{87D01122-9189-4BBF-B5EB-8A13E8CADCB7}" srcOrd="4" destOrd="0" presId="urn:microsoft.com/office/officeart/2017/3/layout/DropPinTimeline#2"/>
    <dgm:cxn modelId="{C5AA415B-AF76-4B6A-AE9F-5AF709639D9B}" type="presParOf" srcId="{FB2E9D8E-3404-4E79-B215-9DBE16583FBD}" destId="{F2083E7F-8909-4F43-97E9-9BDF4D0B9596}" srcOrd="5" destOrd="0" presId="urn:microsoft.com/office/officeart/2017/3/layout/DropPinTimeline#2"/>
    <dgm:cxn modelId="{E1E1593E-C8C5-4C96-A007-7871FDFD795F}" type="presParOf" srcId="{46D0A0B6-99C1-4C93-9D07-D394FCD06FBC}" destId="{6A29383C-57EA-4549-AEB6-87AA2F47DB91}" srcOrd="7" destOrd="0" presId="urn:microsoft.com/office/officeart/2017/3/layout/DropPinTimeline#2"/>
    <dgm:cxn modelId="{5E6C8F40-D55B-4CFE-845F-72F885373850}" type="presParOf" srcId="{46D0A0B6-99C1-4C93-9D07-D394FCD06FBC}" destId="{07E7D5C7-192C-4FD4-8FDB-8367E75296B2}" srcOrd="8" destOrd="0" presId="urn:microsoft.com/office/officeart/2017/3/layout/DropPinTimeline#2"/>
    <dgm:cxn modelId="{A0B36C88-2CD6-4929-A7AC-59DF384FF4AE}" type="presParOf" srcId="{07E7D5C7-192C-4FD4-8FDB-8367E75296B2}" destId="{E5A60AEB-AC99-48F9-A630-D706383CE830}" srcOrd="0" destOrd="0" presId="urn:microsoft.com/office/officeart/2017/3/layout/DropPinTimeline#2"/>
    <dgm:cxn modelId="{FD306634-A80C-4523-BBE1-D7866903FDDF}" type="presParOf" srcId="{07E7D5C7-192C-4FD4-8FDB-8367E75296B2}" destId="{DAA99B08-B3AE-4897-936E-6B401AF838B8}" srcOrd="1" destOrd="0" presId="urn:microsoft.com/office/officeart/2017/3/layout/DropPinTimeline#2"/>
    <dgm:cxn modelId="{F28D313F-CFB9-48AB-8BB0-83AE20F069ED}" type="presParOf" srcId="{DAA99B08-B3AE-4897-936E-6B401AF838B8}" destId="{53AB3C40-A8F3-42AD-ACAA-EFFE0F58231C}" srcOrd="0" destOrd="0" presId="urn:microsoft.com/office/officeart/2017/3/layout/DropPinTimeline#2"/>
    <dgm:cxn modelId="{3068948A-D087-458D-BC9B-5989E89D823C}" type="presParOf" srcId="{DAA99B08-B3AE-4897-936E-6B401AF838B8}" destId="{D2FD05BB-C8D3-4629-A36D-3F0D8E17237D}" srcOrd="1" destOrd="0" presId="urn:microsoft.com/office/officeart/2017/3/layout/DropPinTimeline#2"/>
    <dgm:cxn modelId="{CC2FFC25-F039-45DE-9081-1A23B9F0EE07}" type="presParOf" srcId="{07E7D5C7-192C-4FD4-8FDB-8367E75296B2}" destId="{A27C66FE-A882-45CB-AA8B-D41CAAC87FCE}" srcOrd="2" destOrd="0" presId="urn:microsoft.com/office/officeart/2017/3/layout/DropPinTimeline#2"/>
    <dgm:cxn modelId="{55086221-BF52-4988-BFDC-9AFFA91F7ADC}" type="presParOf" srcId="{07E7D5C7-192C-4FD4-8FDB-8367E75296B2}" destId="{A3AC5A82-45CF-44A1-B41F-635DAC5A92BB}" srcOrd="3" destOrd="0" presId="urn:microsoft.com/office/officeart/2017/3/layout/DropPinTimeline#2"/>
    <dgm:cxn modelId="{E35186B6-D3D9-4D2D-A30A-5D6398D7DCAF}" type="presParOf" srcId="{07E7D5C7-192C-4FD4-8FDB-8367E75296B2}" destId="{1513F0EC-F72E-4447-AE42-46AD1B95828E}" srcOrd="4" destOrd="0" presId="urn:microsoft.com/office/officeart/2017/3/layout/DropPinTimeline#2"/>
    <dgm:cxn modelId="{5246CFDA-A2E7-400D-984B-A14DF13E2A13}" type="presParOf" srcId="{07E7D5C7-192C-4FD4-8FDB-8367E75296B2}" destId="{AEE1B82C-0846-4933-84C5-2CE9F6ABE6B4}" srcOrd="5" destOrd="0" presId="urn:microsoft.com/office/officeart/2017/3/layout/DropPin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C53CE-312B-400D-8E6A-4635CB4CE270}">
      <dsp:nvSpPr>
        <dsp:cNvPr id="0" name=""/>
        <dsp:cNvSpPr/>
      </dsp:nvSpPr>
      <dsp:spPr>
        <a:xfrm>
          <a:off x="0" y="2175669"/>
          <a:ext cx="10693400" cy="0"/>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A69E26B-610A-460B-8DC9-F49A37B64039}">
      <dsp:nvSpPr>
        <dsp:cNvPr id="0" name=""/>
        <dsp:cNvSpPr/>
      </dsp:nvSpPr>
      <dsp:spPr>
        <a:xfrm rot="8100000">
          <a:off x="166287"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7F3AA-634C-409F-BD69-E4BACD9CCCFA}">
      <dsp:nvSpPr>
        <dsp:cNvPr id="0" name=""/>
        <dsp:cNvSpPr/>
      </dsp:nvSpPr>
      <dsp:spPr>
        <a:xfrm>
          <a:off x="201435"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92B0A5-8BE5-4E84-8618-26EA28CFF4A3}">
      <dsp:nvSpPr>
        <dsp:cNvPr id="0" name=""/>
        <dsp:cNvSpPr/>
      </dsp:nvSpPr>
      <dsp:spPr>
        <a:xfrm>
          <a:off x="548200"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t" anchorCtr="0">
          <a:noAutofit/>
        </a:bodyPr>
        <a:lstStyle/>
        <a:p>
          <a:pPr marL="0" lvl="0" indent="0" algn="l" defTabSz="622300" rtl="0">
            <a:lnSpc>
              <a:spcPct val="90000"/>
            </a:lnSpc>
            <a:spcBef>
              <a:spcPct val="0"/>
            </a:spcBef>
            <a:spcAft>
              <a:spcPct val="35000"/>
            </a:spcAft>
            <a:buNone/>
          </a:pPr>
          <a:r>
            <a:rPr lang="fr-FR" sz="1400" b="0" i="0" u="none" kern="1200" dirty="0">
              <a:solidFill>
                <a:srgbClr val="666666"/>
              </a:solidFill>
            </a:rPr>
            <a:t>Source, et Descriptif sommaire de la structure des données</a:t>
          </a:r>
          <a:endParaRPr lang="fr-FR" sz="1400" kern="1200" dirty="0">
            <a:solidFill>
              <a:srgbClr val="666666"/>
            </a:solidFill>
          </a:endParaRPr>
        </a:p>
      </dsp:txBody>
      <dsp:txXfrm>
        <a:off x="548200" y="887672"/>
        <a:ext cx="2932566" cy="1287996"/>
      </dsp:txXfrm>
    </dsp:sp>
    <dsp:sp modelId="{AA393DB5-4DAB-4AB9-875A-4BE9E87DA2BF}">
      <dsp:nvSpPr>
        <dsp:cNvPr id="0" name=""/>
        <dsp:cNvSpPr/>
      </dsp:nvSpPr>
      <dsp:spPr>
        <a:xfrm>
          <a:off x="548200"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fr-FR" sz="2000" b="0" i="1" kern="1200" dirty="0">
              <a:solidFill>
                <a:srgbClr val="2C567A"/>
              </a:solidFill>
            </a:rPr>
            <a:t>Description données</a:t>
          </a:r>
        </a:p>
      </dsp:txBody>
      <dsp:txXfrm>
        <a:off x="548200" y="435133"/>
        <a:ext cx="2932566" cy="452539"/>
      </dsp:txXfrm>
    </dsp:sp>
    <dsp:sp modelId="{D10F2BCE-B77B-4F05-95FD-A65109E5DEA0}">
      <dsp:nvSpPr>
        <dsp:cNvPr id="0" name=""/>
        <dsp:cNvSpPr/>
      </dsp:nvSpPr>
      <dsp:spPr>
        <a:xfrm>
          <a:off x="324480"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CDDE1E5C-76D1-411D-97D4-8F1977E9842D}">
      <dsp:nvSpPr>
        <dsp:cNvPr id="0" name=""/>
        <dsp:cNvSpPr/>
      </dsp:nvSpPr>
      <dsp:spPr>
        <a:xfrm>
          <a:off x="286761"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AD205-8152-4363-B661-3C3A26A103FF}">
      <dsp:nvSpPr>
        <dsp:cNvPr id="0" name=""/>
        <dsp:cNvSpPr/>
      </dsp:nvSpPr>
      <dsp:spPr>
        <a:xfrm rot="18900000">
          <a:off x="1905953"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364CD-3B8A-4A42-AB11-744F4277900A}">
      <dsp:nvSpPr>
        <dsp:cNvPr id="0" name=""/>
        <dsp:cNvSpPr/>
      </dsp:nvSpPr>
      <dsp:spPr>
        <a:xfrm>
          <a:off x="1941101"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310A89-F151-435B-963F-FD9908E8C694}">
      <dsp:nvSpPr>
        <dsp:cNvPr id="0" name=""/>
        <dsp:cNvSpPr/>
      </dsp:nvSpPr>
      <dsp:spPr>
        <a:xfrm>
          <a:off x="2287866"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b" anchorCtr="0">
          <a:noAutofit/>
        </a:bodyPr>
        <a:lstStyle/>
        <a:p>
          <a:pPr marL="0" lvl="0" indent="0" algn="l" defTabSz="622300" rtl="0">
            <a:lnSpc>
              <a:spcPct val="90000"/>
            </a:lnSpc>
            <a:spcBef>
              <a:spcPct val="0"/>
            </a:spcBef>
            <a:spcAft>
              <a:spcPct val="35000"/>
            </a:spcAft>
            <a:buNone/>
          </a:pPr>
          <a:r>
            <a:rPr lang="fr-FR" sz="1400" kern="1200" dirty="0">
              <a:solidFill>
                <a:srgbClr val="666666"/>
              </a:solidFill>
            </a:rPr>
            <a:t>Étude des données manquantes</a:t>
          </a:r>
        </a:p>
        <a:p>
          <a:pPr marL="0" lvl="0" indent="0" algn="l" defTabSz="622300" rtl="0">
            <a:lnSpc>
              <a:spcPct val="90000"/>
            </a:lnSpc>
            <a:spcBef>
              <a:spcPct val="0"/>
            </a:spcBef>
            <a:spcAft>
              <a:spcPct val="35000"/>
            </a:spcAft>
            <a:buNone/>
          </a:pPr>
          <a:r>
            <a:rPr lang="fr-FR" sz="1400" kern="1200" dirty="0">
              <a:solidFill>
                <a:srgbClr val="666666"/>
              </a:solidFill>
            </a:rPr>
            <a:t>Imputation de ces valeurs manquantes</a:t>
          </a:r>
        </a:p>
      </dsp:txBody>
      <dsp:txXfrm>
        <a:off x="2287866" y="2175669"/>
        <a:ext cx="2932566" cy="1287996"/>
      </dsp:txXfrm>
    </dsp:sp>
    <dsp:sp modelId="{6386BA6E-453A-41E1-ADAD-7626B92BD1BF}">
      <dsp:nvSpPr>
        <dsp:cNvPr id="0" name=""/>
        <dsp:cNvSpPr/>
      </dsp:nvSpPr>
      <dsp:spPr>
        <a:xfrm>
          <a:off x="2287866"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fr-FR" sz="2000" b="0" kern="1200" dirty="0" err="1">
              <a:solidFill>
                <a:srgbClr val="2C567A"/>
              </a:solidFill>
            </a:rPr>
            <a:t>Outliers</a:t>
          </a:r>
          <a:r>
            <a:rPr lang="fr-FR" sz="2000" b="0" kern="1200" dirty="0">
              <a:solidFill>
                <a:srgbClr val="2C567A"/>
              </a:solidFill>
            </a:rPr>
            <a:t> et </a:t>
          </a:r>
          <a:r>
            <a:rPr lang="fr-FR" sz="2000" b="0" kern="1200" dirty="0" err="1">
              <a:solidFill>
                <a:srgbClr val="2C567A"/>
              </a:solidFill>
            </a:rPr>
            <a:t>Missing</a:t>
          </a:r>
          <a:r>
            <a:rPr lang="fr-FR" sz="2000" b="0" kern="1200" dirty="0">
              <a:solidFill>
                <a:srgbClr val="2C567A"/>
              </a:solidFill>
            </a:rPr>
            <a:t> Values</a:t>
          </a:r>
        </a:p>
      </dsp:txBody>
      <dsp:txXfrm>
        <a:off x="2287866" y="3463665"/>
        <a:ext cx="2932566" cy="452539"/>
      </dsp:txXfrm>
    </dsp:sp>
    <dsp:sp modelId="{DB95D829-80DF-4ADA-B04C-CE92ADFB6606}">
      <dsp:nvSpPr>
        <dsp:cNvPr id="0" name=""/>
        <dsp:cNvSpPr/>
      </dsp:nvSpPr>
      <dsp:spPr>
        <a:xfrm>
          <a:off x="2064147"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94B71067-EBEC-4112-A9D1-8B8A7A437FC8}">
      <dsp:nvSpPr>
        <dsp:cNvPr id="0" name=""/>
        <dsp:cNvSpPr/>
      </dsp:nvSpPr>
      <dsp:spPr>
        <a:xfrm>
          <a:off x="2026427"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CDBCC-C40A-41AF-BB40-B20A9AB919D8}">
      <dsp:nvSpPr>
        <dsp:cNvPr id="0" name=""/>
        <dsp:cNvSpPr/>
      </dsp:nvSpPr>
      <dsp:spPr>
        <a:xfrm rot="8100000">
          <a:off x="3645619"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D9000-2762-4B6C-BFD6-7B6C2D0122B9}">
      <dsp:nvSpPr>
        <dsp:cNvPr id="0" name=""/>
        <dsp:cNvSpPr/>
      </dsp:nvSpPr>
      <dsp:spPr>
        <a:xfrm>
          <a:off x="3680767"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8C98A3-4322-425C-8260-4319044AFBF1}">
      <dsp:nvSpPr>
        <dsp:cNvPr id="0" name=""/>
        <dsp:cNvSpPr/>
      </dsp:nvSpPr>
      <dsp:spPr>
        <a:xfrm>
          <a:off x="4027533"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t" anchorCtr="0">
          <a:noAutofit/>
        </a:bodyPr>
        <a:lstStyle/>
        <a:p>
          <a:pPr marL="0" lvl="0" indent="0" algn="l" defTabSz="622300" rtl="0">
            <a:lnSpc>
              <a:spcPct val="90000"/>
            </a:lnSpc>
            <a:spcBef>
              <a:spcPct val="0"/>
            </a:spcBef>
            <a:spcAft>
              <a:spcPct val="35000"/>
            </a:spcAft>
            <a:buNone/>
          </a:pPr>
          <a:r>
            <a:rPr lang="fr-FR" sz="1400" b="0" i="0" u="none" kern="1200" dirty="0" err="1">
              <a:solidFill>
                <a:srgbClr val="666666"/>
              </a:solidFill>
            </a:rPr>
            <a:t>Cleaning</a:t>
          </a:r>
          <a:endParaRPr lang="fr-FR" sz="1400" b="0" i="0" u="none" kern="1200" dirty="0">
            <a:solidFill>
              <a:srgbClr val="666666"/>
            </a:solidFill>
          </a:endParaRPr>
        </a:p>
        <a:p>
          <a:pPr marL="0" lvl="0" indent="0" algn="l" defTabSz="622300" rtl="0">
            <a:lnSpc>
              <a:spcPct val="90000"/>
            </a:lnSpc>
            <a:spcBef>
              <a:spcPct val="0"/>
            </a:spcBef>
            <a:spcAft>
              <a:spcPct val="35000"/>
            </a:spcAft>
            <a:buNone/>
          </a:pPr>
          <a:r>
            <a:rPr lang="fr-FR" sz="1400" b="0" i="0" u="none" kern="1200" dirty="0">
              <a:solidFill>
                <a:srgbClr val="666666"/>
              </a:solidFill>
            </a:rPr>
            <a:t>Visualisation</a:t>
          </a:r>
          <a:endParaRPr lang="fr-FR" sz="1400" kern="1200" dirty="0">
            <a:solidFill>
              <a:srgbClr val="666666"/>
            </a:solidFill>
          </a:endParaRPr>
        </a:p>
      </dsp:txBody>
      <dsp:txXfrm>
        <a:off x="4027533" y="887672"/>
        <a:ext cx="2932566" cy="1287996"/>
      </dsp:txXfrm>
    </dsp:sp>
    <dsp:sp modelId="{52F3B4A2-8EDD-4B40-B5F3-A1CECB56D29F}">
      <dsp:nvSpPr>
        <dsp:cNvPr id="0" name=""/>
        <dsp:cNvSpPr/>
      </dsp:nvSpPr>
      <dsp:spPr>
        <a:xfrm>
          <a:off x="4027533"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fr-FR" sz="2000" b="0" i="1" kern="1200" dirty="0">
              <a:solidFill>
                <a:srgbClr val="2C567A"/>
              </a:solidFill>
            </a:rPr>
            <a:t>Data </a:t>
          </a:r>
          <a:r>
            <a:rPr lang="fr-FR" sz="2000" b="0" i="1" kern="1200" dirty="0" err="1">
              <a:solidFill>
                <a:srgbClr val="2C567A"/>
              </a:solidFill>
            </a:rPr>
            <a:t>analysis</a:t>
          </a:r>
          <a:endParaRPr lang="fr-FR" sz="2000" b="0" i="1" kern="1200" dirty="0">
            <a:solidFill>
              <a:srgbClr val="2C567A"/>
            </a:solidFill>
          </a:endParaRPr>
        </a:p>
      </dsp:txBody>
      <dsp:txXfrm>
        <a:off x="4027533" y="435133"/>
        <a:ext cx="2932566" cy="452539"/>
      </dsp:txXfrm>
    </dsp:sp>
    <dsp:sp modelId="{4A2B3FB7-F9B6-43D5-A931-C70A3750EA87}">
      <dsp:nvSpPr>
        <dsp:cNvPr id="0" name=""/>
        <dsp:cNvSpPr/>
      </dsp:nvSpPr>
      <dsp:spPr>
        <a:xfrm>
          <a:off x="3803813"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83D4573F-3CB1-4541-8BEE-E8224A8ED015}">
      <dsp:nvSpPr>
        <dsp:cNvPr id="0" name=""/>
        <dsp:cNvSpPr/>
      </dsp:nvSpPr>
      <dsp:spPr>
        <a:xfrm>
          <a:off x="3766093"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813BC-956A-4F8C-B1AA-086730732ACF}">
      <dsp:nvSpPr>
        <dsp:cNvPr id="0" name=""/>
        <dsp:cNvSpPr/>
      </dsp:nvSpPr>
      <dsp:spPr>
        <a:xfrm rot="18900000">
          <a:off x="5385285"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5FD9-45E6-4F2F-952E-B76E1E38EA48}">
      <dsp:nvSpPr>
        <dsp:cNvPr id="0" name=""/>
        <dsp:cNvSpPr/>
      </dsp:nvSpPr>
      <dsp:spPr>
        <a:xfrm>
          <a:off x="5420433"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75F9D6-BA19-40B6-8EBB-F8B5A1A5DB04}">
      <dsp:nvSpPr>
        <dsp:cNvPr id="0" name=""/>
        <dsp:cNvSpPr/>
      </dsp:nvSpPr>
      <dsp:spPr>
        <a:xfrm>
          <a:off x="5767199"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b" anchorCtr="0">
          <a:noAutofit/>
        </a:bodyPr>
        <a:lstStyle/>
        <a:p>
          <a:pPr marL="0" lvl="0" indent="0" algn="l" defTabSz="622300" rtl="0">
            <a:lnSpc>
              <a:spcPct val="90000"/>
            </a:lnSpc>
            <a:spcBef>
              <a:spcPct val="0"/>
            </a:spcBef>
            <a:spcAft>
              <a:spcPct val="35000"/>
            </a:spcAft>
            <a:buNone/>
          </a:pPr>
          <a:r>
            <a:rPr lang="fr-FR" sz="1400" b="0" i="0" u="none" kern="1200" dirty="0">
              <a:solidFill>
                <a:srgbClr val="666666"/>
              </a:solidFill>
            </a:rPr>
            <a:t>Étude de la normalité des variables</a:t>
          </a:r>
        </a:p>
        <a:p>
          <a:pPr marL="0" lvl="0" indent="0" algn="l" defTabSz="622300" rtl="0">
            <a:lnSpc>
              <a:spcPct val="90000"/>
            </a:lnSpc>
            <a:spcBef>
              <a:spcPct val="0"/>
            </a:spcBef>
            <a:spcAft>
              <a:spcPct val="35000"/>
            </a:spcAft>
            <a:buNone/>
          </a:pPr>
          <a:r>
            <a:rPr lang="fr-FR" sz="1400" b="0" i="0" u="none" kern="1200" dirty="0">
              <a:solidFill>
                <a:srgbClr val="666666"/>
              </a:solidFill>
            </a:rPr>
            <a:t>Transformation des </a:t>
          </a:r>
          <a:r>
            <a:rPr lang="fr-FR" sz="1400" b="0" i="0" u="none" kern="1200" dirty="0" err="1">
              <a:solidFill>
                <a:srgbClr val="666666"/>
              </a:solidFill>
            </a:rPr>
            <a:t>features</a:t>
          </a:r>
          <a:endParaRPr lang="fr-FR" sz="1400" b="0" i="0" u="none" kern="1200" dirty="0">
            <a:solidFill>
              <a:srgbClr val="666666"/>
            </a:solidFill>
          </a:endParaRPr>
        </a:p>
        <a:p>
          <a:pPr marL="0" lvl="0" indent="0" algn="l" defTabSz="622300" rtl="0">
            <a:lnSpc>
              <a:spcPct val="90000"/>
            </a:lnSpc>
            <a:spcBef>
              <a:spcPct val="0"/>
            </a:spcBef>
            <a:spcAft>
              <a:spcPct val="35000"/>
            </a:spcAft>
            <a:buNone/>
          </a:pPr>
          <a:r>
            <a:rPr lang="fr-FR" sz="1400" b="0" i="0" u="none" kern="1200" dirty="0">
              <a:solidFill>
                <a:srgbClr val="666666"/>
              </a:solidFill>
            </a:rPr>
            <a:t>Étude de la colinéarité des </a:t>
          </a:r>
          <a:r>
            <a:rPr lang="fr-FR" sz="1400" b="0" i="0" u="none" kern="1200" dirty="0" err="1">
              <a:solidFill>
                <a:srgbClr val="666666"/>
              </a:solidFill>
            </a:rPr>
            <a:t>features</a:t>
          </a:r>
          <a:endParaRPr lang="fr-FR" sz="1400" kern="1200" dirty="0">
            <a:solidFill>
              <a:srgbClr val="666666"/>
            </a:solidFill>
          </a:endParaRPr>
        </a:p>
      </dsp:txBody>
      <dsp:txXfrm>
        <a:off x="5767199" y="2175669"/>
        <a:ext cx="2932566" cy="1287996"/>
      </dsp:txXfrm>
    </dsp:sp>
    <dsp:sp modelId="{7759EFD6-8D9B-407B-BFD2-E887C01621A3}">
      <dsp:nvSpPr>
        <dsp:cNvPr id="0" name=""/>
        <dsp:cNvSpPr/>
      </dsp:nvSpPr>
      <dsp:spPr>
        <a:xfrm>
          <a:off x="5767199"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fr-FR" sz="2000" kern="1200" dirty="0">
              <a:solidFill>
                <a:srgbClr val="2C567A"/>
              </a:solidFill>
            </a:rPr>
            <a:t>Normalité et Transformation</a:t>
          </a:r>
        </a:p>
      </dsp:txBody>
      <dsp:txXfrm>
        <a:off x="5767199" y="3463665"/>
        <a:ext cx="2932566" cy="452539"/>
      </dsp:txXfrm>
    </dsp:sp>
    <dsp:sp modelId="{87D01122-9189-4BBF-B5EB-8A13E8CADCB7}">
      <dsp:nvSpPr>
        <dsp:cNvPr id="0" name=""/>
        <dsp:cNvSpPr/>
      </dsp:nvSpPr>
      <dsp:spPr>
        <a:xfrm>
          <a:off x="5543479"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A4A288FA-2972-4660-B846-F0F60F21A8F3}">
      <dsp:nvSpPr>
        <dsp:cNvPr id="0" name=""/>
        <dsp:cNvSpPr/>
      </dsp:nvSpPr>
      <dsp:spPr>
        <a:xfrm>
          <a:off x="5505759"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B3C40-A8F3-42AD-ACAA-EFFE0F58231C}">
      <dsp:nvSpPr>
        <dsp:cNvPr id="0" name=""/>
        <dsp:cNvSpPr/>
      </dsp:nvSpPr>
      <dsp:spPr>
        <a:xfrm rot="8100000">
          <a:off x="7124952"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05BB-C8D3-4629-A36D-3F0D8E17237D}">
      <dsp:nvSpPr>
        <dsp:cNvPr id="0" name=""/>
        <dsp:cNvSpPr/>
      </dsp:nvSpPr>
      <dsp:spPr>
        <a:xfrm>
          <a:off x="7160100"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7C66FE-A882-45CB-AA8B-D41CAAC87FCE}">
      <dsp:nvSpPr>
        <dsp:cNvPr id="0" name=""/>
        <dsp:cNvSpPr/>
      </dsp:nvSpPr>
      <dsp:spPr>
        <a:xfrm>
          <a:off x="7506865"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t" anchorCtr="0">
          <a:noAutofit/>
        </a:bodyPr>
        <a:lstStyle/>
        <a:p>
          <a:pPr marL="0" lvl="0" indent="0" algn="l" defTabSz="666750" rtl="0">
            <a:lnSpc>
              <a:spcPct val="90000"/>
            </a:lnSpc>
            <a:spcBef>
              <a:spcPct val="0"/>
            </a:spcBef>
            <a:spcAft>
              <a:spcPct val="35000"/>
            </a:spcAft>
            <a:buNone/>
          </a:pPr>
          <a:r>
            <a:rPr lang="fr-FR" sz="1500" kern="1200" dirty="0">
              <a:solidFill>
                <a:srgbClr val="666666"/>
              </a:solidFill>
            </a:rPr>
            <a:t>Export </a:t>
          </a:r>
          <a:r>
            <a:rPr lang="fr-FR" sz="1500" kern="1200" dirty="0" err="1">
              <a:solidFill>
                <a:srgbClr val="666666"/>
              </a:solidFill>
            </a:rPr>
            <a:t>cleaned</a:t>
          </a:r>
          <a:r>
            <a:rPr lang="fr-FR" sz="1500" kern="1200" dirty="0">
              <a:solidFill>
                <a:srgbClr val="666666"/>
              </a:solidFill>
            </a:rPr>
            <a:t> data</a:t>
          </a:r>
        </a:p>
      </dsp:txBody>
      <dsp:txXfrm>
        <a:off x="7506865" y="887672"/>
        <a:ext cx="2932566" cy="1287996"/>
      </dsp:txXfrm>
    </dsp:sp>
    <dsp:sp modelId="{A3AC5A82-45CF-44A1-B41F-635DAC5A92BB}">
      <dsp:nvSpPr>
        <dsp:cNvPr id="0" name=""/>
        <dsp:cNvSpPr/>
      </dsp:nvSpPr>
      <dsp:spPr>
        <a:xfrm>
          <a:off x="7506865"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fr-FR" sz="2000" i="1" kern="1200" dirty="0">
              <a:solidFill>
                <a:srgbClr val="2C567A"/>
              </a:solidFill>
            </a:rPr>
            <a:t>Export Data </a:t>
          </a:r>
          <a:r>
            <a:rPr lang="fr-FR" sz="2000" i="1" kern="1200" dirty="0" err="1">
              <a:solidFill>
                <a:srgbClr val="2C567A"/>
              </a:solidFill>
            </a:rPr>
            <a:t>Cleaned</a:t>
          </a:r>
          <a:endParaRPr lang="fr-FR" sz="2000" i="1" kern="1200" dirty="0">
            <a:solidFill>
              <a:srgbClr val="2C567A"/>
            </a:solidFill>
          </a:endParaRPr>
        </a:p>
      </dsp:txBody>
      <dsp:txXfrm>
        <a:off x="7506865" y="435133"/>
        <a:ext cx="2932566" cy="452539"/>
      </dsp:txXfrm>
    </dsp:sp>
    <dsp:sp modelId="{1513F0EC-F72E-4447-AE42-46AD1B95828E}">
      <dsp:nvSpPr>
        <dsp:cNvPr id="0" name=""/>
        <dsp:cNvSpPr/>
      </dsp:nvSpPr>
      <dsp:spPr>
        <a:xfrm>
          <a:off x="7283145"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E5A60AEB-AC99-48F9-A630-D706383CE830}">
      <dsp:nvSpPr>
        <dsp:cNvPr id="0" name=""/>
        <dsp:cNvSpPr/>
      </dsp:nvSpPr>
      <dsp:spPr>
        <a:xfrm>
          <a:off x="7245426"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C53CE-312B-400D-8E6A-4635CB4CE270}">
      <dsp:nvSpPr>
        <dsp:cNvPr id="0" name=""/>
        <dsp:cNvSpPr/>
      </dsp:nvSpPr>
      <dsp:spPr>
        <a:xfrm>
          <a:off x="0" y="2175669"/>
          <a:ext cx="10693400" cy="0"/>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A69E26B-610A-460B-8DC9-F49A37B64039}">
      <dsp:nvSpPr>
        <dsp:cNvPr id="0" name=""/>
        <dsp:cNvSpPr/>
      </dsp:nvSpPr>
      <dsp:spPr>
        <a:xfrm rot="8100000">
          <a:off x="166287"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7F3AA-634C-409F-BD69-E4BACD9CCCFA}">
      <dsp:nvSpPr>
        <dsp:cNvPr id="0" name=""/>
        <dsp:cNvSpPr/>
      </dsp:nvSpPr>
      <dsp:spPr>
        <a:xfrm>
          <a:off x="201435"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92B0A5-8BE5-4E84-8618-26EA28CFF4A3}">
      <dsp:nvSpPr>
        <dsp:cNvPr id="0" name=""/>
        <dsp:cNvSpPr/>
      </dsp:nvSpPr>
      <dsp:spPr>
        <a:xfrm>
          <a:off x="548200"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t" anchorCtr="0">
          <a:noAutofit/>
        </a:bodyPr>
        <a:lstStyle/>
        <a:p>
          <a:pPr marL="0" lvl="0" indent="0" algn="l" defTabSz="622300" rtl="0">
            <a:lnSpc>
              <a:spcPct val="90000"/>
            </a:lnSpc>
            <a:spcBef>
              <a:spcPct val="0"/>
            </a:spcBef>
            <a:spcAft>
              <a:spcPct val="35000"/>
            </a:spcAft>
            <a:buNone/>
          </a:pPr>
          <a:r>
            <a:rPr lang="fr-FR" sz="1400" kern="1200" dirty="0">
              <a:solidFill>
                <a:srgbClr val="666666"/>
              </a:solidFill>
            </a:rPr>
            <a:t>70% train data</a:t>
          </a:r>
        </a:p>
        <a:p>
          <a:pPr marL="0" lvl="0" indent="0" algn="l" defTabSz="622300" rtl="0">
            <a:lnSpc>
              <a:spcPct val="90000"/>
            </a:lnSpc>
            <a:spcBef>
              <a:spcPct val="0"/>
            </a:spcBef>
            <a:spcAft>
              <a:spcPct val="35000"/>
            </a:spcAft>
            <a:buNone/>
          </a:pPr>
          <a:r>
            <a:rPr lang="fr-FR" sz="1400" kern="1200" dirty="0">
              <a:solidFill>
                <a:srgbClr val="666666"/>
              </a:solidFill>
            </a:rPr>
            <a:t>30% test data</a:t>
          </a:r>
        </a:p>
      </dsp:txBody>
      <dsp:txXfrm>
        <a:off x="548200" y="887672"/>
        <a:ext cx="2932566" cy="1287996"/>
      </dsp:txXfrm>
    </dsp:sp>
    <dsp:sp modelId="{AA393DB5-4DAB-4AB9-875A-4BE9E87DA2BF}">
      <dsp:nvSpPr>
        <dsp:cNvPr id="0" name=""/>
        <dsp:cNvSpPr/>
      </dsp:nvSpPr>
      <dsp:spPr>
        <a:xfrm>
          <a:off x="548200"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fr-FR" sz="2000" b="0" i="1" kern="1200" dirty="0">
              <a:solidFill>
                <a:srgbClr val="2C567A"/>
              </a:solidFill>
            </a:rPr>
            <a:t>Split Train Test data</a:t>
          </a:r>
        </a:p>
      </dsp:txBody>
      <dsp:txXfrm>
        <a:off x="548200" y="435133"/>
        <a:ext cx="2932566" cy="452539"/>
      </dsp:txXfrm>
    </dsp:sp>
    <dsp:sp modelId="{D10F2BCE-B77B-4F05-95FD-A65109E5DEA0}">
      <dsp:nvSpPr>
        <dsp:cNvPr id="0" name=""/>
        <dsp:cNvSpPr/>
      </dsp:nvSpPr>
      <dsp:spPr>
        <a:xfrm>
          <a:off x="324480"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CDDE1E5C-76D1-411D-97D4-8F1977E9842D}">
      <dsp:nvSpPr>
        <dsp:cNvPr id="0" name=""/>
        <dsp:cNvSpPr/>
      </dsp:nvSpPr>
      <dsp:spPr>
        <a:xfrm>
          <a:off x="286761"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AD205-8152-4363-B661-3C3A26A103FF}">
      <dsp:nvSpPr>
        <dsp:cNvPr id="0" name=""/>
        <dsp:cNvSpPr/>
      </dsp:nvSpPr>
      <dsp:spPr>
        <a:xfrm rot="18900000">
          <a:off x="1905953"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364CD-3B8A-4A42-AB11-744F4277900A}">
      <dsp:nvSpPr>
        <dsp:cNvPr id="0" name=""/>
        <dsp:cNvSpPr/>
      </dsp:nvSpPr>
      <dsp:spPr>
        <a:xfrm>
          <a:off x="1941101"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310A89-F151-435B-963F-FD9908E8C694}">
      <dsp:nvSpPr>
        <dsp:cNvPr id="0" name=""/>
        <dsp:cNvSpPr/>
      </dsp:nvSpPr>
      <dsp:spPr>
        <a:xfrm>
          <a:off x="2287866"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b" anchorCtr="0">
          <a:noAutofit/>
        </a:bodyPr>
        <a:lstStyle/>
        <a:p>
          <a:pPr marL="0" lvl="0" indent="0" algn="l" defTabSz="622300" rtl="0">
            <a:lnSpc>
              <a:spcPct val="90000"/>
            </a:lnSpc>
            <a:spcBef>
              <a:spcPct val="0"/>
            </a:spcBef>
            <a:spcAft>
              <a:spcPct val="35000"/>
            </a:spcAft>
            <a:buNone/>
          </a:pPr>
          <a:r>
            <a:rPr lang="fr-FR" sz="1400" kern="1200" dirty="0" err="1">
              <a:solidFill>
                <a:srgbClr val="666666"/>
              </a:solidFill>
            </a:rPr>
            <a:t>OneHotEncoder</a:t>
          </a:r>
          <a:endParaRPr lang="fr-FR" sz="1400" kern="1200" dirty="0">
            <a:solidFill>
              <a:srgbClr val="666666"/>
            </a:solidFill>
          </a:endParaRPr>
        </a:p>
      </dsp:txBody>
      <dsp:txXfrm>
        <a:off x="2287866" y="2175669"/>
        <a:ext cx="2932566" cy="1287996"/>
      </dsp:txXfrm>
    </dsp:sp>
    <dsp:sp modelId="{6386BA6E-453A-41E1-ADAD-7626B92BD1BF}">
      <dsp:nvSpPr>
        <dsp:cNvPr id="0" name=""/>
        <dsp:cNvSpPr/>
      </dsp:nvSpPr>
      <dsp:spPr>
        <a:xfrm>
          <a:off x="2287866"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fr-FR" sz="2000" b="0" kern="1200" dirty="0">
              <a:solidFill>
                <a:srgbClr val="2C567A"/>
              </a:solidFill>
            </a:rPr>
            <a:t>Encodage</a:t>
          </a:r>
        </a:p>
      </dsp:txBody>
      <dsp:txXfrm>
        <a:off x="2287866" y="3463665"/>
        <a:ext cx="2932566" cy="452539"/>
      </dsp:txXfrm>
    </dsp:sp>
    <dsp:sp modelId="{DB95D829-80DF-4ADA-B04C-CE92ADFB6606}">
      <dsp:nvSpPr>
        <dsp:cNvPr id="0" name=""/>
        <dsp:cNvSpPr/>
      </dsp:nvSpPr>
      <dsp:spPr>
        <a:xfrm>
          <a:off x="2064147"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94B71067-EBEC-4112-A9D1-8B8A7A437FC8}">
      <dsp:nvSpPr>
        <dsp:cNvPr id="0" name=""/>
        <dsp:cNvSpPr/>
      </dsp:nvSpPr>
      <dsp:spPr>
        <a:xfrm>
          <a:off x="2026427"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CDBCC-C40A-41AF-BB40-B20A9AB919D8}">
      <dsp:nvSpPr>
        <dsp:cNvPr id="0" name=""/>
        <dsp:cNvSpPr/>
      </dsp:nvSpPr>
      <dsp:spPr>
        <a:xfrm rot="8100000">
          <a:off x="3645619"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D9000-2762-4B6C-BFD6-7B6C2D0122B9}">
      <dsp:nvSpPr>
        <dsp:cNvPr id="0" name=""/>
        <dsp:cNvSpPr/>
      </dsp:nvSpPr>
      <dsp:spPr>
        <a:xfrm>
          <a:off x="3680767"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8C98A3-4322-425C-8260-4319044AFBF1}">
      <dsp:nvSpPr>
        <dsp:cNvPr id="0" name=""/>
        <dsp:cNvSpPr/>
      </dsp:nvSpPr>
      <dsp:spPr>
        <a:xfrm>
          <a:off x="4027533"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t" anchorCtr="0">
          <a:noAutofit/>
        </a:bodyPr>
        <a:lstStyle/>
        <a:p>
          <a:pPr marL="0" lvl="0" indent="0" algn="l" defTabSz="622300" rtl="0">
            <a:lnSpc>
              <a:spcPct val="90000"/>
            </a:lnSpc>
            <a:spcBef>
              <a:spcPct val="0"/>
            </a:spcBef>
            <a:spcAft>
              <a:spcPct val="35000"/>
            </a:spcAft>
            <a:buNone/>
          </a:pPr>
          <a:r>
            <a:rPr lang="fr-FR" sz="1400" b="0" i="0" u="none" kern="1200" dirty="0" err="1">
              <a:solidFill>
                <a:srgbClr val="666666"/>
              </a:solidFill>
            </a:rPr>
            <a:t>RobustScaler</a:t>
          </a:r>
          <a:endParaRPr lang="fr-FR" sz="1400" kern="1200" dirty="0">
            <a:solidFill>
              <a:srgbClr val="666666"/>
            </a:solidFill>
          </a:endParaRPr>
        </a:p>
        <a:p>
          <a:pPr marL="114300" lvl="1" indent="-114300" algn="l" defTabSz="622300" rtl="0">
            <a:lnSpc>
              <a:spcPct val="90000"/>
            </a:lnSpc>
            <a:spcBef>
              <a:spcPct val="0"/>
            </a:spcBef>
            <a:spcAft>
              <a:spcPct val="15000"/>
            </a:spcAft>
            <a:buChar char="•"/>
          </a:pPr>
          <a:r>
            <a:rPr lang="fr-FR" sz="1400" kern="1200" dirty="0">
              <a:solidFill>
                <a:srgbClr val="666666"/>
              </a:solidFill>
            </a:rPr>
            <a:t>Data avec </a:t>
          </a:r>
          <a:r>
            <a:rPr lang="fr-FR" sz="1400" kern="1200" dirty="0" err="1">
              <a:solidFill>
                <a:srgbClr val="666666"/>
              </a:solidFill>
            </a:rPr>
            <a:t>ENERGYSTARScore</a:t>
          </a:r>
          <a:endParaRPr lang="fr-FR" sz="1400" kern="1200" dirty="0">
            <a:solidFill>
              <a:srgbClr val="666666"/>
            </a:solidFill>
          </a:endParaRPr>
        </a:p>
        <a:p>
          <a:pPr marL="114300" lvl="1" indent="-114300" algn="l" defTabSz="622300" rtl="0">
            <a:lnSpc>
              <a:spcPct val="90000"/>
            </a:lnSpc>
            <a:spcBef>
              <a:spcPct val="0"/>
            </a:spcBef>
            <a:spcAft>
              <a:spcPct val="15000"/>
            </a:spcAft>
            <a:buChar char="•"/>
          </a:pPr>
          <a:r>
            <a:rPr lang="fr-FR" sz="1400" kern="1200" dirty="0">
              <a:solidFill>
                <a:srgbClr val="666666"/>
              </a:solidFill>
            </a:rPr>
            <a:t>Data sans </a:t>
          </a:r>
          <a:r>
            <a:rPr lang="fr-FR" sz="1400" kern="1200" dirty="0" err="1">
              <a:solidFill>
                <a:srgbClr val="666666"/>
              </a:solidFill>
            </a:rPr>
            <a:t>ENERGYSTARScore</a:t>
          </a:r>
          <a:endParaRPr lang="fr-FR" sz="1400" kern="1200" dirty="0">
            <a:solidFill>
              <a:srgbClr val="666666"/>
            </a:solidFill>
          </a:endParaRPr>
        </a:p>
      </dsp:txBody>
      <dsp:txXfrm>
        <a:off x="4027533" y="887672"/>
        <a:ext cx="2932566" cy="1287996"/>
      </dsp:txXfrm>
    </dsp:sp>
    <dsp:sp modelId="{52F3B4A2-8EDD-4B40-B5F3-A1CECB56D29F}">
      <dsp:nvSpPr>
        <dsp:cNvPr id="0" name=""/>
        <dsp:cNvSpPr/>
      </dsp:nvSpPr>
      <dsp:spPr>
        <a:xfrm>
          <a:off x="4027533"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fr-FR" sz="2000" b="0" i="1" kern="1200" dirty="0" err="1">
              <a:solidFill>
                <a:srgbClr val="2C567A"/>
              </a:solidFill>
            </a:rPr>
            <a:t>Scaling</a:t>
          </a:r>
          <a:endParaRPr lang="fr-FR" sz="2000" b="0" i="1" kern="1200" dirty="0">
            <a:solidFill>
              <a:srgbClr val="2C567A"/>
            </a:solidFill>
          </a:endParaRPr>
        </a:p>
      </dsp:txBody>
      <dsp:txXfrm>
        <a:off x="4027533" y="435133"/>
        <a:ext cx="2932566" cy="452539"/>
      </dsp:txXfrm>
    </dsp:sp>
    <dsp:sp modelId="{4A2B3FB7-F9B6-43D5-A931-C70A3750EA87}">
      <dsp:nvSpPr>
        <dsp:cNvPr id="0" name=""/>
        <dsp:cNvSpPr/>
      </dsp:nvSpPr>
      <dsp:spPr>
        <a:xfrm>
          <a:off x="3803813"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83D4573F-3CB1-4541-8BEE-E8224A8ED015}">
      <dsp:nvSpPr>
        <dsp:cNvPr id="0" name=""/>
        <dsp:cNvSpPr/>
      </dsp:nvSpPr>
      <dsp:spPr>
        <a:xfrm>
          <a:off x="3766093"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813BC-956A-4F8C-B1AA-086730732ACF}">
      <dsp:nvSpPr>
        <dsp:cNvPr id="0" name=""/>
        <dsp:cNvSpPr/>
      </dsp:nvSpPr>
      <dsp:spPr>
        <a:xfrm rot="18900000">
          <a:off x="5385285"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5FD9-45E6-4F2F-952E-B76E1E38EA48}">
      <dsp:nvSpPr>
        <dsp:cNvPr id="0" name=""/>
        <dsp:cNvSpPr/>
      </dsp:nvSpPr>
      <dsp:spPr>
        <a:xfrm>
          <a:off x="5420433"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75F9D6-BA19-40B6-8EBB-F8B5A1A5DB04}">
      <dsp:nvSpPr>
        <dsp:cNvPr id="0" name=""/>
        <dsp:cNvSpPr/>
      </dsp:nvSpPr>
      <dsp:spPr>
        <a:xfrm>
          <a:off x="5767199"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b" anchorCtr="0">
          <a:noAutofit/>
        </a:bodyPr>
        <a:lstStyle/>
        <a:p>
          <a:pPr marL="0" lvl="0" indent="0" algn="l" defTabSz="622300" rtl="0">
            <a:lnSpc>
              <a:spcPct val="90000"/>
            </a:lnSpc>
            <a:spcBef>
              <a:spcPct val="0"/>
            </a:spcBef>
            <a:spcAft>
              <a:spcPct val="35000"/>
            </a:spcAft>
            <a:buNone/>
          </a:pPr>
          <a:r>
            <a:rPr lang="fr-FR" sz="1400" kern="1200" dirty="0">
              <a:solidFill>
                <a:srgbClr val="666666"/>
              </a:solidFill>
            </a:rPr>
            <a:t>Benchmark cross validation model</a:t>
          </a:r>
        </a:p>
        <a:p>
          <a:pPr marL="114300" lvl="1" indent="-114300" algn="l" defTabSz="622300" rtl="0">
            <a:lnSpc>
              <a:spcPct val="90000"/>
            </a:lnSpc>
            <a:spcBef>
              <a:spcPct val="0"/>
            </a:spcBef>
            <a:spcAft>
              <a:spcPct val="15000"/>
            </a:spcAft>
            <a:buChar char="•"/>
          </a:pPr>
          <a:r>
            <a:rPr lang="fr-FR" sz="1400" kern="1200" dirty="0">
              <a:solidFill>
                <a:srgbClr val="666666"/>
              </a:solidFill>
            </a:rPr>
            <a:t>Avec </a:t>
          </a:r>
          <a:r>
            <a:rPr lang="fr-FR" sz="1400" kern="1200" dirty="0" err="1">
              <a:solidFill>
                <a:srgbClr val="666666"/>
              </a:solidFill>
            </a:rPr>
            <a:t>ENERGYSTARScore</a:t>
          </a:r>
          <a:endParaRPr lang="fr-FR" sz="1400" kern="1200" dirty="0">
            <a:solidFill>
              <a:srgbClr val="666666"/>
            </a:solidFill>
          </a:endParaRPr>
        </a:p>
        <a:p>
          <a:pPr marL="114300" lvl="1" indent="-114300" algn="l" defTabSz="622300" rtl="0">
            <a:lnSpc>
              <a:spcPct val="90000"/>
            </a:lnSpc>
            <a:spcBef>
              <a:spcPct val="0"/>
            </a:spcBef>
            <a:spcAft>
              <a:spcPct val="15000"/>
            </a:spcAft>
            <a:buChar char="•"/>
          </a:pPr>
          <a:r>
            <a:rPr lang="fr-FR" sz="1400" kern="1200" dirty="0">
              <a:solidFill>
                <a:srgbClr val="666666"/>
              </a:solidFill>
            </a:rPr>
            <a:t>Sans </a:t>
          </a:r>
          <a:r>
            <a:rPr lang="fr-FR" sz="1400" kern="1200" dirty="0" err="1">
              <a:solidFill>
                <a:srgbClr val="666666"/>
              </a:solidFill>
            </a:rPr>
            <a:t>ENERGYSTARScore</a:t>
          </a:r>
          <a:endParaRPr lang="fr-FR" sz="1400" kern="1200" dirty="0">
            <a:solidFill>
              <a:srgbClr val="666666"/>
            </a:solidFill>
          </a:endParaRPr>
        </a:p>
      </dsp:txBody>
      <dsp:txXfrm>
        <a:off x="5767199" y="2175669"/>
        <a:ext cx="2932566" cy="1287996"/>
      </dsp:txXfrm>
    </dsp:sp>
    <dsp:sp modelId="{7759EFD6-8D9B-407B-BFD2-E887C01621A3}">
      <dsp:nvSpPr>
        <dsp:cNvPr id="0" name=""/>
        <dsp:cNvSpPr/>
      </dsp:nvSpPr>
      <dsp:spPr>
        <a:xfrm>
          <a:off x="5767199"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fr-FR" sz="2000" kern="1200" dirty="0">
              <a:solidFill>
                <a:srgbClr val="2C567A"/>
              </a:solidFill>
            </a:rPr>
            <a:t>Modèle </a:t>
          </a:r>
          <a:r>
            <a:rPr lang="fr-FR" sz="2000" kern="1200" dirty="0" err="1">
              <a:solidFill>
                <a:srgbClr val="2C567A"/>
              </a:solidFill>
            </a:rPr>
            <a:t>selection</a:t>
          </a:r>
          <a:endParaRPr lang="fr-FR" sz="2000" kern="1200" dirty="0">
            <a:solidFill>
              <a:srgbClr val="2C567A"/>
            </a:solidFill>
          </a:endParaRPr>
        </a:p>
      </dsp:txBody>
      <dsp:txXfrm>
        <a:off x="5767199" y="3463665"/>
        <a:ext cx="2932566" cy="452539"/>
      </dsp:txXfrm>
    </dsp:sp>
    <dsp:sp modelId="{87D01122-9189-4BBF-B5EB-8A13E8CADCB7}">
      <dsp:nvSpPr>
        <dsp:cNvPr id="0" name=""/>
        <dsp:cNvSpPr/>
      </dsp:nvSpPr>
      <dsp:spPr>
        <a:xfrm>
          <a:off x="5543479"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A4A288FA-2972-4660-B846-F0F60F21A8F3}">
      <dsp:nvSpPr>
        <dsp:cNvPr id="0" name=""/>
        <dsp:cNvSpPr/>
      </dsp:nvSpPr>
      <dsp:spPr>
        <a:xfrm>
          <a:off x="5505759"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B3C40-A8F3-42AD-ACAA-EFFE0F58231C}">
      <dsp:nvSpPr>
        <dsp:cNvPr id="0" name=""/>
        <dsp:cNvSpPr/>
      </dsp:nvSpPr>
      <dsp:spPr>
        <a:xfrm rot="8100000">
          <a:off x="7124952"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05BB-C8D3-4629-A36D-3F0D8E17237D}">
      <dsp:nvSpPr>
        <dsp:cNvPr id="0" name=""/>
        <dsp:cNvSpPr/>
      </dsp:nvSpPr>
      <dsp:spPr>
        <a:xfrm>
          <a:off x="7160100"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7C66FE-A882-45CB-AA8B-D41CAAC87FCE}">
      <dsp:nvSpPr>
        <dsp:cNvPr id="0" name=""/>
        <dsp:cNvSpPr/>
      </dsp:nvSpPr>
      <dsp:spPr>
        <a:xfrm>
          <a:off x="7506865"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rtlCol="0" anchor="t" anchorCtr="0">
          <a:noAutofit/>
        </a:bodyPr>
        <a:lstStyle/>
        <a:p>
          <a:pPr marL="0" lvl="0" indent="0" algn="l" defTabSz="666750" rtl="0">
            <a:lnSpc>
              <a:spcPct val="90000"/>
            </a:lnSpc>
            <a:spcBef>
              <a:spcPct val="0"/>
            </a:spcBef>
            <a:spcAft>
              <a:spcPct val="35000"/>
            </a:spcAft>
            <a:buFont typeface="Arial" panose="020B0604020202020204" pitchFamily="34" charset="0"/>
            <a:buNone/>
          </a:pPr>
          <a:r>
            <a:rPr lang="fr-FR" sz="1500" kern="1200" dirty="0" err="1">
              <a:solidFill>
                <a:srgbClr val="666666"/>
              </a:solidFill>
            </a:rPr>
            <a:t>GridsearchCV</a:t>
          </a:r>
          <a:endParaRPr lang="fr-FR" sz="1500" kern="1200" dirty="0">
            <a:solidFill>
              <a:srgbClr val="666666"/>
            </a:solidFill>
          </a:endParaRPr>
        </a:p>
        <a:p>
          <a:pPr marL="114300" lvl="1" indent="-114300" algn="l" defTabSz="666750" rtl="0">
            <a:lnSpc>
              <a:spcPct val="90000"/>
            </a:lnSpc>
            <a:spcBef>
              <a:spcPct val="0"/>
            </a:spcBef>
            <a:spcAft>
              <a:spcPct val="15000"/>
            </a:spcAft>
            <a:buFont typeface="Arial" panose="020B0604020202020204" pitchFamily="34" charset="0"/>
            <a:buChar char="•"/>
          </a:pPr>
          <a:r>
            <a:rPr lang="fr-FR" sz="1500" kern="1200" dirty="0" err="1">
              <a:solidFill>
                <a:srgbClr val="666666"/>
              </a:solidFill>
            </a:rPr>
            <a:t>Nested</a:t>
          </a:r>
          <a:r>
            <a:rPr lang="fr-FR" sz="1500" kern="1200" dirty="0">
              <a:solidFill>
                <a:srgbClr val="666666"/>
              </a:solidFill>
            </a:rPr>
            <a:t> Cross validation</a:t>
          </a:r>
        </a:p>
        <a:p>
          <a:pPr marL="114300" lvl="1" indent="-114300" algn="l" defTabSz="666750" rtl="0">
            <a:lnSpc>
              <a:spcPct val="90000"/>
            </a:lnSpc>
            <a:spcBef>
              <a:spcPct val="0"/>
            </a:spcBef>
            <a:spcAft>
              <a:spcPct val="15000"/>
            </a:spcAft>
            <a:buFont typeface="Arial" panose="020B0604020202020204" pitchFamily="34" charset="0"/>
            <a:buChar char="•"/>
          </a:pPr>
          <a:r>
            <a:rPr lang="fr-FR" sz="1500" kern="1200" dirty="0">
              <a:solidFill>
                <a:srgbClr val="666666"/>
              </a:solidFill>
            </a:rPr>
            <a:t>Data train test score</a:t>
          </a:r>
        </a:p>
        <a:p>
          <a:pPr marL="114300" lvl="1" indent="-114300" algn="l" defTabSz="666750" rtl="0">
            <a:lnSpc>
              <a:spcPct val="90000"/>
            </a:lnSpc>
            <a:spcBef>
              <a:spcPct val="0"/>
            </a:spcBef>
            <a:spcAft>
              <a:spcPct val="15000"/>
            </a:spcAft>
            <a:buFont typeface="Arial" panose="020B0604020202020204" pitchFamily="34" charset="0"/>
            <a:buChar char="•"/>
          </a:pPr>
          <a:endParaRPr lang="fr-FR" sz="1500" kern="1200" dirty="0">
            <a:solidFill>
              <a:srgbClr val="666666"/>
            </a:solidFill>
          </a:endParaRPr>
        </a:p>
      </dsp:txBody>
      <dsp:txXfrm>
        <a:off x="7506865" y="887672"/>
        <a:ext cx="2932566" cy="1287996"/>
      </dsp:txXfrm>
    </dsp:sp>
    <dsp:sp modelId="{A3AC5A82-45CF-44A1-B41F-635DAC5A92BB}">
      <dsp:nvSpPr>
        <dsp:cNvPr id="0" name=""/>
        <dsp:cNvSpPr/>
      </dsp:nvSpPr>
      <dsp:spPr>
        <a:xfrm>
          <a:off x="7506865"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rtl="0">
            <a:lnSpc>
              <a:spcPct val="90000"/>
            </a:lnSpc>
            <a:spcBef>
              <a:spcPct val="0"/>
            </a:spcBef>
            <a:spcAft>
              <a:spcPct val="35000"/>
            </a:spcAft>
            <a:buNone/>
          </a:pPr>
          <a:r>
            <a:rPr lang="fr-FR" sz="2000" i="1" kern="1200" dirty="0">
              <a:solidFill>
                <a:srgbClr val="2C567A"/>
              </a:solidFill>
            </a:rPr>
            <a:t>Fine tuning</a:t>
          </a:r>
        </a:p>
      </dsp:txBody>
      <dsp:txXfrm>
        <a:off x="7506865" y="435133"/>
        <a:ext cx="2932566" cy="452539"/>
      </dsp:txXfrm>
    </dsp:sp>
    <dsp:sp modelId="{1513F0EC-F72E-4447-AE42-46AD1B95828E}">
      <dsp:nvSpPr>
        <dsp:cNvPr id="0" name=""/>
        <dsp:cNvSpPr/>
      </dsp:nvSpPr>
      <dsp:spPr>
        <a:xfrm>
          <a:off x="7283145"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E5A60AEB-AC99-48F9-A630-D706383CE830}">
      <dsp:nvSpPr>
        <dsp:cNvPr id="0" name=""/>
        <dsp:cNvSpPr/>
      </dsp:nvSpPr>
      <dsp:spPr>
        <a:xfrm>
          <a:off x="7245426"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2">
  <dgm:title val="Chronologie à épingles en forme de gouttes"/>
  <dgm:desc val="Permet de représenter une liste d’événements dans l’ordre chronologique. La forme rectangulaire contient la description, tandis que la date apparaît près du point circulaire. Il s’agit du graphique SmartArt idéal pour afficher une grande quantité de texte avec un format de date cour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L1TextContainer">
                <dgm:alg type="sp"/>
                <dgm:shape xmlns:r="http://schemas.openxmlformats.org/officeDocument/2006/relationships" type="ellipse" r:blip="" zOrderOff="10">
                  <dgm:adjLst/>
                </dgm:shape>
                <dgm:presOf/>
                <dgm:constrLst/>
              </dgm:layoutNode>
              <dgm:layoutNode name="DropPinPlaceHolder1" moveWith="L1TextContainer">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1">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1" styleLbl="sibTrans1D1" moveWith="L1TextContainer">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L1TextContainer">
                <dgm:alg type="sp"/>
                <dgm:shape xmlns:r="http://schemas.openxmlformats.org/officeDocument/2006/relationships" type="ellipse" r:blip="" zOrderOff="10">
                  <dgm:adjLst/>
                </dgm:shape>
                <dgm:presOf/>
                <dgm:constrLst/>
              </dgm:layoutNode>
              <dgm:layoutNode name="DropPinPlaceHolder" moveWith="L1TextContain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 styleLbl="sibTrans1D1" moveWith="L1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2">
  <dgm:title val="Chronologie à épingles en forme de gouttes"/>
  <dgm:desc val="Permet de représenter une liste d’événements dans l’ordre chronologique. La forme rectangulaire contient la description, tandis que la date apparaît près du point circulaire. Il s’agit du graphique SmartArt idéal pour afficher une grande quantité de texte avec un format de date cour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L1TextContainer">
                <dgm:alg type="sp"/>
                <dgm:shape xmlns:r="http://schemas.openxmlformats.org/officeDocument/2006/relationships" type="ellipse" r:blip="" zOrderOff="10">
                  <dgm:adjLst/>
                </dgm:shape>
                <dgm:presOf/>
                <dgm:constrLst/>
              </dgm:layoutNode>
              <dgm:layoutNode name="DropPinPlaceHolder1" moveWith="L1TextContainer">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1">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1" styleLbl="sibTrans1D1" moveWith="L1TextContainer">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L1TextContainer">
                <dgm:alg type="sp"/>
                <dgm:shape xmlns:r="http://schemas.openxmlformats.org/officeDocument/2006/relationships" type="ellipse" r:blip="" zOrderOff="10">
                  <dgm:adjLst/>
                </dgm:shape>
                <dgm:presOf/>
                <dgm:constrLst/>
              </dgm:layoutNode>
              <dgm:layoutNode name="DropPinPlaceHolder" moveWith="L1TextContain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 styleLbl="sibTrans1D1" moveWith="L1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23DB037-710F-4A44-BDF0-28DC42F2FAE9}" type="datetime1">
              <a:rPr lang="fr-FR" smtClean="0"/>
              <a:t>15/02/2024</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18A1656-FDB1-442A-B22F-67D2FDA9ED13}" type="slidenum">
              <a:rPr lang="fr-FR" smtClean="0"/>
              <a:t>‹N°›</a:t>
            </a:fld>
            <a:endParaRPr lang="fr-FR" dirty="0"/>
          </a:p>
        </p:txBody>
      </p:sp>
    </p:spTree>
    <p:extLst>
      <p:ext uri="{BB962C8B-B14F-4D97-AF65-F5344CB8AC3E}">
        <p14:creationId xmlns:p14="http://schemas.microsoft.com/office/powerpoint/2010/main" val="330478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4718FD-5C33-42D8-BCA9-0B83DD06AC51}" type="datetime1">
              <a:rPr lang="fr-FR" smtClean="0"/>
              <a:pPr/>
              <a:t>15/02/2024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36304E-FDE3-4B4F-A3B7-EBE87F3FA5E2}" type="slidenum">
              <a:rPr lang="fr-FR" noProof="0" smtClean="0"/>
              <a:t>‹N°›</a:t>
            </a:fld>
            <a:endParaRPr lang="fr-FR"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336304E-FDE3-4B4F-A3B7-EBE87F3FA5E2}" type="slidenum">
              <a:rPr lang="fr-FR" smtClean="0"/>
              <a:t>1</a:t>
            </a:fld>
            <a:endParaRPr lang="fr-FR" dirty="0"/>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336304E-FDE3-4B4F-A3B7-EBE87F3FA5E2}" type="slidenum">
              <a:rPr lang="fr-FR" smtClean="0"/>
              <a:t>3</a:t>
            </a:fld>
            <a:endParaRPr lang="fr-FR" dirty="0"/>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336304E-FDE3-4B4F-A3B7-EBE87F3FA5E2}" type="slidenum">
              <a:rPr lang="fr-FR" smtClean="0"/>
              <a:t>14</a:t>
            </a:fld>
            <a:endParaRPr lang="fr-FR" dirty="0"/>
          </a:p>
        </p:txBody>
      </p:sp>
    </p:spTree>
    <p:extLst>
      <p:ext uri="{BB962C8B-B14F-4D97-AF65-F5344CB8AC3E}">
        <p14:creationId xmlns:p14="http://schemas.microsoft.com/office/powerpoint/2010/main" val="325233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336304E-FDE3-4B4F-A3B7-EBE87F3FA5E2}" type="slidenum">
              <a:rPr lang="fr-FR" smtClean="0"/>
              <a:t>22</a:t>
            </a:fld>
            <a:endParaRPr lang="fr-FR" dirty="0"/>
          </a:p>
        </p:txBody>
      </p:sp>
    </p:spTree>
    <p:extLst>
      <p:ext uri="{BB962C8B-B14F-4D97-AF65-F5344CB8AC3E}">
        <p14:creationId xmlns:p14="http://schemas.microsoft.com/office/powerpoint/2010/main" val="116830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336304E-FDE3-4B4F-A3B7-EBE87F3FA5E2}" type="slidenum">
              <a:rPr lang="fr-FR" smtClean="0"/>
              <a:t>27</a:t>
            </a:fld>
            <a:endParaRPr lang="fr-FR" dirty="0"/>
          </a:p>
        </p:txBody>
      </p:sp>
    </p:spTree>
    <p:extLst>
      <p:ext uri="{BB962C8B-B14F-4D97-AF65-F5344CB8AC3E}">
        <p14:creationId xmlns:p14="http://schemas.microsoft.com/office/powerpoint/2010/main" val="1898930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336304E-FDE3-4B4F-A3B7-EBE87F3FA5E2}" type="slidenum">
              <a:rPr lang="fr-FR" smtClean="0"/>
              <a:t>32</a:t>
            </a:fld>
            <a:endParaRPr lang="fr-FR" dirty="0"/>
          </a:p>
        </p:txBody>
      </p:sp>
    </p:spTree>
    <p:extLst>
      <p:ext uri="{BB962C8B-B14F-4D97-AF65-F5344CB8AC3E}">
        <p14:creationId xmlns:p14="http://schemas.microsoft.com/office/powerpoint/2010/main" val="3357331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336304E-FDE3-4B4F-A3B7-EBE87F3FA5E2}" type="slidenum">
              <a:rPr lang="fr-FR" smtClean="0"/>
              <a:t>34</a:t>
            </a:fld>
            <a:endParaRPr lang="fr-FR" dirty="0"/>
          </a:p>
        </p:txBody>
      </p:sp>
    </p:spTree>
    <p:extLst>
      <p:ext uri="{BB962C8B-B14F-4D97-AF65-F5344CB8AC3E}">
        <p14:creationId xmlns:p14="http://schemas.microsoft.com/office/powerpoint/2010/main" val="157081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336304E-FDE3-4B4F-A3B7-EBE87F3FA5E2}" type="slidenum">
              <a:rPr lang="fr-FR" smtClean="0"/>
              <a:t>36</a:t>
            </a:fld>
            <a:endParaRPr lang="fr-FR" dirty="0"/>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Slide_0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accent1"/>
                </a:solidFill>
                <a:latin typeface="+mj-lt"/>
              </a:defRPr>
            </a:lvl1pPr>
          </a:lstStyle>
          <a:p>
            <a:pPr rtl="0"/>
            <a:r>
              <a:rPr lang="fr-FR" noProof="0" dirty="0"/>
              <a:t>Le sous-titre vient ici</a:t>
            </a:r>
          </a:p>
        </p:txBody>
      </p:sp>
      <p:sp>
        <p:nvSpPr>
          <p:cNvPr id="3" name="Sous-titr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3" name="Espace réservé d’image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fr-FR" noProof="0"/>
              <a:t>Cliquez sur l'icône pour ajouter une image</a:t>
            </a:r>
            <a:endParaRPr lang="fr-FR" noProof="0" dirty="0"/>
          </a:p>
        </p:txBody>
      </p:sp>
      <p:grpSp>
        <p:nvGrpSpPr>
          <p:cNvPr id="14" name="Groupe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orme libre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16" name="Forme libre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cxnSp>
        <p:nvCxnSpPr>
          <p:cNvPr id="5" name="Connecteur droit 4">
            <a:extLst>
              <a:ext uri="{FF2B5EF4-FFF2-40B4-BE49-F238E27FC236}">
                <a16:creationId xmlns:a16="http://schemas.microsoft.com/office/drawing/2014/main" id="{819AFA09-F4B1-493D-BCAD-FF30C20CD1AA}"/>
              </a:ext>
            </a:extLst>
          </p:cNvPr>
          <p:cNvCxnSpPr/>
          <p:nvPr userDrawn="1"/>
        </p:nvCxnSpPr>
        <p:spPr>
          <a:xfrm>
            <a:off x="6469778" y="4233582"/>
            <a:ext cx="5076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803BDE55-A716-F176-AB10-E24E9819BDBA}"/>
              </a:ext>
            </a:extLst>
          </p:cNvPr>
          <p:cNvPicPr>
            <a:picLocks noChangeAspect="1"/>
          </p:cNvPicPr>
          <p:nvPr userDrawn="1"/>
        </p:nvPicPr>
        <p:blipFill rotWithShape="1">
          <a:blip r:embed="rId2"/>
          <a:srcRect t="39088" b="37432"/>
          <a:stretch/>
        </p:blipFill>
        <p:spPr>
          <a:xfrm>
            <a:off x="6859843" y="1070023"/>
            <a:ext cx="4295869" cy="566861"/>
          </a:xfrm>
          <a:prstGeom prst="rect">
            <a:avLst/>
          </a:prstGeom>
        </p:spPr>
      </p:pic>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rci 01">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courrier électronique</a:t>
            </a:r>
          </a:p>
        </p:txBody>
      </p:sp>
      <p:sp>
        <p:nvSpPr>
          <p:cNvPr id="13" name="Espace réservé d’image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fr-FR" noProof="0"/>
              <a:t>Cliquez sur l'icône pour ajouter une image</a:t>
            </a:r>
            <a:endParaRPr lang="fr-FR" noProof="0" dirty="0"/>
          </a:p>
        </p:txBody>
      </p:sp>
      <p:grpSp>
        <p:nvGrpSpPr>
          <p:cNvPr id="14" name="Groupe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orme libre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16" name="Forme libre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cxnSp>
        <p:nvCxnSpPr>
          <p:cNvPr id="5" name="Connecteur droit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Espace réservé du texte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rtl="0"/>
            <a:r>
              <a:rPr lang="fr-FR" noProof="0" dirty="0"/>
              <a:t>Url site web ici</a:t>
            </a:r>
          </a:p>
        </p:txBody>
      </p:sp>
      <p:pic>
        <p:nvPicPr>
          <p:cNvPr id="17" name="Graphisme 16" descr="Envelop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sme 17" descr="Réseau">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r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rtl="0"/>
            <a:r>
              <a:rPr lang="fr-FR" noProof="0"/>
              <a:t>Modifiez le style du titre</a:t>
            </a:r>
            <a:endParaRPr lang="fr-FR" noProof="0" dirty="0"/>
          </a:p>
        </p:txBody>
      </p:sp>
      <p:pic>
        <p:nvPicPr>
          <p:cNvPr id="4" name="Image 3">
            <a:extLst>
              <a:ext uri="{FF2B5EF4-FFF2-40B4-BE49-F238E27FC236}">
                <a16:creationId xmlns:a16="http://schemas.microsoft.com/office/drawing/2014/main" id="{24889E20-3F9F-6FC4-5032-7AFB5677BF17}"/>
              </a:ext>
            </a:extLst>
          </p:cNvPr>
          <p:cNvPicPr>
            <a:picLocks noChangeAspect="1"/>
          </p:cNvPicPr>
          <p:nvPr userDrawn="1"/>
        </p:nvPicPr>
        <p:blipFill rotWithShape="1">
          <a:blip r:embed="rId6"/>
          <a:srcRect t="39088" b="37432"/>
          <a:stretch/>
        </p:blipFill>
        <p:spPr>
          <a:xfrm>
            <a:off x="6541474" y="1557604"/>
            <a:ext cx="4936899" cy="651448"/>
          </a:xfrm>
          <a:prstGeom prst="rect">
            <a:avLst/>
          </a:prstGeom>
        </p:spPr>
      </p:pic>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iapositive de titre 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3" name="Espace réservé d’image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fr-FR" noProof="0"/>
              <a:t>Cliquez sur l'icône pour ajouter une image</a:t>
            </a:r>
            <a:endParaRPr lang="fr-FR" noProof="0" dirty="0"/>
          </a:p>
        </p:txBody>
      </p:sp>
      <p:grpSp>
        <p:nvGrpSpPr>
          <p:cNvPr id="14" name="Groupe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orme libre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16" name="Forme libre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cxnSp>
        <p:nvCxnSpPr>
          <p:cNvPr id="12" name="Connecteur droit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sme 18" descr="Envelop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sme 19" descr="Réseau">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ous-titr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courrier électronique</a:t>
            </a:r>
          </a:p>
        </p:txBody>
      </p:sp>
      <p:sp>
        <p:nvSpPr>
          <p:cNvPr id="22" name="Espace réservé du texte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rtl="0"/>
            <a:r>
              <a:rPr lang="fr-FR" noProof="0" dirty="0"/>
              <a:t>Url site web ici</a:t>
            </a:r>
          </a:p>
        </p:txBody>
      </p:sp>
      <p:sp>
        <p:nvSpPr>
          <p:cNvPr id="18" name="Titr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rtl="0"/>
            <a:r>
              <a:rPr lang="fr-FR" noProof="0"/>
              <a:t>Modifiez le style du titre</a:t>
            </a:r>
            <a:endParaRPr lang="fr-FR" noProof="0" dirty="0"/>
          </a:p>
        </p:txBody>
      </p:sp>
      <p:pic>
        <p:nvPicPr>
          <p:cNvPr id="3" name="Image 2">
            <a:extLst>
              <a:ext uri="{FF2B5EF4-FFF2-40B4-BE49-F238E27FC236}">
                <a16:creationId xmlns:a16="http://schemas.microsoft.com/office/drawing/2014/main" id="{7A41E457-4EAC-4CC1-930F-4CB82E7D92EA}"/>
              </a:ext>
            </a:extLst>
          </p:cNvPr>
          <p:cNvPicPr>
            <a:picLocks noChangeAspect="1"/>
          </p:cNvPicPr>
          <p:nvPr userDrawn="1"/>
        </p:nvPicPr>
        <p:blipFill rotWithShape="1">
          <a:blip r:embed="rId4"/>
          <a:srcRect t="39088" b="37432"/>
          <a:stretch/>
        </p:blipFill>
        <p:spPr>
          <a:xfrm>
            <a:off x="8303936" y="922873"/>
            <a:ext cx="3177252" cy="419254"/>
          </a:xfrm>
          <a:prstGeom prst="rect">
            <a:avLst/>
          </a:prstGeom>
        </p:spPr>
      </p:pic>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6" name="Ovale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fr-FR" noProof="0" dirty="0"/>
              <a:t>Le sous-titre vient ici</a:t>
            </a:r>
          </a:p>
        </p:txBody>
      </p:sp>
      <p:sp>
        <p:nvSpPr>
          <p:cNvPr id="3" name="Sous-titr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4" name="Groupe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orme libre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16" name="Forme libre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cxnSp>
        <p:nvCxnSpPr>
          <p:cNvPr id="5" name="Connecteur droit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C393A0B5-1F43-C082-1582-809AC13E2E38}"/>
              </a:ext>
            </a:extLst>
          </p:cNvPr>
          <p:cNvPicPr>
            <a:picLocks noChangeAspect="1"/>
          </p:cNvPicPr>
          <p:nvPr userDrawn="1"/>
        </p:nvPicPr>
        <p:blipFill rotWithShape="1">
          <a:blip r:embed="rId2"/>
          <a:srcRect l="9961" t="37267" r="9844" b="37300"/>
          <a:stretch/>
        </p:blipFill>
        <p:spPr>
          <a:xfrm>
            <a:off x="6343650" y="934925"/>
            <a:ext cx="5094340" cy="769726"/>
          </a:xfrm>
          <a:prstGeom prst="rect">
            <a:avLst/>
          </a:prstGeom>
        </p:spPr>
      </p:pic>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fr-FR" noProof="0"/>
              <a:t>Modifiez le style du titre</a:t>
            </a:r>
            <a:endParaRPr lang="fr-FR" noProof="0" dirty="0"/>
          </a:p>
        </p:txBody>
      </p:sp>
      <p:sp>
        <p:nvSpPr>
          <p:cNvPr id="11" name="Oval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6" name="Espace réservé du numéro de diapositive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fr-FR" noProof="0" smtClean="0"/>
              <a:pPr rtl="0"/>
              <a:t>‹N°›</a:t>
            </a:fld>
            <a:endParaRPr lang="fr-FR" noProof="0" dirty="0"/>
          </a:p>
        </p:txBody>
      </p:sp>
      <p:grpSp>
        <p:nvGrpSpPr>
          <p:cNvPr id="4" name="Groupe 3">
            <a:extLst>
              <a:ext uri="{FF2B5EF4-FFF2-40B4-BE49-F238E27FC236}">
                <a16:creationId xmlns:a16="http://schemas.microsoft.com/office/drawing/2014/main" id="{AD5251EA-F450-4DD1-995B-DC89513424C8}"/>
              </a:ext>
            </a:extLst>
          </p:cNvPr>
          <p:cNvGrpSpPr/>
          <p:nvPr userDrawn="1"/>
        </p:nvGrpSpPr>
        <p:grpSpPr>
          <a:xfrm rot="16200000">
            <a:off x="1637385" y="1473116"/>
            <a:ext cx="8917229" cy="10769768"/>
            <a:chOff x="-1728305" y="-2049517"/>
            <a:chExt cx="8917229" cy="10769768"/>
          </a:xfrm>
        </p:grpSpPr>
        <p:sp>
          <p:nvSpPr>
            <p:cNvPr id="17" name="Ovale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18" name="Groupe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orme libre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0" name="Forme libre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grpSp>
      <p:sp>
        <p:nvSpPr>
          <p:cNvPr id="21" name="Espace réservé du texte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rtlCol="0">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pic>
        <p:nvPicPr>
          <p:cNvPr id="5" name="Image 4">
            <a:extLst>
              <a:ext uri="{FF2B5EF4-FFF2-40B4-BE49-F238E27FC236}">
                <a16:creationId xmlns:a16="http://schemas.microsoft.com/office/drawing/2014/main" id="{78C23C7D-D89C-F63C-D8E6-C43C5BB6DCA7}"/>
              </a:ext>
            </a:extLst>
          </p:cNvPr>
          <p:cNvPicPr>
            <a:picLocks noChangeAspect="1"/>
          </p:cNvPicPr>
          <p:nvPr userDrawn="1"/>
        </p:nvPicPr>
        <p:blipFill rotWithShape="1">
          <a:blip r:embed="rId2"/>
          <a:srcRect t="39088" b="37432"/>
          <a:stretch/>
        </p:blipFill>
        <p:spPr>
          <a:xfrm>
            <a:off x="179473" y="6308068"/>
            <a:ext cx="2890230" cy="381380"/>
          </a:xfrm>
          <a:prstGeom prst="rect">
            <a:avLst/>
          </a:prstGeom>
        </p:spPr>
      </p:pic>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Ovale 10">
            <a:extLst>
              <a:ext uri="{FF2B5EF4-FFF2-40B4-BE49-F238E27FC236}">
                <a16:creationId xmlns:a16="http://schemas.microsoft.com/office/drawing/2014/main" id="{0101B1A1-50DA-5FD7-CAD5-F106C7BC1FA6}"/>
              </a:ext>
            </a:extLst>
          </p:cNvPr>
          <p:cNvSpPr/>
          <p:nvPr userDrawn="1"/>
        </p:nvSpPr>
        <p:spPr>
          <a:xfrm>
            <a:off x="11371669" y="6409397"/>
            <a:ext cx="280051" cy="28005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Espace réservé du numéro de diapositive 5">
            <a:extLst>
              <a:ext uri="{FF2B5EF4-FFF2-40B4-BE49-F238E27FC236}">
                <a16:creationId xmlns:a16="http://schemas.microsoft.com/office/drawing/2014/main" id="{8D6FB8A1-209C-6615-CB0A-10AF232D0784}"/>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fr-FR" noProof="0" smtClean="0"/>
              <a:pPr rtl="0"/>
              <a:t>‹N°›</a:t>
            </a:fld>
            <a:endParaRPr lang="fr-FR" noProof="0" dirty="0"/>
          </a:p>
        </p:txBody>
      </p:sp>
      <p:grpSp>
        <p:nvGrpSpPr>
          <p:cNvPr id="22" name="Groupe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orme libre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5" name="Forme libre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6" name="Forme libre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bg1"/>
              </a:solidFill>
            </a:endParaRPr>
          </a:p>
        </p:txBody>
      </p:sp>
      <p:sp>
        <p:nvSpPr>
          <p:cNvPr id="27" name="Espace réservé du contenu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3" name="Titr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fr-FR" noProof="0"/>
              <a:t>Modifiez le style du titre</a:t>
            </a:r>
            <a:endParaRPr lang="fr-FR" noProof="0" dirty="0"/>
          </a:p>
        </p:txBody>
      </p:sp>
      <p:pic>
        <p:nvPicPr>
          <p:cNvPr id="3" name="Image 2">
            <a:extLst>
              <a:ext uri="{FF2B5EF4-FFF2-40B4-BE49-F238E27FC236}">
                <a16:creationId xmlns:a16="http://schemas.microsoft.com/office/drawing/2014/main" id="{836E9EBC-FCAA-82EC-5CD6-6F3190BAE431}"/>
              </a:ext>
            </a:extLst>
          </p:cNvPr>
          <p:cNvPicPr>
            <a:picLocks noChangeAspect="1"/>
          </p:cNvPicPr>
          <p:nvPr userDrawn="1"/>
        </p:nvPicPr>
        <p:blipFill rotWithShape="1">
          <a:blip r:embed="rId2"/>
          <a:srcRect t="39088" b="37432"/>
          <a:stretch/>
        </p:blipFill>
        <p:spPr>
          <a:xfrm>
            <a:off x="179473" y="6308068"/>
            <a:ext cx="2890230" cy="381380"/>
          </a:xfrm>
          <a:prstGeom prst="rect">
            <a:avLst/>
          </a:prstGeom>
        </p:spPr>
      </p:pic>
      <p:pic>
        <p:nvPicPr>
          <p:cNvPr id="8" name="Image 7">
            <a:extLst>
              <a:ext uri="{FF2B5EF4-FFF2-40B4-BE49-F238E27FC236}">
                <a16:creationId xmlns:a16="http://schemas.microsoft.com/office/drawing/2014/main" id="{AE210272-0FDF-19D1-20CC-24DC13A425F4}"/>
              </a:ext>
            </a:extLst>
          </p:cNvPr>
          <p:cNvPicPr>
            <a:picLocks noChangeAspect="1"/>
          </p:cNvPicPr>
          <p:nvPr userDrawn="1"/>
        </p:nvPicPr>
        <p:blipFill>
          <a:blip r:embed="rId3"/>
          <a:stretch>
            <a:fillRect/>
          </a:stretch>
        </p:blipFill>
        <p:spPr>
          <a:xfrm>
            <a:off x="5588188" y="6295354"/>
            <a:ext cx="1015623" cy="4235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Ovale 10">
            <a:extLst>
              <a:ext uri="{FF2B5EF4-FFF2-40B4-BE49-F238E27FC236}">
                <a16:creationId xmlns:a16="http://schemas.microsoft.com/office/drawing/2014/main" id="{C1D013BB-4B65-7479-3403-65D139B115FC}"/>
              </a:ext>
            </a:extLst>
          </p:cNvPr>
          <p:cNvSpPr/>
          <p:nvPr userDrawn="1"/>
        </p:nvSpPr>
        <p:spPr>
          <a:xfrm>
            <a:off x="11371669" y="6409397"/>
            <a:ext cx="280051" cy="28005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6" name="Espace réservé du numéro de diapositive 5">
            <a:extLst>
              <a:ext uri="{FF2B5EF4-FFF2-40B4-BE49-F238E27FC236}">
                <a16:creationId xmlns:a16="http://schemas.microsoft.com/office/drawing/2014/main" id="{0BB02AF2-1F07-88A8-90B6-386B19E1767B}"/>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fr-FR" noProof="0" smtClean="0"/>
              <a:pPr rtl="0"/>
              <a:t>‹N°›</a:t>
            </a:fld>
            <a:endParaRPr lang="fr-FR" noProof="0" dirty="0"/>
          </a:p>
        </p:txBody>
      </p:sp>
      <p:grpSp>
        <p:nvGrpSpPr>
          <p:cNvPr id="18" name="Groupe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orme libre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0" name="Forme libre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2" name="Forme libre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bg1"/>
              </a:solidFill>
            </a:endParaRPr>
          </a:p>
        </p:txBody>
      </p:sp>
      <p:sp>
        <p:nvSpPr>
          <p:cNvPr id="14" name="Espace réservé du contenu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7" name="Espace réservé du contenu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1" name="Titr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fr-FR" noProof="0"/>
              <a:t>Modifiez le style du titre</a:t>
            </a:r>
            <a:endParaRPr lang="fr-FR" noProof="0" dirty="0"/>
          </a:p>
        </p:txBody>
      </p:sp>
      <p:pic>
        <p:nvPicPr>
          <p:cNvPr id="2" name="Image 1">
            <a:extLst>
              <a:ext uri="{FF2B5EF4-FFF2-40B4-BE49-F238E27FC236}">
                <a16:creationId xmlns:a16="http://schemas.microsoft.com/office/drawing/2014/main" id="{C9F21F43-98E8-99A1-021D-0E851011EEAC}"/>
              </a:ext>
            </a:extLst>
          </p:cNvPr>
          <p:cNvPicPr>
            <a:picLocks noChangeAspect="1"/>
          </p:cNvPicPr>
          <p:nvPr userDrawn="1"/>
        </p:nvPicPr>
        <p:blipFill rotWithShape="1">
          <a:blip r:embed="rId2"/>
          <a:srcRect t="39088" b="37432"/>
          <a:stretch/>
        </p:blipFill>
        <p:spPr>
          <a:xfrm>
            <a:off x="179473" y="6308068"/>
            <a:ext cx="2890230" cy="381380"/>
          </a:xfrm>
          <a:prstGeom prst="rect">
            <a:avLst/>
          </a:prstGeom>
        </p:spPr>
      </p:pic>
      <p:pic>
        <p:nvPicPr>
          <p:cNvPr id="4" name="Image 3">
            <a:extLst>
              <a:ext uri="{FF2B5EF4-FFF2-40B4-BE49-F238E27FC236}">
                <a16:creationId xmlns:a16="http://schemas.microsoft.com/office/drawing/2014/main" id="{CF1498ED-0329-93AC-E17C-EDD30DA429E2}"/>
              </a:ext>
            </a:extLst>
          </p:cNvPr>
          <p:cNvPicPr>
            <a:picLocks noChangeAspect="1"/>
          </p:cNvPicPr>
          <p:nvPr userDrawn="1"/>
        </p:nvPicPr>
        <p:blipFill>
          <a:blip r:embed="rId3"/>
          <a:stretch>
            <a:fillRect/>
          </a:stretch>
        </p:blipFill>
        <p:spPr>
          <a:xfrm>
            <a:off x="5588188" y="6295354"/>
            <a:ext cx="1015623" cy="4235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6" name="Ovale 10">
            <a:extLst>
              <a:ext uri="{FF2B5EF4-FFF2-40B4-BE49-F238E27FC236}">
                <a16:creationId xmlns:a16="http://schemas.microsoft.com/office/drawing/2014/main" id="{57EA1F9A-460B-85CC-6688-66F4B880F062}"/>
              </a:ext>
            </a:extLst>
          </p:cNvPr>
          <p:cNvSpPr/>
          <p:nvPr userDrawn="1"/>
        </p:nvSpPr>
        <p:spPr>
          <a:xfrm>
            <a:off x="11371669" y="6409397"/>
            <a:ext cx="280051" cy="28005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Espace réservé du numéro de diapositive 5">
            <a:extLst>
              <a:ext uri="{FF2B5EF4-FFF2-40B4-BE49-F238E27FC236}">
                <a16:creationId xmlns:a16="http://schemas.microsoft.com/office/drawing/2014/main" id="{387AE5F6-911B-8A85-5B5B-B79DD44BAADF}"/>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fr-FR" noProof="0" smtClean="0"/>
              <a:pPr rtl="0"/>
              <a:t>‹N°›</a:t>
            </a:fld>
            <a:endParaRPr lang="fr-FR" noProof="0" dirty="0"/>
          </a:p>
        </p:txBody>
      </p:sp>
      <p:grpSp>
        <p:nvGrpSpPr>
          <p:cNvPr id="20" name="Groupe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orme libre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3" name="Forme libre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4" name="Forme libre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bg1"/>
              </a:solidFill>
            </a:endParaRPr>
          </a:p>
        </p:txBody>
      </p:sp>
      <p:sp>
        <p:nvSpPr>
          <p:cNvPr id="14" name="Espace réservé du texte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17" name="Espace réservé du contenu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8" name="Espace réservé du texte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19" name="Espace réservé du contenu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5" name="Titr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fr-FR" noProof="0"/>
              <a:t>Modifiez le style du titre</a:t>
            </a:r>
            <a:endParaRPr lang="fr-FR" noProof="0" dirty="0"/>
          </a:p>
        </p:txBody>
      </p:sp>
      <p:pic>
        <p:nvPicPr>
          <p:cNvPr id="3" name="Image 2">
            <a:extLst>
              <a:ext uri="{FF2B5EF4-FFF2-40B4-BE49-F238E27FC236}">
                <a16:creationId xmlns:a16="http://schemas.microsoft.com/office/drawing/2014/main" id="{DA8AA91C-DE75-6001-EA68-B2C8DFEBAEF1}"/>
              </a:ext>
            </a:extLst>
          </p:cNvPr>
          <p:cNvPicPr>
            <a:picLocks noChangeAspect="1"/>
          </p:cNvPicPr>
          <p:nvPr userDrawn="1"/>
        </p:nvPicPr>
        <p:blipFill rotWithShape="1">
          <a:blip r:embed="rId2"/>
          <a:srcRect t="39088" b="37432"/>
          <a:stretch/>
        </p:blipFill>
        <p:spPr>
          <a:xfrm>
            <a:off x="179473" y="6308068"/>
            <a:ext cx="2890230" cy="381380"/>
          </a:xfrm>
          <a:prstGeom prst="rect">
            <a:avLst/>
          </a:prstGeom>
        </p:spPr>
      </p:pic>
      <p:pic>
        <p:nvPicPr>
          <p:cNvPr id="5" name="Image 4">
            <a:extLst>
              <a:ext uri="{FF2B5EF4-FFF2-40B4-BE49-F238E27FC236}">
                <a16:creationId xmlns:a16="http://schemas.microsoft.com/office/drawing/2014/main" id="{5F3D8310-5BBF-C792-2984-1D54C7A2934E}"/>
              </a:ext>
            </a:extLst>
          </p:cNvPr>
          <p:cNvPicPr>
            <a:picLocks noChangeAspect="1"/>
          </p:cNvPicPr>
          <p:nvPr userDrawn="1"/>
        </p:nvPicPr>
        <p:blipFill>
          <a:blip r:embed="rId3"/>
          <a:stretch>
            <a:fillRect/>
          </a:stretch>
        </p:blipFill>
        <p:spPr>
          <a:xfrm>
            <a:off x="5588188" y="6295354"/>
            <a:ext cx="1015623" cy="4235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22" name="Espace réservé d’image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grpSp>
        <p:nvGrpSpPr>
          <p:cNvPr id="14" name="Groupe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orme libre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16" name="Forme libre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sp>
        <p:nvSpPr>
          <p:cNvPr id="19" name="Titr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20" name="Espace réservé du texte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pic>
        <p:nvPicPr>
          <p:cNvPr id="2" name="Image 1">
            <a:extLst>
              <a:ext uri="{FF2B5EF4-FFF2-40B4-BE49-F238E27FC236}">
                <a16:creationId xmlns:a16="http://schemas.microsoft.com/office/drawing/2014/main" id="{1645B70C-48F2-4BB7-F93C-2FC6220B0B15}"/>
              </a:ext>
            </a:extLst>
          </p:cNvPr>
          <p:cNvPicPr>
            <a:picLocks noChangeAspect="1"/>
          </p:cNvPicPr>
          <p:nvPr userDrawn="1"/>
        </p:nvPicPr>
        <p:blipFill rotWithShape="1">
          <a:blip r:embed="rId2"/>
          <a:srcRect t="39088" b="37432"/>
          <a:stretch/>
        </p:blipFill>
        <p:spPr>
          <a:xfrm>
            <a:off x="179473" y="6308068"/>
            <a:ext cx="2890230" cy="38138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5" name="Ovale 10">
            <a:extLst>
              <a:ext uri="{FF2B5EF4-FFF2-40B4-BE49-F238E27FC236}">
                <a16:creationId xmlns:a16="http://schemas.microsoft.com/office/drawing/2014/main" id="{260F0D90-8F1F-01E4-0412-3AFC142EC75D}"/>
              </a:ext>
            </a:extLst>
          </p:cNvPr>
          <p:cNvSpPr/>
          <p:nvPr userDrawn="1"/>
        </p:nvSpPr>
        <p:spPr>
          <a:xfrm>
            <a:off x="11371669" y="6409397"/>
            <a:ext cx="280051" cy="28005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6" name="Espace réservé du numéro de diapositive 5">
            <a:extLst>
              <a:ext uri="{FF2B5EF4-FFF2-40B4-BE49-F238E27FC236}">
                <a16:creationId xmlns:a16="http://schemas.microsoft.com/office/drawing/2014/main" id="{9A958678-E25C-62FF-61F9-1AE15653FDAA}"/>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fr-FR" noProof="0" smtClean="0"/>
              <a:pPr rtl="0"/>
              <a:t>‹N°›</a:t>
            </a:fld>
            <a:endParaRPr lang="fr-FR" noProof="0" dirty="0"/>
          </a:p>
        </p:txBody>
      </p:sp>
      <p:grpSp>
        <p:nvGrpSpPr>
          <p:cNvPr id="19" name="Groupe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orme libre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2" name="Forme libre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23" name="Forme libre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bg1"/>
              </a:solidFill>
            </a:endParaRPr>
          </a:p>
        </p:txBody>
      </p:sp>
      <p:sp>
        <p:nvSpPr>
          <p:cNvPr id="14" name="Titr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17" name="Espace réservé du texte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18" name="Espace réservé du contenu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pic>
        <p:nvPicPr>
          <p:cNvPr id="2" name="Image 1">
            <a:extLst>
              <a:ext uri="{FF2B5EF4-FFF2-40B4-BE49-F238E27FC236}">
                <a16:creationId xmlns:a16="http://schemas.microsoft.com/office/drawing/2014/main" id="{1826B456-4191-CA1C-1081-97B7BBC93711}"/>
              </a:ext>
            </a:extLst>
          </p:cNvPr>
          <p:cNvPicPr>
            <a:picLocks noChangeAspect="1"/>
          </p:cNvPicPr>
          <p:nvPr userDrawn="1"/>
        </p:nvPicPr>
        <p:blipFill rotWithShape="1">
          <a:blip r:embed="rId2"/>
          <a:srcRect t="39088" b="37432"/>
          <a:stretch/>
        </p:blipFill>
        <p:spPr>
          <a:xfrm>
            <a:off x="179473" y="6308068"/>
            <a:ext cx="2890230" cy="381380"/>
          </a:xfrm>
          <a:prstGeom prst="rect">
            <a:avLst/>
          </a:prstGeom>
        </p:spPr>
      </p:pic>
      <p:pic>
        <p:nvPicPr>
          <p:cNvPr id="4" name="Image 3">
            <a:extLst>
              <a:ext uri="{FF2B5EF4-FFF2-40B4-BE49-F238E27FC236}">
                <a16:creationId xmlns:a16="http://schemas.microsoft.com/office/drawing/2014/main" id="{4A13B6F7-9C56-CB97-5312-10FC12B9D075}"/>
              </a:ext>
            </a:extLst>
          </p:cNvPr>
          <p:cNvPicPr>
            <a:picLocks noChangeAspect="1"/>
          </p:cNvPicPr>
          <p:nvPr userDrawn="1"/>
        </p:nvPicPr>
        <p:blipFill>
          <a:blip r:embed="rId3"/>
          <a:stretch>
            <a:fillRect/>
          </a:stretch>
        </p:blipFill>
        <p:spPr>
          <a:xfrm>
            <a:off x="5588188" y="6295354"/>
            <a:ext cx="1015623" cy="4235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25310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re et chronologie de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2" name="Titr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fr-FR"/>
              <a:t>Modifiez le style du titre</a:t>
            </a:r>
            <a:endParaRPr lang="fr-FR" dirty="0"/>
          </a:p>
        </p:txBody>
      </p:sp>
      <p:sp>
        <p:nvSpPr>
          <p:cNvPr id="5" name="Espace réservé du pied de page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fr-FR"/>
              <a:t>Exemple de Texte de Pied de page</a:t>
            </a:r>
          </a:p>
        </p:txBody>
      </p:sp>
      <p:sp>
        <p:nvSpPr>
          <p:cNvPr id="4" name="Espace réservé de la date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fr-FR"/>
              <a:t>7/02/20XX</a:t>
            </a:r>
          </a:p>
        </p:txBody>
      </p:sp>
      <p:sp>
        <p:nvSpPr>
          <p:cNvPr id="6" name="Espace réservé du numéro de diapositive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fr-FR" smtClean="0"/>
              <a:t>‹N°›</a:t>
            </a:fld>
            <a:endParaRPr lang="fr-FR" dirty="0"/>
          </a:p>
        </p:txBody>
      </p:sp>
    </p:spTree>
    <p:extLst>
      <p:ext uri="{BB962C8B-B14F-4D97-AF65-F5344CB8AC3E}">
        <p14:creationId xmlns:p14="http://schemas.microsoft.com/office/powerpoint/2010/main" val="15933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fr-FR" noProof="0" dirty="0"/>
              <a:t>Le sous-titre vient ici</a:t>
            </a:r>
          </a:p>
        </p:txBody>
      </p:sp>
      <p:sp>
        <p:nvSpPr>
          <p:cNvPr id="3" name="Sous-titr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3" name="Espace réservé d’image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fr-FR" noProof="0"/>
              <a:t>Cliquez sur l'icône pour ajouter une image</a:t>
            </a:r>
            <a:endParaRPr lang="fr-FR" noProof="0" dirty="0"/>
          </a:p>
        </p:txBody>
      </p:sp>
      <p:grpSp>
        <p:nvGrpSpPr>
          <p:cNvPr id="14" name="Groupe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orme libre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16" name="Forme libre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cxnSp>
        <p:nvCxnSpPr>
          <p:cNvPr id="5" name="Connecteur droit 4">
            <a:extLst>
              <a:ext uri="{FF2B5EF4-FFF2-40B4-BE49-F238E27FC236}">
                <a16:creationId xmlns:a16="http://schemas.microsoft.com/office/drawing/2014/main" id="{819AFA09-F4B1-493D-BCAD-FF30C20CD1AA}"/>
              </a:ext>
            </a:extLst>
          </p:cNvPr>
          <p:cNvCxnSpPr/>
          <p:nvPr userDrawn="1"/>
        </p:nvCxnSpPr>
        <p:spPr>
          <a:xfrm>
            <a:off x="6469778" y="4233582"/>
            <a:ext cx="50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7EDF40A5-3F0C-30B3-0238-A5CEEA503E9A}"/>
              </a:ext>
            </a:extLst>
          </p:cNvPr>
          <p:cNvPicPr>
            <a:picLocks noChangeAspect="1"/>
          </p:cNvPicPr>
          <p:nvPr userDrawn="1"/>
        </p:nvPicPr>
        <p:blipFill rotWithShape="1">
          <a:blip r:embed="rId2"/>
          <a:srcRect t="31670" b="34329"/>
          <a:stretch/>
        </p:blipFill>
        <p:spPr>
          <a:xfrm>
            <a:off x="8758747" y="497124"/>
            <a:ext cx="2722441" cy="462841"/>
          </a:xfrm>
          <a:prstGeom prst="rect">
            <a:avLst/>
          </a:prstGeom>
        </p:spPr>
      </p:pic>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n-tête de section avec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Le texte factice vient ici</a:t>
            </a:r>
          </a:p>
        </p:txBody>
      </p:sp>
      <p:sp>
        <p:nvSpPr>
          <p:cNvPr id="11" name="Oval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6" name="Espace réservé du numéro de diapositive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fr-FR" noProof="0" smtClean="0"/>
              <a:pPr rtl="0"/>
              <a:t>‹N°›</a:t>
            </a:fld>
            <a:endParaRPr lang="fr-FR" noProof="0" dirty="0"/>
          </a:p>
        </p:txBody>
      </p:sp>
      <p:sp>
        <p:nvSpPr>
          <p:cNvPr id="15" name="Espace réservé d’image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vl1pPr>
          </a:lstStyle>
          <a:p>
            <a:pPr rtl="0"/>
            <a:r>
              <a:rPr lang="fr-FR" noProof="0"/>
              <a:t>Cliquez sur l'icône pour ajouter une image</a:t>
            </a:r>
            <a:endParaRPr lang="fr-FR" noProof="0" dirty="0"/>
          </a:p>
        </p:txBody>
      </p:sp>
      <p:pic>
        <p:nvPicPr>
          <p:cNvPr id="7" name="Image 6">
            <a:extLst>
              <a:ext uri="{FF2B5EF4-FFF2-40B4-BE49-F238E27FC236}">
                <a16:creationId xmlns:a16="http://schemas.microsoft.com/office/drawing/2014/main" id="{22A00BB8-F153-E2DE-E1C1-A2357E51933E}"/>
              </a:ext>
            </a:extLst>
          </p:cNvPr>
          <p:cNvPicPr>
            <a:picLocks noChangeAspect="1"/>
          </p:cNvPicPr>
          <p:nvPr userDrawn="1"/>
        </p:nvPicPr>
        <p:blipFill rotWithShape="1">
          <a:blip r:embed="rId2"/>
          <a:srcRect t="39088" b="37432"/>
          <a:stretch/>
        </p:blipFill>
        <p:spPr>
          <a:xfrm>
            <a:off x="179473" y="6308068"/>
            <a:ext cx="2890230" cy="381380"/>
          </a:xfrm>
          <a:prstGeom prst="rect">
            <a:avLst/>
          </a:prstGeom>
        </p:spPr>
      </p:pic>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9" name="Ovale 10">
            <a:extLst>
              <a:ext uri="{FF2B5EF4-FFF2-40B4-BE49-F238E27FC236}">
                <a16:creationId xmlns:a16="http://schemas.microsoft.com/office/drawing/2014/main" id="{07EB777D-63C4-8DD8-F6DE-3C2A4B936232}"/>
              </a:ext>
            </a:extLst>
          </p:cNvPr>
          <p:cNvSpPr/>
          <p:nvPr userDrawn="1"/>
        </p:nvSpPr>
        <p:spPr>
          <a:xfrm>
            <a:off x="11363696" y="6409397"/>
            <a:ext cx="280051" cy="28005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5" name="Ovale 10">
            <a:extLst>
              <a:ext uri="{FF2B5EF4-FFF2-40B4-BE49-F238E27FC236}">
                <a16:creationId xmlns:a16="http://schemas.microsoft.com/office/drawing/2014/main" id="{44C50AA4-1285-5E17-6464-3714F976A8CB}"/>
              </a:ext>
            </a:extLst>
          </p:cNvPr>
          <p:cNvSpPr/>
          <p:nvPr userDrawn="1"/>
        </p:nvSpPr>
        <p:spPr>
          <a:xfrm>
            <a:off x="11371669" y="6409397"/>
            <a:ext cx="280051" cy="28005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Espace réservé du contenu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bg1"/>
              </a:solidFill>
            </a:endParaRPr>
          </a:p>
        </p:txBody>
      </p:sp>
      <p:grpSp>
        <p:nvGrpSpPr>
          <p:cNvPr id="10" name="Groupe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orme libre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12" name="Forme libre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13" name="Forme libre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sp>
        <p:nvSpPr>
          <p:cNvPr id="16" name="Espace réservé du numéro de diapositive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fr-FR" noProof="0" smtClean="0"/>
              <a:pPr rtl="0"/>
              <a:t>‹N°›</a:t>
            </a:fld>
            <a:endParaRPr lang="fr-FR" noProof="0" dirty="0"/>
          </a:p>
        </p:txBody>
      </p:sp>
      <p:sp>
        <p:nvSpPr>
          <p:cNvPr id="23" name="Espace réservé d’image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rtlCol="0" anchor="ctr">
            <a:noAutofit/>
          </a:bodyPr>
          <a:lstStyle>
            <a:lvl1pPr marL="0" indent="0" algn="ctr">
              <a:buNone/>
              <a:defRPr/>
            </a:lvl1pPr>
          </a:lstStyle>
          <a:p>
            <a:pPr rtl="0"/>
            <a:r>
              <a:rPr lang="fr-FR" noProof="0"/>
              <a:t>Cliquez sur l'icône pour ajouter une image</a:t>
            </a:r>
            <a:endParaRPr lang="fr-FR" noProof="0" dirty="0"/>
          </a:p>
        </p:txBody>
      </p:sp>
      <p:sp>
        <p:nvSpPr>
          <p:cNvPr id="14" name="Titr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fr-FR" noProof="0"/>
              <a:t>Modifiez le style du titre</a:t>
            </a:r>
            <a:endParaRPr lang="fr-FR" noProof="0" dirty="0"/>
          </a:p>
        </p:txBody>
      </p:sp>
      <p:pic>
        <p:nvPicPr>
          <p:cNvPr id="2" name="Image 1">
            <a:extLst>
              <a:ext uri="{FF2B5EF4-FFF2-40B4-BE49-F238E27FC236}">
                <a16:creationId xmlns:a16="http://schemas.microsoft.com/office/drawing/2014/main" id="{DE803234-164C-B8D4-2432-802D3FD09025}"/>
              </a:ext>
            </a:extLst>
          </p:cNvPr>
          <p:cNvPicPr>
            <a:picLocks noChangeAspect="1"/>
          </p:cNvPicPr>
          <p:nvPr userDrawn="1"/>
        </p:nvPicPr>
        <p:blipFill rotWithShape="1">
          <a:blip r:embed="rId2"/>
          <a:srcRect t="39088" b="37432"/>
          <a:stretch/>
        </p:blipFill>
        <p:spPr>
          <a:xfrm>
            <a:off x="179473" y="6308068"/>
            <a:ext cx="2890230" cy="381380"/>
          </a:xfrm>
          <a:prstGeom prst="rect">
            <a:avLst/>
          </a:prstGeom>
        </p:spPr>
      </p:pic>
      <p:pic>
        <p:nvPicPr>
          <p:cNvPr id="4" name="Image 3">
            <a:extLst>
              <a:ext uri="{FF2B5EF4-FFF2-40B4-BE49-F238E27FC236}">
                <a16:creationId xmlns:a16="http://schemas.microsoft.com/office/drawing/2014/main" id="{9F905AC9-066F-6402-DD97-04B876BEBA2B}"/>
              </a:ext>
            </a:extLst>
          </p:cNvPr>
          <p:cNvPicPr>
            <a:picLocks noChangeAspect="1"/>
          </p:cNvPicPr>
          <p:nvPr userDrawn="1"/>
        </p:nvPicPr>
        <p:blipFill>
          <a:blip r:embed="rId3"/>
          <a:stretch>
            <a:fillRect/>
          </a:stretch>
        </p:blipFill>
        <p:spPr>
          <a:xfrm>
            <a:off x="5588188" y="6295354"/>
            <a:ext cx="1015623" cy="423515"/>
          </a:xfrm>
          <a:prstGeom prst="ellipse">
            <a:avLst/>
          </a:prstGeom>
          <a:ln>
            <a:noFill/>
          </a:ln>
          <a:effectLst>
            <a:softEdge rad="112500"/>
          </a:effectLst>
        </p:spPr>
      </p:pic>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02">
    <p:spTree>
      <p:nvGrpSpPr>
        <p:cNvPr id="1" name=""/>
        <p:cNvGrpSpPr/>
        <p:nvPr/>
      </p:nvGrpSpPr>
      <p:grpSpPr>
        <a:xfrm>
          <a:off x="0" y="0"/>
          <a:ext cx="0" cy="0"/>
          <a:chOff x="0" y="0"/>
          <a:chExt cx="0" cy="0"/>
        </a:xfrm>
      </p:grpSpPr>
      <p:sp>
        <p:nvSpPr>
          <p:cNvPr id="11" name="Espace réservé du numéro de diapositive 5">
            <a:extLst>
              <a:ext uri="{FF2B5EF4-FFF2-40B4-BE49-F238E27FC236}">
                <a16:creationId xmlns:a16="http://schemas.microsoft.com/office/drawing/2014/main" id="{7280DEBC-6379-6E96-CAB5-44BEF9A7A139}"/>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fr-FR" noProof="0" smtClean="0"/>
              <a:pPr rtl="0"/>
              <a:t>‹N°›</a:t>
            </a:fld>
            <a:endParaRPr lang="fr-FR" noProof="0" dirty="0"/>
          </a:p>
        </p:txBody>
      </p:sp>
      <p:sp>
        <p:nvSpPr>
          <p:cNvPr id="10" name="Ovale 10">
            <a:extLst>
              <a:ext uri="{FF2B5EF4-FFF2-40B4-BE49-F238E27FC236}">
                <a16:creationId xmlns:a16="http://schemas.microsoft.com/office/drawing/2014/main" id="{B784DBCC-16C6-91AD-1AD5-FD409F950BAE}"/>
              </a:ext>
            </a:extLst>
          </p:cNvPr>
          <p:cNvSpPr/>
          <p:nvPr userDrawn="1"/>
        </p:nvSpPr>
        <p:spPr>
          <a:xfrm>
            <a:off x="11371669" y="6409397"/>
            <a:ext cx="280051" cy="28005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fr-FR" noProof="0"/>
              <a:t>Modifiez le style du titre</a:t>
            </a:r>
            <a:endParaRPr lang="fr-FR" noProof="0" dirty="0"/>
          </a:p>
        </p:txBody>
      </p:sp>
      <p:sp>
        <p:nvSpPr>
          <p:cNvPr id="3" name="Espace réservé au contenu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bg1"/>
              </a:solidFill>
            </a:endParaRPr>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Ovale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Espace réservé d’image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rtlCol="0" anchor="ctr"/>
          <a:lstStyle>
            <a:lvl1pPr marL="0" indent="0" algn="ctr">
              <a:buNone/>
              <a:defRPr/>
            </a:lvl1pPr>
          </a:lstStyle>
          <a:p>
            <a:pPr rtl="0"/>
            <a:r>
              <a:rPr lang="fr-FR" noProof="0"/>
              <a:t>Cliquez sur l'icône pour ajouter une image</a:t>
            </a:r>
            <a:endParaRPr lang="fr-FR" noProof="0" dirty="0"/>
          </a:p>
        </p:txBody>
      </p:sp>
      <p:pic>
        <p:nvPicPr>
          <p:cNvPr id="5" name="Image 4">
            <a:extLst>
              <a:ext uri="{FF2B5EF4-FFF2-40B4-BE49-F238E27FC236}">
                <a16:creationId xmlns:a16="http://schemas.microsoft.com/office/drawing/2014/main" id="{2AFFF8B8-05B2-0E1F-7CA1-30BFD06BCE42}"/>
              </a:ext>
            </a:extLst>
          </p:cNvPr>
          <p:cNvPicPr>
            <a:picLocks noChangeAspect="1"/>
          </p:cNvPicPr>
          <p:nvPr userDrawn="1"/>
        </p:nvPicPr>
        <p:blipFill rotWithShape="1">
          <a:blip r:embed="rId2"/>
          <a:srcRect t="39088" b="37432"/>
          <a:stretch/>
        </p:blipFill>
        <p:spPr>
          <a:xfrm>
            <a:off x="179473" y="6308068"/>
            <a:ext cx="2890230" cy="381380"/>
          </a:xfrm>
          <a:prstGeom prst="rect">
            <a:avLst/>
          </a:prstGeom>
        </p:spPr>
      </p:pic>
      <p:pic>
        <p:nvPicPr>
          <p:cNvPr id="9" name="Image 8">
            <a:extLst>
              <a:ext uri="{FF2B5EF4-FFF2-40B4-BE49-F238E27FC236}">
                <a16:creationId xmlns:a16="http://schemas.microsoft.com/office/drawing/2014/main" id="{D877EF95-59DF-7F53-14D9-DAA1F3535D1A}"/>
              </a:ext>
            </a:extLst>
          </p:cNvPr>
          <p:cNvPicPr>
            <a:picLocks noChangeAspect="1"/>
          </p:cNvPicPr>
          <p:nvPr userDrawn="1"/>
        </p:nvPicPr>
        <p:blipFill>
          <a:blip r:embed="rId3"/>
          <a:stretch>
            <a:fillRect/>
          </a:stretch>
        </p:blipFill>
        <p:spPr>
          <a:xfrm>
            <a:off x="5588188" y="6295354"/>
            <a:ext cx="1015623" cy="423515"/>
          </a:xfrm>
          <a:prstGeom prst="ellipse">
            <a:avLst/>
          </a:prstGeom>
          <a:ln>
            <a:noFill/>
          </a:ln>
          <a:effectLst>
            <a:softEdge rad="112500"/>
          </a:effectLst>
        </p:spPr>
      </p:pic>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03">
    <p:spTree>
      <p:nvGrpSpPr>
        <p:cNvPr id="1" name=""/>
        <p:cNvGrpSpPr/>
        <p:nvPr/>
      </p:nvGrpSpPr>
      <p:grpSpPr>
        <a:xfrm>
          <a:off x="0" y="0"/>
          <a:ext cx="0" cy="0"/>
          <a:chOff x="0" y="0"/>
          <a:chExt cx="0" cy="0"/>
        </a:xfrm>
      </p:grpSpPr>
      <p:sp>
        <p:nvSpPr>
          <p:cNvPr id="13" name="Ovale 10">
            <a:extLst>
              <a:ext uri="{FF2B5EF4-FFF2-40B4-BE49-F238E27FC236}">
                <a16:creationId xmlns:a16="http://schemas.microsoft.com/office/drawing/2014/main" id="{E09C15C2-54CB-5B9F-EC13-345D136A4B4B}"/>
              </a:ext>
            </a:extLst>
          </p:cNvPr>
          <p:cNvSpPr/>
          <p:nvPr userDrawn="1"/>
        </p:nvSpPr>
        <p:spPr>
          <a:xfrm>
            <a:off x="11371669" y="6409397"/>
            <a:ext cx="280051" cy="28005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Espace réservé du numéro de diapositive 5">
            <a:extLst>
              <a:ext uri="{FF2B5EF4-FFF2-40B4-BE49-F238E27FC236}">
                <a16:creationId xmlns:a16="http://schemas.microsoft.com/office/drawing/2014/main" id="{5BD91F44-DB38-8470-FF5D-D5E2F85BDA6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fr-FR" noProof="0" smtClean="0"/>
              <a:pPr rtl="0"/>
              <a:t>‹N°›</a:t>
            </a:fld>
            <a:endParaRPr lang="fr-FR" noProof="0" dirty="0"/>
          </a:p>
        </p:txBody>
      </p:sp>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Ovale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image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fr-FR" noProof="0" dirty="0"/>
              <a:t>icône</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Ovale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a:t>Cliquez pour modifier les styles du texte du masque</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bg1"/>
              </a:solidFill>
            </a:endParaRPr>
          </a:p>
        </p:txBody>
      </p:sp>
      <p:sp>
        <p:nvSpPr>
          <p:cNvPr id="6" name="Espace réservé d’image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rtlCol="0" anchor="ctr"/>
          <a:lstStyle>
            <a:lvl1pPr marL="0" indent="0" algn="ctr">
              <a:buNone/>
              <a:defRPr/>
            </a:lvl1pPr>
          </a:lstStyle>
          <a:p>
            <a:pPr rtl="0"/>
            <a:r>
              <a:rPr lang="fr-FR" noProof="0"/>
              <a:t>Cliquez sur l'icône pour ajouter une image</a:t>
            </a:r>
            <a:endParaRPr lang="fr-FR" noProof="0" dirty="0"/>
          </a:p>
        </p:txBody>
      </p:sp>
      <p:sp>
        <p:nvSpPr>
          <p:cNvPr id="17" name="Espace réservé du contenu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a:t>Cliquez pour modifier les styles du texte du masque</a:t>
            </a:r>
          </a:p>
        </p:txBody>
      </p:sp>
      <p:sp>
        <p:nvSpPr>
          <p:cNvPr id="20" name="Espace réservé du contenu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a:t>Cliquez pour modifier les styles du texte du masque</a:t>
            </a:r>
          </a:p>
        </p:txBody>
      </p:sp>
      <p:sp>
        <p:nvSpPr>
          <p:cNvPr id="21" name="Espace réservé du contenu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a:t>Cliquez pour modifier les styles du texte du masque</a:t>
            </a:r>
          </a:p>
        </p:txBody>
      </p:sp>
      <p:sp>
        <p:nvSpPr>
          <p:cNvPr id="12" name="Espace réservé d’image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fr-FR" noProof="0" dirty="0"/>
              <a:t>icône</a:t>
            </a:r>
          </a:p>
        </p:txBody>
      </p:sp>
      <p:pic>
        <p:nvPicPr>
          <p:cNvPr id="5" name="Image 4">
            <a:extLst>
              <a:ext uri="{FF2B5EF4-FFF2-40B4-BE49-F238E27FC236}">
                <a16:creationId xmlns:a16="http://schemas.microsoft.com/office/drawing/2014/main" id="{4D619017-75A7-2D62-79C4-9D1E4365C32A}"/>
              </a:ext>
            </a:extLst>
          </p:cNvPr>
          <p:cNvPicPr>
            <a:picLocks noChangeAspect="1"/>
          </p:cNvPicPr>
          <p:nvPr userDrawn="1"/>
        </p:nvPicPr>
        <p:blipFill rotWithShape="1">
          <a:blip r:embed="rId2"/>
          <a:srcRect t="39088" b="37432"/>
          <a:stretch/>
        </p:blipFill>
        <p:spPr>
          <a:xfrm>
            <a:off x="179473" y="6308068"/>
            <a:ext cx="2890230" cy="381380"/>
          </a:xfrm>
          <a:prstGeom prst="rect">
            <a:avLst/>
          </a:prstGeom>
        </p:spPr>
      </p:pic>
      <p:pic>
        <p:nvPicPr>
          <p:cNvPr id="11" name="Image 10">
            <a:extLst>
              <a:ext uri="{FF2B5EF4-FFF2-40B4-BE49-F238E27FC236}">
                <a16:creationId xmlns:a16="http://schemas.microsoft.com/office/drawing/2014/main" id="{EAD8888B-86B7-153C-4053-26157BBF9230}"/>
              </a:ext>
            </a:extLst>
          </p:cNvPr>
          <p:cNvPicPr>
            <a:picLocks noChangeAspect="1"/>
          </p:cNvPicPr>
          <p:nvPr userDrawn="1"/>
        </p:nvPicPr>
        <p:blipFill>
          <a:blip r:embed="rId3"/>
          <a:stretch>
            <a:fillRect/>
          </a:stretch>
        </p:blipFill>
        <p:spPr>
          <a:xfrm>
            <a:off x="5588188" y="6295354"/>
            <a:ext cx="1015623" cy="423515"/>
          </a:xfrm>
          <a:prstGeom prst="ellipse">
            <a:avLst/>
          </a:prstGeom>
          <a:ln>
            <a:noFill/>
          </a:ln>
          <a:effectLst>
            <a:softEdge rad="112500"/>
          </a:effectLst>
        </p:spPr>
      </p:pic>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e Comparaison">
    <p:spTree>
      <p:nvGrpSpPr>
        <p:cNvPr id="1" name=""/>
        <p:cNvGrpSpPr/>
        <p:nvPr/>
      </p:nvGrpSpPr>
      <p:grpSpPr>
        <a:xfrm>
          <a:off x="0" y="0"/>
          <a:ext cx="0" cy="0"/>
          <a:chOff x="0" y="0"/>
          <a:chExt cx="0" cy="0"/>
        </a:xfrm>
      </p:grpSpPr>
      <p:sp>
        <p:nvSpPr>
          <p:cNvPr id="10" name="Ovale 10">
            <a:extLst>
              <a:ext uri="{FF2B5EF4-FFF2-40B4-BE49-F238E27FC236}">
                <a16:creationId xmlns:a16="http://schemas.microsoft.com/office/drawing/2014/main" id="{F530FF2B-2183-FBDC-42D7-5213B9BD0AB4}"/>
              </a:ext>
            </a:extLst>
          </p:cNvPr>
          <p:cNvSpPr/>
          <p:nvPr userDrawn="1"/>
        </p:nvSpPr>
        <p:spPr>
          <a:xfrm>
            <a:off x="11371669" y="6409397"/>
            <a:ext cx="280051" cy="28005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Espace réservé du numéro de diapositive 5">
            <a:extLst>
              <a:ext uri="{FF2B5EF4-FFF2-40B4-BE49-F238E27FC236}">
                <a16:creationId xmlns:a16="http://schemas.microsoft.com/office/drawing/2014/main" id="{A7CDABD0-42DB-059C-7833-73265BC5B60C}"/>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fr-FR" noProof="0" smtClean="0"/>
              <a:pPr rtl="0"/>
              <a:t>‹N°›</a:t>
            </a:fld>
            <a:endParaRPr lang="fr-FR" noProof="0" dirty="0"/>
          </a:p>
        </p:txBody>
      </p:sp>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a:t>Cliquez pour modifier les styles du texte du masque</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accent2"/>
              </a:solidFill>
            </a:endParaRPr>
          </a:p>
        </p:txBody>
      </p:sp>
      <p:sp>
        <p:nvSpPr>
          <p:cNvPr id="20" name="Espace réservé du contenu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rtlCol="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dirty="0"/>
              <a:t>La rubrique 01 inclut ici</a:t>
            </a:r>
          </a:p>
        </p:txBody>
      </p:sp>
      <p:sp>
        <p:nvSpPr>
          <p:cNvPr id="23" name="Espace réservé du contenu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a:t>Cliquez pour modifier les styles du texte du masque</a:t>
            </a:r>
          </a:p>
        </p:txBody>
      </p:sp>
      <p:sp>
        <p:nvSpPr>
          <p:cNvPr id="25" name="Espace réservé du contenu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dirty="0"/>
              <a:t>La rubrique 02 inclut ici</a:t>
            </a:r>
          </a:p>
        </p:txBody>
      </p:sp>
      <p:sp>
        <p:nvSpPr>
          <p:cNvPr id="21" name="Ovale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4" name="Espace réservé d’image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fr-FR" noProof="0" dirty="0"/>
              <a:t>icône</a:t>
            </a:r>
          </a:p>
        </p:txBody>
      </p:sp>
      <p:sp>
        <p:nvSpPr>
          <p:cNvPr id="28" name="Ovale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9" name="Espace réservé d’image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fr-FR" noProof="0" dirty="0"/>
              <a:t>icône</a:t>
            </a:r>
          </a:p>
        </p:txBody>
      </p:sp>
      <p:pic>
        <p:nvPicPr>
          <p:cNvPr id="5" name="Image 4">
            <a:extLst>
              <a:ext uri="{FF2B5EF4-FFF2-40B4-BE49-F238E27FC236}">
                <a16:creationId xmlns:a16="http://schemas.microsoft.com/office/drawing/2014/main" id="{8D3B7319-E0AA-1BE1-77FD-54B2C06491F1}"/>
              </a:ext>
            </a:extLst>
          </p:cNvPr>
          <p:cNvPicPr>
            <a:picLocks noChangeAspect="1"/>
          </p:cNvPicPr>
          <p:nvPr userDrawn="1"/>
        </p:nvPicPr>
        <p:blipFill rotWithShape="1">
          <a:blip r:embed="rId2"/>
          <a:srcRect t="39088" b="37432"/>
          <a:stretch/>
        </p:blipFill>
        <p:spPr>
          <a:xfrm>
            <a:off x="179473" y="6308068"/>
            <a:ext cx="2890230" cy="381380"/>
          </a:xfrm>
          <a:prstGeom prst="rect">
            <a:avLst/>
          </a:prstGeom>
        </p:spPr>
      </p:pic>
      <p:pic>
        <p:nvPicPr>
          <p:cNvPr id="9" name="Image 8">
            <a:extLst>
              <a:ext uri="{FF2B5EF4-FFF2-40B4-BE49-F238E27FC236}">
                <a16:creationId xmlns:a16="http://schemas.microsoft.com/office/drawing/2014/main" id="{75B4AC7A-6256-E82E-46A9-606A8C01DEA0}"/>
              </a:ext>
            </a:extLst>
          </p:cNvPr>
          <p:cNvPicPr>
            <a:picLocks noChangeAspect="1"/>
          </p:cNvPicPr>
          <p:nvPr userDrawn="1"/>
        </p:nvPicPr>
        <p:blipFill>
          <a:blip r:embed="rId3"/>
          <a:stretch>
            <a:fillRect/>
          </a:stretch>
        </p:blipFill>
        <p:spPr>
          <a:xfrm>
            <a:off x="5588188" y="6295354"/>
            <a:ext cx="1015623" cy="4235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orme libre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13" name="Forme libre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14" name="Forme libre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sp>
        <p:nvSpPr>
          <p:cNvPr id="6" name="Titr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fr-FR" noProof="0"/>
              <a:t>Modifiez le style du titre</a:t>
            </a:r>
            <a:endParaRPr lang="fr-FR"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bg1"/>
              </a:solidFill>
            </a:endParaRPr>
          </a:p>
        </p:txBody>
      </p:sp>
      <p:pic>
        <p:nvPicPr>
          <p:cNvPr id="2" name="Image 1">
            <a:extLst>
              <a:ext uri="{FF2B5EF4-FFF2-40B4-BE49-F238E27FC236}">
                <a16:creationId xmlns:a16="http://schemas.microsoft.com/office/drawing/2014/main" id="{63BD7E6F-4F3A-6DAF-6089-073A62892BEC}"/>
              </a:ext>
            </a:extLst>
          </p:cNvPr>
          <p:cNvPicPr>
            <a:picLocks noChangeAspect="1"/>
          </p:cNvPicPr>
          <p:nvPr userDrawn="1"/>
        </p:nvPicPr>
        <p:blipFill rotWithShape="1">
          <a:blip r:embed="rId2"/>
          <a:srcRect t="39088" b="37432"/>
          <a:stretch/>
        </p:blipFill>
        <p:spPr>
          <a:xfrm>
            <a:off x="179473" y="6308068"/>
            <a:ext cx="2890230" cy="381380"/>
          </a:xfrm>
          <a:prstGeom prst="rect">
            <a:avLst/>
          </a:prstGeom>
        </p:spPr>
      </p:pic>
      <p:pic>
        <p:nvPicPr>
          <p:cNvPr id="4" name="Image 3">
            <a:extLst>
              <a:ext uri="{FF2B5EF4-FFF2-40B4-BE49-F238E27FC236}">
                <a16:creationId xmlns:a16="http://schemas.microsoft.com/office/drawing/2014/main" id="{6FC36479-6C57-6AB9-B103-1DA1B1786D98}"/>
              </a:ext>
            </a:extLst>
          </p:cNvPr>
          <p:cNvPicPr>
            <a:picLocks noChangeAspect="1"/>
          </p:cNvPicPr>
          <p:nvPr userDrawn="1"/>
        </p:nvPicPr>
        <p:blipFill>
          <a:blip r:embed="rId3"/>
          <a:stretch>
            <a:fillRect/>
          </a:stretch>
        </p:blipFill>
        <p:spPr>
          <a:xfrm>
            <a:off x="5588188" y="6295354"/>
            <a:ext cx="1015623" cy="4235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Ovale 10">
            <a:extLst>
              <a:ext uri="{FF2B5EF4-FFF2-40B4-BE49-F238E27FC236}">
                <a16:creationId xmlns:a16="http://schemas.microsoft.com/office/drawing/2014/main" id="{059816E7-DA64-AC6D-B6A0-101E4FE793F3}"/>
              </a:ext>
            </a:extLst>
          </p:cNvPr>
          <p:cNvSpPr/>
          <p:nvPr userDrawn="1"/>
        </p:nvSpPr>
        <p:spPr>
          <a:xfrm>
            <a:off x="11371669" y="6409397"/>
            <a:ext cx="280051" cy="28005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5" name="Espace réservé du numéro de diapositive 5">
            <a:extLst>
              <a:ext uri="{FF2B5EF4-FFF2-40B4-BE49-F238E27FC236}">
                <a16:creationId xmlns:a16="http://schemas.microsoft.com/office/drawing/2014/main" id="{3F0EC557-708C-836E-F68C-4B564D5205A5}"/>
              </a:ext>
            </a:extLst>
          </p:cNvPr>
          <p:cNvSpPr>
            <a:spLocks noGrp="1"/>
          </p:cNvSpPr>
          <p:nvPr>
            <p:ph type="sldNum" sz="quarter" idx="12"/>
          </p:nvPr>
        </p:nvSpPr>
        <p:spPr>
          <a:xfrm>
            <a:off x="11364464" y="6465881"/>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fr-FR" noProof="0" smtClean="0"/>
              <a:pPr rtl="0"/>
              <a:t>‹N°›</a:t>
            </a:fld>
            <a:endParaRPr lang="fr-FR"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e d’équipe">
    <p:spTree>
      <p:nvGrpSpPr>
        <p:cNvPr id="1" name=""/>
        <p:cNvGrpSpPr/>
        <p:nvPr/>
      </p:nvGrpSpPr>
      <p:grpSpPr>
        <a:xfrm>
          <a:off x="0" y="0"/>
          <a:ext cx="0" cy="0"/>
          <a:chOff x="0" y="0"/>
          <a:chExt cx="0" cy="0"/>
        </a:xfrm>
      </p:grpSpPr>
      <p:grpSp>
        <p:nvGrpSpPr>
          <p:cNvPr id="35" name="Groupe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orme libre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7" name="Forme libre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sp>
          <p:nvSpPr>
            <p:cNvPr id="38" name="Forme libre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noProof="0" dirty="0"/>
            </a:p>
          </p:txBody>
        </p:sp>
      </p:grpSp>
      <p:sp>
        <p:nvSpPr>
          <p:cNvPr id="23" name="Ovale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4" name="Ovale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Ovale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6" name="Ovale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0" name="Forme libre : Form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Forme libre : Form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Forme libre : Form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Forme libre : Form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6" name="Titr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fr-FR" noProof="0"/>
              <a:t>Modifiez le style du titre</a:t>
            </a:r>
            <a:endParaRPr lang="fr-FR"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bg1"/>
              </a:solidFill>
            </a:endParaRPr>
          </a:p>
        </p:txBody>
      </p:sp>
      <p:sp>
        <p:nvSpPr>
          <p:cNvPr id="3" name="Espace réservé d’image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fr-FR" noProof="0"/>
              <a:t>Cliquez sur l'icône pour ajouter une image</a:t>
            </a:r>
            <a:endParaRPr lang="fr-FR" noProof="0" dirty="0"/>
          </a:p>
        </p:txBody>
      </p:sp>
      <p:sp>
        <p:nvSpPr>
          <p:cNvPr id="11" name="Espace réservé d’image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fr-FR" noProof="0"/>
              <a:t>Cliquez sur l'icône pour ajouter une image</a:t>
            </a:r>
            <a:endParaRPr lang="fr-FR" noProof="0" dirty="0"/>
          </a:p>
        </p:txBody>
      </p:sp>
      <p:sp>
        <p:nvSpPr>
          <p:cNvPr id="12" name="Espace réservé d’image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fr-FR" noProof="0"/>
              <a:t>Cliquez sur l'icône pour ajouter une image</a:t>
            </a:r>
            <a:endParaRPr lang="fr-FR" noProof="0" dirty="0"/>
          </a:p>
        </p:txBody>
      </p:sp>
      <p:sp>
        <p:nvSpPr>
          <p:cNvPr id="13" name="Espace réservé d’image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fr-FR" noProof="0"/>
              <a:t>Cliquez sur l'icône pour ajouter une image</a:t>
            </a:r>
            <a:endParaRPr lang="fr-FR" noProof="0" dirty="0"/>
          </a:p>
        </p:txBody>
      </p:sp>
      <p:sp>
        <p:nvSpPr>
          <p:cNvPr id="27" name="Espace réservé du contenu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a:t>Cliquez pour modifier les styles du texte du masque</a:t>
            </a:r>
          </a:p>
        </p:txBody>
      </p:sp>
      <p:sp>
        <p:nvSpPr>
          <p:cNvPr id="28" name="Espace réservé du contenu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dirty="0"/>
              <a:t>Cadre 01</a:t>
            </a:r>
          </a:p>
        </p:txBody>
      </p:sp>
      <p:sp>
        <p:nvSpPr>
          <p:cNvPr id="29" name="Espace réservé du contenu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a:t>Cliquez pour modifier les styles du texte du masque</a:t>
            </a:r>
          </a:p>
        </p:txBody>
      </p:sp>
      <p:sp>
        <p:nvSpPr>
          <p:cNvPr id="30" name="Espace réservé du contenu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dirty="0"/>
              <a:t>Cadre 01</a:t>
            </a:r>
          </a:p>
        </p:txBody>
      </p:sp>
      <p:sp>
        <p:nvSpPr>
          <p:cNvPr id="31" name="Espace réservé du contenu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a:t>Cliquez pour modifier les styles du texte du masque</a:t>
            </a:r>
          </a:p>
        </p:txBody>
      </p:sp>
      <p:sp>
        <p:nvSpPr>
          <p:cNvPr id="32" name="Espace réservé du contenu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dirty="0"/>
              <a:t>Cadre 01</a:t>
            </a:r>
          </a:p>
        </p:txBody>
      </p:sp>
      <p:sp>
        <p:nvSpPr>
          <p:cNvPr id="33" name="Espace réservé du contenu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a:t>Cliquez pour modifier les styles du texte du masque</a:t>
            </a:r>
          </a:p>
        </p:txBody>
      </p:sp>
      <p:sp>
        <p:nvSpPr>
          <p:cNvPr id="34" name="Espace réservé du contenu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fr-FR" noProof="0" dirty="0"/>
              <a:t>Cadre 01</a:t>
            </a:r>
          </a:p>
        </p:txBody>
      </p:sp>
      <p:pic>
        <p:nvPicPr>
          <p:cNvPr id="2" name="Image 1">
            <a:extLst>
              <a:ext uri="{FF2B5EF4-FFF2-40B4-BE49-F238E27FC236}">
                <a16:creationId xmlns:a16="http://schemas.microsoft.com/office/drawing/2014/main" id="{60E6A6A1-AAAF-3F32-03B5-6B471826C6AD}"/>
              </a:ext>
            </a:extLst>
          </p:cNvPr>
          <p:cNvPicPr>
            <a:picLocks noChangeAspect="1"/>
          </p:cNvPicPr>
          <p:nvPr userDrawn="1"/>
        </p:nvPicPr>
        <p:blipFill rotWithShape="1">
          <a:blip r:embed="rId2"/>
          <a:srcRect t="39088" b="37432"/>
          <a:stretch/>
        </p:blipFill>
        <p:spPr>
          <a:xfrm>
            <a:off x="179473" y="6308068"/>
            <a:ext cx="2890230" cy="381380"/>
          </a:xfrm>
          <a:prstGeom prst="rect">
            <a:avLst/>
          </a:prstGeom>
        </p:spPr>
      </p:pic>
      <p:pic>
        <p:nvPicPr>
          <p:cNvPr id="5" name="Image 4">
            <a:extLst>
              <a:ext uri="{FF2B5EF4-FFF2-40B4-BE49-F238E27FC236}">
                <a16:creationId xmlns:a16="http://schemas.microsoft.com/office/drawing/2014/main" id="{09B05F10-0325-5B24-5815-C525BB16BDBE}"/>
              </a:ext>
            </a:extLst>
          </p:cNvPr>
          <p:cNvPicPr>
            <a:picLocks noChangeAspect="1"/>
          </p:cNvPicPr>
          <p:nvPr userDrawn="1"/>
        </p:nvPicPr>
        <p:blipFill>
          <a:blip r:embed="rId3"/>
          <a:stretch>
            <a:fillRect/>
          </a:stretch>
        </p:blipFill>
        <p:spPr>
          <a:xfrm>
            <a:off x="5588188" y="6295354"/>
            <a:ext cx="1015623" cy="4235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Ovale 10">
            <a:extLst>
              <a:ext uri="{FF2B5EF4-FFF2-40B4-BE49-F238E27FC236}">
                <a16:creationId xmlns:a16="http://schemas.microsoft.com/office/drawing/2014/main" id="{C4EDB4F1-93A9-EC93-1480-67497E423F2E}"/>
              </a:ext>
            </a:extLst>
          </p:cNvPr>
          <p:cNvSpPr/>
          <p:nvPr userDrawn="1"/>
        </p:nvSpPr>
        <p:spPr>
          <a:xfrm>
            <a:off x="11371669" y="6409397"/>
            <a:ext cx="280051" cy="28005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5" name="Espace réservé du numéro de diapositive 5">
            <a:extLst>
              <a:ext uri="{FF2B5EF4-FFF2-40B4-BE49-F238E27FC236}">
                <a16:creationId xmlns:a16="http://schemas.microsoft.com/office/drawing/2014/main" id="{8C012EE5-DC10-7C2F-9440-BE7995975CE4}"/>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fr-FR" noProof="0" smtClean="0"/>
              <a:pPr rtl="0"/>
              <a:t>‹N°›</a:t>
            </a:fld>
            <a:endParaRPr lang="fr-FR" noProof="0" dirty="0"/>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D4EC748F-88DB-4BA1-B6AB-BE1A47757B27}" type="datetime1">
              <a:rPr lang="fr-FR" noProof="0" smtClean="0"/>
              <a:t>15/02/2024</a:t>
            </a:fld>
            <a:endParaRPr lang="fr-FR" noProof="0" dirty="0"/>
          </a:p>
        </p:txBody>
      </p:sp>
      <p:sp>
        <p:nvSpPr>
          <p:cNvPr id="5" name="Espace réservé du pied de page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C71654-96A5-4280-94F3-931C61A9F92C}" type="slidenum">
              <a:rPr lang="fr-FR" noProof="0" smtClean="0"/>
              <a:t>‹N°›</a:t>
            </a:fld>
            <a:endParaRPr lang="fr-FR"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8.emf"/><Relationship Id="rId1" Type="http://schemas.openxmlformats.org/officeDocument/2006/relationships/slideLayout" Target="../slideLayouts/slideLayout16.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30.jf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5.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EF7BD-FE81-4B20-8DC5-0B3EB736F9F8}"/>
              </a:ext>
            </a:extLst>
          </p:cNvPr>
          <p:cNvSpPr>
            <a:spLocks noGrp="1"/>
          </p:cNvSpPr>
          <p:nvPr>
            <p:ph type="ctrTitle"/>
          </p:nvPr>
        </p:nvSpPr>
        <p:spPr/>
        <p:txBody>
          <a:bodyPr rtlCol="0"/>
          <a:lstStyle/>
          <a:p>
            <a:pPr algn="ctr" rtl="0"/>
            <a:r>
              <a:rPr lang="fr-FR" sz="3600" dirty="0"/>
              <a:t>P4: Anticipez les besoins en consommation de bâtiments</a:t>
            </a:r>
          </a:p>
        </p:txBody>
      </p:sp>
      <p:sp>
        <p:nvSpPr>
          <p:cNvPr id="3" name="Sous-titre 2">
            <a:extLst>
              <a:ext uri="{FF2B5EF4-FFF2-40B4-BE49-F238E27FC236}">
                <a16:creationId xmlns:a16="http://schemas.microsoft.com/office/drawing/2014/main" id="{1AFF0EFE-C50F-44EB-8978-B97795477C9E}"/>
              </a:ext>
            </a:extLst>
          </p:cNvPr>
          <p:cNvSpPr>
            <a:spLocks noGrp="1"/>
          </p:cNvSpPr>
          <p:nvPr>
            <p:ph type="subTitle" idx="1"/>
          </p:nvPr>
        </p:nvSpPr>
        <p:spPr/>
        <p:txBody>
          <a:bodyPr rtlCol="0"/>
          <a:lstStyle/>
          <a:p>
            <a:pPr algn="r" rtl="0"/>
            <a:r>
              <a:rPr lang="fr-FR" dirty="0"/>
              <a:t>Soutenance ELEORE Kevin Janvier 2023</a:t>
            </a:r>
          </a:p>
        </p:txBody>
      </p:sp>
      <p:pic>
        <p:nvPicPr>
          <p:cNvPr id="10" name="Espace réservé d’image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rcRect/>
          <a:stretch/>
        </p:blipFill>
        <p:spPr>
          <a:xfrm>
            <a:off x="710812" y="790222"/>
            <a:ext cx="5305661" cy="5271911"/>
          </a:xfr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51EE89-BE6E-A8E6-D17B-64B60A690F7D}"/>
              </a:ext>
            </a:extLst>
          </p:cNvPr>
          <p:cNvSpPr>
            <a:spLocks noGrp="1"/>
          </p:cNvSpPr>
          <p:nvPr>
            <p:ph type="sldNum" sz="quarter" idx="12"/>
          </p:nvPr>
        </p:nvSpPr>
        <p:spPr/>
        <p:txBody>
          <a:bodyPr/>
          <a:lstStyle/>
          <a:p>
            <a:pPr rtl="0"/>
            <a:fld id="{9EC71654-96A5-4280-94F3-931C61A9F92C}" type="slidenum">
              <a:rPr lang="fr-FR" noProof="0" smtClean="0"/>
              <a:pPr rtl="0"/>
              <a:t>10</a:t>
            </a:fld>
            <a:endParaRPr lang="fr-FR" noProof="0" dirty="0"/>
          </a:p>
        </p:txBody>
      </p:sp>
      <p:sp>
        <p:nvSpPr>
          <p:cNvPr id="3" name="Espace réservé du contenu 2">
            <a:extLst>
              <a:ext uri="{FF2B5EF4-FFF2-40B4-BE49-F238E27FC236}">
                <a16:creationId xmlns:a16="http://schemas.microsoft.com/office/drawing/2014/main" id="{6E4550EB-D9AB-4A5F-FCC2-C64A88C2A320}"/>
              </a:ext>
            </a:extLst>
          </p:cNvPr>
          <p:cNvSpPr>
            <a:spLocks noGrp="1"/>
          </p:cNvSpPr>
          <p:nvPr>
            <p:ph idx="1"/>
          </p:nvPr>
        </p:nvSpPr>
        <p:spPr>
          <a:xfrm>
            <a:off x="515936" y="1825625"/>
            <a:ext cx="6951663" cy="4351338"/>
          </a:xfrm>
        </p:spPr>
        <p:txBody>
          <a:bodyPr>
            <a:normAutofit fontScale="92500" lnSpcReduction="10000"/>
          </a:bodyPr>
          <a:lstStyle/>
          <a:p>
            <a:pPr marL="0" indent="0">
              <a:buNone/>
            </a:pPr>
            <a:r>
              <a:rPr lang="fr-FR" dirty="0" err="1">
                <a:solidFill>
                  <a:srgbClr val="0D1D51"/>
                </a:solidFill>
              </a:rPr>
              <a:t>Outliers</a:t>
            </a:r>
            <a:r>
              <a:rPr lang="fr-FR" dirty="0">
                <a:solidFill>
                  <a:srgbClr val="0D1D51"/>
                </a:solidFill>
              </a:rPr>
              <a:t>:</a:t>
            </a:r>
          </a:p>
          <a:p>
            <a:pPr marL="0" indent="0">
              <a:buNone/>
            </a:pPr>
            <a:r>
              <a:rPr lang="fr-FR" sz="1600" dirty="0">
                <a:solidFill>
                  <a:srgbClr val="0D1D51"/>
                </a:solidFill>
              </a:rPr>
              <a:t>le Local Outlier Facteur ( LOF ) est un algorithme permet de trouver des points de données anormaux en mesurant l'écart local d'un point de données donné vis-à-vis de ses voisins (drop 5% du </a:t>
            </a:r>
            <a:r>
              <a:rPr lang="fr-FR" sz="1600" dirty="0" err="1">
                <a:solidFill>
                  <a:srgbClr val="0D1D51"/>
                </a:solidFill>
              </a:rPr>
              <a:t>dataset</a:t>
            </a:r>
            <a:r>
              <a:rPr lang="fr-FR" sz="1600" dirty="0">
                <a:solidFill>
                  <a:srgbClr val="0D1D51"/>
                </a:solidFill>
              </a:rPr>
              <a:t> ).</a:t>
            </a:r>
          </a:p>
          <a:p>
            <a:pPr marL="0" indent="0">
              <a:buNone/>
            </a:pPr>
            <a:r>
              <a:rPr lang="fr-FR" dirty="0">
                <a:solidFill>
                  <a:srgbClr val="0D1D51"/>
                </a:solidFill>
              </a:rPr>
              <a:t>Imputation constante:</a:t>
            </a:r>
          </a:p>
          <a:p>
            <a:pPr lvl="1"/>
            <a:r>
              <a:rPr lang="fr-FR" sz="1600" dirty="0"/>
              <a:t>Par </a:t>
            </a:r>
            <a:r>
              <a:rPr lang="fr-FR" sz="1600" dirty="0" err="1"/>
              <a:t>Void</a:t>
            </a:r>
            <a:r>
              <a:rPr lang="fr-FR" sz="1600" dirty="0"/>
              <a:t> si </a:t>
            </a:r>
            <a:r>
              <a:rPr lang="fr-FR" sz="1600" dirty="0" err="1"/>
              <a:t>SecondLargestPropertyUseType</a:t>
            </a:r>
            <a:r>
              <a:rPr lang="fr-FR" sz="1600" dirty="0"/>
              <a:t> et </a:t>
            </a:r>
            <a:r>
              <a:rPr lang="fr-FR" sz="1600" dirty="0" err="1"/>
              <a:t>ThirdLargestPropertyUseType</a:t>
            </a:r>
            <a:r>
              <a:rPr lang="fr-FR" sz="1600" dirty="0"/>
              <a:t> na</a:t>
            </a:r>
          </a:p>
          <a:p>
            <a:pPr lvl="1"/>
            <a:r>
              <a:rPr lang="fr-FR" sz="1600" dirty="0"/>
              <a:t>Par 0 si </a:t>
            </a:r>
            <a:r>
              <a:rPr lang="fr-FR" sz="1600" dirty="0" err="1"/>
              <a:t>SecondLargestPropertyUseTypeGFA</a:t>
            </a:r>
            <a:r>
              <a:rPr lang="fr-FR" sz="1600" dirty="0"/>
              <a:t> et </a:t>
            </a:r>
            <a:r>
              <a:rPr lang="fr-FR" sz="1600" dirty="0" err="1"/>
              <a:t>ThirdLargestPropertyUseTypeGFA</a:t>
            </a:r>
            <a:r>
              <a:rPr lang="fr-FR" sz="1600" dirty="0"/>
              <a:t> na</a:t>
            </a:r>
          </a:p>
          <a:p>
            <a:pPr marL="0" indent="0">
              <a:buNone/>
            </a:pPr>
            <a:r>
              <a:rPr lang="fr-FR" dirty="0">
                <a:solidFill>
                  <a:srgbClr val="0D1D51"/>
                </a:solidFill>
              </a:rPr>
              <a:t>Imputation grâce à une autre colonne:</a:t>
            </a:r>
          </a:p>
          <a:p>
            <a:pPr lvl="1"/>
            <a:r>
              <a:rPr lang="fr-FR" sz="1600" dirty="0" err="1"/>
              <a:t>ZipCode</a:t>
            </a:r>
            <a:r>
              <a:rPr lang="fr-FR" sz="1600" dirty="0"/>
              <a:t> grâce à la colonne « </a:t>
            </a:r>
            <a:r>
              <a:rPr lang="fr-FR" sz="1600" dirty="0" err="1"/>
              <a:t>address</a:t>
            </a:r>
            <a:r>
              <a:rPr lang="fr-FR" sz="1600" dirty="0"/>
              <a:t> »</a:t>
            </a:r>
          </a:p>
          <a:p>
            <a:pPr lvl="1"/>
            <a:r>
              <a:rPr lang="fr-FR" sz="1600" dirty="0" err="1"/>
              <a:t>SecondLargestPropertyUseType</a:t>
            </a:r>
            <a:r>
              <a:rPr lang="fr-FR" sz="1600" dirty="0"/>
              <a:t> et </a:t>
            </a:r>
            <a:r>
              <a:rPr lang="fr-FR" sz="1600" dirty="0" err="1"/>
              <a:t>ThirdLargestPropertyUseType</a:t>
            </a:r>
            <a:r>
              <a:rPr lang="fr-FR" sz="1600" dirty="0"/>
              <a:t> grâce à la colonne </a:t>
            </a:r>
            <a:r>
              <a:rPr lang="fr-FR" sz="1600" dirty="0" err="1"/>
              <a:t>ListOfAllPropertyUseTypes</a:t>
            </a:r>
            <a:endParaRPr lang="fr-FR" sz="1600" dirty="0"/>
          </a:p>
          <a:p>
            <a:pPr marL="0" indent="0">
              <a:buNone/>
            </a:pPr>
            <a:r>
              <a:rPr lang="fr-FR" dirty="0">
                <a:solidFill>
                  <a:srgbClr val="0D1D51"/>
                </a:solidFill>
              </a:rPr>
              <a:t>Imputation colonnes numériques:</a:t>
            </a:r>
          </a:p>
          <a:p>
            <a:pPr marL="0" indent="0">
              <a:buNone/>
            </a:pPr>
            <a:r>
              <a:rPr lang="fr-FR" sz="1600" dirty="0"/>
              <a:t>Utilisation combiner de « </a:t>
            </a:r>
            <a:r>
              <a:rPr lang="fr-FR" sz="1600" dirty="0" err="1"/>
              <a:t>enable_iterative_imputer</a:t>
            </a:r>
            <a:r>
              <a:rPr lang="fr-FR" sz="1600" dirty="0"/>
              <a:t> » et  « </a:t>
            </a:r>
            <a:r>
              <a:rPr lang="fr-FR" sz="1600" dirty="0" err="1"/>
              <a:t>IterativeImputer</a:t>
            </a:r>
            <a:r>
              <a:rPr lang="fr-FR" sz="1600" dirty="0"/>
              <a:t> »</a:t>
            </a:r>
          </a:p>
        </p:txBody>
      </p:sp>
      <p:sp>
        <p:nvSpPr>
          <p:cNvPr id="4" name="Titre 3">
            <a:extLst>
              <a:ext uri="{FF2B5EF4-FFF2-40B4-BE49-F238E27FC236}">
                <a16:creationId xmlns:a16="http://schemas.microsoft.com/office/drawing/2014/main" id="{15CC69BD-F82A-6E5D-2DC5-9BEBDD631DB3}"/>
              </a:ext>
            </a:extLst>
          </p:cNvPr>
          <p:cNvSpPr>
            <a:spLocks noGrp="1"/>
          </p:cNvSpPr>
          <p:nvPr>
            <p:ph type="title"/>
          </p:nvPr>
        </p:nvSpPr>
        <p:spPr/>
        <p:txBody>
          <a:bodyPr/>
          <a:lstStyle/>
          <a:p>
            <a:pPr marL="571500" indent="-571500">
              <a:buFont typeface="+mj-lt"/>
              <a:buAutoNum type="romanUcPeriod" startAt="2"/>
            </a:pPr>
            <a:r>
              <a:rPr lang="fr-FR" dirty="0"/>
              <a:t>Étude Exploratoire des Données</a:t>
            </a:r>
          </a:p>
        </p:txBody>
      </p:sp>
      <p:sp>
        <p:nvSpPr>
          <p:cNvPr id="5" name="ZoneTexte 4">
            <a:extLst>
              <a:ext uri="{FF2B5EF4-FFF2-40B4-BE49-F238E27FC236}">
                <a16:creationId xmlns:a16="http://schemas.microsoft.com/office/drawing/2014/main" id="{677C2EFF-E087-57FB-8DD3-E0C120A2D2D4}"/>
              </a:ext>
            </a:extLst>
          </p:cNvPr>
          <p:cNvSpPr txBox="1"/>
          <p:nvPr/>
        </p:nvSpPr>
        <p:spPr>
          <a:xfrm>
            <a:off x="515938" y="1400175"/>
            <a:ext cx="4827587" cy="369332"/>
          </a:xfrm>
          <a:prstGeom prst="rect">
            <a:avLst/>
          </a:prstGeom>
          <a:noFill/>
        </p:spPr>
        <p:txBody>
          <a:bodyPr wrap="square" rtlCol="0">
            <a:spAutoFit/>
          </a:bodyPr>
          <a:lstStyle/>
          <a:p>
            <a:r>
              <a:rPr lang="fr-FR" dirty="0" err="1">
                <a:solidFill>
                  <a:srgbClr val="0072C7"/>
                </a:solidFill>
              </a:rPr>
              <a:t>Outliers</a:t>
            </a:r>
            <a:r>
              <a:rPr lang="fr-FR" dirty="0">
                <a:solidFill>
                  <a:srgbClr val="0072C7"/>
                </a:solidFill>
              </a:rPr>
              <a:t> &amp; Données manquantes</a:t>
            </a:r>
          </a:p>
        </p:txBody>
      </p:sp>
      <p:pic>
        <p:nvPicPr>
          <p:cNvPr id="8" name="Image 7">
            <a:extLst>
              <a:ext uri="{FF2B5EF4-FFF2-40B4-BE49-F238E27FC236}">
                <a16:creationId xmlns:a16="http://schemas.microsoft.com/office/drawing/2014/main" id="{F2522081-2345-1B33-6A0C-69BE42DDF97C}"/>
              </a:ext>
            </a:extLst>
          </p:cNvPr>
          <p:cNvPicPr>
            <a:picLocks noChangeAspect="1"/>
          </p:cNvPicPr>
          <p:nvPr/>
        </p:nvPicPr>
        <p:blipFill>
          <a:blip r:embed="rId2"/>
          <a:stretch>
            <a:fillRect/>
          </a:stretch>
        </p:blipFill>
        <p:spPr>
          <a:xfrm rot="5400000">
            <a:off x="6603276" y="1588228"/>
            <a:ext cx="5633454" cy="4476306"/>
          </a:xfrm>
          <a:prstGeom prst="rect">
            <a:avLst/>
          </a:prstGeom>
        </p:spPr>
      </p:pic>
    </p:spTree>
    <p:extLst>
      <p:ext uri="{BB962C8B-B14F-4D97-AF65-F5344CB8AC3E}">
        <p14:creationId xmlns:p14="http://schemas.microsoft.com/office/powerpoint/2010/main" val="167075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51EE89-BE6E-A8E6-D17B-64B60A690F7D}"/>
              </a:ext>
            </a:extLst>
          </p:cNvPr>
          <p:cNvSpPr>
            <a:spLocks noGrp="1"/>
          </p:cNvSpPr>
          <p:nvPr>
            <p:ph type="sldNum" sz="quarter" idx="12"/>
          </p:nvPr>
        </p:nvSpPr>
        <p:spPr/>
        <p:txBody>
          <a:bodyPr/>
          <a:lstStyle/>
          <a:p>
            <a:pPr rtl="0"/>
            <a:fld id="{9EC71654-96A5-4280-94F3-931C61A9F92C}" type="slidenum">
              <a:rPr lang="fr-FR" noProof="0" smtClean="0"/>
              <a:pPr rtl="0"/>
              <a:t>11</a:t>
            </a:fld>
            <a:endParaRPr lang="fr-FR" noProof="0" dirty="0"/>
          </a:p>
        </p:txBody>
      </p:sp>
      <p:sp>
        <p:nvSpPr>
          <p:cNvPr id="4" name="Titre 3">
            <a:extLst>
              <a:ext uri="{FF2B5EF4-FFF2-40B4-BE49-F238E27FC236}">
                <a16:creationId xmlns:a16="http://schemas.microsoft.com/office/drawing/2014/main" id="{15CC69BD-F82A-6E5D-2DC5-9BEBDD631DB3}"/>
              </a:ext>
            </a:extLst>
          </p:cNvPr>
          <p:cNvSpPr>
            <a:spLocks noGrp="1"/>
          </p:cNvSpPr>
          <p:nvPr>
            <p:ph type="title"/>
          </p:nvPr>
        </p:nvSpPr>
        <p:spPr/>
        <p:txBody>
          <a:bodyPr/>
          <a:lstStyle/>
          <a:p>
            <a:pPr marL="571500" indent="-571500">
              <a:buFont typeface="+mj-lt"/>
              <a:buAutoNum type="romanUcPeriod" startAt="2"/>
            </a:pPr>
            <a:r>
              <a:rPr lang="fr-FR"/>
              <a:t>Étude Exploratoire des Données</a:t>
            </a:r>
            <a:endParaRPr lang="fr-FR" dirty="0"/>
          </a:p>
        </p:txBody>
      </p:sp>
      <p:sp>
        <p:nvSpPr>
          <p:cNvPr id="5" name="ZoneTexte 4">
            <a:extLst>
              <a:ext uri="{FF2B5EF4-FFF2-40B4-BE49-F238E27FC236}">
                <a16:creationId xmlns:a16="http://schemas.microsoft.com/office/drawing/2014/main" id="{F0F2D464-9954-93F0-6193-F79029746798}"/>
              </a:ext>
            </a:extLst>
          </p:cNvPr>
          <p:cNvSpPr txBox="1"/>
          <p:nvPr/>
        </p:nvSpPr>
        <p:spPr>
          <a:xfrm>
            <a:off x="515938" y="1166957"/>
            <a:ext cx="4920042" cy="369332"/>
          </a:xfrm>
          <a:prstGeom prst="rect">
            <a:avLst/>
          </a:prstGeom>
          <a:noFill/>
        </p:spPr>
        <p:txBody>
          <a:bodyPr wrap="square" rtlCol="0">
            <a:spAutoFit/>
          </a:bodyPr>
          <a:lstStyle/>
          <a:p>
            <a:r>
              <a:rPr lang="fr-FR" dirty="0">
                <a:solidFill>
                  <a:srgbClr val="0072C7"/>
                </a:solidFill>
              </a:rPr>
              <a:t>Nettoyage</a:t>
            </a:r>
          </a:p>
        </p:txBody>
      </p:sp>
      <p:pic>
        <p:nvPicPr>
          <p:cNvPr id="2058" name="Picture 10">
            <a:extLst>
              <a:ext uri="{FF2B5EF4-FFF2-40B4-BE49-F238E27FC236}">
                <a16:creationId xmlns:a16="http://schemas.microsoft.com/office/drawing/2014/main" id="{696E669C-E49D-E9AA-E7A3-DC1E6DF88E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8009" y="3948278"/>
            <a:ext cx="4689109" cy="211716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72FFC282-3B35-0C78-A99F-1B43E55CB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8008" y="1557248"/>
            <a:ext cx="4689109" cy="2300687"/>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CAC49E6C-6543-E0B5-D57A-1420A4DBCA85}"/>
              </a:ext>
            </a:extLst>
          </p:cNvPr>
          <p:cNvSpPr txBox="1"/>
          <p:nvPr/>
        </p:nvSpPr>
        <p:spPr>
          <a:xfrm>
            <a:off x="533844" y="1536289"/>
            <a:ext cx="6637896" cy="4893647"/>
          </a:xfrm>
          <a:prstGeom prst="rect">
            <a:avLst/>
          </a:prstGeom>
          <a:noFill/>
        </p:spPr>
        <p:txBody>
          <a:bodyPr wrap="square" rtlCol="0">
            <a:spAutoFit/>
          </a:bodyPr>
          <a:lstStyle/>
          <a:p>
            <a:r>
              <a:rPr lang="fr-FR" dirty="0"/>
              <a:t>Erreur du jeu de données:</a:t>
            </a:r>
          </a:p>
          <a:p>
            <a:pPr marL="285750" indent="-285750">
              <a:buFont typeface="Arial" panose="020B0604020202020204" pitchFamily="34" charset="0"/>
              <a:buChar char="•"/>
            </a:pPr>
            <a:r>
              <a:rPr lang="fr-FR" dirty="0"/>
              <a:t>Valeur nulle ou négatives</a:t>
            </a:r>
          </a:p>
          <a:p>
            <a:pPr marL="742950" lvl="1" indent="-285750">
              <a:buFont typeface="Arial" panose="020B0604020202020204" pitchFamily="34" charset="0"/>
              <a:buChar char="•"/>
            </a:pPr>
            <a:r>
              <a:rPr lang="fr-FR" dirty="0"/>
              <a:t>(</a:t>
            </a:r>
            <a:r>
              <a:rPr lang="fr-FR" dirty="0" err="1"/>
              <a:t>NumberofBuilding</a:t>
            </a:r>
            <a:r>
              <a:rPr lang="fr-FR" dirty="0"/>
              <a:t>/</a:t>
            </a:r>
            <a:r>
              <a:rPr lang="fr-FR" dirty="0" err="1"/>
              <a:t>NumberofFloors</a:t>
            </a:r>
            <a:r>
              <a:rPr lang="fr-FR" dirty="0"/>
              <a:t>) =&gt; </a:t>
            </a:r>
            <a:r>
              <a:rPr lang="fr-FR" dirty="0" err="1"/>
              <a:t>np.nan</a:t>
            </a:r>
            <a:endParaRPr lang="fr-FR" dirty="0"/>
          </a:p>
          <a:p>
            <a:pPr marL="742950" lvl="1" indent="-285750">
              <a:buFont typeface="Arial" panose="020B0604020202020204" pitchFamily="34" charset="0"/>
              <a:buChar char="•"/>
            </a:pPr>
            <a:r>
              <a:rPr lang="fr-FR" dirty="0"/>
              <a:t>Drop ligne si </a:t>
            </a:r>
            <a:r>
              <a:rPr lang="fr-FR" dirty="0" err="1"/>
              <a:t>SiteEnergyUseWN</a:t>
            </a:r>
            <a:r>
              <a:rPr lang="fr-FR" dirty="0"/>
              <a:t>(</a:t>
            </a:r>
            <a:r>
              <a:rPr lang="fr-FR" dirty="0" err="1"/>
              <a:t>kBtu</a:t>
            </a:r>
            <a:r>
              <a:rPr lang="fr-FR" dirty="0"/>
              <a:t>) &lt; 0 </a:t>
            </a:r>
          </a:p>
          <a:p>
            <a:pPr marL="742950" lvl="1" indent="-285750">
              <a:buFont typeface="Arial" panose="020B0604020202020204" pitchFamily="34" charset="0"/>
              <a:buChar char="•"/>
            </a:pPr>
            <a:r>
              <a:rPr lang="fr-FR" dirty="0"/>
              <a:t>Drop ligne si </a:t>
            </a:r>
            <a:r>
              <a:rPr lang="fr-FR" dirty="0" err="1"/>
              <a:t>TotalGHGEmissions</a:t>
            </a:r>
            <a:r>
              <a:rPr lang="fr-FR" dirty="0"/>
              <a:t> &lt; 1</a:t>
            </a:r>
          </a:p>
          <a:p>
            <a:pPr marL="285750" indent="-285750">
              <a:buFont typeface="Arial" panose="020B0604020202020204" pitchFamily="34" charset="0"/>
              <a:buChar char="•"/>
            </a:pPr>
            <a:endParaRPr lang="fr-FR" sz="300" dirty="0"/>
          </a:p>
          <a:p>
            <a:pPr marL="285750" indent="-285750">
              <a:buFont typeface="Arial" panose="020B0604020202020204" pitchFamily="34" charset="0"/>
              <a:buChar char="•"/>
            </a:pPr>
            <a:r>
              <a:rPr lang="fr-FR" dirty="0"/>
              <a:t>Suppression des colonnes composées que de cste tels que:</a:t>
            </a:r>
          </a:p>
          <a:p>
            <a:pPr marL="742950" lvl="1" indent="-285750">
              <a:buFont typeface="Arial" panose="020B0604020202020204" pitchFamily="34" charset="0"/>
              <a:buChar char="•"/>
            </a:pPr>
            <a:r>
              <a:rPr lang="fr-FR" dirty="0">
                <a:solidFill>
                  <a:srgbClr val="2C567A"/>
                </a:solidFill>
              </a:rPr>
              <a:t>City | </a:t>
            </a:r>
            <a:r>
              <a:rPr lang="fr-FR" dirty="0" err="1">
                <a:solidFill>
                  <a:srgbClr val="2C567A"/>
                </a:solidFill>
              </a:rPr>
              <a:t>DataYear</a:t>
            </a:r>
            <a:r>
              <a:rPr lang="fr-FR" dirty="0">
                <a:solidFill>
                  <a:srgbClr val="2C567A"/>
                </a:solidFill>
              </a:rPr>
              <a:t> | State | </a:t>
            </a:r>
            <a:r>
              <a:rPr lang="fr-FR" dirty="0" err="1">
                <a:solidFill>
                  <a:srgbClr val="2C567A"/>
                </a:solidFill>
              </a:rPr>
              <a:t>Comments</a:t>
            </a:r>
            <a:r>
              <a:rPr lang="fr-FR" dirty="0">
                <a:solidFill>
                  <a:srgbClr val="2C567A"/>
                </a:solidFill>
              </a:rPr>
              <a:t> | </a:t>
            </a:r>
            <a:r>
              <a:rPr lang="fr-FR" dirty="0" err="1">
                <a:solidFill>
                  <a:srgbClr val="2C567A"/>
                </a:solidFill>
              </a:rPr>
              <a:t>DefaultData</a:t>
            </a:r>
            <a:endParaRPr lang="fr-FR" dirty="0">
              <a:solidFill>
                <a:srgbClr val="2C567A"/>
              </a:solidFill>
            </a:endParaRPr>
          </a:p>
          <a:p>
            <a:pPr marL="742950" lvl="1" indent="-285750">
              <a:buFont typeface="Arial" panose="020B0604020202020204" pitchFamily="34" charset="0"/>
              <a:buChar char="•"/>
            </a:pPr>
            <a:endParaRPr lang="fr-FR" sz="300" dirty="0">
              <a:solidFill>
                <a:srgbClr val="2C567A"/>
              </a:solidFill>
            </a:endParaRPr>
          </a:p>
          <a:p>
            <a:pPr marL="285750" indent="-285750">
              <a:buFont typeface="Arial" panose="020B0604020202020204" pitchFamily="34" charset="0"/>
              <a:buChar char="•"/>
            </a:pPr>
            <a:r>
              <a:rPr lang="fr-FR" dirty="0"/>
              <a:t>Suppression des colonnes dont variabilité </a:t>
            </a:r>
            <a:r>
              <a:rPr lang="fr-FR" i="0" dirty="0">
                <a:solidFill>
                  <a:srgbClr val="202124"/>
                </a:solidFill>
                <a:effectLst/>
                <a:latin typeface="arial" panose="020B0604020202020204" pitchFamily="34" charset="0"/>
              </a:rPr>
              <a:t>≈</a:t>
            </a:r>
            <a:r>
              <a:rPr lang="fr-FR" b="1" i="0" dirty="0">
                <a:solidFill>
                  <a:srgbClr val="202124"/>
                </a:solidFill>
                <a:effectLst/>
                <a:latin typeface="arial" panose="020B0604020202020204" pitchFamily="34" charset="0"/>
              </a:rPr>
              <a:t> </a:t>
            </a:r>
            <a:r>
              <a:rPr lang="fr-FR" dirty="0"/>
              <a:t> 100%</a:t>
            </a:r>
          </a:p>
          <a:p>
            <a:pPr marL="742950" lvl="1" indent="-285750">
              <a:buFont typeface="Arial" panose="020B0604020202020204" pitchFamily="34" charset="0"/>
              <a:buChar char="•"/>
            </a:pPr>
            <a:r>
              <a:rPr lang="fr-FR" dirty="0" err="1">
                <a:solidFill>
                  <a:srgbClr val="2C567A"/>
                </a:solidFill>
              </a:rPr>
              <a:t>PropertyName</a:t>
            </a:r>
            <a:r>
              <a:rPr lang="fr-FR" dirty="0">
                <a:solidFill>
                  <a:srgbClr val="2C567A"/>
                </a:solidFill>
              </a:rPr>
              <a:t> | </a:t>
            </a:r>
            <a:r>
              <a:rPr lang="fr-FR" dirty="0" err="1">
                <a:solidFill>
                  <a:srgbClr val="2C567A"/>
                </a:solidFill>
              </a:rPr>
              <a:t>Address</a:t>
            </a:r>
            <a:r>
              <a:rPr lang="fr-FR" dirty="0">
                <a:solidFill>
                  <a:srgbClr val="2C567A"/>
                </a:solidFill>
              </a:rPr>
              <a:t> | </a:t>
            </a:r>
            <a:r>
              <a:rPr lang="fr-FR" dirty="0" err="1">
                <a:solidFill>
                  <a:srgbClr val="2C567A"/>
                </a:solidFill>
              </a:rPr>
              <a:t>OSEBuildingID</a:t>
            </a:r>
            <a:endParaRPr lang="fr-FR" dirty="0">
              <a:solidFill>
                <a:srgbClr val="2C567A"/>
              </a:solidFill>
            </a:endParaRPr>
          </a:p>
          <a:p>
            <a:pPr marL="742950" lvl="1" indent="-285750">
              <a:buFont typeface="Arial" panose="020B0604020202020204" pitchFamily="34" charset="0"/>
              <a:buChar char="•"/>
            </a:pPr>
            <a:r>
              <a:rPr lang="fr-FR" dirty="0" err="1">
                <a:solidFill>
                  <a:srgbClr val="2C567A"/>
                </a:solidFill>
              </a:rPr>
              <a:t>TaxParcelIdentificationNumber</a:t>
            </a:r>
            <a:r>
              <a:rPr lang="fr-FR" dirty="0">
                <a:solidFill>
                  <a:srgbClr val="2C567A"/>
                </a:solidFill>
              </a:rPr>
              <a:t> </a:t>
            </a:r>
          </a:p>
          <a:p>
            <a:pPr marL="742950" lvl="1" indent="-285750">
              <a:buFont typeface="Arial" panose="020B0604020202020204" pitchFamily="34" charset="0"/>
              <a:buChar char="•"/>
            </a:pPr>
            <a:endParaRPr lang="fr-FR" sz="300" dirty="0">
              <a:solidFill>
                <a:srgbClr val="2C567A"/>
              </a:solidFill>
            </a:endParaRPr>
          </a:p>
          <a:p>
            <a:pPr marL="285750" indent="-285750">
              <a:buFont typeface="Arial" panose="020B0604020202020204" pitchFamily="34" charset="0"/>
              <a:buChar char="•"/>
            </a:pPr>
            <a:endParaRPr lang="fr-FR" sz="300" dirty="0"/>
          </a:p>
          <a:p>
            <a:pPr marL="285750" indent="-285750">
              <a:buFont typeface="Arial" panose="020B0604020202020204" pitchFamily="34" charset="0"/>
              <a:buChar char="•"/>
            </a:pPr>
            <a:r>
              <a:rPr lang="fr-FR" dirty="0"/>
              <a:t>Suppression des lignes non « compliant » de </a:t>
            </a:r>
            <a:r>
              <a:rPr lang="fr-FR" dirty="0" err="1"/>
              <a:t>ComplianceStatus</a:t>
            </a:r>
            <a:endParaRPr lang="fr-FR" dirty="0"/>
          </a:p>
          <a:p>
            <a:pPr marL="285750" indent="-285750">
              <a:buFont typeface="Arial" panose="020B0604020202020204" pitchFamily="34" charset="0"/>
              <a:buChar char="•"/>
            </a:pPr>
            <a:r>
              <a:rPr lang="fr-FR" dirty="0"/>
              <a:t>Drop columns </a:t>
            </a:r>
            <a:r>
              <a:rPr lang="fr-FR" dirty="0" err="1">
                <a:solidFill>
                  <a:srgbClr val="0D1D51"/>
                </a:solidFill>
              </a:rPr>
              <a:t>Outliers</a:t>
            </a:r>
            <a:r>
              <a:rPr lang="fr-FR" dirty="0"/>
              <a:t> | </a:t>
            </a:r>
            <a:r>
              <a:rPr lang="fr-FR" dirty="0" err="1">
                <a:solidFill>
                  <a:srgbClr val="0D1D51"/>
                </a:solidFill>
              </a:rPr>
              <a:t>DefaultData</a:t>
            </a:r>
            <a:r>
              <a:rPr lang="fr-FR" dirty="0"/>
              <a:t> | </a:t>
            </a:r>
            <a:r>
              <a:rPr lang="fr-FR" dirty="0" err="1">
                <a:solidFill>
                  <a:srgbClr val="0D1D51"/>
                </a:solidFill>
              </a:rPr>
              <a:t>Address</a:t>
            </a:r>
            <a:endParaRPr lang="fr-FR" dirty="0">
              <a:solidFill>
                <a:srgbClr val="0D1D51"/>
              </a:solidFill>
            </a:endParaRPr>
          </a:p>
          <a:p>
            <a:pPr marL="285750" indent="-285750">
              <a:buFont typeface="Arial" panose="020B0604020202020204" pitchFamily="34" charset="0"/>
              <a:buChar char="•"/>
            </a:pPr>
            <a:r>
              <a:rPr lang="fr-FR" dirty="0"/>
              <a:t>Regroupement des modalités rares:</a:t>
            </a:r>
          </a:p>
          <a:p>
            <a:pPr marL="742950" lvl="1" indent="-285750">
              <a:buFont typeface="Arial" panose="020B0604020202020204" pitchFamily="34" charset="0"/>
              <a:buChar char="•"/>
            </a:pPr>
            <a:r>
              <a:rPr lang="fr-FR" sz="1600" dirty="0" err="1"/>
              <a:t>BuildingType</a:t>
            </a:r>
            <a:r>
              <a:rPr lang="fr-FR" sz="1600" dirty="0"/>
              <a:t> : « </a:t>
            </a:r>
            <a:r>
              <a:rPr lang="fr-FR" sz="1600" dirty="0" err="1"/>
              <a:t>Nonresidential</a:t>
            </a:r>
            <a:r>
              <a:rPr lang="fr-FR" sz="1600" dirty="0"/>
              <a:t> WA » =&gt; « </a:t>
            </a:r>
            <a:r>
              <a:rPr lang="fr-FR" sz="1600" dirty="0" err="1"/>
              <a:t>Nonresidential</a:t>
            </a:r>
            <a:r>
              <a:rPr lang="fr-FR" sz="1600" dirty="0"/>
              <a:t> »</a:t>
            </a:r>
          </a:p>
          <a:p>
            <a:pPr marL="742950" lvl="1" indent="-285750">
              <a:buFont typeface="Arial" panose="020B0604020202020204" pitchFamily="34" charset="0"/>
              <a:buChar char="•"/>
            </a:pPr>
            <a:r>
              <a:rPr lang="fr-FR" sz="1600" dirty="0" err="1"/>
              <a:t>Neighborhood</a:t>
            </a:r>
            <a:r>
              <a:rPr lang="fr-FR" sz="1600" dirty="0"/>
              <a:t> : « </a:t>
            </a:r>
            <a:r>
              <a:rPr lang="fr-FR" sz="1600" dirty="0" err="1"/>
              <a:t>delridge</a:t>
            </a:r>
            <a:r>
              <a:rPr lang="fr-FR" sz="1600" dirty="0"/>
              <a:t> </a:t>
            </a:r>
            <a:r>
              <a:rPr lang="fr-FR" sz="1600" dirty="0" err="1"/>
              <a:t>neighborhoods</a:t>
            </a:r>
            <a:r>
              <a:rPr lang="fr-FR" sz="1600" dirty="0"/>
              <a:t>» =&gt; « </a:t>
            </a:r>
            <a:r>
              <a:rPr lang="fr-FR" sz="1600" dirty="0" err="1"/>
              <a:t>delridge</a:t>
            </a:r>
            <a:r>
              <a:rPr lang="fr-FR" sz="1600" dirty="0"/>
              <a:t> »</a:t>
            </a:r>
          </a:p>
          <a:p>
            <a:pPr marL="742950" lvl="1" indent="-285750">
              <a:buFont typeface="Arial" panose="020B0604020202020204" pitchFamily="34" charset="0"/>
              <a:buChar char="•"/>
            </a:pPr>
            <a:endParaRPr lang="fr-FR" sz="1600"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549040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51EE89-BE6E-A8E6-D17B-64B60A690F7D}"/>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fld id="{9EC71654-96A5-4280-94F3-931C61A9F92C}" type="slidenum">
              <a:rPr lang="fr-FR" smtClean="0"/>
              <a:pPr>
                <a:spcAft>
                  <a:spcPts val="600"/>
                </a:spcAft>
              </a:pPr>
              <a:t>12</a:t>
            </a:fld>
            <a:endParaRPr lang="fr-FR"/>
          </a:p>
        </p:txBody>
      </p:sp>
      <p:sp>
        <p:nvSpPr>
          <p:cNvPr id="6" name="ZoneTexte 5">
            <a:extLst>
              <a:ext uri="{FF2B5EF4-FFF2-40B4-BE49-F238E27FC236}">
                <a16:creationId xmlns:a16="http://schemas.microsoft.com/office/drawing/2014/main" id="{B2BAA488-A042-35CF-79D4-C04955C3BA56}"/>
              </a:ext>
            </a:extLst>
          </p:cNvPr>
          <p:cNvSpPr txBox="1"/>
          <p:nvPr/>
        </p:nvSpPr>
        <p:spPr>
          <a:xfrm>
            <a:off x="515938" y="1825625"/>
            <a:ext cx="5503862" cy="4351338"/>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endParaRPr lang="fr-FR" sz="1600" dirty="0"/>
          </a:p>
          <a:p>
            <a:pPr indent="-228600">
              <a:lnSpc>
                <a:spcPct val="90000"/>
              </a:lnSpc>
              <a:spcAft>
                <a:spcPts val="600"/>
              </a:spcAft>
              <a:buFont typeface="Arial" panose="020B0604020202020204" pitchFamily="34" charset="0"/>
              <a:buChar char="•"/>
            </a:pPr>
            <a:r>
              <a:rPr lang="fr-FR" sz="1600" dirty="0"/>
              <a:t>Bien que l’hypothèse de normalité de nos variables cibles  </a:t>
            </a:r>
            <a:r>
              <a:rPr lang="fr-FR" sz="1600" b="1" dirty="0">
                <a:solidFill>
                  <a:srgbClr val="FF0000"/>
                </a:solidFill>
              </a:rPr>
              <a:t>n’est pas nécessaire </a:t>
            </a:r>
            <a:r>
              <a:rPr lang="fr-FR" sz="1600" dirty="0"/>
              <a:t>pour définir nos modèles, transformées celles-ci en variables qui suivent une distribution normale améliorera nos modèles.  </a:t>
            </a:r>
          </a:p>
          <a:p>
            <a:pPr indent="-228600">
              <a:lnSpc>
                <a:spcPct val="90000"/>
              </a:lnSpc>
              <a:spcAft>
                <a:spcPts val="600"/>
              </a:spcAft>
              <a:buFont typeface="Arial" panose="020B0604020202020204" pitchFamily="34" charset="0"/>
              <a:buChar char="•"/>
            </a:pPr>
            <a:endParaRPr lang="fr-FR" sz="300" dirty="0"/>
          </a:p>
          <a:p>
            <a:pPr indent="-228600">
              <a:lnSpc>
                <a:spcPct val="90000"/>
              </a:lnSpc>
              <a:spcAft>
                <a:spcPts val="600"/>
              </a:spcAft>
              <a:buFont typeface="Arial" panose="020B0604020202020204" pitchFamily="34" charset="0"/>
              <a:buChar char="•"/>
            </a:pPr>
            <a:r>
              <a:rPr lang="fr-FR" sz="1600" dirty="0" err="1"/>
              <a:t>QuantileTransformer</a:t>
            </a:r>
            <a:r>
              <a:rPr lang="fr-FR" sz="1600" dirty="0"/>
              <a:t> fournit des transformations non linéaires dans lesquelles les distances entre les valeurs aberrantes marginales et les </a:t>
            </a:r>
            <a:r>
              <a:rPr lang="fr-FR" sz="1600" dirty="0" err="1"/>
              <a:t>inliers</a:t>
            </a:r>
            <a:r>
              <a:rPr lang="fr-FR" sz="1600" dirty="0"/>
              <a:t> sont réduites. </a:t>
            </a:r>
          </a:p>
          <a:p>
            <a:pPr indent="-228600">
              <a:lnSpc>
                <a:spcPct val="90000"/>
              </a:lnSpc>
              <a:spcAft>
                <a:spcPts val="600"/>
              </a:spcAft>
              <a:buFont typeface="Arial" panose="020B0604020202020204" pitchFamily="34" charset="0"/>
              <a:buChar char="•"/>
            </a:pPr>
            <a:endParaRPr lang="fr-FR" sz="300" dirty="0"/>
          </a:p>
          <a:p>
            <a:pPr indent="-228600">
              <a:lnSpc>
                <a:spcPct val="90000"/>
              </a:lnSpc>
              <a:spcAft>
                <a:spcPts val="600"/>
              </a:spcAft>
              <a:buFont typeface="Arial" panose="020B0604020202020204" pitchFamily="34" charset="0"/>
              <a:buChar char="•"/>
            </a:pPr>
            <a:r>
              <a:rPr lang="fr-FR" sz="1600" dirty="0" err="1"/>
              <a:t>PowerTransformer</a:t>
            </a:r>
            <a:r>
              <a:rPr lang="fr-FR" sz="1600" dirty="0"/>
              <a:t> fournit des transformations non linéaires dans lesquelles les données sont mappées à une distribution normale pour stabiliser la variance et minimiser l'asymétrie.</a:t>
            </a:r>
          </a:p>
          <a:p>
            <a:pPr lvl="1" indent="-228600">
              <a:lnSpc>
                <a:spcPct val="90000"/>
              </a:lnSpc>
              <a:spcAft>
                <a:spcPts val="600"/>
              </a:spcAft>
              <a:buFont typeface="Arial" panose="020B0604020202020204" pitchFamily="34" charset="0"/>
              <a:buChar char="•"/>
            </a:pPr>
            <a:r>
              <a:rPr lang="fr-FR" sz="1600" dirty="0">
                <a:solidFill>
                  <a:srgbClr val="2C567A"/>
                </a:solidFill>
              </a:rPr>
              <a:t>Actuellement, </a:t>
            </a:r>
            <a:r>
              <a:rPr lang="fr-FR" sz="1600" dirty="0" err="1">
                <a:solidFill>
                  <a:srgbClr val="2C567A"/>
                </a:solidFill>
              </a:rPr>
              <a:t>PowerTransformer</a:t>
            </a:r>
            <a:r>
              <a:rPr lang="fr-FR" sz="1600" dirty="0">
                <a:solidFill>
                  <a:srgbClr val="2C567A"/>
                </a:solidFill>
              </a:rPr>
              <a:t> prend en charge la transformation Box-Cox et Yeo-Johnson. </a:t>
            </a:r>
          </a:p>
          <a:p>
            <a:pPr lvl="1" indent="-228600">
              <a:lnSpc>
                <a:spcPct val="90000"/>
              </a:lnSpc>
              <a:spcAft>
                <a:spcPts val="600"/>
              </a:spcAft>
              <a:buFont typeface="Arial" panose="020B0604020202020204" pitchFamily="34" charset="0"/>
              <a:buChar char="•"/>
            </a:pPr>
            <a:r>
              <a:rPr lang="fr-FR" sz="1600" dirty="0">
                <a:solidFill>
                  <a:srgbClr val="2C567A"/>
                </a:solidFill>
              </a:rPr>
              <a:t>Yeo-Johnson n’exige pas que les données d'entrée soient strictement positives.</a:t>
            </a:r>
          </a:p>
          <a:p>
            <a:pPr lvl="1" indent="-228600">
              <a:lnSpc>
                <a:spcPct val="90000"/>
              </a:lnSpc>
              <a:spcAft>
                <a:spcPts val="600"/>
              </a:spcAft>
              <a:buFont typeface="Arial" panose="020B0604020202020204" pitchFamily="34" charset="0"/>
              <a:buChar char="•"/>
            </a:pPr>
            <a:endParaRPr lang="fr-FR" sz="300" dirty="0">
              <a:solidFill>
                <a:srgbClr val="2C567A"/>
              </a:solidFill>
            </a:endParaRPr>
          </a:p>
          <a:p>
            <a:pPr>
              <a:lnSpc>
                <a:spcPct val="90000"/>
              </a:lnSpc>
              <a:spcAft>
                <a:spcPts val="600"/>
              </a:spcAft>
            </a:pPr>
            <a:r>
              <a:rPr lang="fr-FR" sz="2000" i="1" dirty="0">
                <a:solidFill>
                  <a:srgbClr val="00B050"/>
                </a:solidFill>
              </a:rPr>
              <a:t>La transformation Log1p de </a:t>
            </a:r>
            <a:r>
              <a:rPr lang="fr-FR" sz="2000" i="1" dirty="0" err="1">
                <a:solidFill>
                  <a:srgbClr val="00B050"/>
                </a:solidFill>
              </a:rPr>
              <a:t>numpy</a:t>
            </a:r>
            <a:r>
              <a:rPr lang="fr-FR" sz="2000" i="1" dirty="0">
                <a:solidFill>
                  <a:srgbClr val="00B050"/>
                </a:solidFill>
              </a:rPr>
              <a:t> réduit la variance et annule presque le </a:t>
            </a:r>
            <a:r>
              <a:rPr lang="fr-FR" sz="2000" i="1" dirty="0" err="1">
                <a:solidFill>
                  <a:srgbClr val="00B050"/>
                </a:solidFill>
              </a:rPr>
              <a:t>skewness</a:t>
            </a:r>
            <a:endParaRPr lang="fr-FR" sz="2000" i="1" dirty="0">
              <a:solidFill>
                <a:srgbClr val="00B050"/>
              </a:solidFill>
            </a:endParaRPr>
          </a:p>
        </p:txBody>
      </p:sp>
      <p:sp>
        <p:nvSpPr>
          <p:cNvPr id="4" name="Titre 3">
            <a:extLst>
              <a:ext uri="{FF2B5EF4-FFF2-40B4-BE49-F238E27FC236}">
                <a16:creationId xmlns:a16="http://schemas.microsoft.com/office/drawing/2014/main" id="{15CC69BD-F82A-6E5D-2DC5-9BEBDD631DB3}"/>
              </a:ext>
            </a:extLst>
          </p:cNvPr>
          <p:cNvSpPr>
            <a:spLocks noGrp="1"/>
          </p:cNvSpPr>
          <p:nvPr>
            <p:ph type="title"/>
          </p:nvPr>
        </p:nvSpPr>
        <p:spPr>
          <a:xfrm>
            <a:off x="515938" y="246621"/>
            <a:ext cx="11150600" cy="920336"/>
          </a:xfrm>
        </p:spPr>
        <p:txBody>
          <a:bodyPr vert="horz" lIns="0" tIns="0" rIns="0" bIns="0" rtlCol="0" anchor="b">
            <a:normAutofit/>
          </a:bodyPr>
          <a:lstStyle/>
          <a:p>
            <a:pPr marL="571500" indent="-571500">
              <a:buFont typeface="+mj-lt"/>
              <a:buAutoNum type="romanUcPeriod" startAt="2"/>
            </a:pPr>
            <a:r>
              <a:rPr lang="fr-FR" b="1" kern="1200" cap="all" baseline="0" dirty="0">
                <a:latin typeface="+mj-lt"/>
                <a:ea typeface="+mj-ea"/>
                <a:cs typeface="+mj-cs"/>
              </a:rPr>
              <a:t>Étude Exploratoire des Données</a:t>
            </a:r>
          </a:p>
        </p:txBody>
      </p:sp>
      <p:sp>
        <p:nvSpPr>
          <p:cNvPr id="5" name="ZoneTexte 4">
            <a:extLst>
              <a:ext uri="{FF2B5EF4-FFF2-40B4-BE49-F238E27FC236}">
                <a16:creationId xmlns:a16="http://schemas.microsoft.com/office/drawing/2014/main" id="{F0F2D464-9954-93F0-6193-F79029746798}"/>
              </a:ext>
            </a:extLst>
          </p:cNvPr>
          <p:cNvSpPr txBox="1"/>
          <p:nvPr/>
        </p:nvSpPr>
        <p:spPr>
          <a:xfrm>
            <a:off x="515938" y="1825625"/>
            <a:ext cx="5503862"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800" dirty="0"/>
          </a:p>
          <a:p>
            <a:pPr indent="-228600">
              <a:lnSpc>
                <a:spcPct val="90000"/>
              </a:lnSpc>
              <a:spcAft>
                <a:spcPts val="600"/>
              </a:spcAft>
              <a:buFont typeface="Arial" panose="020B0604020202020204" pitchFamily="34" charset="0"/>
              <a:buChar char="•"/>
            </a:pPr>
            <a:endParaRPr lang="fr-FR" sz="2800" dirty="0"/>
          </a:p>
        </p:txBody>
      </p:sp>
      <p:sp>
        <p:nvSpPr>
          <p:cNvPr id="11" name="ZoneTexte 10">
            <a:extLst>
              <a:ext uri="{FF2B5EF4-FFF2-40B4-BE49-F238E27FC236}">
                <a16:creationId xmlns:a16="http://schemas.microsoft.com/office/drawing/2014/main" id="{4CE5A8B1-B35D-2932-EF13-EE3C06386148}"/>
              </a:ext>
            </a:extLst>
          </p:cNvPr>
          <p:cNvSpPr txBox="1"/>
          <p:nvPr/>
        </p:nvSpPr>
        <p:spPr>
          <a:xfrm>
            <a:off x="590550" y="1381125"/>
            <a:ext cx="3771900" cy="369332"/>
          </a:xfrm>
          <a:prstGeom prst="rect">
            <a:avLst/>
          </a:prstGeom>
          <a:noFill/>
        </p:spPr>
        <p:txBody>
          <a:bodyPr wrap="square" rtlCol="0">
            <a:spAutoFit/>
          </a:bodyPr>
          <a:lstStyle/>
          <a:p>
            <a:r>
              <a:rPr lang="fr-FR" dirty="0">
                <a:solidFill>
                  <a:srgbClr val="2C567A"/>
                </a:solidFill>
              </a:rPr>
              <a:t>Normalité et variance</a:t>
            </a:r>
          </a:p>
        </p:txBody>
      </p:sp>
      <p:pic>
        <p:nvPicPr>
          <p:cNvPr id="3081" name="Picture 9">
            <a:extLst>
              <a:ext uri="{FF2B5EF4-FFF2-40B4-BE49-F238E27FC236}">
                <a16:creationId xmlns:a16="http://schemas.microsoft.com/office/drawing/2014/main" id="{BD2DFA70-46A7-7DD3-BA9A-96DA6C834A0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103558"/>
            <a:ext cx="5181600" cy="3795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0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51EE89-BE6E-A8E6-D17B-64B60A690F7D}"/>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fld id="{9EC71654-96A5-4280-94F3-931C61A9F92C}" type="slidenum">
              <a:rPr lang="fr-FR" smtClean="0"/>
              <a:pPr>
                <a:spcAft>
                  <a:spcPts val="600"/>
                </a:spcAft>
              </a:pPr>
              <a:t>13</a:t>
            </a:fld>
            <a:endParaRPr lang="fr-FR"/>
          </a:p>
        </p:txBody>
      </p:sp>
      <p:sp>
        <p:nvSpPr>
          <p:cNvPr id="19" name="Text Placeholder 2">
            <a:extLst>
              <a:ext uri="{FF2B5EF4-FFF2-40B4-BE49-F238E27FC236}">
                <a16:creationId xmlns:a16="http://schemas.microsoft.com/office/drawing/2014/main" id="{1EE2E014-0E70-868E-4573-10D9697757BD}"/>
              </a:ext>
            </a:extLst>
          </p:cNvPr>
          <p:cNvSpPr>
            <a:spLocks noGrp="1"/>
          </p:cNvSpPr>
          <p:nvPr>
            <p:ph type="body" idx="1"/>
          </p:nvPr>
        </p:nvSpPr>
        <p:spPr>
          <a:xfrm>
            <a:off x="515938" y="1681163"/>
            <a:ext cx="5157787" cy="823912"/>
          </a:xfrm>
        </p:spPr>
        <p:txBody>
          <a:bodyPr/>
          <a:lstStyle/>
          <a:p>
            <a:r>
              <a:rPr lang="fr-FR" sz="2400" b="1" kern="1200" dirty="0">
                <a:solidFill>
                  <a:schemeClr val="accent5"/>
                </a:solidFill>
                <a:latin typeface="+mn-lt"/>
                <a:ea typeface="+mn-ea"/>
                <a:cs typeface="+mn-cs"/>
              </a:rPr>
              <a:t>Matrix </a:t>
            </a:r>
            <a:r>
              <a:rPr lang="fr-FR" dirty="0">
                <a:solidFill>
                  <a:schemeClr val="accent5"/>
                </a:solidFill>
              </a:rPr>
              <a:t>de </a:t>
            </a:r>
            <a:r>
              <a:rPr lang="fr-FR" sz="2400" b="1" kern="1200" dirty="0">
                <a:solidFill>
                  <a:schemeClr val="accent5"/>
                </a:solidFill>
                <a:latin typeface="+mn-lt"/>
                <a:ea typeface="+mn-ea"/>
                <a:cs typeface="+mn-cs"/>
              </a:rPr>
              <a:t>Colinéarités</a:t>
            </a:r>
          </a:p>
        </p:txBody>
      </p:sp>
      <p:sp>
        <p:nvSpPr>
          <p:cNvPr id="5" name="ZoneTexte 4">
            <a:extLst>
              <a:ext uri="{FF2B5EF4-FFF2-40B4-BE49-F238E27FC236}">
                <a16:creationId xmlns:a16="http://schemas.microsoft.com/office/drawing/2014/main" id="{F0F2D464-9954-93F0-6193-F79029746798}"/>
              </a:ext>
            </a:extLst>
          </p:cNvPr>
          <p:cNvSpPr txBox="1"/>
          <p:nvPr/>
        </p:nvSpPr>
        <p:spPr>
          <a:xfrm>
            <a:off x="6172200" y="1681163"/>
            <a:ext cx="5183188" cy="823912"/>
          </a:xfrm>
          <a:prstGeom prst="rect">
            <a:avLst/>
          </a:prstGeom>
        </p:spPr>
        <p:txBody>
          <a:bodyPr vert="horz" lIns="91440" tIns="45720" rIns="91440" bIns="45720" rtlCol="0" anchor="b">
            <a:normAutofit/>
          </a:bodyPr>
          <a:lstStyle/>
          <a:p>
            <a:pPr>
              <a:lnSpc>
                <a:spcPct val="90000"/>
              </a:lnSpc>
              <a:spcBef>
                <a:spcPts val="1000"/>
              </a:spcBef>
            </a:pPr>
            <a:r>
              <a:rPr lang="fr-FR" sz="2400" b="1" kern="1200" dirty="0">
                <a:solidFill>
                  <a:schemeClr val="accent5"/>
                </a:solidFill>
                <a:latin typeface="+mn-lt"/>
                <a:ea typeface="+mn-ea"/>
                <a:cs typeface="+mn-cs"/>
              </a:rPr>
              <a:t>Colinéarités significatives</a:t>
            </a:r>
          </a:p>
        </p:txBody>
      </p:sp>
      <p:sp>
        <p:nvSpPr>
          <p:cNvPr id="3" name="Espace réservé du contenu 2">
            <a:extLst>
              <a:ext uri="{FF2B5EF4-FFF2-40B4-BE49-F238E27FC236}">
                <a16:creationId xmlns:a16="http://schemas.microsoft.com/office/drawing/2014/main" id="{6E4550EB-D9AB-4A5F-FCC2-C64A88C2A320}"/>
              </a:ext>
            </a:extLst>
          </p:cNvPr>
          <p:cNvSpPr>
            <a:spLocks noGrp="1"/>
          </p:cNvSpPr>
          <p:nvPr>
            <p:ph sz="quarter" idx="4"/>
          </p:nvPr>
        </p:nvSpPr>
        <p:spPr>
          <a:xfrm>
            <a:off x="6172200" y="2505075"/>
            <a:ext cx="5183188" cy="1286996"/>
          </a:xfrm>
        </p:spPr>
        <p:txBody>
          <a:bodyPr vert="horz" lIns="91440" tIns="45720" rIns="91440" bIns="45720" rtlCol="0">
            <a:normAutofit/>
          </a:bodyPr>
          <a:lstStyle/>
          <a:p>
            <a:r>
              <a:rPr lang="fr-FR" sz="1800" dirty="0"/>
              <a:t>Une multi colinéarité peut augmenter la variance de certains algos et de les rendre instables.</a:t>
            </a:r>
          </a:p>
          <a:p>
            <a:r>
              <a:rPr lang="fr-FR" sz="1800" dirty="0"/>
              <a:t>Solution: supprimer les colonnes trop corrélées entres elles.</a:t>
            </a:r>
          </a:p>
        </p:txBody>
      </p:sp>
      <p:sp>
        <p:nvSpPr>
          <p:cNvPr id="4" name="Titre 3">
            <a:extLst>
              <a:ext uri="{FF2B5EF4-FFF2-40B4-BE49-F238E27FC236}">
                <a16:creationId xmlns:a16="http://schemas.microsoft.com/office/drawing/2014/main" id="{15CC69BD-F82A-6E5D-2DC5-9BEBDD631DB3}"/>
              </a:ext>
            </a:extLst>
          </p:cNvPr>
          <p:cNvSpPr>
            <a:spLocks noGrp="1"/>
          </p:cNvSpPr>
          <p:nvPr>
            <p:ph type="title"/>
          </p:nvPr>
        </p:nvSpPr>
        <p:spPr>
          <a:xfrm>
            <a:off x="515938" y="246621"/>
            <a:ext cx="11150600" cy="920336"/>
          </a:xfrm>
        </p:spPr>
        <p:txBody>
          <a:bodyPr vert="horz" lIns="0" tIns="0" rIns="0" bIns="0" rtlCol="0" anchor="b">
            <a:normAutofit/>
          </a:bodyPr>
          <a:lstStyle/>
          <a:p>
            <a:pPr marL="571500" indent="-571500">
              <a:buFont typeface="+mj-lt"/>
              <a:buAutoNum type="romanUcPeriod" startAt="2"/>
            </a:pPr>
            <a:r>
              <a:rPr lang="fr-FR" b="1" kern="1200" cap="all" baseline="0" dirty="0">
                <a:latin typeface="+mj-lt"/>
                <a:ea typeface="+mj-ea"/>
                <a:cs typeface="+mj-cs"/>
              </a:rPr>
              <a:t>Étude Exploratoire des Données</a:t>
            </a:r>
          </a:p>
        </p:txBody>
      </p:sp>
      <p:pic>
        <p:nvPicPr>
          <p:cNvPr id="16" name="Image 15">
            <a:extLst>
              <a:ext uri="{FF2B5EF4-FFF2-40B4-BE49-F238E27FC236}">
                <a16:creationId xmlns:a16="http://schemas.microsoft.com/office/drawing/2014/main" id="{CEA031C1-C5B7-E39B-55F9-B0A425EF3D9B}"/>
              </a:ext>
            </a:extLst>
          </p:cNvPr>
          <p:cNvPicPr>
            <a:picLocks noChangeAspect="1"/>
          </p:cNvPicPr>
          <p:nvPr/>
        </p:nvPicPr>
        <p:blipFill>
          <a:blip r:embed="rId2"/>
          <a:stretch>
            <a:fillRect/>
          </a:stretch>
        </p:blipFill>
        <p:spPr>
          <a:xfrm>
            <a:off x="555293" y="2785222"/>
            <a:ext cx="5245325" cy="3026149"/>
          </a:xfrm>
          <a:prstGeom prst="rect">
            <a:avLst/>
          </a:prstGeom>
        </p:spPr>
      </p:pic>
      <p:graphicFrame>
        <p:nvGraphicFramePr>
          <p:cNvPr id="22" name="Objet 21">
            <a:extLst>
              <a:ext uri="{FF2B5EF4-FFF2-40B4-BE49-F238E27FC236}">
                <a16:creationId xmlns:a16="http://schemas.microsoft.com/office/drawing/2014/main" id="{7B9E34BD-2236-5F9B-D270-6DBAA937090D}"/>
              </a:ext>
            </a:extLst>
          </p:cNvPr>
          <p:cNvGraphicFramePr>
            <a:graphicFrameLocks noChangeAspect="1"/>
          </p:cNvGraphicFramePr>
          <p:nvPr>
            <p:extLst>
              <p:ext uri="{D42A27DB-BD31-4B8C-83A1-F6EECF244321}">
                <p14:modId xmlns:p14="http://schemas.microsoft.com/office/powerpoint/2010/main" val="452294477"/>
              </p:ext>
            </p:extLst>
          </p:nvPr>
        </p:nvGraphicFramePr>
        <p:xfrm>
          <a:off x="6391383" y="3792071"/>
          <a:ext cx="5029200" cy="2019300"/>
        </p:xfrm>
        <a:graphic>
          <a:graphicData uri="http://schemas.openxmlformats.org/presentationml/2006/ole">
            <mc:AlternateContent xmlns:mc="http://schemas.openxmlformats.org/markup-compatibility/2006">
              <mc:Choice xmlns:v="urn:schemas-microsoft-com:vml" Requires="v">
                <p:oleObj name="Worksheet" r:id="rId3" imgW="5029200" imgH="2019221" progId="Excel.Sheet.12">
                  <p:embed/>
                </p:oleObj>
              </mc:Choice>
              <mc:Fallback>
                <p:oleObj name="Worksheet" r:id="rId3" imgW="5029200" imgH="2019221" progId="Excel.Sheet.12">
                  <p:embed/>
                  <p:pic>
                    <p:nvPicPr>
                      <p:cNvPr id="0" name=""/>
                      <p:cNvPicPr/>
                      <p:nvPr/>
                    </p:nvPicPr>
                    <p:blipFill>
                      <a:blip r:embed="rId4"/>
                      <a:stretch>
                        <a:fillRect/>
                      </a:stretch>
                    </p:blipFill>
                    <p:spPr>
                      <a:xfrm>
                        <a:off x="6391383" y="3792071"/>
                        <a:ext cx="5029200" cy="2019300"/>
                      </a:xfrm>
                      <a:prstGeom prst="rect">
                        <a:avLst/>
                      </a:prstGeom>
                    </p:spPr>
                  </p:pic>
                </p:oleObj>
              </mc:Fallback>
            </mc:AlternateContent>
          </a:graphicData>
        </a:graphic>
      </p:graphicFrame>
    </p:spTree>
    <p:extLst>
      <p:ext uri="{BB962C8B-B14F-4D97-AF65-F5344CB8AC3E}">
        <p14:creationId xmlns:p14="http://schemas.microsoft.com/office/powerpoint/2010/main" val="75062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64C2A7-EC84-4D8C-9CA2-F6AE46F51FB6}"/>
              </a:ext>
            </a:extLst>
          </p:cNvPr>
          <p:cNvSpPr>
            <a:spLocks noGrp="1"/>
          </p:cNvSpPr>
          <p:nvPr>
            <p:ph type="title"/>
          </p:nvPr>
        </p:nvSpPr>
        <p:spPr/>
        <p:txBody>
          <a:bodyPr rtlCol="0"/>
          <a:lstStyle/>
          <a:p>
            <a:pPr marL="857250" indent="-857250" rtl="0">
              <a:buFont typeface="+mj-lt"/>
              <a:buAutoNum type="romanUcPeriod" startAt="3"/>
            </a:pPr>
            <a:r>
              <a:rPr lang="fr-FR" dirty="0"/>
              <a:t>Modélisation et prédiction</a:t>
            </a:r>
          </a:p>
        </p:txBody>
      </p:sp>
      <p:sp>
        <p:nvSpPr>
          <p:cNvPr id="3" name="Espace réservé du texte 2">
            <a:extLst>
              <a:ext uri="{FF2B5EF4-FFF2-40B4-BE49-F238E27FC236}">
                <a16:creationId xmlns:a16="http://schemas.microsoft.com/office/drawing/2014/main" id="{56960426-AAA6-4126-93AF-30F7DEE010A4}"/>
              </a:ext>
            </a:extLst>
          </p:cNvPr>
          <p:cNvSpPr>
            <a:spLocks noGrp="1"/>
          </p:cNvSpPr>
          <p:nvPr>
            <p:ph type="body" idx="1"/>
          </p:nvPr>
        </p:nvSpPr>
        <p:spPr/>
        <p:txBody>
          <a:bodyPr rtlCol="0"/>
          <a:lstStyle/>
          <a:p>
            <a:pPr rtl="0"/>
            <a:r>
              <a:rPr lang="fr-FR" dirty="0" err="1"/>
              <a:t>Feature</a:t>
            </a:r>
            <a:r>
              <a:rPr lang="fr-FR" dirty="0"/>
              <a:t> </a:t>
            </a:r>
            <a:r>
              <a:rPr lang="fr-FR" dirty="0" err="1"/>
              <a:t>Creation</a:t>
            </a:r>
            <a:r>
              <a:rPr lang="fr-FR" dirty="0"/>
              <a:t> /Train test split</a:t>
            </a:r>
          </a:p>
          <a:p>
            <a:pPr rtl="0"/>
            <a:r>
              <a:rPr lang="fr-FR" dirty="0"/>
              <a:t>Encoder / </a:t>
            </a:r>
            <a:r>
              <a:rPr lang="fr-FR" dirty="0" err="1"/>
              <a:t>Scaling</a:t>
            </a:r>
            <a:r>
              <a:rPr lang="fr-FR" dirty="0"/>
              <a:t> data</a:t>
            </a:r>
          </a:p>
          <a:p>
            <a:pPr rtl="0"/>
            <a:r>
              <a:rPr lang="fr-FR" dirty="0" err="1"/>
              <a:t>Feature</a:t>
            </a:r>
            <a:r>
              <a:rPr lang="fr-FR" dirty="0"/>
              <a:t> </a:t>
            </a:r>
            <a:r>
              <a:rPr lang="fr-FR" dirty="0" err="1"/>
              <a:t>Selection</a:t>
            </a:r>
            <a:r>
              <a:rPr lang="fr-FR" dirty="0"/>
              <a:t>/Modélisation</a:t>
            </a:r>
          </a:p>
        </p:txBody>
      </p:sp>
      <p:sp>
        <p:nvSpPr>
          <p:cNvPr id="4" name="Espace réservé du numéro de diapositive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rtlCol="0"/>
          <a:lstStyle/>
          <a:p>
            <a:pPr rtl="0"/>
            <a:fld id="{9EC71654-96A5-4280-94F3-931C61A9F92C}" type="slidenum">
              <a:rPr lang="fr-FR" smtClean="0"/>
              <a:pPr rtl="0"/>
              <a:t>14</a:t>
            </a:fld>
            <a:endParaRPr lang="fr-FR" dirty="0"/>
          </a:p>
        </p:txBody>
      </p:sp>
      <p:pic>
        <p:nvPicPr>
          <p:cNvPr id="11" name="Espace réservé d’image 10">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srcRect/>
          <a:stretch/>
        </p:blipFill>
        <p:spPr>
          <a:xfrm>
            <a:off x="3037824" y="2270376"/>
            <a:ext cx="6116833" cy="4587625"/>
          </a:xfrm>
        </p:spPr>
      </p:pic>
    </p:spTree>
    <p:extLst>
      <p:ext uri="{BB962C8B-B14F-4D97-AF65-F5344CB8AC3E}">
        <p14:creationId xmlns:p14="http://schemas.microsoft.com/office/powerpoint/2010/main" val="267811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51EE89-BE6E-A8E6-D17B-64B60A690F7D}"/>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fld id="{9EC71654-96A5-4280-94F3-931C61A9F92C}" type="slidenum">
              <a:rPr lang="fr-FR" smtClean="0"/>
              <a:pPr>
                <a:spcAft>
                  <a:spcPts val="600"/>
                </a:spcAft>
              </a:pPr>
              <a:t>15</a:t>
            </a:fld>
            <a:endParaRPr lang="fr-FR"/>
          </a:p>
        </p:txBody>
      </p:sp>
      <p:sp>
        <p:nvSpPr>
          <p:cNvPr id="6" name="ZoneTexte 5">
            <a:extLst>
              <a:ext uri="{FF2B5EF4-FFF2-40B4-BE49-F238E27FC236}">
                <a16:creationId xmlns:a16="http://schemas.microsoft.com/office/drawing/2014/main" id="{B2BAA488-A042-35CF-79D4-C04955C3BA56}"/>
              </a:ext>
            </a:extLst>
          </p:cNvPr>
          <p:cNvSpPr txBox="1"/>
          <p:nvPr/>
        </p:nvSpPr>
        <p:spPr>
          <a:xfrm>
            <a:off x="515937" y="1825625"/>
            <a:ext cx="7050275"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fr-FR" dirty="0"/>
              <a:t>Création des colonnes </a:t>
            </a:r>
          </a:p>
          <a:p>
            <a:pPr lvl="1" indent="-228600">
              <a:lnSpc>
                <a:spcPct val="90000"/>
              </a:lnSpc>
              <a:spcAft>
                <a:spcPts val="600"/>
              </a:spcAft>
              <a:buFont typeface="Arial" panose="020B0604020202020204" pitchFamily="34" charset="0"/>
              <a:buChar char="•"/>
            </a:pPr>
            <a:r>
              <a:rPr lang="fr-FR" sz="1600" b="1" i="1" dirty="0">
                <a:solidFill>
                  <a:srgbClr val="00B050"/>
                </a:solidFill>
              </a:rPr>
              <a:t>Age</a:t>
            </a:r>
            <a:r>
              <a:rPr lang="fr-FR" sz="1600" i="1" dirty="0">
                <a:solidFill>
                  <a:srgbClr val="2C567A"/>
                </a:solidFill>
              </a:rPr>
              <a:t> à partir de </a:t>
            </a:r>
            <a:r>
              <a:rPr lang="fr-FR" sz="1600" i="1" dirty="0" err="1">
                <a:solidFill>
                  <a:srgbClr val="2C567A"/>
                </a:solidFill>
              </a:rPr>
              <a:t>YearBuilt</a:t>
            </a:r>
            <a:endParaRPr lang="fr-FR" sz="1600" i="1" dirty="0">
              <a:solidFill>
                <a:srgbClr val="2C567A"/>
              </a:solidFill>
            </a:endParaRPr>
          </a:p>
          <a:p>
            <a:pPr lvl="1" indent="-228600">
              <a:lnSpc>
                <a:spcPct val="90000"/>
              </a:lnSpc>
              <a:spcAft>
                <a:spcPts val="600"/>
              </a:spcAft>
              <a:buFont typeface="Arial" panose="020B0604020202020204" pitchFamily="34" charset="0"/>
              <a:buChar char="•"/>
            </a:pPr>
            <a:r>
              <a:rPr lang="fr-FR" sz="1600" b="1" i="1" dirty="0" err="1">
                <a:solidFill>
                  <a:srgbClr val="00B050"/>
                </a:solidFill>
              </a:rPr>
              <a:t>NumberofRooms</a:t>
            </a:r>
            <a:r>
              <a:rPr lang="fr-FR" sz="1600" i="1" dirty="0">
                <a:solidFill>
                  <a:srgbClr val="2C567A"/>
                </a:solidFill>
              </a:rPr>
              <a:t> à partir de </a:t>
            </a:r>
            <a:r>
              <a:rPr lang="fr-FR" sz="1600" i="1" dirty="0" err="1">
                <a:solidFill>
                  <a:srgbClr val="2C567A"/>
                </a:solidFill>
              </a:rPr>
              <a:t>NumberofFloors</a:t>
            </a:r>
            <a:r>
              <a:rPr lang="fr-FR" sz="1600" i="1" dirty="0">
                <a:solidFill>
                  <a:srgbClr val="2C567A"/>
                </a:solidFill>
              </a:rPr>
              <a:t> &amp; </a:t>
            </a:r>
            <a:r>
              <a:rPr lang="fr-FR" sz="1600" i="1" dirty="0" err="1">
                <a:solidFill>
                  <a:srgbClr val="2C567A"/>
                </a:solidFill>
              </a:rPr>
              <a:t>NumberofBuildings</a:t>
            </a:r>
            <a:endParaRPr lang="fr-FR" sz="1600" i="1" dirty="0">
              <a:solidFill>
                <a:srgbClr val="2C567A"/>
              </a:solidFill>
            </a:endParaRPr>
          </a:p>
          <a:p>
            <a:pPr lvl="1" indent="-228600">
              <a:lnSpc>
                <a:spcPct val="90000"/>
              </a:lnSpc>
              <a:spcAft>
                <a:spcPts val="600"/>
              </a:spcAft>
              <a:buFont typeface="Arial" panose="020B0604020202020204" pitchFamily="34" charset="0"/>
              <a:buChar char="•"/>
            </a:pPr>
            <a:r>
              <a:rPr lang="fr-FR" sz="1600" b="1" i="1" dirty="0" err="1">
                <a:solidFill>
                  <a:srgbClr val="00B050"/>
                </a:solidFill>
              </a:rPr>
              <a:t>NbTotalUseType</a:t>
            </a:r>
            <a:r>
              <a:rPr lang="fr-FR" sz="1600" i="1" dirty="0">
                <a:solidFill>
                  <a:srgbClr val="2C567A"/>
                </a:solidFill>
              </a:rPr>
              <a:t> à partir de </a:t>
            </a:r>
            <a:r>
              <a:rPr lang="fr-FR" sz="1600" i="1" dirty="0" err="1">
                <a:solidFill>
                  <a:srgbClr val="2C567A"/>
                </a:solidFill>
              </a:rPr>
              <a:t>ListOfAllPropertyUseTypes</a:t>
            </a:r>
            <a:endParaRPr lang="fr-FR" sz="1600" i="1" dirty="0">
              <a:solidFill>
                <a:srgbClr val="2C567A"/>
              </a:solidFill>
            </a:endParaRPr>
          </a:p>
          <a:p>
            <a:pPr lvl="1" indent="-228600">
              <a:lnSpc>
                <a:spcPct val="90000"/>
              </a:lnSpc>
              <a:spcAft>
                <a:spcPts val="600"/>
              </a:spcAft>
              <a:buFont typeface="Arial" panose="020B0604020202020204" pitchFamily="34" charset="0"/>
              <a:buChar char="•"/>
            </a:pPr>
            <a:r>
              <a:rPr lang="fr-FR" sz="1600" b="1" i="1" dirty="0" err="1">
                <a:solidFill>
                  <a:srgbClr val="00B050"/>
                </a:solidFill>
              </a:rPr>
              <a:t>FourthLargestPropertyUseType</a:t>
            </a:r>
            <a:r>
              <a:rPr lang="fr-FR" sz="1600" i="1" dirty="0">
                <a:solidFill>
                  <a:srgbClr val="00B050"/>
                </a:solidFill>
              </a:rPr>
              <a:t> , </a:t>
            </a:r>
            <a:r>
              <a:rPr lang="fr-FR" sz="1600" b="1" i="1" dirty="0" err="1">
                <a:solidFill>
                  <a:srgbClr val="00B050"/>
                </a:solidFill>
              </a:rPr>
              <a:t>FifthLargestPropertyUseType</a:t>
            </a:r>
            <a:r>
              <a:rPr lang="fr-FR" sz="1600" i="1" dirty="0">
                <a:solidFill>
                  <a:srgbClr val="00B050"/>
                </a:solidFill>
              </a:rPr>
              <a:t> , </a:t>
            </a:r>
            <a:r>
              <a:rPr lang="fr-FR" sz="1600" b="1" i="1" dirty="0" err="1">
                <a:solidFill>
                  <a:srgbClr val="00B050"/>
                </a:solidFill>
              </a:rPr>
              <a:t>SixthLargestPropertyUseType</a:t>
            </a:r>
            <a:r>
              <a:rPr lang="fr-FR" sz="1600" i="1" dirty="0">
                <a:solidFill>
                  <a:srgbClr val="2C567A"/>
                </a:solidFill>
              </a:rPr>
              <a:t> à partir de </a:t>
            </a:r>
            <a:r>
              <a:rPr lang="fr-FR" sz="1600" i="1" dirty="0" err="1">
                <a:solidFill>
                  <a:srgbClr val="2C567A"/>
                </a:solidFill>
              </a:rPr>
              <a:t>ListOfAllPropertyUseTypes</a:t>
            </a:r>
            <a:endParaRPr lang="fr-FR" sz="1600" i="1" dirty="0">
              <a:solidFill>
                <a:srgbClr val="2C567A"/>
              </a:solidFill>
            </a:endParaRPr>
          </a:p>
          <a:p>
            <a:pPr lvl="1" indent="-228600">
              <a:lnSpc>
                <a:spcPct val="90000"/>
              </a:lnSpc>
              <a:spcAft>
                <a:spcPts val="600"/>
              </a:spcAft>
              <a:buFont typeface="Arial" panose="020B0604020202020204" pitchFamily="34" charset="0"/>
              <a:buChar char="•"/>
            </a:pPr>
            <a:r>
              <a:rPr lang="fr-FR" sz="1600" i="1" dirty="0">
                <a:solidFill>
                  <a:srgbClr val="2C567A"/>
                </a:solidFill>
              </a:rPr>
              <a:t>Création des colonnes </a:t>
            </a:r>
            <a:r>
              <a:rPr lang="fr-FR" sz="1600" b="1" i="1" dirty="0" err="1">
                <a:solidFill>
                  <a:srgbClr val="00B050"/>
                </a:solidFill>
              </a:rPr>
              <a:t>distance_Haversine</a:t>
            </a:r>
            <a:endParaRPr lang="fr-FR" sz="1600" b="1" i="1" dirty="0">
              <a:solidFill>
                <a:srgbClr val="00B050"/>
              </a:solidFill>
            </a:endParaRPr>
          </a:p>
          <a:p>
            <a:pPr lvl="2" indent="-228600">
              <a:lnSpc>
                <a:spcPct val="90000"/>
              </a:lnSpc>
              <a:spcAft>
                <a:spcPts val="600"/>
              </a:spcAft>
              <a:buFont typeface="Arial" panose="020B0604020202020204" pitchFamily="34" charset="0"/>
              <a:buChar char="•"/>
            </a:pPr>
            <a:r>
              <a:rPr lang="fr-FR" sz="1600" i="1" dirty="0">
                <a:solidFill>
                  <a:srgbClr val="2C567A"/>
                </a:solidFill>
              </a:rPr>
              <a:t>Entre bâtiments et le centre de la ville</a:t>
            </a:r>
          </a:p>
          <a:p>
            <a:pPr lvl="2" indent="-228600">
              <a:lnSpc>
                <a:spcPct val="90000"/>
              </a:lnSpc>
              <a:spcAft>
                <a:spcPts val="600"/>
              </a:spcAft>
              <a:buFont typeface="Arial" panose="020B0604020202020204" pitchFamily="34" charset="0"/>
              <a:buChar char="•"/>
            </a:pPr>
            <a:r>
              <a:rPr lang="fr-FR" sz="1600" i="1" dirty="0">
                <a:solidFill>
                  <a:srgbClr val="2C567A"/>
                </a:solidFill>
              </a:rPr>
              <a:t>Entre bâtiments et le Centre des </a:t>
            </a:r>
            <a:r>
              <a:rPr lang="fr-FR" sz="1600" i="1" dirty="0" err="1">
                <a:solidFill>
                  <a:srgbClr val="2C567A"/>
                </a:solidFill>
              </a:rPr>
              <a:t>Neighborhood</a:t>
            </a:r>
            <a:endParaRPr lang="fr-FR" sz="1600" i="1" dirty="0">
              <a:solidFill>
                <a:srgbClr val="2C567A"/>
              </a:solidFill>
            </a:endParaRPr>
          </a:p>
          <a:p>
            <a:pPr lvl="2" indent="-228600">
              <a:lnSpc>
                <a:spcPct val="90000"/>
              </a:lnSpc>
              <a:spcAft>
                <a:spcPts val="600"/>
              </a:spcAft>
              <a:buFont typeface="Arial" panose="020B0604020202020204" pitchFamily="34" charset="0"/>
              <a:buChar char="•"/>
            </a:pPr>
            <a:r>
              <a:rPr lang="fr-FR" sz="1600" i="1" dirty="0">
                <a:solidFill>
                  <a:srgbClr val="2C567A"/>
                </a:solidFill>
              </a:rPr>
              <a:t>Entre bâtiments et le Centre des Centre </a:t>
            </a:r>
            <a:r>
              <a:rPr lang="fr-FR" sz="1600" i="1" dirty="0" err="1">
                <a:solidFill>
                  <a:srgbClr val="2C567A"/>
                </a:solidFill>
              </a:rPr>
              <a:t>CouncilDistrictCode</a:t>
            </a:r>
            <a:endParaRPr lang="fr-FR" sz="1600" i="1" dirty="0">
              <a:solidFill>
                <a:srgbClr val="2C567A"/>
              </a:solidFill>
            </a:endParaRPr>
          </a:p>
          <a:p>
            <a:pPr lvl="1" indent="-228600">
              <a:lnSpc>
                <a:spcPct val="90000"/>
              </a:lnSpc>
              <a:spcAft>
                <a:spcPts val="600"/>
              </a:spcAft>
              <a:buFont typeface="Arial" panose="020B0604020202020204" pitchFamily="34" charset="0"/>
              <a:buChar char="•"/>
            </a:pPr>
            <a:r>
              <a:rPr lang="fr-FR" sz="1600" b="1" i="1" dirty="0" err="1">
                <a:solidFill>
                  <a:srgbClr val="00B050"/>
                </a:solidFill>
              </a:rPr>
              <a:t>Rate_GFABuilding</a:t>
            </a:r>
            <a:r>
              <a:rPr lang="fr-FR" sz="1600" i="1" dirty="0">
                <a:solidFill>
                  <a:srgbClr val="2C567A"/>
                </a:solidFill>
              </a:rPr>
              <a:t> à partir de </a:t>
            </a:r>
            <a:r>
              <a:rPr lang="fr-FR" sz="1600" i="1" dirty="0" err="1">
                <a:solidFill>
                  <a:srgbClr val="2C567A"/>
                </a:solidFill>
              </a:rPr>
              <a:t>PropertyGFABuilding</a:t>
            </a:r>
            <a:r>
              <a:rPr lang="fr-FR" sz="1600" i="1" dirty="0">
                <a:solidFill>
                  <a:srgbClr val="2C567A"/>
                </a:solidFill>
              </a:rPr>
              <a:t>(s) et </a:t>
            </a:r>
            <a:r>
              <a:rPr lang="fr-FR" sz="1600" i="1" dirty="0" err="1">
                <a:solidFill>
                  <a:srgbClr val="2C567A"/>
                </a:solidFill>
              </a:rPr>
              <a:t>PropertyGFATotal</a:t>
            </a:r>
            <a:endParaRPr lang="fr-FR" sz="1600" i="1" dirty="0">
              <a:solidFill>
                <a:srgbClr val="2C567A"/>
              </a:solidFill>
            </a:endParaRPr>
          </a:p>
          <a:p>
            <a:pPr lvl="1" indent="-228600">
              <a:lnSpc>
                <a:spcPct val="90000"/>
              </a:lnSpc>
              <a:spcAft>
                <a:spcPts val="600"/>
              </a:spcAft>
              <a:buFont typeface="Arial" panose="020B0604020202020204" pitchFamily="34" charset="0"/>
              <a:buChar char="•"/>
            </a:pPr>
            <a:r>
              <a:rPr lang="fr-FR" sz="1600" b="1" i="1" dirty="0" err="1">
                <a:solidFill>
                  <a:srgbClr val="00B050"/>
                </a:solidFill>
              </a:rPr>
              <a:t>GFAperFloor</a:t>
            </a:r>
            <a:r>
              <a:rPr lang="fr-FR" sz="1600" i="1" dirty="0">
                <a:solidFill>
                  <a:srgbClr val="2C567A"/>
                </a:solidFill>
              </a:rPr>
              <a:t> à partir de </a:t>
            </a:r>
            <a:r>
              <a:rPr lang="fr-FR" sz="1600" i="1" dirty="0" err="1">
                <a:solidFill>
                  <a:srgbClr val="2C567A"/>
                </a:solidFill>
              </a:rPr>
              <a:t>PropertyGFATotal</a:t>
            </a:r>
            <a:r>
              <a:rPr lang="fr-FR" sz="1600" i="1" dirty="0">
                <a:solidFill>
                  <a:srgbClr val="2C567A"/>
                </a:solidFill>
              </a:rPr>
              <a:t> / </a:t>
            </a:r>
            <a:r>
              <a:rPr lang="fr-FR" sz="1600" i="1" dirty="0" err="1">
                <a:solidFill>
                  <a:srgbClr val="2C567A"/>
                </a:solidFill>
              </a:rPr>
              <a:t>NumberofFloors</a:t>
            </a:r>
            <a:endParaRPr lang="fr-FR" sz="1600" i="1" dirty="0">
              <a:solidFill>
                <a:srgbClr val="2C567A"/>
              </a:solidFill>
            </a:endParaRPr>
          </a:p>
          <a:p>
            <a:pPr lvl="1" indent="-228600">
              <a:lnSpc>
                <a:spcPct val="90000"/>
              </a:lnSpc>
              <a:spcAft>
                <a:spcPts val="600"/>
              </a:spcAft>
              <a:buFont typeface="Arial" panose="020B0604020202020204" pitchFamily="34" charset="0"/>
              <a:buChar char="•"/>
            </a:pPr>
            <a:r>
              <a:rPr lang="fr-FR" sz="1600" b="1" i="1" dirty="0" err="1">
                <a:solidFill>
                  <a:srgbClr val="00B050"/>
                </a:solidFill>
              </a:rPr>
              <a:t>GFAperBuilding</a:t>
            </a:r>
            <a:r>
              <a:rPr lang="fr-FR" sz="1600" i="1" dirty="0">
                <a:solidFill>
                  <a:srgbClr val="2C567A"/>
                </a:solidFill>
              </a:rPr>
              <a:t> à partir de </a:t>
            </a:r>
            <a:r>
              <a:rPr lang="fr-FR" sz="1600" i="1" dirty="0" err="1">
                <a:solidFill>
                  <a:srgbClr val="2C567A"/>
                </a:solidFill>
              </a:rPr>
              <a:t>PropertyGFATotal</a:t>
            </a:r>
            <a:r>
              <a:rPr lang="fr-FR" sz="1600" i="1" dirty="0">
                <a:solidFill>
                  <a:srgbClr val="2C567A"/>
                </a:solidFill>
              </a:rPr>
              <a:t> / </a:t>
            </a:r>
            <a:r>
              <a:rPr lang="fr-FR" sz="1600" i="1" dirty="0" err="1">
                <a:solidFill>
                  <a:srgbClr val="2C567A"/>
                </a:solidFill>
              </a:rPr>
              <a:t>NumberofBuildings</a:t>
            </a:r>
            <a:endParaRPr lang="fr-FR" sz="1600" i="1" dirty="0">
              <a:solidFill>
                <a:srgbClr val="2C567A"/>
              </a:solidFill>
            </a:endParaRPr>
          </a:p>
          <a:p>
            <a:pPr indent="-228600">
              <a:lnSpc>
                <a:spcPct val="90000"/>
              </a:lnSpc>
              <a:spcAft>
                <a:spcPts val="600"/>
              </a:spcAft>
              <a:buFont typeface="Arial" panose="020B0604020202020204" pitchFamily="34" charset="0"/>
              <a:buChar char="•"/>
            </a:pPr>
            <a:endParaRPr lang="fr-FR" sz="500" i="1" dirty="0">
              <a:solidFill>
                <a:srgbClr val="2C567A"/>
              </a:solidFill>
            </a:endParaRPr>
          </a:p>
        </p:txBody>
      </p:sp>
      <p:sp>
        <p:nvSpPr>
          <p:cNvPr id="4" name="Titre 3">
            <a:extLst>
              <a:ext uri="{FF2B5EF4-FFF2-40B4-BE49-F238E27FC236}">
                <a16:creationId xmlns:a16="http://schemas.microsoft.com/office/drawing/2014/main" id="{15CC69BD-F82A-6E5D-2DC5-9BEBDD631DB3}"/>
              </a:ext>
            </a:extLst>
          </p:cNvPr>
          <p:cNvSpPr>
            <a:spLocks noGrp="1"/>
          </p:cNvSpPr>
          <p:nvPr>
            <p:ph type="title"/>
          </p:nvPr>
        </p:nvSpPr>
        <p:spPr>
          <a:xfrm>
            <a:off x="515938" y="246621"/>
            <a:ext cx="11150600" cy="920336"/>
          </a:xfrm>
        </p:spPr>
        <p:txBody>
          <a:bodyPr vert="horz" lIns="0" tIns="0" rIns="0" bIns="0" rtlCol="0" anchor="b">
            <a:normAutofit/>
          </a:bodyPr>
          <a:lstStyle/>
          <a:p>
            <a:pPr marL="571500" indent="-571500">
              <a:buFont typeface="+mj-lt"/>
              <a:buAutoNum type="romanUcPeriod" startAt="3"/>
            </a:pPr>
            <a:r>
              <a:rPr lang="fr-FR" dirty="0"/>
              <a:t>Modélisation et prédiction</a:t>
            </a:r>
            <a:endParaRPr lang="fr-FR" b="1" kern="1200" cap="all" baseline="0" dirty="0">
              <a:latin typeface="+mj-lt"/>
              <a:ea typeface="+mj-ea"/>
              <a:cs typeface="+mj-cs"/>
            </a:endParaRPr>
          </a:p>
        </p:txBody>
      </p:sp>
      <p:sp>
        <p:nvSpPr>
          <p:cNvPr id="5" name="ZoneTexte 4">
            <a:extLst>
              <a:ext uri="{FF2B5EF4-FFF2-40B4-BE49-F238E27FC236}">
                <a16:creationId xmlns:a16="http://schemas.microsoft.com/office/drawing/2014/main" id="{F0F2D464-9954-93F0-6193-F79029746798}"/>
              </a:ext>
            </a:extLst>
          </p:cNvPr>
          <p:cNvSpPr txBox="1"/>
          <p:nvPr/>
        </p:nvSpPr>
        <p:spPr>
          <a:xfrm>
            <a:off x="515938" y="1825625"/>
            <a:ext cx="5503862"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800" dirty="0"/>
          </a:p>
          <a:p>
            <a:pPr indent="-228600">
              <a:lnSpc>
                <a:spcPct val="90000"/>
              </a:lnSpc>
              <a:spcAft>
                <a:spcPts val="600"/>
              </a:spcAft>
              <a:buFont typeface="Arial" panose="020B0604020202020204" pitchFamily="34" charset="0"/>
              <a:buChar char="•"/>
            </a:pPr>
            <a:endParaRPr lang="fr-FR" sz="2800" dirty="0"/>
          </a:p>
        </p:txBody>
      </p:sp>
      <p:sp>
        <p:nvSpPr>
          <p:cNvPr id="11" name="ZoneTexte 10">
            <a:extLst>
              <a:ext uri="{FF2B5EF4-FFF2-40B4-BE49-F238E27FC236}">
                <a16:creationId xmlns:a16="http://schemas.microsoft.com/office/drawing/2014/main" id="{4CE5A8B1-B35D-2932-EF13-EE3C06386148}"/>
              </a:ext>
            </a:extLst>
          </p:cNvPr>
          <p:cNvSpPr txBox="1"/>
          <p:nvPr/>
        </p:nvSpPr>
        <p:spPr>
          <a:xfrm>
            <a:off x="590550" y="1381125"/>
            <a:ext cx="4411756" cy="369332"/>
          </a:xfrm>
          <a:prstGeom prst="rect">
            <a:avLst/>
          </a:prstGeom>
          <a:noFill/>
        </p:spPr>
        <p:txBody>
          <a:bodyPr wrap="square" rtlCol="0">
            <a:spAutoFit/>
          </a:bodyPr>
          <a:lstStyle/>
          <a:p>
            <a:r>
              <a:rPr lang="fr-FR" dirty="0">
                <a:solidFill>
                  <a:srgbClr val="2C567A"/>
                </a:solidFill>
              </a:rPr>
              <a:t>Création et Transformation des variables</a:t>
            </a:r>
          </a:p>
        </p:txBody>
      </p:sp>
      <p:pic>
        <p:nvPicPr>
          <p:cNvPr id="20" name="Espace réservé du contenu 19" descr="Une image contenant carte&#10;&#10;Description générée automatiquement">
            <a:extLst>
              <a:ext uri="{FF2B5EF4-FFF2-40B4-BE49-F238E27FC236}">
                <a16:creationId xmlns:a16="http://schemas.microsoft.com/office/drawing/2014/main" id="{E2510247-B779-9ABA-13CB-FB64A059254D}"/>
              </a:ext>
            </a:extLst>
          </p:cNvPr>
          <p:cNvPicPr>
            <a:picLocks noGrp="1" noChangeAspect="1"/>
          </p:cNvPicPr>
          <p:nvPr>
            <p:ph sz="half" idx="2"/>
          </p:nvPr>
        </p:nvPicPr>
        <p:blipFill>
          <a:blip r:embed="rId2"/>
          <a:stretch>
            <a:fillRect/>
          </a:stretch>
        </p:blipFill>
        <p:spPr>
          <a:xfrm>
            <a:off x="7324724" y="1825625"/>
            <a:ext cx="4351338" cy="4351338"/>
          </a:xfrm>
        </p:spPr>
      </p:pic>
    </p:spTree>
    <p:extLst>
      <p:ext uri="{BB962C8B-B14F-4D97-AF65-F5344CB8AC3E}">
        <p14:creationId xmlns:p14="http://schemas.microsoft.com/office/powerpoint/2010/main" val="204208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51EE89-BE6E-A8E6-D17B-64B60A690F7D}"/>
              </a:ext>
            </a:extLst>
          </p:cNvPr>
          <p:cNvSpPr>
            <a:spLocks noGrp="1"/>
          </p:cNvSpPr>
          <p:nvPr>
            <p:ph type="sldNum" sz="quarter" idx="12"/>
          </p:nvPr>
        </p:nvSpPr>
        <p:spPr/>
        <p:txBody>
          <a:bodyPr/>
          <a:lstStyle/>
          <a:p>
            <a:pPr rtl="0"/>
            <a:fld id="{9EC71654-96A5-4280-94F3-931C61A9F92C}" type="slidenum">
              <a:rPr lang="fr-FR" noProof="0" smtClean="0"/>
              <a:pPr rtl="0"/>
              <a:t>16</a:t>
            </a:fld>
            <a:endParaRPr lang="fr-FR" noProof="0" dirty="0"/>
          </a:p>
        </p:txBody>
      </p:sp>
      <p:sp>
        <p:nvSpPr>
          <p:cNvPr id="3" name="Espace réservé du contenu 2">
            <a:extLst>
              <a:ext uri="{FF2B5EF4-FFF2-40B4-BE49-F238E27FC236}">
                <a16:creationId xmlns:a16="http://schemas.microsoft.com/office/drawing/2014/main" id="{6E4550EB-D9AB-4A5F-FCC2-C64A88C2A320}"/>
              </a:ext>
            </a:extLst>
          </p:cNvPr>
          <p:cNvSpPr>
            <a:spLocks noGrp="1"/>
          </p:cNvSpPr>
          <p:nvPr>
            <p:ph idx="1"/>
          </p:nvPr>
        </p:nvSpPr>
        <p:spPr/>
        <p:txBody>
          <a:bodyPr>
            <a:normAutofit/>
          </a:bodyPr>
          <a:lstStyle/>
          <a:p>
            <a:r>
              <a:rPr lang="fr-FR" i="1" dirty="0">
                <a:solidFill>
                  <a:srgbClr val="0D1D51"/>
                </a:solidFill>
              </a:rPr>
              <a:t>La seule façon de savoir dans quelle mesure un modèle se généralisera à de nouveaux cas est de l'essayer réellement sur de nouveaux cas. </a:t>
            </a:r>
          </a:p>
          <a:p>
            <a:endParaRPr lang="fr-FR" i="1" dirty="0">
              <a:solidFill>
                <a:srgbClr val="0D1D51"/>
              </a:solidFill>
            </a:endParaRPr>
          </a:p>
          <a:p>
            <a:r>
              <a:rPr lang="fr-FR" i="1" dirty="0">
                <a:solidFill>
                  <a:srgbClr val="0D1D51"/>
                </a:solidFill>
              </a:rPr>
              <a:t>Une option consiste à diviser vos données en deux ensembles : l'ensemble d'entraînement et l'ensemble de test et ainsi obtenir l’e taux d’</a:t>
            </a:r>
            <a:r>
              <a:rPr lang="fr-FR" i="1" dirty="0">
                <a:solidFill>
                  <a:srgbClr val="FF0000"/>
                </a:solidFill>
              </a:rPr>
              <a:t>erreur de généralisation </a:t>
            </a:r>
            <a:r>
              <a:rPr lang="fr-FR" i="1" dirty="0">
                <a:solidFill>
                  <a:srgbClr val="0D1D51"/>
                </a:solidFill>
              </a:rPr>
              <a:t>(</a:t>
            </a:r>
            <a:r>
              <a:rPr lang="fr-FR" sz="1800" b="0" i="1" u="none" strike="noStrike" baseline="0" dirty="0">
                <a:latin typeface="TimesNewRomanPS-ItalicMT"/>
              </a:rPr>
              <a:t>out-of-</a:t>
            </a:r>
            <a:r>
              <a:rPr lang="fr-FR" sz="1800" b="0" i="1" u="none" strike="noStrike" baseline="0" dirty="0" err="1">
                <a:latin typeface="TimesNewRomanPS-ItalicMT"/>
              </a:rPr>
              <a:t>sample</a:t>
            </a:r>
            <a:r>
              <a:rPr lang="fr-FR" sz="1800" b="0" i="1" u="none" strike="noStrike" baseline="0" dirty="0">
                <a:latin typeface="TimesNewRomanPS-ItalicMT"/>
              </a:rPr>
              <a:t> </a:t>
            </a:r>
            <a:r>
              <a:rPr lang="fr-FR" sz="1800" b="0" i="1" u="none" strike="noStrike" baseline="0" dirty="0" err="1">
                <a:latin typeface="TimesNewRomanPS-ItalicMT"/>
              </a:rPr>
              <a:t>error</a:t>
            </a:r>
            <a:r>
              <a:rPr lang="fr-FR" i="1" dirty="0">
                <a:solidFill>
                  <a:srgbClr val="0D1D51"/>
                </a:solidFill>
              </a:rPr>
              <a:t>), et en évaluant votre modèle sur l'ensemble de test..</a:t>
            </a:r>
          </a:p>
        </p:txBody>
      </p:sp>
      <p:sp>
        <p:nvSpPr>
          <p:cNvPr id="4" name="Titre 3">
            <a:extLst>
              <a:ext uri="{FF2B5EF4-FFF2-40B4-BE49-F238E27FC236}">
                <a16:creationId xmlns:a16="http://schemas.microsoft.com/office/drawing/2014/main" id="{15CC69BD-F82A-6E5D-2DC5-9BEBDD631DB3}"/>
              </a:ext>
            </a:extLst>
          </p:cNvPr>
          <p:cNvSpPr>
            <a:spLocks noGrp="1"/>
          </p:cNvSpPr>
          <p:nvPr>
            <p:ph type="title"/>
          </p:nvPr>
        </p:nvSpPr>
        <p:spPr/>
        <p:txBody>
          <a:bodyPr/>
          <a:lstStyle/>
          <a:p>
            <a:pPr marL="571500" indent="-571500">
              <a:buFont typeface="+mj-lt"/>
              <a:buAutoNum type="romanUcPeriod" startAt="3"/>
            </a:pPr>
            <a:r>
              <a:rPr lang="fr-FR" dirty="0"/>
              <a:t>Modélisation et prédiction</a:t>
            </a:r>
          </a:p>
        </p:txBody>
      </p:sp>
      <p:sp>
        <p:nvSpPr>
          <p:cNvPr id="5" name="ZoneTexte 4">
            <a:extLst>
              <a:ext uri="{FF2B5EF4-FFF2-40B4-BE49-F238E27FC236}">
                <a16:creationId xmlns:a16="http://schemas.microsoft.com/office/drawing/2014/main" id="{F0F2D464-9954-93F0-6193-F79029746798}"/>
              </a:ext>
            </a:extLst>
          </p:cNvPr>
          <p:cNvSpPr txBox="1"/>
          <p:nvPr/>
        </p:nvSpPr>
        <p:spPr>
          <a:xfrm>
            <a:off x="515938" y="1409700"/>
            <a:ext cx="4913312" cy="369332"/>
          </a:xfrm>
          <a:prstGeom prst="rect">
            <a:avLst/>
          </a:prstGeom>
          <a:noFill/>
        </p:spPr>
        <p:txBody>
          <a:bodyPr wrap="square" rtlCol="0">
            <a:spAutoFit/>
          </a:bodyPr>
          <a:lstStyle/>
          <a:p>
            <a:pPr lvl="0"/>
            <a:r>
              <a:rPr lang="fr-FR" i="1" dirty="0">
                <a:solidFill>
                  <a:srgbClr val="2C567A"/>
                </a:solidFill>
              </a:rPr>
              <a:t>Split train test data</a:t>
            </a:r>
            <a:endParaRPr lang="fr-FR" dirty="0"/>
          </a:p>
        </p:txBody>
      </p:sp>
      <p:pic>
        <p:nvPicPr>
          <p:cNvPr id="9" name="Image 8">
            <a:extLst>
              <a:ext uri="{FF2B5EF4-FFF2-40B4-BE49-F238E27FC236}">
                <a16:creationId xmlns:a16="http://schemas.microsoft.com/office/drawing/2014/main" id="{A9942838-A054-7D0B-EAD0-2CA93FE9E153}"/>
              </a:ext>
            </a:extLst>
          </p:cNvPr>
          <p:cNvPicPr>
            <a:picLocks noChangeAspect="1"/>
          </p:cNvPicPr>
          <p:nvPr/>
        </p:nvPicPr>
        <p:blipFill>
          <a:blip r:embed="rId2"/>
          <a:stretch>
            <a:fillRect/>
          </a:stretch>
        </p:blipFill>
        <p:spPr>
          <a:xfrm>
            <a:off x="1166812" y="5410200"/>
            <a:ext cx="8524875" cy="333375"/>
          </a:xfrm>
          <a:prstGeom prst="rect">
            <a:avLst/>
          </a:prstGeom>
        </p:spPr>
      </p:pic>
    </p:spTree>
    <p:extLst>
      <p:ext uri="{BB962C8B-B14F-4D97-AF65-F5344CB8AC3E}">
        <p14:creationId xmlns:p14="http://schemas.microsoft.com/office/powerpoint/2010/main" val="2695846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51EE89-BE6E-A8E6-D17B-64B60A690F7D}"/>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fld id="{9EC71654-96A5-4280-94F3-931C61A9F92C}" type="slidenum">
              <a:rPr lang="fr-FR" smtClean="0"/>
              <a:pPr>
                <a:spcAft>
                  <a:spcPts val="600"/>
                </a:spcAft>
              </a:pPr>
              <a:t>17</a:t>
            </a:fld>
            <a:endParaRPr lang="fr-FR"/>
          </a:p>
        </p:txBody>
      </p:sp>
      <p:sp>
        <p:nvSpPr>
          <p:cNvPr id="12" name="Text Placeholder 2">
            <a:extLst>
              <a:ext uri="{FF2B5EF4-FFF2-40B4-BE49-F238E27FC236}">
                <a16:creationId xmlns:a16="http://schemas.microsoft.com/office/drawing/2014/main" id="{9AD1E1E8-850C-BED7-587F-350DC2872EAB}"/>
              </a:ext>
            </a:extLst>
          </p:cNvPr>
          <p:cNvSpPr>
            <a:spLocks noGrp="1"/>
          </p:cNvSpPr>
          <p:nvPr>
            <p:ph type="body" idx="1"/>
          </p:nvPr>
        </p:nvSpPr>
        <p:spPr>
          <a:xfrm>
            <a:off x="515938" y="1681163"/>
            <a:ext cx="5157787" cy="823912"/>
          </a:xfrm>
        </p:spPr>
        <p:txBody>
          <a:bodyPr/>
          <a:lstStyle/>
          <a:p>
            <a:r>
              <a:rPr lang="en-US" dirty="0" err="1"/>
              <a:t>Exemple</a:t>
            </a:r>
            <a:r>
              <a:rPr lang="en-US" dirty="0"/>
              <a:t> </a:t>
            </a:r>
            <a:r>
              <a:rPr lang="en-US" dirty="0" err="1"/>
              <a:t>d’application</a:t>
            </a:r>
            <a:r>
              <a:rPr lang="en-US" dirty="0"/>
              <a:t> de </a:t>
            </a:r>
            <a:r>
              <a:rPr lang="en-US" dirty="0" err="1"/>
              <a:t>OneHotEncoder</a:t>
            </a:r>
            <a:endParaRPr lang="en-US" dirty="0"/>
          </a:p>
        </p:txBody>
      </p:sp>
      <p:pic>
        <p:nvPicPr>
          <p:cNvPr id="7" name="Image 6">
            <a:extLst>
              <a:ext uri="{FF2B5EF4-FFF2-40B4-BE49-F238E27FC236}">
                <a16:creationId xmlns:a16="http://schemas.microsoft.com/office/drawing/2014/main" id="{BBFC2B5F-8C6A-6C6D-4DD7-8AED737635B5}"/>
              </a:ext>
            </a:extLst>
          </p:cNvPr>
          <p:cNvPicPr>
            <a:picLocks noChangeAspect="1"/>
          </p:cNvPicPr>
          <p:nvPr/>
        </p:nvPicPr>
        <p:blipFill>
          <a:blip r:embed="rId2"/>
          <a:stretch>
            <a:fillRect/>
          </a:stretch>
        </p:blipFill>
        <p:spPr>
          <a:xfrm>
            <a:off x="515938" y="3715540"/>
            <a:ext cx="5157787" cy="1263657"/>
          </a:xfrm>
          <a:prstGeom prst="rect">
            <a:avLst/>
          </a:prstGeom>
          <a:noFill/>
        </p:spPr>
      </p:pic>
      <p:sp>
        <p:nvSpPr>
          <p:cNvPr id="5" name="ZoneTexte 4">
            <a:extLst>
              <a:ext uri="{FF2B5EF4-FFF2-40B4-BE49-F238E27FC236}">
                <a16:creationId xmlns:a16="http://schemas.microsoft.com/office/drawing/2014/main" id="{F0F2D464-9954-93F0-6193-F79029746798}"/>
              </a:ext>
            </a:extLst>
          </p:cNvPr>
          <p:cNvSpPr txBox="1"/>
          <p:nvPr/>
        </p:nvSpPr>
        <p:spPr>
          <a:xfrm>
            <a:off x="6172200" y="1681163"/>
            <a:ext cx="5183188" cy="823912"/>
          </a:xfrm>
          <a:prstGeom prst="rect">
            <a:avLst/>
          </a:prstGeom>
        </p:spPr>
        <p:txBody>
          <a:bodyPr vert="horz" lIns="91440" tIns="45720" rIns="91440" bIns="45720" rtlCol="0" anchor="b">
            <a:normAutofit/>
          </a:bodyPr>
          <a:lstStyle/>
          <a:p>
            <a:pPr>
              <a:lnSpc>
                <a:spcPct val="90000"/>
              </a:lnSpc>
              <a:spcBef>
                <a:spcPts val="1000"/>
              </a:spcBef>
            </a:pPr>
            <a:r>
              <a:rPr lang="fr-FR" sz="2400" b="1" i="1" kern="1200">
                <a:solidFill>
                  <a:schemeClr val="accent5"/>
                </a:solidFill>
                <a:latin typeface="+mn-lt"/>
                <a:ea typeface="+mn-ea"/>
                <a:cs typeface="+mn-cs"/>
              </a:rPr>
              <a:t>Encodage et export data</a:t>
            </a:r>
            <a:endParaRPr lang="fr-FR" sz="2400" b="1" kern="1200">
              <a:solidFill>
                <a:schemeClr val="accent5"/>
              </a:solidFill>
              <a:latin typeface="+mn-lt"/>
              <a:ea typeface="+mn-ea"/>
              <a:cs typeface="+mn-cs"/>
            </a:endParaRPr>
          </a:p>
        </p:txBody>
      </p:sp>
      <p:sp>
        <p:nvSpPr>
          <p:cNvPr id="3" name="Espace réservé du contenu 2">
            <a:extLst>
              <a:ext uri="{FF2B5EF4-FFF2-40B4-BE49-F238E27FC236}">
                <a16:creationId xmlns:a16="http://schemas.microsoft.com/office/drawing/2014/main" id="{6E4550EB-D9AB-4A5F-FCC2-C64A88C2A320}"/>
              </a:ext>
            </a:extLst>
          </p:cNvPr>
          <p:cNvSpPr>
            <a:spLocks noGrp="1"/>
          </p:cNvSpPr>
          <p:nvPr>
            <p:ph sz="quarter" idx="4"/>
          </p:nvPr>
        </p:nvSpPr>
        <p:spPr>
          <a:xfrm>
            <a:off x="6172200" y="2505075"/>
            <a:ext cx="5183188" cy="3684588"/>
          </a:xfrm>
        </p:spPr>
        <p:txBody>
          <a:bodyPr vert="horz" lIns="91440" tIns="45720" rIns="91440" bIns="45720" rtlCol="0">
            <a:normAutofit/>
          </a:bodyPr>
          <a:lstStyle/>
          <a:p>
            <a:endParaRPr lang="fr-FR" sz="1500"/>
          </a:p>
          <a:p>
            <a:r>
              <a:rPr lang="fr-FR" sz="1500"/>
              <a:t>Bien que le </a:t>
            </a:r>
            <a:r>
              <a:rPr lang="fr-FR" sz="1500" i="1"/>
              <a:t>« Label Encoding » </a:t>
            </a:r>
            <a:r>
              <a:rPr lang="fr-FR" sz="1500"/>
              <a:t>soit simple, il présente l'inconvénient que les valeurs numériques peuvent être mal interprétées par les algorithmes comme ayant une sorte de hiérarchie/ordre. </a:t>
            </a:r>
          </a:p>
          <a:p>
            <a:endParaRPr lang="fr-FR" sz="1500"/>
          </a:p>
          <a:p>
            <a:r>
              <a:rPr lang="fr-FR" sz="1500"/>
              <a:t>Ce problème d'ordre est traité dans une autre approche alternative commune appelée « One-Hot Encoding ». </a:t>
            </a:r>
          </a:p>
          <a:p>
            <a:endParaRPr lang="fr-FR" sz="1500"/>
          </a:p>
          <a:p>
            <a:r>
              <a:rPr lang="fr-FR" sz="1500"/>
              <a:t>Dans cette stratégie, chaque valeur de modalité est convertie en une nouvelle colonne prenant 0 ou 1 comme valeur représentant l’absence ou la présence de la modalité.</a:t>
            </a:r>
          </a:p>
          <a:p>
            <a:endParaRPr lang="fr-FR" sz="1500"/>
          </a:p>
        </p:txBody>
      </p:sp>
      <p:sp>
        <p:nvSpPr>
          <p:cNvPr id="4" name="Titre 3">
            <a:extLst>
              <a:ext uri="{FF2B5EF4-FFF2-40B4-BE49-F238E27FC236}">
                <a16:creationId xmlns:a16="http://schemas.microsoft.com/office/drawing/2014/main" id="{15CC69BD-F82A-6E5D-2DC5-9BEBDD631DB3}"/>
              </a:ext>
            </a:extLst>
          </p:cNvPr>
          <p:cNvSpPr>
            <a:spLocks noGrp="1"/>
          </p:cNvSpPr>
          <p:nvPr>
            <p:ph type="title"/>
          </p:nvPr>
        </p:nvSpPr>
        <p:spPr>
          <a:xfrm>
            <a:off x="515938" y="246621"/>
            <a:ext cx="11150600" cy="920336"/>
          </a:xfrm>
        </p:spPr>
        <p:txBody>
          <a:bodyPr vert="horz" lIns="0" tIns="0" rIns="0" bIns="0" rtlCol="0" anchor="b">
            <a:normAutofit/>
          </a:bodyPr>
          <a:lstStyle/>
          <a:p>
            <a:pPr marL="571500" indent="-571500">
              <a:buFont typeface="+mj-lt"/>
              <a:buAutoNum type="romanUcPeriod" startAt="3"/>
            </a:pPr>
            <a:r>
              <a:rPr lang="fr-FR" b="1" kern="1200" cap="all" baseline="0" dirty="0">
                <a:latin typeface="+mj-lt"/>
                <a:ea typeface="+mj-ea"/>
                <a:cs typeface="+mj-cs"/>
              </a:rPr>
              <a:t>Modélisation et prédiction</a:t>
            </a:r>
          </a:p>
        </p:txBody>
      </p:sp>
      <p:sp>
        <p:nvSpPr>
          <p:cNvPr id="6" name="ZoneTexte 5">
            <a:extLst>
              <a:ext uri="{FF2B5EF4-FFF2-40B4-BE49-F238E27FC236}">
                <a16:creationId xmlns:a16="http://schemas.microsoft.com/office/drawing/2014/main" id="{23A897EB-B070-3DBA-AB5B-647157FE601C}"/>
              </a:ext>
            </a:extLst>
          </p:cNvPr>
          <p:cNvSpPr txBox="1"/>
          <p:nvPr/>
        </p:nvSpPr>
        <p:spPr>
          <a:xfrm>
            <a:off x="515938" y="1402857"/>
            <a:ext cx="3110753" cy="369332"/>
          </a:xfrm>
          <a:prstGeom prst="rect">
            <a:avLst/>
          </a:prstGeom>
          <a:noFill/>
        </p:spPr>
        <p:txBody>
          <a:bodyPr wrap="square" rtlCol="0">
            <a:spAutoFit/>
          </a:bodyPr>
          <a:lstStyle/>
          <a:p>
            <a:r>
              <a:rPr lang="fr-FR" i="1" dirty="0">
                <a:solidFill>
                  <a:srgbClr val="2C567A"/>
                </a:solidFill>
              </a:rPr>
              <a:t>Encodage</a:t>
            </a:r>
          </a:p>
        </p:txBody>
      </p:sp>
    </p:spTree>
    <p:extLst>
      <p:ext uri="{BB962C8B-B14F-4D97-AF65-F5344CB8AC3E}">
        <p14:creationId xmlns:p14="http://schemas.microsoft.com/office/powerpoint/2010/main" val="52354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EFAB332-38C7-0998-2227-C9D06482E9D9}"/>
              </a:ext>
            </a:extLst>
          </p:cNvPr>
          <p:cNvSpPr>
            <a:spLocks noGrp="1"/>
          </p:cNvSpPr>
          <p:nvPr>
            <p:ph type="sldNum" sz="quarter" idx="12"/>
          </p:nvPr>
        </p:nvSpPr>
        <p:spPr>
          <a:xfrm>
            <a:off x="11363696" y="6455739"/>
            <a:ext cx="294460" cy="187367"/>
          </a:xfrm>
        </p:spPr>
        <p:txBody>
          <a:bodyPr anchor="ctr">
            <a:normAutofit/>
          </a:bodyPr>
          <a:lstStyle/>
          <a:p>
            <a:pPr rtl="0">
              <a:spcAft>
                <a:spcPts val="600"/>
              </a:spcAft>
            </a:pPr>
            <a:fld id="{9EC71654-96A5-4280-94F3-931C61A9F92C}" type="slidenum">
              <a:rPr lang="fr-FR" noProof="0" smtClean="0"/>
              <a:pPr rtl="0">
                <a:spcAft>
                  <a:spcPts val="600"/>
                </a:spcAft>
              </a:pPr>
              <a:t>18</a:t>
            </a:fld>
            <a:endParaRPr lang="fr-FR" noProof="0"/>
          </a:p>
        </p:txBody>
      </p:sp>
      <p:sp>
        <p:nvSpPr>
          <p:cNvPr id="5" name="Titre 4">
            <a:extLst>
              <a:ext uri="{FF2B5EF4-FFF2-40B4-BE49-F238E27FC236}">
                <a16:creationId xmlns:a16="http://schemas.microsoft.com/office/drawing/2014/main" id="{24740973-6E0E-104E-61F9-E915B554AFDC}"/>
              </a:ext>
            </a:extLst>
          </p:cNvPr>
          <p:cNvSpPr>
            <a:spLocks noGrp="1"/>
          </p:cNvSpPr>
          <p:nvPr>
            <p:ph type="title"/>
          </p:nvPr>
        </p:nvSpPr>
        <p:spPr>
          <a:xfrm>
            <a:off x="515938" y="246621"/>
            <a:ext cx="11150600" cy="920336"/>
          </a:xfrm>
        </p:spPr>
        <p:txBody>
          <a:bodyPr anchor="b">
            <a:normAutofit/>
          </a:bodyPr>
          <a:lstStyle/>
          <a:p>
            <a:pPr marL="571500" indent="-571500">
              <a:buFont typeface="+mj-lt"/>
              <a:buAutoNum type="romanUcPeriod" startAt="3"/>
            </a:pPr>
            <a:r>
              <a:rPr lang="fr-FR" dirty="0"/>
              <a:t>Modélisation et prédiction</a:t>
            </a:r>
          </a:p>
        </p:txBody>
      </p:sp>
      <p:pic>
        <p:nvPicPr>
          <p:cNvPr id="9" name="Espace réservé du contenu 8">
            <a:extLst>
              <a:ext uri="{FF2B5EF4-FFF2-40B4-BE49-F238E27FC236}">
                <a16:creationId xmlns:a16="http://schemas.microsoft.com/office/drawing/2014/main" id="{A55CA249-E7F6-9323-537B-C426B74E77EB}"/>
              </a:ext>
            </a:extLst>
          </p:cNvPr>
          <p:cNvPicPr>
            <a:picLocks noGrp="1" noChangeAspect="1"/>
          </p:cNvPicPr>
          <p:nvPr>
            <p:ph idx="1"/>
          </p:nvPr>
        </p:nvPicPr>
        <p:blipFill>
          <a:blip r:embed="rId2"/>
          <a:stretch>
            <a:fillRect/>
          </a:stretch>
        </p:blipFill>
        <p:spPr>
          <a:xfrm>
            <a:off x="681038" y="3710086"/>
            <a:ext cx="4073525" cy="1153916"/>
          </a:xfrm>
        </p:spPr>
      </p:pic>
      <p:sp>
        <p:nvSpPr>
          <p:cNvPr id="12" name="Text Placeholder 2">
            <a:extLst>
              <a:ext uri="{FF2B5EF4-FFF2-40B4-BE49-F238E27FC236}">
                <a16:creationId xmlns:a16="http://schemas.microsoft.com/office/drawing/2014/main" id="{B4BA6B2F-5E44-8460-8B78-9FF29EC98FD6}"/>
              </a:ext>
            </a:extLst>
          </p:cNvPr>
          <p:cNvSpPr>
            <a:spLocks noGrp="1"/>
          </p:cNvSpPr>
          <p:nvPr>
            <p:ph idx="15"/>
          </p:nvPr>
        </p:nvSpPr>
        <p:spPr>
          <a:xfrm>
            <a:off x="1309370" y="1903728"/>
            <a:ext cx="3445566" cy="495389"/>
          </a:xfrm>
        </p:spPr>
        <p:txBody>
          <a:bodyPr anchor="ctr">
            <a:normAutofit/>
          </a:bodyPr>
          <a:lstStyle/>
          <a:p>
            <a:r>
              <a:rPr lang="en-US" dirty="0"/>
              <a:t>Scaling</a:t>
            </a:r>
          </a:p>
        </p:txBody>
      </p:sp>
      <p:sp>
        <p:nvSpPr>
          <p:cNvPr id="4" name="Espace réservé du contenu 3">
            <a:extLst>
              <a:ext uri="{FF2B5EF4-FFF2-40B4-BE49-F238E27FC236}">
                <a16:creationId xmlns:a16="http://schemas.microsoft.com/office/drawing/2014/main" id="{539B351B-0F5D-E51E-0AE2-D76F625E0226}"/>
              </a:ext>
            </a:extLst>
          </p:cNvPr>
          <p:cNvSpPr>
            <a:spLocks noGrp="1"/>
          </p:cNvSpPr>
          <p:nvPr>
            <p:ph idx="19"/>
          </p:nvPr>
        </p:nvSpPr>
        <p:spPr>
          <a:xfrm>
            <a:off x="7327918" y="1648186"/>
            <a:ext cx="4074002" cy="2834508"/>
          </a:xfrm>
        </p:spPr>
        <p:txBody>
          <a:bodyPr anchor="b">
            <a:normAutofit/>
          </a:bodyPr>
          <a:lstStyle/>
          <a:p>
            <a:r>
              <a:rPr lang="fr-FR" dirty="0"/>
              <a:t>Étant donné que la normalisation et la standardisation peuvent toutes deux être faussées par des valeurs aberrantes à travers la moyenne, l'écart-type, les valeurs min et max, j’utilise standardisation robuste </a:t>
            </a:r>
            <a:r>
              <a:rPr lang="fr-FR" b="1" i="1" dirty="0" err="1">
                <a:solidFill>
                  <a:srgbClr val="FF0000"/>
                </a:solidFill>
              </a:rPr>
              <a:t>RobustScaler</a:t>
            </a:r>
            <a:r>
              <a:rPr lang="fr-FR" dirty="0"/>
              <a:t>.</a:t>
            </a:r>
          </a:p>
          <a:p>
            <a:r>
              <a:rPr lang="fr-FR" dirty="0"/>
              <a:t> La normalisation robuste met à l'échelle les valeurs en utilisant la médiane et l'écart interquartile, et n'est donc pas influencée par quelques valeurs grandes ou petites. De cette façon, les valeurs extrêmes ne sont pas prises en compte dans la transformation.</a:t>
            </a:r>
          </a:p>
        </p:txBody>
      </p:sp>
      <p:sp>
        <p:nvSpPr>
          <p:cNvPr id="19" name="Content Placeholder 6">
            <a:extLst>
              <a:ext uri="{FF2B5EF4-FFF2-40B4-BE49-F238E27FC236}">
                <a16:creationId xmlns:a16="http://schemas.microsoft.com/office/drawing/2014/main" id="{EBECA276-2A62-837D-2ED5-278A4722AD75}"/>
              </a:ext>
            </a:extLst>
          </p:cNvPr>
          <p:cNvSpPr>
            <a:spLocks noGrp="1"/>
          </p:cNvSpPr>
          <p:nvPr>
            <p:ph idx="20"/>
          </p:nvPr>
        </p:nvSpPr>
        <p:spPr>
          <a:xfrm>
            <a:off x="7475709" y="4963450"/>
            <a:ext cx="3445566" cy="495389"/>
          </a:xfrm>
        </p:spPr>
        <p:txBody>
          <a:bodyPr/>
          <a:lstStyle/>
          <a:p>
            <a:r>
              <a:rPr lang="en-US" dirty="0" err="1"/>
              <a:t>Théorie</a:t>
            </a:r>
            <a:endParaRPr lang="en-US" dirty="0"/>
          </a:p>
        </p:txBody>
      </p:sp>
    </p:spTree>
    <p:extLst>
      <p:ext uri="{BB962C8B-B14F-4D97-AF65-F5344CB8AC3E}">
        <p14:creationId xmlns:p14="http://schemas.microsoft.com/office/powerpoint/2010/main" val="2534035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74CF00C-5BCB-DECD-8388-A25CDAC072BB}"/>
              </a:ext>
            </a:extLst>
          </p:cNvPr>
          <p:cNvSpPr>
            <a:spLocks noGrp="1"/>
          </p:cNvSpPr>
          <p:nvPr>
            <p:ph type="sldNum" sz="quarter" idx="12"/>
          </p:nvPr>
        </p:nvSpPr>
        <p:spPr/>
        <p:txBody>
          <a:bodyPr/>
          <a:lstStyle/>
          <a:p>
            <a:pPr rtl="0"/>
            <a:fld id="{9EC71654-96A5-4280-94F3-931C61A9F92C}" type="slidenum">
              <a:rPr lang="fr-FR" noProof="0" smtClean="0"/>
              <a:pPr rtl="0"/>
              <a:t>19</a:t>
            </a:fld>
            <a:endParaRPr lang="fr-FR" noProof="0" dirty="0"/>
          </a:p>
        </p:txBody>
      </p:sp>
      <p:sp>
        <p:nvSpPr>
          <p:cNvPr id="3" name="Espace réservé du texte 2">
            <a:extLst>
              <a:ext uri="{FF2B5EF4-FFF2-40B4-BE49-F238E27FC236}">
                <a16:creationId xmlns:a16="http://schemas.microsoft.com/office/drawing/2014/main" id="{747AB7AD-04B9-DFDB-204B-AAEF63BA2521}"/>
              </a:ext>
            </a:extLst>
          </p:cNvPr>
          <p:cNvSpPr>
            <a:spLocks noGrp="1"/>
          </p:cNvSpPr>
          <p:nvPr>
            <p:ph type="body" idx="1"/>
          </p:nvPr>
        </p:nvSpPr>
        <p:spPr/>
        <p:txBody>
          <a:bodyPr/>
          <a:lstStyle/>
          <a:p>
            <a:r>
              <a:rPr lang="fr-FR" dirty="0"/>
              <a:t>R² coefficient de détermination</a:t>
            </a:r>
          </a:p>
        </p:txBody>
      </p:sp>
      <p:pic>
        <p:nvPicPr>
          <p:cNvPr id="12" name="Espace réservé du contenu 11">
            <a:extLst>
              <a:ext uri="{FF2B5EF4-FFF2-40B4-BE49-F238E27FC236}">
                <a16:creationId xmlns:a16="http://schemas.microsoft.com/office/drawing/2014/main" id="{4C880051-B794-7A13-C24C-8737F4B8F7C3}"/>
              </a:ext>
            </a:extLst>
          </p:cNvPr>
          <p:cNvPicPr>
            <a:picLocks noGrp="1" noChangeAspect="1"/>
          </p:cNvPicPr>
          <p:nvPr>
            <p:ph sz="half" idx="2"/>
          </p:nvPr>
        </p:nvPicPr>
        <p:blipFill>
          <a:blip r:embed="rId2"/>
          <a:stretch>
            <a:fillRect/>
          </a:stretch>
        </p:blipFill>
        <p:spPr>
          <a:xfrm>
            <a:off x="318714" y="4310103"/>
            <a:ext cx="5355011" cy="1425062"/>
          </a:xfrm>
        </p:spPr>
      </p:pic>
      <p:sp>
        <p:nvSpPr>
          <p:cNvPr id="5" name="Espace réservé du texte 4">
            <a:extLst>
              <a:ext uri="{FF2B5EF4-FFF2-40B4-BE49-F238E27FC236}">
                <a16:creationId xmlns:a16="http://schemas.microsoft.com/office/drawing/2014/main" id="{448CFF57-E7C2-3ADA-A540-B30C5BD945F2}"/>
              </a:ext>
            </a:extLst>
          </p:cNvPr>
          <p:cNvSpPr>
            <a:spLocks noGrp="1"/>
          </p:cNvSpPr>
          <p:nvPr>
            <p:ph type="body" sz="quarter" idx="3"/>
          </p:nvPr>
        </p:nvSpPr>
        <p:spPr/>
        <p:txBody>
          <a:bodyPr/>
          <a:lstStyle/>
          <a:p>
            <a:r>
              <a:rPr lang="fr-FR" dirty="0"/>
              <a:t>RMSE (Root </a:t>
            </a:r>
            <a:r>
              <a:rPr lang="fr-FR" dirty="0" err="1"/>
              <a:t>Mean</a:t>
            </a:r>
            <a:r>
              <a:rPr lang="fr-FR" dirty="0"/>
              <a:t> Square </a:t>
            </a:r>
            <a:r>
              <a:rPr lang="fr-FR" dirty="0" err="1"/>
              <a:t>Error</a:t>
            </a:r>
            <a:r>
              <a:rPr lang="fr-FR" dirty="0"/>
              <a:t>)</a:t>
            </a:r>
          </a:p>
        </p:txBody>
      </p:sp>
      <p:pic>
        <p:nvPicPr>
          <p:cNvPr id="9" name="Espace réservé du contenu 8">
            <a:extLst>
              <a:ext uri="{FF2B5EF4-FFF2-40B4-BE49-F238E27FC236}">
                <a16:creationId xmlns:a16="http://schemas.microsoft.com/office/drawing/2014/main" id="{6AF80E4C-1D18-34AB-1270-81691F472094}"/>
              </a:ext>
            </a:extLst>
          </p:cNvPr>
          <p:cNvPicPr>
            <a:picLocks noGrp="1" noChangeAspect="1"/>
          </p:cNvPicPr>
          <p:nvPr>
            <p:ph sz="quarter" idx="4"/>
          </p:nvPr>
        </p:nvPicPr>
        <p:blipFill rotWithShape="1">
          <a:blip r:embed="rId3"/>
          <a:srcRect l="6620"/>
          <a:stretch/>
        </p:blipFill>
        <p:spPr>
          <a:xfrm>
            <a:off x="6515333" y="4126228"/>
            <a:ext cx="4496922" cy="1792811"/>
          </a:xfrm>
        </p:spPr>
      </p:pic>
      <p:sp>
        <p:nvSpPr>
          <p:cNvPr id="7" name="Titre 6">
            <a:extLst>
              <a:ext uri="{FF2B5EF4-FFF2-40B4-BE49-F238E27FC236}">
                <a16:creationId xmlns:a16="http://schemas.microsoft.com/office/drawing/2014/main" id="{63E9D91E-9DAB-F7C6-0601-D6DDFB853107}"/>
              </a:ext>
            </a:extLst>
          </p:cNvPr>
          <p:cNvSpPr>
            <a:spLocks noGrp="1"/>
          </p:cNvSpPr>
          <p:nvPr>
            <p:ph type="title"/>
          </p:nvPr>
        </p:nvSpPr>
        <p:spPr/>
        <p:txBody>
          <a:bodyPr/>
          <a:lstStyle/>
          <a:p>
            <a:pPr marL="571500" indent="-571500">
              <a:buFont typeface="+mj-lt"/>
              <a:buAutoNum type="romanUcPeriod" startAt="3"/>
            </a:pPr>
            <a:r>
              <a:rPr lang="fr-FR" dirty="0"/>
              <a:t>Modélisation et prédiction (</a:t>
            </a:r>
            <a:r>
              <a:rPr lang="fr-FR" dirty="0" err="1"/>
              <a:t>Evalution</a:t>
            </a:r>
            <a:r>
              <a:rPr lang="fr-FR" dirty="0"/>
              <a:t>)</a:t>
            </a:r>
          </a:p>
        </p:txBody>
      </p:sp>
      <p:sp>
        <p:nvSpPr>
          <p:cNvPr id="10" name="ZoneTexte 9">
            <a:extLst>
              <a:ext uri="{FF2B5EF4-FFF2-40B4-BE49-F238E27FC236}">
                <a16:creationId xmlns:a16="http://schemas.microsoft.com/office/drawing/2014/main" id="{6FD429B5-E499-278B-2142-F8A22DAA8C9C}"/>
              </a:ext>
            </a:extLst>
          </p:cNvPr>
          <p:cNvSpPr txBox="1"/>
          <p:nvPr/>
        </p:nvSpPr>
        <p:spPr>
          <a:xfrm>
            <a:off x="6515333" y="2857500"/>
            <a:ext cx="4496921" cy="1200329"/>
          </a:xfrm>
          <a:prstGeom prst="rect">
            <a:avLst/>
          </a:prstGeom>
          <a:noFill/>
        </p:spPr>
        <p:txBody>
          <a:bodyPr wrap="square" rtlCol="0">
            <a:spAutoFit/>
          </a:bodyPr>
          <a:lstStyle/>
          <a:p>
            <a:r>
              <a:rPr lang="fr-FR" dirty="0">
                <a:latin typeface="+mj-lt"/>
              </a:rPr>
              <a:t>L'erreur quadratique moyenne (RMSE) est un moyen standard de mesurer l'erreur d'un modèle dans la prédiction de données quantitatives.</a:t>
            </a:r>
          </a:p>
        </p:txBody>
      </p:sp>
      <p:sp>
        <p:nvSpPr>
          <p:cNvPr id="13" name="ZoneTexte 12">
            <a:extLst>
              <a:ext uri="{FF2B5EF4-FFF2-40B4-BE49-F238E27FC236}">
                <a16:creationId xmlns:a16="http://schemas.microsoft.com/office/drawing/2014/main" id="{517ED327-1FF9-110B-ECC6-399D0DEE5804}"/>
              </a:ext>
            </a:extLst>
          </p:cNvPr>
          <p:cNvSpPr txBox="1"/>
          <p:nvPr/>
        </p:nvSpPr>
        <p:spPr>
          <a:xfrm>
            <a:off x="693969" y="2995999"/>
            <a:ext cx="4979756" cy="923330"/>
          </a:xfrm>
          <a:prstGeom prst="rect">
            <a:avLst/>
          </a:prstGeom>
          <a:noFill/>
        </p:spPr>
        <p:txBody>
          <a:bodyPr wrap="square" rtlCol="0">
            <a:spAutoFit/>
          </a:bodyPr>
          <a:lstStyle/>
          <a:p>
            <a:r>
              <a:rPr lang="fr-FR" dirty="0"/>
              <a:t> </a:t>
            </a:r>
            <a:r>
              <a:rPr lang="fr-FR" dirty="0">
                <a:latin typeface="+mj-lt"/>
              </a:rPr>
              <a:t>le coefficient de détermination linéaire de Pearson, noté R2 ou r2, est une mesure de la qualité de la prédiction d'une régression linéaire.</a:t>
            </a:r>
          </a:p>
        </p:txBody>
      </p:sp>
      <p:cxnSp>
        <p:nvCxnSpPr>
          <p:cNvPr id="15" name="Connecteur droit 14">
            <a:extLst>
              <a:ext uri="{FF2B5EF4-FFF2-40B4-BE49-F238E27FC236}">
                <a16:creationId xmlns:a16="http://schemas.microsoft.com/office/drawing/2014/main" id="{94288DCF-B246-AA55-B4D9-AA9F4AF40A71}"/>
              </a:ext>
            </a:extLst>
          </p:cNvPr>
          <p:cNvCxnSpPr>
            <a:stCxn id="7" idx="2"/>
          </p:cNvCxnSpPr>
          <p:nvPr/>
        </p:nvCxnSpPr>
        <p:spPr>
          <a:xfrm>
            <a:off x="6091238" y="1166957"/>
            <a:ext cx="4762" cy="49111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47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181467C-BCAB-821A-C7B7-3F40B34B7399}"/>
              </a:ext>
            </a:extLst>
          </p:cNvPr>
          <p:cNvSpPr>
            <a:spLocks noGrp="1"/>
          </p:cNvSpPr>
          <p:nvPr>
            <p:ph idx="1"/>
          </p:nvPr>
        </p:nvSpPr>
        <p:spPr/>
        <p:txBody>
          <a:bodyPr/>
          <a:lstStyle/>
          <a:p>
            <a:pPr marL="514350" indent="-514350">
              <a:buFont typeface="+mj-lt"/>
              <a:buAutoNum type="romanUcPeriod"/>
            </a:pPr>
            <a:r>
              <a:rPr lang="fr-FR" dirty="0"/>
              <a:t>Contexte et Problématique</a:t>
            </a:r>
          </a:p>
          <a:p>
            <a:pPr marL="514350" indent="-514350">
              <a:buFont typeface="+mj-lt"/>
              <a:buAutoNum type="romanUcPeriod"/>
            </a:pPr>
            <a:r>
              <a:rPr lang="fr-FR" dirty="0"/>
              <a:t>Étude Exploratoire des Données</a:t>
            </a:r>
          </a:p>
          <a:p>
            <a:pPr marL="514350" indent="-514350">
              <a:buFont typeface="+mj-lt"/>
              <a:buAutoNum type="romanUcPeriod"/>
            </a:pPr>
            <a:r>
              <a:rPr lang="fr-FR" dirty="0"/>
              <a:t>Modélisation et prédiction</a:t>
            </a:r>
          </a:p>
          <a:p>
            <a:pPr marL="971550" lvl="1" indent="-514350">
              <a:buFont typeface="+mj-lt"/>
              <a:buAutoNum type="alphaLcPeriod"/>
            </a:pPr>
            <a:r>
              <a:rPr lang="fr-FR" dirty="0"/>
              <a:t>Émissions de gaz à effet de serre</a:t>
            </a:r>
          </a:p>
          <a:p>
            <a:pPr marL="971550" lvl="1" indent="-514350">
              <a:buFont typeface="+mj-lt"/>
              <a:buAutoNum type="alphaLcPeriod"/>
            </a:pPr>
            <a:r>
              <a:rPr lang="fr-FR" dirty="0"/>
              <a:t>Consommation totale d’énergie</a:t>
            </a:r>
          </a:p>
          <a:p>
            <a:pPr marL="971550" lvl="1" indent="-514350">
              <a:buFont typeface="+mj-lt"/>
              <a:buAutoNum type="alphaLcPeriod"/>
            </a:pPr>
            <a:endParaRPr lang="fr-FR" dirty="0"/>
          </a:p>
          <a:p>
            <a:pPr marL="514350" indent="-514350">
              <a:buFont typeface="+mj-lt"/>
              <a:buAutoNum type="romanUcPeriod"/>
            </a:pPr>
            <a:r>
              <a:rPr lang="fr-FR" dirty="0"/>
              <a:t>Intérêt de l’ENERGY STAR Score</a:t>
            </a:r>
          </a:p>
          <a:p>
            <a:pPr marL="514350" indent="-514350">
              <a:buFont typeface="+mj-lt"/>
              <a:buAutoNum type="romanUcPeriod"/>
            </a:pPr>
            <a:r>
              <a:rPr lang="fr-FR" dirty="0"/>
              <a:t> Synthèse</a:t>
            </a:r>
          </a:p>
        </p:txBody>
      </p:sp>
      <p:sp>
        <p:nvSpPr>
          <p:cNvPr id="3" name="Espace réservé du numéro de diapositive 2">
            <a:extLst>
              <a:ext uri="{FF2B5EF4-FFF2-40B4-BE49-F238E27FC236}">
                <a16:creationId xmlns:a16="http://schemas.microsoft.com/office/drawing/2014/main" id="{D9E511E1-ED30-898F-7A79-52058AF92543}"/>
              </a:ext>
            </a:extLst>
          </p:cNvPr>
          <p:cNvSpPr>
            <a:spLocks noGrp="1"/>
          </p:cNvSpPr>
          <p:nvPr>
            <p:ph type="sldNum" sz="quarter" idx="12"/>
          </p:nvPr>
        </p:nvSpPr>
        <p:spPr/>
        <p:txBody>
          <a:bodyPr/>
          <a:lstStyle/>
          <a:p>
            <a:pPr rtl="0"/>
            <a:fld id="{9EC71654-96A5-4280-94F3-931C61A9F92C}" type="slidenum">
              <a:rPr lang="fr-FR" noProof="0" smtClean="0"/>
              <a:pPr rtl="0"/>
              <a:t>2</a:t>
            </a:fld>
            <a:endParaRPr lang="fr-FR" noProof="0" dirty="0"/>
          </a:p>
        </p:txBody>
      </p:sp>
      <p:pic>
        <p:nvPicPr>
          <p:cNvPr id="7" name="Espace réservé pour une image  6">
            <a:extLst>
              <a:ext uri="{FF2B5EF4-FFF2-40B4-BE49-F238E27FC236}">
                <a16:creationId xmlns:a16="http://schemas.microsoft.com/office/drawing/2014/main" id="{3F697E25-2D52-DC7A-3C05-322781CBB8AC}"/>
              </a:ext>
            </a:extLst>
          </p:cNvPr>
          <p:cNvPicPr>
            <a:picLocks noGrp="1" noChangeAspect="1"/>
          </p:cNvPicPr>
          <p:nvPr>
            <p:ph type="pic" sz="quarter" idx="13"/>
          </p:nvPr>
        </p:nvPicPr>
        <p:blipFill>
          <a:blip r:embed="rId2"/>
          <a:srcRect t="4178" b="4178"/>
          <a:stretch/>
        </p:blipFill>
        <p:spPr>
          <a:xfrm>
            <a:off x="5884647" y="0"/>
            <a:ext cx="6307353" cy="5780372"/>
          </a:xfrm>
        </p:spPr>
      </p:pic>
      <p:sp>
        <p:nvSpPr>
          <p:cNvPr id="5" name="Titre 4">
            <a:extLst>
              <a:ext uri="{FF2B5EF4-FFF2-40B4-BE49-F238E27FC236}">
                <a16:creationId xmlns:a16="http://schemas.microsoft.com/office/drawing/2014/main" id="{C628B740-52D4-DBCB-AFEE-9FB767508F84}"/>
              </a:ext>
            </a:extLst>
          </p:cNvPr>
          <p:cNvSpPr>
            <a:spLocks noGrp="1"/>
          </p:cNvSpPr>
          <p:nvPr>
            <p:ph type="title"/>
          </p:nvPr>
        </p:nvSpPr>
        <p:spPr/>
        <p:txBody>
          <a:bodyPr/>
          <a:lstStyle/>
          <a:p>
            <a:r>
              <a:rPr lang="fr-FR" dirty="0"/>
              <a:t>Sommaire</a:t>
            </a:r>
          </a:p>
        </p:txBody>
      </p:sp>
    </p:spTree>
    <p:extLst>
      <p:ext uri="{BB962C8B-B14F-4D97-AF65-F5344CB8AC3E}">
        <p14:creationId xmlns:p14="http://schemas.microsoft.com/office/powerpoint/2010/main" val="3842978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51EE89-BE6E-A8E6-D17B-64B60A690F7D}"/>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fld id="{9EC71654-96A5-4280-94F3-931C61A9F92C}" type="slidenum">
              <a:rPr lang="fr-FR" smtClean="0"/>
              <a:pPr>
                <a:spcAft>
                  <a:spcPts val="600"/>
                </a:spcAft>
              </a:pPr>
              <a:t>20</a:t>
            </a:fld>
            <a:endParaRPr lang="fr-FR"/>
          </a:p>
        </p:txBody>
      </p:sp>
      <p:sp>
        <p:nvSpPr>
          <p:cNvPr id="17" name="Text Placeholder 2">
            <a:extLst>
              <a:ext uri="{FF2B5EF4-FFF2-40B4-BE49-F238E27FC236}">
                <a16:creationId xmlns:a16="http://schemas.microsoft.com/office/drawing/2014/main" id="{578F2FFB-A5D9-3D0D-CBA5-0A9F6BBA0ECB}"/>
              </a:ext>
            </a:extLst>
          </p:cNvPr>
          <p:cNvSpPr>
            <a:spLocks noGrp="1"/>
          </p:cNvSpPr>
          <p:nvPr>
            <p:ph type="body" idx="1"/>
          </p:nvPr>
        </p:nvSpPr>
        <p:spPr>
          <a:xfrm>
            <a:off x="515938" y="1681163"/>
            <a:ext cx="5157787" cy="411956"/>
          </a:xfrm>
        </p:spPr>
        <p:txBody>
          <a:bodyPr>
            <a:normAutofit lnSpcReduction="10000"/>
          </a:bodyPr>
          <a:lstStyle/>
          <a:p>
            <a:r>
              <a:rPr lang="fr-FR" sz="2400" b="1" i="1" kern="1200" dirty="0">
                <a:solidFill>
                  <a:schemeClr val="accent5"/>
                </a:solidFill>
                <a:latin typeface="+mn-lt"/>
                <a:ea typeface="+mn-ea"/>
                <a:cs typeface="+mn-cs"/>
              </a:rPr>
              <a:t>Validation Croisée imbriquée</a:t>
            </a:r>
            <a:endParaRPr lang="en-US" dirty="0"/>
          </a:p>
        </p:txBody>
      </p:sp>
      <p:sp>
        <p:nvSpPr>
          <p:cNvPr id="3" name="Espace réservé du contenu 2">
            <a:extLst>
              <a:ext uri="{FF2B5EF4-FFF2-40B4-BE49-F238E27FC236}">
                <a16:creationId xmlns:a16="http://schemas.microsoft.com/office/drawing/2014/main" id="{6E4550EB-D9AB-4A5F-FCC2-C64A88C2A320}"/>
              </a:ext>
            </a:extLst>
          </p:cNvPr>
          <p:cNvSpPr>
            <a:spLocks noGrp="1"/>
          </p:cNvSpPr>
          <p:nvPr>
            <p:ph sz="half" idx="2"/>
          </p:nvPr>
        </p:nvSpPr>
        <p:spPr>
          <a:xfrm>
            <a:off x="515938" y="2093118"/>
            <a:ext cx="6002339" cy="3975987"/>
          </a:xfrm>
        </p:spPr>
        <p:txBody>
          <a:bodyPr vert="horz" lIns="91440" tIns="45720" rIns="91440" bIns="45720" rtlCol="0">
            <a:normAutofit fontScale="92500" lnSpcReduction="10000"/>
          </a:bodyPr>
          <a:lstStyle/>
          <a:p>
            <a:r>
              <a:rPr lang="fr-FR" i="1" dirty="0"/>
              <a:t>La validation croisée peut être utilisée à la fois pour le réglage des hyperparamètres et pour l'estimation de la performance de généralisation d'un modèle. </a:t>
            </a:r>
          </a:p>
          <a:p>
            <a:r>
              <a:rPr lang="fr-FR" i="1" dirty="0"/>
              <a:t>Cependant, son utilisation simultanée à ces deux fins est problématique, car l'évaluation résultante peut sous-estimer certains surajustements résultant de la procédure de réglage des hyperparamètres elle-même. </a:t>
            </a:r>
          </a:p>
        </p:txBody>
      </p:sp>
      <p:sp>
        <p:nvSpPr>
          <p:cNvPr id="4" name="Titre 3">
            <a:extLst>
              <a:ext uri="{FF2B5EF4-FFF2-40B4-BE49-F238E27FC236}">
                <a16:creationId xmlns:a16="http://schemas.microsoft.com/office/drawing/2014/main" id="{15CC69BD-F82A-6E5D-2DC5-9BEBDD631DB3}"/>
              </a:ext>
            </a:extLst>
          </p:cNvPr>
          <p:cNvSpPr>
            <a:spLocks noGrp="1"/>
          </p:cNvSpPr>
          <p:nvPr>
            <p:ph type="title"/>
          </p:nvPr>
        </p:nvSpPr>
        <p:spPr>
          <a:xfrm>
            <a:off x="515938" y="246621"/>
            <a:ext cx="11150600" cy="920336"/>
          </a:xfrm>
        </p:spPr>
        <p:txBody>
          <a:bodyPr vert="horz" lIns="0" tIns="0" rIns="0" bIns="0" rtlCol="0" anchor="b">
            <a:normAutofit/>
          </a:bodyPr>
          <a:lstStyle/>
          <a:p>
            <a:pPr marL="571500" indent="-571500">
              <a:buFont typeface="+mj-lt"/>
              <a:buAutoNum type="romanUcPeriod" startAt="3"/>
            </a:pPr>
            <a:r>
              <a:rPr lang="fr-FR" b="1" kern="1200" cap="all" baseline="0" dirty="0">
                <a:latin typeface="+mj-lt"/>
                <a:ea typeface="+mj-ea"/>
                <a:cs typeface="+mj-cs"/>
              </a:rPr>
              <a:t>Modélisation et prédiction</a:t>
            </a:r>
          </a:p>
        </p:txBody>
      </p:sp>
      <p:sp>
        <p:nvSpPr>
          <p:cNvPr id="20" name="Espace réservé du contenu 2">
            <a:extLst>
              <a:ext uri="{FF2B5EF4-FFF2-40B4-BE49-F238E27FC236}">
                <a16:creationId xmlns:a16="http://schemas.microsoft.com/office/drawing/2014/main" id="{FF11B1D4-3A33-77E3-8C56-660E8874283C}"/>
              </a:ext>
            </a:extLst>
          </p:cNvPr>
          <p:cNvSpPr txBox="1">
            <a:spLocks/>
          </p:cNvSpPr>
          <p:nvPr/>
        </p:nvSpPr>
        <p:spPr>
          <a:xfrm>
            <a:off x="515938" y="3798395"/>
            <a:ext cx="6002339" cy="19941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i="1" dirty="0"/>
          </a:p>
        </p:txBody>
      </p:sp>
      <p:pic>
        <p:nvPicPr>
          <p:cNvPr id="26" name="Image 25">
            <a:extLst>
              <a:ext uri="{FF2B5EF4-FFF2-40B4-BE49-F238E27FC236}">
                <a16:creationId xmlns:a16="http://schemas.microsoft.com/office/drawing/2014/main" id="{D4DEAA10-4C4A-5E58-3B68-5531D5691AA9}"/>
              </a:ext>
            </a:extLst>
          </p:cNvPr>
          <p:cNvPicPr>
            <a:picLocks noChangeAspect="1"/>
          </p:cNvPicPr>
          <p:nvPr/>
        </p:nvPicPr>
        <p:blipFill>
          <a:blip r:embed="rId2"/>
          <a:stretch>
            <a:fillRect/>
          </a:stretch>
        </p:blipFill>
        <p:spPr>
          <a:xfrm>
            <a:off x="6981297" y="2196006"/>
            <a:ext cx="4694765" cy="3204778"/>
          </a:xfrm>
          <a:prstGeom prst="rect">
            <a:avLst/>
          </a:prstGeom>
        </p:spPr>
      </p:pic>
    </p:spTree>
    <p:extLst>
      <p:ext uri="{BB962C8B-B14F-4D97-AF65-F5344CB8AC3E}">
        <p14:creationId xmlns:p14="http://schemas.microsoft.com/office/powerpoint/2010/main" val="2198689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3" descr="Espace réservé à la chronologie">
            <a:extLst>
              <a:ext uri="{FF2B5EF4-FFF2-40B4-BE49-F238E27FC236}">
                <a16:creationId xmlns:a16="http://schemas.microsoft.com/office/drawing/2014/main" id="{DA394158-22C9-4554-A3A2-3E1C175CE5D9}"/>
              </a:ext>
            </a:extLst>
          </p:cNvPr>
          <p:cNvGraphicFramePr>
            <a:graphicFrameLocks noGrp="1"/>
          </p:cNvGraphicFramePr>
          <p:nvPr>
            <p:ph idx="1"/>
            <p:extLst>
              <p:ext uri="{D42A27DB-BD31-4B8C-83A1-F6EECF244321}">
                <p14:modId xmlns:p14="http://schemas.microsoft.com/office/powerpoint/2010/main" val="1935919202"/>
              </p:ext>
            </p:extLst>
          </p:nvPr>
        </p:nvGraphicFramePr>
        <p:xfrm>
          <a:off x="838200" y="1825625"/>
          <a:ext cx="106934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a:extLst>
              <a:ext uri="{FF2B5EF4-FFF2-40B4-BE49-F238E27FC236}">
                <a16:creationId xmlns:a16="http://schemas.microsoft.com/office/drawing/2014/main" id="{BA4EA378-49C7-4674-A713-6300B71864FD}"/>
              </a:ext>
            </a:extLst>
          </p:cNvPr>
          <p:cNvSpPr>
            <a:spLocks noGrp="1"/>
          </p:cNvSpPr>
          <p:nvPr>
            <p:ph type="title"/>
          </p:nvPr>
        </p:nvSpPr>
        <p:spPr>
          <a:xfrm>
            <a:off x="1143000" y="533401"/>
            <a:ext cx="9906000" cy="1382156"/>
          </a:xfrm>
        </p:spPr>
        <p:txBody>
          <a:bodyPr rtlCol="0"/>
          <a:lstStyle/>
          <a:p>
            <a:pPr rtl="0"/>
            <a:r>
              <a:rPr lang="fr-FR" dirty="0"/>
              <a:t>CHRONOLOGIE</a:t>
            </a:r>
          </a:p>
        </p:txBody>
      </p:sp>
      <p:sp>
        <p:nvSpPr>
          <p:cNvPr id="4" name="Espace réservé du pied de page 3">
            <a:extLst>
              <a:ext uri="{FF2B5EF4-FFF2-40B4-BE49-F238E27FC236}">
                <a16:creationId xmlns:a16="http://schemas.microsoft.com/office/drawing/2014/main" id="{46B35970-86DF-4F11-9D76-FECED88366F0}"/>
              </a:ext>
            </a:extLst>
          </p:cNvPr>
          <p:cNvSpPr>
            <a:spLocks noGrp="1"/>
          </p:cNvSpPr>
          <p:nvPr>
            <p:ph type="ftr" sz="quarter" idx="11"/>
          </p:nvPr>
        </p:nvSpPr>
        <p:spPr>
          <a:xfrm>
            <a:off x="154429" y="6398878"/>
            <a:ext cx="4497315" cy="365125"/>
          </a:xfrm>
        </p:spPr>
        <p:txBody>
          <a:bodyPr rtlCol="0"/>
          <a:lstStyle/>
          <a:p>
            <a:pPr rtl="0"/>
            <a:r>
              <a:rPr lang="fr-FR"/>
              <a:t>Exemple de Texte de Pied de page</a:t>
            </a:r>
          </a:p>
        </p:txBody>
      </p:sp>
      <p:sp>
        <p:nvSpPr>
          <p:cNvPr id="5" name="Espace réservé de la date 4">
            <a:extLst>
              <a:ext uri="{FF2B5EF4-FFF2-40B4-BE49-F238E27FC236}">
                <a16:creationId xmlns:a16="http://schemas.microsoft.com/office/drawing/2014/main" id="{1A4C12C2-5182-41CE-A07D-11992CF629EA}"/>
              </a:ext>
            </a:extLst>
          </p:cNvPr>
          <p:cNvSpPr>
            <a:spLocks noGrp="1"/>
          </p:cNvSpPr>
          <p:nvPr>
            <p:ph type="dt" sz="half" idx="10"/>
          </p:nvPr>
        </p:nvSpPr>
        <p:spPr>
          <a:xfrm>
            <a:off x="7337102" y="6398878"/>
            <a:ext cx="4193908" cy="365125"/>
          </a:xfrm>
        </p:spPr>
        <p:txBody>
          <a:bodyPr rtlCol="0"/>
          <a:lstStyle/>
          <a:p>
            <a:pPr rtl="0"/>
            <a:r>
              <a:rPr lang="fr-FR"/>
              <a:t>7/02/20XX</a:t>
            </a:r>
          </a:p>
        </p:txBody>
      </p:sp>
      <p:sp>
        <p:nvSpPr>
          <p:cNvPr id="6" name="Espace réservé du numéro de diapositive 5">
            <a:extLst>
              <a:ext uri="{FF2B5EF4-FFF2-40B4-BE49-F238E27FC236}">
                <a16:creationId xmlns:a16="http://schemas.microsoft.com/office/drawing/2014/main" id="{90A3CABF-07C6-4D28-9459-B48AE520A290}"/>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fr-FR" smtClean="0"/>
              <a:pPr rtl="0"/>
              <a:t>21</a:t>
            </a:fld>
            <a:endParaRPr lang="fr-FR" dirty="0"/>
          </a:p>
        </p:txBody>
      </p:sp>
    </p:spTree>
    <p:extLst>
      <p:ext uri="{BB962C8B-B14F-4D97-AF65-F5344CB8AC3E}">
        <p14:creationId xmlns:p14="http://schemas.microsoft.com/office/powerpoint/2010/main" val="3293456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AB08B8-3DB3-4637-AE23-B8DB96D9FCEC}"/>
              </a:ext>
            </a:extLst>
          </p:cNvPr>
          <p:cNvSpPr>
            <a:spLocks noGrp="1"/>
          </p:cNvSpPr>
          <p:nvPr>
            <p:ph type="ctrTitle"/>
          </p:nvPr>
        </p:nvSpPr>
        <p:spPr>
          <a:xfrm>
            <a:off x="6343650" y="2189163"/>
            <a:ext cx="5143500" cy="2090808"/>
          </a:xfrm>
        </p:spPr>
        <p:txBody>
          <a:bodyPr rtlCol="0"/>
          <a:lstStyle/>
          <a:p>
            <a:pPr algn="ctr" rtl="0"/>
            <a:r>
              <a:rPr lang="fr-FR" dirty="0"/>
              <a:t>émissions de gaz à effet de serre</a:t>
            </a:r>
          </a:p>
        </p:txBody>
      </p:sp>
      <p:sp>
        <p:nvSpPr>
          <p:cNvPr id="3" name="Sous-titre 2">
            <a:extLst>
              <a:ext uri="{FF2B5EF4-FFF2-40B4-BE49-F238E27FC236}">
                <a16:creationId xmlns:a16="http://schemas.microsoft.com/office/drawing/2014/main" id="{2198AA37-E298-4CD8-9F0F-2123ACFD9653}"/>
              </a:ext>
            </a:extLst>
          </p:cNvPr>
          <p:cNvSpPr>
            <a:spLocks noGrp="1"/>
          </p:cNvSpPr>
          <p:nvPr>
            <p:ph type="subTitle" idx="1"/>
          </p:nvPr>
        </p:nvSpPr>
        <p:spPr/>
        <p:txBody>
          <a:bodyPr rtlCol="0"/>
          <a:lstStyle/>
          <a:p>
            <a:pPr rtl="0"/>
            <a:r>
              <a:rPr lang="fr-FR" dirty="0"/>
              <a:t>Modélisation</a:t>
            </a:r>
          </a:p>
        </p:txBody>
      </p:sp>
      <p:pic>
        <p:nvPicPr>
          <p:cNvPr id="10" name="Espace réservé d’image 9">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a:srcRect/>
          <a:stretch/>
        </p:blipFill>
        <p:spPr>
          <a:xfrm>
            <a:off x="710812" y="1394405"/>
            <a:ext cx="5305661" cy="3973940"/>
          </a:xfrm>
        </p:spPr>
      </p:pic>
    </p:spTree>
    <p:extLst>
      <p:ext uri="{BB962C8B-B14F-4D97-AF65-F5344CB8AC3E}">
        <p14:creationId xmlns:p14="http://schemas.microsoft.com/office/powerpoint/2010/main" val="72778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843FE58-B185-79B2-5368-760E932F77B5}"/>
              </a:ext>
            </a:extLst>
          </p:cNvPr>
          <p:cNvSpPr>
            <a:spLocks noGrp="1"/>
          </p:cNvSpPr>
          <p:nvPr>
            <p:ph type="sldNum" sz="quarter" idx="12"/>
          </p:nvPr>
        </p:nvSpPr>
        <p:spPr>
          <a:xfrm>
            <a:off x="11363696" y="6455739"/>
            <a:ext cx="294460" cy="187367"/>
          </a:xfrm>
        </p:spPr>
        <p:txBody>
          <a:bodyPr anchor="ctr">
            <a:normAutofit/>
          </a:bodyPr>
          <a:lstStyle/>
          <a:p>
            <a:pPr rtl="0">
              <a:spcAft>
                <a:spcPts val="600"/>
              </a:spcAft>
            </a:pPr>
            <a:fld id="{9EC71654-96A5-4280-94F3-931C61A9F92C}" type="slidenum">
              <a:rPr lang="fr-FR" noProof="0" smtClean="0"/>
              <a:pPr rtl="0">
                <a:spcAft>
                  <a:spcPts val="600"/>
                </a:spcAft>
              </a:pPr>
              <a:t>23</a:t>
            </a:fld>
            <a:endParaRPr lang="fr-FR" noProof="0"/>
          </a:p>
        </p:txBody>
      </p:sp>
      <p:sp>
        <p:nvSpPr>
          <p:cNvPr id="28" name="Title 4">
            <a:extLst>
              <a:ext uri="{FF2B5EF4-FFF2-40B4-BE49-F238E27FC236}">
                <a16:creationId xmlns:a16="http://schemas.microsoft.com/office/drawing/2014/main" id="{D4BC41F8-B452-7719-67CE-4FF3BEF128D1}"/>
              </a:ext>
            </a:extLst>
          </p:cNvPr>
          <p:cNvSpPr>
            <a:spLocks noGrp="1"/>
          </p:cNvSpPr>
          <p:nvPr>
            <p:ph type="title"/>
          </p:nvPr>
        </p:nvSpPr>
        <p:spPr>
          <a:xfrm>
            <a:off x="515938" y="246621"/>
            <a:ext cx="11150600" cy="920336"/>
          </a:xfrm>
        </p:spPr>
        <p:txBody>
          <a:bodyPr anchor="b">
            <a:normAutofit/>
          </a:bodyPr>
          <a:lstStyle/>
          <a:p>
            <a:pPr marL="571500" indent="-571500">
              <a:buFont typeface="+mj-lt"/>
              <a:buAutoNum type="romanUcPeriod" startAt="3"/>
            </a:pPr>
            <a:r>
              <a:rPr lang="fr-FR" dirty="0"/>
              <a:t>Modélisation et prédiction (Modèle sélection)</a:t>
            </a:r>
            <a:endParaRPr lang="en-US" dirty="0"/>
          </a:p>
        </p:txBody>
      </p:sp>
      <p:sp>
        <p:nvSpPr>
          <p:cNvPr id="55" name="ZoneTexte 54">
            <a:extLst>
              <a:ext uri="{FF2B5EF4-FFF2-40B4-BE49-F238E27FC236}">
                <a16:creationId xmlns:a16="http://schemas.microsoft.com/office/drawing/2014/main" id="{33840519-0EF4-0C73-417D-65AEA25DE78B}"/>
              </a:ext>
            </a:extLst>
          </p:cNvPr>
          <p:cNvSpPr txBox="1"/>
          <p:nvPr/>
        </p:nvSpPr>
        <p:spPr>
          <a:xfrm>
            <a:off x="733424" y="1533525"/>
            <a:ext cx="99599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fr-FR" dirty="0"/>
              <a:t>Modélisation Émission de gaz à effet de serre </a:t>
            </a:r>
            <a:r>
              <a:rPr lang="fr-FR" b="1" dirty="0">
                <a:solidFill>
                  <a:srgbClr val="00B050"/>
                </a:solidFill>
              </a:rPr>
              <a:t>AVEC</a:t>
            </a:r>
            <a:r>
              <a:rPr lang="fr-FR" dirty="0"/>
              <a:t> ENERGIE STAR SCORE</a:t>
            </a:r>
          </a:p>
        </p:txBody>
      </p:sp>
      <p:graphicFrame>
        <p:nvGraphicFramePr>
          <p:cNvPr id="64" name="Espace réservé du contenu 63">
            <a:extLst>
              <a:ext uri="{FF2B5EF4-FFF2-40B4-BE49-F238E27FC236}">
                <a16:creationId xmlns:a16="http://schemas.microsoft.com/office/drawing/2014/main" id="{7C440A8E-4035-9402-579A-EC8E2A61FD87}"/>
              </a:ext>
            </a:extLst>
          </p:cNvPr>
          <p:cNvGraphicFramePr>
            <a:graphicFrameLocks noGrp="1"/>
          </p:cNvGraphicFramePr>
          <p:nvPr>
            <p:ph sz="half" idx="2"/>
            <p:extLst>
              <p:ext uri="{D42A27DB-BD31-4B8C-83A1-F6EECF244321}">
                <p14:modId xmlns:p14="http://schemas.microsoft.com/office/powerpoint/2010/main" val="498837223"/>
              </p:ext>
            </p:extLst>
          </p:nvPr>
        </p:nvGraphicFramePr>
        <p:xfrm>
          <a:off x="6172202" y="2116667"/>
          <a:ext cx="5181598" cy="40602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8" name="Espace réservé du contenu 67">
            <a:extLst>
              <a:ext uri="{FF2B5EF4-FFF2-40B4-BE49-F238E27FC236}">
                <a16:creationId xmlns:a16="http://schemas.microsoft.com/office/drawing/2014/main" id="{E7985F70-AF4A-D058-A0DA-308484E62B6C}"/>
              </a:ext>
            </a:extLst>
          </p:cNvPr>
          <p:cNvGraphicFramePr>
            <a:graphicFrameLocks noGrp="1"/>
          </p:cNvGraphicFramePr>
          <p:nvPr>
            <p:ph sz="half" idx="1"/>
            <p:extLst>
              <p:ext uri="{D42A27DB-BD31-4B8C-83A1-F6EECF244321}">
                <p14:modId xmlns:p14="http://schemas.microsoft.com/office/powerpoint/2010/main" val="973626555"/>
              </p:ext>
            </p:extLst>
          </p:nvPr>
        </p:nvGraphicFramePr>
        <p:xfrm>
          <a:off x="515938" y="2236134"/>
          <a:ext cx="5503862" cy="3696439"/>
        </p:xfrm>
        <a:graphic>
          <a:graphicData uri="http://schemas.openxmlformats.org/drawingml/2006/table">
            <a:tbl>
              <a:tblPr/>
              <a:tblGrid>
                <a:gridCol w="1274837">
                  <a:extLst>
                    <a:ext uri="{9D8B030D-6E8A-4147-A177-3AD203B41FA5}">
                      <a16:colId xmlns:a16="http://schemas.microsoft.com/office/drawing/2014/main" val="3478593505"/>
                    </a:ext>
                  </a:extLst>
                </a:gridCol>
                <a:gridCol w="600644">
                  <a:extLst>
                    <a:ext uri="{9D8B030D-6E8A-4147-A177-3AD203B41FA5}">
                      <a16:colId xmlns:a16="http://schemas.microsoft.com/office/drawing/2014/main" val="3447840457"/>
                    </a:ext>
                  </a:extLst>
                </a:gridCol>
                <a:gridCol w="882579">
                  <a:extLst>
                    <a:ext uri="{9D8B030D-6E8A-4147-A177-3AD203B41FA5}">
                      <a16:colId xmlns:a16="http://schemas.microsoft.com/office/drawing/2014/main" val="1218309525"/>
                    </a:ext>
                  </a:extLst>
                </a:gridCol>
                <a:gridCol w="735483">
                  <a:extLst>
                    <a:ext uri="{9D8B030D-6E8A-4147-A177-3AD203B41FA5}">
                      <a16:colId xmlns:a16="http://schemas.microsoft.com/office/drawing/2014/main" val="3216043300"/>
                    </a:ext>
                  </a:extLst>
                </a:gridCol>
                <a:gridCol w="1078708">
                  <a:extLst>
                    <a:ext uri="{9D8B030D-6E8A-4147-A177-3AD203B41FA5}">
                      <a16:colId xmlns:a16="http://schemas.microsoft.com/office/drawing/2014/main" val="1729714943"/>
                    </a:ext>
                  </a:extLst>
                </a:gridCol>
                <a:gridCol w="931611">
                  <a:extLst>
                    <a:ext uri="{9D8B030D-6E8A-4147-A177-3AD203B41FA5}">
                      <a16:colId xmlns:a16="http://schemas.microsoft.com/office/drawing/2014/main" val="3746036054"/>
                    </a:ext>
                  </a:extLst>
                </a:gridCol>
              </a:tblGrid>
              <a:tr h="176516">
                <a:tc>
                  <a:txBody>
                    <a:bodyPr/>
                    <a:lstStyle/>
                    <a:p>
                      <a:pPr algn="ctr" fontAlgn="b"/>
                      <a:endParaRPr lang="fr-FR" sz="1100" b="0" i="0" u="none" strike="noStrike">
                        <a:solidFill>
                          <a:srgbClr val="000000"/>
                        </a:solidFill>
                        <a:effectLst/>
                        <a:latin typeface="Corbel" panose="020B0503020204020204" pitchFamily="34" charset="0"/>
                      </a:endParaRPr>
                    </a:p>
                  </a:txBody>
                  <a:tcPr marL="7355" marR="7355" marT="735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a:solidFill>
                            <a:srgbClr val="000000"/>
                          </a:solidFill>
                          <a:effectLst/>
                          <a:latin typeface="Corbel" panose="020B0503020204020204" pitchFamily="34" charset="0"/>
                        </a:rPr>
                        <a:t>Time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fr-FR" sz="1100" b="1" i="0" u="none" strike="noStrike" dirty="0">
                          <a:solidFill>
                            <a:srgbClr val="000000"/>
                          </a:solidFill>
                          <a:effectLst/>
                          <a:latin typeface="Corbel" panose="020B0503020204020204" pitchFamily="34" charset="0"/>
                        </a:rPr>
                        <a:t>R2 </a:t>
                      </a:r>
                      <a:r>
                        <a:rPr lang="fr-FR" sz="1100" b="1" i="0" u="none" strike="noStrike" dirty="0" err="1">
                          <a:solidFill>
                            <a:srgbClr val="000000"/>
                          </a:solidFill>
                          <a:effectLst/>
                          <a:latin typeface="Corbel" panose="020B0503020204020204" pitchFamily="34" charset="0"/>
                        </a:rPr>
                        <a:t>mean</a:t>
                      </a:r>
                      <a:r>
                        <a:rPr lang="fr-FR" sz="1100" b="1" i="0" u="none" strike="noStrike" dirty="0">
                          <a:solidFill>
                            <a:srgbClr val="000000"/>
                          </a:solidFill>
                          <a:effectLst/>
                          <a:latin typeface="Corbel" panose="020B0503020204020204" pitchFamily="34" charset="0"/>
                        </a:rPr>
                        <a:t> score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fr-FR" sz="1100" b="1" i="0" u="none" strike="noStrike" dirty="0">
                          <a:solidFill>
                            <a:srgbClr val="000000"/>
                          </a:solidFill>
                          <a:effectLst/>
                          <a:latin typeface="Corbel" panose="020B0503020204020204" pitchFamily="34" charset="0"/>
                        </a:rPr>
                        <a:t>R2 std score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fr-FR" sz="1100" b="1" i="0" u="none" strike="noStrike" dirty="0">
                          <a:solidFill>
                            <a:srgbClr val="000000"/>
                          </a:solidFill>
                          <a:effectLst/>
                          <a:latin typeface="Corbel" panose="020B0503020204020204" pitchFamily="34" charset="0"/>
                        </a:rPr>
                        <a:t>RMSE </a:t>
                      </a:r>
                      <a:r>
                        <a:rPr lang="fr-FR" sz="1100" b="1" i="0" u="none" strike="noStrike" dirty="0" err="1">
                          <a:solidFill>
                            <a:srgbClr val="000000"/>
                          </a:solidFill>
                          <a:effectLst/>
                          <a:latin typeface="Corbel" panose="020B0503020204020204" pitchFamily="34" charset="0"/>
                        </a:rPr>
                        <a:t>mean</a:t>
                      </a:r>
                      <a:r>
                        <a:rPr lang="fr-FR" sz="1100" b="1" i="0" u="none" strike="noStrike" dirty="0">
                          <a:solidFill>
                            <a:srgbClr val="000000"/>
                          </a:solidFill>
                          <a:effectLst/>
                          <a:latin typeface="Corbel" panose="020B0503020204020204" pitchFamily="34" charset="0"/>
                        </a:rPr>
                        <a:t> score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fr-FR" sz="1100" b="1" i="0" u="none" strike="noStrike" dirty="0">
                          <a:solidFill>
                            <a:srgbClr val="000000"/>
                          </a:solidFill>
                          <a:effectLst/>
                          <a:latin typeface="Corbel" panose="020B0503020204020204" pitchFamily="34" charset="0"/>
                        </a:rPr>
                        <a:t>RMSE std score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731817619"/>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StackingRegressor</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173,3617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orbel" panose="020B0503020204020204" pitchFamily="34" charset="0"/>
                        </a:rPr>
                        <a:t>70,4%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orbel" panose="020B0503020204020204" pitchFamily="34" charset="0"/>
                        </a:rPr>
                        <a:t>            0,013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orbel" panose="020B0503020204020204" pitchFamily="34" charset="0"/>
                        </a:rPr>
                        <a:t>0,57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0773279"/>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VotingRegressor</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29,9069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70,3%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0,006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0,57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82620893"/>
                  </a:ext>
                </a:extLst>
              </a:tr>
              <a:tr h="176516">
                <a:tc>
                  <a:txBody>
                    <a:bodyPr/>
                    <a:lstStyle/>
                    <a:p>
                      <a:pPr algn="ctr" fontAlgn="b"/>
                      <a:r>
                        <a:rPr lang="fr-FR" sz="1100" b="0" i="0" u="none" strike="noStrike">
                          <a:solidFill>
                            <a:srgbClr val="000000"/>
                          </a:solidFill>
                          <a:effectLst/>
                          <a:latin typeface="Corbel" panose="020B0503020204020204" pitchFamily="34" charset="0"/>
                        </a:rPr>
                        <a:t>GradientBoosting</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5,066847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69,1%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0,007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0,60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29665167"/>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LightGBM</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0,658856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68,8%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0,009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0,60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48524724"/>
                  </a:ext>
                </a:extLst>
              </a:tr>
              <a:tr h="176516">
                <a:tc>
                  <a:txBody>
                    <a:bodyPr/>
                    <a:lstStyle/>
                    <a:p>
                      <a:pPr algn="ctr" fontAlgn="b"/>
                      <a:r>
                        <a:rPr lang="fr-FR" sz="1100" b="0" i="0" u="none" strike="noStrike">
                          <a:solidFill>
                            <a:srgbClr val="000000"/>
                          </a:solidFill>
                          <a:effectLst/>
                          <a:latin typeface="Corbel" panose="020B0503020204020204" pitchFamily="34" charset="0"/>
                        </a:rPr>
                        <a:t>HistGradientBoosting</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10,20693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68,7%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0,010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0,60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78987085"/>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RandomForest</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11,8018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68,2%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0,006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0,61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17325189"/>
                  </a:ext>
                </a:extLst>
              </a:tr>
              <a:tr h="176516">
                <a:tc>
                  <a:txBody>
                    <a:bodyPr/>
                    <a:lstStyle/>
                    <a:p>
                      <a:pPr algn="ctr" fontAlgn="b"/>
                      <a:r>
                        <a:rPr lang="fr-FR" sz="1100" b="0" i="0" u="none" strike="noStrike">
                          <a:solidFill>
                            <a:srgbClr val="000000"/>
                          </a:solidFill>
                          <a:effectLst/>
                          <a:latin typeface="Corbel" panose="020B0503020204020204" pitchFamily="34" charset="0"/>
                        </a:rPr>
                        <a:t>xgboost</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r" fontAlgn="b"/>
                      <a:r>
                        <a:rPr lang="fr-FR" sz="1100" b="0" i="0" u="none" strike="noStrike">
                          <a:solidFill>
                            <a:srgbClr val="000000"/>
                          </a:solidFill>
                          <a:effectLst/>
                          <a:latin typeface="Calibri" panose="020F0502020204030204" pitchFamily="34" charset="0"/>
                        </a:rPr>
                        <a:t>1,886385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68,0%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0,016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0,62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3328556"/>
                  </a:ext>
                </a:extLst>
              </a:tr>
              <a:tr h="176516">
                <a:tc>
                  <a:txBody>
                    <a:bodyPr/>
                    <a:lstStyle/>
                    <a:p>
                      <a:pPr algn="ctr" fontAlgn="b"/>
                      <a:r>
                        <a:rPr lang="fr-FR" sz="1100" b="0" i="0" u="none" strike="noStrike" dirty="0">
                          <a:solidFill>
                            <a:srgbClr val="000000"/>
                          </a:solidFill>
                          <a:effectLst/>
                          <a:latin typeface="Corbel" panose="020B0503020204020204" pitchFamily="34" charset="0"/>
                        </a:rPr>
                        <a:t>Bagging</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r" fontAlgn="b"/>
                      <a:r>
                        <a:rPr lang="fr-FR" sz="1100" b="0" i="0" u="none" strike="noStrike">
                          <a:solidFill>
                            <a:srgbClr val="000000"/>
                          </a:solidFill>
                          <a:effectLst/>
                          <a:latin typeface="Calibri" panose="020F0502020204030204" pitchFamily="34" charset="0"/>
                        </a:rPr>
                        <a:t>1,323351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64,8%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0,010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0,68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14457857"/>
                  </a:ext>
                </a:extLst>
              </a:tr>
              <a:tr h="176516">
                <a:tc>
                  <a:txBody>
                    <a:bodyPr/>
                    <a:lstStyle/>
                    <a:p>
                      <a:pPr algn="ctr" fontAlgn="b"/>
                      <a:r>
                        <a:rPr lang="fr-FR" sz="1100" b="0" i="0" u="none" strike="noStrike">
                          <a:solidFill>
                            <a:srgbClr val="000000"/>
                          </a:solidFill>
                          <a:effectLst/>
                          <a:latin typeface="Corbel" panose="020B0503020204020204" pitchFamily="34" charset="0"/>
                        </a:rPr>
                        <a:t>Ridge</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0,047267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60,6%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0,017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0,76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6306414"/>
                  </a:ext>
                </a:extLst>
              </a:tr>
              <a:tr h="176516">
                <a:tc>
                  <a:txBody>
                    <a:bodyPr/>
                    <a:lstStyle/>
                    <a:p>
                      <a:pPr algn="ctr" fontAlgn="b"/>
                      <a:r>
                        <a:rPr lang="fr-FR" sz="1100" b="0" i="0" u="none" strike="noStrike" dirty="0">
                          <a:solidFill>
                            <a:srgbClr val="000000"/>
                          </a:solidFill>
                          <a:effectLst/>
                          <a:latin typeface="Corbel" panose="020B0503020204020204" pitchFamily="34" charset="0"/>
                        </a:rPr>
                        <a:t>kernel </a:t>
                      </a:r>
                      <a:r>
                        <a:rPr lang="fr-FR" sz="1100" b="0" i="0" u="none" strike="noStrike" dirty="0" err="1">
                          <a:solidFill>
                            <a:srgbClr val="000000"/>
                          </a:solidFill>
                          <a:effectLst/>
                          <a:latin typeface="Corbel" panose="020B0503020204020204" pitchFamily="34" charset="0"/>
                        </a:rPr>
                        <a:t>ridge</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0,423916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59,6%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0,016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0,78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63845852"/>
                  </a:ext>
                </a:extLst>
              </a:tr>
              <a:tr h="176516">
                <a:tc>
                  <a:txBody>
                    <a:bodyPr/>
                    <a:lstStyle/>
                    <a:p>
                      <a:pPr algn="ctr" fontAlgn="b"/>
                      <a:r>
                        <a:rPr lang="fr-FR" sz="1100" b="0" i="0" u="none" strike="noStrike">
                          <a:solidFill>
                            <a:srgbClr val="000000"/>
                          </a:solidFill>
                          <a:effectLst/>
                          <a:latin typeface="Corbel" panose="020B0503020204020204" pitchFamily="34" charset="0"/>
                        </a:rPr>
                        <a:t>AdaBoost</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2,630962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53,3%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0,017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0,90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50210977"/>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ElasticNet</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0,031245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20,6%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0,021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1,53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91541327"/>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svr</a:t>
                      </a:r>
                      <a:r>
                        <a:rPr lang="fr-FR" sz="1100" b="0" i="0" u="none" strike="noStrike" dirty="0">
                          <a:solidFill>
                            <a:srgbClr val="000000"/>
                          </a:solidFill>
                          <a:effectLst/>
                          <a:latin typeface="Corbel" panose="020B0503020204020204" pitchFamily="34" charset="0"/>
                        </a:rPr>
                        <a:t> </a:t>
                      </a:r>
                      <a:r>
                        <a:rPr lang="fr-FR" sz="1100" b="0" i="0" u="none" strike="noStrike" dirty="0" err="1">
                          <a:solidFill>
                            <a:srgbClr val="000000"/>
                          </a:solidFill>
                          <a:effectLst/>
                          <a:latin typeface="Corbel" panose="020B0503020204020204" pitchFamily="34" charset="0"/>
                        </a:rPr>
                        <a:t>rbf</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1,712232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12,4%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0,014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1,69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60618803"/>
                  </a:ext>
                </a:extLst>
              </a:tr>
              <a:tr h="176516">
                <a:tc>
                  <a:txBody>
                    <a:bodyPr/>
                    <a:lstStyle/>
                    <a:p>
                      <a:pPr algn="ctr" fontAlgn="b"/>
                      <a:r>
                        <a:rPr lang="fr-FR" sz="1100" b="0" i="0" u="none" strike="noStrike" dirty="0">
                          <a:solidFill>
                            <a:srgbClr val="000000"/>
                          </a:solidFill>
                          <a:effectLst/>
                          <a:latin typeface="Corbel" panose="020B0503020204020204" pitchFamily="34" charset="0"/>
                        </a:rPr>
                        <a:t>Lasso</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0,031235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9,5%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0,015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1,75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73582155"/>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svr</a:t>
                      </a:r>
                      <a:r>
                        <a:rPr lang="fr-FR" sz="1100" b="0" i="0" u="none" strike="noStrike" dirty="0">
                          <a:solidFill>
                            <a:srgbClr val="000000"/>
                          </a:solidFill>
                          <a:effectLst/>
                          <a:latin typeface="Corbel" panose="020B0503020204020204" pitchFamily="34" charset="0"/>
                        </a:rPr>
                        <a:t> poly</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13,55514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-190,9%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3,694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5,39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6,61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28278437"/>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svr</a:t>
                      </a:r>
                      <a:r>
                        <a:rPr lang="fr-FR" sz="1100" b="0" i="0" u="none" strike="noStrike" dirty="0">
                          <a:solidFill>
                            <a:srgbClr val="000000"/>
                          </a:solidFill>
                          <a:effectLst/>
                          <a:latin typeface="Corbel" panose="020B0503020204020204" pitchFamily="34" charset="0"/>
                        </a:rPr>
                        <a:t> </a:t>
                      </a:r>
                      <a:r>
                        <a:rPr lang="fr-FR" sz="1100" b="0" i="0" u="none" strike="noStrike" dirty="0" err="1">
                          <a:solidFill>
                            <a:srgbClr val="000000"/>
                          </a:solidFill>
                          <a:effectLst/>
                          <a:latin typeface="Corbel" panose="020B0503020204020204" pitchFamily="34" charset="0"/>
                        </a:rPr>
                        <a:t>linear</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0,658425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-7462,5%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115,568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150,68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233,13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92787618"/>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svr</a:t>
                      </a:r>
                      <a:r>
                        <a:rPr lang="fr-FR" sz="1100" b="0" i="0" u="none" strike="noStrike" dirty="0">
                          <a:solidFill>
                            <a:srgbClr val="000000"/>
                          </a:solidFill>
                          <a:effectLst/>
                          <a:latin typeface="Corbel" panose="020B0503020204020204" pitchFamily="34" charset="0"/>
                        </a:rPr>
                        <a:t> </a:t>
                      </a:r>
                      <a:r>
                        <a:rPr lang="fr-FR" sz="1100" b="0" i="0" u="none" strike="noStrike" dirty="0" err="1">
                          <a:solidFill>
                            <a:srgbClr val="000000"/>
                          </a:solidFill>
                          <a:effectLst/>
                          <a:latin typeface="Corbel" panose="020B0503020204020204" pitchFamily="34" charset="0"/>
                        </a:rPr>
                        <a:t>sigmoid</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1,395803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-10658,1%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14,513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207,65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26,63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46010999"/>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LinearRegression</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0,103838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-59098,9%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1 183,153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1132,96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2264,33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42488060"/>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Dummy</a:t>
                      </a:r>
                      <a:r>
                        <a:rPr lang="fr-FR" sz="1100" b="0" i="0" u="none" strike="noStrike" dirty="0">
                          <a:solidFill>
                            <a:srgbClr val="000000"/>
                          </a:solidFill>
                          <a:effectLst/>
                          <a:latin typeface="Corbel" panose="020B0503020204020204" pitchFamily="34" charset="0"/>
                        </a:rPr>
                        <a:t> estimateur</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0,0012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orbel" panose="020B0503020204020204" pitchFamily="34" charset="0"/>
                        </a:rPr>
                        <a:t>-0,3%</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orbel" panose="020B0503020204020204" pitchFamily="34" charset="0"/>
                        </a:rPr>
                        <a:t>            0,004 </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orbel" panose="020B0503020204020204" pitchFamily="34" charset="0"/>
                        </a:rPr>
                        <a:t>-1,94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orbel" panose="020B0503020204020204" pitchFamily="34" charset="0"/>
                        </a:rPr>
                        <a:t>0,00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6967500"/>
                  </a:ext>
                </a:extLst>
              </a:tr>
            </a:tbl>
          </a:graphicData>
        </a:graphic>
      </p:graphicFrame>
    </p:spTree>
    <p:extLst>
      <p:ext uri="{BB962C8B-B14F-4D97-AF65-F5344CB8AC3E}">
        <p14:creationId xmlns:p14="http://schemas.microsoft.com/office/powerpoint/2010/main" val="2463137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843FE58-B185-79B2-5368-760E932F77B5}"/>
              </a:ext>
            </a:extLst>
          </p:cNvPr>
          <p:cNvSpPr>
            <a:spLocks noGrp="1"/>
          </p:cNvSpPr>
          <p:nvPr>
            <p:ph type="sldNum" sz="quarter" idx="12"/>
          </p:nvPr>
        </p:nvSpPr>
        <p:spPr>
          <a:xfrm>
            <a:off x="11363696" y="6455739"/>
            <a:ext cx="294460" cy="187367"/>
          </a:xfrm>
        </p:spPr>
        <p:txBody>
          <a:bodyPr anchor="ctr">
            <a:normAutofit/>
          </a:bodyPr>
          <a:lstStyle/>
          <a:p>
            <a:pPr rtl="0">
              <a:spcAft>
                <a:spcPts val="600"/>
              </a:spcAft>
            </a:pPr>
            <a:fld id="{9EC71654-96A5-4280-94F3-931C61A9F92C}" type="slidenum">
              <a:rPr lang="fr-FR" noProof="0" smtClean="0"/>
              <a:pPr rtl="0">
                <a:spcAft>
                  <a:spcPts val="600"/>
                </a:spcAft>
              </a:pPr>
              <a:t>24</a:t>
            </a:fld>
            <a:endParaRPr lang="fr-FR" noProof="0"/>
          </a:p>
        </p:txBody>
      </p:sp>
      <p:sp>
        <p:nvSpPr>
          <p:cNvPr id="28" name="Title 4">
            <a:extLst>
              <a:ext uri="{FF2B5EF4-FFF2-40B4-BE49-F238E27FC236}">
                <a16:creationId xmlns:a16="http://schemas.microsoft.com/office/drawing/2014/main" id="{D4BC41F8-B452-7719-67CE-4FF3BEF128D1}"/>
              </a:ext>
            </a:extLst>
          </p:cNvPr>
          <p:cNvSpPr>
            <a:spLocks noGrp="1"/>
          </p:cNvSpPr>
          <p:nvPr>
            <p:ph type="title"/>
          </p:nvPr>
        </p:nvSpPr>
        <p:spPr>
          <a:xfrm>
            <a:off x="515938" y="246621"/>
            <a:ext cx="11150600" cy="920336"/>
          </a:xfrm>
        </p:spPr>
        <p:txBody>
          <a:bodyPr anchor="b">
            <a:normAutofit/>
          </a:bodyPr>
          <a:lstStyle/>
          <a:p>
            <a:pPr marL="571500" indent="-571500">
              <a:buFont typeface="+mj-lt"/>
              <a:buAutoNum type="romanUcPeriod" startAt="3"/>
            </a:pPr>
            <a:r>
              <a:rPr lang="fr-FR" dirty="0"/>
              <a:t>Modélisation et prédiction (Modèle sélection)</a:t>
            </a:r>
            <a:endParaRPr lang="en-US" dirty="0"/>
          </a:p>
        </p:txBody>
      </p:sp>
      <p:sp>
        <p:nvSpPr>
          <p:cNvPr id="55" name="ZoneTexte 54">
            <a:extLst>
              <a:ext uri="{FF2B5EF4-FFF2-40B4-BE49-F238E27FC236}">
                <a16:creationId xmlns:a16="http://schemas.microsoft.com/office/drawing/2014/main" id="{33840519-0EF4-0C73-417D-65AEA25DE78B}"/>
              </a:ext>
            </a:extLst>
          </p:cNvPr>
          <p:cNvSpPr txBox="1"/>
          <p:nvPr/>
        </p:nvSpPr>
        <p:spPr>
          <a:xfrm>
            <a:off x="733424" y="1533525"/>
            <a:ext cx="997690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fr-FR" dirty="0"/>
              <a:t>Modélisation Émission de gaz à effet de serre </a:t>
            </a:r>
            <a:r>
              <a:rPr lang="fr-FR" b="1" dirty="0">
                <a:solidFill>
                  <a:srgbClr val="FF0000"/>
                </a:solidFill>
              </a:rPr>
              <a:t>SANS</a:t>
            </a:r>
            <a:r>
              <a:rPr lang="fr-FR" dirty="0"/>
              <a:t> ENERGIE STAR SCORE</a:t>
            </a:r>
          </a:p>
        </p:txBody>
      </p:sp>
      <p:graphicFrame>
        <p:nvGraphicFramePr>
          <p:cNvPr id="68" name="Espace réservé du contenu 67">
            <a:extLst>
              <a:ext uri="{FF2B5EF4-FFF2-40B4-BE49-F238E27FC236}">
                <a16:creationId xmlns:a16="http://schemas.microsoft.com/office/drawing/2014/main" id="{E7985F70-AF4A-D058-A0DA-308484E62B6C}"/>
              </a:ext>
            </a:extLst>
          </p:cNvPr>
          <p:cNvGraphicFramePr>
            <a:graphicFrameLocks noGrp="1"/>
          </p:cNvGraphicFramePr>
          <p:nvPr>
            <p:ph sz="half" idx="1"/>
            <p:extLst>
              <p:ext uri="{D42A27DB-BD31-4B8C-83A1-F6EECF244321}">
                <p14:modId xmlns:p14="http://schemas.microsoft.com/office/powerpoint/2010/main" val="4017478312"/>
              </p:ext>
            </p:extLst>
          </p:nvPr>
        </p:nvGraphicFramePr>
        <p:xfrm>
          <a:off x="515938" y="2236134"/>
          <a:ext cx="5503862" cy="3696439"/>
        </p:xfrm>
        <a:graphic>
          <a:graphicData uri="http://schemas.openxmlformats.org/drawingml/2006/table">
            <a:tbl>
              <a:tblPr/>
              <a:tblGrid>
                <a:gridCol w="1274837">
                  <a:extLst>
                    <a:ext uri="{9D8B030D-6E8A-4147-A177-3AD203B41FA5}">
                      <a16:colId xmlns:a16="http://schemas.microsoft.com/office/drawing/2014/main" val="3478593505"/>
                    </a:ext>
                  </a:extLst>
                </a:gridCol>
                <a:gridCol w="600644">
                  <a:extLst>
                    <a:ext uri="{9D8B030D-6E8A-4147-A177-3AD203B41FA5}">
                      <a16:colId xmlns:a16="http://schemas.microsoft.com/office/drawing/2014/main" val="3447840457"/>
                    </a:ext>
                  </a:extLst>
                </a:gridCol>
                <a:gridCol w="882579">
                  <a:extLst>
                    <a:ext uri="{9D8B030D-6E8A-4147-A177-3AD203B41FA5}">
                      <a16:colId xmlns:a16="http://schemas.microsoft.com/office/drawing/2014/main" val="1218309525"/>
                    </a:ext>
                  </a:extLst>
                </a:gridCol>
                <a:gridCol w="735483">
                  <a:extLst>
                    <a:ext uri="{9D8B030D-6E8A-4147-A177-3AD203B41FA5}">
                      <a16:colId xmlns:a16="http://schemas.microsoft.com/office/drawing/2014/main" val="3216043300"/>
                    </a:ext>
                  </a:extLst>
                </a:gridCol>
                <a:gridCol w="1078708">
                  <a:extLst>
                    <a:ext uri="{9D8B030D-6E8A-4147-A177-3AD203B41FA5}">
                      <a16:colId xmlns:a16="http://schemas.microsoft.com/office/drawing/2014/main" val="1729714943"/>
                    </a:ext>
                  </a:extLst>
                </a:gridCol>
                <a:gridCol w="931611">
                  <a:extLst>
                    <a:ext uri="{9D8B030D-6E8A-4147-A177-3AD203B41FA5}">
                      <a16:colId xmlns:a16="http://schemas.microsoft.com/office/drawing/2014/main" val="3746036054"/>
                    </a:ext>
                  </a:extLst>
                </a:gridCol>
              </a:tblGrid>
              <a:tr h="176516">
                <a:tc>
                  <a:txBody>
                    <a:bodyPr/>
                    <a:lstStyle/>
                    <a:p>
                      <a:pPr algn="ctr" fontAlgn="b"/>
                      <a:endParaRPr lang="fr-FR" sz="1100" b="0" i="0" u="none" strike="noStrike">
                        <a:solidFill>
                          <a:srgbClr val="000000"/>
                        </a:solidFill>
                        <a:effectLst/>
                        <a:latin typeface="Corbel" panose="020B0503020204020204" pitchFamily="34" charset="0"/>
                      </a:endParaRPr>
                    </a:p>
                  </a:txBody>
                  <a:tcPr marL="7355" marR="7355" marT="735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a:solidFill>
                            <a:srgbClr val="000000"/>
                          </a:solidFill>
                          <a:effectLst/>
                          <a:latin typeface="Corbel" panose="020B0503020204020204" pitchFamily="34" charset="0"/>
                        </a:rPr>
                        <a:t>Time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fr-FR" sz="1100" b="1" i="0" u="none" strike="noStrike" dirty="0">
                          <a:solidFill>
                            <a:srgbClr val="000000"/>
                          </a:solidFill>
                          <a:effectLst/>
                          <a:latin typeface="Corbel" panose="020B0503020204020204" pitchFamily="34" charset="0"/>
                        </a:rPr>
                        <a:t>R2 </a:t>
                      </a:r>
                      <a:r>
                        <a:rPr lang="fr-FR" sz="1100" b="1" i="0" u="none" strike="noStrike" dirty="0" err="1">
                          <a:solidFill>
                            <a:srgbClr val="000000"/>
                          </a:solidFill>
                          <a:effectLst/>
                          <a:latin typeface="Corbel" panose="020B0503020204020204" pitchFamily="34" charset="0"/>
                        </a:rPr>
                        <a:t>mean</a:t>
                      </a:r>
                      <a:r>
                        <a:rPr lang="fr-FR" sz="1100" b="1" i="0" u="none" strike="noStrike" dirty="0">
                          <a:solidFill>
                            <a:srgbClr val="000000"/>
                          </a:solidFill>
                          <a:effectLst/>
                          <a:latin typeface="Corbel" panose="020B0503020204020204" pitchFamily="34" charset="0"/>
                        </a:rPr>
                        <a:t> score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fr-FR" sz="1100" b="1" i="0" u="none" strike="noStrike" dirty="0">
                          <a:solidFill>
                            <a:srgbClr val="000000"/>
                          </a:solidFill>
                          <a:effectLst/>
                          <a:latin typeface="Corbel" panose="020B0503020204020204" pitchFamily="34" charset="0"/>
                        </a:rPr>
                        <a:t>R2 std score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fr-FR" sz="1100" b="1" i="0" u="none" strike="noStrike" dirty="0">
                          <a:solidFill>
                            <a:srgbClr val="000000"/>
                          </a:solidFill>
                          <a:effectLst/>
                          <a:latin typeface="Corbel" panose="020B0503020204020204" pitchFamily="34" charset="0"/>
                        </a:rPr>
                        <a:t>RMSE </a:t>
                      </a:r>
                      <a:r>
                        <a:rPr lang="fr-FR" sz="1100" b="1" i="0" u="none" strike="noStrike" dirty="0" err="1">
                          <a:solidFill>
                            <a:srgbClr val="000000"/>
                          </a:solidFill>
                          <a:effectLst/>
                          <a:latin typeface="Corbel" panose="020B0503020204020204" pitchFamily="34" charset="0"/>
                        </a:rPr>
                        <a:t>mean</a:t>
                      </a:r>
                      <a:r>
                        <a:rPr lang="fr-FR" sz="1100" b="1" i="0" u="none" strike="noStrike" dirty="0">
                          <a:solidFill>
                            <a:srgbClr val="000000"/>
                          </a:solidFill>
                          <a:effectLst/>
                          <a:latin typeface="Corbel" panose="020B0503020204020204" pitchFamily="34" charset="0"/>
                        </a:rPr>
                        <a:t> score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fr-FR" sz="1100" b="1" i="0" u="none" strike="noStrike" dirty="0">
                          <a:solidFill>
                            <a:srgbClr val="000000"/>
                          </a:solidFill>
                          <a:effectLst/>
                          <a:latin typeface="Corbel" panose="020B0503020204020204" pitchFamily="34" charset="0"/>
                        </a:rPr>
                        <a:t>RMSE std score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731817619"/>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StackingRegressor</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173,3617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orbel" panose="020B0503020204020204" pitchFamily="34" charset="0"/>
                        </a:rPr>
                        <a:t>70,4%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orbel" panose="020B0503020204020204" pitchFamily="34" charset="0"/>
                        </a:rPr>
                        <a:t>            0,013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orbel" panose="020B0503020204020204" pitchFamily="34" charset="0"/>
                        </a:rPr>
                        <a:t>0,57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0773279"/>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VotingRegressor</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29,9069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70,3%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0,006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0,57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82620893"/>
                  </a:ext>
                </a:extLst>
              </a:tr>
              <a:tr h="176516">
                <a:tc>
                  <a:txBody>
                    <a:bodyPr/>
                    <a:lstStyle/>
                    <a:p>
                      <a:pPr algn="ctr" fontAlgn="b"/>
                      <a:r>
                        <a:rPr lang="fr-FR" sz="1100" b="0" i="0" u="none" strike="noStrike">
                          <a:solidFill>
                            <a:srgbClr val="000000"/>
                          </a:solidFill>
                          <a:effectLst/>
                          <a:latin typeface="Corbel" panose="020B0503020204020204" pitchFamily="34" charset="0"/>
                        </a:rPr>
                        <a:t>GradientBoosting</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5,066847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69,1%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0,007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0,60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29665167"/>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LightGBM</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0,658856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68,8%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0,009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0,60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48524724"/>
                  </a:ext>
                </a:extLst>
              </a:tr>
              <a:tr h="176516">
                <a:tc>
                  <a:txBody>
                    <a:bodyPr/>
                    <a:lstStyle/>
                    <a:p>
                      <a:pPr algn="ctr" fontAlgn="b"/>
                      <a:r>
                        <a:rPr lang="fr-FR" sz="1100" b="0" i="0" u="none" strike="noStrike">
                          <a:solidFill>
                            <a:srgbClr val="000000"/>
                          </a:solidFill>
                          <a:effectLst/>
                          <a:latin typeface="Corbel" panose="020B0503020204020204" pitchFamily="34" charset="0"/>
                        </a:rPr>
                        <a:t>HistGradientBoosting</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10,20693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68,7%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0,010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0,60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78987085"/>
                  </a:ext>
                </a:extLst>
              </a:tr>
              <a:tr h="176516">
                <a:tc>
                  <a:txBody>
                    <a:bodyPr/>
                    <a:lstStyle/>
                    <a:p>
                      <a:pPr algn="ctr" fontAlgn="b"/>
                      <a:r>
                        <a:rPr lang="fr-FR" sz="1100" b="0" i="0" u="none" strike="noStrike">
                          <a:solidFill>
                            <a:srgbClr val="000000"/>
                          </a:solidFill>
                          <a:effectLst/>
                          <a:latin typeface="Corbel" panose="020B0503020204020204" pitchFamily="34" charset="0"/>
                        </a:rPr>
                        <a:t>RandomForest</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11,8018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68,2%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0,006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0,61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17325189"/>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xgboost</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r" fontAlgn="b"/>
                      <a:r>
                        <a:rPr lang="fr-FR" sz="1100" b="0" i="0" u="none" strike="noStrike">
                          <a:solidFill>
                            <a:srgbClr val="000000"/>
                          </a:solidFill>
                          <a:effectLst/>
                          <a:latin typeface="Calibri" panose="020F0502020204030204" pitchFamily="34" charset="0"/>
                        </a:rPr>
                        <a:t>1,886385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68,0%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0,016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0,62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3328556"/>
                  </a:ext>
                </a:extLst>
              </a:tr>
              <a:tr h="176516">
                <a:tc>
                  <a:txBody>
                    <a:bodyPr/>
                    <a:lstStyle/>
                    <a:p>
                      <a:pPr algn="ctr" fontAlgn="b"/>
                      <a:r>
                        <a:rPr lang="fr-FR" sz="1100" b="0" i="0" u="none" strike="noStrike">
                          <a:solidFill>
                            <a:srgbClr val="000000"/>
                          </a:solidFill>
                          <a:effectLst/>
                          <a:latin typeface="Corbel" panose="020B0503020204020204" pitchFamily="34" charset="0"/>
                        </a:rPr>
                        <a:t>Bagging</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r" fontAlgn="b"/>
                      <a:r>
                        <a:rPr lang="fr-FR" sz="1100" b="0" i="0" u="none" strike="noStrike">
                          <a:solidFill>
                            <a:srgbClr val="000000"/>
                          </a:solidFill>
                          <a:effectLst/>
                          <a:latin typeface="Calibri" panose="020F0502020204030204" pitchFamily="34" charset="0"/>
                        </a:rPr>
                        <a:t>1,323351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64,8%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0,010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0,68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14457857"/>
                  </a:ext>
                </a:extLst>
              </a:tr>
              <a:tr h="176516">
                <a:tc>
                  <a:txBody>
                    <a:bodyPr/>
                    <a:lstStyle/>
                    <a:p>
                      <a:pPr algn="ctr" fontAlgn="b"/>
                      <a:r>
                        <a:rPr lang="fr-FR" sz="1100" b="0" i="0" u="none" strike="noStrike" dirty="0">
                          <a:solidFill>
                            <a:srgbClr val="000000"/>
                          </a:solidFill>
                          <a:effectLst/>
                          <a:latin typeface="Corbel" panose="020B0503020204020204" pitchFamily="34" charset="0"/>
                        </a:rPr>
                        <a:t>Ridge</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0,047267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60,6%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0,017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0,76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6306414"/>
                  </a:ext>
                </a:extLst>
              </a:tr>
              <a:tr h="176516">
                <a:tc>
                  <a:txBody>
                    <a:bodyPr/>
                    <a:lstStyle/>
                    <a:p>
                      <a:pPr algn="ctr" fontAlgn="b"/>
                      <a:r>
                        <a:rPr lang="fr-FR" sz="1100" b="0" i="0" u="none" strike="noStrike">
                          <a:solidFill>
                            <a:srgbClr val="000000"/>
                          </a:solidFill>
                          <a:effectLst/>
                          <a:latin typeface="Corbel" panose="020B0503020204020204" pitchFamily="34" charset="0"/>
                        </a:rPr>
                        <a:t>kernel ridge</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0,423916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59,6%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0,016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0,78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63845852"/>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AdaBoost</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2,630962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53,3%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0,017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0,90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50210977"/>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ElasticNet</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0,031245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20,6%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0,021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1,53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91541327"/>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svr</a:t>
                      </a:r>
                      <a:r>
                        <a:rPr lang="fr-FR" sz="1100" b="0" i="0" u="none" strike="noStrike" dirty="0">
                          <a:solidFill>
                            <a:srgbClr val="000000"/>
                          </a:solidFill>
                          <a:effectLst/>
                          <a:latin typeface="Corbel" panose="020B0503020204020204" pitchFamily="34" charset="0"/>
                        </a:rPr>
                        <a:t> </a:t>
                      </a:r>
                      <a:r>
                        <a:rPr lang="fr-FR" sz="1100" b="0" i="0" u="none" strike="noStrike" dirty="0" err="1">
                          <a:solidFill>
                            <a:srgbClr val="000000"/>
                          </a:solidFill>
                          <a:effectLst/>
                          <a:latin typeface="Corbel" panose="020B0503020204020204" pitchFamily="34" charset="0"/>
                        </a:rPr>
                        <a:t>rbf</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1,712232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12,4%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0,014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1,69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60618803"/>
                  </a:ext>
                </a:extLst>
              </a:tr>
              <a:tr h="176516">
                <a:tc>
                  <a:txBody>
                    <a:bodyPr/>
                    <a:lstStyle/>
                    <a:p>
                      <a:pPr algn="ctr" fontAlgn="b"/>
                      <a:r>
                        <a:rPr lang="fr-FR" sz="1100" b="0" i="0" u="none" strike="noStrike" dirty="0">
                          <a:solidFill>
                            <a:srgbClr val="000000"/>
                          </a:solidFill>
                          <a:effectLst/>
                          <a:latin typeface="Corbel" panose="020B0503020204020204" pitchFamily="34" charset="0"/>
                        </a:rPr>
                        <a:t>Lasso</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0,031235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9,5%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0,015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1,75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73582155"/>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svr</a:t>
                      </a:r>
                      <a:r>
                        <a:rPr lang="fr-FR" sz="1100" b="0" i="0" u="none" strike="noStrike" dirty="0">
                          <a:solidFill>
                            <a:srgbClr val="000000"/>
                          </a:solidFill>
                          <a:effectLst/>
                          <a:latin typeface="Corbel" panose="020B0503020204020204" pitchFamily="34" charset="0"/>
                        </a:rPr>
                        <a:t> poly</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13,55514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-190,9%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3,694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5,39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6,61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28278437"/>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svr</a:t>
                      </a:r>
                      <a:r>
                        <a:rPr lang="fr-FR" sz="1100" b="0" i="0" u="none" strike="noStrike" dirty="0">
                          <a:solidFill>
                            <a:srgbClr val="000000"/>
                          </a:solidFill>
                          <a:effectLst/>
                          <a:latin typeface="Corbel" panose="020B0503020204020204" pitchFamily="34" charset="0"/>
                        </a:rPr>
                        <a:t> </a:t>
                      </a:r>
                      <a:r>
                        <a:rPr lang="fr-FR" sz="1100" b="0" i="0" u="none" strike="noStrike" dirty="0" err="1">
                          <a:solidFill>
                            <a:srgbClr val="000000"/>
                          </a:solidFill>
                          <a:effectLst/>
                          <a:latin typeface="Corbel" panose="020B0503020204020204" pitchFamily="34" charset="0"/>
                        </a:rPr>
                        <a:t>linear</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0,658425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-7462,5%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115,568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150,68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233,13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92787618"/>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svr</a:t>
                      </a:r>
                      <a:r>
                        <a:rPr lang="fr-FR" sz="1100" b="0" i="0" u="none" strike="noStrike" dirty="0">
                          <a:solidFill>
                            <a:srgbClr val="000000"/>
                          </a:solidFill>
                          <a:effectLst/>
                          <a:latin typeface="Corbel" panose="020B0503020204020204" pitchFamily="34" charset="0"/>
                        </a:rPr>
                        <a:t> </a:t>
                      </a:r>
                      <a:r>
                        <a:rPr lang="fr-FR" sz="1100" b="0" i="0" u="none" strike="noStrike" dirty="0" err="1">
                          <a:solidFill>
                            <a:srgbClr val="000000"/>
                          </a:solidFill>
                          <a:effectLst/>
                          <a:latin typeface="Corbel" panose="020B0503020204020204" pitchFamily="34" charset="0"/>
                        </a:rPr>
                        <a:t>sigmoid</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1,395803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-10658,1%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14,513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207,65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26,63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46010999"/>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LinearRegression</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0,103838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-59098,9%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1 183,153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1132,96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2264,33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42488060"/>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Dummy</a:t>
                      </a:r>
                      <a:r>
                        <a:rPr lang="fr-FR" sz="1100" b="0" i="0" u="none" strike="noStrike" dirty="0">
                          <a:solidFill>
                            <a:srgbClr val="000000"/>
                          </a:solidFill>
                          <a:effectLst/>
                          <a:latin typeface="Corbel" panose="020B0503020204020204" pitchFamily="34" charset="0"/>
                        </a:rPr>
                        <a:t> estimateur</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fr-FR" sz="1100" b="0" i="0" u="none" strike="noStrike">
                          <a:solidFill>
                            <a:srgbClr val="000000"/>
                          </a:solidFill>
                          <a:effectLst/>
                          <a:latin typeface="Corbel" panose="020B0503020204020204" pitchFamily="34" charset="0"/>
                        </a:rPr>
                        <a:t>0,0012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orbel" panose="020B0503020204020204" pitchFamily="34" charset="0"/>
                        </a:rPr>
                        <a:t>-0,3%</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orbel" panose="020B0503020204020204" pitchFamily="34" charset="0"/>
                        </a:rPr>
                        <a:t>            0,004 </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orbel" panose="020B0503020204020204" pitchFamily="34" charset="0"/>
                        </a:rPr>
                        <a:t>-1,94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orbel" panose="020B0503020204020204" pitchFamily="34" charset="0"/>
                        </a:rPr>
                        <a:t>0,00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6967500"/>
                  </a:ext>
                </a:extLst>
              </a:tr>
            </a:tbl>
          </a:graphicData>
        </a:graphic>
      </p:graphicFrame>
      <p:graphicFrame>
        <p:nvGraphicFramePr>
          <p:cNvPr id="5" name="Espace réservé du contenu 4">
            <a:extLst>
              <a:ext uri="{FF2B5EF4-FFF2-40B4-BE49-F238E27FC236}">
                <a16:creationId xmlns:a16="http://schemas.microsoft.com/office/drawing/2014/main" id="{26E477F3-752D-45F3-9F19-E19DD668BDD4}"/>
              </a:ext>
            </a:extLst>
          </p:cNvPr>
          <p:cNvGraphicFramePr>
            <a:graphicFrameLocks noGrp="1"/>
          </p:cNvGraphicFramePr>
          <p:nvPr>
            <p:ph sz="half" idx="2"/>
            <p:extLst>
              <p:ext uri="{D42A27DB-BD31-4B8C-83A1-F6EECF244321}">
                <p14:modId xmlns:p14="http://schemas.microsoft.com/office/powerpoint/2010/main" val="1717350924"/>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235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A409CB02-A6B0-2D49-3647-1D02D470B591}"/>
              </a:ext>
            </a:extLst>
          </p:cNvPr>
          <p:cNvGrpSpPr/>
          <p:nvPr/>
        </p:nvGrpSpPr>
        <p:grpSpPr>
          <a:xfrm>
            <a:off x="7912353" y="822910"/>
            <a:ext cx="4163024" cy="5354053"/>
            <a:chOff x="7912353" y="822910"/>
            <a:chExt cx="4163024" cy="5354053"/>
          </a:xfrm>
        </p:grpSpPr>
        <p:pic>
          <p:nvPicPr>
            <p:cNvPr id="11277" name="Picture 13">
              <a:extLst>
                <a:ext uri="{FF2B5EF4-FFF2-40B4-BE49-F238E27FC236}">
                  <a16:creationId xmlns:a16="http://schemas.microsoft.com/office/drawing/2014/main" id="{7FEDC459-FC48-371A-978D-AD11A5CF1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2353" y="822910"/>
              <a:ext cx="4163024" cy="53540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A96449D-318F-3B6F-874A-2DECDAF4195B}"/>
                </a:ext>
              </a:extLst>
            </p:cNvPr>
            <p:cNvSpPr/>
            <p:nvPr/>
          </p:nvSpPr>
          <p:spPr>
            <a:xfrm>
              <a:off x="8812306" y="3639671"/>
              <a:ext cx="98612" cy="62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46132696-3233-F396-B4C8-EFFC992D2710}"/>
                </a:ext>
              </a:extLst>
            </p:cNvPr>
            <p:cNvSpPr/>
            <p:nvPr/>
          </p:nvSpPr>
          <p:spPr>
            <a:xfrm>
              <a:off x="10919012" y="3639670"/>
              <a:ext cx="98612" cy="62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Espace réservé du numéro de diapositive 1">
            <a:extLst>
              <a:ext uri="{FF2B5EF4-FFF2-40B4-BE49-F238E27FC236}">
                <a16:creationId xmlns:a16="http://schemas.microsoft.com/office/drawing/2014/main" id="{6551EE89-BE6E-A8E6-D17B-64B60A690F7D}"/>
              </a:ext>
            </a:extLst>
          </p:cNvPr>
          <p:cNvSpPr>
            <a:spLocks noGrp="1"/>
          </p:cNvSpPr>
          <p:nvPr>
            <p:ph type="sldNum" sz="quarter" idx="12"/>
          </p:nvPr>
        </p:nvSpPr>
        <p:spPr/>
        <p:txBody>
          <a:bodyPr/>
          <a:lstStyle/>
          <a:p>
            <a:pPr rtl="0"/>
            <a:fld id="{9EC71654-96A5-4280-94F3-931C61A9F92C}" type="slidenum">
              <a:rPr lang="fr-FR" noProof="0" smtClean="0"/>
              <a:pPr rtl="0"/>
              <a:t>25</a:t>
            </a:fld>
            <a:endParaRPr lang="fr-FR" noProof="0" dirty="0"/>
          </a:p>
        </p:txBody>
      </p:sp>
      <p:sp>
        <p:nvSpPr>
          <p:cNvPr id="3" name="Espace réservé du contenu 2">
            <a:extLst>
              <a:ext uri="{FF2B5EF4-FFF2-40B4-BE49-F238E27FC236}">
                <a16:creationId xmlns:a16="http://schemas.microsoft.com/office/drawing/2014/main" id="{6E4550EB-D9AB-4A5F-FCC2-C64A88C2A320}"/>
              </a:ext>
            </a:extLst>
          </p:cNvPr>
          <p:cNvSpPr>
            <a:spLocks noGrp="1"/>
          </p:cNvSpPr>
          <p:nvPr>
            <p:ph idx="1"/>
          </p:nvPr>
        </p:nvSpPr>
        <p:spPr/>
        <p:txBody>
          <a:bodyPr>
            <a:normAutofit/>
          </a:bodyPr>
          <a:lstStyle/>
          <a:p>
            <a:endParaRPr lang="fr-FR" sz="1100" dirty="0"/>
          </a:p>
          <a:p>
            <a:r>
              <a:rPr lang="fr-FR" i="1" dirty="0">
                <a:solidFill>
                  <a:srgbClr val="0D1D51"/>
                </a:solidFill>
              </a:rPr>
              <a:t>Choix du meilleur modèle</a:t>
            </a:r>
          </a:p>
          <a:p>
            <a:pPr lvl="1"/>
            <a:r>
              <a:rPr lang="fr-FR" i="1" dirty="0" err="1">
                <a:solidFill>
                  <a:srgbClr val="0072C7"/>
                </a:solidFill>
              </a:rPr>
              <a:t>GradientBoostingRegressor</a:t>
            </a:r>
            <a:endParaRPr lang="fr-FR" i="1" dirty="0">
              <a:solidFill>
                <a:srgbClr val="FF0000"/>
              </a:solidFill>
            </a:endParaRPr>
          </a:p>
          <a:p>
            <a:r>
              <a:rPr lang="fr-FR" i="1" dirty="0" err="1">
                <a:solidFill>
                  <a:srgbClr val="0D1D51"/>
                </a:solidFill>
              </a:rPr>
              <a:t>Bests</a:t>
            </a:r>
            <a:r>
              <a:rPr lang="fr-FR" i="1" dirty="0">
                <a:solidFill>
                  <a:srgbClr val="0D1D51"/>
                </a:solidFill>
              </a:rPr>
              <a:t> paramètres</a:t>
            </a:r>
          </a:p>
          <a:p>
            <a:pPr lvl="1"/>
            <a:r>
              <a:rPr lang="fr-FR" sz="1600" i="1" dirty="0">
                <a:solidFill>
                  <a:srgbClr val="0D1D51"/>
                </a:solidFill>
              </a:rPr>
              <a:t>{'</a:t>
            </a:r>
            <a:r>
              <a:rPr lang="fr-FR" sz="1600" i="1" dirty="0" err="1">
                <a:solidFill>
                  <a:srgbClr val="0D1D51"/>
                </a:solidFill>
              </a:rPr>
              <a:t>learning_rate</a:t>
            </a:r>
            <a:r>
              <a:rPr lang="fr-FR" sz="1600" i="1" dirty="0">
                <a:solidFill>
                  <a:srgbClr val="0D1D51"/>
                </a:solidFill>
              </a:rPr>
              <a:t>': 0.1, '</a:t>
            </a:r>
            <a:r>
              <a:rPr lang="fr-FR" sz="1600" i="1" dirty="0" err="1">
                <a:solidFill>
                  <a:srgbClr val="0D1D51"/>
                </a:solidFill>
              </a:rPr>
              <a:t>loss</a:t>
            </a:r>
            <a:r>
              <a:rPr lang="fr-FR" sz="1600" i="1" dirty="0">
                <a:solidFill>
                  <a:srgbClr val="0D1D51"/>
                </a:solidFill>
              </a:rPr>
              <a:t>': '</a:t>
            </a:r>
            <a:r>
              <a:rPr lang="fr-FR" sz="1600" i="1" dirty="0" err="1">
                <a:solidFill>
                  <a:srgbClr val="0D1D51"/>
                </a:solidFill>
              </a:rPr>
              <a:t>huber</a:t>
            </a:r>
            <a:r>
              <a:rPr lang="fr-FR" sz="1600" i="1" dirty="0">
                <a:solidFill>
                  <a:srgbClr val="0D1D51"/>
                </a:solidFill>
              </a:rPr>
              <a:t>', '</a:t>
            </a:r>
            <a:r>
              <a:rPr lang="fr-FR" sz="1600" i="1" dirty="0" err="1">
                <a:solidFill>
                  <a:srgbClr val="0D1D51"/>
                </a:solidFill>
              </a:rPr>
              <a:t>n_estimators</a:t>
            </a:r>
            <a:r>
              <a:rPr lang="fr-FR" sz="1600" i="1" dirty="0">
                <a:solidFill>
                  <a:srgbClr val="0D1D51"/>
                </a:solidFill>
              </a:rPr>
              <a:t>': 200}</a:t>
            </a:r>
            <a:endParaRPr lang="fr-FR" i="1" dirty="0">
              <a:solidFill>
                <a:srgbClr val="0D1D51"/>
              </a:solidFill>
            </a:endParaRPr>
          </a:p>
          <a:p>
            <a:endParaRPr lang="fr-FR" sz="300" i="1" dirty="0">
              <a:solidFill>
                <a:srgbClr val="FF0000"/>
              </a:solidFill>
            </a:endParaRPr>
          </a:p>
          <a:p>
            <a:r>
              <a:rPr lang="fr-FR" i="1" dirty="0">
                <a:solidFill>
                  <a:srgbClr val="FF0000"/>
                </a:solidFill>
              </a:rPr>
              <a:t>Prédiction et erreur de généralisation</a:t>
            </a:r>
          </a:p>
          <a:p>
            <a:pPr lvl="1"/>
            <a:endParaRPr lang="fr-FR" i="1" dirty="0">
              <a:solidFill>
                <a:srgbClr val="FF0000"/>
              </a:solidFill>
            </a:endParaRPr>
          </a:p>
        </p:txBody>
      </p:sp>
      <p:sp>
        <p:nvSpPr>
          <p:cNvPr id="4" name="Titre 3">
            <a:extLst>
              <a:ext uri="{FF2B5EF4-FFF2-40B4-BE49-F238E27FC236}">
                <a16:creationId xmlns:a16="http://schemas.microsoft.com/office/drawing/2014/main" id="{15CC69BD-F82A-6E5D-2DC5-9BEBDD631DB3}"/>
              </a:ext>
            </a:extLst>
          </p:cNvPr>
          <p:cNvSpPr>
            <a:spLocks noGrp="1"/>
          </p:cNvSpPr>
          <p:nvPr>
            <p:ph type="title"/>
          </p:nvPr>
        </p:nvSpPr>
        <p:spPr/>
        <p:txBody>
          <a:bodyPr/>
          <a:lstStyle/>
          <a:p>
            <a:pPr marL="571500" indent="-571500">
              <a:buFont typeface="+mj-lt"/>
              <a:buAutoNum type="romanUcPeriod" startAt="3"/>
            </a:pPr>
            <a:r>
              <a:rPr lang="fr-FR" dirty="0"/>
              <a:t>Modélisation et prédiction</a:t>
            </a:r>
          </a:p>
        </p:txBody>
      </p:sp>
      <p:sp>
        <p:nvSpPr>
          <p:cNvPr id="5" name="ZoneTexte 4">
            <a:extLst>
              <a:ext uri="{FF2B5EF4-FFF2-40B4-BE49-F238E27FC236}">
                <a16:creationId xmlns:a16="http://schemas.microsoft.com/office/drawing/2014/main" id="{F0F2D464-9954-93F0-6193-F79029746798}"/>
              </a:ext>
            </a:extLst>
          </p:cNvPr>
          <p:cNvSpPr txBox="1"/>
          <p:nvPr/>
        </p:nvSpPr>
        <p:spPr>
          <a:xfrm>
            <a:off x="515938" y="1409700"/>
            <a:ext cx="4913312" cy="369332"/>
          </a:xfrm>
          <a:prstGeom prst="rect">
            <a:avLst/>
          </a:prstGeom>
          <a:noFill/>
        </p:spPr>
        <p:txBody>
          <a:bodyPr wrap="square" rtlCol="0">
            <a:spAutoFit/>
          </a:bodyPr>
          <a:lstStyle/>
          <a:p>
            <a:pPr lvl="0"/>
            <a:r>
              <a:rPr lang="fr-FR" i="1" dirty="0">
                <a:solidFill>
                  <a:srgbClr val="2C567A"/>
                </a:solidFill>
              </a:rPr>
              <a:t>Fine tuning + prédiction </a:t>
            </a:r>
            <a:r>
              <a:rPr lang="fr-FR" b="1" i="1" dirty="0">
                <a:solidFill>
                  <a:srgbClr val="FF0000"/>
                </a:solidFill>
              </a:rPr>
              <a:t>sur data train &amp; test</a:t>
            </a:r>
            <a:endParaRPr lang="fr-FR" b="1" dirty="0">
              <a:solidFill>
                <a:srgbClr val="FF0000"/>
              </a:solidFill>
            </a:endParaRPr>
          </a:p>
        </p:txBody>
      </p:sp>
      <p:graphicFrame>
        <p:nvGraphicFramePr>
          <p:cNvPr id="9" name="Tableau 8">
            <a:extLst>
              <a:ext uri="{FF2B5EF4-FFF2-40B4-BE49-F238E27FC236}">
                <a16:creationId xmlns:a16="http://schemas.microsoft.com/office/drawing/2014/main" id="{5AF23018-A200-14C3-5BED-45D43F5C7BC2}"/>
              </a:ext>
            </a:extLst>
          </p:cNvPr>
          <p:cNvGraphicFramePr>
            <a:graphicFrameLocks noGrp="1"/>
          </p:cNvGraphicFramePr>
          <p:nvPr>
            <p:extLst>
              <p:ext uri="{D42A27DB-BD31-4B8C-83A1-F6EECF244321}">
                <p14:modId xmlns:p14="http://schemas.microsoft.com/office/powerpoint/2010/main" val="839939620"/>
              </p:ext>
            </p:extLst>
          </p:nvPr>
        </p:nvGraphicFramePr>
        <p:xfrm>
          <a:off x="116623" y="4648250"/>
          <a:ext cx="7874000" cy="1386840"/>
        </p:xfrm>
        <a:graphic>
          <a:graphicData uri="http://schemas.openxmlformats.org/drawingml/2006/table">
            <a:tbl>
              <a:tblPr/>
              <a:tblGrid>
                <a:gridCol w="787400">
                  <a:extLst>
                    <a:ext uri="{9D8B030D-6E8A-4147-A177-3AD203B41FA5}">
                      <a16:colId xmlns:a16="http://schemas.microsoft.com/office/drawing/2014/main" val="1348684229"/>
                    </a:ext>
                  </a:extLst>
                </a:gridCol>
                <a:gridCol w="787400">
                  <a:extLst>
                    <a:ext uri="{9D8B030D-6E8A-4147-A177-3AD203B41FA5}">
                      <a16:colId xmlns:a16="http://schemas.microsoft.com/office/drawing/2014/main" val="3216184292"/>
                    </a:ext>
                  </a:extLst>
                </a:gridCol>
                <a:gridCol w="787400">
                  <a:extLst>
                    <a:ext uri="{9D8B030D-6E8A-4147-A177-3AD203B41FA5}">
                      <a16:colId xmlns:a16="http://schemas.microsoft.com/office/drawing/2014/main" val="3345188095"/>
                    </a:ext>
                  </a:extLst>
                </a:gridCol>
                <a:gridCol w="787400">
                  <a:extLst>
                    <a:ext uri="{9D8B030D-6E8A-4147-A177-3AD203B41FA5}">
                      <a16:colId xmlns:a16="http://schemas.microsoft.com/office/drawing/2014/main" val="3044423802"/>
                    </a:ext>
                  </a:extLst>
                </a:gridCol>
                <a:gridCol w="787400">
                  <a:extLst>
                    <a:ext uri="{9D8B030D-6E8A-4147-A177-3AD203B41FA5}">
                      <a16:colId xmlns:a16="http://schemas.microsoft.com/office/drawing/2014/main" val="3066462553"/>
                    </a:ext>
                  </a:extLst>
                </a:gridCol>
                <a:gridCol w="787400">
                  <a:extLst>
                    <a:ext uri="{9D8B030D-6E8A-4147-A177-3AD203B41FA5}">
                      <a16:colId xmlns:a16="http://schemas.microsoft.com/office/drawing/2014/main" val="1849966500"/>
                    </a:ext>
                  </a:extLst>
                </a:gridCol>
                <a:gridCol w="787400">
                  <a:extLst>
                    <a:ext uri="{9D8B030D-6E8A-4147-A177-3AD203B41FA5}">
                      <a16:colId xmlns:a16="http://schemas.microsoft.com/office/drawing/2014/main" val="1420374465"/>
                    </a:ext>
                  </a:extLst>
                </a:gridCol>
                <a:gridCol w="787400">
                  <a:extLst>
                    <a:ext uri="{9D8B030D-6E8A-4147-A177-3AD203B41FA5}">
                      <a16:colId xmlns:a16="http://schemas.microsoft.com/office/drawing/2014/main" val="1792500199"/>
                    </a:ext>
                  </a:extLst>
                </a:gridCol>
                <a:gridCol w="787400">
                  <a:extLst>
                    <a:ext uri="{9D8B030D-6E8A-4147-A177-3AD203B41FA5}">
                      <a16:colId xmlns:a16="http://schemas.microsoft.com/office/drawing/2014/main" val="3034905045"/>
                    </a:ext>
                  </a:extLst>
                </a:gridCol>
                <a:gridCol w="787400">
                  <a:extLst>
                    <a:ext uri="{9D8B030D-6E8A-4147-A177-3AD203B41FA5}">
                      <a16:colId xmlns:a16="http://schemas.microsoft.com/office/drawing/2014/main" val="1704323166"/>
                    </a:ext>
                  </a:extLst>
                </a:gridCol>
              </a:tblGrid>
              <a:tr h="190500">
                <a:tc>
                  <a:txBody>
                    <a:bodyPr/>
                    <a:lstStyle/>
                    <a:p>
                      <a:pPr algn="l" fontAlgn="b"/>
                      <a:endParaRPr lang="fr-FR"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fr-FR" sz="1100" b="0" i="0" u="none" strike="noStrike">
                          <a:solidFill>
                            <a:srgbClr val="000000"/>
                          </a:solidFill>
                          <a:effectLst/>
                          <a:latin typeface="Calibri" panose="020F0502020204030204" pitchFamily="34" charset="0"/>
                        </a:rPr>
                        <a:t>Root Mean Square Error</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fr-FR" sz="1100" b="0" i="0" u="none" strike="noStrike">
                          <a:solidFill>
                            <a:srgbClr val="000000"/>
                          </a:solidFill>
                          <a:effectLst/>
                          <a:latin typeface="Calibri" panose="020F0502020204030204" pitchFamily="34" charset="0"/>
                        </a:rPr>
                        <a:t>R²</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60180736"/>
                  </a:ext>
                </a:extLst>
              </a:tr>
              <a:tr h="190500">
                <a:tc>
                  <a:txBody>
                    <a:bodyPr/>
                    <a:lstStyle/>
                    <a:p>
                      <a:pPr algn="l" fontAlgn="b"/>
                      <a:endParaRPr lang="fr-FR"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rtl="0" fontAlgn="b"/>
                      <a:r>
                        <a:rPr lang="fr-FR" sz="1100" b="0" i="0" u="none" strike="noStrike">
                          <a:solidFill>
                            <a:srgbClr val="000000"/>
                          </a:solidFill>
                          <a:effectLst/>
                          <a:latin typeface="Calibri" panose="020F0502020204030204" pitchFamily="34" charset="0"/>
                        </a:rPr>
                        <a:t>log ( y train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tc gridSpan="2">
                  <a:txBody>
                    <a:bodyPr/>
                    <a:lstStyle/>
                    <a:p>
                      <a:pPr algn="ctr" rtl="0" fontAlgn="b"/>
                      <a:r>
                        <a:rPr lang="fr-FR" sz="1100" b="0" i="0" u="none" strike="noStrike">
                          <a:solidFill>
                            <a:srgbClr val="000000"/>
                          </a:solidFill>
                          <a:effectLst/>
                          <a:latin typeface="Calibri" panose="020F0502020204030204" pitchFamily="34" charset="0"/>
                        </a:rPr>
                        <a:t>log ( y test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rtl="0" fontAlgn="b"/>
                      <a:r>
                        <a:rPr lang="fr-FR" sz="1100" b="0" i="0" u="none" strike="noStrike">
                          <a:solidFill>
                            <a:srgbClr val="000000"/>
                          </a:solidFill>
                          <a:effectLst/>
                          <a:latin typeface="Calibri" panose="020F0502020204030204" pitchFamily="34" charset="0"/>
                        </a:rPr>
                        <a:t>log ( y train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tc gridSpan="2">
                  <a:txBody>
                    <a:bodyPr/>
                    <a:lstStyle/>
                    <a:p>
                      <a:pPr algn="ctr" rtl="0" fontAlgn="b"/>
                      <a:r>
                        <a:rPr lang="fr-FR" sz="1100" b="0" i="0" u="none" strike="noStrike">
                          <a:solidFill>
                            <a:srgbClr val="000000"/>
                          </a:solidFill>
                          <a:effectLst/>
                          <a:latin typeface="Calibri" panose="020F0502020204030204" pitchFamily="34" charset="0"/>
                        </a:rPr>
                        <a:t>log ( y test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582871196"/>
                  </a:ext>
                </a:extLst>
              </a:tr>
              <a:tr h="373380">
                <a:tc rowSpan="4">
                  <a:txBody>
                    <a:bodyPr/>
                    <a:lstStyle/>
                    <a:p>
                      <a:pPr algn="ctr" rtl="0" fontAlgn="ctr"/>
                      <a:r>
                        <a:rPr lang="fr-FR" sz="1100" b="1" i="0" u="none" strike="noStrike">
                          <a:solidFill>
                            <a:srgbClr val="000000"/>
                          </a:solidFill>
                          <a:effectLst/>
                          <a:latin typeface="Calibri" panose="020F0502020204030204" pitchFamily="34" charset="0"/>
                        </a:rPr>
                        <a:t>RMSE</a:t>
                      </a:r>
                    </a:p>
                  </a:txBody>
                  <a:tcPr marL="7620" marR="7620" marT="762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fr-FR" sz="1100" b="0" i="0" u="none" strike="noStrike">
                          <a:solidFill>
                            <a:srgbClr val="000000"/>
                          </a:solidFill>
                          <a:effectLst/>
                          <a:latin typeface="Calibri" panose="020F0502020204030204" pitchFamily="34" charset="0"/>
                        </a:rPr>
                        <a:t>Tout Type de Building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Non Résidentiel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Tout Type de Building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Non Résidentiel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Tout Type de Building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Non Résidentiel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Tout Type de Building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Non Résidentiel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945131548"/>
                  </a:ext>
                </a:extLst>
              </a:tr>
              <a:tr h="251460">
                <a:tc vMerge="1">
                  <a:txBody>
                    <a:bodyPr/>
                    <a:lstStyle/>
                    <a:p>
                      <a:endParaRPr lang="fr-FR"/>
                    </a:p>
                  </a:txBody>
                  <a:tcPr/>
                </a:tc>
                <a:tc>
                  <a:txBody>
                    <a:bodyPr/>
                    <a:lstStyle/>
                    <a:p>
                      <a:pPr algn="ctr" rtl="0" fontAlgn="b"/>
                      <a:r>
                        <a:rPr lang="fr-FR" sz="1100" b="0" i="0" u="none" strike="noStrike">
                          <a:solidFill>
                            <a:srgbClr val="000000"/>
                          </a:solidFill>
                          <a:effectLst/>
                          <a:latin typeface="Calibri" panose="020F0502020204030204" pitchFamily="34" charset="0"/>
                        </a:rPr>
                        <a:t>0,357778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b"/>
                      <a:r>
                        <a:rPr lang="fr-FR" sz="1100" b="0" i="0" u="none" strike="noStrike">
                          <a:solidFill>
                            <a:srgbClr val="000000"/>
                          </a:solidFill>
                          <a:effectLst/>
                          <a:latin typeface="Calibri" panose="020F0502020204030204" pitchFamily="34" charset="0"/>
                        </a:rPr>
                        <a:t>0,354742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rtl="0" fontAlgn="b"/>
                      <a:r>
                        <a:rPr lang="fr-FR" sz="1100" b="0" i="0" u="none" strike="noStrike">
                          <a:solidFill>
                            <a:srgbClr val="000000"/>
                          </a:solidFill>
                          <a:effectLst/>
                          <a:latin typeface="Calibri" panose="020F0502020204030204" pitchFamily="34" charset="0"/>
                        </a:rPr>
                        <a:t>0,596161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b"/>
                      <a:r>
                        <a:rPr lang="fr-FR" sz="1100" b="0" i="0" u="none" strike="noStrike">
                          <a:solidFill>
                            <a:srgbClr val="000000"/>
                          </a:solidFill>
                          <a:effectLst/>
                          <a:latin typeface="Calibri" panose="020F0502020204030204" pitchFamily="34" charset="0"/>
                        </a:rPr>
                        <a:t>0,646258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l" fontAlgn="ctr"/>
                      <a:r>
                        <a:rPr lang="fr-FR" sz="700" b="0" i="0" u="none" strike="noStrike" dirty="0">
                          <a:solidFill>
                            <a:srgbClr val="000000"/>
                          </a:solidFill>
                          <a:effectLst/>
                          <a:latin typeface="Arial" panose="020B0604020202020204" pitchFamily="34" charset="0"/>
                        </a:rPr>
                        <a:t>Gradient </a:t>
                      </a:r>
                      <a:r>
                        <a:rPr lang="fr-FR" sz="700" b="0" i="0" u="none" strike="noStrike" dirty="0" err="1">
                          <a:solidFill>
                            <a:srgbClr val="000000"/>
                          </a:solidFill>
                          <a:effectLst/>
                          <a:latin typeface="Arial" panose="020B0604020202020204" pitchFamily="34" charset="0"/>
                        </a:rPr>
                        <a:t>boosting</a:t>
                      </a:r>
                      <a:endParaRPr lang="fr-FR" sz="700" b="0" i="0" u="none" strike="noStrike" dirty="0">
                        <a:solidFill>
                          <a:srgbClr val="000000"/>
                        </a:solidFill>
                        <a:effectLst/>
                        <a:latin typeface="Arial" panose="020B060402020202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ctr" rtl="0" fontAlgn="b"/>
                      <a:r>
                        <a:rPr lang="fr-FR" sz="1100" b="0" i="0" u="none" strike="noStrike">
                          <a:solidFill>
                            <a:srgbClr val="000000"/>
                          </a:solidFill>
                          <a:effectLst/>
                          <a:latin typeface="Calibri" panose="020F0502020204030204" pitchFamily="34" charset="0"/>
                        </a:rPr>
                        <a:t>81,52%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b"/>
                      <a:r>
                        <a:rPr lang="fr-FR" sz="1100" b="0" i="0" u="none" strike="noStrike">
                          <a:solidFill>
                            <a:srgbClr val="000000"/>
                          </a:solidFill>
                          <a:effectLst/>
                          <a:latin typeface="Calibri" panose="020F0502020204030204" pitchFamily="34" charset="0"/>
                        </a:rPr>
                        <a:t>81,18%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rtl="0" fontAlgn="b"/>
                      <a:r>
                        <a:rPr lang="fr-FR" sz="1100" b="0" i="0" u="none" strike="noStrike">
                          <a:solidFill>
                            <a:srgbClr val="000000"/>
                          </a:solidFill>
                          <a:effectLst/>
                          <a:latin typeface="Calibri" panose="020F0502020204030204" pitchFamily="34" charset="0"/>
                        </a:rPr>
                        <a:t>68,23%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b"/>
                      <a:r>
                        <a:rPr lang="fr-FR" sz="1100" b="0" i="0" u="none" strike="noStrike">
                          <a:solidFill>
                            <a:srgbClr val="000000"/>
                          </a:solidFill>
                          <a:effectLst/>
                          <a:latin typeface="Calibri" panose="020F0502020204030204" pitchFamily="34" charset="0"/>
                        </a:rPr>
                        <a:t>65,53%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E699"/>
                    </a:solidFill>
                  </a:tcPr>
                </a:tc>
                <a:extLst>
                  <a:ext uri="{0D108BD9-81ED-4DB2-BD59-A6C34878D82A}">
                    <a16:rowId xmlns:a16="http://schemas.microsoft.com/office/drawing/2014/main" val="4215663651"/>
                  </a:ext>
                </a:extLst>
              </a:tr>
              <a:tr h="190500">
                <a:tc vMerge="1">
                  <a:txBody>
                    <a:bodyPr/>
                    <a:lstStyle/>
                    <a:p>
                      <a:endParaRPr lang="fr-FR"/>
                    </a:p>
                  </a:txBody>
                  <a:tcPr/>
                </a:tc>
                <a:tc>
                  <a:txBody>
                    <a:bodyPr/>
                    <a:lstStyle/>
                    <a:p>
                      <a:pPr algn="ctr" rtl="0" fontAlgn="b"/>
                      <a:r>
                        <a:rPr lang="fr-FR" sz="1100" b="0" i="0" u="none" strike="noStrike">
                          <a:solidFill>
                            <a:srgbClr val="000000"/>
                          </a:solidFill>
                          <a:effectLst/>
                          <a:latin typeface="Calibri" panose="020F0502020204030204" pitchFamily="34" charset="0"/>
                        </a:rPr>
                        <a:t>0,240512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fr-FR" sz="1100" b="0" i="0" u="none" strike="noStrike">
                          <a:solidFill>
                            <a:srgbClr val="000000"/>
                          </a:solidFill>
                          <a:effectLst/>
                          <a:latin typeface="Calibri" panose="020F0502020204030204" pitchFamily="34" charset="0"/>
                        </a:rPr>
                        <a:t>0,247356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rtl="0" fontAlgn="b"/>
                      <a:r>
                        <a:rPr lang="fr-FR" sz="1100" b="0" i="0" u="none" strike="noStrike">
                          <a:solidFill>
                            <a:srgbClr val="000000"/>
                          </a:solidFill>
                          <a:effectLst/>
                          <a:latin typeface="Calibri" panose="020F0502020204030204" pitchFamily="34" charset="0"/>
                        </a:rPr>
                        <a:t>0,620271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fr-FR" sz="1100" b="0" i="0" u="none" strike="noStrike">
                          <a:solidFill>
                            <a:srgbClr val="000000"/>
                          </a:solidFill>
                          <a:effectLst/>
                          <a:latin typeface="Calibri" panose="020F0502020204030204" pitchFamily="34" charset="0"/>
                        </a:rPr>
                        <a:t>0,691566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ctr"/>
                      <a:r>
                        <a:rPr lang="fr-FR" sz="700" b="0" i="0" u="none" strike="noStrike">
                          <a:solidFill>
                            <a:srgbClr val="000000"/>
                          </a:solidFill>
                          <a:effectLst/>
                          <a:latin typeface="Arial" panose="020B0604020202020204" pitchFamily="34" charset="0"/>
                        </a:rPr>
                        <a:t>LightGBM</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ctr" rtl="0" fontAlgn="b"/>
                      <a:r>
                        <a:rPr lang="fr-FR" sz="1100" b="0" i="0" u="none" strike="noStrike" dirty="0">
                          <a:solidFill>
                            <a:srgbClr val="000000"/>
                          </a:solidFill>
                          <a:effectLst/>
                          <a:latin typeface="Calibri" panose="020F0502020204030204" pitchFamily="34" charset="0"/>
                        </a:rPr>
                        <a:t>87,58%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fr-FR" sz="1100" b="0" i="0" u="none" strike="noStrike">
                          <a:solidFill>
                            <a:srgbClr val="000000"/>
                          </a:solidFill>
                          <a:effectLst/>
                          <a:latin typeface="Calibri" panose="020F0502020204030204" pitchFamily="34" charset="0"/>
                        </a:rPr>
                        <a:t>86,88%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rtl="0" fontAlgn="b"/>
                      <a:r>
                        <a:rPr lang="fr-FR" sz="1100" b="0" i="0" u="none" strike="noStrike" dirty="0">
                          <a:solidFill>
                            <a:srgbClr val="000000"/>
                          </a:solidFill>
                          <a:effectLst/>
                          <a:latin typeface="Calibri" panose="020F0502020204030204" pitchFamily="34" charset="0"/>
                        </a:rPr>
                        <a:t>66,94%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fr-FR" sz="1100" b="0" i="0" u="none" strike="noStrike">
                          <a:solidFill>
                            <a:srgbClr val="000000"/>
                          </a:solidFill>
                          <a:effectLst/>
                          <a:latin typeface="Calibri" panose="020F0502020204030204" pitchFamily="34" charset="0"/>
                        </a:rPr>
                        <a:t>63,11%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E699"/>
                    </a:solidFill>
                  </a:tcPr>
                </a:tc>
                <a:extLst>
                  <a:ext uri="{0D108BD9-81ED-4DB2-BD59-A6C34878D82A}">
                    <a16:rowId xmlns:a16="http://schemas.microsoft.com/office/drawing/2014/main" val="2820308355"/>
                  </a:ext>
                </a:extLst>
              </a:tr>
              <a:tr h="190500">
                <a:tc vMerge="1">
                  <a:txBody>
                    <a:bodyPr/>
                    <a:lstStyle/>
                    <a:p>
                      <a:endParaRPr lang="fr-FR"/>
                    </a:p>
                  </a:txBody>
                  <a:tcPr/>
                </a:tc>
                <a:tc>
                  <a:txBody>
                    <a:bodyPr/>
                    <a:lstStyle/>
                    <a:p>
                      <a:pPr algn="ctr" rtl="0" fontAlgn="b"/>
                      <a:r>
                        <a:rPr lang="fr-FR" sz="1100" b="0" i="0" u="none" strike="noStrike">
                          <a:solidFill>
                            <a:srgbClr val="000000"/>
                          </a:solidFill>
                          <a:effectLst/>
                          <a:latin typeface="Calibri" panose="020F0502020204030204" pitchFamily="34" charset="0"/>
                        </a:rPr>
                        <a:t>0,218888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b"/>
                      <a:r>
                        <a:rPr lang="fr-FR" sz="1100" b="0" i="0" u="none" strike="noStrike">
                          <a:solidFill>
                            <a:srgbClr val="000000"/>
                          </a:solidFill>
                          <a:effectLst/>
                          <a:latin typeface="Calibri" panose="020F0502020204030204" pitchFamily="34" charset="0"/>
                        </a:rPr>
                        <a:t>0,220817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rtl="0" fontAlgn="b"/>
                      <a:r>
                        <a:rPr lang="fr-FR" sz="1100" b="0" i="0" u="none" strike="noStrike">
                          <a:solidFill>
                            <a:srgbClr val="000000"/>
                          </a:solidFill>
                          <a:effectLst/>
                          <a:latin typeface="Calibri" panose="020F0502020204030204" pitchFamily="34" charset="0"/>
                        </a:rPr>
                        <a:t>0,591884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b"/>
                      <a:r>
                        <a:rPr lang="fr-FR" sz="1100" b="0" i="0" u="none" strike="noStrike">
                          <a:solidFill>
                            <a:srgbClr val="000000"/>
                          </a:solidFill>
                          <a:effectLst/>
                          <a:latin typeface="Calibri" panose="020F0502020204030204" pitchFamily="34" charset="0"/>
                        </a:rPr>
                        <a:t>0,642706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l" fontAlgn="ctr"/>
                      <a:r>
                        <a:rPr lang="fr-FR" sz="700" b="0" i="0" u="none" strike="noStrike">
                          <a:solidFill>
                            <a:srgbClr val="000000"/>
                          </a:solidFill>
                          <a:effectLst/>
                          <a:latin typeface="Arial" panose="020B0604020202020204" pitchFamily="34" charset="0"/>
                        </a:rPr>
                        <a:t>Stacking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ctr" rtl="0" fontAlgn="b"/>
                      <a:r>
                        <a:rPr lang="fr-FR" sz="1100" b="0" i="0" u="none" strike="noStrike">
                          <a:solidFill>
                            <a:srgbClr val="000000"/>
                          </a:solidFill>
                          <a:effectLst/>
                          <a:latin typeface="Calibri" panose="020F0502020204030204" pitchFamily="34" charset="0"/>
                        </a:rPr>
                        <a:t>88,70%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b"/>
                      <a:r>
                        <a:rPr lang="fr-FR" sz="1100" b="0" i="0" u="none" strike="noStrike">
                          <a:solidFill>
                            <a:srgbClr val="000000"/>
                          </a:solidFill>
                          <a:effectLst/>
                          <a:latin typeface="Calibri" panose="020F0502020204030204" pitchFamily="34" charset="0"/>
                        </a:rPr>
                        <a:t>88,28%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rtl="0" fontAlgn="b"/>
                      <a:r>
                        <a:rPr lang="fr-FR" sz="1100" b="0" i="0" u="none" strike="noStrike">
                          <a:solidFill>
                            <a:srgbClr val="000000"/>
                          </a:solidFill>
                          <a:effectLst/>
                          <a:latin typeface="Calibri" panose="020F0502020204030204" pitchFamily="34" charset="0"/>
                        </a:rPr>
                        <a:t>68,46%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b"/>
                      <a:r>
                        <a:rPr lang="fr-FR" sz="1100" b="0" i="0" u="none" strike="noStrike" dirty="0">
                          <a:solidFill>
                            <a:srgbClr val="000000"/>
                          </a:solidFill>
                          <a:effectLst/>
                          <a:latin typeface="Calibri" panose="020F0502020204030204" pitchFamily="34" charset="0"/>
                        </a:rPr>
                        <a:t>65,72%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222207603"/>
                  </a:ext>
                </a:extLst>
              </a:tr>
            </a:tbl>
          </a:graphicData>
        </a:graphic>
      </p:graphicFrame>
    </p:spTree>
    <p:extLst>
      <p:ext uri="{BB962C8B-B14F-4D97-AF65-F5344CB8AC3E}">
        <p14:creationId xmlns:p14="http://schemas.microsoft.com/office/powerpoint/2010/main" val="2532677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51EE89-BE6E-A8E6-D17B-64B60A690F7D}"/>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fld id="{9EC71654-96A5-4280-94F3-931C61A9F92C}" type="slidenum">
              <a:rPr lang="fr-FR" smtClean="0"/>
              <a:pPr>
                <a:spcAft>
                  <a:spcPts val="600"/>
                </a:spcAft>
              </a:pPr>
              <a:t>26</a:t>
            </a:fld>
            <a:endParaRPr lang="fr-FR"/>
          </a:p>
        </p:txBody>
      </p:sp>
      <p:sp>
        <p:nvSpPr>
          <p:cNvPr id="3" name="Espace réservé du contenu 2">
            <a:extLst>
              <a:ext uri="{FF2B5EF4-FFF2-40B4-BE49-F238E27FC236}">
                <a16:creationId xmlns:a16="http://schemas.microsoft.com/office/drawing/2014/main" id="{6E4550EB-D9AB-4A5F-FCC2-C64A88C2A320}"/>
              </a:ext>
            </a:extLst>
          </p:cNvPr>
          <p:cNvSpPr>
            <a:spLocks noGrp="1"/>
          </p:cNvSpPr>
          <p:nvPr>
            <p:ph sz="half" idx="2"/>
          </p:nvPr>
        </p:nvSpPr>
        <p:spPr>
          <a:xfrm>
            <a:off x="515938" y="2505075"/>
            <a:ext cx="5750391" cy="3684588"/>
          </a:xfrm>
        </p:spPr>
        <p:txBody>
          <a:bodyPr vert="horz" lIns="91440" tIns="45720" rIns="91440" bIns="45720" rtlCol="0">
            <a:normAutofit/>
          </a:bodyPr>
          <a:lstStyle/>
          <a:p>
            <a:r>
              <a:rPr lang="fr-FR" dirty="0"/>
              <a:t>On s’aperçoit que l’</a:t>
            </a:r>
            <a:r>
              <a:rPr lang="fr-FR" dirty="0" err="1">
                <a:solidFill>
                  <a:srgbClr val="0072C7"/>
                </a:solidFill>
              </a:rPr>
              <a:t>ENERGYSTARScore</a:t>
            </a:r>
            <a:r>
              <a:rPr lang="fr-FR" dirty="0"/>
              <a:t> arrive en 4 -ème position.</a:t>
            </a:r>
          </a:p>
          <a:p>
            <a:r>
              <a:rPr lang="fr-FR" dirty="0"/>
              <a:t>Son impacte n’est pas négligeable</a:t>
            </a:r>
          </a:p>
          <a:p>
            <a:pPr marL="0"/>
            <a:endParaRPr lang="fr-FR" i="1" dirty="0"/>
          </a:p>
        </p:txBody>
      </p:sp>
      <p:sp>
        <p:nvSpPr>
          <p:cNvPr id="5" name="ZoneTexte 4">
            <a:extLst>
              <a:ext uri="{FF2B5EF4-FFF2-40B4-BE49-F238E27FC236}">
                <a16:creationId xmlns:a16="http://schemas.microsoft.com/office/drawing/2014/main" id="{F0F2D464-9954-93F0-6193-F79029746798}"/>
              </a:ext>
            </a:extLst>
          </p:cNvPr>
          <p:cNvSpPr txBox="1"/>
          <p:nvPr/>
        </p:nvSpPr>
        <p:spPr>
          <a:xfrm>
            <a:off x="515938" y="1441017"/>
            <a:ext cx="10839450" cy="424728"/>
          </a:xfrm>
          <a:prstGeom prst="rect">
            <a:avLst/>
          </a:prstGeom>
        </p:spPr>
        <p:txBody>
          <a:bodyPr vert="horz" lIns="91440" tIns="45720" rIns="91440" bIns="45720" rtlCol="0" anchor="b">
            <a:normAutofit/>
          </a:bodyPr>
          <a:lstStyle/>
          <a:p>
            <a:pPr>
              <a:lnSpc>
                <a:spcPct val="90000"/>
              </a:lnSpc>
              <a:spcBef>
                <a:spcPts val="1000"/>
              </a:spcBef>
            </a:pPr>
            <a:r>
              <a:rPr lang="fr-FR" sz="2400" b="1" i="1" kern="1200" dirty="0" err="1">
                <a:solidFill>
                  <a:schemeClr val="accent5"/>
                </a:solidFill>
                <a:latin typeface="+mn-lt"/>
                <a:ea typeface="+mn-ea"/>
                <a:cs typeface="+mn-cs"/>
              </a:rPr>
              <a:t>Features</a:t>
            </a:r>
            <a:r>
              <a:rPr lang="fr-FR" sz="2400" b="1" i="1" kern="1200" dirty="0">
                <a:solidFill>
                  <a:schemeClr val="accent5"/>
                </a:solidFill>
                <a:latin typeface="+mn-lt"/>
                <a:ea typeface="+mn-ea"/>
                <a:cs typeface="+mn-cs"/>
              </a:rPr>
              <a:t> Importances Émission Total de GES </a:t>
            </a:r>
            <a:r>
              <a:rPr lang="fr-FR" sz="2400" b="1" i="1" kern="1200" dirty="0" err="1">
                <a:solidFill>
                  <a:schemeClr val="accent5"/>
                </a:solidFill>
                <a:latin typeface="+mn-lt"/>
                <a:ea typeface="+mn-ea"/>
                <a:cs typeface="+mn-cs"/>
              </a:rPr>
              <a:t>GradientBoosting</a:t>
            </a:r>
            <a:endParaRPr lang="fr-FR" sz="2400" b="1" kern="1200" dirty="0">
              <a:solidFill>
                <a:schemeClr val="accent5"/>
              </a:solidFill>
              <a:latin typeface="+mn-lt"/>
              <a:ea typeface="+mn-ea"/>
              <a:cs typeface="+mn-cs"/>
            </a:endParaRPr>
          </a:p>
        </p:txBody>
      </p:sp>
      <p:sp>
        <p:nvSpPr>
          <p:cNvPr id="4" name="Titre 3">
            <a:extLst>
              <a:ext uri="{FF2B5EF4-FFF2-40B4-BE49-F238E27FC236}">
                <a16:creationId xmlns:a16="http://schemas.microsoft.com/office/drawing/2014/main" id="{15CC69BD-F82A-6E5D-2DC5-9BEBDD631DB3}"/>
              </a:ext>
            </a:extLst>
          </p:cNvPr>
          <p:cNvSpPr>
            <a:spLocks noGrp="1"/>
          </p:cNvSpPr>
          <p:nvPr>
            <p:ph type="title"/>
          </p:nvPr>
        </p:nvSpPr>
        <p:spPr>
          <a:xfrm>
            <a:off x="515938" y="246621"/>
            <a:ext cx="11150600" cy="920336"/>
          </a:xfrm>
        </p:spPr>
        <p:txBody>
          <a:bodyPr vert="horz" lIns="0" tIns="0" rIns="0" bIns="0" rtlCol="0" anchor="b">
            <a:normAutofit/>
          </a:bodyPr>
          <a:lstStyle/>
          <a:p>
            <a:pPr marL="571500" indent="-571500"/>
            <a:r>
              <a:rPr lang="fr-FR" b="1" kern="1200" cap="all" baseline="0">
                <a:latin typeface="+mj-lt"/>
                <a:ea typeface="+mj-ea"/>
                <a:cs typeface="+mj-cs"/>
              </a:rPr>
              <a:t>Modélisation et prédiction</a:t>
            </a:r>
          </a:p>
        </p:txBody>
      </p:sp>
      <p:grpSp>
        <p:nvGrpSpPr>
          <p:cNvPr id="8" name="Groupe 7">
            <a:extLst>
              <a:ext uri="{FF2B5EF4-FFF2-40B4-BE49-F238E27FC236}">
                <a16:creationId xmlns:a16="http://schemas.microsoft.com/office/drawing/2014/main" id="{873E7D8A-E873-1FD1-A04B-828589CB5E30}"/>
              </a:ext>
            </a:extLst>
          </p:cNvPr>
          <p:cNvGrpSpPr/>
          <p:nvPr/>
        </p:nvGrpSpPr>
        <p:grpSpPr>
          <a:xfrm>
            <a:off x="6518277" y="2337031"/>
            <a:ext cx="5157787" cy="3676118"/>
            <a:chOff x="2843901" y="2139807"/>
            <a:chExt cx="5157787" cy="3676118"/>
          </a:xfrm>
        </p:grpSpPr>
        <p:pic>
          <p:nvPicPr>
            <p:cNvPr id="24578" name="Picture 2">
              <a:extLst>
                <a:ext uri="{FF2B5EF4-FFF2-40B4-BE49-F238E27FC236}">
                  <a16:creationId xmlns:a16="http://schemas.microsoft.com/office/drawing/2014/main" id="{6A262BC5-D961-CAEA-0FF4-5ADC48775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584736" y="1398972"/>
              <a:ext cx="3676118" cy="51577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1A0A673-5EC9-FCE5-C19C-0800FE2616AE}"/>
                </a:ext>
              </a:extLst>
            </p:cNvPr>
            <p:cNvSpPr/>
            <p:nvPr/>
          </p:nvSpPr>
          <p:spPr>
            <a:xfrm>
              <a:off x="4464424" y="2868706"/>
              <a:ext cx="3537264" cy="134470"/>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grpSp>
    </p:spTree>
    <p:extLst>
      <p:ext uri="{BB962C8B-B14F-4D97-AF65-F5344CB8AC3E}">
        <p14:creationId xmlns:p14="http://schemas.microsoft.com/office/powerpoint/2010/main" val="59622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AB08B8-3DB3-4637-AE23-B8DB96D9FCEC}"/>
              </a:ext>
            </a:extLst>
          </p:cNvPr>
          <p:cNvSpPr>
            <a:spLocks noGrp="1"/>
          </p:cNvSpPr>
          <p:nvPr>
            <p:ph type="ctrTitle"/>
          </p:nvPr>
        </p:nvSpPr>
        <p:spPr>
          <a:xfrm>
            <a:off x="6343650" y="2189163"/>
            <a:ext cx="5143500" cy="2090808"/>
          </a:xfrm>
        </p:spPr>
        <p:txBody>
          <a:bodyPr rtlCol="0"/>
          <a:lstStyle/>
          <a:p>
            <a:pPr algn="ctr" rtl="0"/>
            <a:r>
              <a:rPr lang="fr-FR" sz="4800" dirty="0"/>
              <a:t>consommation totale d’énergie</a:t>
            </a:r>
          </a:p>
        </p:txBody>
      </p:sp>
      <p:sp>
        <p:nvSpPr>
          <p:cNvPr id="3" name="Sous-titre 2">
            <a:extLst>
              <a:ext uri="{FF2B5EF4-FFF2-40B4-BE49-F238E27FC236}">
                <a16:creationId xmlns:a16="http://schemas.microsoft.com/office/drawing/2014/main" id="{2198AA37-E298-4CD8-9F0F-2123ACFD9653}"/>
              </a:ext>
            </a:extLst>
          </p:cNvPr>
          <p:cNvSpPr>
            <a:spLocks noGrp="1"/>
          </p:cNvSpPr>
          <p:nvPr>
            <p:ph type="subTitle" idx="1"/>
          </p:nvPr>
        </p:nvSpPr>
        <p:spPr/>
        <p:txBody>
          <a:bodyPr rtlCol="0"/>
          <a:lstStyle/>
          <a:p>
            <a:pPr rtl="0"/>
            <a:r>
              <a:rPr lang="fr-FR" dirty="0"/>
              <a:t>Modélisation</a:t>
            </a:r>
          </a:p>
        </p:txBody>
      </p:sp>
      <p:pic>
        <p:nvPicPr>
          <p:cNvPr id="10" name="Espace réservé d’image 9">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a:srcRect/>
          <a:stretch/>
        </p:blipFill>
        <p:spPr>
          <a:xfrm>
            <a:off x="704850" y="1034226"/>
            <a:ext cx="5143501" cy="4789548"/>
          </a:xfrm>
        </p:spPr>
      </p:pic>
    </p:spTree>
    <p:extLst>
      <p:ext uri="{BB962C8B-B14F-4D97-AF65-F5344CB8AC3E}">
        <p14:creationId xmlns:p14="http://schemas.microsoft.com/office/powerpoint/2010/main" val="2489589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843FE58-B185-79B2-5368-760E932F77B5}"/>
              </a:ext>
            </a:extLst>
          </p:cNvPr>
          <p:cNvSpPr>
            <a:spLocks noGrp="1"/>
          </p:cNvSpPr>
          <p:nvPr>
            <p:ph type="sldNum" sz="quarter" idx="12"/>
          </p:nvPr>
        </p:nvSpPr>
        <p:spPr>
          <a:xfrm>
            <a:off x="11363696" y="6455739"/>
            <a:ext cx="294460" cy="187367"/>
          </a:xfrm>
        </p:spPr>
        <p:txBody>
          <a:bodyPr anchor="ctr">
            <a:normAutofit/>
          </a:bodyPr>
          <a:lstStyle/>
          <a:p>
            <a:pPr rtl="0">
              <a:spcAft>
                <a:spcPts val="600"/>
              </a:spcAft>
            </a:pPr>
            <a:fld id="{9EC71654-96A5-4280-94F3-931C61A9F92C}" type="slidenum">
              <a:rPr lang="fr-FR" noProof="0" smtClean="0"/>
              <a:pPr rtl="0">
                <a:spcAft>
                  <a:spcPts val="600"/>
                </a:spcAft>
              </a:pPr>
              <a:t>28</a:t>
            </a:fld>
            <a:endParaRPr lang="fr-FR" noProof="0"/>
          </a:p>
        </p:txBody>
      </p:sp>
      <p:sp>
        <p:nvSpPr>
          <p:cNvPr id="28" name="Title 4">
            <a:extLst>
              <a:ext uri="{FF2B5EF4-FFF2-40B4-BE49-F238E27FC236}">
                <a16:creationId xmlns:a16="http://schemas.microsoft.com/office/drawing/2014/main" id="{D4BC41F8-B452-7719-67CE-4FF3BEF128D1}"/>
              </a:ext>
            </a:extLst>
          </p:cNvPr>
          <p:cNvSpPr>
            <a:spLocks noGrp="1"/>
          </p:cNvSpPr>
          <p:nvPr>
            <p:ph type="title"/>
          </p:nvPr>
        </p:nvSpPr>
        <p:spPr>
          <a:xfrm>
            <a:off x="515938" y="246621"/>
            <a:ext cx="11150600" cy="920336"/>
          </a:xfrm>
        </p:spPr>
        <p:txBody>
          <a:bodyPr anchor="b">
            <a:normAutofit/>
          </a:bodyPr>
          <a:lstStyle/>
          <a:p>
            <a:pPr marL="571500" indent="-571500">
              <a:buFont typeface="+mj-lt"/>
              <a:buAutoNum type="romanUcPeriod" startAt="3"/>
            </a:pPr>
            <a:r>
              <a:rPr lang="fr-FR" dirty="0"/>
              <a:t>Modélisation et prédiction (Modèle sélection)</a:t>
            </a:r>
            <a:endParaRPr lang="en-US" dirty="0"/>
          </a:p>
        </p:txBody>
      </p:sp>
      <p:sp>
        <p:nvSpPr>
          <p:cNvPr id="55" name="ZoneTexte 54">
            <a:extLst>
              <a:ext uri="{FF2B5EF4-FFF2-40B4-BE49-F238E27FC236}">
                <a16:creationId xmlns:a16="http://schemas.microsoft.com/office/drawing/2014/main" id="{33840519-0EF4-0C73-417D-65AEA25DE78B}"/>
              </a:ext>
            </a:extLst>
          </p:cNvPr>
          <p:cNvSpPr txBox="1"/>
          <p:nvPr/>
        </p:nvSpPr>
        <p:spPr>
          <a:xfrm>
            <a:off x="733424" y="1533525"/>
            <a:ext cx="99599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fr-FR" dirty="0"/>
              <a:t>Modélisation </a:t>
            </a:r>
            <a:r>
              <a:rPr lang="fr-FR" sz="1800" dirty="0"/>
              <a:t>consommation totale d’énergie </a:t>
            </a:r>
            <a:r>
              <a:rPr lang="fr-FR" b="1" dirty="0">
                <a:solidFill>
                  <a:srgbClr val="00B050"/>
                </a:solidFill>
              </a:rPr>
              <a:t>AVEC</a:t>
            </a:r>
            <a:r>
              <a:rPr lang="fr-FR" dirty="0"/>
              <a:t> ENERGIE STAR SCORE</a:t>
            </a:r>
          </a:p>
        </p:txBody>
      </p:sp>
      <p:graphicFrame>
        <p:nvGraphicFramePr>
          <p:cNvPr id="6" name="Espace réservé du contenu 5">
            <a:extLst>
              <a:ext uri="{FF2B5EF4-FFF2-40B4-BE49-F238E27FC236}">
                <a16:creationId xmlns:a16="http://schemas.microsoft.com/office/drawing/2014/main" id="{6C0B424D-3F4E-A3FA-2165-8D1F0C202E80}"/>
              </a:ext>
            </a:extLst>
          </p:cNvPr>
          <p:cNvGraphicFramePr>
            <a:graphicFrameLocks noGrp="1"/>
          </p:cNvGraphicFramePr>
          <p:nvPr>
            <p:ph sz="half" idx="1"/>
            <p:extLst>
              <p:ext uri="{D42A27DB-BD31-4B8C-83A1-F6EECF244321}">
                <p14:modId xmlns:p14="http://schemas.microsoft.com/office/powerpoint/2010/main" val="1012810717"/>
              </p:ext>
            </p:extLst>
          </p:nvPr>
        </p:nvGraphicFramePr>
        <p:xfrm>
          <a:off x="515938" y="2153074"/>
          <a:ext cx="5503862" cy="3696439"/>
        </p:xfrm>
        <a:graphic>
          <a:graphicData uri="http://schemas.openxmlformats.org/drawingml/2006/table">
            <a:tbl>
              <a:tblPr/>
              <a:tblGrid>
                <a:gridCol w="1274837">
                  <a:extLst>
                    <a:ext uri="{9D8B030D-6E8A-4147-A177-3AD203B41FA5}">
                      <a16:colId xmlns:a16="http://schemas.microsoft.com/office/drawing/2014/main" val="3760330613"/>
                    </a:ext>
                  </a:extLst>
                </a:gridCol>
                <a:gridCol w="600644">
                  <a:extLst>
                    <a:ext uri="{9D8B030D-6E8A-4147-A177-3AD203B41FA5}">
                      <a16:colId xmlns:a16="http://schemas.microsoft.com/office/drawing/2014/main" val="1905823875"/>
                    </a:ext>
                  </a:extLst>
                </a:gridCol>
                <a:gridCol w="882579">
                  <a:extLst>
                    <a:ext uri="{9D8B030D-6E8A-4147-A177-3AD203B41FA5}">
                      <a16:colId xmlns:a16="http://schemas.microsoft.com/office/drawing/2014/main" val="2231505256"/>
                    </a:ext>
                  </a:extLst>
                </a:gridCol>
                <a:gridCol w="735483">
                  <a:extLst>
                    <a:ext uri="{9D8B030D-6E8A-4147-A177-3AD203B41FA5}">
                      <a16:colId xmlns:a16="http://schemas.microsoft.com/office/drawing/2014/main" val="3347798771"/>
                    </a:ext>
                  </a:extLst>
                </a:gridCol>
                <a:gridCol w="1078708">
                  <a:extLst>
                    <a:ext uri="{9D8B030D-6E8A-4147-A177-3AD203B41FA5}">
                      <a16:colId xmlns:a16="http://schemas.microsoft.com/office/drawing/2014/main" val="366962923"/>
                    </a:ext>
                  </a:extLst>
                </a:gridCol>
                <a:gridCol w="931611">
                  <a:extLst>
                    <a:ext uri="{9D8B030D-6E8A-4147-A177-3AD203B41FA5}">
                      <a16:colId xmlns:a16="http://schemas.microsoft.com/office/drawing/2014/main" val="622128411"/>
                    </a:ext>
                  </a:extLst>
                </a:gridCol>
              </a:tblGrid>
              <a:tr h="176516">
                <a:tc>
                  <a:txBody>
                    <a:bodyPr/>
                    <a:lstStyle/>
                    <a:p>
                      <a:pPr algn="ctr" fontAlgn="b"/>
                      <a:endParaRPr lang="fr-FR" sz="1100" b="0" i="0" u="none" strike="noStrike">
                        <a:solidFill>
                          <a:srgbClr val="000000"/>
                        </a:solidFill>
                        <a:effectLst/>
                        <a:latin typeface="Corbel" panose="020B0503020204020204" pitchFamily="34" charset="0"/>
                      </a:endParaRPr>
                    </a:p>
                  </a:txBody>
                  <a:tcPr marL="7355" marR="7355" marT="735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a:solidFill>
                            <a:srgbClr val="000000"/>
                          </a:solidFill>
                          <a:effectLst/>
                          <a:latin typeface="Corbel" panose="020B0503020204020204" pitchFamily="34" charset="0"/>
                        </a:rPr>
                        <a:t>Time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b"/>
                      <a:r>
                        <a:rPr lang="fr-FR" sz="1100" b="1" i="0" u="none" strike="noStrike" dirty="0">
                          <a:solidFill>
                            <a:srgbClr val="000000"/>
                          </a:solidFill>
                          <a:effectLst/>
                          <a:latin typeface="Corbel" panose="020B0503020204020204" pitchFamily="34" charset="0"/>
                        </a:rPr>
                        <a:t>R2 </a:t>
                      </a:r>
                      <a:r>
                        <a:rPr lang="fr-FR" sz="1100" b="1" i="0" u="none" strike="noStrike" dirty="0" err="1">
                          <a:solidFill>
                            <a:srgbClr val="000000"/>
                          </a:solidFill>
                          <a:effectLst/>
                          <a:latin typeface="Corbel" panose="020B0503020204020204" pitchFamily="34" charset="0"/>
                        </a:rPr>
                        <a:t>mean</a:t>
                      </a:r>
                      <a:r>
                        <a:rPr lang="fr-FR" sz="1100" b="1" i="0" u="none" strike="noStrike" dirty="0">
                          <a:solidFill>
                            <a:srgbClr val="000000"/>
                          </a:solidFill>
                          <a:effectLst/>
                          <a:latin typeface="Corbel" panose="020B0503020204020204" pitchFamily="34" charset="0"/>
                        </a:rPr>
                        <a:t> score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b"/>
                      <a:r>
                        <a:rPr lang="fr-FR" sz="1100" b="1" i="0" u="none" strike="noStrike" dirty="0">
                          <a:solidFill>
                            <a:srgbClr val="000000"/>
                          </a:solidFill>
                          <a:effectLst/>
                          <a:latin typeface="Corbel" panose="020B0503020204020204" pitchFamily="34" charset="0"/>
                        </a:rPr>
                        <a:t>R2 std score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b"/>
                      <a:r>
                        <a:rPr lang="fr-FR" sz="1100" b="1" i="0" u="none" strike="noStrike" dirty="0">
                          <a:solidFill>
                            <a:srgbClr val="000000"/>
                          </a:solidFill>
                          <a:effectLst/>
                          <a:latin typeface="Corbel" panose="020B0503020204020204" pitchFamily="34" charset="0"/>
                        </a:rPr>
                        <a:t>RMSE </a:t>
                      </a:r>
                      <a:r>
                        <a:rPr lang="fr-FR" sz="1100" b="1" i="0" u="none" strike="noStrike" dirty="0" err="1">
                          <a:solidFill>
                            <a:srgbClr val="000000"/>
                          </a:solidFill>
                          <a:effectLst/>
                          <a:latin typeface="Corbel" panose="020B0503020204020204" pitchFamily="34" charset="0"/>
                        </a:rPr>
                        <a:t>mean</a:t>
                      </a:r>
                      <a:r>
                        <a:rPr lang="fr-FR" sz="1100" b="1" i="0" u="none" strike="noStrike" dirty="0">
                          <a:solidFill>
                            <a:srgbClr val="000000"/>
                          </a:solidFill>
                          <a:effectLst/>
                          <a:latin typeface="Corbel" panose="020B0503020204020204" pitchFamily="34" charset="0"/>
                        </a:rPr>
                        <a:t> score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b"/>
                      <a:r>
                        <a:rPr lang="fr-FR" sz="1100" b="1" i="0" u="none" strike="noStrike" dirty="0">
                          <a:solidFill>
                            <a:srgbClr val="000000"/>
                          </a:solidFill>
                          <a:effectLst/>
                          <a:latin typeface="Corbel" panose="020B0503020204020204" pitchFamily="34" charset="0"/>
                        </a:rPr>
                        <a:t>RMSE std score</a:t>
                      </a:r>
                    </a:p>
                  </a:txBody>
                  <a:tcPr marL="7355" marR="7355" marT="7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extLst>
                  <a:ext uri="{0D108BD9-81ED-4DB2-BD59-A6C34878D82A}">
                    <a16:rowId xmlns:a16="http://schemas.microsoft.com/office/drawing/2014/main" val="3882340483"/>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StackingRegressor</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171,6019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orbel" panose="020B0503020204020204" pitchFamily="34" charset="0"/>
                        </a:rPr>
                        <a:t>87,8%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orbel" panose="020B0503020204020204" pitchFamily="34" charset="0"/>
                        </a:rPr>
                        <a:t>            0,015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orbel" panose="020B0503020204020204" pitchFamily="34" charset="0"/>
                        </a:rPr>
                        <a:t>0,15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930120"/>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VotingRegressor</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30,03622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87,4%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0,009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0,15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47473050"/>
                  </a:ext>
                </a:extLst>
              </a:tr>
              <a:tr h="176516">
                <a:tc>
                  <a:txBody>
                    <a:bodyPr/>
                    <a:lstStyle/>
                    <a:p>
                      <a:pPr algn="ctr" fontAlgn="b"/>
                      <a:r>
                        <a:rPr lang="fr-FR" sz="1100" b="0" i="0" u="none" strike="noStrike">
                          <a:solidFill>
                            <a:srgbClr val="000000"/>
                          </a:solidFill>
                          <a:effectLst/>
                          <a:latin typeface="Corbel" panose="020B0503020204020204" pitchFamily="34" charset="0"/>
                        </a:rPr>
                        <a:t>LightGBM</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0,642308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87,0%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0,010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0,16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27327591"/>
                  </a:ext>
                </a:extLst>
              </a:tr>
              <a:tr h="176516">
                <a:tc>
                  <a:txBody>
                    <a:bodyPr/>
                    <a:lstStyle/>
                    <a:p>
                      <a:pPr algn="ctr" fontAlgn="b"/>
                      <a:r>
                        <a:rPr lang="fr-FR" sz="1100" b="0" i="0" u="none" strike="noStrike" dirty="0" err="1">
                          <a:solidFill>
                            <a:srgbClr val="000000"/>
                          </a:solidFill>
                          <a:effectLst/>
                          <a:latin typeface="Corbel" panose="020B0503020204020204" pitchFamily="34" charset="0"/>
                        </a:rPr>
                        <a:t>HistGradientBoosting</a:t>
                      </a:r>
                      <a:endParaRPr lang="fr-FR" sz="1100" b="0" i="0" u="none" strike="noStrike" dirty="0">
                        <a:solidFill>
                          <a:srgbClr val="000000"/>
                        </a:solidFill>
                        <a:effectLst/>
                        <a:latin typeface="Corbel" panose="020B0503020204020204" pitchFamily="34" charset="0"/>
                      </a:endParaRP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10,55428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86,9%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0,010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0,16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58384697"/>
                  </a:ext>
                </a:extLst>
              </a:tr>
              <a:tr h="176516">
                <a:tc>
                  <a:txBody>
                    <a:bodyPr/>
                    <a:lstStyle/>
                    <a:p>
                      <a:pPr algn="ctr" fontAlgn="b"/>
                      <a:r>
                        <a:rPr lang="fr-FR" sz="1100" b="0" i="0" u="none" strike="noStrike">
                          <a:solidFill>
                            <a:srgbClr val="000000"/>
                          </a:solidFill>
                          <a:effectLst/>
                          <a:latin typeface="Corbel" panose="020B0503020204020204" pitchFamily="34" charset="0"/>
                        </a:rPr>
                        <a:t>GradientBoosting</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5,11466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86,6%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0,011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0,16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45347966"/>
                  </a:ext>
                </a:extLst>
              </a:tr>
              <a:tr h="176516">
                <a:tc>
                  <a:txBody>
                    <a:bodyPr/>
                    <a:lstStyle/>
                    <a:p>
                      <a:pPr algn="ctr" fontAlgn="b"/>
                      <a:r>
                        <a:rPr lang="fr-FR" sz="1100" b="0" i="0" u="none" strike="noStrike">
                          <a:solidFill>
                            <a:srgbClr val="000000"/>
                          </a:solidFill>
                          <a:effectLst/>
                          <a:latin typeface="Corbel" panose="020B0503020204020204" pitchFamily="34" charset="0"/>
                        </a:rPr>
                        <a:t>xgboost</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1,803061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86,5%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0,012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0,16</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77942810"/>
                  </a:ext>
                </a:extLst>
              </a:tr>
              <a:tr h="176516">
                <a:tc>
                  <a:txBody>
                    <a:bodyPr/>
                    <a:lstStyle/>
                    <a:p>
                      <a:pPr algn="ctr" fontAlgn="b"/>
                      <a:r>
                        <a:rPr lang="fr-FR" sz="1100" b="0" i="0" u="none" strike="noStrike">
                          <a:solidFill>
                            <a:srgbClr val="000000"/>
                          </a:solidFill>
                          <a:effectLst/>
                          <a:latin typeface="Corbel" panose="020B0503020204020204" pitchFamily="34" charset="0"/>
                        </a:rPr>
                        <a:t>RandomForest</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r" fontAlgn="b"/>
                      <a:r>
                        <a:rPr lang="fr-FR" sz="1100" b="0" i="0" u="none" strike="noStrike" dirty="0">
                          <a:solidFill>
                            <a:srgbClr val="000000"/>
                          </a:solidFill>
                          <a:effectLst/>
                          <a:latin typeface="Calibri" panose="020F0502020204030204" pitchFamily="34" charset="0"/>
                        </a:rPr>
                        <a:t>12,26439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85,3%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0,015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0,18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88643252"/>
                  </a:ext>
                </a:extLst>
              </a:tr>
              <a:tr h="176516">
                <a:tc>
                  <a:txBody>
                    <a:bodyPr/>
                    <a:lstStyle/>
                    <a:p>
                      <a:pPr algn="ctr" fontAlgn="b"/>
                      <a:r>
                        <a:rPr lang="fr-FR" sz="1100" b="0" i="0" u="none" strike="noStrike">
                          <a:solidFill>
                            <a:srgbClr val="000000"/>
                          </a:solidFill>
                          <a:effectLst/>
                          <a:latin typeface="Corbel" panose="020B0503020204020204" pitchFamily="34" charset="0"/>
                        </a:rPr>
                        <a:t>Bagging</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r" fontAlgn="b"/>
                      <a:r>
                        <a:rPr lang="fr-FR" sz="1100" b="0" i="0" u="none" strike="noStrike">
                          <a:solidFill>
                            <a:srgbClr val="000000"/>
                          </a:solidFill>
                          <a:effectLst/>
                          <a:latin typeface="Calibri" panose="020F0502020204030204" pitchFamily="34" charset="0"/>
                        </a:rPr>
                        <a:t>1,383221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83,3%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0,014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0,20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08778516"/>
                  </a:ext>
                </a:extLst>
              </a:tr>
              <a:tr h="176516">
                <a:tc>
                  <a:txBody>
                    <a:bodyPr/>
                    <a:lstStyle/>
                    <a:p>
                      <a:pPr algn="ctr" fontAlgn="b"/>
                      <a:r>
                        <a:rPr lang="fr-FR" sz="1100" b="0" i="0" u="none" strike="noStrike">
                          <a:solidFill>
                            <a:srgbClr val="000000"/>
                          </a:solidFill>
                          <a:effectLst/>
                          <a:latin typeface="Corbel" panose="020B0503020204020204" pitchFamily="34" charset="0"/>
                        </a:rPr>
                        <a:t>Ridge</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0,05038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dirty="0">
                          <a:solidFill>
                            <a:srgbClr val="000000"/>
                          </a:solidFill>
                          <a:effectLst/>
                          <a:latin typeface="Corbel" panose="020B0503020204020204" pitchFamily="34" charset="0"/>
                        </a:rPr>
                        <a:t>83,0%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0,007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0,21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91509227"/>
                  </a:ext>
                </a:extLst>
              </a:tr>
              <a:tr h="176516">
                <a:tc>
                  <a:txBody>
                    <a:bodyPr/>
                    <a:lstStyle/>
                    <a:p>
                      <a:pPr algn="ctr" fontAlgn="b"/>
                      <a:r>
                        <a:rPr lang="fr-FR" sz="1100" b="0" i="0" u="none" strike="noStrike">
                          <a:solidFill>
                            <a:srgbClr val="000000"/>
                          </a:solidFill>
                          <a:effectLst/>
                          <a:latin typeface="Corbel" panose="020B0503020204020204" pitchFamily="34" charset="0"/>
                        </a:rPr>
                        <a:t>AdaBoost</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2,62098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dirty="0">
                          <a:solidFill>
                            <a:srgbClr val="000000"/>
                          </a:solidFill>
                          <a:effectLst/>
                          <a:latin typeface="Corbel" panose="020B0503020204020204" pitchFamily="34" charset="0"/>
                        </a:rPr>
                        <a:t>72,8%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dirty="0">
                          <a:solidFill>
                            <a:srgbClr val="000000"/>
                          </a:solidFill>
                          <a:effectLst/>
                          <a:latin typeface="Corbel" panose="020B0503020204020204" pitchFamily="34" charset="0"/>
                        </a:rPr>
                        <a:t>            0,006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0,33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81550805"/>
                  </a:ext>
                </a:extLst>
              </a:tr>
              <a:tr h="176516">
                <a:tc>
                  <a:txBody>
                    <a:bodyPr/>
                    <a:lstStyle/>
                    <a:p>
                      <a:pPr algn="ctr" fontAlgn="b"/>
                      <a:r>
                        <a:rPr lang="fr-FR" sz="1100" b="0" i="0" u="none" strike="noStrike">
                          <a:solidFill>
                            <a:srgbClr val="000000"/>
                          </a:solidFill>
                          <a:effectLst/>
                          <a:latin typeface="Corbel" panose="020B0503020204020204" pitchFamily="34" charset="0"/>
                        </a:rPr>
                        <a:t>kernel_ridge</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0,445009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58,5%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dirty="0">
                          <a:solidFill>
                            <a:srgbClr val="000000"/>
                          </a:solidFill>
                          <a:effectLst/>
                          <a:latin typeface="Corbel" panose="020B0503020204020204" pitchFamily="34" charset="0"/>
                        </a:rPr>
                        <a:t>            0,048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0,50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0,05</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1517482"/>
                  </a:ext>
                </a:extLst>
              </a:tr>
              <a:tr h="176516">
                <a:tc>
                  <a:txBody>
                    <a:bodyPr/>
                    <a:lstStyle/>
                    <a:p>
                      <a:pPr algn="ctr" fontAlgn="b"/>
                      <a:r>
                        <a:rPr lang="fr-FR" sz="1100" b="0" i="0" u="none" strike="noStrike">
                          <a:solidFill>
                            <a:srgbClr val="000000"/>
                          </a:solidFill>
                          <a:effectLst/>
                          <a:latin typeface="Corbel" panose="020B0503020204020204" pitchFamily="34" charset="0"/>
                        </a:rPr>
                        <a:t>ElasticNet</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0,055362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34,3%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0,021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dirty="0">
                          <a:solidFill>
                            <a:srgbClr val="000000"/>
                          </a:solidFill>
                          <a:effectLst/>
                          <a:latin typeface="Corbel" panose="020B0503020204020204" pitchFamily="34" charset="0"/>
                        </a:rPr>
                        <a:t>0,80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89137072"/>
                  </a:ext>
                </a:extLst>
              </a:tr>
              <a:tr h="176516">
                <a:tc>
                  <a:txBody>
                    <a:bodyPr/>
                    <a:lstStyle/>
                    <a:p>
                      <a:pPr algn="ctr" fontAlgn="b"/>
                      <a:r>
                        <a:rPr lang="fr-FR" sz="1100" b="0" i="0" u="none" strike="noStrike">
                          <a:solidFill>
                            <a:srgbClr val="000000"/>
                          </a:solidFill>
                          <a:effectLst/>
                          <a:latin typeface="Corbel" panose="020B0503020204020204" pitchFamily="34" charset="0"/>
                        </a:rPr>
                        <a:t>svr_rbf</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1,664183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23,0%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0,033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dirty="0">
                          <a:solidFill>
                            <a:srgbClr val="000000"/>
                          </a:solidFill>
                          <a:effectLst/>
                          <a:latin typeface="Corbel" panose="020B0503020204020204" pitchFamily="34" charset="0"/>
                        </a:rPr>
                        <a:t>0,93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59830066"/>
                  </a:ext>
                </a:extLst>
              </a:tr>
              <a:tr h="176516">
                <a:tc>
                  <a:txBody>
                    <a:bodyPr/>
                    <a:lstStyle/>
                    <a:p>
                      <a:pPr algn="ctr" fontAlgn="b"/>
                      <a:r>
                        <a:rPr lang="fr-FR" sz="1100" b="0" i="0" u="none" strike="noStrike">
                          <a:solidFill>
                            <a:srgbClr val="000000"/>
                          </a:solidFill>
                          <a:effectLst/>
                          <a:latin typeface="Corbel" panose="020B0503020204020204" pitchFamily="34" charset="0"/>
                        </a:rPr>
                        <a:t>Lasso</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0,043883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18,3%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0,019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dirty="0">
                          <a:solidFill>
                            <a:srgbClr val="000000"/>
                          </a:solidFill>
                          <a:effectLst/>
                          <a:latin typeface="Corbel" panose="020B0503020204020204" pitchFamily="34" charset="0"/>
                        </a:rPr>
                        <a:t>0,99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0,04</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80974299"/>
                  </a:ext>
                </a:extLst>
              </a:tr>
              <a:tr h="176516">
                <a:tc>
                  <a:txBody>
                    <a:bodyPr/>
                    <a:lstStyle/>
                    <a:p>
                      <a:pPr algn="ctr" fontAlgn="b"/>
                      <a:r>
                        <a:rPr lang="fr-FR" sz="1100" b="0" i="0" u="none" strike="noStrike">
                          <a:solidFill>
                            <a:srgbClr val="000000"/>
                          </a:solidFill>
                          <a:effectLst/>
                          <a:latin typeface="Corbel" panose="020B0503020204020204" pitchFamily="34" charset="0"/>
                        </a:rPr>
                        <a:t>svr_poly</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17,25107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-441,2%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8,526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dirty="0">
                          <a:solidFill>
                            <a:srgbClr val="000000"/>
                          </a:solidFill>
                          <a:effectLst/>
                          <a:latin typeface="Corbel" panose="020B0503020204020204" pitchFamily="34" charset="0"/>
                        </a:rPr>
                        <a:t>6,48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10,18</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30890260"/>
                  </a:ext>
                </a:extLst>
              </a:tr>
              <a:tr h="176516">
                <a:tc>
                  <a:txBody>
                    <a:bodyPr/>
                    <a:lstStyle/>
                    <a:p>
                      <a:pPr algn="ctr" fontAlgn="b"/>
                      <a:r>
                        <a:rPr lang="fr-FR" sz="1100" b="0" i="0" u="none" strike="noStrike">
                          <a:solidFill>
                            <a:srgbClr val="000000"/>
                          </a:solidFill>
                          <a:effectLst/>
                          <a:latin typeface="Corbel" panose="020B0503020204020204" pitchFamily="34" charset="0"/>
                        </a:rPr>
                        <a:t>svr_linear</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0,643222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-614,1%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7,363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dirty="0">
                          <a:solidFill>
                            <a:srgbClr val="000000"/>
                          </a:solidFill>
                          <a:effectLst/>
                          <a:latin typeface="Corbel" panose="020B0503020204020204" pitchFamily="34" charset="0"/>
                        </a:rPr>
                        <a:t>9,01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9,43</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95438281"/>
                  </a:ext>
                </a:extLst>
              </a:tr>
              <a:tr h="176516">
                <a:tc>
                  <a:txBody>
                    <a:bodyPr/>
                    <a:lstStyle/>
                    <a:p>
                      <a:pPr algn="ctr" fontAlgn="b"/>
                      <a:r>
                        <a:rPr lang="fr-FR" sz="1100" b="0" i="0" u="none" strike="noStrike">
                          <a:solidFill>
                            <a:srgbClr val="000000"/>
                          </a:solidFill>
                          <a:effectLst/>
                          <a:latin typeface="Corbel" panose="020B0503020204020204" pitchFamily="34" charset="0"/>
                        </a:rPr>
                        <a:t>LinearRegression</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0,10031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-3125,9%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64,160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35,82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dirty="0">
                          <a:solidFill>
                            <a:srgbClr val="000000"/>
                          </a:solidFill>
                          <a:effectLst/>
                          <a:latin typeface="Corbel" panose="020B0503020204020204" pitchFamily="34" charset="0"/>
                        </a:rPr>
                        <a:t>71,19</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03849903"/>
                  </a:ext>
                </a:extLst>
              </a:tr>
              <a:tr h="176516">
                <a:tc>
                  <a:txBody>
                    <a:bodyPr/>
                    <a:lstStyle/>
                    <a:p>
                      <a:pPr algn="ctr" fontAlgn="b"/>
                      <a:r>
                        <a:rPr lang="fr-FR" sz="1100" b="0" i="0" u="none" strike="noStrike">
                          <a:solidFill>
                            <a:srgbClr val="000000"/>
                          </a:solidFill>
                          <a:effectLst/>
                          <a:latin typeface="Corbel" panose="020B0503020204020204" pitchFamily="34" charset="0"/>
                        </a:rPr>
                        <a:t>svr_sigmoid</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1,348407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-17204,1%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          19,175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a:solidFill>
                            <a:srgbClr val="000000"/>
                          </a:solidFill>
                          <a:effectLst/>
                          <a:latin typeface="Corbel" panose="020B0503020204020204" pitchFamily="34" charset="0"/>
                        </a:rPr>
                        <a:t>210,27</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100" b="0" i="0" u="none" strike="noStrike" dirty="0">
                          <a:solidFill>
                            <a:srgbClr val="000000"/>
                          </a:solidFill>
                          <a:effectLst/>
                          <a:latin typeface="Corbel" panose="020B0503020204020204" pitchFamily="34" charset="0"/>
                        </a:rPr>
                        <a:t>29,10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28449779"/>
                  </a:ext>
                </a:extLst>
              </a:tr>
              <a:tr h="176516">
                <a:tc>
                  <a:txBody>
                    <a:bodyPr/>
                    <a:lstStyle/>
                    <a:p>
                      <a:pPr algn="ctr" fontAlgn="b"/>
                      <a:r>
                        <a:rPr lang="fr-FR" sz="1100" b="0" i="0" u="none" strike="noStrike">
                          <a:solidFill>
                            <a:srgbClr val="000000"/>
                          </a:solidFill>
                          <a:effectLst/>
                          <a:latin typeface="Corbel" panose="020B0503020204020204" pitchFamily="34" charset="0"/>
                        </a:rPr>
                        <a:t>Dummy estimateur</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fr-FR" sz="1100" b="0" i="0" u="none" strike="noStrike">
                          <a:solidFill>
                            <a:srgbClr val="000000"/>
                          </a:solidFill>
                          <a:effectLst/>
                          <a:latin typeface="Corbel" panose="020B0503020204020204" pitchFamily="34" charset="0"/>
                        </a:rPr>
                        <a:t>37,5 ms</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orbel" panose="020B0503020204020204" pitchFamily="34" charset="0"/>
                        </a:rPr>
                        <a:t>0,2%</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orbel" panose="020B0503020204020204" pitchFamily="34" charset="0"/>
                        </a:rPr>
                        <a:t>            0,001 </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orbel" panose="020B0503020204020204" pitchFamily="34" charset="0"/>
                        </a:rPr>
                        <a:t>1,21</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orbel" panose="020B0503020204020204" pitchFamily="34" charset="0"/>
                        </a:rPr>
                        <a:t>0,00</a:t>
                      </a:r>
                    </a:p>
                  </a:txBody>
                  <a:tcPr marL="7355" marR="7355" marT="73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7540577"/>
                  </a:ext>
                </a:extLst>
              </a:tr>
            </a:tbl>
          </a:graphicData>
        </a:graphic>
      </p:graphicFrame>
      <p:graphicFrame>
        <p:nvGraphicFramePr>
          <p:cNvPr id="9" name="Espace réservé du contenu 8">
            <a:extLst>
              <a:ext uri="{FF2B5EF4-FFF2-40B4-BE49-F238E27FC236}">
                <a16:creationId xmlns:a16="http://schemas.microsoft.com/office/drawing/2014/main" id="{0C296A19-35EB-4887-9722-16A98E2CE823}"/>
              </a:ext>
            </a:extLst>
          </p:cNvPr>
          <p:cNvGraphicFramePr>
            <a:graphicFrameLocks noGrp="1"/>
          </p:cNvGraphicFramePr>
          <p:nvPr>
            <p:ph sz="half" idx="2"/>
            <p:extLst>
              <p:ext uri="{D42A27DB-BD31-4B8C-83A1-F6EECF244321}">
                <p14:modId xmlns:p14="http://schemas.microsoft.com/office/powerpoint/2010/main" val="3853292573"/>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444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843FE58-B185-79B2-5368-760E932F77B5}"/>
              </a:ext>
            </a:extLst>
          </p:cNvPr>
          <p:cNvSpPr>
            <a:spLocks noGrp="1"/>
          </p:cNvSpPr>
          <p:nvPr>
            <p:ph type="sldNum" sz="quarter" idx="12"/>
          </p:nvPr>
        </p:nvSpPr>
        <p:spPr>
          <a:xfrm>
            <a:off x="11363696" y="6455739"/>
            <a:ext cx="294460" cy="187367"/>
          </a:xfrm>
        </p:spPr>
        <p:txBody>
          <a:bodyPr anchor="ctr">
            <a:normAutofit/>
          </a:bodyPr>
          <a:lstStyle/>
          <a:p>
            <a:pPr rtl="0">
              <a:spcAft>
                <a:spcPts val="600"/>
              </a:spcAft>
            </a:pPr>
            <a:fld id="{9EC71654-96A5-4280-94F3-931C61A9F92C}" type="slidenum">
              <a:rPr lang="fr-FR" noProof="0" smtClean="0"/>
              <a:pPr rtl="0">
                <a:spcAft>
                  <a:spcPts val="600"/>
                </a:spcAft>
              </a:pPr>
              <a:t>29</a:t>
            </a:fld>
            <a:endParaRPr lang="fr-FR" noProof="0"/>
          </a:p>
        </p:txBody>
      </p:sp>
      <p:sp>
        <p:nvSpPr>
          <p:cNvPr id="28" name="Title 4">
            <a:extLst>
              <a:ext uri="{FF2B5EF4-FFF2-40B4-BE49-F238E27FC236}">
                <a16:creationId xmlns:a16="http://schemas.microsoft.com/office/drawing/2014/main" id="{D4BC41F8-B452-7719-67CE-4FF3BEF128D1}"/>
              </a:ext>
            </a:extLst>
          </p:cNvPr>
          <p:cNvSpPr>
            <a:spLocks noGrp="1"/>
          </p:cNvSpPr>
          <p:nvPr>
            <p:ph type="title"/>
          </p:nvPr>
        </p:nvSpPr>
        <p:spPr>
          <a:xfrm>
            <a:off x="515938" y="246621"/>
            <a:ext cx="11150600" cy="920336"/>
          </a:xfrm>
        </p:spPr>
        <p:txBody>
          <a:bodyPr anchor="b">
            <a:normAutofit/>
          </a:bodyPr>
          <a:lstStyle/>
          <a:p>
            <a:pPr marL="571500" indent="-571500">
              <a:buFont typeface="+mj-lt"/>
              <a:buAutoNum type="romanUcPeriod" startAt="3"/>
            </a:pPr>
            <a:r>
              <a:rPr lang="fr-FR" dirty="0"/>
              <a:t>Modélisation et prédiction (Modèle sélection)</a:t>
            </a:r>
            <a:endParaRPr lang="en-US" dirty="0"/>
          </a:p>
        </p:txBody>
      </p:sp>
      <p:sp>
        <p:nvSpPr>
          <p:cNvPr id="55" name="ZoneTexte 54">
            <a:extLst>
              <a:ext uri="{FF2B5EF4-FFF2-40B4-BE49-F238E27FC236}">
                <a16:creationId xmlns:a16="http://schemas.microsoft.com/office/drawing/2014/main" id="{33840519-0EF4-0C73-417D-65AEA25DE78B}"/>
              </a:ext>
            </a:extLst>
          </p:cNvPr>
          <p:cNvSpPr txBox="1"/>
          <p:nvPr/>
        </p:nvSpPr>
        <p:spPr>
          <a:xfrm>
            <a:off x="733424" y="1533525"/>
            <a:ext cx="997690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fr-FR" dirty="0"/>
              <a:t>Modélisation </a:t>
            </a:r>
            <a:r>
              <a:rPr lang="fr-FR" sz="1800" dirty="0"/>
              <a:t>consommation totale d’énergie </a:t>
            </a:r>
            <a:r>
              <a:rPr lang="fr-FR" b="1" dirty="0">
                <a:solidFill>
                  <a:srgbClr val="FF0000"/>
                </a:solidFill>
              </a:rPr>
              <a:t>SANS</a:t>
            </a:r>
            <a:r>
              <a:rPr lang="fr-FR" dirty="0"/>
              <a:t> ENERGIE STAR SCORE</a:t>
            </a:r>
          </a:p>
        </p:txBody>
      </p:sp>
      <p:graphicFrame>
        <p:nvGraphicFramePr>
          <p:cNvPr id="7" name="Espace réservé du contenu 6">
            <a:extLst>
              <a:ext uri="{FF2B5EF4-FFF2-40B4-BE49-F238E27FC236}">
                <a16:creationId xmlns:a16="http://schemas.microsoft.com/office/drawing/2014/main" id="{1B5C3D37-05DD-C9EA-B9BA-DB3B9AB5305C}"/>
              </a:ext>
            </a:extLst>
          </p:cNvPr>
          <p:cNvGraphicFramePr>
            <a:graphicFrameLocks noGrp="1"/>
          </p:cNvGraphicFramePr>
          <p:nvPr>
            <p:ph sz="half" idx="1"/>
            <p:extLst>
              <p:ext uri="{D42A27DB-BD31-4B8C-83A1-F6EECF244321}">
                <p14:modId xmlns:p14="http://schemas.microsoft.com/office/powerpoint/2010/main" val="3807202856"/>
              </p:ext>
            </p:extLst>
          </p:nvPr>
        </p:nvGraphicFramePr>
        <p:xfrm>
          <a:off x="253470" y="2266988"/>
          <a:ext cx="5918730" cy="3274552"/>
        </p:xfrm>
        <a:graphic>
          <a:graphicData uri="http://schemas.openxmlformats.org/drawingml/2006/table">
            <a:tbl>
              <a:tblPr/>
              <a:tblGrid>
                <a:gridCol w="1253596">
                  <a:extLst>
                    <a:ext uri="{9D8B030D-6E8A-4147-A177-3AD203B41FA5}">
                      <a16:colId xmlns:a16="http://schemas.microsoft.com/office/drawing/2014/main" val="3277897091"/>
                    </a:ext>
                  </a:extLst>
                </a:gridCol>
                <a:gridCol w="821267">
                  <a:extLst>
                    <a:ext uri="{9D8B030D-6E8A-4147-A177-3AD203B41FA5}">
                      <a16:colId xmlns:a16="http://schemas.microsoft.com/office/drawing/2014/main" val="3798047768"/>
                    </a:ext>
                  </a:extLst>
                </a:gridCol>
                <a:gridCol w="1233189">
                  <a:extLst>
                    <a:ext uri="{9D8B030D-6E8A-4147-A177-3AD203B41FA5}">
                      <a16:colId xmlns:a16="http://schemas.microsoft.com/office/drawing/2014/main" val="2970810688"/>
                    </a:ext>
                  </a:extLst>
                </a:gridCol>
                <a:gridCol w="795720">
                  <a:extLst>
                    <a:ext uri="{9D8B030D-6E8A-4147-A177-3AD203B41FA5}">
                      <a16:colId xmlns:a16="http://schemas.microsoft.com/office/drawing/2014/main" val="2642548043"/>
                    </a:ext>
                  </a:extLst>
                </a:gridCol>
                <a:gridCol w="876187">
                  <a:extLst>
                    <a:ext uri="{9D8B030D-6E8A-4147-A177-3AD203B41FA5}">
                      <a16:colId xmlns:a16="http://schemas.microsoft.com/office/drawing/2014/main" val="2788025499"/>
                    </a:ext>
                  </a:extLst>
                </a:gridCol>
                <a:gridCol w="938771">
                  <a:extLst>
                    <a:ext uri="{9D8B030D-6E8A-4147-A177-3AD203B41FA5}">
                      <a16:colId xmlns:a16="http://schemas.microsoft.com/office/drawing/2014/main" val="3558242708"/>
                    </a:ext>
                  </a:extLst>
                </a:gridCol>
              </a:tblGrid>
              <a:tr h="154436">
                <a:tc>
                  <a:txBody>
                    <a:bodyPr/>
                    <a:lstStyle/>
                    <a:p>
                      <a:pPr algn="ctr" fontAlgn="b"/>
                      <a:endParaRPr lang="fr-FR" sz="700" b="0" i="0" u="none" strike="noStrike">
                        <a:solidFill>
                          <a:srgbClr val="000000"/>
                        </a:solidFill>
                        <a:effectLst/>
                        <a:latin typeface="Corbel" panose="020B0503020204020204" pitchFamily="34" charset="0"/>
                      </a:endParaRPr>
                    </a:p>
                  </a:txBody>
                  <a:tcPr marL="4988" marR="4988" marT="498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100" b="1" i="0" u="none" strike="noStrike" dirty="0">
                          <a:solidFill>
                            <a:srgbClr val="000000"/>
                          </a:solidFill>
                          <a:effectLst/>
                          <a:latin typeface="Corbel" panose="020B0503020204020204" pitchFamily="34" charset="0"/>
                        </a:rPr>
                        <a:t>Time</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b"/>
                      <a:r>
                        <a:rPr lang="fr-FR" sz="1100" b="1" i="0" u="none" strike="noStrike" dirty="0">
                          <a:solidFill>
                            <a:srgbClr val="000000"/>
                          </a:solidFill>
                          <a:effectLst/>
                          <a:latin typeface="Corbel" panose="020B0503020204020204" pitchFamily="34" charset="0"/>
                        </a:rPr>
                        <a:t>R2 </a:t>
                      </a:r>
                      <a:r>
                        <a:rPr lang="fr-FR" sz="1100" b="1" i="0" u="none" strike="noStrike" dirty="0" err="1">
                          <a:solidFill>
                            <a:srgbClr val="000000"/>
                          </a:solidFill>
                          <a:effectLst/>
                          <a:latin typeface="Corbel" panose="020B0503020204020204" pitchFamily="34" charset="0"/>
                        </a:rPr>
                        <a:t>mean</a:t>
                      </a:r>
                      <a:r>
                        <a:rPr lang="fr-FR" sz="1100" b="1" i="0" u="none" strike="noStrike" dirty="0">
                          <a:solidFill>
                            <a:srgbClr val="000000"/>
                          </a:solidFill>
                          <a:effectLst/>
                          <a:latin typeface="Corbel" panose="020B0503020204020204" pitchFamily="34" charset="0"/>
                        </a:rPr>
                        <a:t> score</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b"/>
                      <a:r>
                        <a:rPr lang="fr-FR" sz="1100" b="1" i="0" u="none" strike="noStrike" dirty="0">
                          <a:solidFill>
                            <a:srgbClr val="000000"/>
                          </a:solidFill>
                          <a:effectLst/>
                          <a:latin typeface="Corbel" panose="020B0503020204020204" pitchFamily="34" charset="0"/>
                        </a:rPr>
                        <a:t>R2 std score</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b"/>
                      <a:r>
                        <a:rPr lang="fr-FR" sz="1100" b="1" i="0" u="none" strike="noStrike" dirty="0">
                          <a:solidFill>
                            <a:srgbClr val="000000"/>
                          </a:solidFill>
                          <a:effectLst/>
                          <a:latin typeface="Corbel" panose="020B0503020204020204" pitchFamily="34" charset="0"/>
                        </a:rPr>
                        <a:t>RMSE </a:t>
                      </a:r>
                      <a:r>
                        <a:rPr lang="fr-FR" sz="1100" b="1" i="0" u="none" strike="noStrike" dirty="0" err="1">
                          <a:solidFill>
                            <a:srgbClr val="000000"/>
                          </a:solidFill>
                          <a:effectLst/>
                          <a:latin typeface="Corbel" panose="020B0503020204020204" pitchFamily="34" charset="0"/>
                        </a:rPr>
                        <a:t>mean</a:t>
                      </a:r>
                      <a:r>
                        <a:rPr lang="fr-FR" sz="1100" b="1" i="0" u="none" strike="noStrike" dirty="0">
                          <a:solidFill>
                            <a:srgbClr val="000000"/>
                          </a:solidFill>
                          <a:effectLst/>
                          <a:latin typeface="Corbel" panose="020B0503020204020204" pitchFamily="34" charset="0"/>
                        </a:rPr>
                        <a:t> score</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b"/>
                      <a:r>
                        <a:rPr lang="fr-FR" sz="1100" b="1" i="0" u="none" strike="noStrike" dirty="0">
                          <a:solidFill>
                            <a:srgbClr val="000000"/>
                          </a:solidFill>
                          <a:effectLst/>
                          <a:latin typeface="Corbel" panose="020B0503020204020204" pitchFamily="34" charset="0"/>
                        </a:rPr>
                        <a:t>RMSE std score</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extLst>
                  <a:ext uri="{0D108BD9-81ED-4DB2-BD59-A6C34878D82A}">
                    <a16:rowId xmlns:a16="http://schemas.microsoft.com/office/drawing/2014/main" val="296645825"/>
                  </a:ext>
                </a:extLst>
              </a:tr>
              <a:tr h="154436">
                <a:tc>
                  <a:txBody>
                    <a:bodyPr/>
                    <a:lstStyle/>
                    <a:p>
                      <a:pPr algn="ctr" fontAlgn="b"/>
                      <a:r>
                        <a:rPr lang="fr-FR" sz="700" b="0" i="0" u="none" strike="noStrike" dirty="0" err="1">
                          <a:solidFill>
                            <a:srgbClr val="000000"/>
                          </a:solidFill>
                          <a:effectLst/>
                          <a:latin typeface="Corbel" panose="020B0503020204020204" pitchFamily="34" charset="0"/>
                        </a:rPr>
                        <a:t>StackingRegressor</a:t>
                      </a:r>
                      <a:endParaRPr lang="fr-FR" sz="700" b="0" i="0" u="none" strike="noStrike" dirty="0">
                        <a:solidFill>
                          <a:srgbClr val="000000"/>
                        </a:solidFill>
                        <a:effectLst/>
                        <a:latin typeface="Corbel" panose="020B050302020402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fr-FR" sz="700" b="0" i="0" u="none" strike="noStrike" dirty="0">
                          <a:solidFill>
                            <a:srgbClr val="000000"/>
                          </a:solidFill>
                          <a:effectLst/>
                          <a:latin typeface="Corbel" panose="020B0503020204020204" pitchFamily="34" charset="0"/>
                        </a:rPr>
                        <a:t>187,408448</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700" b="0" i="0" u="none" strike="noStrike">
                          <a:solidFill>
                            <a:srgbClr val="000000"/>
                          </a:solidFill>
                          <a:effectLst/>
                          <a:latin typeface="Corbel" panose="020B0503020204020204" pitchFamily="34" charset="0"/>
                        </a:rPr>
                        <a:t>78,1%</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700" b="0" i="0" u="none" strike="noStrike">
                          <a:solidFill>
                            <a:srgbClr val="000000"/>
                          </a:solidFill>
                          <a:effectLst/>
                          <a:latin typeface="Corbel" panose="020B0503020204020204" pitchFamily="34" charset="0"/>
                        </a:rPr>
                        <a:t>                        0,005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700" b="0" i="0" u="none" strike="noStrike">
                          <a:solidFill>
                            <a:srgbClr val="000000"/>
                          </a:solidFill>
                          <a:effectLst/>
                          <a:latin typeface="Corbel" panose="020B0503020204020204" pitchFamily="34" charset="0"/>
                        </a:rPr>
                        <a:t>0,27</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700" b="0" i="0" u="none" strike="noStrike">
                          <a:solidFill>
                            <a:srgbClr val="000000"/>
                          </a:solidFill>
                          <a:effectLst/>
                          <a:latin typeface="Corbel" panose="020B0503020204020204" pitchFamily="34" charset="0"/>
                        </a:rPr>
                        <a:t>0,02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08444544"/>
                  </a:ext>
                </a:extLst>
              </a:tr>
              <a:tr h="154436">
                <a:tc>
                  <a:txBody>
                    <a:bodyPr/>
                    <a:lstStyle/>
                    <a:p>
                      <a:pPr algn="ctr" fontAlgn="b"/>
                      <a:r>
                        <a:rPr lang="fr-FR" sz="700" b="0" i="0" u="none" strike="noStrike" dirty="0" err="1">
                          <a:solidFill>
                            <a:srgbClr val="000000"/>
                          </a:solidFill>
                          <a:effectLst/>
                          <a:latin typeface="Corbel" panose="020B0503020204020204" pitchFamily="34" charset="0"/>
                        </a:rPr>
                        <a:t>VotingRegressor</a:t>
                      </a:r>
                      <a:endParaRPr lang="fr-FR" sz="700" b="0" i="0" u="none" strike="noStrike" dirty="0">
                        <a:solidFill>
                          <a:srgbClr val="000000"/>
                        </a:solidFill>
                        <a:effectLst/>
                        <a:latin typeface="Corbel" panose="020B050302020402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a:solidFill>
                            <a:srgbClr val="000000"/>
                          </a:solidFill>
                          <a:effectLst/>
                          <a:latin typeface="Corbel" panose="020B0503020204020204" pitchFamily="34" charset="0"/>
                        </a:rPr>
                        <a:t>32,579752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77,7%</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                        0,015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0,27</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0,02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06064285"/>
                  </a:ext>
                </a:extLst>
              </a:tr>
              <a:tr h="154436">
                <a:tc>
                  <a:txBody>
                    <a:bodyPr/>
                    <a:lstStyle/>
                    <a:p>
                      <a:pPr algn="ctr" fontAlgn="b"/>
                      <a:r>
                        <a:rPr lang="fr-FR" sz="700" b="0" i="0" u="none" strike="noStrike" dirty="0" err="1">
                          <a:solidFill>
                            <a:srgbClr val="000000"/>
                          </a:solidFill>
                          <a:effectLst/>
                          <a:latin typeface="Corbel" panose="020B0503020204020204" pitchFamily="34" charset="0"/>
                        </a:rPr>
                        <a:t>GradientBoosting</a:t>
                      </a:r>
                      <a:endParaRPr lang="fr-FR" sz="700" b="0" i="0" u="none" strike="noStrike" dirty="0">
                        <a:solidFill>
                          <a:srgbClr val="000000"/>
                        </a:solidFill>
                        <a:effectLst/>
                        <a:latin typeface="Corbel" panose="020B050302020402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dirty="0">
                          <a:solidFill>
                            <a:srgbClr val="000000"/>
                          </a:solidFill>
                          <a:effectLst/>
                          <a:latin typeface="Corbel" panose="020B0503020204020204" pitchFamily="34" charset="0"/>
                        </a:rPr>
                        <a:t>4,957633</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77,5%</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dirty="0">
                          <a:solidFill>
                            <a:srgbClr val="000000"/>
                          </a:solidFill>
                          <a:effectLst/>
                          <a:latin typeface="Corbel" panose="020B0503020204020204" pitchFamily="34" charset="0"/>
                        </a:rPr>
                        <a:t>                        0,008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0,27</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0,02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49421871"/>
                  </a:ext>
                </a:extLst>
              </a:tr>
              <a:tr h="154436">
                <a:tc>
                  <a:txBody>
                    <a:bodyPr/>
                    <a:lstStyle/>
                    <a:p>
                      <a:pPr algn="ctr" fontAlgn="b"/>
                      <a:r>
                        <a:rPr lang="fr-FR" sz="700" b="0" i="0" u="none" strike="noStrike" dirty="0">
                          <a:solidFill>
                            <a:srgbClr val="000000"/>
                          </a:solidFill>
                          <a:effectLst/>
                          <a:latin typeface="Corbel" panose="020B0503020204020204" pitchFamily="34" charset="0"/>
                        </a:rPr>
                        <a:t>Ridge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a:solidFill>
                            <a:srgbClr val="000000"/>
                          </a:solidFill>
                          <a:effectLst/>
                          <a:latin typeface="Corbel" panose="020B0503020204020204" pitchFamily="34" charset="0"/>
                        </a:rPr>
                        <a:t>0,031249</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76,5%</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                        0,003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0,29</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0,01</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88687792"/>
                  </a:ext>
                </a:extLst>
              </a:tr>
              <a:tr h="154436">
                <a:tc>
                  <a:txBody>
                    <a:bodyPr/>
                    <a:lstStyle/>
                    <a:p>
                      <a:pPr algn="ctr" fontAlgn="b"/>
                      <a:r>
                        <a:rPr lang="fr-FR" sz="700" b="0" i="0" u="none" strike="noStrike" dirty="0" err="1">
                          <a:solidFill>
                            <a:srgbClr val="000000"/>
                          </a:solidFill>
                          <a:effectLst/>
                          <a:latin typeface="Corbel" panose="020B0503020204020204" pitchFamily="34" charset="0"/>
                        </a:rPr>
                        <a:t>RandomForest</a:t>
                      </a:r>
                      <a:endParaRPr lang="fr-FR" sz="700" b="0" i="0" u="none" strike="noStrike" dirty="0">
                        <a:solidFill>
                          <a:srgbClr val="000000"/>
                        </a:solidFill>
                        <a:effectLst/>
                        <a:latin typeface="Corbel" panose="020B050302020402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dirty="0">
                          <a:solidFill>
                            <a:srgbClr val="000000"/>
                          </a:solidFill>
                          <a:effectLst/>
                          <a:latin typeface="Corbel" panose="020B0503020204020204" pitchFamily="34" charset="0"/>
                        </a:rPr>
                        <a:t>12,053088</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76,3%</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                        0,016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0,29</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0,03</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90225807"/>
                  </a:ext>
                </a:extLst>
              </a:tr>
              <a:tr h="154436">
                <a:tc>
                  <a:txBody>
                    <a:bodyPr/>
                    <a:lstStyle/>
                    <a:p>
                      <a:pPr algn="ctr" fontAlgn="b"/>
                      <a:r>
                        <a:rPr lang="fr-FR" sz="700" b="0" i="0" u="none" strike="noStrike">
                          <a:solidFill>
                            <a:srgbClr val="000000"/>
                          </a:solidFill>
                          <a:effectLst/>
                          <a:latin typeface="Corbel" panose="020B0503020204020204" pitchFamily="34" charset="0"/>
                        </a:rPr>
                        <a:t>LightGBM</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a:solidFill>
                            <a:srgbClr val="000000"/>
                          </a:solidFill>
                          <a:effectLst/>
                          <a:latin typeface="Corbel" panose="020B0503020204020204" pitchFamily="34" charset="0"/>
                        </a:rPr>
                        <a:t>0,75296</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74,8%</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                        0,027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0,31</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0,04</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17187993"/>
                  </a:ext>
                </a:extLst>
              </a:tr>
              <a:tr h="154436">
                <a:tc>
                  <a:txBody>
                    <a:bodyPr/>
                    <a:lstStyle/>
                    <a:p>
                      <a:pPr algn="ctr" fontAlgn="b"/>
                      <a:r>
                        <a:rPr lang="fr-FR" sz="700" b="0" i="0" u="none" strike="noStrike" dirty="0" err="1">
                          <a:solidFill>
                            <a:srgbClr val="000000"/>
                          </a:solidFill>
                          <a:effectLst/>
                          <a:latin typeface="Corbel" panose="020B0503020204020204" pitchFamily="34" charset="0"/>
                        </a:rPr>
                        <a:t>xgboost</a:t>
                      </a:r>
                      <a:endParaRPr lang="fr-FR" sz="700" b="0" i="0" u="none" strike="noStrike" dirty="0">
                        <a:solidFill>
                          <a:srgbClr val="000000"/>
                        </a:solidFill>
                        <a:effectLst/>
                        <a:latin typeface="Corbel" panose="020B050302020402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dirty="0">
                          <a:solidFill>
                            <a:srgbClr val="000000"/>
                          </a:solidFill>
                          <a:effectLst/>
                          <a:latin typeface="Calibri" panose="020F0502020204030204" pitchFamily="34" charset="0"/>
                        </a:rPr>
                        <a:t>1,771482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74,7%</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                        0,012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0,31</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0,02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56217682"/>
                  </a:ext>
                </a:extLst>
              </a:tr>
              <a:tr h="154436">
                <a:tc>
                  <a:txBody>
                    <a:bodyPr/>
                    <a:lstStyle/>
                    <a:p>
                      <a:pPr algn="ctr" fontAlgn="b"/>
                      <a:r>
                        <a:rPr lang="fr-FR" sz="700" b="0" i="0" u="none" strike="noStrike">
                          <a:solidFill>
                            <a:srgbClr val="000000"/>
                          </a:solidFill>
                          <a:effectLst/>
                          <a:latin typeface="Corbel" panose="020B0503020204020204" pitchFamily="34" charset="0"/>
                        </a:rPr>
                        <a:t>HistGradientBoosting</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a:solidFill>
                            <a:srgbClr val="000000"/>
                          </a:solidFill>
                          <a:effectLst/>
                          <a:latin typeface="Calibri" panose="020F0502020204030204" pitchFamily="34" charset="0"/>
                        </a:rPr>
                        <a:t>9,611485</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74,7%</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                        0,028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0,31</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0,04</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11627943"/>
                  </a:ext>
                </a:extLst>
              </a:tr>
              <a:tr h="154436">
                <a:tc>
                  <a:txBody>
                    <a:bodyPr/>
                    <a:lstStyle/>
                    <a:p>
                      <a:pPr algn="ctr" fontAlgn="b"/>
                      <a:r>
                        <a:rPr lang="fr-FR" sz="700" b="0" i="0" u="none" strike="noStrike" dirty="0">
                          <a:solidFill>
                            <a:srgbClr val="000000"/>
                          </a:solidFill>
                          <a:effectLst/>
                          <a:latin typeface="Corbel" panose="020B0503020204020204" pitchFamily="34" charset="0"/>
                        </a:rPr>
                        <a:t>Bagging</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a:solidFill>
                            <a:srgbClr val="000000"/>
                          </a:solidFill>
                          <a:effectLst/>
                          <a:latin typeface="Corbel" panose="020B0503020204020204" pitchFamily="34" charset="0"/>
                        </a:rPr>
                        <a:t>1,318114</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74,0%</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                        0,009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0,32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0,02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6892240"/>
                  </a:ext>
                </a:extLst>
              </a:tr>
              <a:tr h="154436">
                <a:tc>
                  <a:txBody>
                    <a:bodyPr/>
                    <a:lstStyle/>
                    <a:p>
                      <a:pPr algn="ctr" fontAlgn="b"/>
                      <a:r>
                        <a:rPr lang="fr-FR" sz="700" b="0" i="0" u="none" strike="noStrike">
                          <a:solidFill>
                            <a:srgbClr val="000000"/>
                          </a:solidFill>
                          <a:effectLst/>
                          <a:latin typeface="Corbel" panose="020B0503020204020204" pitchFamily="34" charset="0"/>
                        </a:rPr>
                        <a:t>svr_rbf</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dirty="0">
                          <a:solidFill>
                            <a:srgbClr val="000000"/>
                          </a:solidFill>
                          <a:effectLst/>
                          <a:latin typeface="Corbel" panose="020B0503020204020204" pitchFamily="34" charset="0"/>
                        </a:rPr>
                        <a:t>1,553485</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dirty="0">
                          <a:solidFill>
                            <a:srgbClr val="000000"/>
                          </a:solidFill>
                          <a:effectLst/>
                          <a:latin typeface="Corbel" panose="020B0503020204020204" pitchFamily="34" charset="0"/>
                        </a:rPr>
                        <a:t>70,7%</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                        0,012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0,36</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0,02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35832676"/>
                  </a:ext>
                </a:extLst>
              </a:tr>
              <a:tr h="154436">
                <a:tc>
                  <a:txBody>
                    <a:bodyPr/>
                    <a:lstStyle/>
                    <a:p>
                      <a:pPr algn="ctr" fontAlgn="b"/>
                      <a:r>
                        <a:rPr lang="fr-FR" sz="700" b="0" i="0" u="none" strike="noStrike">
                          <a:solidFill>
                            <a:srgbClr val="000000"/>
                          </a:solidFill>
                          <a:effectLst/>
                          <a:latin typeface="Corbel" panose="020B0503020204020204" pitchFamily="34" charset="0"/>
                        </a:rPr>
                        <a:t>AdaBoost</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a:solidFill>
                            <a:srgbClr val="000000"/>
                          </a:solidFill>
                          <a:effectLst/>
                          <a:latin typeface="Corbel" panose="020B0503020204020204" pitchFamily="34" charset="0"/>
                        </a:rPr>
                        <a:t>2,415989</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dirty="0">
                          <a:solidFill>
                            <a:srgbClr val="000000"/>
                          </a:solidFill>
                          <a:effectLst/>
                          <a:latin typeface="Corbel" panose="020B0503020204020204" pitchFamily="34" charset="0"/>
                        </a:rPr>
                        <a:t>65,9%</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                        0,030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0,41</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0,03</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61667127"/>
                  </a:ext>
                </a:extLst>
              </a:tr>
              <a:tr h="154436">
                <a:tc>
                  <a:txBody>
                    <a:bodyPr/>
                    <a:lstStyle/>
                    <a:p>
                      <a:pPr algn="ctr" fontAlgn="b"/>
                      <a:r>
                        <a:rPr lang="fr-FR" sz="700" b="0" i="0" u="none" strike="noStrike">
                          <a:solidFill>
                            <a:srgbClr val="000000"/>
                          </a:solidFill>
                          <a:effectLst/>
                          <a:latin typeface="Corbel" panose="020B0503020204020204" pitchFamily="34" charset="0"/>
                        </a:rPr>
                        <a:t>svr_poly</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a:solidFill>
                            <a:srgbClr val="000000"/>
                          </a:solidFill>
                          <a:effectLst/>
                          <a:latin typeface="Corbel" panose="020B0503020204020204" pitchFamily="34" charset="0"/>
                        </a:rPr>
                        <a:t>1,171837</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dirty="0">
                          <a:solidFill>
                            <a:srgbClr val="000000"/>
                          </a:solidFill>
                          <a:effectLst/>
                          <a:latin typeface="Corbel" panose="020B0503020204020204" pitchFamily="34" charset="0"/>
                        </a:rPr>
                        <a:t>64,8%</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                        0,024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0,43</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0,03</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00609120"/>
                  </a:ext>
                </a:extLst>
              </a:tr>
              <a:tr h="154436">
                <a:tc>
                  <a:txBody>
                    <a:bodyPr/>
                    <a:lstStyle/>
                    <a:p>
                      <a:pPr algn="ctr" fontAlgn="b"/>
                      <a:r>
                        <a:rPr lang="fr-FR" sz="700" b="0" i="0" u="none" strike="noStrike">
                          <a:solidFill>
                            <a:srgbClr val="000000"/>
                          </a:solidFill>
                          <a:effectLst/>
                          <a:latin typeface="Corbel" panose="020B0503020204020204" pitchFamily="34" charset="0"/>
                        </a:rPr>
                        <a:t>ElasticNet</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a:solidFill>
                            <a:srgbClr val="000000"/>
                          </a:solidFill>
                          <a:effectLst/>
                          <a:latin typeface="Corbel" panose="020B0503020204020204" pitchFamily="34" charset="0"/>
                        </a:rPr>
                        <a:t>0,047267</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dirty="0">
                          <a:solidFill>
                            <a:srgbClr val="000000"/>
                          </a:solidFill>
                          <a:effectLst/>
                          <a:latin typeface="Corbel" panose="020B0503020204020204" pitchFamily="34" charset="0"/>
                        </a:rPr>
                        <a:t>34,7%</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                        0,006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0,79</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0,05</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87416644"/>
                  </a:ext>
                </a:extLst>
              </a:tr>
              <a:tr h="154436">
                <a:tc>
                  <a:txBody>
                    <a:bodyPr/>
                    <a:lstStyle/>
                    <a:p>
                      <a:pPr algn="ctr" fontAlgn="b"/>
                      <a:r>
                        <a:rPr lang="fr-FR" sz="700" b="0" i="0" u="none" strike="noStrike">
                          <a:solidFill>
                            <a:srgbClr val="000000"/>
                          </a:solidFill>
                          <a:effectLst/>
                          <a:latin typeface="Corbel" panose="020B0503020204020204" pitchFamily="34" charset="0"/>
                        </a:rPr>
                        <a:t>svr_linear</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a:solidFill>
                            <a:srgbClr val="000000"/>
                          </a:solidFill>
                          <a:effectLst/>
                          <a:latin typeface="Corbel" panose="020B0503020204020204" pitchFamily="34" charset="0"/>
                        </a:rPr>
                        <a:t>2,496134</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25,2%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dirty="0">
                          <a:solidFill>
                            <a:srgbClr val="000000"/>
                          </a:solidFill>
                          <a:effectLst/>
                          <a:latin typeface="Corbel" panose="020B0503020204020204" pitchFamily="34" charset="0"/>
                        </a:rPr>
                        <a:t>                        0,795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0,86</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0,87</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00204448"/>
                  </a:ext>
                </a:extLst>
              </a:tr>
              <a:tr h="154436">
                <a:tc>
                  <a:txBody>
                    <a:bodyPr/>
                    <a:lstStyle/>
                    <a:p>
                      <a:pPr algn="ctr" fontAlgn="b"/>
                      <a:r>
                        <a:rPr lang="fr-FR" sz="700" b="0" i="0" u="none" strike="noStrike">
                          <a:solidFill>
                            <a:srgbClr val="000000"/>
                          </a:solidFill>
                          <a:effectLst/>
                          <a:latin typeface="Corbel" panose="020B0503020204020204" pitchFamily="34" charset="0"/>
                        </a:rPr>
                        <a:t>Lasso</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a:solidFill>
                            <a:srgbClr val="000000"/>
                          </a:solidFill>
                          <a:effectLst/>
                          <a:latin typeface="Corbel" panose="020B0503020204020204" pitchFamily="34" charset="0"/>
                        </a:rPr>
                        <a:t>0,01562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dirty="0">
                          <a:solidFill>
                            <a:srgbClr val="000000"/>
                          </a:solidFill>
                          <a:effectLst/>
                          <a:latin typeface="Corbel" panose="020B0503020204020204" pitchFamily="34" charset="0"/>
                        </a:rPr>
                        <a:t>                        0,001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1,21</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0,07</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8427993"/>
                  </a:ext>
                </a:extLst>
              </a:tr>
              <a:tr h="154436">
                <a:tc>
                  <a:txBody>
                    <a:bodyPr/>
                    <a:lstStyle/>
                    <a:p>
                      <a:pPr algn="ctr" fontAlgn="b"/>
                      <a:r>
                        <a:rPr lang="fr-FR" sz="700" b="0" i="0" u="none" strike="noStrike">
                          <a:solidFill>
                            <a:srgbClr val="000000"/>
                          </a:solidFill>
                          <a:effectLst/>
                          <a:latin typeface="Corbel" panose="020B0503020204020204" pitchFamily="34" charset="0"/>
                        </a:rPr>
                        <a:t>svr_sigmoid</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a:solidFill>
                            <a:srgbClr val="000000"/>
                          </a:solidFill>
                          <a:effectLst/>
                          <a:latin typeface="Corbel" panose="020B0503020204020204" pitchFamily="34" charset="0"/>
                        </a:rPr>
                        <a:t>1,392835</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-55,3%</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dirty="0">
                          <a:solidFill>
                            <a:srgbClr val="000000"/>
                          </a:solidFill>
                          <a:effectLst/>
                          <a:latin typeface="Corbel" panose="020B0503020204020204" pitchFamily="34" charset="0"/>
                        </a:rPr>
                        <a:t>                        0,488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dirty="0">
                          <a:solidFill>
                            <a:srgbClr val="000000"/>
                          </a:solidFill>
                          <a:effectLst/>
                          <a:latin typeface="Corbel" panose="020B0503020204020204" pitchFamily="34" charset="0"/>
                        </a:rPr>
                        <a:t>1,88</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0,58</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68645232"/>
                  </a:ext>
                </a:extLst>
              </a:tr>
              <a:tr h="154436">
                <a:tc>
                  <a:txBody>
                    <a:bodyPr/>
                    <a:lstStyle/>
                    <a:p>
                      <a:pPr algn="ctr" fontAlgn="b"/>
                      <a:r>
                        <a:rPr lang="fr-FR" sz="700" b="0" i="0" u="none" strike="noStrike">
                          <a:solidFill>
                            <a:srgbClr val="000000"/>
                          </a:solidFill>
                          <a:effectLst/>
                          <a:latin typeface="Corbel" panose="020B0503020204020204" pitchFamily="34" charset="0"/>
                        </a:rPr>
                        <a:t>kernel_ridge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a:solidFill>
                            <a:srgbClr val="000000"/>
                          </a:solidFill>
                          <a:effectLst/>
                          <a:latin typeface="Corbel" panose="020B0503020204020204" pitchFamily="34" charset="0"/>
                        </a:rPr>
                        <a:t>0,400532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-12904020,0%</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            160 089,100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dirty="0">
                          <a:solidFill>
                            <a:srgbClr val="000000"/>
                          </a:solidFill>
                          <a:effectLst/>
                          <a:latin typeface="Corbel" panose="020B0503020204020204" pitchFamily="34" charset="0"/>
                        </a:rPr>
                        <a:t>149626,00</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700" b="0" i="0" u="none" strike="noStrike">
                          <a:solidFill>
                            <a:srgbClr val="000000"/>
                          </a:solidFill>
                          <a:effectLst/>
                          <a:latin typeface="Corbel" panose="020B0503020204020204" pitchFamily="34" charset="0"/>
                        </a:rPr>
                        <a:t>187360,50</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97480282"/>
                  </a:ext>
                </a:extLst>
              </a:tr>
              <a:tr h="154436">
                <a:tc>
                  <a:txBody>
                    <a:bodyPr/>
                    <a:lstStyle/>
                    <a:p>
                      <a:pPr algn="ctr" fontAlgn="b"/>
                      <a:r>
                        <a:rPr lang="fr-FR" sz="700" b="0" i="0" u="none" strike="noStrike">
                          <a:solidFill>
                            <a:srgbClr val="000000"/>
                          </a:solidFill>
                          <a:effectLst/>
                          <a:latin typeface="Corbel" panose="020B0503020204020204" pitchFamily="34" charset="0"/>
                        </a:rPr>
                        <a:t>LinearRegression</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fr-FR" sz="700" b="0" i="0" u="none" strike="noStrike">
                          <a:solidFill>
                            <a:srgbClr val="000000"/>
                          </a:solidFill>
                          <a:effectLst/>
                          <a:latin typeface="Corbel" panose="020B0503020204020204" pitchFamily="34" charset="0"/>
                        </a:rPr>
                        <a:t>0,084685</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fr-FR" sz="700" b="0" i="0" u="none" strike="noStrike" dirty="0">
                        <a:solidFill>
                          <a:srgbClr val="000000"/>
                        </a:solidFill>
                        <a:effectLst/>
                        <a:latin typeface="Corbel" panose="020B0503020204020204" pitchFamily="34" charset="0"/>
                      </a:endParaRP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75000"/>
                      </a:schemeClr>
                    </a:solidFill>
                  </a:tcPr>
                </a:tc>
                <a:tc>
                  <a:txBody>
                    <a:bodyPr/>
                    <a:lstStyle/>
                    <a:p>
                      <a:pPr algn="ctr" fontAlgn="b"/>
                      <a:endParaRPr lang="fr-FR" sz="700" b="0" i="0" u="none" strike="noStrike" dirty="0">
                        <a:solidFill>
                          <a:srgbClr val="000000"/>
                        </a:solidFill>
                        <a:effectLst/>
                        <a:latin typeface="Corbel" panose="020B0503020204020204" pitchFamily="34" charset="0"/>
                      </a:endParaRP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75000"/>
                      </a:schemeClr>
                    </a:solidFill>
                  </a:tcPr>
                </a:tc>
                <a:tc>
                  <a:txBody>
                    <a:bodyPr/>
                    <a:lstStyle/>
                    <a:p>
                      <a:pPr algn="ctr" fontAlgn="b"/>
                      <a:endParaRPr lang="fr-FR" sz="700" b="0" i="0" u="none" strike="noStrike" dirty="0">
                        <a:solidFill>
                          <a:srgbClr val="000000"/>
                        </a:solidFill>
                        <a:effectLst/>
                        <a:latin typeface="Corbel" panose="020B0503020204020204" pitchFamily="34" charset="0"/>
                      </a:endParaRP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75000"/>
                      </a:schemeClr>
                    </a:solidFill>
                  </a:tcPr>
                </a:tc>
                <a:tc>
                  <a:txBody>
                    <a:bodyPr/>
                    <a:lstStyle/>
                    <a:p>
                      <a:pPr algn="ctr" fontAlgn="b"/>
                      <a:endParaRPr lang="fr-FR" sz="700" b="0" i="0" u="none" strike="noStrike" dirty="0">
                        <a:solidFill>
                          <a:srgbClr val="000000"/>
                        </a:solidFill>
                        <a:effectLst/>
                        <a:latin typeface="Corbel" panose="020B0503020204020204" pitchFamily="34" charset="0"/>
                      </a:endParaRP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75000"/>
                      </a:schemeClr>
                    </a:solidFill>
                  </a:tcPr>
                </a:tc>
                <a:extLst>
                  <a:ext uri="{0D108BD9-81ED-4DB2-BD59-A6C34878D82A}">
                    <a16:rowId xmlns:a16="http://schemas.microsoft.com/office/drawing/2014/main" val="3913747297"/>
                  </a:ext>
                </a:extLst>
              </a:tr>
              <a:tr h="154436">
                <a:tc>
                  <a:txBody>
                    <a:bodyPr/>
                    <a:lstStyle/>
                    <a:p>
                      <a:pPr algn="ctr" fontAlgn="b"/>
                      <a:r>
                        <a:rPr lang="fr-FR" sz="700" b="0" i="0" u="none" strike="noStrike">
                          <a:solidFill>
                            <a:srgbClr val="000000"/>
                          </a:solidFill>
                          <a:effectLst/>
                          <a:latin typeface="Corbel" panose="020B0503020204020204" pitchFamily="34" charset="0"/>
                        </a:rPr>
                        <a:t>Dummy estimateur</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fr-FR" sz="700" b="0" i="0" u="none" strike="noStrike">
                          <a:solidFill>
                            <a:srgbClr val="000000"/>
                          </a:solidFill>
                          <a:effectLst/>
                          <a:latin typeface="Corbel" panose="020B0503020204020204" pitchFamily="34" charset="0"/>
                        </a:rPr>
                        <a:t>0,00375</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700" b="0" i="0" u="none" strike="noStrike">
                          <a:solidFill>
                            <a:srgbClr val="000000"/>
                          </a:solidFill>
                          <a:effectLst/>
                          <a:latin typeface="Corbel" panose="020B0503020204020204" pitchFamily="34" charset="0"/>
                        </a:rPr>
                        <a:t>0,2%</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700" b="0" i="0" u="none" strike="noStrike" dirty="0">
                          <a:solidFill>
                            <a:srgbClr val="000000"/>
                          </a:solidFill>
                          <a:effectLst/>
                          <a:latin typeface="Corbel" panose="020B0503020204020204" pitchFamily="34" charset="0"/>
                        </a:rPr>
                        <a:t>                        0,001 </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700" b="0" i="0" u="none" strike="noStrike" dirty="0">
                          <a:solidFill>
                            <a:srgbClr val="000000"/>
                          </a:solidFill>
                          <a:effectLst/>
                          <a:latin typeface="Corbel" panose="020B0503020204020204" pitchFamily="34" charset="0"/>
                        </a:rPr>
                        <a:t>1,21</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700" b="0" i="0" u="none" strike="noStrike" dirty="0">
                          <a:solidFill>
                            <a:srgbClr val="000000"/>
                          </a:solidFill>
                          <a:effectLst/>
                          <a:latin typeface="Corbel" panose="020B0503020204020204" pitchFamily="34" charset="0"/>
                        </a:rPr>
                        <a:t>0,00</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158526"/>
                  </a:ext>
                </a:extLst>
              </a:tr>
            </a:tbl>
          </a:graphicData>
        </a:graphic>
      </p:graphicFrame>
      <p:graphicFrame>
        <p:nvGraphicFramePr>
          <p:cNvPr id="10" name="Espace réservé du contenu 9">
            <a:extLst>
              <a:ext uri="{FF2B5EF4-FFF2-40B4-BE49-F238E27FC236}">
                <a16:creationId xmlns:a16="http://schemas.microsoft.com/office/drawing/2014/main" id="{CDEFA35D-F784-43BB-867E-5FA22C413CF7}"/>
              </a:ext>
            </a:extLst>
          </p:cNvPr>
          <p:cNvGraphicFramePr>
            <a:graphicFrameLocks noGrp="1"/>
          </p:cNvGraphicFramePr>
          <p:nvPr>
            <p:ph sz="half" idx="2"/>
            <p:extLst>
              <p:ext uri="{D42A27DB-BD31-4B8C-83A1-F6EECF244321}">
                <p14:modId xmlns:p14="http://schemas.microsoft.com/office/powerpoint/2010/main" val="2049958442"/>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7806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64C2A7-EC84-4D8C-9CA2-F6AE46F51FB6}"/>
              </a:ext>
            </a:extLst>
          </p:cNvPr>
          <p:cNvSpPr>
            <a:spLocks noGrp="1"/>
          </p:cNvSpPr>
          <p:nvPr>
            <p:ph type="title"/>
          </p:nvPr>
        </p:nvSpPr>
        <p:spPr/>
        <p:txBody>
          <a:bodyPr rtlCol="0"/>
          <a:lstStyle/>
          <a:p>
            <a:pPr marL="857250" indent="-857250">
              <a:buFont typeface="+mj-lt"/>
              <a:buAutoNum type="romanUcPeriod"/>
            </a:pPr>
            <a:r>
              <a:rPr lang="fr-FR" dirty="0"/>
              <a:t>Problématique et contexte</a:t>
            </a:r>
          </a:p>
        </p:txBody>
      </p:sp>
      <p:sp>
        <p:nvSpPr>
          <p:cNvPr id="3" name="Espace réservé du texte 2">
            <a:extLst>
              <a:ext uri="{FF2B5EF4-FFF2-40B4-BE49-F238E27FC236}">
                <a16:creationId xmlns:a16="http://schemas.microsoft.com/office/drawing/2014/main" id="{56960426-AAA6-4126-93AF-30F7DEE010A4}"/>
              </a:ext>
            </a:extLst>
          </p:cNvPr>
          <p:cNvSpPr>
            <a:spLocks noGrp="1"/>
          </p:cNvSpPr>
          <p:nvPr>
            <p:ph type="body" idx="1"/>
          </p:nvPr>
        </p:nvSpPr>
        <p:spPr/>
        <p:txBody>
          <a:bodyPr rtlCol="0"/>
          <a:lstStyle/>
          <a:p>
            <a:pPr algn="l" rtl="0"/>
            <a:r>
              <a:rPr lang="fr-FR" dirty="0"/>
              <a:t>Contexte et rappel de la problématique</a:t>
            </a:r>
          </a:p>
          <a:p>
            <a:pPr algn="l" rtl="0"/>
            <a:r>
              <a:rPr lang="fr-FR" dirty="0"/>
              <a:t>Démarches adoptées</a:t>
            </a:r>
          </a:p>
          <a:p>
            <a:pPr algn="l" rtl="0"/>
            <a:endParaRPr lang="fr-FR" dirty="0"/>
          </a:p>
          <a:p>
            <a:pPr algn="l" rtl="0"/>
            <a:endParaRPr lang="fr-FR" dirty="0"/>
          </a:p>
        </p:txBody>
      </p:sp>
      <p:sp>
        <p:nvSpPr>
          <p:cNvPr id="4" name="Espace réservé du numéro de diapositive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rtlCol="0"/>
          <a:lstStyle/>
          <a:p>
            <a:pPr rtl="0"/>
            <a:fld id="{9EC71654-96A5-4280-94F3-931C61A9F92C}" type="slidenum">
              <a:rPr lang="fr-FR" smtClean="0"/>
              <a:pPr rtl="0"/>
              <a:t>3</a:t>
            </a:fld>
            <a:endParaRPr lang="fr-FR" dirty="0"/>
          </a:p>
        </p:txBody>
      </p:sp>
      <p:pic>
        <p:nvPicPr>
          <p:cNvPr id="11" name="Espace réservé d’image 10">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srcRect/>
          <a:stretch/>
        </p:blipFill>
        <p:spPr>
          <a:xfrm>
            <a:off x="3037824" y="2270376"/>
            <a:ext cx="6116833" cy="4587625"/>
          </a:xfrm>
        </p:spPr>
      </p:pic>
    </p:spTree>
    <p:extLst>
      <p:ext uri="{BB962C8B-B14F-4D97-AF65-F5344CB8AC3E}">
        <p14:creationId xmlns:p14="http://schemas.microsoft.com/office/powerpoint/2010/main" val="3187533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51EE89-BE6E-A8E6-D17B-64B60A690F7D}"/>
              </a:ext>
            </a:extLst>
          </p:cNvPr>
          <p:cNvSpPr>
            <a:spLocks noGrp="1"/>
          </p:cNvSpPr>
          <p:nvPr>
            <p:ph type="sldNum" sz="quarter" idx="12"/>
          </p:nvPr>
        </p:nvSpPr>
        <p:spPr/>
        <p:txBody>
          <a:bodyPr/>
          <a:lstStyle/>
          <a:p>
            <a:pPr rtl="0"/>
            <a:fld id="{9EC71654-96A5-4280-94F3-931C61A9F92C}" type="slidenum">
              <a:rPr lang="fr-FR" noProof="0" smtClean="0"/>
              <a:pPr rtl="0"/>
              <a:t>30</a:t>
            </a:fld>
            <a:endParaRPr lang="fr-FR" noProof="0" dirty="0"/>
          </a:p>
        </p:txBody>
      </p:sp>
      <p:sp>
        <p:nvSpPr>
          <p:cNvPr id="3" name="Espace réservé du contenu 2">
            <a:extLst>
              <a:ext uri="{FF2B5EF4-FFF2-40B4-BE49-F238E27FC236}">
                <a16:creationId xmlns:a16="http://schemas.microsoft.com/office/drawing/2014/main" id="{6E4550EB-D9AB-4A5F-FCC2-C64A88C2A320}"/>
              </a:ext>
            </a:extLst>
          </p:cNvPr>
          <p:cNvSpPr>
            <a:spLocks noGrp="1"/>
          </p:cNvSpPr>
          <p:nvPr>
            <p:ph idx="1"/>
          </p:nvPr>
        </p:nvSpPr>
        <p:spPr/>
        <p:txBody>
          <a:bodyPr>
            <a:normAutofit/>
          </a:bodyPr>
          <a:lstStyle/>
          <a:p>
            <a:endParaRPr lang="fr-FR" sz="1100" dirty="0"/>
          </a:p>
          <a:p>
            <a:r>
              <a:rPr lang="fr-FR" i="1" dirty="0">
                <a:solidFill>
                  <a:srgbClr val="0D1D51"/>
                </a:solidFill>
              </a:rPr>
              <a:t>Choix du meilleur modèle</a:t>
            </a:r>
          </a:p>
          <a:p>
            <a:pPr lvl="1"/>
            <a:r>
              <a:rPr lang="fr-FR" i="1" dirty="0" err="1">
                <a:solidFill>
                  <a:srgbClr val="0072C7"/>
                </a:solidFill>
              </a:rPr>
              <a:t>LightGBM</a:t>
            </a:r>
            <a:endParaRPr lang="fr-FR" sz="1000" i="1" dirty="0">
              <a:solidFill>
                <a:srgbClr val="FF0000"/>
              </a:solidFill>
            </a:endParaRPr>
          </a:p>
          <a:p>
            <a:r>
              <a:rPr lang="fr-FR" i="1" dirty="0" err="1">
                <a:solidFill>
                  <a:srgbClr val="0D1D51"/>
                </a:solidFill>
              </a:rPr>
              <a:t>Bests</a:t>
            </a:r>
            <a:r>
              <a:rPr lang="fr-FR" i="1" dirty="0">
                <a:solidFill>
                  <a:srgbClr val="0D1D51"/>
                </a:solidFill>
              </a:rPr>
              <a:t> paramètres</a:t>
            </a:r>
          </a:p>
          <a:p>
            <a:pPr lvl="1"/>
            <a:r>
              <a:rPr lang="fr-FR" sz="1600" i="1" dirty="0">
                <a:solidFill>
                  <a:srgbClr val="0D1D51"/>
                </a:solidFill>
              </a:rPr>
              <a:t>{'</a:t>
            </a:r>
            <a:r>
              <a:rPr lang="fr-FR" sz="1600" i="1" dirty="0" err="1">
                <a:solidFill>
                  <a:srgbClr val="0D1D51"/>
                </a:solidFill>
              </a:rPr>
              <a:t>colsample_bytree</a:t>
            </a:r>
            <a:r>
              <a:rPr lang="fr-FR" sz="1600" i="1" dirty="0">
                <a:solidFill>
                  <a:srgbClr val="0D1D51"/>
                </a:solidFill>
              </a:rPr>
              <a:t>': 1.0, '</a:t>
            </a:r>
            <a:r>
              <a:rPr lang="fr-FR" sz="1600" i="1" dirty="0" err="1">
                <a:solidFill>
                  <a:srgbClr val="0D1D51"/>
                </a:solidFill>
              </a:rPr>
              <a:t>learning_rate</a:t>
            </a:r>
            <a:r>
              <a:rPr lang="fr-FR" sz="1600" i="1" dirty="0">
                <a:solidFill>
                  <a:srgbClr val="0D1D51"/>
                </a:solidFill>
              </a:rPr>
              <a:t>': 0.07552619413921881, </a:t>
            </a:r>
          </a:p>
          <a:p>
            <a:pPr lvl="1"/>
            <a:r>
              <a:rPr lang="fr-FR" sz="1600" i="1" dirty="0">
                <a:solidFill>
                  <a:srgbClr val="0D1D51"/>
                </a:solidFill>
              </a:rPr>
              <a:t>'</a:t>
            </a:r>
            <a:r>
              <a:rPr lang="fr-FR" sz="1600" i="1" dirty="0" err="1">
                <a:solidFill>
                  <a:srgbClr val="0D1D51"/>
                </a:solidFill>
              </a:rPr>
              <a:t>num_leaves</a:t>
            </a:r>
            <a:r>
              <a:rPr lang="fr-FR" sz="1600" i="1" dirty="0">
                <a:solidFill>
                  <a:srgbClr val="0D1D51"/>
                </a:solidFill>
              </a:rPr>
              <a:t>': 26, '</a:t>
            </a:r>
            <a:r>
              <a:rPr lang="fr-FR" sz="1600" i="1" dirty="0" err="1">
                <a:solidFill>
                  <a:srgbClr val="0D1D51"/>
                </a:solidFill>
              </a:rPr>
              <a:t>reg_alpha</a:t>
            </a:r>
            <a:r>
              <a:rPr lang="fr-FR" sz="1600" i="1" dirty="0">
                <a:solidFill>
                  <a:srgbClr val="0D1D51"/>
                </a:solidFill>
              </a:rPr>
              <a:t>': 0.0, '</a:t>
            </a:r>
            <a:r>
              <a:rPr lang="fr-FR" sz="1600" i="1" dirty="0" err="1">
                <a:solidFill>
                  <a:srgbClr val="0D1D51"/>
                </a:solidFill>
              </a:rPr>
              <a:t>reg_lambda</a:t>
            </a:r>
            <a:r>
              <a:rPr lang="fr-FR" sz="1600" i="1" dirty="0">
                <a:solidFill>
                  <a:srgbClr val="0D1D51"/>
                </a:solidFill>
              </a:rPr>
              <a:t>': 0.05, </a:t>
            </a:r>
          </a:p>
          <a:p>
            <a:pPr lvl="1"/>
            <a:r>
              <a:rPr lang="fr-FR" sz="1600" i="1" dirty="0">
                <a:solidFill>
                  <a:srgbClr val="0D1D51"/>
                </a:solidFill>
              </a:rPr>
              <a:t>'</a:t>
            </a:r>
            <a:r>
              <a:rPr lang="fr-FR" sz="1600" i="1" dirty="0" err="1">
                <a:solidFill>
                  <a:srgbClr val="0D1D51"/>
                </a:solidFill>
              </a:rPr>
              <a:t>subsample</a:t>
            </a:r>
            <a:r>
              <a:rPr lang="fr-FR" sz="1600" i="1" dirty="0">
                <a:solidFill>
                  <a:srgbClr val="0D1D51"/>
                </a:solidFill>
              </a:rPr>
              <a:t>': 0.6633806094241483}</a:t>
            </a:r>
            <a:endParaRPr lang="fr-FR" sz="1000" i="1" dirty="0">
              <a:solidFill>
                <a:srgbClr val="FF0000"/>
              </a:solidFill>
            </a:endParaRPr>
          </a:p>
          <a:p>
            <a:r>
              <a:rPr lang="fr-FR" i="1" dirty="0">
                <a:solidFill>
                  <a:srgbClr val="FF0000"/>
                </a:solidFill>
              </a:rPr>
              <a:t>Prédiction et erreur de généralisation</a:t>
            </a:r>
          </a:p>
          <a:p>
            <a:pPr lvl="1"/>
            <a:endParaRPr lang="fr-FR" i="1" dirty="0">
              <a:solidFill>
                <a:srgbClr val="FF0000"/>
              </a:solidFill>
            </a:endParaRPr>
          </a:p>
        </p:txBody>
      </p:sp>
      <p:sp>
        <p:nvSpPr>
          <p:cNvPr id="4" name="Titre 3">
            <a:extLst>
              <a:ext uri="{FF2B5EF4-FFF2-40B4-BE49-F238E27FC236}">
                <a16:creationId xmlns:a16="http://schemas.microsoft.com/office/drawing/2014/main" id="{15CC69BD-F82A-6E5D-2DC5-9BEBDD631DB3}"/>
              </a:ext>
            </a:extLst>
          </p:cNvPr>
          <p:cNvSpPr>
            <a:spLocks noGrp="1"/>
          </p:cNvSpPr>
          <p:nvPr>
            <p:ph type="title"/>
          </p:nvPr>
        </p:nvSpPr>
        <p:spPr/>
        <p:txBody>
          <a:bodyPr/>
          <a:lstStyle/>
          <a:p>
            <a:pPr marL="571500" indent="-571500">
              <a:buFont typeface="+mj-lt"/>
              <a:buAutoNum type="romanUcPeriod" startAt="3"/>
            </a:pPr>
            <a:r>
              <a:rPr lang="fr-FR" dirty="0"/>
              <a:t>Modélisation et prédiction</a:t>
            </a:r>
          </a:p>
        </p:txBody>
      </p:sp>
      <p:sp>
        <p:nvSpPr>
          <p:cNvPr id="5" name="ZoneTexte 4">
            <a:extLst>
              <a:ext uri="{FF2B5EF4-FFF2-40B4-BE49-F238E27FC236}">
                <a16:creationId xmlns:a16="http://schemas.microsoft.com/office/drawing/2014/main" id="{F0F2D464-9954-93F0-6193-F79029746798}"/>
              </a:ext>
            </a:extLst>
          </p:cNvPr>
          <p:cNvSpPr txBox="1"/>
          <p:nvPr/>
        </p:nvSpPr>
        <p:spPr>
          <a:xfrm>
            <a:off x="515938" y="1409700"/>
            <a:ext cx="4913312" cy="369332"/>
          </a:xfrm>
          <a:prstGeom prst="rect">
            <a:avLst/>
          </a:prstGeom>
          <a:noFill/>
        </p:spPr>
        <p:txBody>
          <a:bodyPr wrap="square" rtlCol="0">
            <a:spAutoFit/>
          </a:bodyPr>
          <a:lstStyle/>
          <a:p>
            <a:pPr lvl="0"/>
            <a:r>
              <a:rPr lang="fr-FR" i="1" dirty="0">
                <a:solidFill>
                  <a:srgbClr val="2C567A"/>
                </a:solidFill>
              </a:rPr>
              <a:t>Fine tuning + prédiction </a:t>
            </a:r>
            <a:r>
              <a:rPr lang="fr-FR" b="1" i="1" dirty="0">
                <a:solidFill>
                  <a:srgbClr val="FF0000"/>
                </a:solidFill>
              </a:rPr>
              <a:t>sur data test</a:t>
            </a:r>
            <a:endParaRPr lang="fr-FR" dirty="0"/>
          </a:p>
        </p:txBody>
      </p:sp>
      <p:graphicFrame>
        <p:nvGraphicFramePr>
          <p:cNvPr id="10" name="Tableau 9">
            <a:extLst>
              <a:ext uri="{FF2B5EF4-FFF2-40B4-BE49-F238E27FC236}">
                <a16:creationId xmlns:a16="http://schemas.microsoft.com/office/drawing/2014/main" id="{5EC3BEBD-28AE-A012-970A-EE9D8D5AB540}"/>
              </a:ext>
            </a:extLst>
          </p:cNvPr>
          <p:cNvGraphicFramePr>
            <a:graphicFrameLocks noGrp="1"/>
          </p:cNvGraphicFramePr>
          <p:nvPr>
            <p:extLst>
              <p:ext uri="{D42A27DB-BD31-4B8C-83A1-F6EECF244321}">
                <p14:modId xmlns:p14="http://schemas.microsoft.com/office/powerpoint/2010/main" val="907048104"/>
              </p:ext>
            </p:extLst>
          </p:nvPr>
        </p:nvGraphicFramePr>
        <p:xfrm>
          <a:off x="355307" y="4909568"/>
          <a:ext cx="7632620" cy="1267395"/>
        </p:xfrm>
        <a:graphic>
          <a:graphicData uri="http://schemas.openxmlformats.org/drawingml/2006/table">
            <a:tbl>
              <a:tblPr/>
              <a:tblGrid>
                <a:gridCol w="763262">
                  <a:extLst>
                    <a:ext uri="{9D8B030D-6E8A-4147-A177-3AD203B41FA5}">
                      <a16:colId xmlns:a16="http://schemas.microsoft.com/office/drawing/2014/main" val="2007440621"/>
                    </a:ext>
                  </a:extLst>
                </a:gridCol>
                <a:gridCol w="763262">
                  <a:extLst>
                    <a:ext uri="{9D8B030D-6E8A-4147-A177-3AD203B41FA5}">
                      <a16:colId xmlns:a16="http://schemas.microsoft.com/office/drawing/2014/main" val="562904905"/>
                    </a:ext>
                  </a:extLst>
                </a:gridCol>
                <a:gridCol w="763262">
                  <a:extLst>
                    <a:ext uri="{9D8B030D-6E8A-4147-A177-3AD203B41FA5}">
                      <a16:colId xmlns:a16="http://schemas.microsoft.com/office/drawing/2014/main" val="1984396792"/>
                    </a:ext>
                  </a:extLst>
                </a:gridCol>
                <a:gridCol w="763262">
                  <a:extLst>
                    <a:ext uri="{9D8B030D-6E8A-4147-A177-3AD203B41FA5}">
                      <a16:colId xmlns:a16="http://schemas.microsoft.com/office/drawing/2014/main" val="1004088819"/>
                    </a:ext>
                  </a:extLst>
                </a:gridCol>
                <a:gridCol w="763262">
                  <a:extLst>
                    <a:ext uri="{9D8B030D-6E8A-4147-A177-3AD203B41FA5}">
                      <a16:colId xmlns:a16="http://schemas.microsoft.com/office/drawing/2014/main" val="2576806182"/>
                    </a:ext>
                  </a:extLst>
                </a:gridCol>
                <a:gridCol w="763262">
                  <a:extLst>
                    <a:ext uri="{9D8B030D-6E8A-4147-A177-3AD203B41FA5}">
                      <a16:colId xmlns:a16="http://schemas.microsoft.com/office/drawing/2014/main" val="1324747898"/>
                    </a:ext>
                  </a:extLst>
                </a:gridCol>
                <a:gridCol w="763262">
                  <a:extLst>
                    <a:ext uri="{9D8B030D-6E8A-4147-A177-3AD203B41FA5}">
                      <a16:colId xmlns:a16="http://schemas.microsoft.com/office/drawing/2014/main" val="697993678"/>
                    </a:ext>
                  </a:extLst>
                </a:gridCol>
                <a:gridCol w="763262">
                  <a:extLst>
                    <a:ext uri="{9D8B030D-6E8A-4147-A177-3AD203B41FA5}">
                      <a16:colId xmlns:a16="http://schemas.microsoft.com/office/drawing/2014/main" val="3251689116"/>
                    </a:ext>
                  </a:extLst>
                </a:gridCol>
                <a:gridCol w="763262">
                  <a:extLst>
                    <a:ext uri="{9D8B030D-6E8A-4147-A177-3AD203B41FA5}">
                      <a16:colId xmlns:a16="http://schemas.microsoft.com/office/drawing/2014/main" val="3498474509"/>
                    </a:ext>
                  </a:extLst>
                </a:gridCol>
                <a:gridCol w="763262">
                  <a:extLst>
                    <a:ext uri="{9D8B030D-6E8A-4147-A177-3AD203B41FA5}">
                      <a16:colId xmlns:a16="http://schemas.microsoft.com/office/drawing/2014/main" val="1671570053"/>
                    </a:ext>
                  </a:extLst>
                </a:gridCol>
              </a:tblGrid>
              <a:tr h="169284">
                <a:tc>
                  <a:txBody>
                    <a:bodyPr/>
                    <a:lstStyle/>
                    <a:p>
                      <a:pPr algn="l" fontAlgn="b"/>
                      <a:endParaRPr lang="fr-FR"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fr-FR" sz="1100" b="0" i="0" u="none" strike="noStrike">
                          <a:solidFill>
                            <a:srgbClr val="000000"/>
                          </a:solidFill>
                          <a:effectLst/>
                          <a:latin typeface="Calibri" panose="020F0502020204030204" pitchFamily="34" charset="0"/>
                        </a:rPr>
                        <a:t>Root Mean Square Error</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fr-FR" sz="1100" b="0" i="0" u="none" strike="noStrike">
                          <a:solidFill>
                            <a:srgbClr val="000000"/>
                          </a:solidFill>
                          <a:effectLst/>
                          <a:latin typeface="Calibri" panose="020F0502020204030204" pitchFamily="34" charset="0"/>
                        </a:rPr>
                        <a:t>R²</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28999896"/>
                  </a:ext>
                </a:extLst>
              </a:tr>
              <a:tr h="169284">
                <a:tc>
                  <a:txBody>
                    <a:bodyPr/>
                    <a:lstStyle/>
                    <a:p>
                      <a:pPr algn="l" fontAlgn="b"/>
                      <a:endParaRPr lang="fr-FR"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rtl="0" fontAlgn="b"/>
                      <a:r>
                        <a:rPr lang="fr-FR" sz="1100" b="0" i="0" u="none" strike="noStrike">
                          <a:solidFill>
                            <a:srgbClr val="000000"/>
                          </a:solidFill>
                          <a:effectLst/>
                          <a:latin typeface="Calibri" panose="020F0502020204030204" pitchFamily="34" charset="0"/>
                        </a:rPr>
                        <a:t>log ( y train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tc gridSpan="2">
                  <a:txBody>
                    <a:bodyPr/>
                    <a:lstStyle/>
                    <a:p>
                      <a:pPr algn="ctr" rtl="0" fontAlgn="b"/>
                      <a:r>
                        <a:rPr lang="fr-FR" sz="1100" b="0" i="0" u="none" strike="noStrike">
                          <a:solidFill>
                            <a:srgbClr val="000000"/>
                          </a:solidFill>
                          <a:effectLst/>
                          <a:latin typeface="Calibri" panose="020F0502020204030204" pitchFamily="34" charset="0"/>
                        </a:rPr>
                        <a:t>log ( y test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rtl="0" fontAlgn="b"/>
                      <a:r>
                        <a:rPr lang="fr-FR" sz="1100" b="0" i="0" u="none" strike="noStrike">
                          <a:solidFill>
                            <a:srgbClr val="000000"/>
                          </a:solidFill>
                          <a:effectLst/>
                          <a:latin typeface="Calibri" panose="020F0502020204030204" pitchFamily="34" charset="0"/>
                        </a:rPr>
                        <a:t>log ( y train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tc gridSpan="2">
                  <a:txBody>
                    <a:bodyPr/>
                    <a:lstStyle/>
                    <a:p>
                      <a:pPr algn="ctr" rtl="0" fontAlgn="b"/>
                      <a:r>
                        <a:rPr lang="fr-FR" sz="1100" b="0" i="0" u="none" strike="noStrike">
                          <a:solidFill>
                            <a:srgbClr val="000000"/>
                          </a:solidFill>
                          <a:effectLst/>
                          <a:latin typeface="Calibri" panose="020F0502020204030204" pitchFamily="34" charset="0"/>
                        </a:rPr>
                        <a:t>log ( y test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519761760"/>
                  </a:ext>
                </a:extLst>
              </a:tr>
              <a:tr h="331797">
                <a:tc rowSpan="4">
                  <a:txBody>
                    <a:bodyPr/>
                    <a:lstStyle/>
                    <a:p>
                      <a:pPr algn="ctr" rtl="0" fontAlgn="ctr"/>
                      <a:r>
                        <a:rPr lang="fr-FR" sz="1100" b="1" i="0" u="none" strike="noStrike">
                          <a:solidFill>
                            <a:srgbClr val="000000"/>
                          </a:solidFill>
                          <a:effectLst/>
                          <a:latin typeface="Calibri" panose="020F0502020204030204" pitchFamily="34" charset="0"/>
                        </a:rPr>
                        <a:t>RMSE</a:t>
                      </a:r>
                    </a:p>
                  </a:txBody>
                  <a:tcPr marL="7620" marR="7620" marT="762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fr-FR" sz="1100" b="0" i="0" u="none" strike="noStrike">
                          <a:solidFill>
                            <a:srgbClr val="000000"/>
                          </a:solidFill>
                          <a:effectLst/>
                          <a:latin typeface="Calibri" panose="020F0502020204030204" pitchFamily="34" charset="0"/>
                        </a:rPr>
                        <a:t>Tout Type de Building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Non Résidentiel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Tout Type de Building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Non Résidentiel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Tout Type de Building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Non Résidentiel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Tout Type de Building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Non Résidentiel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607426646"/>
                  </a:ext>
                </a:extLst>
              </a:tr>
              <a:tr h="223455">
                <a:tc vMerge="1">
                  <a:txBody>
                    <a:bodyPr/>
                    <a:lstStyle/>
                    <a:p>
                      <a:endParaRPr lang="fr-FR"/>
                    </a:p>
                  </a:txBody>
                  <a:tcPr/>
                </a:tc>
                <a:tc>
                  <a:txBody>
                    <a:bodyPr/>
                    <a:lstStyle/>
                    <a:p>
                      <a:pPr algn="ctr" rtl="0" fontAlgn="b"/>
                      <a:r>
                        <a:rPr lang="fr-FR" sz="1100" b="0" i="0" u="none" strike="noStrike">
                          <a:solidFill>
                            <a:srgbClr val="000000"/>
                          </a:solidFill>
                          <a:effectLst/>
                          <a:latin typeface="Calibri" panose="020F0502020204030204" pitchFamily="34" charset="0"/>
                        </a:rPr>
                        <a:t>0,037931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b"/>
                      <a:r>
                        <a:rPr lang="fr-FR" sz="1100" b="0" i="0" u="none" strike="noStrike">
                          <a:solidFill>
                            <a:srgbClr val="000000"/>
                          </a:solidFill>
                          <a:effectLst/>
                          <a:latin typeface="Calibri" panose="020F0502020204030204" pitchFamily="34" charset="0"/>
                        </a:rPr>
                        <a:t>0,03914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rtl="0" fontAlgn="b"/>
                      <a:r>
                        <a:rPr lang="fr-FR" sz="1100" b="0" i="0" u="none" strike="noStrike">
                          <a:solidFill>
                            <a:srgbClr val="000000"/>
                          </a:solidFill>
                          <a:effectLst/>
                          <a:latin typeface="Calibri" panose="020F0502020204030204" pitchFamily="34" charset="0"/>
                        </a:rPr>
                        <a:t>0,144942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b"/>
                      <a:r>
                        <a:rPr lang="fr-FR" sz="1100" b="0" i="0" u="none" strike="noStrike">
                          <a:solidFill>
                            <a:srgbClr val="000000"/>
                          </a:solidFill>
                          <a:effectLst/>
                          <a:latin typeface="Calibri" panose="020F0502020204030204" pitchFamily="34" charset="0"/>
                        </a:rPr>
                        <a:t>0,198322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l" fontAlgn="ctr"/>
                      <a:r>
                        <a:rPr lang="fr-FR" sz="700" b="0" i="0" u="none" strike="noStrike">
                          <a:solidFill>
                            <a:srgbClr val="000000"/>
                          </a:solidFill>
                          <a:effectLst/>
                          <a:latin typeface="Arial" panose="020B0604020202020204" pitchFamily="34" charset="0"/>
                        </a:rPr>
                        <a:t>Gradient boosting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ctr" rtl="0" fontAlgn="b"/>
                      <a:r>
                        <a:rPr lang="fr-FR" sz="1100" b="0" i="0" u="none" strike="noStrike">
                          <a:solidFill>
                            <a:srgbClr val="000000"/>
                          </a:solidFill>
                          <a:effectLst/>
                          <a:latin typeface="Calibri" panose="020F0502020204030204" pitchFamily="34" charset="0"/>
                        </a:rPr>
                        <a:t>96,88%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b"/>
                      <a:r>
                        <a:rPr lang="fr-FR" sz="1100" b="0" i="0" u="none" strike="noStrike">
                          <a:solidFill>
                            <a:srgbClr val="000000"/>
                          </a:solidFill>
                          <a:effectLst/>
                          <a:latin typeface="Calibri" panose="020F0502020204030204" pitchFamily="34" charset="0"/>
                        </a:rPr>
                        <a:t>97,43%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rtl="0" fontAlgn="b"/>
                      <a:r>
                        <a:rPr lang="fr-FR" sz="1100" b="0" i="0" u="none" strike="noStrike">
                          <a:solidFill>
                            <a:srgbClr val="000000"/>
                          </a:solidFill>
                          <a:effectLst/>
                          <a:latin typeface="Calibri" panose="020F0502020204030204" pitchFamily="34" charset="0"/>
                        </a:rPr>
                        <a:t>87,35%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b"/>
                      <a:r>
                        <a:rPr lang="fr-FR" sz="1100" b="0" i="0" u="none" strike="noStrike">
                          <a:solidFill>
                            <a:srgbClr val="000000"/>
                          </a:solidFill>
                          <a:effectLst/>
                          <a:latin typeface="Calibri" panose="020F0502020204030204" pitchFamily="34" charset="0"/>
                        </a:rPr>
                        <a:t>86,32%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E699"/>
                    </a:solidFill>
                  </a:tcPr>
                </a:tc>
                <a:extLst>
                  <a:ext uri="{0D108BD9-81ED-4DB2-BD59-A6C34878D82A}">
                    <a16:rowId xmlns:a16="http://schemas.microsoft.com/office/drawing/2014/main" val="2615126748"/>
                  </a:ext>
                </a:extLst>
              </a:tr>
              <a:tr h="169284">
                <a:tc vMerge="1">
                  <a:txBody>
                    <a:bodyPr/>
                    <a:lstStyle/>
                    <a:p>
                      <a:endParaRPr lang="fr-FR"/>
                    </a:p>
                  </a:txBody>
                  <a:tcPr/>
                </a:tc>
                <a:tc>
                  <a:txBody>
                    <a:bodyPr/>
                    <a:lstStyle/>
                    <a:p>
                      <a:pPr algn="ctr" rtl="0" fontAlgn="b"/>
                      <a:r>
                        <a:rPr lang="fr-FR" sz="1100" b="0" i="0" u="none" strike="noStrike">
                          <a:solidFill>
                            <a:srgbClr val="000000"/>
                          </a:solidFill>
                          <a:effectLst/>
                          <a:latin typeface="Calibri" panose="020F0502020204030204" pitchFamily="34" charset="0"/>
                        </a:rPr>
                        <a:t>0,052693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fr-FR" sz="1100" b="0" i="0" u="none" strike="noStrike">
                          <a:solidFill>
                            <a:srgbClr val="000000"/>
                          </a:solidFill>
                          <a:effectLst/>
                          <a:latin typeface="Calibri" panose="020F0502020204030204" pitchFamily="34" charset="0"/>
                        </a:rPr>
                        <a:t>0,069483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rtl="0" fontAlgn="b"/>
                      <a:r>
                        <a:rPr lang="fr-FR" sz="1100" b="0" i="0" u="none" strike="noStrike">
                          <a:solidFill>
                            <a:srgbClr val="000000"/>
                          </a:solidFill>
                          <a:effectLst/>
                          <a:latin typeface="Calibri" panose="020F0502020204030204" pitchFamily="34" charset="0"/>
                        </a:rPr>
                        <a:t>0,148183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fr-FR" sz="1100" b="0" i="0" u="none" strike="noStrike">
                          <a:solidFill>
                            <a:srgbClr val="000000"/>
                          </a:solidFill>
                          <a:effectLst/>
                          <a:latin typeface="Calibri" panose="020F0502020204030204" pitchFamily="34" charset="0"/>
                        </a:rPr>
                        <a:t>0,216141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ctr"/>
                      <a:r>
                        <a:rPr lang="fr-FR" sz="700" b="0" i="0" u="none" strike="noStrike">
                          <a:solidFill>
                            <a:srgbClr val="000000"/>
                          </a:solidFill>
                          <a:effectLst/>
                          <a:latin typeface="Arial" panose="020B0604020202020204" pitchFamily="34" charset="0"/>
                        </a:rPr>
                        <a:t>LightGBM</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ctr" rtl="0" fontAlgn="b"/>
                      <a:r>
                        <a:rPr lang="fr-FR" sz="1100" b="0" i="0" u="none" strike="noStrike">
                          <a:solidFill>
                            <a:srgbClr val="000000"/>
                          </a:solidFill>
                          <a:effectLst/>
                          <a:latin typeface="Calibri" panose="020F0502020204030204" pitchFamily="34" charset="0"/>
                        </a:rPr>
                        <a:t>95,66%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fr-FR" sz="1100" b="0" i="0" u="none" strike="noStrike">
                          <a:solidFill>
                            <a:srgbClr val="000000"/>
                          </a:solidFill>
                          <a:effectLst/>
                          <a:latin typeface="Calibri" panose="020F0502020204030204" pitchFamily="34" charset="0"/>
                        </a:rPr>
                        <a:t>95,43%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rtl="0" fontAlgn="b"/>
                      <a:r>
                        <a:rPr lang="fr-FR" sz="1100" b="0" i="0" u="none" strike="noStrike">
                          <a:solidFill>
                            <a:srgbClr val="000000"/>
                          </a:solidFill>
                          <a:effectLst/>
                          <a:latin typeface="Calibri" panose="020F0502020204030204" pitchFamily="34" charset="0"/>
                        </a:rPr>
                        <a:t>87,07%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fr-FR" sz="1100" b="0" i="0" u="none" strike="noStrike">
                          <a:solidFill>
                            <a:srgbClr val="000000"/>
                          </a:solidFill>
                          <a:effectLst/>
                          <a:latin typeface="Calibri" panose="020F0502020204030204" pitchFamily="34" charset="0"/>
                        </a:rPr>
                        <a:t>85,09%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E699"/>
                    </a:solidFill>
                  </a:tcPr>
                </a:tc>
                <a:extLst>
                  <a:ext uri="{0D108BD9-81ED-4DB2-BD59-A6C34878D82A}">
                    <a16:rowId xmlns:a16="http://schemas.microsoft.com/office/drawing/2014/main" val="2252317575"/>
                  </a:ext>
                </a:extLst>
              </a:tr>
              <a:tr h="169284">
                <a:tc vMerge="1">
                  <a:txBody>
                    <a:bodyPr/>
                    <a:lstStyle/>
                    <a:p>
                      <a:endParaRPr lang="fr-FR"/>
                    </a:p>
                  </a:txBody>
                  <a:tcPr/>
                </a:tc>
                <a:tc>
                  <a:txBody>
                    <a:bodyPr/>
                    <a:lstStyle/>
                    <a:p>
                      <a:pPr algn="ctr" rtl="0" fontAlgn="b"/>
                      <a:r>
                        <a:rPr lang="fr-FR" sz="1100" b="0" i="0" u="none" strike="noStrike">
                          <a:solidFill>
                            <a:srgbClr val="000000"/>
                          </a:solidFill>
                          <a:effectLst/>
                          <a:latin typeface="Calibri" panose="020F0502020204030204" pitchFamily="34" charset="0"/>
                        </a:rPr>
                        <a:t>0,038066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b"/>
                      <a:r>
                        <a:rPr lang="fr-FR" sz="1100" b="0" i="0" u="none" strike="noStrike">
                          <a:solidFill>
                            <a:srgbClr val="000000"/>
                          </a:solidFill>
                          <a:effectLst/>
                          <a:latin typeface="Calibri" panose="020F0502020204030204" pitchFamily="34" charset="0"/>
                        </a:rPr>
                        <a:t>0,043543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rtl="0" fontAlgn="b"/>
                      <a:r>
                        <a:rPr lang="fr-FR" sz="1100" b="0" i="0" u="none" strike="noStrike">
                          <a:solidFill>
                            <a:srgbClr val="000000"/>
                          </a:solidFill>
                          <a:effectLst/>
                          <a:latin typeface="Calibri" panose="020F0502020204030204" pitchFamily="34" charset="0"/>
                        </a:rPr>
                        <a:t>0,142323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b"/>
                      <a:r>
                        <a:rPr lang="fr-FR" sz="1100" b="0" i="0" u="none" strike="noStrike">
                          <a:solidFill>
                            <a:srgbClr val="000000"/>
                          </a:solidFill>
                          <a:effectLst/>
                          <a:latin typeface="Calibri" panose="020F0502020204030204" pitchFamily="34" charset="0"/>
                        </a:rPr>
                        <a:t>0,201619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l" fontAlgn="ctr"/>
                      <a:r>
                        <a:rPr lang="fr-FR" sz="700" b="0" i="0" u="none" strike="noStrike">
                          <a:solidFill>
                            <a:srgbClr val="000000"/>
                          </a:solidFill>
                          <a:effectLst/>
                          <a:latin typeface="Arial" panose="020B0604020202020204" pitchFamily="34" charset="0"/>
                        </a:rPr>
                        <a:t>Stacking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5F5"/>
                    </a:solidFill>
                  </a:tcPr>
                </a:tc>
                <a:tc>
                  <a:txBody>
                    <a:bodyPr/>
                    <a:lstStyle/>
                    <a:p>
                      <a:pPr algn="ctr" rtl="0" fontAlgn="b"/>
                      <a:r>
                        <a:rPr lang="fr-FR" sz="1100" b="0" i="0" u="none" strike="noStrike">
                          <a:solidFill>
                            <a:srgbClr val="000000"/>
                          </a:solidFill>
                          <a:effectLst/>
                          <a:latin typeface="Calibri" panose="020F0502020204030204" pitchFamily="34" charset="0"/>
                        </a:rPr>
                        <a:t>96,86%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b"/>
                      <a:r>
                        <a:rPr lang="fr-FR" sz="1100" b="0" i="0" u="none" strike="noStrike">
                          <a:solidFill>
                            <a:srgbClr val="000000"/>
                          </a:solidFill>
                          <a:effectLst/>
                          <a:latin typeface="Calibri" panose="020F0502020204030204" pitchFamily="34" charset="0"/>
                        </a:rPr>
                        <a:t>97,14%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rtl="0" fontAlgn="b"/>
                      <a:r>
                        <a:rPr lang="fr-FR" sz="1100" b="0" i="0" u="none" strike="noStrike">
                          <a:solidFill>
                            <a:srgbClr val="000000"/>
                          </a:solidFill>
                          <a:effectLst/>
                          <a:latin typeface="Calibri" panose="020F0502020204030204" pitchFamily="34" charset="0"/>
                        </a:rPr>
                        <a:t>87,58%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b"/>
                      <a:r>
                        <a:rPr lang="fr-FR" sz="1100" b="0" i="0" u="none" strike="noStrike" dirty="0">
                          <a:solidFill>
                            <a:srgbClr val="000000"/>
                          </a:solidFill>
                          <a:effectLst/>
                          <a:latin typeface="Calibri" panose="020F0502020204030204" pitchFamily="34" charset="0"/>
                        </a:rPr>
                        <a:t>86,09%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4147081769"/>
                  </a:ext>
                </a:extLst>
              </a:tr>
            </a:tbl>
          </a:graphicData>
        </a:graphic>
      </p:graphicFrame>
      <p:pic>
        <p:nvPicPr>
          <p:cNvPr id="11" name="Image 10">
            <a:extLst>
              <a:ext uri="{FF2B5EF4-FFF2-40B4-BE49-F238E27FC236}">
                <a16:creationId xmlns:a16="http://schemas.microsoft.com/office/drawing/2014/main" id="{87ECE342-CBB2-C026-6F7F-2EFFAA2DA24D}"/>
              </a:ext>
            </a:extLst>
          </p:cNvPr>
          <p:cNvPicPr>
            <a:picLocks noChangeAspect="1"/>
          </p:cNvPicPr>
          <p:nvPr/>
        </p:nvPicPr>
        <p:blipFill>
          <a:blip r:embed="rId2"/>
          <a:stretch>
            <a:fillRect/>
          </a:stretch>
        </p:blipFill>
        <p:spPr>
          <a:xfrm>
            <a:off x="8182265" y="1353951"/>
            <a:ext cx="3654428" cy="4823012"/>
          </a:xfrm>
          <a:prstGeom prst="rect">
            <a:avLst/>
          </a:prstGeom>
        </p:spPr>
      </p:pic>
    </p:spTree>
    <p:extLst>
      <p:ext uri="{BB962C8B-B14F-4D97-AF65-F5344CB8AC3E}">
        <p14:creationId xmlns:p14="http://schemas.microsoft.com/office/powerpoint/2010/main" val="2429096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51EE89-BE6E-A8E6-D17B-64B60A690F7D}"/>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fld id="{9EC71654-96A5-4280-94F3-931C61A9F92C}" type="slidenum">
              <a:rPr lang="fr-FR" smtClean="0"/>
              <a:pPr>
                <a:spcAft>
                  <a:spcPts val="600"/>
                </a:spcAft>
              </a:pPr>
              <a:t>31</a:t>
            </a:fld>
            <a:endParaRPr lang="fr-FR"/>
          </a:p>
        </p:txBody>
      </p:sp>
      <p:sp>
        <p:nvSpPr>
          <p:cNvPr id="3" name="Espace réservé du contenu 2">
            <a:extLst>
              <a:ext uri="{FF2B5EF4-FFF2-40B4-BE49-F238E27FC236}">
                <a16:creationId xmlns:a16="http://schemas.microsoft.com/office/drawing/2014/main" id="{6E4550EB-D9AB-4A5F-FCC2-C64A88C2A320}"/>
              </a:ext>
            </a:extLst>
          </p:cNvPr>
          <p:cNvSpPr>
            <a:spLocks noGrp="1"/>
          </p:cNvSpPr>
          <p:nvPr>
            <p:ph sz="half" idx="2"/>
          </p:nvPr>
        </p:nvSpPr>
        <p:spPr>
          <a:xfrm>
            <a:off x="515938" y="2505075"/>
            <a:ext cx="5157787" cy="3684588"/>
          </a:xfrm>
        </p:spPr>
        <p:txBody>
          <a:bodyPr vert="horz" lIns="91440" tIns="45720" rIns="91440" bIns="45720" rtlCol="0">
            <a:normAutofit/>
          </a:bodyPr>
          <a:lstStyle/>
          <a:p>
            <a:endParaRPr lang="fr-FR" dirty="0"/>
          </a:p>
          <a:p>
            <a:pPr marL="0"/>
            <a:r>
              <a:rPr lang="fr-FR" i="1" dirty="0"/>
              <a:t>L’</a:t>
            </a:r>
            <a:r>
              <a:rPr lang="fr-FR" i="1" dirty="0" err="1"/>
              <a:t>ENERGYSTARScore</a:t>
            </a:r>
            <a:r>
              <a:rPr lang="fr-FR" i="1" dirty="0"/>
              <a:t> arrive pole position, suivit de l’Âge et enfin en 3eme position </a:t>
            </a:r>
            <a:r>
              <a:rPr lang="fr-FR" i="1" dirty="0" err="1"/>
              <a:t>LargestPropertyUseTypeGFA</a:t>
            </a:r>
            <a:r>
              <a:rPr lang="fr-FR" i="1" dirty="0"/>
              <a:t>.</a:t>
            </a:r>
          </a:p>
          <a:p>
            <a:pPr marL="0"/>
            <a:endParaRPr lang="fr-FR" i="1" dirty="0"/>
          </a:p>
          <a:p>
            <a:pPr marL="0" indent="0">
              <a:buNone/>
            </a:pPr>
            <a:r>
              <a:rPr lang="fr-FR" i="1" dirty="0"/>
              <a:t> </a:t>
            </a:r>
          </a:p>
        </p:txBody>
      </p:sp>
      <p:sp>
        <p:nvSpPr>
          <p:cNvPr id="5" name="ZoneTexte 4">
            <a:extLst>
              <a:ext uri="{FF2B5EF4-FFF2-40B4-BE49-F238E27FC236}">
                <a16:creationId xmlns:a16="http://schemas.microsoft.com/office/drawing/2014/main" id="{F0F2D464-9954-93F0-6193-F79029746798}"/>
              </a:ext>
            </a:extLst>
          </p:cNvPr>
          <p:cNvSpPr txBox="1"/>
          <p:nvPr/>
        </p:nvSpPr>
        <p:spPr>
          <a:xfrm>
            <a:off x="515938" y="1441017"/>
            <a:ext cx="10839450" cy="424728"/>
          </a:xfrm>
          <a:prstGeom prst="rect">
            <a:avLst/>
          </a:prstGeom>
        </p:spPr>
        <p:txBody>
          <a:bodyPr vert="horz" lIns="91440" tIns="45720" rIns="91440" bIns="45720" rtlCol="0" anchor="b">
            <a:normAutofit/>
          </a:bodyPr>
          <a:lstStyle/>
          <a:p>
            <a:pPr>
              <a:lnSpc>
                <a:spcPct val="90000"/>
              </a:lnSpc>
              <a:spcBef>
                <a:spcPts val="1000"/>
              </a:spcBef>
            </a:pPr>
            <a:r>
              <a:rPr lang="fr-FR" sz="2400" b="1" i="1" kern="1200" dirty="0" err="1">
                <a:solidFill>
                  <a:schemeClr val="accent5"/>
                </a:solidFill>
                <a:latin typeface="+mn-lt"/>
                <a:ea typeface="+mn-ea"/>
                <a:cs typeface="+mn-cs"/>
              </a:rPr>
              <a:t>Features</a:t>
            </a:r>
            <a:r>
              <a:rPr lang="fr-FR" sz="2400" b="1" i="1" kern="1200" dirty="0">
                <a:solidFill>
                  <a:schemeClr val="accent5"/>
                </a:solidFill>
                <a:latin typeface="+mn-lt"/>
                <a:ea typeface="+mn-ea"/>
                <a:cs typeface="+mn-cs"/>
              </a:rPr>
              <a:t> Importances Conso Total d’Énergie </a:t>
            </a:r>
            <a:r>
              <a:rPr lang="fr-FR" sz="2400" b="1" i="1" kern="1200" dirty="0" err="1">
                <a:solidFill>
                  <a:schemeClr val="accent5"/>
                </a:solidFill>
                <a:latin typeface="+mn-lt"/>
                <a:ea typeface="+mn-ea"/>
                <a:cs typeface="+mn-cs"/>
              </a:rPr>
              <a:t>LightGbm</a:t>
            </a:r>
            <a:endParaRPr lang="fr-FR" sz="2400" b="1" kern="1200" dirty="0">
              <a:solidFill>
                <a:schemeClr val="accent5"/>
              </a:solidFill>
              <a:latin typeface="+mn-lt"/>
              <a:ea typeface="+mn-ea"/>
              <a:cs typeface="+mn-cs"/>
            </a:endParaRPr>
          </a:p>
        </p:txBody>
      </p:sp>
      <p:sp>
        <p:nvSpPr>
          <p:cNvPr id="4" name="Titre 3">
            <a:extLst>
              <a:ext uri="{FF2B5EF4-FFF2-40B4-BE49-F238E27FC236}">
                <a16:creationId xmlns:a16="http://schemas.microsoft.com/office/drawing/2014/main" id="{15CC69BD-F82A-6E5D-2DC5-9BEBDD631DB3}"/>
              </a:ext>
            </a:extLst>
          </p:cNvPr>
          <p:cNvSpPr>
            <a:spLocks noGrp="1"/>
          </p:cNvSpPr>
          <p:nvPr>
            <p:ph type="title"/>
          </p:nvPr>
        </p:nvSpPr>
        <p:spPr>
          <a:xfrm>
            <a:off x="515938" y="246621"/>
            <a:ext cx="11150600" cy="920336"/>
          </a:xfrm>
        </p:spPr>
        <p:txBody>
          <a:bodyPr vert="horz" lIns="0" tIns="0" rIns="0" bIns="0" rtlCol="0" anchor="b">
            <a:normAutofit/>
          </a:bodyPr>
          <a:lstStyle/>
          <a:p>
            <a:pPr marL="571500" indent="-571500">
              <a:buFont typeface="+mj-lt"/>
              <a:buAutoNum type="romanUcPeriod" startAt="3"/>
            </a:pPr>
            <a:r>
              <a:rPr lang="fr-FR" b="1" kern="1200" cap="all" baseline="0" dirty="0">
                <a:latin typeface="+mj-lt"/>
                <a:ea typeface="+mj-ea"/>
                <a:cs typeface="+mj-cs"/>
              </a:rPr>
              <a:t>Modélisation et prédiction</a:t>
            </a:r>
          </a:p>
        </p:txBody>
      </p:sp>
      <p:grpSp>
        <p:nvGrpSpPr>
          <p:cNvPr id="7" name="Groupe 6">
            <a:extLst>
              <a:ext uri="{FF2B5EF4-FFF2-40B4-BE49-F238E27FC236}">
                <a16:creationId xmlns:a16="http://schemas.microsoft.com/office/drawing/2014/main" id="{C2F5A4DF-419D-0778-3CEA-E9E173C69F80}"/>
              </a:ext>
            </a:extLst>
          </p:cNvPr>
          <p:cNvGrpSpPr/>
          <p:nvPr/>
        </p:nvGrpSpPr>
        <p:grpSpPr>
          <a:xfrm>
            <a:off x="5844989" y="2139805"/>
            <a:ext cx="5964516" cy="3518597"/>
            <a:chOff x="1680510" y="2139805"/>
            <a:chExt cx="7986430" cy="3673757"/>
          </a:xfrm>
        </p:grpSpPr>
        <p:pic>
          <p:nvPicPr>
            <p:cNvPr id="22530" name="Picture 2">
              <a:extLst>
                <a:ext uri="{FF2B5EF4-FFF2-40B4-BE49-F238E27FC236}">
                  <a16:creationId xmlns:a16="http://schemas.microsoft.com/office/drawing/2014/main" id="{DFE651BE-19E3-64BB-EAFA-BA6F9928C4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80510" y="2139805"/>
              <a:ext cx="7986430" cy="3673757"/>
            </a:xfrm>
            <a:prstGeom prst="rect">
              <a:avLst/>
            </a:prstGeom>
            <a:solidFill>
              <a:srgbClr val="FFFFFF"/>
            </a:solidFill>
          </p:spPr>
        </p:pic>
        <p:sp>
          <p:nvSpPr>
            <p:cNvPr id="6" name="Rectangle 5">
              <a:extLst>
                <a:ext uri="{FF2B5EF4-FFF2-40B4-BE49-F238E27FC236}">
                  <a16:creationId xmlns:a16="http://schemas.microsoft.com/office/drawing/2014/main" id="{EA44B834-393E-5E33-5946-F883550A3C5B}"/>
                </a:ext>
              </a:extLst>
            </p:cNvPr>
            <p:cNvSpPr/>
            <p:nvPr/>
          </p:nvSpPr>
          <p:spPr>
            <a:xfrm>
              <a:off x="3881718" y="5351929"/>
              <a:ext cx="5549153" cy="20618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grpSp>
    </p:spTree>
    <p:extLst>
      <p:ext uri="{BB962C8B-B14F-4D97-AF65-F5344CB8AC3E}">
        <p14:creationId xmlns:p14="http://schemas.microsoft.com/office/powerpoint/2010/main" val="1811484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64C2A7-EC84-4D8C-9CA2-F6AE46F51FB6}"/>
              </a:ext>
            </a:extLst>
          </p:cNvPr>
          <p:cNvSpPr>
            <a:spLocks noGrp="1"/>
          </p:cNvSpPr>
          <p:nvPr>
            <p:ph type="title"/>
          </p:nvPr>
        </p:nvSpPr>
        <p:spPr/>
        <p:txBody>
          <a:bodyPr rtlCol="0"/>
          <a:lstStyle/>
          <a:p>
            <a:pPr marL="857250" indent="-857250">
              <a:buFont typeface="+mj-lt"/>
              <a:buAutoNum type="romanUcPeriod" startAt="4"/>
            </a:pPr>
            <a:r>
              <a:rPr lang="fr-FR" dirty="0"/>
              <a:t>Intérêt de l’ENERGY STAR Score</a:t>
            </a:r>
          </a:p>
        </p:txBody>
      </p:sp>
      <p:sp>
        <p:nvSpPr>
          <p:cNvPr id="4" name="Espace réservé du numéro de diapositive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rtlCol="0"/>
          <a:lstStyle/>
          <a:p>
            <a:pPr rtl="0"/>
            <a:fld id="{9EC71654-96A5-4280-94F3-931C61A9F92C}" type="slidenum">
              <a:rPr lang="fr-FR" smtClean="0"/>
              <a:pPr rtl="0"/>
              <a:t>32</a:t>
            </a:fld>
            <a:endParaRPr lang="fr-FR" dirty="0"/>
          </a:p>
        </p:txBody>
      </p:sp>
      <p:pic>
        <p:nvPicPr>
          <p:cNvPr id="11" name="Espace réservé d’image 10">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srcRect/>
          <a:stretch/>
        </p:blipFill>
        <p:spPr>
          <a:xfrm>
            <a:off x="3037824" y="2270376"/>
            <a:ext cx="6116833" cy="4587625"/>
          </a:xfrm>
        </p:spPr>
      </p:pic>
    </p:spTree>
    <p:extLst>
      <p:ext uri="{BB962C8B-B14F-4D97-AF65-F5344CB8AC3E}">
        <p14:creationId xmlns:p14="http://schemas.microsoft.com/office/powerpoint/2010/main" val="982481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51EE89-BE6E-A8E6-D17B-64B60A690F7D}"/>
              </a:ext>
            </a:extLst>
          </p:cNvPr>
          <p:cNvSpPr>
            <a:spLocks noGrp="1"/>
          </p:cNvSpPr>
          <p:nvPr>
            <p:ph type="sldNum" sz="quarter" idx="12"/>
          </p:nvPr>
        </p:nvSpPr>
        <p:spPr>
          <a:xfrm>
            <a:off x="11363696" y="6455739"/>
            <a:ext cx="294460" cy="187367"/>
          </a:xfrm>
        </p:spPr>
        <p:txBody>
          <a:bodyPr anchor="ctr">
            <a:normAutofit/>
          </a:bodyPr>
          <a:lstStyle/>
          <a:p>
            <a:pPr rtl="0">
              <a:spcAft>
                <a:spcPts val="600"/>
              </a:spcAft>
            </a:pPr>
            <a:fld id="{9EC71654-96A5-4280-94F3-931C61A9F92C}" type="slidenum">
              <a:rPr lang="fr-FR" noProof="0" smtClean="0"/>
              <a:pPr rtl="0">
                <a:spcAft>
                  <a:spcPts val="600"/>
                </a:spcAft>
              </a:pPr>
              <a:t>33</a:t>
            </a:fld>
            <a:endParaRPr lang="fr-FR" noProof="0"/>
          </a:p>
        </p:txBody>
      </p:sp>
      <p:sp>
        <p:nvSpPr>
          <p:cNvPr id="4" name="Titre 3">
            <a:extLst>
              <a:ext uri="{FF2B5EF4-FFF2-40B4-BE49-F238E27FC236}">
                <a16:creationId xmlns:a16="http://schemas.microsoft.com/office/drawing/2014/main" id="{15CC69BD-F82A-6E5D-2DC5-9BEBDD631DB3}"/>
              </a:ext>
            </a:extLst>
          </p:cNvPr>
          <p:cNvSpPr>
            <a:spLocks noGrp="1"/>
          </p:cNvSpPr>
          <p:nvPr>
            <p:ph type="title"/>
          </p:nvPr>
        </p:nvSpPr>
        <p:spPr>
          <a:xfrm>
            <a:off x="839788" y="457200"/>
            <a:ext cx="11047412" cy="827716"/>
          </a:xfrm>
        </p:spPr>
        <p:txBody>
          <a:bodyPr anchor="b">
            <a:normAutofit/>
          </a:bodyPr>
          <a:lstStyle/>
          <a:p>
            <a:pPr marL="571500" indent="-571500">
              <a:buFont typeface="+mj-lt"/>
              <a:buAutoNum type="romanUcPeriod" startAt="4"/>
            </a:pPr>
            <a:r>
              <a:rPr lang="fr-FR" b="1" cap="all" dirty="0"/>
              <a:t>Intérêt de l’ENERGY STAR Score</a:t>
            </a:r>
          </a:p>
        </p:txBody>
      </p:sp>
      <p:sp>
        <p:nvSpPr>
          <p:cNvPr id="3" name="Espace réservé du contenu 2">
            <a:extLst>
              <a:ext uri="{FF2B5EF4-FFF2-40B4-BE49-F238E27FC236}">
                <a16:creationId xmlns:a16="http://schemas.microsoft.com/office/drawing/2014/main" id="{6E4550EB-D9AB-4A5F-FCC2-C64A88C2A320}"/>
              </a:ext>
            </a:extLst>
          </p:cNvPr>
          <p:cNvSpPr>
            <a:spLocks noGrp="1"/>
          </p:cNvSpPr>
          <p:nvPr>
            <p:ph type="body" sz="half" idx="2"/>
          </p:nvPr>
        </p:nvSpPr>
        <p:spPr>
          <a:xfrm>
            <a:off x="839788" y="2057400"/>
            <a:ext cx="5472606" cy="3811588"/>
          </a:xfrm>
        </p:spPr>
        <p:txBody>
          <a:bodyPr>
            <a:normAutofit lnSpcReduction="10000"/>
          </a:bodyPr>
          <a:lstStyle/>
          <a:p>
            <a:r>
              <a:rPr lang="fr-FR" dirty="0"/>
              <a:t>Définition </a:t>
            </a:r>
            <a:r>
              <a:rPr lang="fr-FR" dirty="0" err="1"/>
              <a:t>ENERGIEStar</a:t>
            </a:r>
            <a:r>
              <a:rPr lang="fr-FR" dirty="0"/>
              <a:t> Score</a:t>
            </a:r>
          </a:p>
          <a:p>
            <a:pPr marL="285750" indent="-285750">
              <a:buFont typeface="Arial" panose="020B0604020202020204" pitchFamily="34" charset="0"/>
              <a:buChar char="•"/>
            </a:pPr>
            <a:r>
              <a:rPr lang="fr-FR" b="0" i="0" dirty="0">
                <a:effectLst/>
              </a:rPr>
              <a:t>Score qui est fastidieux à calculer avec l’approche utilisée actuellement.</a:t>
            </a:r>
          </a:p>
          <a:p>
            <a:pPr marL="285750" indent="-285750">
              <a:buFont typeface="Arial" panose="020B0604020202020204" pitchFamily="34" charset="0"/>
              <a:buChar char="•"/>
            </a:pPr>
            <a:r>
              <a:rPr lang="fr-FR" b="0" i="0" dirty="0">
                <a:effectLst/>
              </a:rPr>
              <a:t>Une note sur 100 qui évalue la performance énergétique globale d'une propriété, sur la base de données nationales pour contrôler les différences entre le climat, les utilisations des bâtiments et les opérations. </a:t>
            </a:r>
          </a:p>
          <a:p>
            <a:r>
              <a:rPr lang="fr-FR" dirty="0"/>
              <a:t>Méthodologie:</a:t>
            </a:r>
          </a:p>
          <a:p>
            <a:pPr lvl="1"/>
            <a:r>
              <a:rPr lang="fr-FR" sz="1600" dirty="0"/>
              <a:t>Entrainer 2 modèles et comparer les performances obtenues avec l’ENERGYSTAR Score et sans l’ENERGYSTAR Score </a:t>
            </a:r>
          </a:p>
          <a:p>
            <a:pPr lvl="1"/>
            <a:endParaRPr lang="fr-FR" sz="1600" dirty="0"/>
          </a:p>
          <a:p>
            <a:r>
              <a:rPr lang="fr-FR" dirty="0"/>
              <a:t>L’ajout de </a:t>
            </a:r>
            <a:r>
              <a:rPr lang="fr-FR" sz="1600" dirty="0"/>
              <a:t>l’ENERGYSTAR Score augmente de 11% la valeur de R² p</a:t>
            </a:r>
            <a:r>
              <a:rPr lang="fr-FR" i="1" dirty="0"/>
              <a:t>our les émissions de GES et 16% la consommation d’NRJ.</a:t>
            </a:r>
          </a:p>
          <a:p>
            <a:r>
              <a:rPr lang="fr-FR" i="1" dirty="0"/>
              <a:t>De plus cette variable est importante pour nos modèles</a:t>
            </a:r>
          </a:p>
        </p:txBody>
      </p:sp>
      <p:graphicFrame>
        <p:nvGraphicFramePr>
          <p:cNvPr id="11" name="Tableau 10">
            <a:extLst>
              <a:ext uri="{FF2B5EF4-FFF2-40B4-BE49-F238E27FC236}">
                <a16:creationId xmlns:a16="http://schemas.microsoft.com/office/drawing/2014/main" id="{A5A68A26-F609-61E7-09E0-38B4E8273CE7}"/>
              </a:ext>
            </a:extLst>
          </p:cNvPr>
          <p:cNvGraphicFramePr>
            <a:graphicFrameLocks noGrp="1"/>
          </p:cNvGraphicFramePr>
          <p:nvPr>
            <p:extLst>
              <p:ext uri="{D42A27DB-BD31-4B8C-83A1-F6EECF244321}">
                <p14:modId xmlns:p14="http://schemas.microsoft.com/office/powerpoint/2010/main" val="201917592"/>
              </p:ext>
            </p:extLst>
          </p:nvPr>
        </p:nvGraphicFramePr>
        <p:xfrm>
          <a:off x="6363492" y="1692718"/>
          <a:ext cx="5198531" cy="1964348"/>
        </p:xfrm>
        <a:graphic>
          <a:graphicData uri="http://schemas.openxmlformats.org/drawingml/2006/table">
            <a:tbl>
              <a:tblPr/>
              <a:tblGrid>
                <a:gridCol w="1079006">
                  <a:extLst>
                    <a:ext uri="{9D8B030D-6E8A-4147-A177-3AD203B41FA5}">
                      <a16:colId xmlns:a16="http://schemas.microsoft.com/office/drawing/2014/main" val="1738326934"/>
                    </a:ext>
                  </a:extLst>
                </a:gridCol>
                <a:gridCol w="2716108">
                  <a:extLst>
                    <a:ext uri="{9D8B030D-6E8A-4147-A177-3AD203B41FA5}">
                      <a16:colId xmlns:a16="http://schemas.microsoft.com/office/drawing/2014/main" val="478626873"/>
                    </a:ext>
                  </a:extLst>
                </a:gridCol>
                <a:gridCol w="675046">
                  <a:extLst>
                    <a:ext uri="{9D8B030D-6E8A-4147-A177-3AD203B41FA5}">
                      <a16:colId xmlns:a16="http://schemas.microsoft.com/office/drawing/2014/main" val="2186684630"/>
                    </a:ext>
                  </a:extLst>
                </a:gridCol>
                <a:gridCol w="728371">
                  <a:extLst>
                    <a:ext uri="{9D8B030D-6E8A-4147-A177-3AD203B41FA5}">
                      <a16:colId xmlns:a16="http://schemas.microsoft.com/office/drawing/2014/main" val="3025591506"/>
                    </a:ext>
                  </a:extLst>
                </a:gridCol>
              </a:tblGrid>
              <a:tr h="631157">
                <a:tc rowSpan="5">
                  <a:txBody>
                    <a:bodyPr/>
                    <a:lstStyle/>
                    <a:p>
                      <a:pPr algn="ctr" fontAlgn="b">
                        <a:spcBef>
                          <a:spcPts val="0"/>
                        </a:spcBef>
                        <a:spcAft>
                          <a:spcPts val="0"/>
                        </a:spcAft>
                      </a:pPr>
                      <a:r>
                        <a:rPr lang="fr-FR" sz="2000" b="0" i="0" u="none" strike="noStrike" dirty="0">
                          <a:solidFill>
                            <a:srgbClr val="000000"/>
                          </a:solidFill>
                          <a:effectLst/>
                          <a:latin typeface="Calibri" panose="020F0502020204030204" pitchFamily="34" charset="0"/>
                        </a:rPr>
                        <a:t>Émission de Gaz à effet de serre</a:t>
                      </a:r>
                      <a:endParaRPr lang="fr-FR" sz="2000" b="0" i="0" u="none" strike="noStrike" dirty="0">
                        <a:effectLst/>
                        <a:latin typeface="Arial" panose="020B0604020202020204" pitchFamily="34" charset="0"/>
                      </a:endParaRPr>
                    </a:p>
                  </a:txBody>
                  <a:tcPr marL="212707" marR="212707" marT="106354" marB="106354" vert="vert27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tc gridSpan="3">
                  <a:txBody>
                    <a:bodyPr/>
                    <a:lstStyle/>
                    <a:p>
                      <a:pPr algn="ctr" fontAlgn="b">
                        <a:spcBef>
                          <a:spcPts val="0"/>
                        </a:spcBef>
                        <a:spcAft>
                          <a:spcPts val="0"/>
                        </a:spcAft>
                      </a:pPr>
                      <a:r>
                        <a:rPr lang="fr-FR" sz="1600" b="0" i="0" u="none" strike="noStrike" dirty="0">
                          <a:solidFill>
                            <a:srgbClr val="000000"/>
                          </a:solidFill>
                          <a:effectLst/>
                          <a:latin typeface="Calibri" panose="020F0502020204030204" pitchFamily="34" charset="0"/>
                        </a:rPr>
                        <a:t>Comparatif Avec et Sans ENERGIE STAR Score </a:t>
                      </a:r>
                      <a:r>
                        <a:rPr lang="fr-FR" sz="1600" b="0" i="0" u="none" strike="noStrike" dirty="0">
                          <a:solidFill>
                            <a:srgbClr val="FF0000"/>
                          </a:solidFill>
                          <a:effectLst/>
                          <a:latin typeface="Calibri" panose="020F0502020204030204" pitchFamily="34" charset="0"/>
                        </a:rPr>
                        <a:t>*</a:t>
                      </a:r>
                    </a:p>
                  </a:txBody>
                  <a:tcPr marL="212707" marR="212707" marT="106354" marB="10635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732629980"/>
                  </a:ext>
                </a:extLst>
              </a:tr>
              <a:tr h="315990">
                <a:tc vMerge="1">
                  <a:txBody>
                    <a:bodyPr/>
                    <a:lstStyle/>
                    <a:p>
                      <a:pPr algn="ctr" fontAlgn="ctr">
                        <a:spcBef>
                          <a:spcPts val="0"/>
                        </a:spcBef>
                        <a:spcAft>
                          <a:spcPts val="0"/>
                        </a:spcAft>
                      </a:pPr>
                      <a:endParaRPr lang="fr-FR" sz="3200" b="0" i="0" u="none" strike="noStrike" dirty="0">
                        <a:effectLst/>
                        <a:latin typeface="Arial" panose="020B0604020202020204" pitchFamily="34" charset="0"/>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spcBef>
                          <a:spcPts val="0"/>
                        </a:spcBef>
                        <a:spcAft>
                          <a:spcPts val="0"/>
                        </a:spcAft>
                      </a:pPr>
                      <a:r>
                        <a:rPr lang="fr-FR" sz="1600" b="0" i="0" u="none" strike="noStrike" dirty="0" err="1">
                          <a:solidFill>
                            <a:srgbClr val="000000"/>
                          </a:solidFill>
                          <a:effectLst/>
                          <a:latin typeface="+mn-lt"/>
                        </a:rPr>
                        <a:t>GradientBoosting</a:t>
                      </a:r>
                      <a:endParaRPr lang="fr-FR" sz="1600" b="0" i="0" u="none" strike="noStrike" dirty="0">
                        <a:effectLst/>
                        <a:latin typeface="+mn-lt"/>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fr-FR" sz="1600" b="0" i="0" u="none" strike="noStrike" dirty="0">
                          <a:solidFill>
                            <a:srgbClr val="000000"/>
                          </a:solidFill>
                          <a:effectLst/>
                          <a:latin typeface="+mn-lt"/>
                        </a:rPr>
                        <a:t>R²</a:t>
                      </a:r>
                      <a:endParaRPr lang="fr-FR" sz="1600" b="0" i="0" u="none" strike="noStrike" dirty="0">
                        <a:effectLst/>
                        <a:latin typeface="+mn-lt"/>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fr-FR" sz="1600" b="0" i="0" u="none" strike="noStrike">
                          <a:solidFill>
                            <a:srgbClr val="000000"/>
                          </a:solidFill>
                          <a:effectLst/>
                          <a:latin typeface="+mn-lt"/>
                        </a:rPr>
                        <a:t>RMSE</a:t>
                      </a:r>
                      <a:endParaRPr lang="fr-FR" sz="1600" b="0" i="0" u="none" strike="noStrike">
                        <a:effectLst/>
                        <a:latin typeface="+mn-lt"/>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0742167"/>
                  </a:ext>
                </a:extLst>
              </a:tr>
              <a:tr h="315990">
                <a:tc vMerge="1">
                  <a:txBody>
                    <a:bodyPr/>
                    <a:lstStyle/>
                    <a:p>
                      <a:pPr algn="ctr" fontAlgn="b">
                        <a:spcBef>
                          <a:spcPts val="0"/>
                        </a:spcBef>
                        <a:spcAft>
                          <a:spcPts val="0"/>
                        </a:spcAft>
                      </a:pPr>
                      <a:endParaRPr lang="fr-FR" sz="3200" b="0" i="0" u="none" strike="noStrike" dirty="0">
                        <a:effectLst/>
                        <a:latin typeface="Arial" panose="020B0604020202020204" pitchFamily="34" charset="0"/>
                      </a:endParaRPr>
                    </a:p>
                  </a:txBody>
                  <a:tcPr marL="17726" marR="17726" marT="177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fr-FR" sz="1600" b="0" i="0" u="none" strike="noStrike" dirty="0">
                          <a:solidFill>
                            <a:srgbClr val="000000"/>
                          </a:solidFill>
                          <a:effectLst/>
                          <a:latin typeface="+mn-lt"/>
                        </a:rPr>
                        <a:t>Sans </a:t>
                      </a:r>
                      <a:r>
                        <a:rPr lang="fr-FR" sz="1600" b="0" i="0" u="none" strike="noStrike" dirty="0" err="1">
                          <a:solidFill>
                            <a:srgbClr val="000000"/>
                          </a:solidFill>
                          <a:effectLst/>
                          <a:latin typeface="+mn-lt"/>
                        </a:rPr>
                        <a:t>ENERGIESTARScore</a:t>
                      </a:r>
                      <a:endParaRPr lang="fr-FR" sz="1600" b="0" i="0" u="none" strike="noStrike" dirty="0">
                        <a:effectLst/>
                        <a:latin typeface="+mn-lt"/>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fr-FR" sz="1600" b="0" i="0" u="none" strike="noStrike" dirty="0">
                          <a:solidFill>
                            <a:srgbClr val="FFFFFF"/>
                          </a:solidFill>
                          <a:effectLst/>
                          <a:latin typeface="+mn-lt"/>
                        </a:rPr>
                        <a:t>62,04%</a:t>
                      </a:r>
                      <a:endParaRPr lang="fr-FR" sz="1600" b="0" i="0" u="none" strike="noStrike" dirty="0">
                        <a:effectLst/>
                        <a:latin typeface="+mn-lt"/>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b">
                        <a:spcBef>
                          <a:spcPts val="0"/>
                        </a:spcBef>
                        <a:spcAft>
                          <a:spcPts val="0"/>
                        </a:spcAft>
                      </a:pPr>
                      <a:r>
                        <a:rPr lang="fr-FR" sz="1600" b="0" i="0" u="none" strike="noStrike" dirty="0">
                          <a:solidFill>
                            <a:srgbClr val="FFFFFF"/>
                          </a:solidFill>
                          <a:effectLst/>
                          <a:latin typeface="+mn-lt"/>
                        </a:rPr>
                        <a:t>0, 7346</a:t>
                      </a:r>
                      <a:endParaRPr lang="fr-FR" sz="1600" b="0" i="0" u="none" strike="noStrike" dirty="0">
                        <a:effectLst/>
                        <a:latin typeface="+mn-lt"/>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827438558"/>
                  </a:ext>
                </a:extLst>
              </a:tr>
              <a:tr h="315990">
                <a:tc vMerge="1">
                  <a:txBody>
                    <a:bodyPr/>
                    <a:lstStyle/>
                    <a:p>
                      <a:pPr algn="ctr" fontAlgn="b">
                        <a:spcBef>
                          <a:spcPts val="0"/>
                        </a:spcBef>
                        <a:spcAft>
                          <a:spcPts val="0"/>
                        </a:spcAft>
                      </a:pPr>
                      <a:endParaRPr lang="fr-FR" sz="3200" b="0" i="0" u="none" strike="noStrike" dirty="0">
                        <a:effectLst/>
                        <a:latin typeface="Arial" panose="020B0604020202020204" pitchFamily="34" charset="0"/>
                      </a:endParaRPr>
                    </a:p>
                  </a:txBody>
                  <a:tcPr marL="17726" marR="17726" marT="177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fr-FR" sz="1600" b="0" i="0" u="none" strike="noStrike" dirty="0">
                          <a:solidFill>
                            <a:srgbClr val="000000"/>
                          </a:solidFill>
                          <a:effectLst/>
                          <a:latin typeface="+mn-lt"/>
                        </a:rPr>
                        <a:t>Avec </a:t>
                      </a:r>
                      <a:r>
                        <a:rPr lang="fr-FR" sz="1600" b="0" i="0" u="none" strike="noStrike" dirty="0" err="1">
                          <a:solidFill>
                            <a:srgbClr val="000000"/>
                          </a:solidFill>
                          <a:effectLst/>
                          <a:latin typeface="+mn-lt"/>
                        </a:rPr>
                        <a:t>ENERGIESTARScore</a:t>
                      </a:r>
                      <a:endParaRPr lang="fr-FR" sz="1600" b="0" i="0" u="none" strike="noStrike" dirty="0">
                        <a:effectLst/>
                        <a:latin typeface="+mn-lt"/>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fr-FR" sz="1600" b="0" i="0" u="none" strike="noStrike" dirty="0">
                          <a:solidFill>
                            <a:srgbClr val="000000"/>
                          </a:solidFill>
                          <a:effectLst/>
                          <a:latin typeface="+mn-lt"/>
                        </a:rPr>
                        <a:t>68,64%</a:t>
                      </a:r>
                      <a:endParaRPr lang="fr-FR" sz="1600" b="0" i="0" u="none" strike="noStrike" dirty="0">
                        <a:effectLst/>
                        <a:latin typeface="+mn-lt"/>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fr-FR" sz="1600" b="0" i="0" u="none" strike="noStrike" dirty="0">
                          <a:solidFill>
                            <a:srgbClr val="000000"/>
                          </a:solidFill>
                          <a:effectLst/>
                          <a:latin typeface="+mn-lt"/>
                        </a:rPr>
                        <a:t>0,</a:t>
                      </a:r>
                      <a:r>
                        <a:rPr lang="fr-FR" sz="1600" dirty="0"/>
                        <a:t>6071</a:t>
                      </a:r>
                      <a:endParaRPr lang="fr-FR" sz="1600" b="0" i="0" u="none" strike="noStrike" dirty="0">
                        <a:effectLst/>
                        <a:latin typeface="+mn-lt"/>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4428786"/>
                  </a:ext>
                </a:extLst>
              </a:tr>
              <a:tr h="315990">
                <a:tc vMerge="1">
                  <a:txBody>
                    <a:bodyPr/>
                    <a:lstStyle/>
                    <a:p>
                      <a:pPr algn="ctr" fontAlgn="b">
                        <a:spcBef>
                          <a:spcPts val="0"/>
                        </a:spcBef>
                        <a:spcAft>
                          <a:spcPts val="0"/>
                        </a:spcAft>
                      </a:pPr>
                      <a:endParaRPr lang="fr-FR" sz="3200" b="0" i="0" u="none" strike="noStrike" dirty="0">
                        <a:effectLst/>
                        <a:latin typeface="Arial" panose="020B0604020202020204" pitchFamily="34" charset="0"/>
                      </a:endParaRPr>
                    </a:p>
                  </a:txBody>
                  <a:tcPr marL="17726" marR="17726" marT="177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spcBef>
                          <a:spcPts val="0"/>
                        </a:spcBef>
                        <a:spcAft>
                          <a:spcPts val="0"/>
                        </a:spcAft>
                      </a:pPr>
                      <a:r>
                        <a:rPr lang="fr-FR" sz="1600" b="0" i="0" u="none" strike="noStrike" dirty="0">
                          <a:solidFill>
                            <a:srgbClr val="000000"/>
                          </a:solidFill>
                          <a:effectLst/>
                          <a:latin typeface="+mn-lt"/>
                        </a:rPr>
                        <a:t>Amélioration</a:t>
                      </a:r>
                      <a:endParaRPr lang="fr-FR" sz="1600" b="0" i="0" u="none" strike="noStrike" dirty="0">
                        <a:effectLst/>
                        <a:latin typeface="+mn-lt"/>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spcBef>
                          <a:spcPts val="0"/>
                        </a:spcBef>
                        <a:spcAft>
                          <a:spcPts val="0"/>
                        </a:spcAft>
                      </a:pPr>
                      <a:r>
                        <a:rPr lang="fr-FR" sz="1600" dirty="0"/>
                        <a:t>10,64</a:t>
                      </a:r>
                      <a:r>
                        <a:rPr lang="fr-FR" sz="1600" b="0" i="0" u="none" strike="noStrike" dirty="0">
                          <a:solidFill>
                            <a:srgbClr val="000000"/>
                          </a:solidFill>
                          <a:effectLst/>
                          <a:latin typeface="+mn-lt"/>
                        </a:rPr>
                        <a:t>%</a:t>
                      </a:r>
                      <a:endParaRPr lang="fr-FR" sz="1600" b="0" i="0" u="none" strike="noStrike" dirty="0">
                        <a:effectLst/>
                        <a:latin typeface="+mn-lt"/>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spcBef>
                          <a:spcPts val="0"/>
                        </a:spcBef>
                        <a:spcAft>
                          <a:spcPts val="0"/>
                        </a:spcAft>
                      </a:pPr>
                      <a:r>
                        <a:rPr lang="fr-FR" sz="1600" b="0" i="0" u="none" strike="noStrike" dirty="0">
                          <a:solidFill>
                            <a:srgbClr val="000000"/>
                          </a:solidFill>
                          <a:effectLst/>
                          <a:latin typeface="+mn-lt"/>
                        </a:rPr>
                        <a:t>-17,36%</a:t>
                      </a:r>
                      <a:endParaRPr lang="fr-FR" sz="1600" b="0" i="0" u="none" strike="noStrike" dirty="0">
                        <a:effectLst/>
                        <a:latin typeface="+mn-lt"/>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553942711"/>
                  </a:ext>
                </a:extLst>
              </a:tr>
            </a:tbl>
          </a:graphicData>
        </a:graphic>
      </p:graphicFrame>
      <p:graphicFrame>
        <p:nvGraphicFramePr>
          <p:cNvPr id="12" name="Tableau 11">
            <a:extLst>
              <a:ext uri="{FF2B5EF4-FFF2-40B4-BE49-F238E27FC236}">
                <a16:creationId xmlns:a16="http://schemas.microsoft.com/office/drawing/2014/main" id="{B9A85AEC-B624-ACCB-C4A3-F6B2C9D8B432}"/>
              </a:ext>
            </a:extLst>
          </p:cNvPr>
          <p:cNvGraphicFramePr>
            <a:graphicFrameLocks noGrp="1"/>
          </p:cNvGraphicFramePr>
          <p:nvPr>
            <p:extLst>
              <p:ext uri="{D42A27DB-BD31-4B8C-83A1-F6EECF244321}">
                <p14:modId xmlns:p14="http://schemas.microsoft.com/office/powerpoint/2010/main" val="310314163"/>
              </p:ext>
            </p:extLst>
          </p:nvPr>
        </p:nvGraphicFramePr>
        <p:xfrm>
          <a:off x="6363493" y="3963017"/>
          <a:ext cx="5198531" cy="1880820"/>
        </p:xfrm>
        <a:graphic>
          <a:graphicData uri="http://schemas.openxmlformats.org/drawingml/2006/table">
            <a:tbl>
              <a:tblPr/>
              <a:tblGrid>
                <a:gridCol w="1047959">
                  <a:extLst>
                    <a:ext uri="{9D8B030D-6E8A-4147-A177-3AD203B41FA5}">
                      <a16:colId xmlns:a16="http://schemas.microsoft.com/office/drawing/2014/main" val="2144276115"/>
                    </a:ext>
                  </a:extLst>
                </a:gridCol>
                <a:gridCol w="2747155">
                  <a:extLst>
                    <a:ext uri="{9D8B030D-6E8A-4147-A177-3AD203B41FA5}">
                      <a16:colId xmlns:a16="http://schemas.microsoft.com/office/drawing/2014/main" val="478626873"/>
                    </a:ext>
                  </a:extLst>
                </a:gridCol>
                <a:gridCol w="675046">
                  <a:extLst>
                    <a:ext uri="{9D8B030D-6E8A-4147-A177-3AD203B41FA5}">
                      <a16:colId xmlns:a16="http://schemas.microsoft.com/office/drawing/2014/main" val="2186684630"/>
                    </a:ext>
                  </a:extLst>
                </a:gridCol>
                <a:gridCol w="728371">
                  <a:extLst>
                    <a:ext uri="{9D8B030D-6E8A-4147-A177-3AD203B41FA5}">
                      <a16:colId xmlns:a16="http://schemas.microsoft.com/office/drawing/2014/main" val="3025591506"/>
                    </a:ext>
                  </a:extLst>
                </a:gridCol>
              </a:tblGrid>
              <a:tr h="447096">
                <a:tc rowSpan="5">
                  <a:txBody>
                    <a:bodyPr/>
                    <a:lstStyle/>
                    <a:p>
                      <a:pPr algn="ctr" fontAlgn="b">
                        <a:spcBef>
                          <a:spcPts val="0"/>
                        </a:spcBef>
                        <a:spcAft>
                          <a:spcPts val="0"/>
                        </a:spcAft>
                      </a:pPr>
                      <a:r>
                        <a:rPr lang="fr-FR" sz="2000" b="0" i="0" u="none" strike="noStrike" dirty="0">
                          <a:solidFill>
                            <a:srgbClr val="000000"/>
                          </a:solidFill>
                          <a:effectLst/>
                          <a:latin typeface="Calibri" panose="020F0502020204030204" pitchFamily="34" charset="0"/>
                        </a:rPr>
                        <a:t>Consommation Total d’énergie</a:t>
                      </a:r>
                      <a:endParaRPr lang="fr-FR" sz="2000" b="0" i="0" u="none" strike="noStrike" dirty="0">
                        <a:effectLst/>
                        <a:latin typeface="Arial" panose="020B0604020202020204" pitchFamily="34" charset="0"/>
                      </a:endParaRPr>
                    </a:p>
                  </a:txBody>
                  <a:tcPr marL="212707" marR="212707" marT="106354" marB="106354" vert="vert27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3">
                  <a:txBody>
                    <a:bodyPr/>
                    <a:lstStyle/>
                    <a:p>
                      <a:pPr marL="0" algn="ctr" defTabSz="914400" rtl="0" eaLnBrk="1" fontAlgn="b" latinLnBrk="0" hangingPunct="1">
                        <a:spcBef>
                          <a:spcPts val="0"/>
                        </a:spcBef>
                        <a:spcAft>
                          <a:spcPts val="0"/>
                        </a:spcAft>
                      </a:pPr>
                      <a:r>
                        <a:rPr lang="fr-FR" sz="1600" b="0" i="0" u="none" strike="noStrike" kern="1200" dirty="0">
                          <a:solidFill>
                            <a:srgbClr val="000000"/>
                          </a:solidFill>
                          <a:effectLst/>
                          <a:latin typeface="Calibri" panose="020F0502020204030204" pitchFamily="34" charset="0"/>
                          <a:ea typeface="+mn-ea"/>
                          <a:cs typeface="+mn-cs"/>
                        </a:rPr>
                        <a:t>Comparatif Avec et Sans ENERGIE STAR Score</a:t>
                      </a:r>
                      <a:r>
                        <a:rPr lang="fr-FR" sz="1600" b="0" i="0" u="none" strike="noStrike" kern="1200" dirty="0">
                          <a:solidFill>
                            <a:srgbClr val="FF0000"/>
                          </a:solidFill>
                          <a:effectLst/>
                          <a:latin typeface="Calibri" panose="020F0502020204030204" pitchFamily="34" charset="0"/>
                          <a:ea typeface="+mn-ea"/>
                          <a:cs typeface="+mn-cs"/>
                        </a:rPr>
                        <a:t>*</a:t>
                      </a:r>
                    </a:p>
                  </a:txBody>
                  <a:tcPr marL="212707" marR="212707" marT="106354" marB="10635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732629980"/>
                  </a:ext>
                </a:extLst>
              </a:tr>
              <a:tr h="295108">
                <a:tc vMerge="1">
                  <a:txBody>
                    <a:bodyPr/>
                    <a:lstStyle/>
                    <a:p>
                      <a:pPr algn="ctr" fontAlgn="ctr">
                        <a:spcBef>
                          <a:spcPts val="0"/>
                        </a:spcBef>
                        <a:spcAft>
                          <a:spcPts val="0"/>
                        </a:spcAft>
                      </a:pPr>
                      <a:endParaRPr lang="fr-FR" sz="3200" b="0" i="0" u="none" strike="noStrike" dirty="0">
                        <a:effectLst/>
                        <a:latin typeface="Arial" panose="020B0604020202020204" pitchFamily="34" charset="0"/>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spcBef>
                          <a:spcPts val="0"/>
                        </a:spcBef>
                        <a:spcAft>
                          <a:spcPts val="0"/>
                        </a:spcAft>
                      </a:pPr>
                      <a:r>
                        <a:rPr lang="fr-FR" sz="1600" b="0" i="0" u="none" strike="noStrike" dirty="0" err="1">
                          <a:solidFill>
                            <a:srgbClr val="000000"/>
                          </a:solidFill>
                          <a:effectLst/>
                          <a:latin typeface="Calibri" panose="020F0502020204030204" pitchFamily="34" charset="0"/>
                        </a:rPr>
                        <a:t>LightGbm</a:t>
                      </a:r>
                      <a:endParaRPr lang="fr-FR" sz="2800" b="0" i="0" u="none" strike="noStrike" dirty="0">
                        <a:effectLst/>
                        <a:latin typeface="Arial" panose="020B0604020202020204" pitchFamily="34" charset="0"/>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fr-FR" sz="1600" b="0" i="0" u="none" strike="noStrike" dirty="0">
                          <a:solidFill>
                            <a:srgbClr val="000000"/>
                          </a:solidFill>
                          <a:effectLst/>
                          <a:latin typeface="Calibri" panose="020F0502020204030204" pitchFamily="34" charset="0"/>
                        </a:rPr>
                        <a:t>R²</a:t>
                      </a:r>
                      <a:endParaRPr lang="fr-FR" sz="2800" b="0" i="0" u="none" strike="noStrike" dirty="0">
                        <a:effectLst/>
                        <a:latin typeface="Arial" panose="020B0604020202020204" pitchFamily="34" charset="0"/>
                      </a:endParaRPr>
                    </a:p>
                  </a:txBody>
                  <a:tcPr marL="17726" marR="17726" marT="177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fr-FR" sz="1600" b="0" i="0" u="none" strike="noStrike">
                          <a:solidFill>
                            <a:srgbClr val="000000"/>
                          </a:solidFill>
                          <a:effectLst/>
                          <a:latin typeface="Calibri" panose="020F0502020204030204" pitchFamily="34" charset="0"/>
                        </a:rPr>
                        <a:t>RMSE</a:t>
                      </a:r>
                      <a:endParaRPr lang="fr-FR" sz="2800" b="0" i="0" u="none" strike="noStrike">
                        <a:effectLst/>
                        <a:latin typeface="Arial" panose="020B0604020202020204" pitchFamily="34" charset="0"/>
                      </a:endParaRPr>
                    </a:p>
                  </a:txBody>
                  <a:tcPr marL="17726" marR="17726" marT="177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0742167"/>
                  </a:ext>
                </a:extLst>
              </a:tr>
              <a:tr h="295108">
                <a:tc vMerge="1">
                  <a:txBody>
                    <a:bodyPr/>
                    <a:lstStyle/>
                    <a:p>
                      <a:pPr algn="ctr" fontAlgn="b">
                        <a:spcBef>
                          <a:spcPts val="0"/>
                        </a:spcBef>
                        <a:spcAft>
                          <a:spcPts val="0"/>
                        </a:spcAft>
                      </a:pPr>
                      <a:endParaRPr lang="fr-FR" sz="3200" b="0" i="0" u="none" strike="noStrike" dirty="0">
                        <a:effectLst/>
                        <a:latin typeface="Arial" panose="020B0604020202020204" pitchFamily="34" charset="0"/>
                      </a:endParaRPr>
                    </a:p>
                  </a:txBody>
                  <a:tcPr marL="17726" marR="17726" marT="177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fr-FR" sz="1600" b="0" i="0" u="none" strike="noStrike" dirty="0">
                          <a:solidFill>
                            <a:srgbClr val="000000"/>
                          </a:solidFill>
                          <a:effectLst/>
                          <a:latin typeface="Calibri" panose="020F0502020204030204" pitchFamily="34" charset="0"/>
                        </a:rPr>
                        <a:t>Sans </a:t>
                      </a:r>
                      <a:r>
                        <a:rPr lang="fr-FR" sz="1600" b="0" i="0" u="none" strike="noStrike" dirty="0" err="1">
                          <a:solidFill>
                            <a:srgbClr val="000000"/>
                          </a:solidFill>
                          <a:effectLst/>
                          <a:latin typeface="Calibri" panose="020F0502020204030204" pitchFamily="34" charset="0"/>
                        </a:rPr>
                        <a:t>ENERGIESTARScore</a:t>
                      </a:r>
                      <a:endParaRPr lang="fr-FR" sz="2800" b="0" i="0" u="none" strike="noStrike" dirty="0">
                        <a:effectLst/>
                        <a:latin typeface="Arial" panose="020B0604020202020204" pitchFamily="34" charset="0"/>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fr-FR" sz="1600" b="0" i="0" u="none" strike="noStrike" dirty="0">
                          <a:solidFill>
                            <a:srgbClr val="FFFFFF"/>
                          </a:solidFill>
                          <a:effectLst/>
                          <a:latin typeface="Calibri" panose="020F0502020204030204" pitchFamily="34" charset="0"/>
                        </a:rPr>
                        <a:t>73,78%</a:t>
                      </a:r>
                      <a:endParaRPr lang="fr-FR" sz="2800" b="0" i="0" u="none" strike="noStrike" dirty="0">
                        <a:effectLst/>
                        <a:latin typeface="Arial" panose="020B0604020202020204" pitchFamily="34" charset="0"/>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b">
                        <a:spcBef>
                          <a:spcPts val="0"/>
                        </a:spcBef>
                        <a:spcAft>
                          <a:spcPts val="0"/>
                        </a:spcAft>
                      </a:pPr>
                      <a:r>
                        <a:rPr lang="fr-FR" sz="1600" b="0" i="0" u="none" strike="noStrike" kern="1200" dirty="0">
                          <a:solidFill>
                            <a:srgbClr val="FFFFFF"/>
                          </a:solidFill>
                          <a:effectLst/>
                          <a:latin typeface="Calibri" panose="020F0502020204030204" pitchFamily="34" charset="0"/>
                          <a:ea typeface="+mn-ea"/>
                          <a:cs typeface="+mn-cs"/>
                        </a:rPr>
                        <a:t>0,3184</a:t>
                      </a: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827438558"/>
                  </a:ext>
                </a:extLst>
              </a:tr>
              <a:tr h="295108">
                <a:tc vMerge="1">
                  <a:txBody>
                    <a:bodyPr/>
                    <a:lstStyle/>
                    <a:p>
                      <a:pPr algn="ctr" fontAlgn="b">
                        <a:spcBef>
                          <a:spcPts val="0"/>
                        </a:spcBef>
                        <a:spcAft>
                          <a:spcPts val="0"/>
                        </a:spcAft>
                      </a:pPr>
                      <a:endParaRPr lang="fr-FR" sz="3200" b="0" i="0" u="none" strike="noStrike" dirty="0">
                        <a:effectLst/>
                        <a:latin typeface="Arial" panose="020B0604020202020204" pitchFamily="34" charset="0"/>
                      </a:endParaRPr>
                    </a:p>
                  </a:txBody>
                  <a:tcPr marL="17726" marR="17726" marT="177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fr-FR" sz="1600" b="0" i="0" u="none" strike="noStrike" dirty="0">
                          <a:solidFill>
                            <a:srgbClr val="000000"/>
                          </a:solidFill>
                          <a:effectLst/>
                          <a:latin typeface="Calibri" panose="020F0502020204030204" pitchFamily="34" charset="0"/>
                        </a:rPr>
                        <a:t>Avec </a:t>
                      </a:r>
                      <a:r>
                        <a:rPr lang="fr-FR" sz="1600" b="0" i="0" u="none" strike="noStrike" dirty="0" err="1">
                          <a:solidFill>
                            <a:srgbClr val="000000"/>
                          </a:solidFill>
                          <a:effectLst/>
                          <a:latin typeface="Calibri" panose="020F0502020204030204" pitchFamily="34" charset="0"/>
                        </a:rPr>
                        <a:t>ENERGIESTARScore</a:t>
                      </a:r>
                      <a:endParaRPr lang="fr-FR" sz="2800" b="0" i="0" u="none" strike="noStrike" dirty="0">
                        <a:effectLst/>
                        <a:latin typeface="Arial" panose="020B0604020202020204" pitchFamily="34" charset="0"/>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fr-FR"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85,50%</a:t>
                      </a:r>
                      <a:endParaRPr lang="fr-FR" sz="28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fr-FR"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0,1760</a:t>
                      </a:r>
                      <a:endParaRPr lang="fr-FR" sz="28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4428786"/>
                  </a:ext>
                </a:extLst>
              </a:tr>
              <a:tr h="295108">
                <a:tc vMerge="1">
                  <a:txBody>
                    <a:bodyPr/>
                    <a:lstStyle/>
                    <a:p>
                      <a:pPr algn="ctr" fontAlgn="b">
                        <a:spcBef>
                          <a:spcPts val="0"/>
                        </a:spcBef>
                        <a:spcAft>
                          <a:spcPts val="0"/>
                        </a:spcAft>
                      </a:pPr>
                      <a:endParaRPr lang="fr-FR" sz="3200" b="0" i="0" u="none" strike="noStrike" dirty="0">
                        <a:effectLst/>
                        <a:latin typeface="Arial" panose="020B0604020202020204" pitchFamily="34" charset="0"/>
                      </a:endParaRPr>
                    </a:p>
                  </a:txBody>
                  <a:tcPr marL="17726" marR="17726" marT="177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spcBef>
                          <a:spcPts val="0"/>
                        </a:spcBef>
                        <a:spcAft>
                          <a:spcPts val="0"/>
                        </a:spcAft>
                      </a:pPr>
                      <a:r>
                        <a:rPr lang="fr-FR" sz="1600" b="0" i="0" u="none" strike="noStrike" dirty="0">
                          <a:solidFill>
                            <a:srgbClr val="000000"/>
                          </a:solidFill>
                          <a:effectLst/>
                          <a:latin typeface="Calibri" panose="020F0502020204030204" pitchFamily="34" charset="0"/>
                        </a:rPr>
                        <a:t>Amélioration</a:t>
                      </a:r>
                      <a:endParaRPr lang="fr-FR" sz="2800" b="0" i="0" u="none" strike="noStrike" dirty="0">
                        <a:effectLst/>
                        <a:latin typeface="Arial" panose="020B0604020202020204" pitchFamily="34" charset="0"/>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spcBef>
                          <a:spcPts val="0"/>
                        </a:spcBef>
                        <a:spcAft>
                          <a:spcPts val="0"/>
                        </a:spcAft>
                      </a:pPr>
                      <a:r>
                        <a:rPr lang="fr-FR" sz="1600" b="0" i="0" u="none" strike="noStrike" dirty="0">
                          <a:solidFill>
                            <a:srgbClr val="000000"/>
                          </a:solidFill>
                          <a:effectLst/>
                          <a:latin typeface="Calibri" panose="020F0502020204030204" pitchFamily="34" charset="0"/>
                        </a:rPr>
                        <a:t>15,88%</a:t>
                      </a:r>
                      <a:endParaRPr lang="fr-FR" sz="2800" b="0" i="0" u="none" strike="noStrike" dirty="0">
                        <a:effectLst/>
                        <a:latin typeface="Arial" panose="020B0604020202020204" pitchFamily="34" charset="0"/>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spcBef>
                          <a:spcPts val="0"/>
                        </a:spcBef>
                        <a:spcAft>
                          <a:spcPts val="0"/>
                        </a:spcAft>
                      </a:pPr>
                      <a:r>
                        <a:rPr lang="fr-FR" sz="1600" b="0" i="0" u="none" strike="noStrike" dirty="0">
                          <a:solidFill>
                            <a:srgbClr val="000000"/>
                          </a:solidFill>
                          <a:effectLst/>
                          <a:latin typeface="Calibri" panose="020F0502020204030204" pitchFamily="34" charset="0"/>
                        </a:rPr>
                        <a:t>-44,72%</a:t>
                      </a:r>
                      <a:endParaRPr lang="fr-FR" sz="2800" b="0" i="0" u="none" strike="noStrike" dirty="0">
                        <a:effectLst/>
                        <a:latin typeface="Arial" panose="020B0604020202020204" pitchFamily="34" charset="0"/>
                      </a:endParaRPr>
                    </a:p>
                  </a:txBody>
                  <a:tcPr marL="17726" marR="17726" marT="177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553942711"/>
                  </a:ext>
                </a:extLst>
              </a:tr>
            </a:tbl>
          </a:graphicData>
        </a:graphic>
      </p:graphicFrame>
      <p:sp>
        <p:nvSpPr>
          <p:cNvPr id="5" name="ZoneTexte 4">
            <a:extLst>
              <a:ext uri="{FF2B5EF4-FFF2-40B4-BE49-F238E27FC236}">
                <a16:creationId xmlns:a16="http://schemas.microsoft.com/office/drawing/2014/main" id="{3085F751-D539-37C4-1909-492A64B8D2E6}"/>
              </a:ext>
            </a:extLst>
          </p:cNvPr>
          <p:cNvSpPr txBox="1"/>
          <p:nvPr/>
        </p:nvSpPr>
        <p:spPr>
          <a:xfrm>
            <a:off x="6894102" y="6290997"/>
            <a:ext cx="4616824" cy="369332"/>
          </a:xfrm>
          <a:prstGeom prst="rect">
            <a:avLst/>
          </a:prstGeom>
          <a:noFill/>
        </p:spPr>
        <p:txBody>
          <a:bodyPr wrap="square" rtlCol="0">
            <a:spAutoFit/>
          </a:bodyPr>
          <a:lstStyle/>
          <a:p>
            <a:r>
              <a:rPr lang="fr-FR" sz="1800" b="0" i="1" u="none" strike="noStrike" dirty="0">
                <a:solidFill>
                  <a:srgbClr val="FF0000"/>
                </a:solidFill>
                <a:effectLst/>
                <a:latin typeface="Calibri" panose="020F0502020204030204" pitchFamily="34" charset="0"/>
              </a:rPr>
              <a:t>*Résultat obtenu à l’étape de Modèle sélection</a:t>
            </a:r>
            <a:endParaRPr lang="fr-FR" sz="1800" b="0" i="1" u="none" strike="noStrike" dirty="0">
              <a:effectLst/>
              <a:latin typeface="Arial" panose="020B0604020202020204" pitchFamily="34" charset="0"/>
            </a:endParaRPr>
          </a:p>
        </p:txBody>
      </p:sp>
    </p:spTree>
    <p:extLst>
      <p:ext uri="{BB962C8B-B14F-4D97-AF65-F5344CB8AC3E}">
        <p14:creationId xmlns:p14="http://schemas.microsoft.com/office/powerpoint/2010/main" val="3359740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64C2A7-EC84-4D8C-9CA2-F6AE46F51FB6}"/>
              </a:ext>
            </a:extLst>
          </p:cNvPr>
          <p:cNvSpPr>
            <a:spLocks noGrp="1"/>
          </p:cNvSpPr>
          <p:nvPr>
            <p:ph type="title"/>
          </p:nvPr>
        </p:nvSpPr>
        <p:spPr/>
        <p:txBody>
          <a:bodyPr rtlCol="0"/>
          <a:lstStyle/>
          <a:p>
            <a:pPr marL="857250" indent="-857250" rtl="0">
              <a:buFont typeface="+mj-lt"/>
              <a:buAutoNum type="romanUcPeriod" startAt="5"/>
            </a:pPr>
            <a:r>
              <a:rPr lang="fr-FR" dirty="0"/>
              <a:t>synthèse</a:t>
            </a:r>
          </a:p>
        </p:txBody>
      </p:sp>
      <p:sp>
        <p:nvSpPr>
          <p:cNvPr id="4" name="Espace réservé du numéro de diapositive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rtlCol="0"/>
          <a:lstStyle/>
          <a:p>
            <a:pPr rtl="0"/>
            <a:fld id="{9EC71654-96A5-4280-94F3-931C61A9F92C}" type="slidenum">
              <a:rPr lang="fr-FR" smtClean="0"/>
              <a:pPr rtl="0"/>
              <a:t>34</a:t>
            </a:fld>
            <a:endParaRPr lang="fr-FR" dirty="0"/>
          </a:p>
        </p:txBody>
      </p:sp>
      <p:pic>
        <p:nvPicPr>
          <p:cNvPr id="11" name="Espace réservé d’image 10">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srcRect/>
          <a:stretch/>
        </p:blipFill>
        <p:spPr>
          <a:xfrm>
            <a:off x="3037824" y="2270376"/>
            <a:ext cx="6116833" cy="4587625"/>
          </a:xfrm>
        </p:spPr>
      </p:pic>
    </p:spTree>
    <p:extLst>
      <p:ext uri="{BB962C8B-B14F-4D97-AF65-F5344CB8AC3E}">
        <p14:creationId xmlns:p14="http://schemas.microsoft.com/office/powerpoint/2010/main" val="1837235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6316FE6-63ED-97E8-D210-076DEE3632F4}"/>
              </a:ext>
            </a:extLst>
          </p:cNvPr>
          <p:cNvSpPr>
            <a:spLocks noGrp="1"/>
          </p:cNvSpPr>
          <p:nvPr>
            <p:ph type="sldNum" sz="quarter" idx="12"/>
          </p:nvPr>
        </p:nvSpPr>
        <p:spPr/>
        <p:txBody>
          <a:bodyPr/>
          <a:lstStyle/>
          <a:p>
            <a:pPr rtl="0"/>
            <a:fld id="{9EC71654-96A5-4280-94F3-931C61A9F92C}" type="slidenum">
              <a:rPr lang="fr-FR" noProof="0" smtClean="0"/>
              <a:pPr rtl="0"/>
              <a:t>35</a:t>
            </a:fld>
            <a:endParaRPr lang="fr-FR" noProof="0" dirty="0"/>
          </a:p>
        </p:txBody>
      </p:sp>
      <p:sp>
        <p:nvSpPr>
          <p:cNvPr id="3" name="Espace réservé du contenu 2">
            <a:extLst>
              <a:ext uri="{FF2B5EF4-FFF2-40B4-BE49-F238E27FC236}">
                <a16:creationId xmlns:a16="http://schemas.microsoft.com/office/drawing/2014/main" id="{212CD4AF-17CF-C11B-FDEE-E34DCB200607}"/>
              </a:ext>
            </a:extLst>
          </p:cNvPr>
          <p:cNvSpPr>
            <a:spLocks noGrp="1"/>
          </p:cNvSpPr>
          <p:nvPr>
            <p:ph idx="1"/>
          </p:nvPr>
        </p:nvSpPr>
        <p:spPr/>
        <p:txBody>
          <a:bodyPr>
            <a:normAutofit fontScale="92500" lnSpcReduction="10000"/>
          </a:bodyPr>
          <a:lstStyle/>
          <a:p>
            <a:pPr marL="514350" indent="-514350">
              <a:buFont typeface="+mj-lt"/>
              <a:buAutoNum type="alphaUcPeriod"/>
            </a:pPr>
            <a:r>
              <a:rPr lang="fr-FR" dirty="0"/>
              <a:t>Modèles créés avec toutes les </a:t>
            </a:r>
            <a:r>
              <a:rPr lang="fr-FR" dirty="0" err="1"/>
              <a:t>BuildingType</a:t>
            </a:r>
            <a:r>
              <a:rPr lang="fr-FR" dirty="0"/>
              <a:t> </a:t>
            </a:r>
            <a:r>
              <a:rPr lang="fr-FR" sz="2000" i="1" dirty="0">
                <a:solidFill>
                  <a:srgbClr val="FF0000"/>
                </a:solidFill>
              </a:rPr>
              <a:t>(</a:t>
            </a:r>
            <a:r>
              <a:rPr lang="fr-FR" sz="2000" i="1" dirty="0" err="1">
                <a:solidFill>
                  <a:srgbClr val="FF0000"/>
                </a:solidFill>
              </a:rPr>
              <a:t>residentiel</a:t>
            </a:r>
            <a:r>
              <a:rPr lang="fr-FR" sz="2000" i="1" dirty="0">
                <a:solidFill>
                  <a:srgbClr val="FF0000"/>
                </a:solidFill>
              </a:rPr>
              <a:t> et non résidentiel)</a:t>
            </a:r>
            <a:endParaRPr lang="fr-FR" i="1" dirty="0">
              <a:solidFill>
                <a:srgbClr val="FF0000"/>
              </a:solidFill>
            </a:endParaRPr>
          </a:p>
          <a:p>
            <a:pPr lvl="1"/>
            <a:r>
              <a:rPr lang="fr-FR" dirty="0"/>
              <a:t>Rappel : Les bâtiments d’habitation représentent 50% de nos données</a:t>
            </a:r>
          </a:p>
          <a:p>
            <a:pPr lvl="1"/>
            <a:r>
              <a:rPr lang="fr-FR" dirty="0"/>
              <a:t>Conservé du volume pour éviter </a:t>
            </a:r>
            <a:r>
              <a:rPr lang="fr-FR" b="1" i="1" dirty="0" err="1">
                <a:solidFill>
                  <a:srgbClr val="271A38"/>
                </a:solidFill>
                <a:effectLst/>
                <a:latin typeface="Inter"/>
              </a:rPr>
              <a:t>curse</a:t>
            </a:r>
            <a:r>
              <a:rPr lang="fr-FR" b="1" i="1" dirty="0">
                <a:solidFill>
                  <a:srgbClr val="271A38"/>
                </a:solidFill>
                <a:effectLst/>
                <a:latin typeface="Inter"/>
              </a:rPr>
              <a:t> of </a:t>
            </a:r>
            <a:r>
              <a:rPr lang="fr-FR" b="1" i="1" dirty="0" err="1">
                <a:solidFill>
                  <a:srgbClr val="271A38"/>
                </a:solidFill>
                <a:effectLst/>
                <a:latin typeface="Inter"/>
              </a:rPr>
              <a:t>dimensionality</a:t>
            </a:r>
            <a:r>
              <a:rPr lang="fr-FR" b="1" i="1" dirty="0">
                <a:solidFill>
                  <a:srgbClr val="271A38"/>
                </a:solidFill>
                <a:effectLst/>
                <a:latin typeface="Inter"/>
              </a:rPr>
              <a:t> (</a:t>
            </a:r>
            <a:r>
              <a:rPr lang="fr-FR" b="1" i="1" dirty="0" err="1">
                <a:solidFill>
                  <a:srgbClr val="271A38"/>
                </a:solidFill>
                <a:effectLst/>
                <a:latin typeface="Inter"/>
              </a:rPr>
              <a:t>fleau</a:t>
            </a:r>
            <a:r>
              <a:rPr lang="fr-FR" b="1" i="1" dirty="0">
                <a:solidFill>
                  <a:srgbClr val="271A38"/>
                </a:solidFill>
                <a:effectLst/>
                <a:latin typeface="Inter"/>
              </a:rPr>
              <a:t> de la dimension)</a:t>
            </a:r>
            <a:endParaRPr lang="fr-FR" dirty="0"/>
          </a:p>
          <a:p>
            <a:pPr lvl="1"/>
            <a:r>
              <a:rPr lang="fr-FR" dirty="0"/>
              <a:t>Améliorer les performances de nos modèles</a:t>
            </a:r>
          </a:p>
          <a:p>
            <a:pPr marL="514350" indent="-514350">
              <a:buFont typeface="+mj-lt"/>
              <a:buAutoNum type="alphaUcPeriod"/>
            </a:pPr>
            <a:endParaRPr lang="fr-FR" sz="500" dirty="0"/>
          </a:p>
          <a:p>
            <a:pPr marL="514350" indent="-514350">
              <a:buFont typeface="+mj-lt"/>
              <a:buAutoNum type="alphaUcPeriod"/>
            </a:pPr>
            <a:r>
              <a:rPr lang="fr-FR" dirty="0"/>
              <a:t>Multi colinéarité</a:t>
            </a:r>
          </a:p>
          <a:p>
            <a:pPr lvl="1"/>
            <a:r>
              <a:rPr lang="fr-FR" dirty="0"/>
              <a:t>Les variables corrélées entre elles ont été conservés</a:t>
            </a:r>
          </a:p>
          <a:p>
            <a:pPr lvl="1"/>
            <a:r>
              <a:rPr lang="fr-FR" dirty="0"/>
              <a:t>Cela explique pourquoi les modèles ensemblistes sont meilleurs que les autres</a:t>
            </a:r>
          </a:p>
          <a:p>
            <a:pPr lvl="2"/>
            <a:r>
              <a:rPr lang="fr-FR" dirty="0" err="1"/>
              <a:t>Feature</a:t>
            </a:r>
            <a:r>
              <a:rPr lang="fr-FR" dirty="0"/>
              <a:t> sampling permet de palier au problème de corrélation des variables.</a:t>
            </a:r>
          </a:p>
          <a:p>
            <a:pPr lvl="1"/>
            <a:endParaRPr lang="fr-FR" sz="500" dirty="0"/>
          </a:p>
          <a:p>
            <a:pPr marL="514350" indent="-514350">
              <a:buFont typeface="+mj-lt"/>
              <a:buAutoNum type="alphaUcPeriod"/>
            </a:pPr>
            <a:r>
              <a:rPr lang="fr-FR" dirty="0"/>
              <a:t>Impact </a:t>
            </a:r>
            <a:r>
              <a:rPr lang="fr-FR" dirty="0" err="1"/>
              <a:t>ENERGYSTARScore</a:t>
            </a:r>
            <a:endParaRPr lang="fr-FR" dirty="0"/>
          </a:p>
          <a:p>
            <a:pPr lvl="1"/>
            <a:r>
              <a:rPr lang="fr-FR" dirty="0"/>
              <a:t>Cette variable est à un bon impacte sur les performances de nos modèles</a:t>
            </a:r>
          </a:p>
          <a:p>
            <a:pPr lvl="1"/>
            <a:r>
              <a:rPr lang="fr-FR" dirty="0"/>
              <a:t>Cependant sont utilisation n’est pas obligatoire (Impact max </a:t>
            </a:r>
            <a:r>
              <a:rPr lang="fr-FR" i="0" dirty="0">
                <a:solidFill>
                  <a:srgbClr val="202124"/>
                </a:solidFill>
                <a:effectLst/>
                <a:latin typeface="arial" panose="020B0604020202020204" pitchFamily="34" charset="0"/>
              </a:rPr>
              <a:t>≈</a:t>
            </a:r>
            <a:r>
              <a:rPr lang="fr-FR" dirty="0"/>
              <a:t> 16% de R²)</a:t>
            </a:r>
          </a:p>
          <a:p>
            <a:pPr lvl="1"/>
            <a:endParaRPr lang="fr-FR" dirty="0"/>
          </a:p>
        </p:txBody>
      </p:sp>
      <p:sp>
        <p:nvSpPr>
          <p:cNvPr id="4" name="Titre 3">
            <a:extLst>
              <a:ext uri="{FF2B5EF4-FFF2-40B4-BE49-F238E27FC236}">
                <a16:creationId xmlns:a16="http://schemas.microsoft.com/office/drawing/2014/main" id="{6D816BD1-FA85-17D8-81DC-224B0DB1E595}"/>
              </a:ext>
            </a:extLst>
          </p:cNvPr>
          <p:cNvSpPr>
            <a:spLocks noGrp="1"/>
          </p:cNvSpPr>
          <p:nvPr>
            <p:ph type="title"/>
          </p:nvPr>
        </p:nvSpPr>
        <p:spPr/>
        <p:txBody>
          <a:bodyPr/>
          <a:lstStyle/>
          <a:p>
            <a:pPr marL="571500" indent="-571500">
              <a:buFont typeface="+mj-lt"/>
              <a:buAutoNum type="romanUcPeriod" startAt="5"/>
            </a:pPr>
            <a:r>
              <a:rPr lang="fr-FR" dirty="0"/>
              <a:t>Synthèse</a:t>
            </a:r>
          </a:p>
        </p:txBody>
      </p:sp>
    </p:spTree>
    <p:extLst>
      <p:ext uri="{BB962C8B-B14F-4D97-AF65-F5344CB8AC3E}">
        <p14:creationId xmlns:p14="http://schemas.microsoft.com/office/powerpoint/2010/main" val="1501579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10F9F51E-A3D5-4726-BACE-D5CDD8A46429}"/>
              </a:ext>
            </a:extLst>
          </p:cNvPr>
          <p:cNvSpPr>
            <a:spLocks noGrp="1"/>
          </p:cNvSpPr>
          <p:nvPr>
            <p:ph type="subTitle" idx="1"/>
          </p:nvPr>
        </p:nvSpPr>
        <p:spPr/>
        <p:txBody>
          <a:bodyPr rtlCol="0"/>
          <a:lstStyle/>
          <a:p>
            <a:pPr rtl="0"/>
            <a:r>
              <a:rPr lang="fr-FR" dirty="0"/>
              <a:t>ELOhREk@intern_datascientist.com</a:t>
            </a:r>
          </a:p>
        </p:txBody>
      </p:sp>
      <p:pic>
        <p:nvPicPr>
          <p:cNvPr id="10" name="Espace réservé d’image 9" descr="paysage urbain">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re 6">
            <a:extLst>
              <a:ext uri="{FF2B5EF4-FFF2-40B4-BE49-F238E27FC236}">
                <a16:creationId xmlns:a16="http://schemas.microsoft.com/office/drawing/2014/main" id="{39B0EC6D-03DD-4CEE-9979-34A964DCA45D}"/>
              </a:ext>
            </a:extLst>
          </p:cNvPr>
          <p:cNvSpPr>
            <a:spLocks noGrp="1"/>
          </p:cNvSpPr>
          <p:nvPr>
            <p:ph type="title"/>
          </p:nvPr>
        </p:nvSpPr>
        <p:spPr/>
        <p:txBody>
          <a:bodyPr rtlCol="0"/>
          <a:lstStyle/>
          <a:p>
            <a:pPr rtl="0"/>
            <a:r>
              <a:rPr lang="fr-FR" dirty="0"/>
              <a:t>Merci</a:t>
            </a:r>
          </a:p>
        </p:txBody>
      </p:sp>
    </p:spTree>
    <p:extLst>
      <p:ext uri="{BB962C8B-B14F-4D97-AF65-F5344CB8AC3E}">
        <p14:creationId xmlns:p14="http://schemas.microsoft.com/office/powerpoint/2010/main" val="292880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CB6699F-B96C-587A-C755-9F8AF6C86440}"/>
              </a:ext>
            </a:extLst>
          </p:cNvPr>
          <p:cNvSpPr>
            <a:spLocks noGrp="1"/>
          </p:cNvSpPr>
          <p:nvPr>
            <p:ph type="sldNum" sz="quarter" idx="12"/>
          </p:nvPr>
        </p:nvSpPr>
        <p:spPr/>
        <p:txBody>
          <a:bodyPr/>
          <a:lstStyle/>
          <a:p>
            <a:pPr rtl="0"/>
            <a:fld id="{9EC71654-96A5-4280-94F3-931C61A9F92C}" type="slidenum">
              <a:rPr lang="fr-FR" noProof="0" smtClean="0"/>
              <a:pPr rtl="0"/>
              <a:t>4</a:t>
            </a:fld>
            <a:endParaRPr lang="fr-FR" noProof="0" dirty="0"/>
          </a:p>
        </p:txBody>
      </p:sp>
      <p:sp>
        <p:nvSpPr>
          <p:cNvPr id="3" name="Espace réservé du contenu 2">
            <a:extLst>
              <a:ext uri="{FF2B5EF4-FFF2-40B4-BE49-F238E27FC236}">
                <a16:creationId xmlns:a16="http://schemas.microsoft.com/office/drawing/2014/main" id="{90EFF11C-5112-4707-CF8C-627E3D3E00FE}"/>
              </a:ext>
            </a:extLst>
          </p:cNvPr>
          <p:cNvSpPr>
            <a:spLocks noGrp="1"/>
          </p:cNvSpPr>
          <p:nvPr>
            <p:ph idx="1"/>
          </p:nvPr>
        </p:nvSpPr>
        <p:spPr/>
        <p:txBody>
          <a:bodyPr>
            <a:normAutofit/>
          </a:bodyPr>
          <a:lstStyle/>
          <a:p>
            <a:r>
              <a:rPr lang="fr-FR" dirty="0"/>
              <a:t>Pour atteindre son objectif de ville neutre en émissions de carbone en 2050, la ville de Seattle s’intéresse de près à la consommation et aux émissions des bâtiments non destinés à l’habitation.</a:t>
            </a:r>
          </a:p>
          <a:p>
            <a:endParaRPr lang="fr-FR" sz="1000" dirty="0"/>
          </a:p>
          <a:p>
            <a:r>
              <a:rPr lang="fr-FR" dirty="0"/>
              <a:t>Des relevés minutieux ont été effectués par les agents de la ville en 2016.</a:t>
            </a:r>
          </a:p>
          <a:p>
            <a:endParaRPr lang="fr-FR" sz="1000" dirty="0"/>
          </a:p>
          <a:p>
            <a:r>
              <a:rPr lang="fr-FR" dirty="0"/>
              <a:t>Cependant, ces relevés sont coûteux à obtenir, et à partir de ceux déjà réalisés, nous souhaitons prédire :</a:t>
            </a:r>
          </a:p>
          <a:p>
            <a:pPr lvl="1"/>
            <a:r>
              <a:rPr lang="fr-FR" dirty="0"/>
              <a:t>les </a:t>
            </a:r>
            <a:r>
              <a:rPr lang="fr-FR" dirty="0">
                <a:solidFill>
                  <a:srgbClr val="FFC000"/>
                </a:solidFill>
              </a:rPr>
              <a:t>émissions de CO2 </a:t>
            </a:r>
          </a:p>
          <a:p>
            <a:pPr lvl="1"/>
            <a:r>
              <a:rPr lang="fr-FR" dirty="0"/>
              <a:t>la </a:t>
            </a:r>
            <a:r>
              <a:rPr lang="fr-FR" dirty="0">
                <a:solidFill>
                  <a:srgbClr val="0072C7"/>
                </a:solidFill>
              </a:rPr>
              <a:t>consommation totale d’énergie</a:t>
            </a:r>
          </a:p>
        </p:txBody>
      </p:sp>
      <p:sp>
        <p:nvSpPr>
          <p:cNvPr id="4" name="Titre 3">
            <a:extLst>
              <a:ext uri="{FF2B5EF4-FFF2-40B4-BE49-F238E27FC236}">
                <a16:creationId xmlns:a16="http://schemas.microsoft.com/office/drawing/2014/main" id="{9FB9A373-8EBC-94C2-7B36-6A2C104F7AEA}"/>
              </a:ext>
            </a:extLst>
          </p:cNvPr>
          <p:cNvSpPr>
            <a:spLocks noGrp="1"/>
          </p:cNvSpPr>
          <p:nvPr>
            <p:ph type="title"/>
          </p:nvPr>
        </p:nvSpPr>
        <p:spPr/>
        <p:txBody>
          <a:bodyPr/>
          <a:lstStyle/>
          <a:p>
            <a:pPr marL="571500" indent="-571500">
              <a:buFont typeface="+mj-lt"/>
              <a:buAutoNum type="romanUcPeriod"/>
            </a:pPr>
            <a:r>
              <a:rPr lang="fr-FR" dirty="0"/>
              <a:t>contexte</a:t>
            </a:r>
          </a:p>
        </p:txBody>
      </p:sp>
    </p:spTree>
    <p:extLst>
      <p:ext uri="{BB962C8B-B14F-4D97-AF65-F5344CB8AC3E}">
        <p14:creationId xmlns:p14="http://schemas.microsoft.com/office/powerpoint/2010/main" val="325052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536FF4A-8D70-B453-C49F-8AE8D90EB476}"/>
              </a:ext>
            </a:extLst>
          </p:cNvPr>
          <p:cNvSpPr>
            <a:spLocks noGrp="1"/>
          </p:cNvSpPr>
          <p:nvPr>
            <p:ph type="sldNum" sz="quarter" idx="12"/>
          </p:nvPr>
        </p:nvSpPr>
        <p:spPr/>
        <p:txBody>
          <a:bodyPr/>
          <a:lstStyle/>
          <a:p>
            <a:pPr rtl="0"/>
            <a:fld id="{9EC71654-96A5-4280-94F3-931C61A9F92C}" type="slidenum">
              <a:rPr lang="fr-FR" noProof="0" smtClean="0"/>
              <a:pPr rtl="0"/>
              <a:t>5</a:t>
            </a:fld>
            <a:endParaRPr lang="fr-FR" noProof="0" dirty="0"/>
          </a:p>
        </p:txBody>
      </p:sp>
      <p:sp>
        <p:nvSpPr>
          <p:cNvPr id="3" name="Espace réservé du contenu 2">
            <a:extLst>
              <a:ext uri="{FF2B5EF4-FFF2-40B4-BE49-F238E27FC236}">
                <a16:creationId xmlns:a16="http://schemas.microsoft.com/office/drawing/2014/main" id="{EA206790-C2A1-4EF7-FB6E-8CFC4F0B9FF4}"/>
              </a:ext>
            </a:extLst>
          </p:cNvPr>
          <p:cNvSpPr>
            <a:spLocks noGrp="1"/>
          </p:cNvSpPr>
          <p:nvPr>
            <p:ph idx="1"/>
          </p:nvPr>
        </p:nvSpPr>
        <p:spPr/>
        <p:txBody>
          <a:bodyPr>
            <a:normAutofit/>
          </a:bodyPr>
          <a:lstStyle/>
          <a:p>
            <a:pPr marL="0" indent="0">
              <a:buNone/>
            </a:pPr>
            <a:r>
              <a:rPr lang="fr-FR" sz="2400" dirty="0"/>
              <a:t>Les prédiction doivent se baser sur </a:t>
            </a:r>
            <a:r>
              <a:rPr lang="fr-FR" sz="2400" b="1" dirty="0">
                <a:solidFill>
                  <a:schemeClr val="accent2">
                    <a:lumMod val="60000"/>
                    <a:lumOff val="40000"/>
                  </a:schemeClr>
                </a:solidFill>
              </a:rPr>
              <a:t>les données structurelles </a:t>
            </a:r>
            <a:r>
              <a:rPr lang="fr-FR" sz="2400" dirty="0"/>
              <a:t>des bâtiments  tel que:</a:t>
            </a:r>
          </a:p>
          <a:p>
            <a:pPr lvl="1"/>
            <a:r>
              <a:rPr lang="fr-FR" sz="2000" dirty="0"/>
              <a:t>La taille</a:t>
            </a:r>
          </a:p>
          <a:p>
            <a:pPr lvl="1"/>
            <a:r>
              <a:rPr lang="fr-FR" sz="2000" dirty="0"/>
              <a:t>L’usage des bâtiments, </a:t>
            </a:r>
          </a:p>
          <a:p>
            <a:pPr lvl="1"/>
            <a:r>
              <a:rPr lang="fr-FR" sz="2000" dirty="0"/>
              <a:t>La date de construction, </a:t>
            </a:r>
          </a:p>
          <a:p>
            <a:pPr lvl="1"/>
            <a:r>
              <a:rPr lang="fr-FR" sz="2000" dirty="0"/>
              <a:t>La situation géographique, etc…</a:t>
            </a:r>
          </a:p>
          <a:p>
            <a:pPr marL="457200" lvl="1" indent="0">
              <a:buNone/>
            </a:pPr>
            <a:endParaRPr lang="fr-FR" sz="1800" dirty="0"/>
          </a:p>
          <a:p>
            <a:pPr marL="0" indent="0">
              <a:buNone/>
            </a:pPr>
            <a:r>
              <a:rPr lang="fr-FR" sz="2400" dirty="0"/>
              <a:t>De plus nous devons également évaluer </a:t>
            </a:r>
            <a:r>
              <a:rPr lang="fr-FR" sz="2400" b="1" dirty="0">
                <a:solidFill>
                  <a:schemeClr val="accent1">
                    <a:lumMod val="60000"/>
                    <a:lumOff val="40000"/>
                  </a:schemeClr>
                </a:solidFill>
              </a:rPr>
              <a:t>l’intérêt de l’  « ENERGY STAR Score » </a:t>
            </a:r>
            <a:r>
              <a:rPr lang="fr-FR" sz="2400" dirty="0"/>
              <a:t>pour la prédiction d’émissions, qui est fastidieux à calculer avec l’approche actuel. </a:t>
            </a:r>
          </a:p>
          <a:p>
            <a:pPr marL="0" indent="0">
              <a:buNone/>
            </a:pPr>
            <a:endParaRPr lang="fr-FR" sz="1800" dirty="0"/>
          </a:p>
          <a:p>
            <a:pPr marL="0" indent="0">
              <a:buNone/>
            </a:pPr>
            <a:r>
              <a:rPr lang="fr-FR" sz="2400" dirty="0"/>
              <a:t>Enfin seul les </a:t>
            </a:r>
            <a:r>
              <a:rPr lang="fr-FR" sz="2400" b="1" dirty="0">
                <a:solidFill>
                  <a:srgbClr val="FFC000"/>
                </a:solidFill>
              </a:rPr>
              <a:t>bâtiments non destinés à l’habitation</a:t>
            </a:r>
            <a:r>
              <a:rPr lang="fr-FR" sz="2400" dirty="0"/>
              <a:t> nous intéressent. </a:t>
            </a:r>
          </a:p>
          <a:p>
            <a:pPr marL="0" indent="0">
              <a:buNone/>
            </a:pPr>
            <a:endParaRPr lang="fr-FR" sz="3200" dirty="0"/>
          </a:p>
          <a:p>
            <a:endParaRPr lang="fr-FR" dirty="0"/>
          </a:p>
        </p:txBody>
      </p:sp>
      <p:sp>
        <p:nvSpPr>
          <p:cNvPr id="4" name="Titre 3">
            <a:extLst>
              <a:ext uri="{FF2B5EF4-FFF2-40B4-BE49-F238E27FC236}">
                <a16:creationId xmlns:a16="http://schemas.microsoft.com/office/drawing/2014/main" id="{D7B403AA-D67C-5DF4-F419-2D6F632590FE}"/>
              </a:ext>
            </a:extLst>
          </p:cNvPr>
          <p:cNvSpPr>
            <a:spLocks noGrp="1"/>
          </p:cNvSpPr>
          <p:nvPr>
            <p:ph type="title"/>
          </p:nvPr>
        </p:nvSpPr>
        <p:spPr/>
        <p:txBody>
          <a:bodyPr/>
          <a:lstStyle/>
          <a:p>
            <a:pPr marL="571500" indent="-571500">
              <a:buFont typeface="+mj-lt"/>
              <a:buAutoNum type="romanUcPeriod"/>
            </a:pPr>
            <a:r>
              <a:rPr lang="fr-FR" dirty="0"/>
              <a:t>Problématique</a:t>
            </a:r>
          </a:p>
        </p:txBody>
      </p:sp>
    </p:spTree>
    <p:extLst>
      <p:ext uri="{BB962C8B-B14F-4D97-AF65-F5344CB8AC3E}">
        <p14:creationId xmlns:p14="http://schemas.microsoft.com/office/powerpoint/2010/main" val="107962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536FF4A-8D70-B453-C49F-8AE8D90EB476}"/>
              </a:ext>
            </a:extLst>
          </p:cNvPr>
          <p:cNvSpPr>
            <a:spLocks noGrp="1"/>
          </p:cNvSpPr>
          <p:nvPr>
            <p:ph type="sldNum" sz="quarter" idx="12"/>
          </p:nvPr>
        </p:nvSpPr>
        <p:spPr/>
        <p:txBody>
          <a:bodyPr/>
          <a:lstStyle/>
          <a:p>
            <a:pPr rtl="0"/>
            <a:fld id="{9EC71654-96A5-4280-94F3-931C61A9F92C}" type="slidenum">
              <a:rPr lang="fr-FR" noProof="0" smtClean="0"/>
              <a:pPr rtl="0"/>
              <a:t>6</a:t>
            </a:fld>
            <a:endParaRPr lang="fr-FR" noProof="0" dirty="0"/>
          </a:p>
        </p:txBody>
      </p:sp>
      <p:sp>
        <p:nvSpPr>
          <p:cNvPr id="3" name="Espace réservé du contenu 2">
            <a:extLst>
              <a:ext uri="{FF2B5EF4-FFF2-40B4-BE49-F238E27FC236}">
                <a16:creationId xmlns:a16="http://schemas.microsoft.com/office/drawing/2014/main" id="{EA206790-C2A1-4EF7-FB6E-8CFC4F0B9FF4}"/>
              </a:ext>
            </a:extLst>
          </p:cNvPr>
          <p:cNvSpPr>
            <a:spLocks noGrp="1"/>
          </p:cNvSpPr>
          <p:nvPr>
            <p:ph idx="1"/>
          </p:nvPr>
        </p:nvSpPr>
        <p:spPr>
          <a:xfrm>
            <a:off x="515939" y="1344706"/>
            <a:ext cx="10062414" cy="4832257"/>
          </a:xfrm>
        </p:spPr>
        <p:txBody>
          <a:bodyPr numCol="1">
            <a:normAutofit/>
          </a:bodyPr>
          <a:lstStyle/>
          <a:p>
            <a:r>
              <a:rPr lang="fr-FR" sz="2400" dirty="0"/>
              <a:t>Nous possédons 2 types de données à notre dispositions:</a:t>
            </a:r>
          </a:p>
          <a:p>
            <a:pPr lvl="1"/>
            <a:r>
              <a:rPr lang="fr-FR" sz="2000" dirty="0"/>
              <a:t>Les données structurelles:</a:t>
            </a:r>
          </a:p>
          <a:p>
            <a:pPr lvl="2"/>
            <a:r>
              <a:rPr lang="fr-FR" sz="1800" dirty="0">
                <a:solidFill>
                  <a:srgbClr val="0D1D51"/>
                </a:solidFill>
              </a:rPr>
              <a:t>Noms et Localisation des bâtiments </a:t>
            </a:r>
          </a:p>
          <a:p>
            <a:pPr lvl="2"/>
            <a:r>
              <a:rPr lang="fr-FR" sz="1800" dirty="0">
                <a:solidFill>
                  <a:srgbClr val="0D1D51"/>
                </a:solidFill>
              </a:rPr>
              <a:t>Nombres d ’étage et de bâtiments</a:t>
            </a:r>
          </a:p>
          <a:p>
            <a:pPr lvl="2"/>
            <a:r>
              <a:rPr lang="fr-FR" sz="1800" dirty="0">
                <a:solidFill>
                  <a:srgbClr val="0D1D51"/>
                </a:solidFill>
              </a:rPr>
              <a:t>Années de construction</a:t>
            </a:r>
          </a:p>
          <a:p>
            <a:pPr lvl="2"/>
            <a:r>
              <a:rPr lang="fr-FR" sz="1800" dirty="0">
                <a:solidFill>
                  <a:srgbClr val="0D1D51"/>
                </a:solidFill>
              </a:rPr>
              <a:t>Différents types d’utilisation des bâtiments</a:t>
            </a:r>
          </a:p>
          <a:p>
            <a:pPr lvl="2"/>
            <a:r>
              <a:rPr lang="fr-FR" sz="1800" dirty="0">
                <a:solidFill>
                  <a:srgbClr val="0D1D51"/>
                </a:solidFill>
              </a:rPr>
              <a:t>Surface en pied² de chaque utilisation</a:t>
            </a:r>
          </a:p>
          <a:p>
            <a:pPr lvl="2"/>
            <a:r>
              <a:rPr lang="fr-FR" sz="1800" dirty="0">
                <a:solidFill>
                  <a:srgbClr val="0D1D51"/>
                </a:solidFill>
              </a:rPr>
              <a:t>Un score de performance énergétique globale (</a:t>
            </a:r>
            <a:r>
              <a:rPr kumimoji="0" lang="fr-FR" altLang="fr-FR" sz="1800" b="0" i="0" u="none" strike="noStrike" cap="none" normalizeH="0" baseline="0" dirty="0" err="1">
                <a:ln>
                  <a:noFill/>
                </a:ln>
                <a:solidFill>
                  <a:srgbClr val="FF0000"/>
                </a:solidFill>
                <a:effectLst/>
                <a:latin typeface="Chiller" panose="04020404031007020602" pitchFamily="82" charset="0"/>
              </a:rPr>
              <a:t>ENERGYSTARScore</a:t>
            </a:r>
            <a:r>
              <a:rPr lang="fr-FR" altLang="fr-FR" sz="1800" dirty="0">
                <a:solidFill>
                  <a:srgbClr val="0D1D51"/>
                </a:solidFill>
              </a:rPr>
              <a:t>)</a:t>
            </a:r>
            <a:endParaRPr lang="fr-FR" sz="1800" dirty="0">
              <a:solidFill>
                <a:srgbClr val="0D1D51"/>
              </a:solidFill>
            </a:endParaRPr>
          </a:p>
          <a:p>
            <a:pPr lvl="1"/>
            <a:endParaRPr lang="fr-FR" sz="1200" dirty="0"/>
          </a:p>
          <a:p>
            <a:pPr lvl="1"/>
            <a:r>
              <a:rPr lang="fr-FR" sz="2000" dirty="0"/>
              <a:t>Les données de consommation d'Energie et d’émission de gaz</a:t>
            </a:r>
          </a:p>
          <a:p>
            <a:pPr lvl="2"/>
            <a:r>
              <a:rPr lang="fr-FR" sz="1800" dirty="0">
                <a:solidFill>
                  <a:srgbClr val="666666"/>
                </a:solidFill>
              </a:rPr>
              <a:t>Consommation électriques et de gaz</a:t>
            </a:r>
          </a:p>
          <a:p>
            <a:pPr lvl="2"/>
            <a:r>
              <a:rPr lang="fr-FR" sz="1800" dirty="0">
                <a:solidFill>
                  <a:srgbClr val="666666"/>
                </a:solidFill>
              </a:rPr>
              <a:t>Émission de gaz à effet de serre </a:t>
            </a:r>
          </a:p>
          <a:p>
            <a:pPr lvl="2"/>
            <a:r>
              <a:rPr lang="fr-FR" sz="1800" dirty="0">
                <a:solidFill>
                  <a:srgbClr val="666666"/>
                </a:solidFill>
              </a:rPr>
              <a:t>Seulement </a:t>
            </a:r>
            <a:r>
              <a:rPr lang="fr-FR" sz="1800" dirty="0" err="1">
                <a:solidFill>
                  <a:srgbClr val="FFC000"/>
                </a:solidFill>
              </a:rPr>
              <a:t>TotalGHGEmissions</a:t>
            </a:r>
            <a:r>
              <a:rPr lang="fr-FR" sz="1800" dirty="0">
                <a:solidFill>
                  <a:srgbClr val="666666"/>
                </a:solidFill>
              </a:rPr>
              <a:t> et </a:t>
            </a:r>
            <a:r>
              <a:rPr lang="fr-FR" sz="1800" dirty="0" err="1">
                <a:solidFill>
                  <a:srgbClr val="0072C7"/>
                </a:solidFill>
              </a:rPr>
              <a:t>SiteEnergyUseWN</a:t>
            </a:r>
            <a:r>
              <a:rPr lang="fr-FR" sz="1800" dirty="0">
                <a:solidFill>
                  <a:srgbClr val="0072C7"/>
                </a:solidFill>
              </a:rPr>
              <a:t>(</a:t>
            </a:r>
            <a:r>
              <a:rPr lang="fr-FR" sz="1800" dirty="0" err="1">
                <a:solidFill>
                  <a:srgbClr val="0072C7"/>
                </a:solidFill>
              </a:rPr>
              <a:t>kBtu</a:t>
            </a:r>
            <a:r>
              <a:rPr lang="fr-FR" sz="1800" dirty="0">
                <a:solidFill>
                  <a:srgbClr val="0072C7"/>
                </a:solidFill>
              </a:rPr>
              <a:t>) </a:t>
            </a:r>
            <a:r>
              <a:rPr lang="fr-FR" sz="1800" dirty="0">
                <a:solidFill>
                  <a:srgbClr val="666666"/>
                </a:solidFill>
              </a:rPr>
              <a:t>sont conservées</a:t>
            </a:r>
          </a:p>
        </p:txBody>
      </p:sp>
      <p:sp>
        <p:nvSpPr>
          <p:cNvPr id="4" name="Titre 3">
            <a:extLst>
              <a:ext uri="{FF2B5EF4-FFF2-40B4-BE49-F238E27FC236}">
                <a16:creationId xmlns:a16="http://schemas.microsoft.com/office/drawing/2014/main" id="{D7B403AA-D67C-5DF4-F419-2D6F632590FE}"/>
              </a:ext>
            </a:extLst>
          </p:cNvPr>
          <p:cNvSpPr>
            <a:spLocks noGrp="1"/>
          </p:cNvSpPr>
          <p:nvPr>
            <p:ph type="title"/>
          </p:nvPr>
        </p:nvSpPr>
        <p:spPr/>
        <p:txBody>
          <a:bodyPr/>
          <a:lstStyle/>
          <a:p>
            <a:pPr marL="571500" indent="-571500">
              <a:buFont typeface="+mj-lt"/>
              <a:buAutoNum type="romanUcPeriod"/>
            </a:pPr>
            <a:r>
              <a:rPr lang="fr-FR" dirty="0"/>
              <a:t>Présentation des données</a:t>
            </a:r>
          </a:p>
        </p:txBody>
      </p:sp>
      <p:sp>
        <p:nvSpPr>
          <p:cNvPr id="6" name="ZoneTexte 5">
            <a:extLst>
              <a:ext uri="{FF2B5EF4-FFF2-40B4-BE49-F238E27FC236}">
                <a16:creationId xmlns:a16="http://schemas.microsoft.com/office/drawing/2014/main" id="{8B778BCC-3F91-5335-F1B9-01C1F34B7C2D}"/>
              </a:ext>
            </a:extLst>
          </p:cNvPr>
          <p:cNvSpPr txBox="1"/>
          <p:nvPr/>
        </p:nvSpPr>
        <p:spPr>
          <a:xfrm>
            <a:off x="7503459" y="1595718"/>
            <a:ext cx="184731" cy="369332"/>
          </a:xfrm>
          <a:prstGeom prst="rect">
            <a:avLst/>
          </a:prstGeom>
          <a:noFill/>
        </p:spPr>
        <p:txBody>
          <a:bodyPr wrap="none" rtlCol="0">
            <a:spAutoFit/>
          </a:bodyPr>
          <a:lstStyle/>
          <a:p>
            <a:endParaRPr lang="fr-FR" dirty="0"/>
          </a:p>
        </p:txBody>
      </p:sp>
      <p:sp>
        <p:nvSpPr>
          <p:cNvPr id="12" name="ZoneTexte 11">
            <a:extLst>
              <a:ext uri="{FF2B5EF4-FFF2-40B4-BE49-F238E27FC236}">
                <a16:creationId xmlns:a16="http://schemas.microsoft.com/office/drawing/2014/main" id="{FD17530D-52D7-3E3A-9BDA-82BCF530F330}"/>
              </a:ext>
            </a:extLst>
          </p:cNvPr>
          <p:cNvSpPr txBox="1"/>
          <p:nvPr/>
        </p:nvSpPr>
        <p:spPr>
          <a:xfrm>
            <a:off x="958944" y="5484466"/>
            <a:ext cx="10264588" cy="69249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numCol="2" rtlCol="0">
            <a:spAutoFit/>
          </a:bodyPr>
          <a:lstStyle/>
          <a:p>
            <a:r>
              <a:rPr lang="fr-FR" sz="1200" b="1" dirty="0">
                <a:solidFill>
                  <a:srgbClr val="0D1D51"/>
                </a:solidFill>
              </a:rPr>
              <a:t>GFA</a:t>
            </a:r>
            <a:r>
              <a:rPr lang="fr-FR" sz="1200" dirty="0">
                <a:solidFill>
                  <a:srgbClr val="2C567A"/>
                </a:solidFill>
              </a:rPr>
              <a:t> : </a:t>
            </a:r>
            <a:r>
              <a:rPr lang="fr-FR" sz="1200" dirty="0" err="1">
                <a:solidFill>
                  <a:srgbClr val="2C567A"/>
                </a:solidFill>
              </a:rPr>
              <a:t>gross</a:t>
            </a:r>
            <a:r>
              <a:rPr lang="fr-FR" sz="1200" dirty="0">
                <a:solidFill>
                  <a:srgbClr val="2C567A"/>
                </a:solidFill>
              </a:rPr>
              <a:t> </a:t>
            </a:r>
            <a:r>
              <a:rPr lang="fr-FR" sz="1200" dirty="0" err="1">
                <a:solidFill>
                  <a:srgbClr val="2C567A"/>
                </a:solidFill>
              </a:rPr>
              <a:t>floor</a:t>
            </a:r>
            <a:r>
              <a:rPr lang="fr-FR" sz="1200" dirty="0">
                <a:solidFill>
                  <a:srgbClr val="2C567A"/>
                </a:solidFill>
              </a:rPr>
              <a:t> area (surface de plancher brute)</a:t>
            </a:r>
          </a:p>
          <a:p>
            <a:r>
              <a:rPr lang="fr-FR" sz="1200" b="1" dirty="0">
                <a:solidFill>
                  <a:srgbClr val="0D1D51"/>
                </a:solidFill>
              </a:rPr>
              <a:t>WN</a:t>
            </a:r>
            <a:r>
              <a:rPr lang="fr-FR" sz="1200" dirty="0">
                <a:solidFill>
                  <a:srgbClr val="2C567A"/>
                </a:solidFill>
              </a:rPr>
              <a:t> : </a:t>
            </a:r>
            <a:r>
              <a:rPr lang="fr-FR" sz="1200" dirty="0" err="1">
                <a:solidFill>
                  <a:srgbClr val="2C567A"/>
                </a:solidFill>
              </a:rPr>
              <a:t>Weather</a:t>
            </a:r>
            <a:r>
              <a:rPr lang="fr-FR" sz="1200" dirty="0">
                <a:solidFill>
                  <a:srgbClr val="2C567A"/>
                </a:solidFill>
              </a:rPr>
              <a:t> </a:t>
            </a:r>
            <a:r>
              <a:rPr lang="fr-FR" sz="1200" dirty="0" err="1">
                <a:solidFill>
                  <a:srgbClr val="2C567A"/>
                </a:solidFill>
              </a:rPr>
              <a:t>Normalized</a:t>
            </a:r>
            <a:r>
              <a:rPr lang="fr-FR" sz="1200" dirty="0">
                <a:solidFill>
                  <a:srgbClr val="2C567A"/>
                </a:solidFill>
              </a:rPr>
              <a:t> (Météo normalisée)</a:t>
            </a:r>
          </a:p>
          <a:p>
            <a:r>
              <a:rPr lang="fr-FR" sz="1200" b="1" dirty="0">
                <a:solidFill>
                  <a:srgbClr val="0D1D51"/>
                </a:solidFill>
              </a:rPr>
              <a:t>EUI</a:t>
            </a:r>
            <a:r>
              <a:rPr lang="fr-FR" sz="1200" dirty="0">
                <a:solidFill>
                  <a:srgbClr val="2C567A"/>
                </a:solidFill>
              </a:rPr>
              <a:t> : Intensité de la consommation d'énergie</a:t>
            </a:r>
          </a:p>
          <a:p>
            <a:endParaRPr lang="fr-FR" sz="300" dirty="0">
              <a:solidFill>
                <a:srgbClr val="2C567A"/>
              </a:solidFill>
            </a:endParaRPr>
          </a:p>
          <a:p>
            <a:r>
              <a:rPr lang="fr-FR" sz="1200" b="1" dirty="0">
                <a:solidFill>
                  <a:srgbClr val="0D1D51"/>
                </a:solidFill>
              </a:rPr>
              <a:t>kWh</a:t>
            </a:r>
            <a:r>
              <a:rPr lang="fr-FR" sz="1200" dirty="0">
                <a:solidFill>
                  <a:srgbClr val="2C567A"/>
                </a:solidFill>
              </a:rPr>
              <a:t> : Kilo Watt heure</a:t>
            </a:r>
          </a:p>
          <a:p>
            <a:r>
              <a:rPr lang="fr-FR" sz="1200" b="1" dirty="0" err="1">
                <a:solidFill>
                  <a:srgbClr val="0D1D51"/>
                </a:solidFill>
              </a:rPr>
              <a:t>kBtu</a:t>
            </a:r>
            <a:r>
              <a:rPr lang="fr-FR" sz="1200" dirty="0">
                <a:solidFill>
                  <a:srgbClr val="2C567A"/>
                </a:solidFill>
              </a:rPr>
              <a:t> : milliers d'unités thermiques britanniques 1kWh = 3,41214 </a:t>
            </a:r>
            <a:r>
              <a:rPr lang="fr-FR" sz="1200" dirty="0" err="1">
                <a:solidFill>
                  <a:srgbClr val="2C567A"/>
                </a:solidFill>
              </a:rPr>
              <a:t>kBtu</a:t>
            </a:r>
            <a:endParaRPr lang="fr-FR" sz="1200" dirty="0">
              <a:solidFill>
                <a:srgbClr val="2C567A"/>
              </a:solidFill>
            </a:endParaRPr>
          </a:p>
          <a:p>
            <a:r>
              <a:rPr lang="fr-FR" sz="1200" b="1" dirty="0" err="1">
                <a:solidFill>
                  <a:srgbClr val="0D1D51"/>
                </a:solidFill>
              </a:rPr>
              <a:t>Therms</a:t>
            </a:r>
            <a:r>
              <a:rPr lang="fr-FR" sz="1200" dirty="0">
                <a:solidFill>
                  <a:srgbClr val="2C567A"/>
                </a:solidFill>
              </a:rPr>
              <a:t> : 1therms = 29,3001 kWh</a:t>
            </a:r>
          </a:p>
        </p:txBody>
      </p:sp>
    </p:spTree>
    <p:extLst>
      <p:ext uri="{BB962C8B-B14F-4D97-AF65-F5344CB8AC3E}">
        <p14:creationId xmlns:p14="http://schemas.microsoft.com/office/powerpoint/2010/main" val="55040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97A8E7-13DF-9A21-F14F-24B727CC331B}"/>
              </a:ext>
            </a:extLst>
          </p:cNvPr>
          <p:cNvSpPr>
            <a:spLocks noGrp="1"/>
          </p:cNvSpPr>
          <p:nvPr>
            <p:ph type="title"/>
          </p:nvPr>
        </p:nvSpPr>
        <p:spPr/>
        <p:txBody>
          <a:bodyPr/>
          <a:lstStyle/>
          <a:p>
            <a:pPr marL="857250" indent="-857250">
              <a:buFont typeface="+mj-lt"/>
              <a:buAutoNum type="romanUcPeriod" startAt="2"/>
            </a:pPr>
            <a:r>
              <a:rPr lang="fr-FR" dirty="0"/>
              <a:t>Étude Exploratoire des Données</a:t>
            </a:r>
          </a:p>
        </p:txBody>
      </p:sp>
      <p:sp>
        <p:nvSpPr>
          <p:cNvPr id="3" name="Espace réservé du texte 2">
            <a:extLst>
              <a:ext uri="{FF2B5EF4-FFF2-40B4-BE49-F238E27FC236}">
                <a16:creationId xmlns:a16="http://schemas.microsoft.com/office/drawing/2014/main" id="{8720DD7F-E38C-B664-C3D5-9C559006BF0C}"/>
              </a:ext>
            </a:extLst>
          </p:cNvPr>
          <p:cNvSpPr>
            <a:spLocks noGrp="1"/>
          </p:cNvSpPr>
          <p:nvPr>
            <p:ph type="body" idx="1"/>
          </p:nvPr>
        </p:nvSpPr>
        <p:spPr/>
        <p:txBody>
          <a:bodyPr/>
          <a:lstStyle/>
          <a:p>
            <a:r>
              <a:rPr lang="fr-FR" b="1" noProof="0" dirty="0"/>
              <a:t>Descriptif du jeu de données</a:t>
            </a:r>
          </a:p>
          <a:p>
            <a:r>
              <a:rPr lang="fr-FR" b="1" dirty="0"/>
              <a:t>Nettoyages effectuées</a:t>
            </a:r>
          </a:p>
        </p:txBody>
      </p:sp>
      <p:sp>
        <p:nvSpPr>
          <p:cNvPr id="4" name="Espace réservé du numéro de diapositive 3">
            <a:extLst>
              <a:ext uri="{FF2B5EF4-FFF2-40B4-BE49-F238E27FC236}">
                <a16:creationId xmlns:a16="http://schemas.microsoft.com/office/drawing/2014/main" id="{8504B91D-AB05-E04E-0770-E3A2A475C25E}"/>
              </a:ext>
            </a:extLst>
          </p:cNvPr>
          <p:cNvSpPr>
            <a:spLocks noGrp="1"/>
          </p:cNvSpPr>
          <p:nvPr>
            <p:ph type="sldNum" sz="quarter" idx="12"/>
          </p:nvPr>
        </p:nvSpPr>
        <p:spPr/>
        <p:txBody>
          <a:bodyPr/>
          <a:lstStyle/>
          <a:p>
            <a:pPr rtl="0"/>
            <a:fld id="{9EC71654-96A5-4280-94F3-931C61A9F92C}" type="slidenum">
              <a:rPr lang="fr-FR" noProof="0" smtClean="0"/>
              <a:pPr rtl="0"/>
              <a:t>7</a:t>
            </a:fld>
            <a:endParaRPr lang="fr-FR" noProof="0" dirty="0"/>
          </a:p>
        </p:txBody>
      </p:sp>
      <p:pic>
        <p:nvPicPr>
          <p:cNvPr id="7" name="Espace réservé pour une image  6">
            <a:extLst>
              <a:ext uri="{FF2B5EF4-FFF2-40B4-BE49-F238E27FC236}">
                <a16:creationId xmlns:a16="http://schemas.microsoft.com/office/drawing/2014/main" id="{5021CDE0-EFA1-1975-CF07-411388E0B0F3}"/>
              </a:ext>
            </a:extLst>
          </p:cNvPr>
          <p:cNvPicPr>
            <a:picLocks noGrp="1" noChangeAspect="1"/>
          </p:cNvPicPr>
          <p:nvPr>
            <p:ph type="pic" sz="quarter" idx="13"/>
          </p:nvPr>
        </p:nvPicPr>
        <p:blipFill>
          <a:blip r:embed="rId2"/>
          <a:srcRect l="15060" r="15060"/>
          <a:stretch>
            <a:fillRect/>
          </a:stretch>
        </p:blipFill>
        <p:spPr/>
      </p:pic>
    </p:spTree>
    <p:extLst>
      <p:ext uri="{BB962C8B-B14F-4D97-AF65-F5344CB8AC3E}">
        <p14:creationId xmlns:p14="http://schemas.microsoft.com/office/powerpoint/2010/main" val="2759682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3" descr="Espace réservé à la chronologie">
            <a:extLst>
              <a:ext uri="{FF2B5EF4-FFF2-40B4-BE49-F238E27FC236}">
                <a16:creationId xmlns:a16="http://schemas.microsoft.com/office/drawing/2014/main" id="{DA394158-22C9-4554-A3A2-3E1C175CE5D9}"/>
              </a:ext>
            </a:extLst>
          </p:cNvPr>
          <p:cNvGraphicFramePr>
            <a:graphicFrameLocks noGrp="1"/>
          </p:cNvGraphicFramePr>
          <p:nvPr>
            <p:ph idx="1"/>
            <p:extLst>
              <p:ext uri="{D42A27DB-BD31-4B8C-83A1-F6EECF244321}">
                <p14:modId xmlns:p14="http://schemas.microsoft.com/office/powerpoint/2010/main" val="520577573"/>
              </p:ext>
            </p:extLst>
          </p:nvPr>
        </p:nvGraphicFramePr>
        <p:xfrm>
          <a:off x="838200" y="1825625"/>
          <a:ext cx="106934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a:extLst>
              <a:ext uri="{FF2B5EF4-FFF2-40B4-BE49-F238E27FC236}">
                <a16:creationId xmlns:a16="http://schemas.microsoft.com/office/drawing/2014/main" id="{BA4EA378-49C7-4674-A713-6300B71864FD}"/>
              </a:ext>
            </a:extLst>
          </p:cNvPr>
          <p:cNvSpPr>
            <a:spLocks noGrp="1"/>
          </p:cNvSpPr>
          <p:nvPr>
            <p:ph type="title"/>
          </p:nvPr>
        </p:nvSpPr>
        <p:spPr>
          <a:xfrm>
            <a:off x="1143000" y="533401"/>
            <a:ext cx="9906000" cy="1382156"/>
          </a:xfrm>
        </p:spPr>
        <p:txBody>
          <a:bodyPr rtlCol="0"/>
          <a:lstStyle/>
          <a:p>
            <a:pPr rtl="0"/>
            <a:r>
              <a:rPr lang="fr-FR"/>
              <a:t>CHRONOLOGIE</a:t>
            </a:r>
          </a:p>
        </p:txBody>
      </p:sp>
      <p:sp>
        <p:nvSpPr>
          <p:cNvPr id="4" name="Espace réservé du pied de page 3">
            <a:extLst>
              <a:ext uri="{FF2B5EF4-FFF2-40B4-BE49-F238E27FC236}">
                <a16:creationId xmlns:a16="http://schemas.microsoft.com/office/drawing/2014/main" id="{46B35970-86DF-4F11-9D76-FECED88366F0}"/>
              </a:ext>
            </a:extLst>
          </p:cNvPr>
          <p:cNvSpPr>
            <a:spLocks noGrp="1"/>
          </p:cNvSpPr>
          <p:nvPr>
            <p:ph type="ftr" sz="quarter" idx="11"/>
          </p:nvPr>
        </p:nvSpPr>
        <p:spPr>
          <a:xfrm>
            <a:off x="154429" y="6398878"/>
            <a:ext cx="4497315" cy="365125"/>
          </a:xfrm>
        </p:spPr>
        <p:txBody>
          <a:bodyPr rtlCol="0"/>
          <a:lstStyle/>
          <a:p>
            <a:pPr rtl="0"/>
            <a:r>
              <a:rPr lang="fr-FR"/>
              <a:t>Exemple de Texte de Pied de page</a:t>
            </a:r>
          </a:p>
        </p:txBody>
      </p:sp>
      <p:sp>
        <p:nvSpPr>
          <p:cNvPr id="5" name="Espace réservé de la date 4">
            <a:extLst>
              <a:ext uri="{FF2B5EF4-FFF2-40B4-BE49-F238E27FC236}">
                <a16:creationId xmlns:a16="http://schemas.microsoft.com/office/drawing/2014/main" id="{1A4C12C2-5182-41CE-A07D-11992CF629EA}"/>
              </a:ext>
            </a:extLst>
          </p:cNvPr>
          <p:cNvSpPr>
            <a:spLocks noGrp="1"/>
          </p:cNvSpPr>
          <p:nvPr>
            <p:ph type="dt" sz="half" idx="10"/>
          </p:nvPr>
        </p:nvSpPr>
        <p:spPr>
          <a:xfrm>
            <a:off x="7337102" y="6398878"/>
            <a:ext cx="4193908" cy="365125"/>
          </a:xfrm>
        </p:spPr>
        <p:txBody>
          <a:bodyPr rtlCol="0"/>
          <a:lstStyle/>
          <a:p>
            <a:pPr rtl="0"/>
            <a:r>
              <a:rPr lang="fr-FR"/>
              <a:t>7/02/20XX</a:t>
            </a:r>
          </a:p>
        </p:txBody>
      </p:sp>
      <p:sp>
        <p:nvSpPr>
          <p:cNvPr id="6" name="Espace réservé du numéro de diapositive 5">
            <a:extLst>
              <a:ext uri="{FF2B5EF4-FFF2-40B4-BE49-F238E27FC236}">
                <a16:creationId xmlns:a16="http://schemas.microsoft.com/office/drawing/2014/main" id="{90A3CABF-07C6-4D28-9459-B48AE520A290}"/>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fr-FR" smtClean="0"/>
              <a:pPr rtl="0"/>
              <a:t>8</a:t>
            </a:fld>
            <a:endParaRPr lang="fr-FR" dirty="0"/>
          </a:p>
        </p:txBody>
      </p:sp>
    </p:spTree>
    <p:extLst>
      <p:ext uri="{BB962C8B-B14F-4D97-AF65-F5344CB8AC3E}">
        <p14:creationId xmlns:p14="http://schemas.microsoft.com/office/powerpoint/2010/main" val="92180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C4DC91D-FFB3-D3D4-AFCF-A5BCEA4820EF}"/>
              </a:ext>
            </a:extLst>
          </p:cNvPr>
          <p:cNvSpPr>
            <a:spLocks noGrp="1"/>
          </p:cNvSpPr>
          <p:nvPr>
            <p:ph type="sldNum" sz="quarter" idx="12"/>
          </p:nvPr>
        </p:nvSpPr>
        <p:spPr/>
        <p:txBody>
          <a:bodyPr/>
          <a:lstStyle/>
          <a:p>
            <a:pPr rtl="0"/>
            <a:fld id="{9EC71654-96A5-4280-94F3-931C61A9F92C}" type="slidenum">
              <a:rPr lang="fr-FR" noProof="0" smtClean="0"/>
              <a:pPr rtl="0"/>
              <a:t>9</a:t>
            </a:fld>
            <a:endParaRPr lang="fr-FR" noProof="0" dirty="0"/>
          </a:p>
        </p:txBody>
      </p:sp>
      <p:sp>
        <p:nvSpPr>
          <p:cNvPr id="3" name="Espace réservé du contenu 2">
            <a:extLst>
              <a:ext uri="{FF2B5EF4-FFF2-40B4-BE49-F238E27FC236}">
                <a16:creationId xmlns:a16="http://schemas.microsoft.com/office/drawing/2014/main" id="{EF303816-688E-B82D-08D1-8B19B1D6DBC6}"/>
              </a:ext>
            </a:extLst>
          </p:cNvPr>
          <p:cNvSpPr>
            <a:spLocks noGrp="1"/>
          </p:cNvSpPr>
          <p:nvPr>
            <p:ph sz="half" idx="1"/>
          </p:nvPr>
        </p:nvSpPr>
        <p:spPr/>
        <p:txBody>
          <a:bodyPr/>
          <a:lstStyle/>
          <a:p>
            <a:r>
              <a:rPr lang="fr-FR" sz="2400" dirty="0"/>
              <a:t>Source des données: </a:t>
            </a:r>
            <a:r>
              <a:rPr lang="fr-FR" sz="2000" dirty="0">
                <a:solidFill>
                  <a:srgbClr val="FF0000"/>
                </a:solidFill>
              </a:rPr>
              <a:t>data.seattle.gov </a:t>
            </a:r>
          </a:p>
          <a:p>
            <a:r>
              <a:rPr lang="fr-FR" sz="2400" dirty="0"/>
              <a:t>46 cols et 3375 lignes (bâtiments)</a:t>
            </a:r>
          </a:p>
          <a:p>
            <a:r>
              <a:rPr lang="fr-FR" sz="2400" dirty="0"/>
              <a:t>50% des données destinés à l’habitation</a:t>
            </a:r>
          </a:p>
          <a:p>
            <a:r>
              <a:rPr lang="fr-FR" sz="2400" dirty="0"/>
              <a:t>77% des données possèdent &lt;5% de Nas</a:t>
            </a:r>
          </a:p>
          <a:p>
            <a:r>
              <a:rPr lang="fr-FR" sz="2400" dirty="0"/>
              <a:t>Certaines colonnes sont tjrs constantes.</a:t>
            </a:r>
          </a:p>
          <a:p>
            <a:r>
              <a:rPr lang="fr-FR" sz="2400" dirty="0"/>
              <a:t>D’autres variables caté ont trop de modalité</a:t>
            </a:r>
          </a:p>
        </p:txBody>
      </p:sp>
      <p:sp>
        <p:nvSpPr>
          <p:cNvPr id="5" name="Titre 4">
            <a:extLst>
              <a:ext uri="{FF2B5EF4-FFF2-40B4-BE49-F238E27FC236}">
                <a16:creationId xmlns:a16="http://schemas.microsoft.com/office/drawing/2014/main" id="{F9EE841B-CC62-DD00-7667-2801C697B1CF}"/>
              </a:ext>
            </a:extLst>
          </p:cNvPr>
          <p:cNvSpPr>
            <a:spLocks noGrp="1"/>
          </p:cNvSpPr>
          <p:nvPr>
            <p:ph type="title"/>
          </p:nvPr>
        </p:nvSpPr>
        <p:spPr/>
        <p:txBody>
          <a:bodyPr/>
          <a:lstStyle/>
          <a:p>
            <a:pPr marL="571500" indent="-571500">
              <a:buFont typeface="+mj-lt"/>
              <a:buAutoNum type="romanUcPeriod" startAt="2"/>
            </a:pPr>
            <a:r>
              <a:rPr lang="fr-FR" dirty="0"/>
              <a:t>Étude Exploratoire des Données</a:t>
            </a:r>
          </a:p>
        </p:txBody>
      </p:sp>
      <p:graphicFrame>
        <p:nvGraphicFramePr>
          <p:cNvPr id="6" name="Espace réservé du contenu 5">
            <a:extLst>
              <a:ext uri="{FF2B5EF4-FFF2-40B4-BE49-F238E27FC236}">
                <a16:creationId xmlns:a16="http://schemas.microsoft.com/office/drawing/2014/main" id="{9F07A14E-AED7-1D15-D3E0-5F5D524636AC}"/>
              </a:ext>
            </a:extLst>
          </p:cNvPr>
          <p:cNvGraphicFramePr>
            <a:graphicFrameLocks noGrp="1"/>
          </p:cNvGraphicFramePr>
          <p:nvPr>
            <p:ph sz="half" idx="2"/>
            <p:extLst>
              <p:ext uri="{D42A27DB-BD31-4B8C-83A1-F6EECF244321}">
                <p14:modId xmlns:p14="http://schemas.microsoft.com/office/powerpoint/2010/main" val="1307885130"/>
              </p:ext>
            </p:extLst>
          </p:nvPr>
        </p:nvGraphicFramePr>
        <p:xfrm>
          <a:off x="6172200" y="1825625"/>
          <a:ext cx="5191496" cy="2241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aphique 7">
            <a:extLst>
              <a:ext uri="{FF2B5EF4-FFF2-40B4-BE49-F238E27FC236}">
                <a16:creationId xmlns:a16="http://schemas.microsoft.com/office/drawing/2014/main" id="{157EDAD5-5F88-52B9-BBAC-6DBE41EFF7D1}"/>
              </a:ext>
            </a:extLst>
          </p:cNvPr>
          <p:cNvGraphicFramePr>
            <a:graphicFrameLocks/>
          </p:cNvGraphicFramePr>
          <p:nvPr>
            <p:extLst>
              <p:ext uri="{D42A27DB-BD31-4B8C-83A1-F6EECF244321}">
                <p14:modId xmlns:p14="http://schemas.microsoft.com/office/powerpoint/2010/main" val="1294564697"/>
              </p:ext>
            </p:extLst>
          </p:nvPr>
        </p:nvGraphicFramePr>
        <p:xfrm>
          <a:off x="6172200" y="4344430"/>
          <a:ext cx="5191496" cy="18325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aphique 8">
            <a:extLst>
              <a:ext uri="{FF2B5EF4-FFF2-40B4-BE49-F238E27FC236}">
                <a16:creationId xmlns:a16="http://schemas.microsoft.com/office/drawing/2014/main" id="{BFA1DCCD-2809-5D18-A970-F041EEA223FF}"/>
              </a:ext>
            </a:extLst>
          </p:cNvPr>
          <p:cNvGraphicFramePr>
            <a:graphicFrameLocks/>
          </p:cNvGraphicFramePr>
          <p:nvPr>
            <p:extLst>
              <p:ext uri="{D42A27DB-BD31-4B8C-83A1-F6EECF244321}">
                <p14:modId xmlns:p14="http://schemas.microsoft.com/office/powerpoint/2010/main" val="1822469969"/>
              </p:ext>
            </p:extLst>
          </p:nvPr>
        </p:nvGraphicFramePr>
        <p:xfrm>
          <a:off x="363537" y="4819650"/>
          <a:ext cx="5503861" cy="1357312"/>
        </p:xfrm>
        <a:graphic>
          <a:graphicData uri="http://schemas.openxmlformats.org/drawingml/2006/chart">
            <c:chart xmlns:c="http://schemas.openxmlformats.org/drawingml/2006/chart" xmlns:r="http://schemas.openxmlformats.org/officeDocument/2006/relationships" r:id="rId4"/>
          </a:graphicData>
        </a:graphic>
      </p:graphicFrame>
      <p:sp>
        <p:nvSpPr>
          <p:cNvPr id="10" name="ZoneTexte 9">
            <a:extLst>
              <a:ext uri="{FF2B5EF4-FFF2-40B4-BE49-F238E27FC236}">
                <a16:creationId xmlns:a16="http://schemas.microsoft.com/office/drawing/2014/main" id="{50524908-CD57-A77A-220A-07C7F4A337A4}"/>
              </a:ext>
            </a:extLst>
          </p:cNvPr>
          <p:cNvSpPr txBox="1"/>
          <p:nvPr/>
        </p:nvSpPr>
        <p:spPr>
          <a:xfrm>
            <a:off x="695325" y="1304925"/>
            <a:ext cx="4514850" cy="369332"/>
          </a:xfrm>
          <a:prstGeom prst="rect">
            <a:avLst/>
          </a:prstGeom>
          <a:noFill/>
        </p:spPr>
        <p:txBody>
          <a:bodyPr wrap="square" rtlCol="0">
            <a:spAutoFit/>
          </a:bodyPr>
          <a:lstStyle/>
          <a:p>
            <a:r>
              <a:rPr lang="fr-FR" dirty="0">
                <a:solidFill>
                  <a:srgbClr val="0072C7"/>
                </a:solidFill>
              </a:rPr>
              <a:t>Descriptif des données</a:t>
            </a:r>
          </a:p>
        </p:txBody>
      </p:sp>
    </p:spTree>
    <p:extLst>
      <p:ext uri="{BB962C8B-B14F-4D97-AF65-F5344CB8AC3E}">
        <p14:creationId xmlns:p14="http://schemas.microsoft.com/office/powerpoint/2010/main" val="3952662314"/>
      </p:ext>
    </p:extLst>
  </p:cSld>
  <p:clrMapOvr>
    <a:masterClrMapping/>
  </p:clrMapOvr>
</p:sld>
</file>

<file path=ppt/theme/theme1.xml><?xml version="1.0" encoding="utf-8"?>
<a:theme xmlns:a="http://schemas.openxmlformats.org/drawingml/2006/main" name="Thème Offic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56_TF34076243" id="{4913AA83-2306-4E2D-8830-C2A4E9B3D067}" vid="{57B55DBD-592B-4A90-8C6D-F8F746751AD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C31332-3081-4BD9-AD6F-078B4521F357}">
  <ds:schemaRefs>
    <ds:schemaRef ds:uri="http://schemas.microsoft.com/sharepoint/v3/contenttype/forms"/>
  </ds:schemaRefs>
</ds:datastoreItem>
</file>

<file path=customXml/itemProps2.xml><?xml version="1.0" encoding="utf-8"?>
<ds:datastoreItem xmlns:ds="http://schemas.openxmlformats.org/officeDocument/2006/customXml" ds:itemID="{2519797F-2510-4681-A59B-FCD8F3733FE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sphérique en bleu</Template>
  <TotalTime>9079</TotalTime>
  <Words>2885</Words>
  <Application>Microsoft Office PowerPoint</Application>
  <PresentationFormat>Grand écran</PresentationFormat>
  <Paragraphs>913</Paragraphs>
  <Slides>36</Slides>
  <Notes>8</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36</vt:i4>
      </vt:variant>
    </vt:vector>
  </HeadingPairs>
  <TitlesOfParts>
    <vt:vector size="45" baseType="lpstr">
      <vt:lpstr>Arial</vt:lpstr>
      <vt:lpstr>Arial</vt:lpstr>
      <vt:lpstr>Calibri</vt:lpstr>
      <vt:lpstr>Chiller</vt:lpstr>
      <vt:lpstr>Corbel</vt:lpstr>
      <vt:lpstr>Inter</vt:lpstr>
      <vt:lpstr>TimesNewRomanPS-ItalicMT</vt:lpstr>
      <vt:lpstr>Thème Office</vt:lpstr>
      <vt:lpstr>Worksheet</vt:lpstr>
      <vt:lpstr>P4: Anticipez les besoins en consommation de bâtiments</vt:lpstr>
      <vt:lpstr>Sommaire</vt:lpstr>
      <vt:lpstr>Problématique et contexte</vt:lpstr>
      <vt:lpstr>contexte</vt:lpstr>
      <vt:lpstr>Problématique</vt:lpstr>
      <vt:lpstr>Présentation des données</vt:lpstr>
      <vt:lpstr>Étude Exploratoire des Données</vt:lpstr>
      <vt:lpstr>CHRONOLOGIE</vt:lpstr>
      <vt:lpstr>Étude Exploratoire des Données</vt:lpstr>
      <vt:lpstr>Étude Exploratoire des Données</vt:lpstr>
      <vt:lpstr>Étude Exploratoire des Données</vt:lpstr>
      <vt:lpstr>Étude Exploratoire des Données</vt:lpstr>
      <vt:lpstr>Étude Exploratoire des Données</vt:lpstr>
      <vt:lpstr>Modélisation et prédiction</vt:lpstr>
      <vt:lpstr>Modélisation et prédiction</vt:lpstr>
      <vt:lpstr>Modélisation et prédiction</vt:lpstr>
      <vt:lpstr>Modélisation et prédiction</vt:lpstr>
      <vt:lpstr>Modélisation et prédiction</vt:lpstr>
      <vt:lpstr>Modélisation et prédiction (Evalution)</vt:lpstr>
      <vt:lpstr>Modélisation et prédiction</vt:lpstr>
      <vt:lpstr>CHRONOLOGIE</vt:lpstr>
      <vt:lpstr>émissions de gaz à effet de serre</vt:lpstr>
      <vt:lpstr>Modélisation et prédiction (Modèle sélection)</vt:lpstr>
      <vt:lpstr>Modélisation et prédiction (Modèle sélection)</vt:lpstr>
      <vt:lpstr>Modélisation et prédiction</vt:lpstr>
      <vt:lpstr>Modélisation et prédiction</vt:lpstr>
      <vt:lpstr>consommation totale d’énergie</vt:lpstr>
      <vt:lpstr>Modélisation et prédiction (Modèle sélection)</vt:lpstr>
      <vt:lpstr>Modélisation et prédiction (Modèle sélection)</vt:lpstr>
      <vt:lpstr>Modélisation et prédiction</vt:lpstr>
      <vt:lpstr>Modélisation et prédiction</vt:lpstr>
      <vt:lpstr>Intérêt de l’ENERGY STAR Score</vt:lpstr>
      <vt:lpstr>Intérêt de l’ENERGY STAR Score</vt:lpstr>
      <vt:lpstr>synthèse</vt:lpstr>
      <vt:lpstr>Synthèse</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 Anticipez les besoins en consommation de bâtiments</dc:title>
  <dc:creator>kevin ELEORE</dc:creator>
  <cp:lastModifiedBy>kevin ELEORE</cp:lastModifiedBy>
  <cp:revision>91</cp:revision>
  <dcterms:created xsi:type="dcterms:W3CDTF">2023-01-02T10:48:54Z</dcterms:created>
  <dcterms:modified xsi:type="dcterms:W3CDTF">2024-02-15T16:42:46Z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