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11"/>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3"/>
          <p:cNvGrpSpPr/>
          <p:nvPr/>
        </p:nvGrpSpPr>
        <p:grpSpPr>
          <a:xfrm>
            <a:off x="0" y="381001"/>
            <a:ext cx="1037850" cy="1016288"/>
            <a:chOff x="0" y="381001"/>
            <a:chExt cx="1037850" cy="1016288"/>
          </a:xfrm>
        </p:grpSpPr>
        <p:sp>
          <p:nvSpPr>
            <p:cNvPr id="21" name="Google Shape;21;p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3"/>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 name="Google Shape;2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grpSp>
        <p:nvGrpSpPr>
          <p:cNvPr id="27" name="Google Shape;27;p4"/>
          <p:cNvGrpSpPr/>
          <p:nvPr/>
        </p:nvGrpSpPr>
        <p:grpSpPr>
          <a:xfrm>
            <a:off x="4406400" y="0"/>
            <a:ext cx="4737600" cy="5143065"/>
            <a:chOff x="4406400" y="0"/>
            <a:chExt cx="4737600" cy="5143065"/>
          </a:xfrm>
        </p:grpSpPr>
        <p:sp>
          <p:nvSpPr>
            <p:cNvPr id="28" name="Google Shape;28;p4"/>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4"/>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8"/>
            <a:chOff x="0" y="381001"/>
            <a:chExt cx="1037850" cy="1016288"/>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8"/>
            <a:chOff x="0" y="381001"/>
            <a:chExt cx="1037850" cy="1016288"/>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8"/>
            <a:chOff x="0" y="381001"/>
            <a:chExt cx="1037850" cy="1016288"/>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7"/>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8"/>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8"/>
            <a:chOff x="0" y="381001"/>
            <a:chExt cx="1037850" cy="1016288"/>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9"/>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10"/>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localhost:8501/" TargetMode="External"/><Relationship Id="rId4" Type="http://schemas.openxmlformats.org/officeDocument/2006/relationships/image" Target="../media/image10.png"/><Relationship Id="rId5" Type="http://schemas.openxmlformats.org/officeDocument/2006/relationships/image" Target="../media/image12.png"/><Relationship Id="rId6" Type="http://schemas.openxmlformats.org/officeDocument/2006/relationships/hyperlink" Target="http://localhost:850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000"/>
              <a:buNone/>
            </a:pPr>
            <a:r>
              <a:rPr lang="en"/>
              <a:t>Oura Ring Analysis</a:t>
            </a:r>
            <a:endParaRPr/>
          </a:p>
          <a:p>
            <a:pPr indent="0" lvl="0" marL="0" rtl="0" algn="l">
              <a:lnSpc>
                <a:spcPct val="100000"/>
              </a:lnSpc>
              <a:spcBef>
                <a:spcPts val="0"/>
              </a:spcBef>
              <a:spcAft>
                <a:spcPts val="0"/>
              </a:spcAft>
              <a:buSzPts val="4000"/>
              <a:buNone/>
            </a:pPr>
            <a:r>
              <a:rPr lang="en" sz="1600"/>
              <a:t>with Python</a:t>
            </a:r>
            <a:endParaRPr sz="1600"/>
          </a:p>
        </p:txBody>
      </p:sp>
      <p:sp>
        <p:nvSpPr>
          <p:cNvPr id="135" name="Google Shape;135;p13"/>
          <p:cNvSpPr txBox="1"/>
          <p:nvPr>
            <p:ph idx="1" type="subTitle"/>
          </p:nvPr>
        </p:nvSpPr>
        <p:spPr>
          <a:xfrm>
            <a:off x="5083950" y="3670725"/>
            <a:ext cx="3470700" cy="909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300"/>
              <a:buNone/>
            </a:pPr>
            <a:r>
              <a:rPr lang="en"/>
              <a:t>Kevin Anderson</a:t>
            </a:r>
            <a:endParaRPr/>
          </a:p>
          <a:p>
            <a:pPr indent="0" lvl="0" marL="0" rtl="0" algn="l">
              <a:lnSpc>
                <a:spcPct val="100000"/>
              </a:lnSpc>
              <a:spcBef>
                <a:spcPts val="0"/>
              </a:spcBef>
              <a:spcAft>
                <a:spcPts val="0"/>
              </a:spcAft>
              <a:buSzPts val="1300"/>
              <a:buNone/>
            </a:pPr>
            <a:r>
              <a:rPr lang="en"/>
              <a:t>4/28/2023</a:t>
            </a:r>
            <a:endParaRPr/>
          </a:p>
          <a:p>
            <a:pPr indent="0" lvl="0" marL="0" rtl="0" algn="l">
              <a:lnSpc>
                <a:spcPct val="100000"/>
              </a:lnSpc>
              <a:spcBef>
                <a:spcPts val="0"/>
              </a:spcBef>
              <a:spcAft>
                <a:spcPts val="0"/>
              </a:spcAft>
              <a:buSzPts val="13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Conclusion</a:t>
            </a:r>
            <a:endParaRPr/>
          </a:p>
        </p:txBody>
      </p:sp>
      <p:sp>
        <p:nvSpPr>
          <p:cNvPr id="203" name="Google Shape;203;p22"/>
          <p:cNvSpPr txBox="1"/>
          <p:nvPr>
            <p:ph idx="1" type="body"/>
          </p:nvPr>
        </p:nvSpPr>
        <p:spPr>
          <a:xfrm>
            <a:off x="1297500" y="1052425"/>
            <a:ext cx="7038900" cy="3858600"/>
          </a:xfrm>
          <a:prstGeom prst="rect">
            <a:avLst/>
          </a:prstGeom>
          <a:noFill/>
          <a:ln>
            <a:noFill/>
          </a:ln>
        </p:spPr>
        <p:txBody>
          <a:bodyPr anchorCtr="0" anchor="t" bIns="91425" lIns="91425" spcFirstLastPara="1" rIns="91425" wrap="square" tIns="91425">
            <a:normAutofit lnSpcReduction="10000"/>
          </a:bodyPr>
          <a:lstStyle/>
          <a:p>
            <a:pPr indent="-304800" lvl="0" marL="457200" rtl="0" algn="l">
              <a:lnSpc>
                <a:spcPct val="115000"/>
              </a:lnSpc>
              <a:spcBef>
                <a:spcPts val="1500"/>
              </a:spcBef>
              <a:spcAft>
                <a:spcPts val="0"/>
              </a:spcAft>
              <a:buClr>
                <a:srgbClr val="F7F7F8"/>
              </a:buClr>
              <a:buSzPts val="1200"/>
              <a:buFont typeface="Roboto"/>
              <a:buChar char="●"/>
            </a:pPr>
            <a:r>
              <a:rPr lang="en" sz="1200">
                <a:solidFill>
                  <a:srgbClr val="F7F7F8"/>
                </a:solidFill>
                <a:latin typeface="Roboto"/>
                <a:ea typeface="Roboto"/>
                <a:cs typeface="Roboto"/>
                <a:sym typeface="Roboto"/>
              </a:rPr>
              <a:t>Observed weak negative correlation between daily movement and sleep efficiency, suggesting that higher daily activity levels do not necessarily lead to better sleep quality.</a:t>
            </a:r>
            <a:endParaRPr sz="1200">
              <a:solidFill>
                <a:srgbClr val="F7F7F8"/>
              </a:solidFill>
              <a:latin typeface="Roboto"/>
              <a:ea typeface="Roboto"/>
              <a:cs typeface="Roboto"/>
              <a:sym typeface="Roboto"/>
            </a:endParaRPr>
          </a:p>
          <a:p>
            <a:pPr indent="-304800" lvl="0" marL="457200" rtl="0" algn="l">
              <a:lnSpc>
                <a:spcPct val="115000"/>
              </a:lnSpc>
              <a:spcBef>
                <a:spcPts val="0"/>
              </a:spcBef>
              <a:spcAft>
                <a:spcPts val="0"/>
              </a:spcAft>
              <a:buClr>
                <a:srgbClr val="F7F7F8"/>
              </a:buClr>
              <a:buSzPts val="1200"/>
              <a:buFont typeface="Roboto"/>
              <a:buChar char="●"/>
            </a:pPr>
            <a:r>
              <a:rPr lang="en" sz="1200">
                <a:solidFill>
                  <a:srgbClr val="F7F7F8"/>
                </a:solidFill>
                <a:latin typeface="Roboto"/>
                <a:ea typeface="Roboto"/>
                <a:cs typeface="Roboto"/>
                <a:sym typeface="Roboto"/>
              </a:rPr>
              <a:t>Found strong positive correlation between sleep efficiency and readiness scores, indicating that better sleep quality can improve overall well-being and preparedness for the day.</a:t>
            </a:r>
            <a:endParaRPr sz="1200">
              <a:solidFill>
                <a:srgbClr val="F7F7F8"/>
              </a:solidFill>
              <a:latin typeface="Roboto"/>
              <a:ea typeface="Roboto"/>
              <a:cs typeface="Roboto"/>
              <a:sym typeface="Roboto"/>
            </a:endParaRPr>
          </a:p>
          <a:p>
            <a:pPr indent="-304800" lvl="0" marL="457200" rtl="0" algn="l">
              <a:lnSpc>
                <a:spcPct val="115000"/>
              </a:lnSpc>
              <a:spcBef>
                <a:spcPts val="0"/>
              </a:spcBef>
              <a:spcAft>
                <a:spcPts val="0"/>
              </a:spcAft>
              <a:buClr>
                <a:srgbClr val="F7F7F8"/>
              </a:buClr>
              <a:buSzPts val="1200"/>
              <a:buFont typeface="Roboto"/>
              <a:buChar char="●"/>
            </a:pPr>
            <a:r>
              <a:rPr lang="en" sz="1200">
                <a:solidFill>
                  <a:srgbClr val="F7F7F8"/>
                </a:solidFill>
                <a:latin typeface="Roboto"/>
                <a:ea typeface="Roboto"/>
                <a:cs typeface="Roboto"/>
                <a:sym typeface="Roboto"/>
              </a:rPr>
              <a:t>Average sleep duration of approximately 9.09 hours and average sleep efficiency of 87% indicate overall good sleep quality for the user.</a:t>
            </a:r>
            <a:endParaRPr sz="1200">
              <a:solidFill>
                <a:srgbClr val="F7F7F8"/>
              </a:solidFill>
              <a:latin typeface="Roboto"/>
              <a:ea typeface="Roboto"/>
              <a:cs typeface="Roboto"/>
              <a:sym typeface="Roboto"/>
            </a:endParaRPr>
          </a:p>
          <a:p>
            <a:pPr indent="-304800" lvl="0" marL="457200" rtl="0" algn="l">
              <a:lnSpc>
                <a:spcPct val="115000"/>
              </a:lnSpc>
              <a:spcBef>
                <a:spcPts val="0"/>
              </a:spcBef>
              <a:spcAft>
                <a:spcPts val="0"/>
              </a:spcAft>
              <a:buClr>
                <a:srgbClr val="F7F7F8"/>
              </a:buClr>
              <a:buSzPts val="1200"/>
              <a:buFont typeface="Roboto"/>
              <a:buChar char="●"/>
            </a:pPr>
            <a:r>
              <a:rPr lang="en" sz="1200">
                <a:solidFill>
                  <a:srgbClr val="F7F7F8"/>
                </a:solidFill>
                <a:latin typeface="Roboto"/>
                <a:ea typeface="Roboto"/>
                <a:cs typeface="Roboto"/>
                <a:sym typeface="Roboto"/>
              </a:rPr>
              <a:t>Insights can help users optimize daily activity levels and improve sleep quality to enhance overall well-being.</a:t>
            </a:r>
            <a:endParaRPr sz="1200">
              <a:solidFill>
                <a:srgbClr val="F7F7F8"/>
              </a:solidFill>
              <a:latin typeface="Roboto"/>
              <a:ea typeface="Roboto"/>
              <a:cs typeface="Roboto"/>
              <a:sym typeface="Roboto"/>
            </a:endParaRPr>
          </a:p>
          <a:p>
            <a:pPr indent="-304800" lvl="0" marL="457200" rtl="0" algn="l">
              <a:lnSpc>
                <a:spcPct val="115000"/>
              </a:lnSpc>
              <a:spcBef>
                <a:spcPts val="0"/>
              </a:spcBef>
              <a:spcAft>
                <a:spcPts val="0"/>
              </a:spcAft>
              <a:buClr>
                <a:srgbClr val="F7F7F8"/>
              </a:buClr>
              <a:buSzPts val="1200"/>
              <a:buFont typeface="Roboto"/>
              <a:buChar char="●"/>
            </a:pPr>
            <a:r>
              <a:rPr lang="en" sz="1200">
                <a:solidFill>
                  <a:srgbClr val="F7F7F8"/>
                </a:solidFill>
                <a:latin typeface="Roboto"/>
                <a:ea typeface="Roboto"/>
                <a:cs typeface="Roboto"/>
                <a:sym typeface="Roboto"/>
              </a:rPr>
              <a:t>The analysis demonstrates the utility of wearable devices like the Oura Ring in tracking health and wellness metrics.</a:t>
            </a:r>
            <a:endParaRPr sz="1200">
              <a:solidFill>
                <a:srgbClr val="F7F7F8"/>
              </a:solidFill>
              <a:latin typeface="Roboto"/>
              <a:ea typeface="Roboto"/>
              <a:cs typeface="Roboto"/>
              <a:sym typeface="Roboto"/>
            </a:endParaRPr>
          </a:p>
          <a:p>
            <a:pPr indent="-304800" lvl="0" marL="457200" rtl="0" algn="l">
              <a:lnSpc>
                <a:spcPct val="115000"/>
              </a:lnSpc>
              <a:spcBef>
                <a:spcPts val="0"/>
              </a:spcBef>
              <a:spcAft>
                <a:spcPts val="0"/>
              </a:spcAft>
              <a:buClr>
                <a:srgbClr val="F7F7F8"/>
              </a:buClr>
              <a:buSzPts val="1200"/>
              <a:buFont typeface="Roboto"/>
              <a:buChar char="●"/>
            </a:pPr>
            <a:r>
              <a:rPr lang="en" sz="1200">
                <a:solidFill>
                  <a:srgbClr val="F7F7F8"/>
                </a:solidFill>
                <a:latin typeface="Roboto"/>
                <a:ea typeface="Roboto"/>
                <a:cs typeface="Roboto"/>
                <a:sym typeface="Roboto"/>
              </a:rPr>
              <a:t>Streamlit app enables effective data presentation and exploration, providing valuable insights for users and stakeholders, and making it easier for them to understand the value of the Oura Ring and its potential impact on health and wellness.</a:t>
            </a:r>
            <a:endParaRPr sz="1200">
              <a:solidFill>
                <a:srgbClr val="F7F7F8"/>
              </a:solidFill>
              <a:latin typeface="Roboto"/>
              <a:ea typeface="Roboto"/>
              <a:cs typeface="Roboto"/>
              <a:sym typeface="Roboto"/>
            </a:endParaRPr>
          </a:p>
          <a:p>
            <a:pPr indent="-304800" lvl="0" marL="457200" rtl="0" algn="l">
              <a:lnSpc>
                <a:spcPct val="115000"/>
              </a:lnSpc>
              <a:spcBef>
                <a:spcPts val="0"/>
              </a:spcBef>
              <a:spcAft>
                <a:spcPts val="0"/>
              </a:spcAft>
              <a:buClr>
                <a:srgbClr val="F7F7F8"/>
              </a:buClr>
              <a:buSzPts val="1200"/>
              <a:buFont typeface="Roboto"/>
              <a:buChar char="●"/>
            </a:pPr>
            <a:r>
              <a:rPr lang="en" sz="1200">
                <a:solidFill>
                  <a:srgbClr val="F7F7F8"/>
                </a:solidFill>
                <a:latin typeface="Roboto"/>
                <a:ea typeface="Roboto"/>
                <a:cs typeface="Roboto"/>
                <a:sym typeface="Roboto"/>
              </a:rPr>
              <a:t>Future research could explore additional factors that influence sleep efficiency, readiness scores, and daily activity levels to provide a more comprehensive understanding of the user's health and wellness patterns.</a:t>
            </a:r>
            <a:endParaRPr sz="1200">
              <a:solidFill>
                <a:srgbClr val="F7F7F8"/>
              </a:solidFill>
              <a:latin typeface="Roboto"/>
              <a:ea typeface="Roboto"/>
              <a:cs typeface="Roboto"/>
              <a:sym typeface="Roboto"/>
            </a:endParaRPr>
          </a:p>
          <a:p>
            <a:pPr indent="0" lvl="0" marL="457200" rtl="0" algn="l">
              <a:lnSpc>
                <a:spcPct val="115000"/>
              </a:lnSpc>
              <a:spcBef>
                <a:spcPts val="1500"/>
              </a:spcBef>
              <a:spcAft>
                <a:spcPts val="0"/>
              </a:spcAft>
              <a:buSzPts val="1300"/>
              <a:buNone/>
            </a:pPr>
            <a:r>
              <a:t/>
            </a:r>
            <a:endParaRPr sz="1200">
              <a:solidFill>
                <a:srgbClr val="F7F7F8"/>
              </a:solidFill>
              <a:latin typeface="Roboto"/>
              <a:ea typeface="Roboto"/>
              <a:cs typeface="Roboto"/>
              <a:sym typeface="Roboto"/>
            </a:endParaRPr>
          </a:p>
          <a:p>
            <a:pPr indent="0" lvl="0" marL="0" rtl="0" algn="l">
              <a:lnSpc>
                <a:spcPct val="115000"/>
              </a:lnSpc>
              <a:spcBef>
                <a:spcPts val="0"/>
              </a:spcBef>
              <a:spcAft>
                <a:spcPts val="1200"/>
              </a:spcAft>
              <a:buSzPts val="13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Introduction</a:t>
            </a:r>
            <a:endParaRPr/>
          </a:p>
        </p:txBody>
      </p:sp>
      <p:sp>
        <p:nvSpPr>
          <p:cNvPr id="141" name="Google Shape;141;p14"/>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304800" lvl="0" marL="457200" rtl="0" algn="l">
              <a:lnSpc>
                <a:spcPct val="115000"/>
              </a:lnSpc>
              <a:spcBef>
                <a:spcPts val="1500"/>
              </a:spcBef>
              <a:spcAft>
                <a:spcPts val="0"/>
              </a:spcAft>
              <a:buClr>
                <a:schemeClr val="lt1"/>
              </a:buClr>
              <a:buSzPts val="1200"/>
              <a:buFont typeface="Roboto"/>
              <a:buChar char="●"/>
            </a:pPr>
            <a:r>
              <a:rPr b="1" lang="en" sz="1200">
                <a:latin typeface="Roboto"/>
                <a:ea typeface="Roboto"/>
                <a:cs typeface="Roboto"/>
                <a:sym typeface="Roboto"/>
              </a:rPr>
              <a:t>Objective</a:t>
            </a:r>
            <a:r>
              <a:rPr lang="en" sz="1200">
                <a:latin typeface="Roboto"/>
                <a:ea typeface="Roboto"/>
                <a:cs typeface="Roboto"/>
                <a:sym typeface="Roboto"/>
              </a:rPr>
              <a:t>: Analyze relationships between daily activity, sleep efficiency, and readiness scores using the Oura Ring</a:t>
            </a:r>
            <a:endParaRPr sz="1200">
              <a:latin typeface="Roboto"/>
              <a:ea typeface="Roboto"/>
              <a:cs typeface="Roboto"/>
              <a:sym typeface="Roboto"/>
            </a:endParaRPr>
          </a:p>
          <a:p>
            <a:pPr indent="-304800" lvl="0" marL="457200" rtl="0" algn="l">
              <a:lnSpc>
                <a:spcPct val="115000"/>
              </a:lnSpc>
              <a:spcBef>
                <a:spcPts val="0"/>
              </a:spcBef>
              <a:spcAft>
                <a:spcPts val="0"/>
              </a:spcAft>
              <a:buClr>
                <a:srgbClr val="F7F7F8"/>
              </a:buClr>
              <a:buSzPts val="1200"/>
              <a:buFont typeface="Roboto"/>
              <a:buChar char="●"/>
            </a:pPr>
            <a:r>
              <a:rPr lang="en" sz="1200">
                <a:latin typeface="Roboto"/>
                <a:ea typeface="Roboto"/>
                <a:cs typeface="Roboto"/>
                <a:sym typeface="Roboto"/>
              </a:rPr>
              <a:t>The Oura Ring: Wearable device tracking sleep, activity, and readiness metrics</a:t>
            </a:r>
            <a:endParaRPr sz="1200">
              <a:latin typeface="Roboto"/>
              <a:ea typeface="Roboto"/>
              <a:cs typeface="Roboto"/>
              <a:sym typeface="Roboto"/>
            </a:endParaRPr>
          </a:p>
          <a:p>
            <a:pPr indent="-304800" lvl="0" marL="457200" rtl="0" algn="l">
              <a:lnSpc>
                <a:spcPct val="115000"/>
              </a:lnSpc>
              <a:spcBef>
                <a:spcPts val="0"/>
              </a:spcBef>
              <a:spcAft>
                <a:spcPts val="0"/>
              </a:spcAft>
              <a:buClr>
                <a:srgbClr val="F7F7F8"/>
              </a:buClr>
              <a:buSzPts val="1200"/>
              <a:buFont typeface="Roboto"/>
              <a:buChar char="●"/>
            </a:pPr>
            <a:r>
              <a:rPr b="1" lang="en" sz="1200">
                <a:latin typeface="Roboto"/>
                <a:ea typeface="Roboto"/>
                <a:cs typeface="Roboto"/>
                <a:sym typeface="Roboto"/>
              </a:rPr>
              <a:t>Approach</a:t>
            </a:r>
            <a:r>
              <a:rPr lang="en" sz="1200">
                <a:latin typeface="Roboto"/>
                <a:ea typeface="Roboto"/>
                <a:cs typeface="Roboto"/>
                <a:sym typeface="Roboto"/>
              </a:rPr>
              <a:t>: Use Python libraries and Streamlit for interactive data visualization and understanding insights.</a:t>
            </a:r>
            <a:endParaRPr sz="1200">
              <a:latin typeface="Roboto"/>
              <a:ea typeface="Roboto"/>
              <a:cs typeface="Roboto"/>
              <a:sym typeface="Roboto"/>
            </a:endParaRPr>
          </a:p>
          <a:p>
            <a:pPr indent="0" lvl="0" marL="0" rtl="0" algn="l">
              <a:lnSpc>
                <a:spcPct val="115000"/>
              </a:lnSpc>
              <a:spcBef>
                <a:spcPts val="1500"/>
              </a:spcBef>
              <a:spcAft>
                <a:spcPts val="1200"/>
              </a:spcAft>
              <a:buSzPts val="1300"/>
              <a:buNone/>
            </a:pPr>
            <a:r>
              <a:t/>
            </a:r>
            <a:endParaRPr/>
          </a:p>
        </p:txBody>
      </p:sp>
      <p:pic>
        <p:nvPicPr>
          <p:cNvPr id="142" name="Google Shape;142;p14"/>
          <p:cNvPicPr preferRelativeResize="0"/>
          <p:nvPr/>
        </p:nvPicPr>
        <p:blipFill rotWithShape="1">
          <a:blip r:embed="rId3">
            <a:alphaModFix/>
          </a:blip>
          <a:srcRect b="0" l="0" r="0" t="0"/>
          <a:stretch/>
        </p:blipFill>
        <p:spPr>
          <a:xfrm>
            <a:off x="7354250" y="3360775"/>
            <a:ext cx="1649475" cy="1649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56862"/>
              <a:buNone/>
            </a:pPr>
            <a:r>
              <a:rPr lang="en"/>
              <a:t>Imports and Access Token</a:t>
            </a:r>
            <a:endParaRPr b="1" sz="1700">
              <a:solidFill>
                <a:srgbClr val="000000"/>
              </a:solidFill>
              <a:highlight>
                <a:srgbClr val="F7F7F8"/>
              </a:highlight>
              <a:latin typeface="Roboto"/>
              <a:ea typeface="Roboto"/>
              <a:cs typeface="Roboto"/>
              <a:sym typeface="Roboto"/>
            </a:endParaRPr>
          </a:p>
          <a:p>
            <a:pPr indent="0" lvl="0" marL="0" rtl="0" algn="l">
              <a:lnSpc>
                <a:spcPct val="100000"/>
              </a:lnSpc>
              <a:spcBef>
                <a:spcPts val="0"/>
              </a:spcBef>
              <a:spcAft>
                <a:spcPts val="0"/>
              </a:spcAft>
              <a:buSzPct val="111111"/>
              <a:buNone/>
            </a:pPr>
            <a:r>
              <a:t/>
            </a:r>
            <a:endParaRPr/>
          </a:p>
        </p:txBody>
      </p:sp>
      <p:sp>
        <p:nvSpPr>
          <p:cNvPr id="148" name="Google Shape;148;p15"/>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304800" lvl="0" marL="457200" rtl="0" algn="l">
              <a:lnSpc>
                <a:spcPct val="115000"/>
              </a:lnSpc>
              <a:spcBef>
                <a:spcPts val="1500"/>
              </a:spcBef>
              <a:spcAft>
                <a:spcPts val="0"/>
              </a:spcAft>
              <a:buClr>
                <a:srgbClr val="F7F7F8"/>
              </a:buClr>
              <a:buSzPts val="1200"/>
              <a:buFont typeface="Roboto"/>
              <a:buChar char="●"/>
            </a:pPr>
            <a:r>
              <a:rPr lang="en" sz="1200">
                <a:solidFill>
                  <a:srgbClr val="F7F7F8"/>
                </a:solidFill>
                <a:latin typeface="Roboto"/>
                <a:ea typeface="Roboto"/>
                <a:cs typeface="Roboto"/>
                <a:sym typeface="Roboto"/>
              </a:rPr>
              <a:t>Importing required libraries and tools for data manipulation, analysis, and visualization</a:t>
            </a:r>
            <a:endParaRPr sz="1200">
              <a:solidFill>
                <a:srgbClr val="F7F7F8"/>
              </a:solidFill>
              <a:latin typeface="Roboto"/>
              <a:ea typeface="Roboto"/>
              <a:cs typeface="Roboto"/>
              <a:sym typeface="Roboto"/>
            </a:endParaRPr>
          </a:p>
          <a:p>
            <a:pPr indent="-304800" lvl="0" marL="457200" rtl="0" algn="l">
              <a:lnSpc>
                <a:spcPct val="115000"/>
              </a:lnSpc>
              <a:spcBef>
                <a:spcPts val="0"/>
              </a:spcBef>
              <a:spcAft>
                <a:spcPts val="0"/>
              </a:spcAft>
              <a:buClr>
                <a:srgbClr val="F7F7F8"/>
              </a:buClr>
              <a:buSzPts val="1200"/>
              <a:buFont typeface="Roboto"/>
              <a:buChar char="●"/>
            </a:pPr>
            <a:r>
              <a:rPr lang="en" sz="1200">
                <a:solidFill>
                  <a:srgbClr val="F7F7F8"/>
                </a:solidFill>
                <a:latin typeface="Roboto"/>
                <a:ea typeface="Roboto"/>
                <a:cs typeface="Roboto"/>
                <a:sym typeface="Roboto"/>
              </a:rPr>
              <a:t>Obtaining personal access token for secure data retrieval from the Oura API</a:t>
            </a:r>
            <a:endParaRPr sz="1200">
              <a:solidFill>
                <a:srgbClr val="F7F7F8"/>
              </a:solidFill>
              <a:latin typeface="Roboto"/>
              <a:ea typeface="Roboto"/>
              <a:cs typeface="Roboto"/>
              <a:sym typeface="Roboto"/>
            </a:endParaRPr>
          </a:p>
          <a:p>
            <a:pPr indent="0" lvl="0" marL="457200" rtl="0" algn="l">
              <a:lnSpc>
                <a:spcPct val="115000"/>
              </a:lnSpc>
              <a:spcBef>
                <a:spcPts val="1500"/>
              </a:spcBef>
              <a:spcAft>
                <a:spcPts val="0"/>
              </a:spcAft>
              <a:buSzPts val="1300"/>
              <a:buNone/>
            </a:pPr>
            <a:r>
              <a:t/>
            </a:r>
            <a:endParaRPr sz="1200">
              <a:solidFill>
                <a:srgbClr val="F7F7F8"/>
              </a:solidFill>
              <a:latin typeface="Roboto"/>
              <a:ea typeface="Roboto"/>
              <a:cs typeface="Roboto"/>
              <a:sym typeface="Roboto"/>
            </a:endParaRPr>
          </a:p>
          <a:p>
            <a:pPr indent="0" lvl="0" marL="0" rtl="0" algn="l">
              <a:lnSpc>
                <a:spcPct val="115000"/>
              </a:lnSpc>
              <a:spcBef>
                <a:spcPts val="1500"/>
              </a:spcBef>
              <a:spcAft>
                <a:spcPts val="1200"/>
              </a:spcAft>
              <a:buSzPts val="1300"/>
              <a:buNone/>
            </a:pPr>
            <a:r>
              <a:t/>
            </a:r>
            <a:endParaRPr/>
          </a:p>
        </p:txBody>
      </p:sp>
      <p:pic>
        <p:nvPicPr>
          <p:cNvPr id="149" name="Google Shape;149;p15"/>
          <p:cNvPicPr preferRelativeResize="0"/>
          <p:nvPr/>
        </p:nvPicPr>
        <p:blipFill rotWithShape="1">
          <a:blip r:embed="rId3">
            <a:alphaModFix/>
          </a:blip>
          <a:srcRect b="0" l="0" r="0" t="0"/>
          <a:stretch/>
        </p:blipFill>
        <p:spPr>
          <a:xfrm>
            <a:off x="1297488" y="2571745"/>
            <a:ext cx="3565575" cy="2135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56862"/>
              <a:buNone/>
            </a:pPr>
            <a:r>
              <a:rPr lang="en"/>
              <a:t>Data Retrieval Functions</a:t>
            </a:r>
            <a:endParaRPr b="1" sz="1700">
              <a:solidFill>
                <a:srgbClr val="000000"/>
              </a:solidFill>
              <a:highlight>
                <a:srgbClr val="F7F7F8"/>
              </a:highlight>
              <a:latin typeface="Roboto"/>
              <a:ea typeface="Roboto"/>
              <a:cs typeface="Roboto"/>
              <a:sym typeface="Roboto"/>
            </a:endParaRPr>
          </a:p>
          <a:p>
            <a:pPr indent="0" lvl="0" marL="0" rtl="0" algn="l">
              <a:lnSpc>
                <a:spcPct val="100000"/>
              </a:lnSpc>
              <a:spcBef>
                <a:spcPts val="0"/>
              </a:spcBef>
              <a:spcAft>
                <a:spcPts val="0"/>
              </a:spcAft>
              <a:buSzPct val="111111"/>
              <a:buNone/>
            </a:pPr>
            <a:r>
              <a:t/>
            </a:r>
            <a:endParaRPr/>
          </a:p>
        </p:txBody>
      </p:sp>
      <p:sp>
        <p:nvSpPr>
          <p:cNvPr id="155" name="Google Shape;155;p16"/>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304800" lvl="0" marL="457200" rtl="0" algn="l">
              <a:lnSpc>
                <a:spcPct val="115000"/>
              </a:lnSpc>
              <a:spcBef>
                <a:spcPts val="1500"/>
              </a:spcBef>
              <a:spcAft>
                <a:spcPts val="0"/>
              </a:spcAft>
              <a:buClr>
                <a:srgbClr val="F7F7F8"/>
              </a:buClr>
              <a:buSzPts val="1200"/>
              <a:buFont typeface="Roboto"/>
              <a:buChar char="●"/>
            </a:pPr>
            <a:r>
              <a:rPr lang="en" sz="1200">
                <a:solidFill>
                  <a:srgbClr val="F7F7F8"/>
                </a:solidFill>
                <a:latin typeface="Roboto"/>
                <a:ea typeface="Roboto"/>
                <a:cs typeface="Roboto"/>
                <a:sym typeface="Roboto"/>
              </a:rPr>
              <a:t>Developing functions to collect sleep, activity, and readiness data</a:t>
            </a:r>
            <a:endParaRPr sz="1200">
              <a:solidFill>
                <a:srgbClr val="F7F7F8"/>
              </a:solidFill>
              <a:latin typeface="Roboto"/>
              <a:ea typeface="Roboto"/>
              <a:cs typeface="Roboto"/>
              <a:sym typeface="Roboto"/>
            </a:endParaRPr>
          </a:p>
          <a:p>
            <a:pPr indent="-304800" lvl="0" marL="457200" rtl="0" algn="l">
              <a:lnSpc>
                <a:spcPct val="115000"/>
              </a:lnSpc>
              <a:spcBef>
                <a:spcPts val="0"/>
              </a:spcBef>
              <a:spcAft>
                <a:spcPts val="0"/>
              </a:spcAft>
              <a:buClr>
                <a:srgbClr val="F7F7F8"/>
              </a:buClr>
              <a:buSzPts val="1200"/>
              <a:buFont typeface="Roboto"/>
              <a:buChar char="●"/>
            </a:pPr>
            <a:r>
              <a:rPr lang="en" sz="1200">
                <a:solidFill>
                  <a:srgbClr val="F7F7F8"/>
                </a:solidFill>
                <a:latin typeface="Roboto"/>
                <a:ea typeface="Roboto"/>
                <a:cs typeface="Roboto"/>
                <a:sym typeface="Roboto"/>
              </a:rPr>
              <a:t>Utilizing the Oura API to retrieve user-specific data</a:t>
            </a:r>
            <a:endParaRPr sz="1200">
              <a:solidFill>
                <a:srgbClr val="F7F7F8"/>
              </a:solidFill>
              <a:latin typeface="Roboto"/>
              <a:ea typeface="Roboto"/>
              <a:cs typeface="Roboto"/>
              <a:sym typeface="Roboto"/>
            </a:endParaRPr>
          </a:p>
          <a:p>
            <a:pPr indent="0" lvl="0" marL="457200" rtl="0" algn="l">
              <a:lnSpc>
                <a:spcPct val="115000"/>
              </a:lnSpc>
              <a:spcBef>
                <a:spcPts val="1500"/>
              </a:spcBef>
              <a:spcAft>
                <a:spcPts val="0"/>
              </a:spcAft>
              <a:buSzPts val="1300"/>
              <a:buNone/>
            </a:pPr>
            <a:r>
              <a:t/>
            </a:r>
            <a:endParaRPr sz="1200">
              <a:solidFill>
                <a:srgbClr val="F7F7F8"/>
              </a:solidFill>
              <a:latin typeface="Roboto"/>
              <a:ea typeface="Roboto"/>
              <a:cs typeface="Roboto"/>
              <a:sym typeface="Roboto"/>
            </a:endParaRPr>
          </a:p>
          <a:p>
            <a:pPr indent="0" lvl="0" marL="0" rtl="0" algn="l">
              <a:lnSpc>
                <a:spcPct val="115000"/>
              </a:lnSpc>
              <a:spcBef>
                <a:spcPts val="1500"/>
              </a:spcBef>
              <a:spcAft>
                <a:spcPts val="0"/>
              </a:spcAft>
              <a:buSzPts val="1300"/>
              <a:buNone/>
            </a:pPr>
            <a:r>
              <a:t/>
            </a:r>
            <a:endParaRPr sz="1200">
              <a:solidFill>
                <a:srgbClr val="F7F7F8"/>
              </a:solidFill>
              <a:latin typeface="Roboto"/>
              <a:ea typeface="Roboto"/>
              <a:cs typeface="Roboto"/>
              <a:sym typeface="Roboto"/>
            </a:endParaRPr>
          </a:p>
          <a:p>
            <a:pPr indent="0" lvl="0" marL="0" rtl="0" algn="l">
              <a:lnSpc>
                <a:spcPct val="115000"/>
              </a:lnSpc>
              <a:spcBef>
                <a:spcPts val="1500"/>
              </a:spcBef>
              <a:spcAft>
                <a:spcPts val="1200"/>
              </a:spcAft>
              <a:buSzPts val="1300"/>
              <a:buNone/>
            </a:pPr>
            <a:r>
              <a:t/>
            </a:r>
            <a:endParaRPr/>
          </a:p>
        </p:txBody>
      </p:sp>
      <p:pic>
        <p:nvPicPr>
          <p:cNvPr id="156" name="Google Shape;156;p16"/>
          <p:cNvPicPr preferRelativeResize="0"/>
          <p:nvPr/>
        </p:nvPicPr>
        <p:blipFill rotWithShape="1">
          <a:blip r:embed="rId3">
            <a:alphaModFix/>
          </a:blip>
          <a:srcRect b="0" l="0" r="0" t="0"/>
          <a:stretch/>
        </p:blipFill>
        <p:spPr>
          <a:xfrm>
            <a:off x="1297506" y="2272700"/>
            <a:ext cx="4486326" cy="2624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Data Processing</a:t>
            </a:r>
            <a:endParaRPr/>
          </a:p>
        </p:txBody>
      </p:sp>
      <p:sp>
        <p:nvSpPr>
          <p:cNvPr id="162" name="Google Shape;162;p17"/>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304800" lvl="0" marL="457200" rtl="0" algn="l">
              <a:lnSpc>
                <a:spcPct val="115000"/>
              </a:lnSpc>
              <a:spcBef>
                <a:spcPts val="1500"/>
              </a:spcBef>
              <a:spcAft>
                <a:spcPts val="0"/>
              </a:spcAft>
              <a:buClr>
                <a:srgbClr val="F7F7F8"/>
              </a:buClr>
              <a:buSzPts val="1200"/>
              <a:buFont typeface="Roboto"/>
              <a:buChar char="●"/>
            </a:pPr>
            <a:r>
              <a:rPr lang="en" sz="1200">
                <a:solidFill>
                  <a:srgbClr val="F7F7F8"/>
                </a:solidFill>
                <a:latin typeface="Roboto"/>
                <a:ea typeface="Roboto"/>
                <a:cs typeface="Roboto"/>
                <a:sym typeface="Roboto"/>
              </a:rPr>
              <a:t>Merging sleep, activity, and readiness data into a comprehensive DataFrame</a:t>
            </a:r>
            <a:endParaRPr sz="1200">
              <a:solidFill>
                <a:srgbClr val="F7F7F8"/>
              </a:solidFill>
              <a:latin typeface="Roboto"/>
              <a:ea typeface="Roboto"/>
              <a:cs typeface="Roboto"/>
              <a:sym typeface="Roboto"/>
            </a:endParaRPr>
          </a:p>
          <a:p>
            <a:pPr indent="-304800" lvl="0" marL="457200" rtl="0" algn="l">
              <a:lnSpc>
                <a:spcPct val="115000"/>
              </a:lnSpc>
              <a:spcBef>
                <a:spcPts val="0"/>
              </a:spcBef>
              <a:spcAft>
                <a:spcPts val="0"/>
              </a:spcAft>
              <a:buClr>
                <a:srgbClr val="F7F7F8"/>
              </a:buClr>
              <a:buSzPts val="1200"/>
              <a:buFont typeface="Roboto"/>
              <a:buChar char="●"/>
            </a:pPr>
            <a:r>
              <a:rPr lang="en" sz="1200">
                <a:solidFill>
                  <a:srgbClr val="F7F7F8"/>
                </a:solidFill>
                <a:latin typeface="Roboto"/>
                <a:ea typeface="Roboto"/>
                <a:cs typeface="Roboto"/>
                <a:sym typeface="Roboto"/>
              </a:rPr>
              <a:t>Analyzing data from a specific date range</a:t>
            </a:r>
            <a:endParaRPr sz="1200">
              <a:solidFill>
                <a:srgbClr val="F7F7F8"/>
              </a:solidFill>
              <a:latin typeface="Roboto"/>
              <a:ea typeface="Roboto"/>
              <a:cs typeface="Roboto"/>
              <a:sym typeface="Roboto"/>
            </a:endParaRPr>
          </a:p>
          <a:p>
            <a:pPr indent="-304800" lvl="0" marL="457200" rtl="0" algn="l">
              <a:lnSpc>
                <a:spcPct val="115000"/>
              </a:lnSpc>
              <a:spcBef>
                <a:spcPts val="0"/>
              </a:spcBef>
              <a:spcAft>
                <a:spcPts val="0"/>
              </a:spcAft>
              <a:buClr>
                <a:srgbClr val="F7F7F8"/>
              </a:buClr>
              <a:buSzPts val="1200"/>
              <a:buFont typeface="Roboto"/>
              <a:buChar char="●"/>
            </a:pPr>
            <a:r>
              <a:rPr lang="en" sz="1200">
                <a:solidFill>
                  <a:srgbClr val="F7F7F8"/>
                </a:solidFill>
                <a:latin typeface="Roboto"/>
                <a:ea typeface="Roboto"/>
                <a:cs typeface="Roboto"/>
                <a:sym typeface="Roboto"/>
              </a:rPr>
              <a:t>Facilitate deeper understanding of user’s health and wellness patterns</a:t>
            </a:r>
            <a:endParaRPr sz="1200">
              <a:solidFill>
                <a:srgbClr val="F7F7F8"/>
              </a:solidFill>
              <a:latin typeface="Roboto"/>
              <a:ea typeface="Roboto"/>
              <a:cs typeface="Roboto"/>
              <a:sym typeface="Roboto"/>
            </a:endParaRPr>
          </a:p>
          <a:p>
            <a:pPr indent="0" lvl="0" marL="0" rtl="0" algn="l">
              <a:lnSpc>
                <a:spcPct val="115000"/>
              </a:lnSpc>
              <a:spcBef>
                <a:spcPts val="1500"/>
              </a:spcBef>
              <a:spcAft>
                <a:spcPts val="0"/>
              </a:spcAft>
              <a:buSzPts val="1300"/>
              <a:buNone/>
            </a:pPr>
            <a:r>
              <a:t/>
            </a:r>
            <a:endParaRPr sz="1200">
              <a:solidFill>
                <a:srgbClr val="F7F7F8"/>
              </a:solidFill>
              <a:latin typeface="Roboto"/>
              <a:ea typeface="Roboto"/>
              <a:cs typeface="Roboto"/>
              <a:sym typeface="Roboto"/>
            </a:endParaRPr>
          </a:p>
          <a:p>
            <a:pPr indent="0" lvl="0" marL="0" rtl="0" algn="l">
              <a:lnSpc>
                <a:spcPct val="115000"/>
              </a:lnSpc>
              <a:spcBef>
                <a:spcPts val="1500"/>
              </a:spcBef>
              <a:spcAft>
                <a:spcPts val="1200"/>
              </a:spcAft>
              <a:buSzPts val="1300"/>
              <a:buNone/>
            </a:pPr>
            <a:r>
              <a:t/>
            </a:r>
            <a:endParaRPr/>
          </a:p>
        </p:txBody>
      </p:sp>
      <p:pic>
        <p:nvPicPr>
          <p:cNvPr id="163" name="Google Shape;163;p17"/>
          <p:cNvPicPr preferRelativeResize="0"/>
          <p:nvPr/>
        </p:nvPicPr>
        <p:blipFill rotWithShape="1">
          <a:blip r:embed="rId3">
            <a:alphaModFix/>
          </a:blip>
          <a:srcRect b="0" l="0" r="0" t="0"/>
          <a:stretch/>
        </p:blipFill>
        <p:spPr>
          <a:xfrm>
            <a:off x="1297500" y="2499444"/>
            <a:ext cx="5051000" cy="1047400"/>
          </a:xfrm>
          <a:prstGeom prst="rect">
            <a:avLst/>
          </a:prstGeom>
          <a:noFill/>
          <a:ln>
            <a:noFill/>
          </a:ln>
        </p:spPr>
      </p:pic>
      <p:pic>
        <p:nvPicPr>
          <p:cNvPr id="164" name="Google Shape;164;p17"/>
          <p:cNvPicPr preferRelativeResize="0"/>
          <p:nvPr/>
        </p:nvPicPr>
        <p:blipFill rotWithShape="1">
          <a:blip r:embed="rId4">
            <a:alphaModFix/>
          </a:blip>
          <a:srcRect b="0" l="0" r="0" t="0"/>
          <a:stretch/>
        </p:blipFill>
        <p:spPr>
          <a:xfrm>
            <a:off x="1297500" y="3950774"/>
            <a:ext cx="6351750" cy="572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Hypothesis Testing - </a:t>
            </a:r>
            <a:endParaRPr/>
          </a:p>
          <a:p>
            <a:pPr indent="0" lvl="0" marL="0" rtl="0" algn="l">
              <a:lnSpc>
                <a:spcPct val="100000"/>
              </a:lnSpc>
              <a:spcBef>
                <a:spcPts val="0"/>
              </a:spcBef>
              <a:spcAft>
                <a:spcPts val="0"/>
              </a:spcAft>
              <a:buSzPct val="111111"/>
              <a:buNone/>
            </a:pPr>
            <a:r>
              <a:rPr lang="en"/>
              <a:t>Activity and Sleep Efficiency</a:t>
            </a:r>
            <a:endParaRPr/>
          </a:p>
        </p:txBody>
      </p:sp>
      <p:sp>
        <p:nvSpPr>
          <p:cNvPr id="170" name="Google Shape;170;p18"/>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304800" lvl="0" marL="457200" rtl="0" algn="l">
              <a:lnSpc>
                <a:spcPct val="115000"/>
              </a:lnSpc>
              <a:spcBef>
                <a:spcPts val="1500"/>
              </a:spcBef>
              <a:spcAft>
                <a:spcPts val="0"/>
              </a:spcAft>
              <a:buClr>
                <a:srgbClr val="F7F7F8"/>
              </a:buClr>
              <a:buSzPts val="1200"/>
              <a:buFont typeface="Roboto"/>
              <a:buChar char="●"/>
            </a:pPr>
            <a:r>
              <a:rPr lang="en" sz="1200">
                <a:solidFill>
                  <a:srgbClr val="F7F7F8"/>
                </a:solidFill>
                <a:latin typeface="Roboto"/>
                <a:ea typeface="Roboto"/>
                <a:cs typeface="Roboto"/>
                <a:sym typeface="Roboto"/>
              </a:rPr>
              <a:t>Hypothesis (H1): There is a negative correlation between daily movement and sleep efficiency.</a:t>
            </a:r>
            <a:endParaRPr sz="1200">
              <a:solidFill>
                <a:srgbClr val="F7F7F8"/>
              </a:solidFill>
              <a:latin typeface="Roboto"/>
              <a:ea typeface="Roboto"/>
              <a:cs typeface="Roboto"/>
              <a:sym typeface="Roboto"/>
            </a:endParaRPr>
          </a:p>
          <a:p>
            <a:pPr indent="-304800" lvl="0" marL="457200" rtl="0" algn="l">
              <a:lnSpc>
                <a:spcPct val="115000"/>
              </a:lnSpc>
              <a:spcBef>
                <a:spcPts val="0"/>
              </a:spcBef>
              <a:spcAft>
                <a:spcPts val="0"/>
              </a:spcAft>
              <a:buClr>
                <a:srgbClr val="F7F7F8"/>
              </a:buClr>
              <a:buSzPts val="1200"/>
              <a:buFont typeface="Roboto"/>
              <a:buChar char="●"/>
            </a:pPr>
            <a:r>
              <a:rPr lang="en" sz="1200">
                <a:solidFill>
                  <a:srgbClr val="F7F7F8"/>
                </a:solidFill>
                <a:latin typeface="Roboto"/>
                <a:ea typeface="Roboto"/>
                <a:cs typeface="Roboto"/>
                <a:sym typeface="Roboto"/>
              </a:rPr>
              <a:t>Null Hypothesis (H0): There is no correlation between daily movement and sleep efficiency.</a:t>
            </a:r>
            <a:endParaRPr sz="1200">
              <a:solidFill>
                <a:srgbClr val="F7F7F8"/>
              </a:solidFill>
              <a:latin typeface="Roboto"/>
              <a:ea typeface="Roboto"/>
              <a:cs typeface="Roboto"/>
              <a:sym typeface="Roboto"/>
            </a:endParaRPr>
          </a:p>
          <a:p>
            <a:pPr indent="-304800" lvl="0" marL="457200" rtl="0" algn="l">
              <a:lnSpc>
                <a:spcPct val="115000"/>
              </a:lnSpc>
              <a:spcBef>
                <a:spcPts val="0"/>
              </a:spcBef>
              <a:spcAft>
                <a:spcPts val="0"/>
              </a:spcAft>
              <a:buClr>
                <a:srgbClr val="F7F7F8"/>
              </a:buClr>
              <a:buSzPts val="1200"/>
              <a:buFont typeface="Roboto"/>
              <a:buChar char="●"/>
            </a:pPr>
            <a:r>
              <a:rPr lang="en" sz="1200">
                <a:solidFill>
                  <a:srgbClr val="F7F7F8"/>
                </a:solidFill>
                <a:latin typeface="Roboto"/>
                <a:ea typeface="Roboto"/>
                <a:cs typeface="Roboto"/>
                <a:sym typeface="Roboto"/>
              </a:rPr>
              <a:t>Correlation coefficient: -0.35, p-value: 0.43972</a:t>
            </a:r>
            <a:endParaRPr sz="1200">
              <a:solidFill>
                <a:srgbClr val="F7F7F8"/>
              </a:solidFill>
              <a:latin typeface="Roboto"/>
              <a:ea typeface="Roboto"/>
              <a:cs typeface="Roboto"/>
              <a:sym typeface="Roboto"/>
            </a:endParaRPr>
          </a:p>
          <a:p>
            <a:pPr indent="-304800" lvl="0" marL="457200" rtl="0" algn="l">
              <a:lnSpc>
                <a:spcPct val="115000"/>
              </a:lnSpc>
              <a:spcBef>
                <a:spcPts val="0"/>
              </a:spcBef>
              <a:spcAft>
                <a:spcPts val="0"/>
              </a:spcAft>
              <a:buClr>
                <a:srgbClr val="F7F7F8"/>
              </a:buClr>
              <a:buSzPts val="1200"/>
              <a:buFont typeface="Roboto"/>
              <a:buChar char="●"/>
            </a:pPr>
            <a:r>
              <a:rPr lang="en" sz="1200">
                <a:solidFill>
                  <a:srgbClr val="F7F7F8"/>
                </a:solidFill>
                <a:latin typeface="Roboto"/>
                <a:ea typeface="Roboto"/>
                <a:cs typeface="Roboto"/>
                <a:sym typeface="Roboto"/>
              </a:rPr>
              <a:t>Result: Fail to reject H0, suggesting a weak negative correlation between daily movement and sleep efficiency, but not significant enough to confirm the hypothesis.</a:t>
            </a:r>
            <a:endParaRPr sz="1200">
              <a:solidFill>
                <a:srgbClr val="F7F7F8"/>
              </a:solidFill>
              <a:latin typeface="Roboto"/>
              <a:ea typeface="Roboto"/>
              <a:cs typeface="Roboto"/>
              <a:sym typeface="Roboto"/>
            </a:endParaRPr>
          </a:p>
          <a:p>
            <a:pPr indent="0" lvl="0" marL="0" rtl="0" algn="l">
              <a:lnSpc>
                <a:spcPct val="115000"/>
              </a:lnSpc>
              <a:spcBef>
                <a:spcPts val="1500"/>
              </a:spcBef>
              <a:spcAft>
                <a:spcPts val="1200"/>
              </a:spcAft>
              <a:buSzPts val="1300"/>
              <a:buNone/>
            </a:pPr>
            <a:r>
              <a:t/>
            </a:r>
            <a:endParaRPr/>
          </a:p>
        </p:txBody>
      </p:sp>
      <p:pic>
        <p:nvPicPr>
          <p:cNvPr id="171" name="Google Shape;171;p18"/>
          <p:cNvPicPr preferRelativeResize="0"/>
          <p:nvPr/>
        </p:nvPicPr>
        <p:blipFill rotWithShape="1">
          <a:blip r:embed="rId3">
            <a:alphaModFix/>
          </a:blip>
          <a:srcRect b="0" l="0" r="0" t="0"/>
          <a:stretch/>
        </p:blipFill>
        <p:spPr>
          <a:xfrm>
            <a:off x="1297500" y="2966050"/>
            <a:ext cx="3461599" cy="796800"/>
          </a:xfrm>
          <a:prstGeom prst="rect">
            <a:avLst/>
          </a:prstGeom>
          <a:noFill/>
          <a:ln>
            <a:noFill/>
          </a:ln>
        </p:spPr>
      </p:pic>
      <p:pic>
        <p:nvPicPr>
          <p:cNvPr id="172" name="Google Shape;172;p18"/>
          <p:cNvPicPr preferRelativeResize="0"/>
          <p:nvPr/>
        </p:nvPicPr>
        <p:blipFill rotWithShape="1">
          <a:blip r:embed="rId4">
            <a:alphaModFix/>
          </a:blip>
          <a:srcRect b="0" l="0" r="0" t="0"/>
          <a:stretch/>
        </p:blipFill>
        <p:spPr>
          <a:xfrm>
            <a:off x="1297500" y="4043199"/>
            <a:ext cx="3935877" cy="914100"/>
          </a:xfrm>
          <a:prstGeom prst="rect">
            <a:avLst/>
          </a:prstGeom>
          <a:noFill/>
          <a:ln>
            <a:noFill/>
          </a:ln>
        </p:spPr>
      </p:pic>
      <p:pic>
        <p:nvPicPr>
          <p:cNvPr id="173" name="Google Shape;173;p18"/>
          <p:cNvPicPr preferRelativeResize="0"/>
          <p:nvPr/>
        </p:nvPicPr>
        <p:blipFill rotWithShape="1">
          <a:blip r:embed="rId5">
            <a:alphaModFix/>
          </a:blip>
          <a:srcRect b="0" l="0" r="0" t="0"/>
          <a:stretch/>
        </p:blipFill>
        <p:spPr>
          <a:xfrm>
            <a:off x="5345401" y="2966050"/>
            <a:ext cx="3090875" cy="2000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Average Sleep Duration and Efficiency</a:t>
            </a:r>
            <a:endParaRPr/>
          </a:p>
        </p:txBody>
      </p:sp>
      <p:sp>
        <p:nvSpPr>
          <p:cNvPr id="179" name="Google Shape;179;p19"/>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304800" lvl="0" marL="457200" rtl="0" algn="l">
              <a:lnSpc>
                <a:spcPct val="115000"/>
              </a:lnSpc>
              <a:spcBef>
                <a:spcPts val="1500"/>
              </a:spcBef>
              <a:spcAft>
                <a:spcPts val="0"/>
              </a:spcAft>
              <a:buClr>
                <a:srgbClr val="F7F7F8"/>
              </a:buClr>
              <a:buSzPts val="1200"/>
              <a:buFont typeface="Roboto"/>
              <a:buChar char="●"/>
            </a:pPr>
            <a:r>
              <a:rPr lang="en" sz="1200">
                <a:solidFill>
                  <a:srgbClr val="F7F7F8"/>
                </a:solidFill>
                <a:latin typeface="Roboto"/>
                <a:ea typeface="Roboto"/>
                <a:cs typeface="Roboto"/>
                <a:sym typeface="Roboto"/>
              </a:rPr>
              <a:t>Analyze average sleep duration and sleep efficiency</a:t>
            </a:r>
            <a:endParaRPr sz="1200">
              <a:solidFill>
                <a:srgbClr val="F7F7F8"/>
              </a:solidFill>
              <a:latin typeface="Roboto"/>
              <a:ea typeface="Roboto"/>
              <a:cs typeface="Roboto"/>
              <a:sym typeface="Roboto"/>
            </a:endParaRPr>
          </a:p>
          <a:p>
            <a:pPr indent="-304800" lvl="0" marL="457200" rtl="0" algn="l">
              <a:lnSpc>
                <a:spcPct val="115000"/>
              </a:lnSpc>
              <a:spcBef>
                <a:spcPts val="0"/>
              </a:spcBef>
              <a:spcAft>
                <a:spcPts val="0"/>
              </a:spcAft>
              <a:buClr>
                <a:srgbClr val="F7F7F8"/>
              </a:buClr>
              <a:buSzPts val="1200"/>
              <a:buFont typeface="Roboto"/>
              <a:buChar char="●"/>
            </a:pPr>
            <a:r>
              <a:rPr lang="en" sz="1200">
                <a:solidFill>
                  <a:srgbClr val="F7F7F8"/>
                </a:solidFill>
                <a:latin typeface="Roboto"/>
                <a:ea typeface="Roboto"/>
                <a:cs typeface="Roboto"/>
                <a:sym typeface="Roboto"/>
              </a:rPr>
              <a:t>Calculating average sleep duration: 9.09 hours</a:t>
            </a:r>
            <a:endParaRPr sz="1200">
              <a:solidFill>
                <a:srgbClr val="F7F7F8"/>
              </a:solidFill>
              <a:latin typeface="Roboto"/>
              <a:ea typeface="Roboto"/>
              <a:cs typeface="Roboto"/>
              <a:sym typeface="Roboto"/>
            </a:endParaRPr>
          </a:p>
          <a:p>
            <a:pPr indent="-304800" lvl="0" marL="457200" rtl="0" algn="l">
              <a:lnSpc>
                <a:spcPct val="115000"/>
              </a:lnSpc>
              <a:spcBef>
                <a:spcPts val="0"/>
              </a:spcBef>
              <a:spcAft>
                <a:spcPts val="0"/>
              </a:spcAft>
              <a:buClr>
                <a:srgbClr val="F7F7F8"/>
              </a:buClr>
              <a:buSzPts val="1200"/>
              <a:buFont typeface="Roboto"/>
              <a:buChar char="●"/>
            </a:pPr>
            <a:r>
              <a:rPr lang="en" sz="1200">
                <a:solidFill>
                  <a:srgbClr val="F7F7F8"/>
                </a:solidFill>
                <a:latin typeface="Roboto"/>
                <a:ea typeface="Roboto"/>
                <a:cs typeface="Roboto"/>
                <a:sym typeface="Roboto"/>
              </a:rPr>
              <a:t>Assessing average sleep efficiency: 87%</a:t>
            </a:r>
            <a:endParaRPr sz="1200">
              <a:solidFill>
                <a:srgbClr val="F7F7F8"/>
              </a:solidFill>
              <a:latin typeface="Roboto"/>
              <a:ea typeface="Roboto"/>
              <a:cs typeface="Roboto"/>
              <a:sym typeface="Roboto"/>
            </a:endParaRPr>
          </a:p>
          <a:p>
            <a:pPr indent="-304800" lvl="0" marL="457200" rtl="0" algn="l">
              <a:lnSpc>
                <a:spcPct val="115000"/>
              </a:lnSpc>
              <a:spcBef>
                <a:spcPts val="0"/>
              </a:spcBef>
              <a:spcAft>
                <a:spcPts val="0"/>
              </a:spcAft>
              <a:buClr>
                <a:srgbClr val="F7F7F8"/>
              </a:buClr>
              <a:buSzPts val="1200"/>
              <a:buFont typeface="Roboto"/>
              <a:buChar char="●"/>
            </a:pPr>
            <a:r>
              <a:rPr lang="en" sz="1200">
                <a:solidFill>
                  <a:srgbClr val="F7F7F8"/>
                </a:solidFill>
                <a:latin typeface="Roboto"/>
                <a:ea typeface="Roboto"/>
                <a:cs typeface="Roboto"/>
                <a:sym typeface="Roboto"/>
              </a:rPr>
              <a:t>Insights into user’s sleep patterns and quality</a:t>
            </a:r>
            <a:endParaRPr sz="1200">
              <a:solidFill>
                <a:srgbClr val="F7F7F8"/>
              </a:solidFill>
              <a:latin typeface="Roboto"/>
              <a:ea typeface="Roboto"/>
              <a:cs typeface="Roboto"/>
              <a:sym typeface="Roboto"/>
            </a:endParaRPr>
          </a:p>
          <a:p>
            <a:pPr indent="0" lvl="0" marL="457200" rtl="0" algn="l">
              <a:lnSpc>
                <a:spcPct val="115000"/>
              </a:lnSpc>
              <a:spcBef>
                <a:spcPts val="1500"/>
              </a:spcBef>
              <a:spcAft>
                <a:spcPts val="0"/>
              </a:spcAft>
              <a:buSzPts val="1300"/>
              <a:buNone/>
            </a:pPr>
            <a:r>
              <a:t/>
            </a:r>
            <a:endParaRPr sz="1200">
              <a:solidFill>
                <a:srgbClr val="F7F7F8"/>
              </a:solidFill>
              <a:latin typeface="Roboto"/>
              <a:ea typeface="Roboto"/>
              <a:cs typeface="Roboto"/>
              <a:sym typeface="Roboto"/>
            </a:endParaRPr>
          </a:p>
          <a:p>
            <a:pPr indent="0" lvl="0" marL="0" rtl="0" algn="l">
              <a:lnSpc>
                <a:spcPct val="115000"/>
              </a:lnSpc>
              <a:spcBef>
                <a:spcPts val="1500"/>
              </a:spcBef>
              <a:spcAft>
                <a:spcPts val="1200"/>
              </a:spcAft>
              <a:buSzPts val="1300"/>
              <a:buNone/>
            </a:pPr>
            <a:r>
              <a:t/>
            </a:r>
            <a:endParaRPr/>
          </a:p>
        </p:txBody>
      </p:sp>
      <p:pic>
        <p:nvPicPr>
          <p:cNvPr id="180" name="Google Shape;180;p19"/>
          <p:cNvPicPr preferRelativeResize="0"/>
          <p:nvPr/>
        </p:nvPicPr>
        <p:blipFill rotWithShape="1">
          <a:blip r:embed="rId3">
            <a:alphaModFix/>
          </a:blip>
          <a:srcRect b="0" l="0" r="0" t="0"/>
          <a:stretch/>
        </p:blipFill>
        <p:spPr>
          <a:xfrm>
            <a:off x="1297500" y="2618925"/>
            <a:ext cx="4420224" cy="2367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Hypothesis Testing -</a:t>
            </a:r>
            <a:endParaRPr/>
          </a:p>
          <a:p>
            <a:pPr indent="0" lvl="0" marL="0" rtl="0" algn="l">
              <a:lnSpc>
                <a:spcPct val="100000"/>
              </a:lnSpc>
              <a:spcBef>
                <a:spcPts val="0"/>
              </a:spcBef>
              <a:spcAft>
                <a:spcPts val="0"/>
              </a:spcAft>
              <a:buSzPct val="111111"/>
              <a:buNone/>
            </a:pPr>
            <a:r>
              <a:rPr lang="en"/>
              <a:t>Sleep Efficiency and Readiness Scores</a:t>
            </a:r>
            <a:endParaRPr/>
          </a:p>
        </p:txBody>
      </p:sp>
      <p:sp>
        <p:nvSpPr>
          <p:cNvPr id="186" name="Google Shape;186;p20"/>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304800" lvl="0" marL="457200" rtl="0" algn="l">
              <a:lnSpc>
                <a:spcPct val="115000"/>
              </a:lnSpc>
              <a:spcBef>
                <a:spcPts val="0"/>
              </a:spcBef>
              <a:spcAft>
                <a:spcPts val="0"/>
              </a:spcAft>
              <a:buClr>
                <a:srgbClr val="F7F7F8"/>
              </a:buClr>
              <a:buSzPts val="1200"/>
              <a:buFont typeface="Roboto"/>
              <a:buChar char="●"/>
            </a:pPr>
            <a:r>
              <a:rPr lang="en" sz="1200">
                <a:solidFill>
                  <a:srgbClr val="F7F7F8"/>
                </a:solidFill>
                <a:latin typeface="Roboto"/>
                <a:ea typeface="Roboto"/>
                <a:cs typeface="Roboto"/>
                <a:sym typeface="Roboto"/>
              </a:rPr>
              <a:t>Hypothesis (H2): There is a positive correlation between sleep efficiency and readiness scores.</a:t>
            </a:r>
            <a:endParaRPr sz="1200">
              <a:solidFill>
                <a:srgbClr val="F7F7F8"/>
              </a:solidFill>
              <a:latin typeface="Roboto"/>
              <a:ea typeface="Roboto"/>
              <a:cs typeface="Roboto"/>
              <a:sym typeface="Roboto"/>
            </a:endParaRPr>
          </a:p>
          <a:p>
            <a:pPr indent="-304800" lvl="0" marL="457200" rtl="0" algn="l">
              <a:lnSpc>
                <a:spcPct val="115000"/>
              </a:lnSpc>
              <a:spcBef>
                <a:spcPts val="0"/>
              </a:spcBef>
              <a:spcAft>
                <a:spcPts val="0"/>
              </a:spcAft>
              <a:buClr>
                <a:srgbClr val="F7F7F8"/>
              </a:buClr>
              <a:buSzPts val="1200"/>
              <a:buFont typeface="Roboto"/>
              <a:buChar char="●"/>
            </a:pPr>
            <a:r>
              <a:rPr lang="en" sz="1200">
                <a:solidFill>
                  <a:srgbClr val="F7F7F8"/>
                </a:solidFill>
                <a:latin typeface="Roboto"/>
                <a:ea typeface="Roboto"/>
                <a:cs typeface="Roboto"/>
                <a:sym typeface="Roboto"/>
              </a:rPr>
              <a:t>Null Hypothesis (H0): There is no correlation between sleep efficiency and readiness scores.</a:t>
            </a:r>
            <a:endParaRPr sz="1200">
              <a:solidFill>
                <a:srgbClr val="F7F7F8"/>
              </a:solidFill>
              <a:latin typeface="Roboto"/>
              <a:ea typeface="Roboto"/>
              <a:cs typeface="Roboto"/>
              <a:sym typeface="Roboto"/>
            </a:endParaRPr>
          </a:p>
          <a:p>
            <a:pPr indent="-304800" lvl="0" marL="457200" rtl="0" algn="l">
              <a:lnSpc>
                <a:spcPct val="115000"/>
              </a:lnSpc>
              <a:spcBef>
                <a:spcPts val="0"/>
              </a:spcBef>
              <a:spcAft>
                <a:spcPts val="0"/>
              </a:spcAft>
              <a:buClr>
                <a:srgbClr val="F7F7F8"/>
              </a:buClr>
              <a:buSzPts val="1200"/>
              <a:buFont typeface="Roboto"/>
              <a:buChar char="●"/>
            </a:pPr>
            <a:r>
              <a:rPr lang="en" sz="1200">
                <a:solidFill>
                  <a:srgbClr val="F7F7F8"/>
                </a:solidFill>
                <a:latin typeface="Roboto"/>
                <a:ea typeface="Roboto"/>
                <a:cs typeface="Roboto"/>
                <a:sym typeface="Roboto"/>
              </a:rPr>
              <a:t>Correlation coefficient: 0.86, p-value: 0.01343</a:t>
            </a:r>
            <a:endParaRPr sz="1200">
              <a:solidFill>
                <a:srgbClr val="F7F7F8"/>
              </a:solidFill>
              <a:latin typeface="Roboto"/>
              <a:ea typeface="Roboto"/>
              <a:cs typeface="Roboto"/>
              <a:sym typeface="Roboto"/>
            </a:endParaRPr>
          </a:p>
          <a:p>
            <a:pPr indent="-304800" lvl="0" marL="457200" rtl="0" algn="l">
              <a:lnSpc>
                <a:spcPct val="115000"/>
              </a:lnSpc>
              <a:spcBef>
                <a:spcPts val="0"/>
              </a:spcBef>
              <a:spcAft>
                <a:spcPts val="0"/>
              </a:spcAft>
              <a:buClr>
                <a:srgbClr val="F7F7F8"/>
              </a:buClr>
              <a:buSzPts val="1200"/>
              <a:buFont typeface="Roboto"/>
              <a:buChar char="●"/>
            </a:pPr>
            <a:r>
              <a:rPr lang="en" sz="1200">
                <a:solidFill>
                  <a:srgbClr val="F7F7F8"/>
                </a:solidFill>
                <a:latin typeface="Roboto"/>
                <a:ea typeface="Roboto"/>
                <a:cs typeface="Roboto"/>
                <a:sym typeface="Roboto"/>
              </a:rPr>
              <a:t>Result: Reject H0, suggesting a significant positive correlation between sleep efficiency and readiness scores.</a:t>
            </a:r>
            <a:endParaRPr sz="1200">
              <a:solidFill>
                <a:srgbClr val="F7F7F8"/>
              </a:solidFill>
              <a:latin typeface="Roboto"/>
              <a:ea typeface="Roboto"/>
              <a:cs typeface="Roboto"/>
              <a:sym typeface="Roboto"/>
            </a:endParaRPr>
          </a:p>
          <a:p>
            <a:pPr indent="0" lvl="0" marL="457200" rtl="0" algn="l">
              <a:lnSpc>
                <a:spcPct val="115000"/>
              </a:lnSpc>
              <a:spcBef>
                <a:spcPts val="1500"/>
              </a:spcBef>
              <a:spcAft>
                <a:spcPts val="0"/>
              </a:spcAft>
              <a:buSzPts val="1300"/>
              <a:buNone/>
            </a:pPr>
            <a:r>
              <a:t/>
            </a:r>
            <a:endParaRPr sz="1200">
              <a:solidFill>
                <a:srgbClr val="F7F7F8"/>
              </a:solidFill>
              <a:latin typeface="Roboto"/>
              <a:ea typeface="Roboto"/>
              <a:cs typeface="Roboto"/>
              <a:sym typeface="Roboto"/>
            </a:endParaRPr>
          </a:p>
          <a:p>
            <a:pPr indent="0" lvl="0" marL="0" rtl="0" algn="l">
              <a:lnSpc>
                <a:spcPct val="115000"/>
              </a:lnSpc>
              <a:spcBef>
                <a:spcPts val="1500"/>
              </a:spcBef>
              <a:spcAft>
                <a:spcPts val="1200"/>
              </a:spcAft>
              <a:buSzPts val="1300"/>
              <a:buNone/>
            </a:pPr>
            <a:r>
              <a:t/>
            </a:r>
            <a:endParaRPr/>
          </a:p>
        </p:txBody>
      </p:sp>
      <p:pic>
        <p:nvPicPr>
          <p:cNvPr id="187" name="Google Shape;187;p20"/>
          <p:cNvPicPr preferRelativeResize="0"/>
          <p:nvPr/>
        </p:nvPicPr>
        <p:blipFill rotWithShape="1">
          <a:blip r:embed="rId3">
            <a:alphaModFix/>
          </a:blip>
          <a:srcRect b="0" l="0" r="0" t="0"/>
          <a:stretch/>
        </p:blipFill>
        <p:spPr>
          <a:xfrm>
            <a:off x="1297500" y="2835025"/>
            <a:ext cx="3065625" cy="2152250"/>
          </a:xfrm>
          <a:prstGeom prst="rect">
            <a:avLst/>
          </a:prstGeom>
          <a:noFill/>
          <a:ln>
            <a:noFill/>
          </a:ln>
        </p:spPr>
      </p:pic>
      <p:pic>
        <p:nvPicPr>
          <p:cNvPr id="188" name="Google Shape;188;p20"/>
          <p:cNvPicPr preferRelativeResize="0"/>
          <p:nvPr/>
        </p:nvPicPr>
        <p:blipFill rotWithShape="1">
          <a:blip r:embed="rId4">
            <a:alphaModFix/>
          </a:blip>
          <a:srcRect b="0" l="0" r="0" t="0"/>
          <a:stretch/>
        </p:blipFill>
        <p:spPr>
          <a:xfrm>
            <a:off x="5390525" y="2652450"/>
            <a:ext cx="2945874" cy="2334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1">
            <a:hlinkClick r:id="rId3"/>
          </p:cNvPr>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Streamlit App - Interactive Visualization</a:t>
            </a:r>
            <a:endParaRPr/>
          </a:p>
        </p:txBody>
      </p:sp>
      <p:sp>
        <p:nvSpPr>
          <p:cNvPr id="194" name="Google Shape;194;p21"/>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304800" lvl="0" marL="457200" rtl="0" algn="l">
              <a:lnSpc>
                <a:spcPct val="115000"/>
              </a:lnSpc>
              <a:spcBef>
                <a:spcPts val="1500"/>
              </a:spcBef>
              <a:spcAft>
                <a:spcPts val="0"/>
              </a:spcAft>
              <a:buClr>
                <a:srgbClr val="F7F7F8"/>
              </a:buClr>
              <a:buSzPts val="1200"/>
              <a:buFont typeface="Roboto"/>
              <a:buChar char="●"/>
            </a:pPr>
            <a:r>
              <a:rPr lang="en" sz="1200">
                <a:solidFill>
                  <a:srgbClr val="F7F7F8"/>
                </a:solidFill>
                <a:latin typeface="Roboto"/>
                <a:ea typeface="Roboto"/>
                <a:cs typeface="Roboto"/>
                <a:sym typeface="Roboto"/>
              </a:rPr>
              <a:t>Developing a Streamlit app for interactive data visualization</a:t>
            </a:r>
            <a:endParaRPr sz="1200">
              <a:solidFill>
                <a:srgbClr val="F7F7F8"/>
              </a:solidFill>
              <a:latin typeface="Roboto"/>
              <a:ea typeface="Roboto"/>
              <a:cs typeface="Roboto"/>
              <a:sym typeface="Roboto"/>
            </a:endParaRPr>
          </a:p>
          <a:p>
            <a:pPr indent="-304800" lvl="0" marL="457200" rtl="0" algn="l">
              <a:lnSpc>
                <a:spcPct val="115000"/>
              </a:lnSpc>
              <a:spcBef>
                <a:spcPts val="0"/>
              </a:spcBef>
              <a:spcAft>
                <a:spcPts val="0"/>
              </a:spcAft>
              <a:buClr>
                <a:srgbClr val="F7F7F8"/>
              </a:buClr>
              <a:buSzPts val="1200"/>
              <a:buFont typeface="Roboto"/>
              <a:buChar char="●"/>
            </a:pPr>
            <a:r>
              <a:rPr lang="en" sz="1200">
                <a:solidFill>
                  <a:srgbClr val="F7F7F8"/>
                </a:solidFill>
                <a:latin typeface="Roboto"/>
                <a:ea typeface="Roboto"/>
                <a:cs typeface="Roboto"/>
                <a:sym typeface="Roboto"/>
              </a:rPr>
              <a:t>Simplifying data presentation for non-technical users</a:t>
            </a:r>
            <a:endParaRPr sz="1200">
              <a:solidFill>
                <a:srgbClr val="F7F7F8"/>
              </a:solidFill>
              <a:latin typeface="Roboto"/>
              <a:ea typeface="Roboto"/>
              <a:cs typeface="Roboto"/>
              <a:sym typeface="Roboto"/>
            </a:endParaRPr>
          </a:p>
          <a:p>
            <a:pPr indent="-304800" lvl="0" marL="457200" rtl="0" algn="l">
              <a:lnSpc>
                <a:spcPct val="115000"/>
              </a:lnSpc>
              <a:spcBef>
                <a:spcPts val="0"/>
              </a:spcBef>
              <a:spcAft>
                <a:spcPts val="0"/>
              </a:spcAft>
              <a:buClr>
                <a:srgbClr val="F7F7F8"/>
              </a:buClr>
              <a:buSzPts val="1200"/>
              <a:buFont typeface="Roboto"/>
              <a:buChar char="●"/>
            </a:pPr>
            <a:r>
              <a:rPr lang="en" sz="1200">
                <a:solidFill>
                  <a:srgbClr val="F7F7F8"/>
                </a:solidFill>
                <a:latin typeface="Roboto"/>
                <a:ea typeface="Roboto"/>
                <a:cs typeface="Roboto"/>
                <a:sym typeface="Roboto"/>
              </a:rPr>
              <a:t>Engaging users with data insights through a user-friendly interface for health improvements</a:t>
            </a:r>
            <a:endParaRPr sz="1200">
              <a:solidFill>
                <a:srgbClr val="F7F7F8"/>
              </a:solidFill>
              <a:latin typeface="Roboto"/>
              <a:ea typeface="Roboto"/>
              <a:cs typeface="Roboto"/>
              <a:sym typeface="Roboto"/>
            </a:endParaRPr>
          </a:p>
          <a:p>
            <a:pPr indent="0" lvl="0" marL="457200" rtl="0" algn="l">
              <a:lnSpc>
                <a:spcPct val="115000"/>
              </a:lnSpc>
              <a:spcBef>
                <a:spcPts val="1500"/>
              </a:spcBef>
              <a:spcAft>
                <a:spcPts val="0"/>
              </a:spcAft>
              <a:buSzPts val="1300"/>
              <a:buNone/>
            </a:pPr>
            <a:r>
              <a:t/>
            </a:r>
            <a:endParaRPr sz="1200">
              <a:solidFill>
                <a:srgbClr val="F7F7F8"/>
              </a:solidFill>
              <a:latin typeface="Roboto"/>
              <a:ea typeface="Roboto"/>
              <a:cs typeface="Roboto"/>
              <a:sym typeface="Roboto"/>
            </a:endParaRPr>
          </a:p>
          <a:p>
            <a:pPr indent="0" lvl="0" marL="0" rtl="0" algn="l">
              <a:lnSpc>
                <a:spcPct val="115000"/>
              </a:lnSpc>
              <a:spcBef>
                <a:spcPts val="1500"/>
              </a:spcBef>
              <a:spcAft>
                <a:spcPts val="1200"/>
              </a:spcAft>
              <a:buSzPts val="1300"/>
              <a:buNone/>
            </a:pPr>
            <a:r>
              <a:t/>
            </a:r>
            <a:endParaRPr/>
          </a:p>
        </p:txBody>
      </p:sp>
      <p:pic>
        <p:nvPicPr>
          <p:cNvPr id="195" name="Google Shape;195;p21"/>
          <p:cNvPicPr preferRelativeResize="0"/>
          <p:nvPr/>
        </p:nvPicPr>
        <p:blipFill rotWithShape="1">
          <a:blip r:embed="rId4">
            <a:alphaModFix/>
          </a:blip>
          <a:srcRect b="0" l="0" r="0" t="0"/>
          <a:stretch/>
        </p:blipFill>
        <p:spPr>
          <a:xfrm>
            <a:off x="1297495" y="2501599"/>
            <a:ext cx="3155255" cy="2456275"/>
          </a:xfrm>
          <a:prstGeom prst="rect">
            <a:avLst/>
          </a:prstGeom>
          <a:noFill/>
          <a:ln>
            <a:noFill/>
          </a:ln>
        </p:spPr>
      </p:pic>
      <p:pic>
        <p:nvPicPr>
          <p:cNvPr id="196" name="Google Shape;196;p21"/>
          <p:cNvPicPr preferRelativeResize="0"/>
          <p:nvPr/>
        </p:nvPicPr>
        <p:blipFill rotWithShape="1">
          <a:blip r:embed="rId5">
            <a:alphaModFix/>
          </a:blip>
          <a:srcRect b="0" l="0" r="0" t="0"/>
          <a:stretch/>
        </p:blipFill>
        <p:spPr>
          <a:xfrm>
            <a:off x="5181150" y="2500225"/>
            <a:ext cx="3155249" cy="2459024"/>
          </a:xfrm>
          <a:prstGeom prst="rect">
            <a:avLst/>
          </a:prstGeom>
          <a:noFill/>
          <a:ln>
            <a:noFill/>
          </a:ln>
        </p:spPr>
      </p:pic>
      <p:sp>
        <p:nvSpPr>
          <p:cNvPr id="197" name="Google Shape;197;p21"/>
          <p:cNvSpPr txBox="1"/>
          <p:nvPr/>
        </p:nvSpPr>
        <p:spPr>
          <a:xfrm>
            <a:off x="1572000" y="-286200"/>
            <a:ext cx="30000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sng" cap="none" strike="noStrike">
                <a:solidFill>
                  <a:schemeClr val="hlink"/>
                </a:solidFill>
                <a:latin typeface="Arial"/>
                <a:ea typeface="Arial"/>
                <a:cs typeface="Arial"/>
                <a:sym typeface="Arial"/>
                <a:hlinkClick r:id="rId6"/>
              </a:rPr>
              <a:t>http://localhost:8501/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