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70" r:id="rId4"/>
    <p:sldId id="320" r:id="rId5"/>
    <p:sldId id="322" r:id="rId6"/>
    <p:sldId id="310" r:id="rId7"/>
    <p:sldId id="271" r:id="rId8"/>
    <p:sldId id="294" r:id="rId9"/>
    <p:sldId id="296" r:id="rId10"/>
    <p:sldId id="311" r:id="rId11"/>
    <p:sldId id="309" r:id="rId12"/>
    <p:sldId id="297" r:id="rId13"/>
    <p:sldId id="298" r:id="rId14"/>
    <p:sldId id="306" r:id="rId15"/>
    <p:sldId id="318" r:id="rId16"/>
    <p:sldId id="313" r:id="rId17"/>
    <p:sldId id="317" r:id="rId18"/>
    <p:sldId id="315" r:id="rId19"/>
    <p:sldId id="316" r:id="rId20"/>
    <p:sldId id="31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1700" autoAdjust="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BA52A-8EEC-40B4-9254-C5BE791DCB51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4E46-1166-4BD3-A1D5-382F26E0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5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这篇的论文是基于互补因子分解 来进行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outfit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Compatibility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的建模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24E46-1166-4BD3-A1D5-382F26E06F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2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还是先讲一下简单的</a:t>
            </a:r>
            <a:r>
              <a:rPr lang="en-US" altLang="zh-CN" dirty="0" err="1"/>
              <a:t>backgroud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3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关注整体   多因素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24E46-1166-4BD3-A1D5-382F26E06F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6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我认为这篇文章一个的贡献是提出了这个</a:t>
            </a:r>
            <a:r>
              <a:rPr lang="en-US" altLang="zh-CN" dirty="0"/>
              <a:t>loss</a:t>
            </a:r>
            <a:r>
              <a:rPr lang="zh-CN" altLang="en-US" dirty="0"/>
              <a:t>，来防止并行网络的同质化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24E46-1166-4BD3-A1D5-382F26E06F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7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最后，为了避免在项</a:t>
            </a:r>
            <a:r>
              <a:rPr lang="en-US" altLang="zh-CN" dirty="0"/>
              <a:t>-</a:t>
            </a:r>
            <a:r>
              <a:rPr lang="zh-CN" altLang="en-US" dirty="0"/>
              <a:t>项关系传播过程中信息的丢失，我们引入了初始的可视化嵌入来定义最终的项嵌入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24E46-1166-4BD3-A1D5-382F26E06F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62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24E46-1166-4BD3-A1D5-382F26E06F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argue that</a:t>
            </a:r>
          </a:p>
          <a:p>
            <a:r>
              <a:rPr lang="en-US" altLang="zh-CN" dirty="0"/>
              <a:t>different dimensions of the relationship embedding may contribute</a:t>
            </a:r>
          </a:p>
          <a:p>
            <a:r>
              <a:rPr lang="en-US" altLang="zh-CN" dirty="0"/>
              <a:t>differently to the compatibility modeling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24E46-1166-4BD3-A1D5-382F26E06F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24E46-1166-4BD3-A1D5-382F26E06F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35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E24E46-1166-4BD3-A1D5-382F26E06F8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04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E7A65-CC3E-4FFC-898C-2B6A3822B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D1C01A-F2B3-4266-8B25-EEF106D97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B5621-9FEC-499D-9F6A-D533A64D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C574D-8097-41FB-B456-872157E1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E886C-D251-406B-A9DF-4B9E06DB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2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6B251-9186-4418-B712-13AB2E3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A27866-5739-4FB2-9187-E8E63685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732FF-0A03-4B02-A3D7-A100001F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9F2F0-A1D4-4A2A-B545-C7F528B6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A09D1-B0D7-493E-8060-5E0448E2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CF019-EFE6-4243-9589-3D93523EE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CA1B55-45B2-4E08-8701-E16895C00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1A796-2E2F-4E98-BFF7-AB4CADBC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C6AD5-D97B-465F-A4B0-3FD79216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2C31E-14E6-456A-B77F-FC4D32B4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2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381000" y="336958"/>
            <a:ext cx="10477500" cy="30598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28098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58788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>
            <a:lvl1pPr marL="0" indent="0" defTabSz="321457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cs typeface="Helvetica"/>
                <a:sym typeface="Helvetica"/>
              </a:defRPr>
            </a:lvl1pPr>
          </a:lstStyle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355476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472227" y="294680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6544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524500" y="4317899"/>
            <a:ext cx="6286500" cy="102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1435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524500" y="4518422"/>
            <a:ext cx="62865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524500" y="3000375"/>
            <a:ext cx="62865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215583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30714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6667500" y="1080492"/>
            <a:ext cx="5143500" cy="54828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381000" y="1080492"/>
            <a:ext cx="5905500" cy="50899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381000" y="1928812"/>
            <a:ext cx="5905500" cy="429518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1969"/>
            </a:lvl1pPr>
            <a:lvl2pPr>
              <a:buClr>
                <a:schemeClr val="accent1"/>
              </a:buClr>
              <a:buChar char="▸"/>
              <a:defRPr sz="1969"/>
            </a:lvl2pPr>
            <a:lvl3pPr>
              <a:buClr>
                <a:schemeClr val="accent1"/>
              </a:buClr>
              <a:buChar char="▸"/>
              <a:defRPr sz="1969"/>
            </a:lvl3pPr>
            <a:lvl4pPr>
              <a:buClr>
                <a:schemeClr val="accent1"/>
              </a:buClr>
              <a:buChar char="▸"/>
              <a:defRPr sz="1969"/>
            </a:lvl4pPr>
            <a:lvl5pPr>
              <a:buClr>
                <a:schemeClr val="accent1"/>
              </a:buClr>
              <a:buChar char="▸"/>
              <a:defRPr sz="196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13571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096707" y="0"/>
            <a:ext cx="6096001" cy="34200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096000" y="3446860"/>
            <a:ext cx="6096000" cy="34200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06425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04139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B8BCC-C682-42F8-9BA3-B678345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748F2-1871-415B-92C9-97A00E6C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4187B-BACB-4F0E-877E-CE92F490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C50A0-1350-462C-84B7-5209610E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3C983-925F-42E5-8115-457058A7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65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40531" y="1660922"/>
            <a:ext cx="11310938" cy="3676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 sz="1969"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33438" y="2044899"/>
            <a:ext cx="10525125" cy="925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609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381000" y="5476875"/>
            <a:ext cx="11430000" cy="63979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4219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791081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524500" y="1857375"/>
            <a:ext cx="6286500" cy="925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609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1435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524500" y="5404549"/>
            <a:ext cx="6286500" cy="75187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321457">
              <a:spcBef>
                <a:spcPts val="0"/>
              </a:spcBef>
              <a:buClrTx/>
              <a:buSzTx/>
              <a:buFontTx/>
              <a:buNone/>
              <a:defRPr sz="4219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78618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4F78E9-EC03-4518-A558-ED2683D81CEA}" type="datetimeFigureOut">
              <a:rPr lang="zh-CN" altLang="en-US" smtClean="0"/>
              <a:pPr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95442" y="303609"/>
            <a:ext cx="310983" cy="317395"/>
          </a:xfrm>
        </p:spPr>
        <p:txBody>
          <a:bodyPr/>
          <a:lstStyle/>
          <a:p>
            <a:fld id="{A98C3CF2-3BD7-4F27-BBC4-427B8F4758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9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8EE5F-593B-4B88-94A6-C8C2919C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E4722-20F3-4F10-BE0B-3E4C479C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76998-FFFA-42A1-AEBB-A26E3942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6F608-6A5B-4762-B0ED-C7F466C4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68B82-F04D-4B06-91FF-82ABDF72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AB97-88E6-4F7C-9D8F-B630B205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643AA-CD1C-41F8-882E-8421883A4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A62A0-7AA4-48C1-86FD-0AE1893F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7AAEA-832D-4839-BC3A-17AA0ED1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537E7-2B37-4F50-A9EE-10E20577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D79B3-91F0-4072-9992-7A35E353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A112-B572-4DA9-81BD-0AB0758C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C846A-6748-4779-A48B-1A092059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AC6F5-F83A-4583-A8BE-90C6A30C8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CF1D0D-70C9-4D63-AFF3-7C5705A6A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276473-FC21-4827-BA82-5858AEDB1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90555-268B-499B-B9C7-8E93E70F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B14174-0709-41EB-8136-46953BFF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DD7296-4F82-41DE-AB41-105B1AC0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AE284-9D72-43B4-844A-5A9F5D91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311A1E-DF7B-4803-9A95-9957FCFE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AF1C41-5FC7-4F2A-870D-0B4BFCB9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7748C8-D87A-4705-A3EF-6E03005B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0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EDE45-D6BB-4EC6-B52C-36D5E74B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CC98A3-9D70-400D-8CD1-D4E06886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424B36-9B1D-46DC-9A61-92929E03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AC7B9-121C-48E1-AF63-4F095672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916F7-2F61-4BA8-8E91-FECCAB98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9D632-360E-4D4D-93C9-97D695CC9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958104-9404-4AEF-8AAD-7963F610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4DBAF-9F07-42ED-ACB3-62E400A4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09485-4F85-47C2-A844-5BAC7800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1A045-BC7A-4570-A250-77C0B7D8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385429-C55E-430D-AD84-5D77D8C5F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519FB-6388-44D7-BF30-A10F51CE2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829C7-2AE9-4C33-957D-7F23F234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EEFD0-03FF-4553-A156-71BB3B06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37DD1-1FD7-46C5-8206-4EF8ADAD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858862-73EB-45BE-989A-366E50B7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BAB75-DF15-49B4-8DF9-D2DDD0669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9B084-BDFE-416B-968D-D2AE6FC75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1071-7DCE-4388-952A-BF457E7F2F6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AE614-7AD6-480A-B3AE-262409AC5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2E18E-077B-45C6-B59E-1D051D1C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381000" y="698316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81000" y="1080492"/>
            <a:ext cx="11430000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81000" y="1928812"/>
            <a:ext cx="114300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495441" y="303609"/>
            <a:ext cx="310983" cy="3173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8333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med"/>
  <p:txStyles>
    <p:titleStyle>
      <a:lvl1pPr marL="0" marR="0" indent="0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1607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321457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482186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642915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803643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964372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125101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2858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31252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62505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93758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25011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1562640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187516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69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22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275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1607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321457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482186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642915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803643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964372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125101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2858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C060EC-73E8-4CD2-994D-AE72ED09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2" y="345120"/>
            <a:ext cx="3210671" cy="7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6E82D1-B89F-47F4-A0A9-038B5C309052}"/>
              </a:ext>
            </a:extLst>
          </p:cNvPr>
          <p:cNvSpPr txBox="1"/>
          <p:nvPr/>
        </p:nvSpPr>
        <p:spPr>
          <a:xfrm>
            <a:off x="2241617" y="2498536"/>
            <a:ext cx="8204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Complementary Factorization towards Outfit Compatibility Modeling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A05438-F300-4C3F-BDC5-F5C4A3EC351D}"/>
              </a:ext>
            </a:extLst>
          </p:cNvPr>
          <p:cNvSpPr txBox="1"/>
          <p:nvPr/>
        </p:nvSpPr>
        <p:spPr>
          <a:xfrm>
            <a:off x="2379503" y="5787865"/>
            <a:ext cx="7928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褚灵强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212050175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212050157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朱俊凯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212050234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45654A-390B-4C66-8795-14539AC1FFC2}"/>
              </a:ext>
            </a:extLst>
          </p:cNvPr>
          <p:cNvSpPr txBox="1"/>
          <p:nvPr/>
        </p:nvSpPr>
        <p:spPr>
          <a:xfrm>
            <a:off x="5137246" y="4951168"/>
            <a:ext cx="2413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 MM 2021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A26299-2F5D-490C-A4F6-A902EE333E4E}"/>
              </a:ext>
            </a:extLst>
          </p:cNvPr>
          <p:cNvSpPr txBox="1"/>
          <p:nvPr/>
        </p:nvSpPr>
        <p:spPr>
          <a:xfrm>
            <a:off x="3608324" y="374513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Tianyu Su</a:t>
            </a:r>
            <a:r>
              <a:rPr lang="en-US" altLang="zh-CN" dirty="0"/>
              <a:t>	</a:t>
            </a:r>
            <a:r>
              <a:rPr lang="en-US" altLang="zh-CN" dirty="0" err="1"/>
              <a:t>Xuemeng</a:t>
            </a:r>
            <a:r>
              <a:rPr lang="en-US" altLang="zh-CN" dirty="0"/>
              <a:t> Song∗		Na 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88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0">
            <a:extLst>
              <a:ext uri="{FF2B5EF4-FFF2-40B4-BE49-F238E27FC236}">
                <a16:creationId xmlns:a16="http://schemas.microsoft.com/office/drawing/2014/main" id="{AF3EBBAE-1DB8-4C40-9743-B25466123668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687" b="1" kern="0" cap="all" spc="84" dirty="0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context-aware outfit representation model </a:t>
            </a:r>
            <a:endParaRPr lang="zh-CN" altLang="en-US" sz="1687" kern="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FE31CB8-7F90-4D4D-9F6F-F5BEB1D7C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89" y="1185963"/>
            <a:ext cx="8301421" cy="2527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1EA271-FA18-4DB0-9367-E93B4BFA0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88" y="3932748"/>
            <a:ext cx="3143250" cy="1524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94EA70-C292-4D90-B399-B373E4647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422" y="5215956"/>
            <a:ext cx="3838575" cy="1552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C616BC-3A95-452C-922A-CCE65DDCF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6079" y="4848759"/>
            <a:ext cx="1864073" cy="9221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31215C-595B-4EFA-8041-8B4172A00846}"/>
              </a:ext>
            </a:extLst>
          </p:cNvPr>
          <p:cNvSpPr txBox="1"/>
          <p:nvPr/>
        </p:nvSpPr>
        <p:spPr>
          <a:xfrm>
            <a:off x="3840480" y="4274235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 attention weight matrix of the </a:t>
            </a:r>
            <a:r>
              <a:rPr lang="en-US" altLang="zh-CN" dirty="0" err="1"/>
              <a:t>i</a:t>
            </a:r>
            <a:r>
              <a:rPr lang="zh-CN" altLang="en-US" dirty="0"/>
              <a:t>-th head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7C35D1-38BB-4B7E-9ED7-82AEA0196310}"/>
              </a:ext>
            </a:extLst>
          </p:cNvPr>
          <p:cNvSpPr txBox="1"/>
          <p:nvPr/>
        </p:nvSpPr>
        <p:spPr>
          <a:xfrm>
            <a:off x="3929380" y="4782235"/>
            <a:ext cx="66395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he output of </a:t>
            </a:r>
            <a:r>
              <a:rPr lang="en-US" altLang="zh-CN" dirty="0" err="1"/>
              <a:t>i</a:t>
            </a:r>
            <a:r>
              <a:rPr lang="zh-CN" altLang="en-US" dirty="0"/>
              <a:t>-th head</a:t>
            </a:r>
          </a:p>
        </p:txBody>
      </p:sp>
    </p:spTree>
    <p:extLst>
      <p:ext uri="{BB962C8B-B14F-4D97-AF65-F5344CB8AC3E}">
        <p14:creationId xmlns:p14="http://schemas.microsoft.com/office/powerpoint/2010/main" val="197405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0">
            <a:extLst>
              <a:ext uri="{FF2B5EF4-FFF2-40B4-BE49-F238E27FC236}">
                <a16:creationId xmlns:a16="http://schemas.microsoft.com/office/drawing/2014/main" id="{AF3EBBAE-1DB8-4C40-9743-B25466123668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687" b="1" kern="0" cap="all" spc="84" dirty="0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item-item relationship propagation module</a:t>
            </a:r>
            <a:endParaRPr lang="zh-CN" altLang="en-US" sz="1687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82771C-9D7A-473F-B737-4546C15E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02" y="1146300"/>
            <a:ext cx="10236620" cy="33253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BF74465-F2F3-40B7-8FFB-3DF00C6F10E5}"/>
              </a:ext>
            </a:extLst>
          </p:cNvPr>
          <p:cNvSpPr txBox="1"/>
          <p:nvPr/>
        </p:nvSpPr>
        <p:spPr>
          <a:xfrm>
            <a:off x="2679117" y="6186378"/>
            <a:ext cx="782881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ggregate </a:t>
            </a:r>
            <a:r>
              <a:rPr lang="zh-CN" altLang="en-US" dirty="0">
                <a:solidFill>
                  <a:srgbClr val="00B0F0"/>
                </a:solidFill>
              </a:rPr>
              <a:t>all the neighbor relationships </a:t>
            </a:r>
            <a:r>
              <a:rPr lang="zh-CN" altLang="en-US" dirty="0"/>
              <a:t>to refine the ego item representation.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6CECB5A-6B91-4C3D-A36D-D353DD90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413" y="4784796"/>
            <a:ext cx="5177173" cy="9958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7CF467-2455-4768-8E96-C8A730A6B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125" y="764158"/>
            <a:ext cx="6725235" cy="32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5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80">
            <a:extLst>
              <a:ext uri="{FF2B5EF4-FFF2-40B4-BE49-F238E27FC236}">
                <a16:creationId xmlns:a16="http://schemas.microsoft.com/office/drawing/2014/main" id="{8341090F-9F1C-4DF9-9F61-C2DB516F3A54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687" b="1" kern="0" cap="all" spc="84" dirty="0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Adaptive Relationship Derivation</a:t>
            </a:r>
            <a:endParaRPr lang="zh-CN" altLang="en-US" sz="1687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4A85C5-7EB1-4EC2-8787-8D5F79614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74" y="986551"/>
            <a:ext cx="4466667" cy="5323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11DC07-3BC2-498D-AD6F-E8FB263A2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97" y="1146924"/>
            <a:ext cx="4016065" cy="7213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DAAB2CE-0354-4034-B490-F72ACA49E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5318" y="1298092"/>
            <a:ext cx="1644682" cy="3462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AA840CD-127D-45AE-BF0C-D5F86778E0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95" b="-1"/>
          <a:stretch/>
        </p:blipFill>
        <p:spPr>
          <a:xfrm>
            <a:off x="5374351" y="3895344"/>
            <a:ext cx="2485714" cy="54174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8C5D141-54D4-4260-94BB-0050A7F8E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9253" y="3961799"/>
            <a:ext cx="2853673" cy="40883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0DEC193-4AAC-4DB1-BC8E-20EA304B2874}"/>
              </a:ext>
            </a:extLst>
          </p:cNvPr>
          <p:cNvSpPr txBox="1"/>
          <p:nvPr/>
        </p:nvSpPr>
        <p:spPr>
          <a:xfrm>
            <a:off x="5252497" y="1965282"/>
            <a:ext cx="609447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 Use L1 regularization to enhance the sparsity of gate masks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90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0">
            <a:extLst>
              <a:ext uri="{FF2B5EF4-FFF2-40B4-BE49-F238E27FC236}">
                <a16:creationId xmlns:a16="http://schemas.microsoft.com/office/drawing/2014/main" id="{449EBC0A-8419-485B-A556-D84A803DCF18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687" b="1" kern="0" cap="all" spc="84" dirty="0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OCM-CF</a:t>
            </a:r>
            <a:endParaRPr lang="zh-CN" altLang="en-US" sz="1687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0F15F2-AE36-4896-8A3C-206647D6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33" y="5448388"/>
            <a:ext cx="6305550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5C6840-4D7F-4848-8857-83858C9F7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96" y="1034696"/>
            <a:ext cx="9436608" cy="41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4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A443DD-829F-45EB-97B9-3AC21226776D}"/>
              </a:ext>
            </a:extLst>
          </p:cNvPr>
          <p:cNvSpPr txBox="1"/>
          <p:nvPr/>
        </p:nvSpPr>
        <p:spPr>
          <a:xfrm>
            <a:off x="822960" y="1754555"/>
            <a:ext cx="1052576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Manner1:   randomly sample |</a:t>
            </a:r>
            <a:r>
              <a:rPr lang="en-US" altLang="zh-CN" sz="2400" dirty="0">
                <a:solidFill>
                  <a:schemeClr val="bg1"/>
                </a:solidFill>
              </a:rPr>
              <a:t>s</a:t>
            </a:r>
            <a:r>
              <a:rPr lang="zh-CN" altLang="en-US" sz="2400" dirty="0">
                <a:solidFill>
                  <a:schemeClr val="bg1"/>
                </a:solidFill>
              </a:rPr>
              <a:t>+| items from X without any restriction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AC4898-8636-4FED-833B-F3D7CC8BA14A}"/>
              </a:ext>
            </a:extLst>
          </p:cNvPr>
          <p:cNvSpPr txBox="1"/>
          <p:nvPr/>
        </p:nvSpPr>
        <p:spPr>
          <a:xfrm>
            <a:off x="741680" y="3428276"/>
            <a:ext cx="112268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Manner2:   randomly sample |</a:t>
            </a:r>
            <a:r>
              <a:rPr lang="en-US" altLang="ko-KR" sz="2400" dirty="0">
                <a:solidFill>
                  <a:schemeClr val="bg1"/>
                </a:solidFill>
              </a:rPr>
              <a:t>s+| </a:t>
            </a:r>
            <a:r>
              <a:rPr lang="en-US" altLang="zh-CN" sz="2400" dirty="0">
                <a:solidFill>
                  <a:schemeClr val="bg1"/>
                </a:solidFill>
              </a:rPr>
              <a:t>items from X according to the item categories of </a:t>
            </a:r>
            <a:r>
              <a:rPr lang="en-US" altLang="ko-KR" sz="2400" dirty="0">
                <a:solidFill>
                  <a:schemeClr val="bg1"/>
                </a:solidFill>
              </a:rPr>
              <a:t>s+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34F6A1-6F78-4F20-9478-05B767381FC4}"/>
              </a:ext>
            </a:extLst>
          </p:cNvPr>
          <p:cNvSpPr txBox="1"/>
          <p:nvPr/>
        </p:nvSpPr>
        <p:spPr>
          <a:xfrm>
            <a:off x="833120" y="5056555"/>
            <a:ext cx="11226800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Manner3:   randomly choose one item of the positive outfit and replace it with a randomly sampled item of the same category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Shape 180">
            <a:extLst>
              <a:ext uri="{FF2B5EF4-FFF2-40B4-BE49-F238E27FC236}">
                <a16:creationId xmlns:a16="http://schemas.microsoft.com/office/drawing/2014/main" id="{8122C442-10CD-45A3-B3E8-C8301691D84D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687" b="1" kern="0" cap="all" spc="84" dirty="0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Negative Outfit Composition</a:t>
            </a:r>
          </a:p>
        </p:txBody>
      </p:sp>
    </p:spTree>
    <p:extLst>
      <p:ext uri="{BB962C8B-B14F-4D97-AF65-F5344CB8AC3E}">
        <p14:creationId xmlns:p14="http://schemas.microsoft.com/office/powerpoint/2010/main" val="281174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E7B28981-D01C-4088-828F-9A60DD36F0AF}"/>
              </a:ext>
            </a:extLst>
          </p:cNvPr>
          <p:cNvSpPr txBox="1">
            <a:spLocks/>
          </p:cNvSpPr>
          <p:nvPr/>
        </p:nvSpPr>
        <p:spPr>
          <a:xfrm>
            <a:off x="558800" y="5461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7500"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marL="0" marR="0" lvl="0" indent="0" algn="l" defTabSz="584200" rtl="0" eaLnBrk="1" fontAlgn="auto" latinLnBrk="0" hangingPunct="1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kumimoji="0" lang="en-US" altLang="zh-CN" sz="3600" b="1" i="0" u="none" strike="noStrike" kern="0" cap="all" spc="0" normalizeH="0" baseline="0" noProof="0" dirty="0">
                <a:ln>
                  <a:noFill/>
                </a:ln>
                <a:solidFill>
                  <a:srgbClr val="34A5DA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. Results</a:t>
            </a:r>
            <a:endParaRPr kumimoji="0" lang="zh-CN" altLang="en-US" sz="3600" b="1" i="0" u="none" strike="noStrike" kern="0" cap="all" spc="0" normalizeH="0" baseline="0" noProof="0" dirty="0">
              <a:ln>
                <a:noFill/>
              </a:ln>
              <a:solidFill>
                <a:srgbClr val="34A5DA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Baskervill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1C10D3-883D-4EF8-B18F-E9D8D3A6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5178"/>
            <a:ext cx="12192000" cy="342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1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0">
            <a:extLst>
              <a:ext uri="{FF2B5EF4-FFF2-40B4-BE49-F238E27FC236}">
                <a16:creationId xmlns:a16="http://schemas.microsoft.com/office/drawing/2014/main" id="{449EBC0A-8419-485B-A556-D84A803DCF18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None/>
              <a:tabLst/>
              <a:defRPr/>
            </a:pPr>
            <a:r>
              <a:rPr kumimoji="0" lang="en-US" altLang="zh-CN" sz="1687" b="1" i="0" u="none" strike="noStrike" kern="0" cap="all" spc="84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Similar Outfit Retrieval</a:t>
            </a:r>
            <a:endParaRPr kumimoji="0" lang="zh-CN" altLang="en-US" sz="1687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96BC85-6E62-424B-91E0-7EC17497F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9"/>
          <a:stretch/>
        </p:blipFill>
        <p:spPr>
          <a:xfrm>
            <a:off x="730885" y="731520"/>
            <a:ext cx="10953750" cy="55489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06BA66B-2AFE-46B5-8637-9AC395C5A7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6" b="1"/>
          <a:stretch/>
        </p:blipFill>
        <p:spPr>
          <a:xfrm>
            <a:off x="5197382" y="6370320"/>
            <a:ext cx="2392138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5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0">
            <a:extLst>
              <a:ext uri="{FF2B5EF4-FFF2-40B4-BE49-F238E27FC236}">
                <a16:creationId xmlns:a16="http://schemas.microsoft.com/office/drawing/2014/main" id="{449EBC0A-8419-485B-A556-D84A803DCF18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None/>
              <a:tabLst/>
              <a:defRPr/>
            </a:pPr>
            <a:r>
              <a:rPr kumimoji="0" lang="en-US" altLang="zh-CN" sz="1687" b="1" i="0" u="none" strike="noStrike" kern="0" cap="all" spc="84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ablation study</a:t>
            </a:r>
            <a:endParaRPr kumimoji="0" lang="zh-CN" altLang="en-US" sz="1687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D1AE80-B899-4C13-90C7-4286675C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78" y="948880"/>
            <a:ext cx="7021915" cy="33305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FCDA7-A88D-4CA0-97EE-9BEFADBE4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581"/>
          <a:stretch/>
        </p:blipFill>
        <p:spPr>
          <a:xfrm>
            <a:off x="590161" y="4664957"/>
            <a:ext cx="5228092" cy="16809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EE7621-9028-40FC-834C-AFEB329607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60"/>
          <a:stretch/>
        </p:blipFill>
        <p:spPr>
          <a:xfrm>
            <a:off x="5934836" y="4664957"/>
            <a:ext cx="5257229" cy="141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9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0">
            <a:extLst>
              <a:ext uri="{FF2B5EF4-FFF2-40B4-BE49-F238E27FC236}">
                <a16:creationId xmlns:a16="http://schemas.microsoft.com/office/drawing/2014/main" id="{449EBC0A-8419-485B-A556-D84A803DCF18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None/>
              <a:tabLst/>
              <a:defRPr/>
            </a:pPr>
            <a:r>
              <a:rPr kumimoji="0" lang="en-US" altLang="zh-CN" sz="1687" b="1" i="0" u="none" strike="noStrike" kern="0" cap="all" spc="84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complementarity regularization</a:t>
            </a:r>
            <a:endParaRPr kumimoji="0" lang="zh-CN" altLang="en-US" sz="1687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E86886-07AC-4BE5-8B9B-FC32587D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139697"/>
            <a:ext cx="6374654" cy="31542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A3D160-4637-4B72-A41A-898FD973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094" y="2300477"/>
            <a:ext cx="5332667" cy="28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7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1D8BEA-5729-4955-AFF5-8193E650950D}"/>
              </a:ext>
            </a:extLst>
          </p:cNvPr>
          <p:cNvSpPr txBox="1"/>
          <p:nvPr/>
        </p:nvSpPr>
        <p:spPr>
          <a:xfrm>
            <a:off x="1344168" y="1159931"/>
            <a:ext cx="9052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任务分工</a:t>
            </a:r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/>
          </a:p>
          <a:p>
            <a:pPr algn="ctr"/>
            <a:r>
              <a:rPr lang="zh-CN" altLang="en-US" sz="2000" dirty="0"/>
              <a:t>褚灵强</a:t>
            </a:r>
            <a:r>
              <a:rPr lang="en-US" altLang="zh-CN" sz="2000" dirty="0"/>
              <a:t>    212050175    </a:t>
            </a:r>
            <a:r>
              <a:rPr lang="zh-CN" altLang="en-US" sz="2000" dirty="0"/>
              <a:t>文献阅读、讲</a:t>
            </a:r>
            <a:r>
              <a:rPr lang="en-US" altLang="zh-CN" sz="2000" dirty="0"/>
              <a:t>ppt</a:t>
            </a:r>
          </a:p>
          <a:p>
            <a:pPr algn="ctr"/>
            <a:endParaRPr lang="en-US" altLang="zh-CN" sz="2000" dirty="0"/>
          </a:p>
          <a:p>
            <a:pPr algn="ctr"/>
            <a:r>
              <a:rPr lang="zh-CN" altLang="en-US" sz="2000" dirty="0"/>
              <a:t>     金涛      </a:t>
            </a:r>
            <a:r>
              <a:rPr lang="en-US" altLang="zh-CN" sz="2000" dirty="0"/>
              <a:t>212050157    </a:t>
            </a:r>
            <a:r>
              <a:rPr lang="zh-CN" altLang="en-US" sz="2000" dirty="0"/>
              <a:t>文献阅读、优化</a:t>
            </a:r>
            <a:r>
              <a:rPr lang="en-US" altLang="zh-CN" sz="2000" dirty="0"/>
              <a:t>ppt</a:t>
            </a:r>
          </a:p>
          <a:p>
            <a:pPr algn="ctr"/>
            <a:endParaRPr lang="en-US" altLang="zh-CN" sz="2000" dirty="0"/>
          </a:p>
          <a:p>
            <a:pPr algn="ctr"/>
            <a:r>
              <a:rPr lang="zh-CN" altLang="en-US" sz="2000" dirty="0"/>
              <a:t>   朱俊凯    </a:t>
            </a:r>
            <a:r>
              <a:rPr lang="en-US" altLang="zh-CN" sz="2000" dirty="0"/>
              <a:t>212050234    </a:t>
            </a:r>
            <a:r>
              <a:rPr lang="zh-CN" altLang="en-US" sz="2000" dirty="0"/>
              <a:t>文献阅读、</a:t>
            </a:r>
            <a:r>
              <a:rPr lang="en-US" altLang="zh-CN" sz="2000" dirty="0"/>
              <a:t>ppt</a:t>
            </a:r>
            <a:r>
              <a:rPr lang="zh-CN" altLang="en-US" sz="2000" dirty="0"/>
              <a:t>制作</a:t>
            </a:r>
          </a:p>
        </p:txBody>
      </p:sp>
    </p:spTree>
    <p:extLst>
      <p:ext uri="{BB962C8B-B14F-4D97-AF65-F5344CB8AC3E}">
        <p14:creationId xmlns:p14="http://schemas.microsoft.com/office/powerpoint/2010/main" val="34822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18286" y="2751110"/>
            <a:ext cx="5243766" cy="508992"/>
          </a:xfrm>
        </p:spPr>
        <p:txBody>
          <a:bodyPr>
            <a:noAutofit/>
          </a:bodyPr>
          <a:lstStyle/>
          <a:p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Background</a:t>
            </a:r>
            <a:endParaRPr lang="zh-CN" altLang="en-US" dirty="0">
              <a:latin typeface="Helvetica Neue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29299" y="792404"/>
            <a:ext cx="1885132" cy="939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defTabSz="410751" hangingPunct="0">
              <a:spcBef>
                <a:spcPts val="1687"/>
              </a:spcBef>
            </a:pPr>
            <a:r>
              <a:rPr lang="en-US" altLang="zh-CN" sz="4219" dirty="0">
                <a:solidFill>
                  <a:srgbClr val="838787"/>
                </a:solidFill>
                <a:latin typeface="等线" panose="02010600030101010101" pitchFamily="2" charset="-122"/>
                <a:ea typeface="等线" panose="02010600030101010101" pitchFamily="2" charset="-122"/>
                <a:sym typeface="Avenir Next Medium"/>
              </a:rPr>
              <a:t>Agenda</a:t>
            </a:r>
            <a:endParaRPr lang="zh-CN" altLang="en-US" sz="4219" dirty="0">
              <a:solidFill>
                <a:srgbClr val="838787"/>
              </a:solidFill>
              <a:latin typeface="等线" panose="02010600030101010101" pitchFamily="2" charset="-122"/>
              <a:ea typeface="等线" panose="02010600030101010101" pitchFamily="2" charset="-122"/>
              <a:sym typeface="Avenir Next Medium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16553" y="2558610"/>
            <a:ext cx="200376" cy="5931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defTabSz="410751" hangingPunct="0">
              <a:spcBef>
                <a:spcPts val="1687"/>
              </a:spcBef>
            </a:pPr>
            <a:r>
              <a:rPr lang="en-US" altLang="zh-CN" sz="1969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1</a:t>
            </a:r>
            <a:endParaRPr lang="zh-CN" altLang="en-US" sz="1969" dirty="0">
              <a:solidFill>
                <a:srgbClr val="838787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757F0D1-3E59-4268-B7EA-8B55196756B7}"/>
              </a:ext>
            </a:extLst>
          </p:cNvPr>
          <p:cNvCxnSpPr>
            <a:cxnSpLocks/>
          </p:cNvCxnSpPr>
          <p:nvPr/>
        </p:nvCxnSpPr>
        <p:spPr bwMode="auto">
          <a:xfrm>
            <a:off x="3964208" y="3306883"/>
            <a:ext cx="474247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757F0D1-3E59-4268-B7EA-8B55196756B7}"/>
              </a:ext>
            </a:extLst>
          </p:cNvPr>
          <p:cNvCxnSpPr>
            <a:cxnSpLocks/>
          </p:cNvCxnSpPr>
          <p:nvPr/>
        </p:nvCxnSpPr>
        <p:spPr bwMode="auto">
          <a:xfrm>
            <a:off x="3699146" y="4117164"/>
            <a:ext cx="4609967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757F0D1-3E59-4268-B7EA-8B55196756B7}"/>
              </a:ext>
            </a:extLst>
          </p:cNvPr>
          <p:cNvCxnSpPr>
            <a:cxnSpLocks/>
          </p:cNvCxnSpPr>
          <p:nvPr/>
        </p:nvCxnSpPr>
        <p:spPr bwMode="auto">
          <a:xfrm>
            <a:off x="3446763" y="4916560"/>
            <a:ext cx="452442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3565325" y="3359718"/>
            <a:ext cx="200376" cy="5931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defTabSz="410751" hangingPunct="0">
              <a:spcBef>
                <a:spcPts val="1687"/>
              </a:spcBef>
            </a:pPr>
            <a:r>
              <a:rPr lang="en-US" altLang="zh-CN" sz="1969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2</a:t>
            </a:r>
            <a:endParaRPr lang="zh-CN" altLang="en-US" sz="1969" dirty="0">
              <a:solidFill>
                <a:srgbClr val="838787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0" name="文本框 18"/>
          <p:cNvSpPr txBox="1"/>
          <p:nvPr/>
        </p:nvSpPr>
        <p:spPr>
          <a:xfrm>
            <a:off x="3308565" y="4180444"/>
            <a:ext cx="200376" cy="5931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35719" tIns="35719" rIns="35719" bIns="3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defTabSz="410751">
              <a:spcBef>
                <a:spcPts val="1687"/>
              </a:spcBef>
            </a:pPr>
            <a:r>
              <a:rPr lang="en-US" altLang="zh-CN" sz="1969" dirty="0"/>
              <a:t>3</a:t>
            </a:r>
            <a:endParaRPr lang="zh-CN" altLang="en-US" sz="1969" dirty="0"/>
          </a:p>
        </p:txBody>
      </p:sp>
      <p:sp>
        <p:nvSpPr>
          <p:cNvPr id="32" name="íš1îdè">
            <a:extLst>
              <a:ext uri="{FF2B5EF4-FFF2-40B4-BE49-F238E27FC236}">
                <a16:creationId xmlns:a16="http://schemas.microsoft.com/office/drawing/2014/main" id="{D2E156DD-570F-4712-93C0-D5F0FEABB721}"/>
              </a:ext>
            </a:extLst>
          </p:cNvPr>
          <p:cNvSpPr/>
          <p:nvPr/>
        </p:nvSpPr>
        <p:spPr>
          <a:xfrm flipH="1" flipV="1">
            <a:off x="599657" y="2650763"/>
            <a:ext cx="1826178" cy="3067095"/>
          </a:xfrm>
          <a:custGeom>
            <a:avLst/>
            <a:gdLst>
              <a:gd name="connsiteX0" fmla="*/ 1832955 w 1832955"/>
              <a:gd name="connsiteY0" fmla="*/ 1875161 h 1875161"/>
              <a:gd name="connsiteX1" fmla="*/ 0 w 1832955"/>
              <a:gd name="connsiteY1" fmla="*/ 1875161 h 1875161"/>
              <a:gd name="connsiteX2" fmla="*/ 999671 w 1832955"/>
              <a:gd name="connsiteY2" fmla="*/ 3843 h 1875161"/>
              <a:gd name="connsiteX3" fmla="*/ 1832955 w 1832955"/>
              <a:gd name="connsiteY3" fmla="*/ 0 h 187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955" h="1875161">
                <a:moveTo>
                  <a:pt x="1832955" y="1875161"/>
                </a:moveTo>
                <a:lnTo>
                  <a:pt x="0" y="1875161"/>
                </a:lnTo>
                <a:lnTo>
                  <a:pt x="999671" y="3843"/>
                </a:lnTo>
                <a:lnTo>
                  <a:pt x="1832955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3281" tIns="32906" rIns="63281" bIns="329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6" dirty="0"/>
          </a:p>
        </p:txBody>
      </p:sp>
      <p:sp>
        <p:nvSpPr>
          <p:cNvPr id="35" name="ïṣļíḍè">
            <a:extLst>
              <a:ext uri="{FF2B5EF4-FFF2-40B4-BE49-F238E27FC236}">
                <a16:creationId xmlns:a16="http://schemas.microsoft.com/office/drawing/2014/main" id="{E7736969-9571-42C7-9BFF-36D1AF842A6C}"/>
              </a:ext>
            </a:extLst>
          </p:cNvPr>
          <p:cNvSpPr/>
          <p:nvPr/>
        </p:nvSpPr>
        <p:spPr>
          <a:xfrm>
            <a:off x="8956938" y="2650763"/>
            <a:ext cx="2590543" cy="3067095"/>
          </a:xfrm>
          <a:custGeom>
            <a:avLst/>
            <a:gdLst>
              <a:gd name="connsiteX0" fmla="*/ 4061955 w 4734240"/>
              <a:gd name="connsiteY0" fmla="*/ 0 h 1885442"/>
              <a:gd name="connsiteX1" fmla="*/ 4734240 w 4734240"/>
              <a:gd name="connsiteY1" fmla="*/ 0 h 1885442"/>
              <a:gd name="connsiteX2" fmla="*/ 4734240 w 4734240"/>
              <a:gd name="connsiteY2" fmla="*/ 1875162 h 1885442"/>
              <a:gd name="connsiteX3" fmla="*/ 4061955 w 4734240"/>
              <a:gd name="connsiteY3" fmla="*/ 1875162 h 1885442"/>
              <a:gd name="connsiteX4" fmla="*/ 4061955 w 4734240"/>
              <a:gd name="connsiteY4" fmla="*/ 1885442 h 1885442"/>
              <a:gd name="connsiteX5" fmla="*/ 0 w 4734240"/>
              <a:gd name="connsiteY5" fmla="*/ 1885442 h 1885442"/>
              <a:gd name="connsiteX6" fmla="*/ 999671 w 4734240"/>
              <a:gd name="connsiteY6" fmla="*/ 14124 h 188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240" h="1885442">
                <a:moveTo>
                  <a:pt x="4061955" y="0"/>
                </a:moveTo>
                <a:lnTo>
                  <a:pt x="4734240" y="0"/>
                </a:lnTo>
                <a:lnTo>
                  <a:pt x="4734240" y="1875162"/>
                </a:lnTo>
                <a:lnTo>
                  <a:pt x="4061955" y="1875162"/>
                </a:lnTo>
                <a:lnTo>
                  <a:pt x="4061955" y="1885442"/>
                </a:lnTo>
                <a:lnTo>
                  <a:pt x="0" y="1885442"/>
                </a:lnTo>
                <a:lnTo>
                  <a:pt x="999671" y="14124"/>
                </a:lnTo>
                <a:close/>
              </a:path>
            </a:pathLst>
          </a:custGeom>
          <a:blipFill>
            <a:blip r:embed="rId3"/>
            <a:srcRect/>
            <a:stretch>
              <a:fillRect t="-33925" b="-33471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3281" tIns="32906" rIns="63281" bIns="329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6" dirty="0"/>
          </a:p>
        </p:txBody>
      </p:sp>
      <p:sp>
        <p:nvSpPr>
          <p:cNvPr id="38" name="标题 2"/>
          <p:cNvSpPr txBox="1">
            <a:spLocks/>
          </p:cNvSpPr>
          <p:nvPr/>
        </p:nvSpPr>
        <p:spPr>
          <a:xfrm>
            <a:off x="3858635" y="4373291"/>
            <a:ext cx="2263534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endParaRPr lang="zh-CN" altLang="en-US" sz="3094" b="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22" name="标题 2">
            <a:extLst>
              <a:ext uri="{FF2B5EF4-FFF2-40B4-BE49-F238E27FC236}">
                <a16:creationId xmlns:a16="http://schemas.microsoft.com/office/drawing/2014/main" id="{86F925BE-BCB1-4559-99A0-5A6971BB892F}"/>
              </a:ext>
            </a:extLst>
          </p:cNvPr>
          <p:cNvSpPr txBox="1">
            <a:spLocks/>
          </p:cNvSpPr>
          <p:nvPr/>
        </p:nvSpPr>
        <p:spPr>
          <a:xfrm>
            <a:off x="4022817" y="3639006"/>
            <a:ext cx="4707053" cy="508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Main Idea</a:t>
            </a:r>
            <a:endParaRPr lang="zh-CN" altLang="en-US" dirty="0">
              <a:latin typeface="Helvetica Neue"/>
              <a:ea typeface="等线" panose="02010600030101010101" pitchFamily="2" charset="-122"/>
            </a:endParaRPr>
          </a:p>
        </p:txBody>
      </p:sp>
      <p:sp>
        <p:nvSpPr>
          <p:cNvPr id="23" name="标题 2">
            <a:extLst>
              <a:ext uri="{FF2B5EF4-FFF2-40B4-BE49-F238E27FC236}">
                <a16:creationId xmlns:a16="http://schemas.microsoft.com/office/drawing/2014/main" id="{1A01BF83-904C-43BD-A1A5-A49DA14E7C94}"/>
              </a:ext>
            </a:extLst>
          </p:cNvPr>
          <p:cNvSpPr txBox="1">
            <a:spLocks/>
          </p:cNvSpPr>
          <p:nvPr/>
        </p:nvSpPr>
        <p:spPr>
          <a:xfrm>
            <a:off x="3777651" y="4417571"/>
            <a:ext cx="4707053" cy="508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Methods and process</a:t>
            </a:r>
            <a:endParaRPr lang="zh-CN" altLang="en-US" dirty="0">
              <a:latin typeface="Helvetica Neue"/>
              <a:ea typeface="等线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C9447D4-AC92-4C7F-B984-0CE4B6D91DBF}"/>
              </a:ext>
            </a:extLst>
          </p:cNvPr>
          <p:cNvGrpSpPr/>
          <p:nvPr/>
        </p:nvGrpSpPr>
        <p:grpSpPr>
          <a:xfrm>
            <a:off x="2738347" y="2674176"/>
            <a:ext cx="1470303" cy="2978500"/>
            <a:chOff x="2738347" y="2674176"/>
            <a:chExt cx="1470303" cy="2978500"/>
          </a:xfrm>
        </p:grpSpPr>
        <p:grpSp>
          <p:nvGrpSpPr>
            <p:cNvPr id="36" name="组合 35"/>
            <p:cNvGrpSpPr/>
            <p:nvPr/>
          </p:nvGrpSpPr>
          <p:grpSpPr>
            <a:xfrm>
              <a:off x="3062906" y="2674176"/>
              <a:ext cx="1145744" cy="2242384"/>
              <a:chOff x="2290280" y="3710272"/>
              <a:chExt cx="1629503" cy="3189168"/>
            </a:xfrm>
          </p:grpSpPr>
          <p:sp>
            <p:nvSpPr>
              <p:cNvPr id="8" name="同心圆 7"/>
              <p:cNvSpPr/>
              <p:nvPr/>
            </p:nvSpPr>
            <p:spPr>
              <a:xfrm>
                <a:off x="3014908" y="3710272"/>
                <a:ext cx="904875" cy="904875"/>
              </a:xfrm>
              <a:prstGeom prst="donut">
                <a:avLst>
                  <a:gd name="adj" fmla="val 14960"/>
                </a:avLst>
              </a:prstGeom>
              <a:solidFill>
                <a:srgbClr val="62B1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6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同心圆 13"/>
              <p:cNvSpPr/>
              <p:nvPr/>
            </p:nvSpPr>
            <p:spPr>
              <a:xfrm>
                <a:off x="2667257" y="4849449"/>
                <a:ext cx="904875" cy="904875"/>
              </a:xfrm>
              <a:prstGeom prst="donut">
                <a:avLst>
                  <a:gd name="adj" fmla="val 14960"/>
                </a:avLst>
              </a:prstGeom>
              <a:solidFill>
                <a:srgbClr val="62B1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6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同心圆 14"/>
              <p:cNvSpPr/>
              <p:nvPr/>
            </p:nvSpPr>
            <p:spPr>
              <a:xfrm>
                <a:off x="2290280" y="5994565"/>
                <a:ext cx="904875" cy="904875"/>
              </a:xfrm>
              <a:prstGeom prst="donut">
                <a:avLst>
                  <a:gd name="adj" fmla="val 14960"/>
                </a:avLst>
              </a:prstGeom>
              <a:solidFill>
                <a:srgbClr val="62B1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6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9528B243-8B23-427D-9952-17939EBD504A}"/>
                </a:ext>
              </a:extLst>
            </p:cNvPr>
            <p:cNvSpPr/>
            <p:nvPr/>
          </p:nvSpPr>
          <p:spPr>
            <a:xfrm>
              <a:off x="2738347" y="5016436"/>
              <a:ext cx="636240" cy="636240"/>
            </a:xfrm>
            <a:prstGeom prst="donut">
              <a:avLst>
                <a:gd name="adj" fmla="val 14960"/>
              </a:avLst>
            </a:prstGeom>
            <a:solidFill>
              <a:srgbClr val="62B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6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7FDA44B-917A-4F74-87BA-341147701AAD}"/>
              </a:ext>
            </a:extLst>
          </p:cNvPr>
          <p:cNvCxnSpPr>
            <a:cxnSpLocks/>
          </p:cNvCxnSpPr>
          <p:nvPr/>
        </p:nvCxnSpPr>
        <p:spPr bwMode="auto">
          <a:xfrm>
            <a:off x="3112727" y="5652676"/>
            <a:ext cx="452442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文本框 18">
            <a:extLst>
              <a:ext uri="{FF2B5EF4-FFF2-40B4-BE49-F238E27FC236}">
                <a16:creationId xmlns:a16="http://schemas.microsoft.com/office/drawing/2014/main" id="{96EC6636-056D-408B-ACC4-B6E370440DEB}"/>
              </a:ext>
            </a:extLst>
          </p:cNvPr>
          <p:cNvSpPr txBox="1"/>
          <p:nvPr/>
        </p:nvSpPr>
        <p:spPr>
          <a:xfrm>
            <a:off x="2974529" y="4916560"/>
            <a:ext cx="200376" cy="5931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35719" tIns="35719" rIns="35719" bIns="3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defTabSz="410751">
              <a:spcBef>
                <a:spcPts val="1687"/>
              </a:spcBef>
            </a:pPr>
            <a:r>
              <a:rPr lang="en-US" altLang="zh-CN" sz="1969" dirty="0"/>
              <a:t>4</a:t>
            </a:r>
            <a:endParaRPr lang="zh-CN" altLang="en-US" sz="1969" dirty="0"/>
          </a:p>
        </p:txBody>
      </p:sp>
      <p:sp>
        <p:nvSpPr>
          <p:cNvPr id="37" name="标题 2">
            <a:extLst>
              <a:ext uri="{FF2B5EF4-FFF2-40B4-BE49-F238E27FC236}">
                <a16:creationId xmlns:a16="http://schemas.microsoft.com/office/drawing/2014/main" id="{74C2E618-6DA6-4888-BA2C-6E6F81F8963E}"/>
              </a:ext>
            </a:extLst>
          </p:cNvPr>
          <p:cNvSpPr txBox="1">
            <a:spLocks/>
          </p:cNvSpPr>
          <p:nvPr/>
        </p:nvSpPr>
        <p:spPr>
          <a:xfrm>
            <a:off x="3524599" y="5109407"/>
            <a:ext cx="2263534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endParaRPr lang="zh-CN" altLang="en-US" sz="3094" b="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39" name="标题 2">
            <a:extLst>
              <a:ext uri="{FF2B5EF4-FFF2-40B4-BE49-F238E27FC236}">
                <a16:creationId xmlns:a16="http://schemas.microsoft.com/office/drawing/2014/main" id="{4CE9A04F-D13E-4479-AAB0-3800E1198BB1}"/>
              </a:ext>
            </a:extLst>
          </p:cNvPr>
          <p:cNvSpPr txBox="1">
            <a:spLocks/>
          </p:cNvSpPr>
          <p:nvPr/>
        </p:nvSpPr>
        <p:spPr>
          <a:xfrm>
            <a:off x="3572410" y="5126546"/>
            <a:ext cx="4707053" cy="508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Results</a:t>
            </a:r>
            <a:endParaRPr lang="zh-CN" altLang="en-US" dirty="0">
              <a:latin typeface="Helvetica Neue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4304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E7B28981-D01C-4088-828F-9A60DD36F0AF}"/>
              </a:ext>
            </a:extLst>
          </p:cNvPr>
          <p:cNvSpPr txBox="1">
            <a:spLocks/>
          </p:cNvSpPr>
          <p:nvPr/>
        </p:nvSpPr>
        <p:spPr>
          <a:xfrm>
            <a:off x="558800" y="5461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7500"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marL="0" marR="0" lvl="0" indent="0" algn="l" defTabSz="584200" rtl="0" eaLnBrk="1" fontAlgn="auto" latinLnBrk="0" hangingPunct="1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all" spc="0" normalizeH="0" baseline="0" noProof="0" dirty="0">
                <a:ln>
                  <a:noFill/>
                </a:ln>
                <a:solidFill>
                  <a:srgbClr val="34A5DA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1. </a:t>
            </a:r>
            <a:r>
              <a:rPr lang="en-US" altLang="zh-CN" sz="3600" kern="0" dirty="0" err="1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BackGroud</a:t>
            </a:r>
            <a:endParaRPr lang="zh-CN" altLang="en-US" sz="3600" kern="0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255F63-C24E-4002-A3B1-562AF61B5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75"/>
          <a:stretch/>
        </p:blipFill>
        <p:spPr>
          <a:xfrm>
            <a:off x="647817" y="2375383"/>
            <a:ext cx="5683409" cy="2392850"/>
          </a:xfrm>
          <a:prstGeom prst="rect">
            <a:avLst/>
          </a:prstGeom>
        </p:spPr>
      </p:pic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D8E48C45-A471-4C4A-8996-8AE32175E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1"/>
          <a:stretch/>
        </p:blipFill>
        <p:spPr bwMode="auto">
          <a:xfrm>
            <a:off x="7625799" y="1599308"/>
            <a:ext cx="2621446" cy="311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8CAD05-3534-4551-B86C-F0096A4445E1}"/>
              </a:ext>
            </a:extLst>
          </p:cNvPr>
          <p:cNvSpPr txBox="1"/>
          <p:nvPr/>
        </p:nvSpPr>
        <p:spPr>
          <a:xfrm>
            <a:off x="2494721" y="54367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找相似的人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075DBA-BB35-4E2D-8995-6456AB1B014E}"/>
              </a:ext>
            </a:extLst>
          </p:cNvPr>
          <p:cNvSpPr txBox="1"/>
          <p:nvPr/>
        </p:nvSpPr>
        <p:spPr>
          <a:xfrm>
            <a:off x="8560903" y="5410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找相似的物</a:t>
            </a:r>
          </a:p>
        </p:txBody>
      </p:sp>
    </p:spTree>
    <p:extLst>
      <p:ext uri="{BB962C8B-B14F-4D97-AF65-F5344CB8AC3E}">
        <p14:creationId xmlns:p14="http://schemas.microsoft.com/office/powerpoint/2010/main" val="407034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0">
            <a:extLst>
              <a:ext uri="{FF2B5EF4-FFF2-40B4-BE49-F238E27FC236}">
                <a16:creationId xmlns:a16="http://schemas.microsoft.com/office/drawing/2014/main" id="{AF3EBBAE-1DB8-4C40-9743-B25466123668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None/>
              <a:tabLst/>
              <a:defRPr/>
            </a:pPr>
            <a:r>
              <a:rPr kumimoji="0" lang="en-US" altLang="zh-CN" sz="1687" b="1" i="0" u="none" strike="noStrike" kern="0" cap="all" spc="84" normalizeH="0" baseline="0" noProof="0" dirty="0" err="1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BackGroud</a:t>
            </a:r>
            <a:endParaRPr kumimoji="0" lang="zh-CN" altLang="en-US" sz="1687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61B1DA-1AEE-40E0-A532-7C09A2F8ACD2}"/>
              </a:ext>
            </a:extLst>
          </p:cNvPr>
          <p:cNvSpPr txBox="1"/>
          <p:nvPr/>
        </p:nvSpPr>
        <p:spPr>
          <a:xfrm>
            <a:off x="5174360" y="1977395"/>
            <a:ext cx="7191376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773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Tx/>
              <a:buFontTx/>
              <a:buNone/>
              <a:tabLst/>
              <a:defRPr sz="3100"/>
            </a:pPr>
            <a:r>
              <a:rPr lang="en-US" altLang="zh-CN" sz="2180" kern="0" dirty="0">
                <a:solidFill>
                  <a:srgbClr val="838787"/>
                </a:solidFill>
                <a:latin typeface="Avenir Next Medium"/>
                <a:sym typeface="Avenir Next Medium"/>
              </a:rPr>
              <a:t>To make outfits recommendation, we have to generate embedding of outfits and evaluate compatibility of outfits.</a:t>
            </a:r>
            <a:endParaRPr lang="zh-CN" altLang="en-US" sz="2180" kern="0" dirty="0">
              <a:solidFill>
                <a:srgbClr val="838787"/>
              </a:solidFill>
              <a:latin typeface="Avenir Next Medium"/>
              <a:sym typeface="Avenir Next Mediu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EED13A-2469-4AD0-89A2-453467705B13}"/>
              </a:ext>
            </a:extLst>
          </p:cNvPr>
          <p:cNvSpPr txBox="1"/>
          <p:nvPr/>
        </p:nvSpPr>
        <p:spPr>
          <a:xfrm>
            <a:off x="5174360" y="4117319"/>
            <a:ext cx="7017640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180" kern="0">
                <a:solidFill>
                  <a:srgbClr val="838787"/>
                </a:solidFill>
                <a:latin typeface="Avenir Next Medium"/>
              </a:defRPr>
            </a:lvl1pPr>
          </a:lstStyle>
          <a:p>
            <a:r>
              <a:rPr lang="en-US" altLang="zh-CN" dirty="0"/>
              <a:t>For different outfits, we need to optimize the presentation of individual items based on context to better </a:t>
            </a:r>
            <a:r>
              <a:rPr lang="en-US" altLang="zh-CN" sz="2180" kern="0" dirty="0">
                <a:solidFill>
                  <a:srgbClr val="838787"/>
                </a:solidFill>
                <a:latin typeface="Avenir Next Medium"/>
                <a:sym typeface="Avenir Next Medium"/>
              </a:rPr>
              <a:t>evaluate.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449AE2-7AAE-427F-B6FE-B148B4FC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7" y="1843087"/>
            <a:ext cx="36004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0">
            <a:extLst>
              <a:ext uri="{FF2B5EF4-FFF2-40B4-BE49-F238E27FC236}">
                <a16:creationId xmlns:a16="http://schemas.microsoft.com/office/drawing/2014/main" id="{AF3EBBAE-1DB8-4C40-9743-B25466123668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None/>
              <a:tabLst/>
              <a:defRPr/>
            </a:pPr>
            <a:r>
              <a:rPr kumimoji="0" lang="en-US" altLang="zh-CN" sz="1687" b="1" i="0" u="none" strike="noStrike" kern="0" cap="all" spc="84" normalizeH="0" baseline="0" noProof="0" dirty="0" err="1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BackGroud</a:t>
            </a:r>
            <a:endParaRPr kumimoji="0" lang="zh-CN" altLang="en-US" sz="1687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</p:txBody>
      </p:sp>
      <p:sp>
        <p:nvSpPr>
          <p:cNvPr id="12" name="Shape 176">
            <a:extLst>
              <a:ext uri="{FF2B5EF4-FFF2-40B4-BE49-F238E27FC236}">
                <a16:creationId xmlns:a16="http://schemas.microsoft.com/office/drawing/2014/main" id="{CE9009BA-3877-47F1-BF57-7DD0CFB419E0}"/>
              </a:ext>
            </a:extLst>
          </p:cNvPr>
          <p:cNvSpPr txBox="1">
            <a:spLocks/>
          </p:cNvSpPr>
          <p:nvPr/>
        </p:nvSpPr>
        <p:spPr>
          <a:xfrm>
            <a:off x="923155" y="1512483"/>
            <a:ext cx="10566201" cy="461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r>
              <a:rPr lang="en-US" altLang="zh-CN" sz="2180" kern="0" dirty="0"/>
              <a:t>Pair-based methods</a:t>
            </a:r>
            <a:r>
              <a:rPr lang="zh-CN" altLang="en-US" sz="2180" kern="0" dirty="0"/>
              <a:t>：</a:t>
            </a:r>
            <a:endParaRPr lang="en-US" altLang="zh-CN" sz="2180" kern="0" dirty="0"/>
          </a:p>
          <a:p>
            <a:pPr marL="0" indent="0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buNone/>
              <a:defRPr sz="3100"/>
            </a:pPr>
            <a:r>
              <a:rPr lang="en-US" altLang="zh-CN" sz="2180" kern="0" dirty="0"/>
              <a:t>	1</a:t>
            </a:r>
            <a:r>
              <a:rPr lang="zh-CN" altLang="en-US" sz="2180" kern="0" dirty="0"/>
              <a:t>、</a:t>
            </a:r>
            <a:r>
              <a:rPr lang="en-US" altLang="zh-CN" sz="2180" kern="0" dirty="0"/>
              <a:t> </a:t>
            </a:r>
            <a:r>
              <a:rPr lang="en-US" altLang="zh-CN" sz="2200" kern="0" dirty="0">
                <a:solidFill>
                  <a:srgbClr val="00B0F0"/>
                </a:solidFill>
              </a:rPr>
              <a:t>Overlook the hyper-relation and context relationship </a:t>
            </a:r>
            <a:r>
              <a:rPr lang="en-US" altLang="zh-CN" sz="2180" kern="0" dirty="0"/>
              <a:t>among multiple fashion items.</a:t>
            </a:r>
          </a:p>
          <a:p>
            <a:pPr marL="0" indent="0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buNone/>
              <a:defRPr sz="3100"/>
            </a:pPr>
            <a:r>
              <a:rPr lang="en-US" altLang="zh-CN" sz="2180" kern="0" dirty="0"/>
              <a:t>	2</a:t>
            </a:r>
            <a:r>
              <a:rPr lang="zh-CN" altLang="en-US" sz="2180" kern="0" dirty="0"/>
              <a:t>、</a:t>
            </a:r>
            <a:r>
              <a:rPr lang="en-US" altLang="zh-CN" sz="2180" kern="0" dirty="0"/>
              <a:t> The time complexity is O(n</a:t>
            </a:r>
            <a:r>
              <a:rPr lang="en-US" altLang="zh-CN" sz="2180" kern="0" baseline="30000" dirty="0"/>
              <a:t>2</a:t>
            </a:r>
            <a:r>
              <a:rPr lang="en-US" altLang="zh-CN" sz="2180" kern="0" dirty="0"/>
              <a:t>)</a:t>
            </a:r>
          </a:p>
          <a:p>
            <a:pPr marL="0" indent="0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buNone/>
              <a:defRPr sz="3100"/>
            </a:pPr>
            <a:endParaRPr lang="zh-CN" altLang="en-US" sz="2180" kern="0" dirty="0"/>
          </a:p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r>
              <a:rPr lang="en-US" altLang="zh-CN" sz="2180" kern="0" dirty="0"/>
              <a:t>sequence-based methods</a:t>
            </a:r>
            <a:r>
              <a:rPr lang="zh-CN" altLang="en-US" sz="2180" kern="0" dirty="0"/>
              <a:t>：</a:t>
            </a:r>
          </a:p>
          <a:p>
            <a:pPr marL="0" indent="0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buNone/>
              <a:defRPr sz="3100"/>
            </a:pPr>
            <a:r>
              <a:rPr lang="en-US" altLang="zh-CN" sz="2180" kern="0" dirty="0"/>
              <a:t>	1</a:t>
            </a:r>
            <a:r>
              <a:rPr lang="zh-CN" altLang="en-US" sz="2180" kern="0" dirty="0"/>
              <a:t>、</a:t>
            </a:r>
            <a:r>
              <a:rPr lang="en-US" altLang="zh-CN" sz="2180" kern="0" dirty="0"/>
              <a:t>Take into account the item context.</a:t>
            </a:r>
          </a:p>
          <a:p>
            <a:pPr marL="0" indent="0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buNone/>
              <a:defRPr sz="3100"/>
            </a:pPr>
            <a:r>
              <a:rPr lang="en-US" altLang="zh-CN" sz="2180" kern="0" dirty="0"/>
              <a:t>	2</a:t>
            </a:r>
            <a:r>
              <a:rPr lang="zh-CN" altLang="en-US" sz="2180" kern="0" dirty="0"/>
              <a:t>、</a:t>
            </a:r>
            <a:r>
              <a:rPr lang="en-US" altLang="zh-CN" sz="2180" kern="0" dirty="0"/>
              <a:t>Performance tends to be </a:t>
            </a:r>
            <a:r>
              <a:rPr lang="en-US" altLang="zh-CN" sz="2200" kern="0" dirty="0">
                <a:solidFill>
                  <a:srgbClr val="00B0F0"/>
                </a:solidFill>
              </a:rPr>
              <a:t>sensitive to the order of items</a:t>
            </a:r>
            <a:r>
              <a:rPr lang="en-US" altLang="zh-CN" sz="2180" kern="0" dirty="0"/>
              <a:t>.</a:t>
            </a:r>
          </a:p>
          <a:p>
            <a:pPr marL="0" indent="0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buNone/>
              <a:defRPr sz="3100"/>
            </a:pPr>
            <a:endParaRPr lang="en-US" altLang="zh-CN" sz="2180" kern="0" dirty="0"/>
          </a:p>
          <a:p>
            <a:pPr marL="312528" indent="-312528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defRPr sz="3100"/>
            </a:pPr>
            <a:r>
              <a:rPr lang="en-US" altLang="zh-CN" sz="2180" kern="0" dirty="0"/>
              <a:t>graph-based methods</a:t>
            </a:r>
            <a:r>
              <a:rPr lang="zh-CN" altLang="en-US" sz="2180" kern="0" dirty="0"/>
              <a:t>：</a:t>
            </a:r>
          </a:p>
          <a:p>
            <a:pPr marL="0" indent="0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buNone/>
              <a:defRPr sz="3100"/>
            </a:pPr>
            <a:r>
              <a:rPr lang="en-US" altLang="zh-CN" sz="2180" kern="0" dirty="0"/>
              <a:t>	1</a:t>
            </a:r>
            <a:r>
              <a:rPr lang="zh-CN" altLang="en-US" sz="2180" kern="0" dirty="0"/>
              <a:t>、</a:t>
            </a:r>
            <a:r>
              <a:rPr lang="en-US" altLang="zh-CN" sz="2180" kern="0" dirty="0"/>
              <a:t>Introduce </a:t>
            </a:r>
            <a:r>
              <a:rPr lang="en-US" altLang="zh-CN" sz="2200" kern="0" dirty="0">
                <a:solidFill>
                  <a:srgbClr val="00B0F0"/>
                </a:solidFill>
              </a:rPr>
              <a:t>graph neural networks (GNNs) </a:t>
            </a:r>
            <a:r>
              <a:rPr lang="en-US" altLang="zh-CN" sz="2180" kern="0" dirty="0"/>
              <a:t>into the outfit compatibility modeling.</a:t>
            </a:r>
          </a:p>
          <a:p>
            <a:pPr marL="0" indent="0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buNone/>
              <a:defRPr sz="3100"/>
            </a:pPr>
            <a:endParaRPr lang="en-US" altLang="zh-CN" sz="2180" kern="0" dirty="0"/>
          </a:p>
          <a:p>
            <a:pPr marL="0" indent="0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buNone/>
              <a:defRPr sz="3100"/>
            </a:pPr>
            <a:endParaRPr lang="en-US" altLang="zh-CN" sz="2180" kern="0" dirty="0"/>
          </a:p>
          <a:p>
            <a:pPr marL="0" indent="0" defTabSz="410751">
              <a:spcBef>
                <a:spcPts val="773"/>
              </a:spcBef>
              <a:buClr>
                <a:srgbClr val="34A5DA">
                  <a:satOff val="-4060"/>
                </a:srgbClr>
              </a:buClr>
              <a:buNone/>
              <a:defRPr sz="3100"/>
            </a:pPr>
            <a:endParaRPr lang="zh-CN" altLang="en-US" sz="2180" kern="0" dirty="0"/>
          </a:p>
        </p:txBody>
      </p:sp>
    </p:spTree>
    <p:extLst>
      <p:ext uri="{BB962C8B-B14F-4D97-AF65-F5344CB8AC3E}">
        <p14:creationId xmlns:p14="http://schemas.microsoft.com/office/powerpoint/2010/main" val="191725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456D103-C394-44ED-84C3-E9BCA4E90253}"/>
              </a:ext>
            </a:extLst>
          </p:cNvPr>
          <p:cNvSpPr txBox="1">
            <a:spLocks/>
          </p:cNvSpPr>
          <p:nvPr/>
        </p:nvSpPr>
        <p:spPr>
          <a:xfrm>
            <a:off x="558800" y="5461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7500"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marL="0" marR="0" lvl="0" indent="0" algn="l" defTabSz="584200" rtl="0" eaLnBrk="1" fontAlgn="auto" latinLnBrk="0" hangingPunct="1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en-US" altLang="zh-CN" sz="3600" b="1" i="0" u="none" strike="noStrike" kern="0" cap="all" spc="0" normalizeH="0" baseline="0" noProof="0" dirty="0">
                <a:ln>
                  <a:noFill/>
                </a:ln>
                <a:solidFill>
                  <a:srgbClr val="34A5DA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. Main Idea</a:t>
            </a:r>
          </a:p>
          <a:p>
            <a:pPr marL="0" marR="0" lvl="0" indent="0" algn="l" defTabSz="584200" rtl="0" eaLnBrk="1" fontAlgn="auto" latinLnBrk="0" hangingPunct="1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3600" kern="0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DD4C1AF7-8A01-42F7-B2E2-D1C2E86D0E29}"/>
              </a:ext>
            </a:extLst>
          </p:cNvPr>
          <p:cNvSpPr txBox="1">
            <a:spLocks/>
          </p:cNvSpPr>
          <p:nvPr/>
        </p:nvSpPr>
        <p:spPr>
          <a:xfrm>
            <a:off x="1124314" y="832104"/>
            <a:ext cx="9319591" cy="574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4A5DA"/>
              </a:buClr>
              <a:buSzPct val="104999"/>
              <a:buFont typeface="Avenir Next"/>
              <a:buChar char="▸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4A5DA"/>
              </a:buClr>
              <a:buSzPct val="104999"/>
              <a:buFont typeface="Avenir Next"/>
              <a:buChar char="▸"/>
              <a:tabLst/>
              <a:defRPr/>
            </a:pPr>
            <a:r>
              <a:rPr lang="en-US" altLang="zh-CN" sz="2200" kern="0" dirty="0"/>
              <a:t>Different from existing graph-based compatibility modeling methods focus on individual compatibility of each item ,directly target at the </a:t>
            </a:r>
            <a:r>
              <a:rPr lang="en-US" altLang="zh-CN" sz="2200" kern="0" dirty="0">
                <a:solidFill>
                  <a:srgbClr val="00B0F0"/>
                </a:solidFill>
              </a:rPr>
              <a:t>global outfit representation </a:t>
            </a:r>
            <a:r>
              <a:rPr lang="en-US" altLang="zh-CN" sz="2200" kern="0" dirty="0"/>
              <a:t>learning.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4A5DA"/>
              </a:buClr>
              <a:buSzPct val="104999"/>
              <a:buFont typeface="Avenir Next"/>
              <a:buChar char="▸"/>
              <a:tabLst/>
              <a:defRPr/>
            </a:pPr>
            <a:r>
              <a:rPr lang="en-US" altLang="zh-CN" sz="2200" kern="0" dirty="0"/>
              <a:t>Evaluate the outfit compatibility based on  </a:t>
            </a:r>
            <a:r>
              <a:rPr lang="en-US" altLang="zh-CN" sz="2200" kern="0" dirty="0">
                <a:solidFill>
                  <a:srgbClr val="00B0F0"/>
                </a:solidFill>
              </a:rPr>
              <a:t>multiple complementary</a:t>
            </a:r>
            <a:r>
              <a:rPr lang="en-US" altLang="zh-CN" sz="2200" kern="0" dirty="0"/>
              <a:t> hidden factors.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4A5DA"/>
              </a:buClr>
              <a:buSzPct val="104999"/>
              <a:buFont typeface="Avenir Next"/>
              <a:buChar char="▸"/>
              <a:tabLst/>
              <a:defRPr/>
            </a:pPr>
            <a:endParaRPr lang="en-US" altLang="zh-CN" sz="2200" kern="0" dirty="0"/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4A5DA"/>
              </a:buClr>
              <a:buSzPct val="104999"/>
              <a:buFont typeface="Avenir Next"/>
              <a:buChar char="▸"/>
              <a:tabLst/>
              <a:defRPr/>
            </a:pPr>
            <a:r>
              <a:rPr lang="en-US" altLang="zh-CN" sz="2200" kern="0" dirty="0"/>
              <a:t>Use </a:t>
            </a:r>
            <a:r>
              <a:rPr lang="en-US" altLang="zh-CN" sz="2200" kern="0" dirty="0">
                <a:solidFill>
                  <a:srgbClr val="00B0F0"/>
                </a:solidFill>
              </a:rPr>
              <a:t>context-aware outfit representation model </a:t>
            </a:r>
            <a:r>
              <a:rPr lang="en-US" altLang="zh-CN" sz="2200" kern="0" dirty="0"/>
              <a:t>to fully explored item context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.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4A5DA"/>
              </a:buClr>
              <a:buSzPct val="104999"/>
              <a:buFont typeface="Avenir Next"/>
              <a:buChar char="▸"/>
              <a:tabLst/>
              <a:defRPr/>
            </a:pPr>
            <a:r>
              <a:rPr lang="en-US" altLang="zh-CN" sz="2200" kern="0" dirty="0"/>
              <a:t>Use </a:t>
            </a:r>
            <a:r>
              <a:rPr lang="en-US" altLang="zh-CN" sz="2200" kern="0" dirty="0">
                <a:solidFill>
                  <a:srgbClr val="00B0F0"/>
                </a:solidFill>
              </a:rPr>
              <a:t>hidden complementary factors modeling </a:t>
            </a:r>
            <a:r>
              <a:rPr lang="en-US" altLang="zh-CN" sz="2200" kern="0" dirty="0"/>
              <a:t>to uncovering the latent complementary factors </a:t>
            </a:r>
            <a:r>
              <a:rPr lang="en-US" altLang="zh-CN" sz="2200" kern="0" dirty="0">
                <a:solidFill>
                  <a:srgbClr val="00B0F0"/>
                </a:solidFill>
              </a:rPr>
              <a:t>with multiple parallel networks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18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EC0BA802-D563-4C99-BA73-F74E46CEBF0A}"/>
              </a:ext>
            </a:extLst>
          </p:cNvPr>
          <p:cNvSpPr txBox="1">
            <a:spLocks/>
          </p:cNvSpPr>
          <p:nvPr/>
        </p:nvSpPr>
        <p:spPr>
          <a:xfrm>
            <a:off x="558800" y="5461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7500"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marL="0" marR="0" lvl="0" indent="0" algn="l" defTabSz="584200" rtl="0" eaLnBrk="1" fontAlgn="auto" latinLnBrk="0" hangingPunct="1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all" spc="0" normalizeH="0" baseline="0" noProof="0" dirty="0">
                <a:ln>
                  <a:noFill/>
                </a:ln>
                <a:solidFill>
                  <a:srgbClr val="34A5DA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3. Methods and process</a:t>
            </a:r>
          </a:p>
          <a:p>
            <a:pPr marL="0" marR="0" lvl="0" indent="0" algn="l" defTabSz="584200" rtl="0" eaLnBrk="1" fontAlgn="auto" latinLnBrk="0" hangingPunct="1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0" u="none" strike="noStrike" kern="0" cap="all" spc="0" normalizeH="0" baseline="0" noProof="0" dirty="0">
              <a:ln>
                <a:noFill/>
              </a:ln>
              <a:solidFill>
                <a:srgbClr val="34A5DA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sym typeface="Baskerville"/>
            </a:endParaRPr>
          </a:p>
          <a:p>
            <a:pPr marL="0" marR="0" lvl="0" indent="0" algn="l" defTabSz="584200" rtl="0" eaLnBrk="1" fontAlgn="auto" latinLnBrk="0" hangingPunct="1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3600" kern="0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AD4435-623D-4554-AF25-2523A19B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147507"/>
            <a:ext cx="10241280" cy="54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386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0">
            <a:extLst>
              <a:ext uri="{FF2B5EF4-FFF2-40B4-BE49-F238E27FC236}">
                <a16:creationId xmlns:a16="http://schemas.microsoft.com/office/drawing/2014/main" id="{AF3EBBAE-1DB8-4C40-9743-B25466123668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687" b="1" kern="0" cap="all" spc="84" dirty="0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Hidden Complementary Factors Learning</a:t>
            </a:r>
            <a:endParaRPr lang="zh-CN" altLang="en-US" sz="1687" kern="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9634C1E-5F2F-40C9-81E2-8216FA985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06" y="1887491"/>
            <a:ext cx="1247203" cy="60486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C3D5EB6-2C17-48C0-9140-1B19354CF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726" y="1658467"/>
            <a:ext cx="1933561" cy="43766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76EAE76-BF03-408E-8790-852675A08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215" y="2220841"/>
            <a:ext cx="2781380" cy="54303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D43A9A73-8055-427E-8FE2-3949232B3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52" y="1211222"/>
            <a:ext cx="5389438" cy="517386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FE91E00-B545-4068-AC61-9DB9DD20D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8601" y="1574866"/>
            <a:ext cx="238125" cy="127635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00E6258-270A-461A-B546-A66FCFA49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83" y="4829899"/>
            <a:ext cx="1811415" cy="627028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F8C758FC-34DC-4966-B58F-EFDB8A210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8215" y="4451507"/>
            <a:ext cx="2370119" cy="13230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2E384A1-1B08-4CD4-87C1-4DEDF1961118}"/>
              </a:ext>
            </a:extLst>
          </p:cNvPr>
          <p:cNvSpPr txBox="1"/>
          <p:nvPr/>
        </p:nvSpPr>
        <p:spPr>
          <a:xfrm>
            <a:off x="6684600" y="3388645"/>
            <a:ext cx="6094476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/>
              <a:t>L</a:t>
            </a:r>
            <a:r>
              <a:rPr lang="zh-CN" altLang="en-US" sz="1400" dirty="0"/>
              <a:t>2 regularization  </a:t>
            </a:r>
            <a:r>
              <a:rPr lang="en-US" altLang="zh-CN" sz="1400" dirty="0"/>
              <a:t>is used to </a:t>
            </a:r>
            <a:r>
              <a:rPr lang="zh-CN" altLang="en-US" sz="1400" dirty="0"/>
              <a:t>alleviate the overfitting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6F74F1-B054-4C30-B668-54C4262C5967}"/>
              </a:ext>
            </a:extLst>
          </p:cNvPr>
          <p:cNvSpPr txBox="1"/>
          <p:nvPr/>
        </p:nvSpPr>
        <p:spPr>
          <a:xfrm>
            <a:off x="6640712" y="2960561"/>
            <a:ext cx="6300216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/>
              <a:t>CNN is </a:t>
            </a:r>
            <a:r>
              <a:rPr lang="zh-CN" altLang="en-US" sz="1400" dirty="0"/>
              <a:t>18-layer Deep Residual Network pretrained on ImageNet</a:t>
            </a:r>
          </a:p>
        </p:txBody>
      </p:sp>
    </p:spTree>
    <p:extLst>
      <p:ext uri="{BB962C8B-B14F-4D97-AF65-F5344CB8AC3E}">
        <p14:creationId xmlns:p14="http://schemas.microsoft.com/office/powerpoint/2010/main" val="344356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0">
            <a:extLst>
              <a:ext uri="{FF2B5EF4-FFF2-40B4-BE49-F238E27FC236}">
                <a16:creationId xmlns:a16="http://schemas.microsoft.com/office/drawing/2014/main" id="{AF3EBBAE-1DB8-4C40-9743-B25466123668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687" b="1" kern="0" cap="all" spc="84" dirty="0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Hidden Complementary Factors Learning</a:t>
            </a:r>
            <a:endParaRPr lang="zh-CN" altLang="en-US" sz="1687" kern="0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43A9A73-8055-427E-8FE2-3949232B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2" y="1211222"/>
            <a:ext cx="5389438" cy="51738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5E7EF0-4E58-4AEC-B076-D86C4708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788" y="3364957"/>
            <a:ext cx="3499016" cy="8157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20E829-C361-4C3A-9B23-34E79AB57A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264"/>
          <a:stretch/>
        </p:blipFill>
        <p:spPr>
          <a:xfrm>
            <a:off x="8699143" y="5772923"/>
            <a:ext cx="3104762" cy="1788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CC0998-5582-4F96-8F78-C42528731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9143" y="5183069"/>
            <a:ext cx="1938286" cy="4018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A989D1-55B8-48B4-BBFA-DB56BB74B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996" y="2140581"/>
            <a:ext cx="5562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5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6546</TotalTime>
  <Words>519</Words>
  <Application>Microsoft Office PowerPoint</Application>
  <PresentationFormat>宽屏</PresentationFormat>
  <Paragraphs>87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Avenir Next</vt:lpstr>
      <vt:lpstr>Avenir Next Medium</vt:lpstr>
      <vt:lpstr>Baskerville</vt:lpstr>
      <vt:lpstr>Helvetica Neue</vt:lpstr>
      <vt:lpstr>等线</vt:lpstr>
      <vt:lpstr>等线 Light</vt:lpstr>
      <vt:lpstr>黑体</vt:lpstr>
      <vt:lpstr>微软雅黑</vt:lpstr>
      <vt:lpstr>Arial</vt:lpstr>
      <vt:lpstr>Helvetica</vt:lpstr>
      <vt:lpstr>Office 主题​​</vt:lpstr>
      <vt:lpstr>New_Template7</vt:lpstr>
      <vt:lpstr>PowerPoint 演示文稿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褚 灵强</dc:creator>
  <cp:lastModifiedBy>褚 灵强</cp:lastModifiedBy>
  <cp:revision>316</cp:revision>
  <dcterms:created xsi:type="dcterms:W3CDTF">2021-08-14T08:11:59Z</dcterms:created>
  <dcterms:modified xsi:type="dcterms:W3CDTF">2021-12-09T13:34:42Z</dcterms:modified>
</cp:coreProperties>
</file>