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91" r:id="rId4"/>
    <p:sldId id="292" r:id="rId5"/>
    <p:sldId id="293" r:id="rId6"/>
    <p:sldId id="294" r:id="rId7"/>
    <p:sldId id="295" r:id="rId8"/>
    <p:sldId id="296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1700" autoAdjust="0"/>
  </p:normalViewPr>
  <p:slideViewPr>
    <p:cSldViewPr snapToGrid="0">
      <p:cViewPr varScale="1">
        <p:scale>
          <a:sx n="105" d="100"/>
          <a:sy n="10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A52A-8EEC-40B4-9254-C5BE791DCB5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4E46-1166-4BD3-A1D5-382F26E0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5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1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E7A65-CC3E-4FFC-898C-2B6A3822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1C01A-F2B3-4266-8B25-EEF106D9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621-9FEC-499D-9F6A-D533A64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574D-8097-41FB-B456-872157E1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886C-D251-406B-A9DF-4B9E06D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B251-9186-4418-B712-13AB2E3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27866-5739-4FB2-9187-E8E63685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732FF-0A03-4B02-A3D7-A100001F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9F2F0-A1D4-4A2A-B545-C7F528B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A09D1-B0D7-493E-8060-5E0448E2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CF019-EFE6-4243-9589-3D93523EE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A1B55-45B2-4E08-8701-E16895C0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1A796-2E2F-4E98-BFF7-AB4CADBC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C6AD5-D97B-465F-A4B0-3FD7921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C31E-14E6-456A-B77F-FC4D32B4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5878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5547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472227" y="294680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654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1558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30714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1357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41390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9"/>
            <a:ext cx="10525125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397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9108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8BCC-C682-42F8-9BA3-B678345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48F2-1871-415B-92C9-97A00E6C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187B-BACB-4F0E-877E-CE92F49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C50A0-1350-462C-84B7-5209610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C983-925F-42E5-8115-457058A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6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49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78618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4F78E9-EC03-4518-A558-ED2683D81CEA}" type="datetimeFigureOut">
              <a:rPr lang="zh-CN" altLang="en-US" smtClean="0"/>
              <a:pPr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5442" y="303609"/>
            <a:ext cx="310983" cy="317395"/>
          </a:xfrm>
        </p:spPr>
        <p:txBody>
          <a:bodyPr/>
          <a:lstStyle/>
          <a:p>
            <a:fld id="{A98C3CF2-3BD7-4F27-BBC4-427B8F4758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9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8EE5F-593B-4B88-94A6-C8C2919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E4722-20F3-4F10-BE0B-3E4C479C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76998-FFFA-42A1-AEBB-A26E3942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6F608-6A5B-4762-B0ED-C7F466C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68B82-F04D-4B06-91FF-82ABDF7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AB97-88E6-4F7C-9D8F-B630B20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643AA-CD1C-41F8-882E-8421883A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62A0-7AA4-48C1-86FD-0AE1893F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7AAEA-832D-4839-BC3A-17AA0ED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537E7-2B37-4F50-A9EE-10E20577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D79B3-91F0-4072-9992-7A35E35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A112-B572-4DA9-81BD-0AB0758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C846A-6748-4779-A48B-1A09205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AC6F5-F83A-4583-A8BE-90C6A30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F1D0D-70C9-4D63-AFF3-7C5705A6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76473-FC21-4827-BA82-5858AEDB1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90555-268B-499B-B9C7-8E93E70F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B14174-0709-41EB-8136-46953BF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D7296-4F82-41DE-AB41-105B1AC0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284-9D72-43B4-844A-5A9F5D91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11A1E-DF7B-4803-9A95-9957FCFE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F1C41-5FC7-4F2A-870D-0B4BFCB9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748C8-D87A-4705-A3EF-6E03005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EDE45-D6BB-4EC6-B52C-36D5E74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C98A3-9D70-400D-8CD1-D4E0688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24B36-9B1D-46DC-9A61-92929E0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AC7B9-121C-48E1-AF63-4F095672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16F7-2F61-4BA8-8E91-FECCAB98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9D632-360E-4D4D-93C9-97D695CC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58104-9404-4AEF-8AAD-7963F610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4DBAF-9F07-42ED-ACB3-62E400A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09485-4F85-47C2-A844-5BAC7800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A045-BC7A-4570-A250-77C0B7D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85429-C55E-430D-AD84-5D77D8C5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519FB-6388-44D7-BF30-A10F51CE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829C7-2AE9-4C33-957D-7F23F23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EEFD0-03FF-4553-A156-71BB3B06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37DD1-1FD7-46C5-8206-4EF8ADA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8862-73EB-45BE-989A-366E50B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BAB75-DF15-49B4-8DF9-D2DDD066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9B084-BDFE-416B-968D-D2AE6FC7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1071-7DCE-4388-952A-BF457E7F2F6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AE614-7AD6-480A-B3AE-262409AC5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2E18E-077B-45C6-B59E-1D051D1C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495441" y="303609"/>
            <a:ext cx="310983" cy="31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333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2351745" y="2134957"/>
            <a:ext cx="8204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Exploring Periodicity and Interactivity in Multi-Interest Framework for</a:t>
            </a: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Recommendation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45654A-390B-4C66-8795-14539AC1FFC2}"/>
              </a:ext>
            </a:extLst>
          </p:cNvPr>
          <p:cNvSpPr txBox="1"/>
          <p:nvPr/>
        </p:nvSpPr>
        <p:spPr>
          <a:xfrm>
            <a:off x="5490071" y="39382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IJCAI 2021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94686E-9D45-45C6-B237-F7C2A39C5E58}"/>
              </a:ext>
            </a:extLst>
          </p:cNvPr>
          <p:cNvSpPr txBox="1"/>
          <p:nvPr/>
        </p:nvSpPr>
        <p:spPr>
          <a:xfrm>
            <a:off x="2363636" y="4850384"/>
            <a:ext cx="818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   Xinghua Zhang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Yanyan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Zhao   Cong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Ji Xiang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7F611CF8-B6D0-4CD3-89FB-7259D156E6DB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Main idea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Shape 176">
            <a:extLst>
              <a:ext uri="{FF2B5EF4-FFF2-40B4-BE49-F238E27FC236}">
                <a16:creationId xmlns:a16="http://schemas.microsoft.com/office/drawing/2014/main" id="{F526E43E-0850-4430-A85F-1B4334AF92F4}"/>
              </a:ext>
            </a:extLst>
          </p:cNvPr>
          <p:cNvSpPr txBox="1">
            <a:spLocks/>
          </p:cNvSpPr>
          <p:nvPr/>
        </p:nvSpPr>
        <p:spPr>
          <a:xfrm>
            <a:off x="1107997" y="2567082"/>
            <a:ext cx="9310067" cy="461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</p:txBody>
      </p:sp>
      <p:sp>
        <p:nvSpPr>
          <p:cNvPr id="12" name="Shape 176">
            <a:extLst>
              <a:ext uri="{FF2B5EF4-FFF2-40B4-BE49-F238E27FC236}">
                <a16:creationId xmlns:a16="http://schemas.microsoft.com/office/drawing/2014/main" id="{E6C6D28D-7389-4BB2-8C10-81DAD2C3D79F}"/>
              </a:ext>
            </a:extLst>
          </p:cNvPr>
          <p:cNvSpPr txBox="1">
            <a:spLocks/>
          </p:cNvSpPr>
          <p:nvPr/>
        </p:nvSpPr>
        <p:spPr>
          <a:xfrm>
            <a:off x="980718" y="1958968"/>
            <a:ext cx="10230563" cy="461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+mn-ea"/>
                <a:cs typeface="+mn-cs"/>
              </a:rPr>
              <a:t>Focus on relative length of the time interval.</a:t>
            </a:r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1600" dirty="0">
              <a:solidFill>
                <a:srgbClr val="333333"/>
              </a:solidFill>
              <a:latin typeface="Helvetica Neue"/>
              <a:ea typeface="+mn-ea"/>
              <a:cs typeface="+mn-cs"/>
            </a:endParaRPr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+mn-ea"/>
                <a:cs typeface="+mn-cs"/>
              </a:rPr>
              <a:t>Use virtual central node to aggregates information.</a:t>
            </a:r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000" dirty="0">
                <a:solidFill>
                  <a:srgbClr val="333333"/>
                </a:solidFill>
                <a:latin typeface="Helvetica Neue"/>
                <a:ea typeface="+mn-ea"/>
                <a:cs typeface="+mn-cs"/>
              </a:rPr>
              <a:t>Use the K vector representation of the user to reflect the different interests.</a:t>
            </a:r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endParaRPr lang="en-US" altLang="zh-CN" sz="2180" kern="0" dirty="0"/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63BAAB-711F-41E6-9665-C2A128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44" y="888712"/>
            <a:ext cx="3530537" cy="21405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4D5B2A9-9534-4778-95B1-32333571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988" y="3210505"/>
            <a:ext cx="1430047" cy="14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7F611CF8-B6D0-4CD3-89FB-7259D156E6DB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Methods and process</a:t>
            </a:r>
            <a:endParaRPr lang="zh-CN" altLang="en-US" sz="1687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785AB4-1B27-40D9-9834-920A18B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0" y="986589"/>
            <a:ext cx="5497398" cy="55857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43EF30-4CCD-412F-8863-CC15EAB8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72" y="1720881"/>
            <a:ext cx="2552700" cy="1028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F8FC6D-7E72-4591-B631-917B03DF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97" y="3690304"/>
            <a:ext cx="2228850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601632-7715-4B3E-9773-FB3D14D7E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682" y="3699829"/>
            <a:ext cx="1314450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C9BD9-2BEA-4433-B584-51C79A459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197" y="5332787"/>
            <a:ext cx="139065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64D0F9-E70B-47D4-89AA-B40707E5B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032" y="5375650"/>
            <a:ext cx="1809750" cy="3714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E6E560-1B4E-4BFB-8A81-8C60EB82FA73}"/>
              </a:ext>
            </a:extLst>
          </p:cNvPr>
          <p:cNvSpPr txBox="1"/>
          <p:nvPr/>
        </p:nvSpPr>
        <p:spPr>
          <a:xfrm>
            <a:off x="6048867" y="2826161"/>
            <a:ext cx="3137311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time interval embedding matrix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970E3-FBAA-4BF7-98F9-EE4FF8EEF91E}"/>
              </a:ext>
            </a:extLst>
          </p:cNvPr>
          <p:cNvSpPr txBox="1"/>
          <p:nvPr/>
        </p:nvSpPr>
        <p:spPr>
          <a:xfrm>
            <a:off x="6216328" y="4185647"/>
            <a:ext cx="2802388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attention weight of each item</a:t>
            </a:r>
            <a:endParaRPr lang="zh-CN" altLang="en-US" sz="16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1E97603-5EA2-4C37-A006-D0D7A92199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6403" b="7099"/>
          <a:stretch/>
        </p:blipFill>
        <p:spPr>
          <a:xfrm>
            <a:off x="9648178" y="2064996"/>
            <a:ext cx="2157458" cy="3097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008C3EF-46D1-4B5F-8415-B5794A8EA815}"/>
              </a:ext>
            </a:extLst>
          </p:cNvPr>
          <p:cNvSpPr txBox="1"/>
          <p:nvPr/>
        </p:nvSpPr>
        <p:spPr>
          <a:xfrm>
            <a:off x="6383790" y="5789987"/>
            <a:ext cx="246746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feature vectors of nodes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42CB59-A968-46D7-A891-A11726C54F49}"/>
              </a:ext>
            </a:extLst>
          </p:cNvPr>
          <p:cNvSpPr txBox="1"/>
          <p:nvPr/>
        </p:nvSpPr>
        <p:spPr>
          <a:xfrm>
            <a:off x="9394193" y="5789987"/>
            <a:ext cx="2665428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central node</a:t>
            </a:r>
            <a:endParaRPr lang="zh-CN" altLang="en-US" sz="16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2A7BBC-B6D2-4641-8146-1C5B2C2D715D}"/>
              </a:ext>
            </a:extLst>
          </p:cNvPr>
          <p:cNvSpPr txBox="1"/>
          <p:nvPr/>
        </p:nvSpPr>
        <p:spPr>
          <a:xfrm>
            <a:off x="9493175" y="2826161"/>
            <a:ext cx="246746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feature vectors of 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item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9080F-E89A-47A0-A1C0-EE96250B30EA}"/>
              </a:ext>
            </a:extLst>
          </p:cNvPr>
          <p:cNvSpPr txBox="1"/>
          <p:nvPr/>
        </p:nvSpPr>
        <p:spPr>
          <a:xfrm>
            <a:off x="8320518" y="980933"/>
            <a:ext cx="280803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1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21628B-3F08-4EB3-9347-95325B4F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986589"/>
            <a:ext cx="5497398" cy="5585749"/>
          </a:xfrm>
          <a:prstGeom prst="rect">
            <a:avLst/>
          </a:prstGeom>
        </p:spPr>
      </p:pic>
      <p:sp>
        <p:nvSpPr>
          <p:cNvPr id="8" name="Shape 180">
            <a:extLst>
              <a:ext uri="{FF2B5EF4-FFF2-40B4-BE49-F238E27FC236}">
                <a16:creationId xmlns:a16="http://schemas.microsoft.com/office/drawing/2014/main" id="{732D47E1-E9FC-40EB-8A0F-BC6A517BA959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Methods and process</a:t>
            </a:r>
            <a:endParaRPr lang="zh-CN" altLang="en-US" sz="1687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7E2A08-FACB-43C1-963D-C2130261330D}"/>
              </a:ext>
            </a:extLst>
          </p:cNvPr>
          <p:cNvSpPr txBox="1"/>
          <p:nvPr/>
        </p:nvSpPr>
        <p:spPr>
          <a:xfrm>
            <a:off x="8320518" y="980933"/>
            <a:ext cx="280803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nteractive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F347-CFE3-4037-A509-62F086D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18" y="1887864"/>
            <a:ext cx="4962525" cy="3629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FC41E93-DE67-45FA-85D2-EE31557EF5DA}"/>
              </a:ext>
            </a:extLst>
          </p:cNvPr>
          <p:cNvSpPr txBox="1"/>
          <p:nvPr/>
        </p:nvSpPr>
        <p:spPr>
          <a:xfrm>
            <a:off x="6122266" y="5938289"/>
            <a:ext cx="60944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nly interact with neighbor nodes and central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9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21628B-3F08-4EB3-9347-95325B4F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986589"/>
            <a:ext cx="5497398" cy="5585749"/>
          </a:xfrm>
          <a:prstGeom prst="rect">
            <a:avLst/>
          </a:prstGeom>
        </p:spPr>
      </p:pic>
      <p:sp>
        <p:nvSpPr>
          <p:cNvPr id="8" name="Shape 180">
            <a:extLst>
              <a:ext uri="{FF2B5EF4-FFF2-40B4-BE49-F238E27FC236}">
                <a16:creationId xmlns:a16="http://schemas.microsoft.com/office/drawing/2014/main" id="{732D47E1-E9FC-40EB-8A0F-BC6A517BA959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Methods and process</a:t>
            </a:r>
            <a:endParaRPr lang="zh-CN" altLang="en-US" sz="1687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7E2A08-FACB-43C1-963D-C2130261330D}"/>
              </a:ext>
            </a:extLst>
          </p:cNvPr>
          <p:cNvSpPr txBox="1"/>
          <p:nvPr/>
        </p:nvSpPr>
        <p:spPr>
          <a:xfrm>
            <a:off x="8320518" y="980933"/>
            <a:ext cx="280803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Scores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3C381-D02A-4F72-B987-B9335D4B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185" y="2189226"/>
            <a:ext cx="2828925" cy="26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E5183E-57E4-416A-BA0C-E16B83839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432" y="2987426"/>
            <a:ext cx="1173292" cy="2793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68C186-869D-4ABE-804C-44B226334830}"/>
              </a:ext>
            </a:extLst>
          </p:cNvPr>
          <p:cNvSpPr txBox="1"/>
          <p:nvPr/>
        </p:nvSpPr>
        <p:spPr>
          <a:xfrm>
            <a:off x="5947408" y="4495859"/>
            <a:ext cx="60944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dirty="0"/>
              <a:t>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reflecting</a:t>
            </a:r>
            <a:r>
              <a:rPr lang="zh-CN" altLang="en-US" dirty="0"/>
              <a:t>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the K interest of the user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41F212-58B3-4235-8D93-F3A5025D7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115" y="3591220"/>
            <a:ext cx="35528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732D47E1-E9FC-40EB-8A0F-BC6A517BA959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 err="1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ReSULT</a:t>
            </a:r>
            <a:endParaRPr lang="zh-CN" altLang="en-US" sz="1687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9D8ED0-CC2D-473E-A233-A63545AB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20811"/>
            <a:ext cx="10077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732D47E1-E9FC-40EB-8A0F-BC6A517BA959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 err="1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ReSULT</a:t>
            </a:r>
            <a:endParaRPr lang="zh-CN" altLang="en-US" sz="1687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744F1D-5E9A-4C48-B0C0-FCB12C43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2" y="1359979"/>
            <a:ext cx="10942575" cy="1904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61579A-3AAC-4966-A3FC-086DA6CB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2" y="3593593"/>
            <a:ext cx="10535198" cy="28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7E90E5-A6EE-4BCA-80FA-6144ACB8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807" y="3039278"/>
            <a:ext cx="8572500" cy="508992"/>
          </a:xfrm>
        </p:spPr>
        <p:txBody>
          <a:bodyPr>
            <a:noAutofit/>
          </a:bodyPr>
          <a:lstStyle/>
          <a:p>
            <a:r>
              <a:rPr lang="zh-CN" altLang="en-US" sz="3797" dirty="0">
                <a:latin typeface="等线" panose="02010600030101010101" pitchFamily="2" charset="-122"/>
                <a:ea typeface="等线" panose="02010600030101010101" pitchFamily="2" charset="-122"/>
              </a:rPr>
              <a:t>感谢谭老师和各位学长学姐的耐心聆听！</a:t>
            </a:r>
          </a:p>
        </p:txBody>
      </p:sp>
    </p:spTree>
    <p:extLst>
      <p:ext uri="{BB962C8B-B14F-4D97-AF65-F5344CB8AC3E}">
        <p14:creationId xmlns:p14="http://schemas.microsoft.com/office/powerpoint/2010/main" val="30452239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127</Words>
  <Application>Microsoft Office PowerPoint</Application>
  <PresentationFormat>宽屏</PresentationFormat>
  <Paragraphs>37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Avenir Next</vt:lpstr>
      <vt:lpstr>Avenir Next Medium</vt:lpstr>
      <vt:lpstr>Baskerville</vt:lpstr>
      <vt:lpstr>Helvetica Neue</vt:lpstr>
      <vt:lpstr>等线</vt:lpstr>
      <vt:lpstr>等线 Light</vt:lpstr>
      <vt:lpstr>微软雅黑</vt:lpstr>
      <vt:lpstr>Arial</vt:lpstr>
      <vt:lpstr>Helvetica</vt:lpstr>
      <vt:lpstr>Office 主题​​</vt:lpstr>
      <vt:lpstr>New_Template7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感谢谭老师和各位学长学姐的耐心聆听！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213</cp:revision>
  <dcterms:created xsi:type="dcterms:W3CDTF">2021-08-14T08:11:59Z</dcterms:created>
  <dcterms:modified xsi:type="dcterms:W3CDTF">2021-12-02T11:55:11Z</dcterms:modified>
</cp:coreProperties>
</file>