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91" r:id="rId4"/>
    <p:sldId id="293" r:id="rId5"/>
    <p:sldId id="297" r:id="rId6"/>
    <p:sldId id="298" r:id="rId7"/>
    <p:sldId id="299" r:id="rId8"/>
    <p:sldId id="302" r:id="rId9"/>
    <p:sldId id="301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1700" autoAdjust="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A52A-8EEC-40B4-9254-C5BE791DCB5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4E46-1166-4BD3-A1D5-382F26E0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5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24E46-1166-4BD3-A1D5-382F26E06F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E7A65-CC3E-4FFC-898C-2B6A3822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1C01A-F2B3-4266-8B25-EEF106D9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5621-9FEC-499D-9F6A-D533A64D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574D-8097-41FB-B456-872157E1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E886C-D251-406B-A9DF-4B9E06DB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6B251-9186-4418-B712-13AB2E3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27866-5739-4FB2-9187-E8E63685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732FF-0A03-4B02-A3D7-A100001F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9F2F0-A1D4-4A2A-B545-C7F528B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A09D1-B0D7-493E-8060-5E0448E2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CF019-EFE6-4243-9589-3D93523EE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A1B55-45B2-4E08-8701-E16895C0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1A796-2E2F-4E98-BFF7-AB4CADBC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C6AD5-D97B-465F-A4B0-3FD7921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C31E-14E6-456A-B77F-FC4D32B4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5878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5547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472227" y="294680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654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524500" y="4317899"/>
            <a:ext cx="6286500" cy="102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524500" y="4518422"/>
            <a:ext cx="6286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524500" y="3000375"/>
            <a:ext cx="6286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1558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30714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6667500" y="1080492"/>
            <a:ext cx="5143500" cy="54828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5905500" cy="50899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81000" y="1928812"/>
            <a:ext cx="5905500" cy="429518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969"/>
            </a:lvl1pPr>
            <a:lvl2pPr>
              <a:buClr>
                <a:schemeClr val="accent1"/>
              </a:buClr>
              <a:buChar char="▸"/>
              <a:defRPr sz="1969"/>
            </a:lvl2pPr>
            <a:lvl3pPr>
              <a:buClr>
                <a:schemeClr val="accent1"/>
              </a:buClr>
              <a:buChar char="▸"/>
              <a:defRPr sz="1969"/>
            </a:lvl3pPr>
            <a:lvl4pPr>
              <a:buClr>
                <a:schemeClr val="accent1"/>
              </a:buClr>
              <a:buChar char="▸"/>
              <a:defRPr sz="1969"/>
            </a:lvl4pPr>
            <a:lvl5pPr>
              <a:buClr>
                <a:schemeClr val="accent1"/>
              </a:buClr>
              <a:buChar char="▸"/>
              <a:defRPr sz="196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1357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096707" y="0"/>
            <a:ext cx="6096001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096000" y="3446860"/>
            <a:ext cx="6096000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06425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41390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0531" y="1660922"/>
            <a:ext cx="11310938" cy="367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1969"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33438" y="2044899"/>
            <a:ext cx="10525125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381000" y="5476875"/>
            <a:ext cx="11430000" cy="6397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219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9108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8BCC-C682-42F8-9BA3-B678345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48F2-1871-415B-92C9-97A00E6C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4187B-BACB-4F0E-877E-CE92F490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C50A0-1350-462C-84B7-5209610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C983-925F-42E5-8115-457058A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6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524500" y="1857375"/>
            <a:ext cx="6286500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524500" y="5404549"/>
            <a:ext cx="6286500" cy="7518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4219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78618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4F78E9-EC03-4518-A558-ED2683D81CEA}" type="datetimeFigureOut">
              <a:rPr lang="zh-CN" altLang="en-US" smtClean="0"/>
              <a:pPr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5442" y="303609"/>
            <a:ext cx="310983" cy="317395"/>
          </a:xfrm>
        </p:spPr>
        <p:txBody>
          <a:bodyPr/>
          <a:lstStyle/>
          <a:p>
            <a:fld id="{A98C3CF2-3BD7-4F27-BBC4-427B8F4758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9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8EE5F-593B-4B88-94A6-C8C2919C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E4722-20F3-4F10-BE0B-3E4C479C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76998-FFFA-42A1-AEBB-A26E3942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6F608-6A5B-4762-B0ED-C7F466C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68B82-F04D-4B06-91FF-82ABDF7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AB97-88E6-4F7C-9D8F-B630B205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643AA-CD1C-41F8-882E-8421883A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62A0-7AA4-48C1-86FD-0AE1893F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7AAEA-832D-4839-BC3A-17AA0ED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537E7-2B37-4F50-A9EE-10E20577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D79B3-91F0-4072-9992-7A35E35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A112-B572-4DA9-81BD-0AB0758C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C846A-6748-4779-A48B-1A092059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AC6F5-F83A-4583-A8BE-90C6A30C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CF1D0D-70C9-4D63-AFF3-7C5705A6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76473-FC21-4827-BA82-5858AEDB1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90555-268B-499B-B9C7-8E93E70F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B14174-0709-41EB-8136-46953BFF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D7296-4F82-41DE-AB41-105B1AC0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284-9D72-43B4-844A-5A9F5D91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11A1E-DF7B-4803-9A95-9957FCFE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F1C41-5FC7-4F2A-870D-0B4BFCB9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748C8-D87A-4705-A3EF-6E03005B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EDE45-D6BB-4EC6-B52C-36D5E74B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CC98A3-9D70-400D-8CD1-D4E06886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24B36-9B1D-46DC-9A61-92929E0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AC7B9-121C-48E1-AF63-4F095672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16F7-2F61-4BA8-8E91-FECCAB98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9D632-360E-4D4D-93C9-97D695CC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58104-9404-4AEF-8AAD-7963F610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4DBAF-9F07-42ED-ACB3-62E400A4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09485-4F85-47C2-A844-5BAC7800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A045-BC7A-4570-A250-77C0B7D8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85429-C55E-430D-AD84-5D77D8C5F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519FB-6388-44D7-BF30-A10F51CE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829C7-2AE9-4C33-957D-7F23F234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EEFD0-03FF-4553-A156-71BB3B06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37DD1-1FD7-46C5-8206-4EF8ADAD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58862-73EB-45BE-989A-366E50B7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BAB75-DF15-49B4-8DF9-D2DDD066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9B084-BDFE-416B-968D-D2AE6FC75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1071-7DCE-4388-952A-BF457E7F2F6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AE614-7AD6-480A-B3AE-262409AC5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2E18E-077B-45C6-B59E-1D051D1C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731D-EFDA-42FE-996B-70B5F896F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81000" y="69831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114300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92881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495441" y="303609"/>
            <a:ext cx="310983" cy="317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333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E82D1-B89F-47F4-A0A9-038B5C309052}"/>
              </a:ext>
            </a:extLst>
          </p:cNvPr>
          <p:cNvSpPr txBox="1"/>
          <p:nvPr/>
        </p:nvSpPr>
        <p:spPr>
          <a:xfrm>
            <a:off x="2351745" y="2134957"/>
            <a:ext cx="8204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Pattern Refactoring by </a:t>
            </a: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Pretty-Printing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9702800" y="5618480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主讲人：褚灵强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45654A-390B-4C66-8795-14539AC1FFC2}"/>
              </a:ext>
            </a:extLst>
          </p:cNvPr>
          <p:cNvSpPr txBox="1"/>
          <p:nvPr/>
        </p:nvSpPr>
        <p:spPr>
          <a:xfrm>
            <a:off x="3382765" y="3938213"/>
            <a:ext cx="593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Jongwook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Kim  Don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Batory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Danny Dig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>
            <a:extLst>
              <a:ext uri="{FF2B5EF4-FFF2-40B4-BE49-F238E27FC236}">
                <a16:creationId xmlns:a16="http://schemas.microsoft.com/office/drawing/2014/main" id="{DC32B47D-DAF7-40BF-AA09-B2E572841990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IMPLEMENTATION</a:t>
            </a:r>
          </a:p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BA6E3E-681C-4D98-8553-09B1383F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862137"/>
            <a:ext cx="6829425" cy="31337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4A4BC3-AEC8-440A-8D07-EC9019788E6B}"/>
              </a:ext>
            </a:extLst>
          </p:cNvPr>
          <p:cNvSpPr txBox="1"/>
          <p:nvPr/>
        </p:nvSpPr>
        <p:spPr>
          <a:xfrm>
            <a:off x="1457704" y="5227239"/>
            <a:ext cx="983513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Figure 15 shows the R3 pipeline: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 is a series of stages (A)-(G) that map a target Java program (JDT project) on the left to a refactored program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55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>
            <a:extLst>
              <a:ext uri="{FF2B5EF4-FFF2-40B4-BE49-F238E27FC236}">
                <a16:creationId xmlns:a16="http://schemas.microsoft.com/office/drawing/2014/main" id="{DC32B47D-DAF7-40BF-AA09-B2E572841990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IMPLEMENTATION</a:t>
            </a:r>
          </a:p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endParaRPr lang="en-US" altLang="zh-CN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  <a:sym typeface="Baskerville"/>
            </a:endParaRPr>
          </a:p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2D1B60-B824-4EAC-AE9B-0B423B20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9" y="1157478"/>
            <a:ext cx="5368192" cy="28018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9547D6-4783-47D6-8ECD-8A7439652DF7}"/>
              </a:ext>
            </a:extLst>
          </p:cNvPr>
          <p:cNvSpPr txBox="1"/>
          <p:nvPr/>
        </p:nvSpPr>
        <p:spPr>
          <a:xfrm>
            <a:off x="950976" y="5377356"/>
            <a:ext cx="1149400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R3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introduced an R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inding table where declaration bindings are represented once (Figure 16c) 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with one update, all references can be rebound (Figure 16d).</a:t>
            </a:r>
          </a:p>
        </p:txBody>
      </p:sp>
    </p:spTree>
    <p:extLst>
      <p:ext uri="{BB962C8B-B14F-4D97-AF65-F5344CB8AC3E}">
        <p14:creationId xmlns:p14="http://schemas.microsoft.com/office/powerpoint/2010/main" val="304231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5E0CD-4499-434B-A4FB-D3B659A8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912304"/>
            <a:ext cx="9134475" cy="5362575"/>
          </a:xfrm>
          <a:prstGeom prst="rect">
            <a:avLst/>
          </a:prstGeom>
        </p:spPr>
      </p:pic>
      <p:sp>
        <p:nvSpPr>
          <p:cNvPr id="6" name="Shape 180">
            <a:extLst>
              <a:ext uri="{FF2B5EF4-FFF2-40B4-BE49-F238E27FC236}">
                <a16:creationId xmlns:a16="http://schemas.microsoft.com/office/drawing/2014/main" id="{1DDE35C0-0DB1-4F32-8A81-380B919327DE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Result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66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>
            <a:extLst>
              <a:ext uri="{FF2B5EF4-FFF2-40B4-BE49-F238E27FC236}">
                <a16:creationId xmlns:a16="http://schemas.microsoft.com/office/drawing/2014/main" id="{1DDE35C0-0DB1-4F32-8A81-380B919327DE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Result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CD9BDD-0FE9-4689-8035-E8DBEFDB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01" y="877234"/>
            <a:ext cx="7499279" cy="56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0">
            <a:extLst>
              <a:ext uri="{FF2B5EF4-FFF2-40B4-BE49-F238E27FC236}">
                <a16:creationId xmlns:a16="http://schemas.microsoft.com/office/drawing/2014/main" id="{7F611CF8-B6D0-4CD3-89FB-7259D156E6DB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R2 revealed JDTRE is ill-suited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11DEB8-3055-40DF-A496-00AB4BEAAC91}"/>
              </a:ext>
            </a:extLst>
          </p:cNvPr>
          <p:cNvSpPr txBox="1"/>
          <p:nvPr/>
        </p:nvSpPr>
        <p:spPr>
          <a:xfrm>
            <a:off x="514731" y="1999411"/>
            <a:ext cx="1116253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R2 is a plug-in that uses the JDT Refactoring Engine (JDTRE) as it represents state-of-the-practice in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refactoring.But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experiments with R2 revealed  JDTRE is ill-suited for scripting for three reasons: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JDTRE is </a:t>
            </a:r>
            <a:r>
              <a:rPr lang="en-US" altLang="zh-CN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buggy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We found over 25 new bugs to date, but only a fraction have been fixed in the latest version of JDT.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found the need for </a:t>
            </a:r>
            <a:r>
              <a:rPr lang="en-US" altLang="zh-CN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additional primitive </a:t>
            </a:r>
            <a:r>
              <a:rPr lang="en-US" altLang="zh-CN" kern="0" cap="all" dirty="0" err="1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refactorings</a:t>
            </a:r>
            <a:r>
              <a:rPr lang="en-US" altLang="zh-CN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to repair existing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refactorings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JDTRE is </a:t>
            </a:r>
            <a:r>
              <a:rPr lang="en-US" altLang="zh-CN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slow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While a single JDT refactoring has acceptable speed, executing many is not.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0">
            <a:extLst>
              <a:ext uri="{FF2B5EF4-FFF2-40B4-BE49-F238E27FC236}">
                <a16:creationId xmlns:a16="http://schemas.microsoft.com/office/drawing/2014/main" id="{732D47E1-E9FC-40EB-8A0F-BC6A517BA959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kumimoji="0" lang="en-US" altLang="zh-CN" sz="1800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A review of R2</a:t>
            </a:r>
            <a:endParaRPr lang="zh-CN" altLang="en-US" sz="1687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97DB01-D333-434C-B4D9-0AD05F66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2" y="2104288"/>
            <a:ext cx="3322352" cy="28826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483375-B6A5-47A1-84AE-C79FD36410E3}"/>
              </a:ext>
            </a:extLst>
          </p:cNvPr>
          <p:cNvSpPr txBox="1"/>
          <p:nvPr/>
        </p:nvSpPr>
        <p:spPr>
          <a:xfrm>
            <a:off x="357810" y="5084401"/>
            <a:ext cx="5006042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program in Figure 1 has 7 R2 objects: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3classes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Graphic,Square,Picture 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methods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Graphic.draw,Square.draw,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Picture.add,Picture.draw.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701A71-6A96-4AFC-9968-AFAB2A45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326" y="862593"/>
            <a:ext cx="6524625" cy="41243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C020F9C-475C-4BC3-B162-51CF2DCD1236}"/>
              </a:ext>
            </a:extLst>
          </p:cNvPr>
          <p:cNvSpPr txBox="1"/>
          <p:nvPr/>
        </p:nvSpPr>
        <p:spPr>
          <a:xfrm>
            <a:off x="6097572" y="5084401"/>
            <a:ext cx="609442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Table I lists a few methods that can be performed on</a:t>
            </a: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R2class and method objects</a:t>
            </a:r>
          </a:p>
        </p:txBody>
      </p:sp>
    </p:spTree>
    <p:extLst>
      <p:ext uri="{BB962C8B-B14F-4D97-AF65-F5344CB8AC3E}">
        <p14:creationId xmlns:p14="http://schemas.microsoft.com/office/powerpoint/2010/main" val="20909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0">
            <a:extLst>
              <a:ext uri="{FF2B5EF4-FFF2-40B4-BE49-F238E27FC236}">
                <a16:creationId xmlns:a16="http://schemas.microsoft.com/office/drawing/2014/main" id="{A0E4117E-0A0B-47F6-9A95-9BF38B431C9F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:A new generation of refactoring engines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C2CDE8-4519-42CF-ACC3-1C9032EB6850}"/>
              </a:ext>
            </a:extLst>
          </p:cNvPr>
          <p:cNvSpPr txBox="1"/>
          <p:nvPr/>
        </p:nvSpPr>
        <p:spPr>
          <a:xfrm>
            <a:off x="357810" y="1687175"/>
            <a:ext cx="11501958" cy="4801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R3 is a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novel foundation using database+pretty printing for designing a new generation of refactoring engines that allows scripting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which yields a significant increase in refactoring speed and has smaller codebase, and comparable reliability to JDTRE.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contributions of this paper are: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 novel foundation using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database+pretty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printing for designing a new generation of refactoring engines that </a:t>
            </a:r>
            <a:r>
              <a:rPr lang="en-US" altLang="zh-CN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allows scripting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 efficient way to </a:t>
            </a:r>
            <a:r>
              <a:rPr lang="en-US" altLang="zh-CN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evaluate refactoring preconditions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R3’s codebase is a mere 4K LOC and does not use Eclipse program transformation utilities.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R3 runs at least 10×</a:t>
            </a:r>
            <a:r>
              <a:rPr lang="en-US" altLang="zh-CN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faster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in two cases 290×faster than JDTRE.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A6AFD24-AE6E-4AF5-98D9-E63ED710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1643634"/>
            <a:ext cx="5124450" cy="1485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1D08DB-8B9E-4420-94D9-508FCC77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83" y="1421396"/>
            <a:ext cx="5715381" cy="17081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4694A9-3625-4C20-9666-33B91560276F}"/>
              </a:ext>
            </a:extLst>
          </p:cNvPr>
          <p:cNvSpPr txBox="1"/>
          <p:nvPr/>
        </p:nvSpPr>
        <p:spPr>
          <a:xfrm>
            <a:off x="732282" y="3636737"/>
            <a:ext cx="105316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Generally,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if we ‘view’ a function as a member of different class,  its signature would appear different. But we can o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bserve that an </a:t>
            </a:r>
            <a:r>
              <a:rPr lang="zh-CN" altLang="en-US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AST is never altered by a display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664258-238E-4863-A87C-5AB37CD03D29}"/>
              </a:ext>
            </a:extLst>
          </p:cNvPr>
          <p:cNvSpPr txBox="1"/>
          <p:nvPr/>
        </p:nvSpPr>
        <p:spPr>
          <a:xfrm>
            <a:off x="732282" y="4974939"/>
            <a:ext cx="10979658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move-method refactoring, which is what Figure 5 is about, is a coordinate transformation for software; it should preserve the semantic properties of a program. The </a:t>
            </a:r>
            <a:r>
              <a:rPr lang="zh-CN" altLang="en-US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same holds for other primitive refactorings in R3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  <a:sym typeface="Avenir Next Medium"/>
              </a:rPr>
              <a:t>.</a:t>
            </a:r>
          </a:p>
        </p:txBody>
      </p:sp>
      <p:sp>
        <p:nvSpPr>
          <p:cNvPr id="11" name="Shape 180">
            <a:extLst>
              <a:ext uri="{FF2B5EF4-FFF2-40B4-BE49-F238E27FC236}">
                <a16:creationId xmlns:a16="http://schemas.microsoft.com/office/drawing/2014/main" id="{C0074E67-01EE-4D07-A1B5-E3DCEC1DF67A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Relativistic Displays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7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0">
            <a:extLst>
              <a:ext uri="{FF2B5EF4-FFF2-40B4-BE49-F238E27FC236}">
                <a16:creationId xmlns:a16="http://schemas.microsoft.com/office/drawing/2014/main" id="{A0E4117E-0A0B-47F6-9A95-9BF38B431C9F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Database</a:t>
            </a: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FF58F-6170-4C57-98D5-0751F994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6" y="791337"/>
            <a:ext cx="8696325" cy="29527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25058B-7126-4602-8E38-AFD0916416FA}"/>
              </a:ext>
            </a:extLst>
          </p:cNvPr>
          <p:cNvSpPr txBox="1"/>
          <p:nvPr/>
        </p:nvSpPr>
        <p:spPr>
          <a:xfrm>
            <a:off x="1195958" y="4276267"/>
            <a:ext cx="9800082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R3 maintains an internal, non-persistent database to remember changes in perspective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creates relational database tables for all declaration types in a program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Program source is compiled into ASTs which are traversed to populate R3 tables.</a:t>
            </a: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Figure 4 shows the basic set-up with a few attributes per table.</a:t>
            </a:r>
          </a:p>
          <a:p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0">
            <a:extLst>
              <a:ext uri="{FF2B5EF4-FFF2-40B4-BE49-F238E27FC236}">
                <a16:creationId xmlns:a16="http://schemas.microsoft.com/office/drawing/2014/main" id="{A0E4117E-0A0B-47F6-9A95-9BF38B431C9F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Scripting </a:t>
            </a:r>
            <a:r>
              <a:rPr lang="en-US" altLang="zh-CN" sz="1800" b="1" kern="0" cap="all" dirty="0" err="1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Refactorings</a:t>
            </a:r>
            <a:endParaRPr lang="en-US" altLang="zh-CN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  <a:sym typeface="Baskerville"/>
            </a:endParaRPr>
          </a:p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F4224-9F8A-49D5-90B4-982A3D29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1561338"/>
            <a:ext cx="5153025" cy="3019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3D34EF-42DD-43A7-90D5-1429EE93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49" y="942213"/>
            <a:ext cx="5419725" cy="3638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F709C0-3D79-4707-B726-C6B278BB4A97}"/>
              </a:ext>
            </a:extLst>
          </p:cNvPr>
          <p:cNvSpPr txBox="1"/>
          <p:nvPr/>
        </p:nvSpPr>
        <p:spPr>
          <a:xfrm>
            <a:off x="2727198" y="5367537"/>
            <a:ext cx="7824978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R3’s interface is compatible with R2. That is, R2 scripts port to R3.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These are example scripts for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makeAdapter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makeVisitor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9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>
            <a:extLst>
              <a:ext uri="{FF2B5EF4-FFF2-40B4-BE49-F238E27FC236}">
                <a16:creationId xmlns:a16="http://schemas.microsoft.com/office/drawing/2014/main" id="{DC32B47D-DAF7-40BF-AA09-B2E572841990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Preconditions</a:t>
            </a:r>
          </a:p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585A87-B76D-4264-9D65-CBB2E7DF1CC7}"/>
              </a:ext>
            </a:extLst>
          </p:cNvPr>
          <p:cNvSpPr txBox="1"/>
          <p:nvPr/>
        </p:nvSpPr>
        <p:spPr>
          <a:xfrm>
            <a:off x="749808" y="1621828"/>
            <a:ext cx="10111333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any (not all) checks </a:t>
            </a:r>
            <a:r>
              <a:rPr lang="zh-CN" alt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can be determined at database build time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they are simple properties of an AST.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 them, we add a boolean attribute to R3 tables to indicate whether a tuple’s AST satisfies that check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B4EEF8-83FF-4777-8320-974A9E90B219}"/>
              </a:ext>
            </a:extLst>
          </p:cNvPr>
          <p:cNvSpPr txBox="1"/>
          <p:nvPr/>
        </p:nvSpPr>
        <p:spPr>
          <a:xfrm>
            <a:off x="749808" y="4189952"/>
            <a:ext cx="9729216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R3 database is created by AST traversal and semantic analysis: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populates the R3 database with tuples</a:t>
            </a:r>
          </a:p>
          <a:p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assigns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values to these checks. 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1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0">
            <a:extLst>
              <a:ext uri="{FF2B5EF4-FFF2-40B4-BE49-F238E27FC236}">
                <a16:creationId xmlns:a16="http://schemas.microsoft.com/office/drawing/2014/main" id="{DC32B47D-DAF7-40BF-AA09-B2E572841990}"/>
              </a:ext>
            </a:extLst>
          </p:cNvPr>
          <p:cNvSpPr txBox="1">
            <a:spLocks/>
          </p:cNvSpPr>
          <p:nvPr/>
        </p:nvSpPr>
        <p:spPr>
          <a:xfrm>
            <a:off x="357810" y="285662"/>
            <a:ext cx="9310066" cy="421768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r>
              <a:rPr lang="en-US" altLang="zh-CN" sz="1800" b="1" kern="0" cap="all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  <a:sym typeface="Baskerville"/>
              </a:rPr>
              <a:t>R3 : Preconditions</a:t>
            </a:r>
          </a:p>
          <a:p>
            <a:pPr marL="0" indent="0" defTabSz="410751">
              <a:spcBef>
                <a:spcPts val="1969"/>
              </a:spcBef>
              <a:buClr>
                <a:srgbClr val="34A5DA">
                  <a:satOff val="-4060"/>
                </a:srgbClr>
              </a:buClr>
              <a:buNone/>
            </a:pPr>
            <a:endParaRPr lang="zh-CN" altLang="en-US" sz="1800" b="1" kern="0" cap="all" dirty="0">
              <a:solidFill>
                <a:srgbClr val="34A5D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AA6C85-AB4C-4D13-8F52-833A2125C803}"/>
              </a:ext>
            </a:extLst>
          </p:cNvPr>
          <p:cNvSpPr txBox="1"/>
          <p:nvPr/>
        </p:nvSpPr>
        <p:spPr>
          <a:xfrm>
            <a:off x="159690" y="1341391"/>
            <a:ext cx="1017607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Boolean Checks Made by a Single Tuple Lookup: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R3,15 preconditions are AST-harvestable at database build time as boolean values.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69FA1-6CD3-4904-85BD-490F6D1F86E9}"/>
              </a:ext>
            </a:extLst>
          </p:cNvPr>
          <p:cNvSpPr txBox="1"/>
          <p:nvPr/>
        </p:nvSpPr>
        <p:spPr>
          <a:xfrm>
            <a:off x="159690" y="3884182"/>
            <a:ext cx="120323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2) Checks that Require Database Search: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There are several precondition checks in the JDTRE move-instance-method that require a database search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BF3A6B-617F-4D4C-923A-D5C2ABC8C32D}"/>
              </a:ext>
            </a:extLst>
          </p:cNvPr>
          <p:cNvSpPr txBox="1"/>
          <p:nvPr/>
        </p:nvSpPr>
        <p:spPr>
          <a:xfrm>
            <a:off x="159690" y="2234558"/>
            <a:ext cx="1044735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Here is a sample: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Abstract, Native, Constructor, Interface Declaring Type ,  Non-Local Type Reference …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624DC0-78D8-4BCC-A51E-B9E00D005A17}"/>
              </a:ext>
            </a:extLst>
          </p:cNvPr>
          <p:cNvSpPr txBox="1"/>
          <p:nvPr/>
        </p:nvSpPr>
        <p:spPr>
          <a:xfrm>
            <a:off x="159690" y="4685613"/>
            <a:ext cx="1034676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Here is a sample:</a:t>
            </a:r>
            <a:endParaRPr lang="en-US" altLang="zh-C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Accessibility, Conflicting Method, Duplicate Type </a:t>
            </a:r>
            <a:r>
              <a:rPr lang="en-US" altLang="zh-CN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Paramete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Conflicting Target Name … </a:t>
            </a:r>
            <a:endParaRPr lang="zh-CN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739</Words>
  <Application>Microsoft Office PowerPoint</Application>
  <PresentationFormat>宽屏</PresentationFormat>
  <Paragraphs>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Avenir Next</vt:lpstr>
      <vt:lpstr>Avenir Next Medium</vt:lpstr>
      <vt:lpstr>Baskerville</vt:lpstr>
      <vt:lpstr>等线</vt:lpstr>
      <vt:lpstr>等线 Light</vt:lpstr>
      <vt:lpstr>微软雅黑</vt:lpstr>
      <vt:lpstr>Arial</vt:lpstr>
      <vt:lpstr>Arial Rounded MT Bold</vt:lpstr>
      <vt:lpstr>Helvetica</vt:lpstr>
      <vt:lpstr>Office 主题​​</vt:lpstr>
      <vt:lpstr>New_Template7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321</cp:revision>
  <dcterms:created xsi:type="dcterms:W3CDTF">2021-08-14T08:11:59Z</dcterms:created>
  <dcterms:modified xsi:type="dcterms:W3CDTF">2021-12-06T10:09:36Z</dcterms:modified>
</cp:coreProperties>
</file>