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6" r:id="rId2"/>
    <p:sldId id="263" r:id="rId3"/>
    <p:sldId id="271" r:id="rId4"/>
    <p:sldId id="280" r:id="rId5"/>
    <p:sldId id="281" r:id="rId6"/>
    <p:sldId id="282" r:id="rId7"/>
    <p:sldId id="285" r:id="rId8"/>
    <p:sldId id="286" r:id="rId9"/>
    <p:sldId id="287" r:id="rId10"/>
    <p:sldId id="288" r:id="rId11"/>
    <p:sldId id="283" r:id="rId12"/>
    <p:sldId id="284" r:id="rId13"/>
    <p:sldId id="27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j Zhu" initials="jZ" lastIdx="1" clrIdx="0">
    <p:extLst>
      <p:ext uri="{19B8F6BF-5375-455C-9EA6-DF929625EA0E}">
        <p15:presenceInfo xmlns:p15="http://schemas.microsoft.com/office/powerpoint/2012/main" userId="4b8565019aedfa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F91"/>
    <a:srgbClr val="003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6369" autoAdjust="0"/>
  </p:normalViewPr>
  <p:slideViewPr>
    <p:cSldViewPr snapToGrid="0">
      <p:cViewPr varScale="1">
        <p:scale>
          <a:sx n="99" d="100"/>
          <a:sy n="99" d="100"/>
        </p:scale>
        <p:origin x="105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6A89CC9-24F6-4387-9775-E81FFC4B19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E7EF35-0E82-46D4-9C7A-EFE8497401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FA16E-1E08-4B3D-9DB1-E8EB07ECBA63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13F1EC-EB81-4325-890E-96BBB1FFE0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60FDC5-3649-4167-9605-A542209F3C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4F5D9-DF4D-4D68-BCCE-5ED036526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378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1D618-C4A1-4353-919E-F4FDDEBB59A5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31DDB-C880-49F2-A6AD-D4CA94268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934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可能会问到这个跟子类继承有啥区别？</a:t>
            </a:r>
            <a:endParaRPr lang="en-US" altLang="zh-CN" dirty="0"/>
          </a:p>
          <a:p>
            <a:r>
              <a:rPr lang="zh-CN" altLang="en-US" dirty="0"/>
              <a:t>答</a:t>
            </a:r>
            <a:r>
              <a:rPr lang="en-US" altLang="zh-CN" dirty="0"/>
              <a:t>:</a:t>
            </a:r>
            <a:r>
              <a:rPr lang="zh-CN" altLang="en-US" dirty="0"/>
              <a:t>更为灵活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40E9A-0383-431C-A767-D5DC3FCB84B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17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F0981-00C5-4BD7-8B62-AE27C4953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6242"/>
            <a:ext cx="9144000" cy="140176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2BFC4F-4F23-4402-AB48-977F1768B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83118"/>
            <a:ext cx="9144000" cy="19167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84953-1A6E-4422-A539-8119E66F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35F-488D-4469-B8EC-34F8F0FC100A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56F3B-CDBE-4DB2-9048-D29706D4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67380-1108-41D7-AB21-20A07EE9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4498-A0B2-47A5-996C-23C274A8C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2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准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56607-A204-4208-8633-229E24CF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712" y="691003"/>
            <a:ext cx="6344575" cy="505314"/>
          </a:xfrm>
          <a:prstGeom prst="rect">
            <a:avLst/>
          </a:prstGeo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DA9B20-879A-419E-978F-8F0B5585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35F-488D-4469-B8EC-34F8F0FC100A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46ECA0-5A74-467B-A4E3-A9AA4E14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12BA4D-52F0-4F23-B4B2-8F0A821E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4498-A0B2-47A5-996C-23C274A8CBA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6437AC0-FAFE-4956-865A-9B95DF1C5638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7816"/>
            <a:ext cx="10515600" cy="0"/>
          </a:xfrm>
          <a:prstGeom prst="line">
            <a:avLst/>
          </a:prstGeom>
          <a:ln w="57150">
            <a:solidFill>
              <a:srgbClr val="053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39D8ACD3-9757-41AA-8DCD-9BBF9005B3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6375"/>
            <a:ext cx="10515600" cy="4502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551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0CF51-6304-4EA1-B81B-86D0A8896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35F-488D-4469-B8EC-34F8F0FC100A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EFB00-96F7-4844-AE69-D86857C4A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7B475-5E72-4291-ACE5-D42A07A32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A4498-A0B2-47A5-996C-23C274A8CB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DF5407-E8E0-4341-BA38-02E97A3642C8}"/>
              </a:ext>
            </a:extLst>
          </p:cNvPr>
          <p:cNvSpPr/>
          <p:nvPr userDrawn="1"/>
        </p:nvSpPr>
        <p:spPr>
          <a:xfrm>
            <a:off x="0" y="379141"/>
            <a:ext cx="9298004" cy="265752"/>
          </a:xfrm>
          <a:prstGeom prst="rect">
            <a:avLst/>
          </a:prstGeom>
          <a:gradFill flip="none" rotWithShape="1">
            <a:gsLst>
              <a:gs pos="100000">
                <a:srgbClr val="003B8F"/>
              </a:gs>
              <a:gs pos="0">
                <a:schemeClr val="accent1">
                  <a:lumMod val="5000"/>
                  <a:lumOff val="9500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66A0322-3CE4-43A3-8106-BC3C222421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869" y="200394"/>
            <a:ext cx="2417954" cy="5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8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B17F4-029C-4329-AC36-BC6027D0B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404" y="2861158"/>
            <a:ext cx="11579191" cy="1401761"/>
          </a:xfrm>
        </p:spPr>
        <p:txBody>
          <a:bodyPr/>
          <a:lstStyle/>
          <a:p>
            <a:r>
              <a:rPr lang="en-US" altLang="zh-CN" b="1" dirty="0"/>
              <a:t>Work Practices and Challenges in Pull-Based Development: The Contributor’s Perspective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A7BA11-0B8F-421F-9B96-9AE4D1066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8778" y="4941277"/>
            <a:ext cx="10074442" cy="1916723"/>
          </a:xfrm>
        </p:spPr>
        <p:txBody>
          <a:bodyPr/>
          <a:lstStyle/>
          <a:p>
            <a:r>
              <a:rPr lang="en-US" altLang="zh-CN" dirty="0"/>
              <a:t>Reporter</a:t>
            </a:r>
            <a:r>
              <a:rPr lang="zh-CN" altLang="en-US" dirty="0"/>
              <a:t>：朱俊杰</a:t>
            </a:r>
            <a:endParaRPr lang="en-US" altLang="zh-CN" dirty="0"/>
          </a:p>
          <a:p>
            <a:r>
              <a:rPr lang="en-US" altLang="zh-CN" dirty="0"/>
              <a:t>Group: </a:t>
            </a:r>
            <a:r>
              <a:rPr lang="zh-CN" altLang="en-US" dirty="0"/>
              <a:t>阮杰、丁勇、叶丹惠、朱俊杰</a:t>
            </a:r>
          </a:p>
        </p:txBody>
      </p:sp>
    </p:spTree>
    <p:extLst>
      <p:ext uri="{BB962C8B-B14F-4D97-AF65-F5344CB8AC3E}">
        <p14:creationId xmlns:p14="http://schemas.microsoft.com/office/powerpoint/2010/main" val="1523879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45484-CD0C-489C-B147-86D7BEE2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881" y="715845"/>
            <a:ext cx="8222238" cy="505314"/>
          </a:xfrm>
        </p:spPr>
        <p:txBody>
          <a:bodyPr/>
          <a:lstStyle/>
          <a:p>
            <a:r>
              <a:rPr lang="zh-CN" altLang="en-US" dirty="0"/>
              <a:t>结果与分析</a:t>
            </a:r>
            <a:endParaRPr lang="en-US" alt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2A9D0FB-633F-4053-A561-59AA49DAA3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问题</a:t>
            </a:r>
            <a:r>
              <a:rPr lang="en-US" altLang="zh-CN" dirty="0"/>
              <a:t>3</a:t>
            </a:r>
            <a:r>
              <a:rPr lang="zh-CN" altLang="zh-CN" dirty="0"/>
              <a:t>贡献的挑战是什么？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025DED-C411-4588-82D0-A2DFC4A80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275" y="1995470"/>
            <a:ext cx="4209450" cy="48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4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45484-CD0C-489C-B147-86D7BEE2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881" y="715845"/>
            <a:ext cx="8222238" cy="505314"/>
          </a:xfrm>
        </p:spPr>
        <p:txBody>
          <a:bodyPr/>
          <a:lstStyle/>
          <a:p>
            <a:r>
              <a:rPr lang="zh-CN" altLang="en-US" dirty="0"/>
              <a:t>贡献</a:t>
            </a:r>
            <a:endParaRPr lang="en-US" alt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2A9D0FB-633F-4053-A561-59AA49DAA3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一份公开的、经过反复测试的调查报告，回答者是基于“拉动”模式项目的贡献者，包含</a:t>
            </a:r>
            <a:r>
              <a:rPr lang="en-US" altLang="zh-CN" dirty="0"/>
              <a:t>645</a:t>
            </a:r>
            <a:r>
              <a:rPr lang="zh-CN" altLang="zh-CN" dirty="0"/>
              <a:t>名受访者的匿名回答；</a:t>
            </a:r>
          </a:p>
          <a:p>
            <a:r>
              <a:rPr lang="zh-CN" altLang="zh-CN" dirty="0"/>
              <a:t>整理了开放式问题集和用于整体数据分析的分析脚本；</a:t>
            </a:r>
          </a:p>
          <a:p>
            <a:r>
              <a:rPr lang="zh-CN" altLang="zh-CN" dirty="0"/>
              <a:t>通过对调查结果的深入分析，作者找到了关于贡献者动机、</a:t>
            </a:r>
            <a:r>
              <a:rPr lang="en-US" altLang="zh-CN" dirty="0"/>
              <a:t>PR</a:t>
            </a:r>
            <a:r>
              <a:rPr lang="zh-CN" altLang="zh-CN" dirty="0"/>
              <a:t>准备以及使用基于拉动模式进行贡献所面临挑战的问题的答案；</a:t>
            </a:r>
          </a:p>
          <a:p>
            <a:r>
              <a:rPr lang="zh-CN" altLang="zh-CN" dirty="0"/>
              <a:t>比较作者的发现与以往的文献中提到的建议，为未来对于基于拉动模型的研究提供了方向。</a:t>
            </a:r>
          </a:p>
        </p:txBody>
      </p:sp>
    </p:spTree>
    <p:extLst>
      <p:ext uri="{BB962C8B-B14F-4D97-AF65-F5344CB8AC3E}">
        <p14:creationId xmlns:p14="http://schemas.microsoft.com/office/powerpoint/2010/main" val="293392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45484-CD0C-489C-B147-86D7BEE2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881" y="715845"/>
            <a:ext cx="8222238" cy="505314"/>
          </a:xfrm>
        </p:spPr>
        <p:txBody>
          <a:bodyPr/>
          <a:lstStyle/>
          <a:p>
            <a:r>
              <a:rPr lang="zh-CN" altLang="en-US" dirty="0"/>
              <a:t>局限</a:t>
            </a:r>
            <a:endParaRPr lang="en-US" alt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2A9D0FB-633F-4053-A561-59AA49DAA3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186" y="1476375"/>
            <a:ext cx="11135627" cy="4502150"/>
          </a:xfrm>
        </p:spPr>
        <p:txBody>
          <a:bodyPr/>
          <a:lstStyle/>
          <a:p>
            <a:r>
              <a:rPr lang="zh-CN" altLang="zh-CN" dirty="0"/>
              <a:t>答案的可信度。我们对于问题的设置主要是基于我们的经验和之前的调查研究，所以不能确定对于问题的排序是否合理、问题的数量是否合理、问题的问法是否合理。此外答案还与被调查者的状态有关，例如一个被调查者可能倾向于以积极的态度出现，这可能会影响答案的准确性。</a:t>
            </a:r>
          </a:p>
          <a:p>
            <a:r>
              <a:rPr lang="zh-CN" altLang="zh-CN" dirty="0"/>
              <a:t>是否具有普遍性。基于拉动模型的项目有很多，所以作者选择的项目可能代表不了别的项目。</a:t>
            </a:r>
          </a:p>
          <a:p>
            <a:r>
              <a:rPr lang="zh-CN" altLang="zh-CN" dirty="0"/>
              <a:t>被调查者以偏概全。</a:t>
            </a:r>
            <a:r>
              <a:rPr lang="en-US" altLang="zh-CN" dirty="0"/>
              <a:t>GitHub</a:t>
            </a:r>
            <a:r>
              <a:rPr lang="zh-CN" altLang="zh-CN" dirty="0"/>
              <a:t>只是以基于拉动开发模型为特色的代码托管站点中最大的一个。虽然这个模型在所有这些站点上保持不变，但是</a:t>
            </a:r>
            <a:r>
              <a:rPr lang="en-US" altLang="zh-CN" dirty="0"/>
              <a:t>GitHub</a:t>
            </a:r>
            <a:r>
              <a:rPr lang="zh-CN" altLang="zh-CN" dirty="0"/>
              <a:t>的特性可能会影响开发人员对这个模型的看法。在我们的问题集和对结果的解释中，我们都避免直接引用</a:t>
            </a:r>
            <a:r>
              <a:rPr lang="en-US" altLang="zh-CN" dirty="0"/>
              <a:t>GitHub</a:t>
            </a:r>
            <a:r>
              <a:rPr lang="zh-CN" altLang="zh-CN" dirty="0"/>
              <a:t>机制的实现。然而，贡献者的答案中的偏见不可能被完全消除，许多开放的答案直接引用</a:t>
            </a:r>
            <a:r>
              <a:rPr lang="en-US" altLang="zh-CN" dirty="0"/>
              <a:t>GitHub</a:t>
            </a:r>
            <a:r>
              <a:rPr lang="zh-CN" altLang="zh-CN" dirty="0"/>
              <a:t>或其生态系统中的工具就可以证明这一点。</a:t>
            </a:r>
          </a:p>
        </p:txBody>
      </p:sp>
    </p:spTree>
    <p:extLst>
      <p:ext uri="{BB962C8B-B14F-4D97-AF65-F5344CB8AC3E}">
        <p14:creationId xmlns:p14="http://schemas.microsoft.com/office/powerpoint/2010/main" val="246396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B17F4-029C-4329-AC36-BC6027D0B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watching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A7BA11-0B8F-421F-9B96-9AE4D1066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1838"/>
            <a:ext cx="9144000" cy="1916723"/>
          </a:xfrm>
        </p:spPr>
        <p:txBody>
          <a:bodyPr/>
          <a:lstStyle/>
          <a:p>
            <a:r>
              <a:rPr lang="en-US" altLang="zh-CN" dirty="0"/>
              <a:t>Reporter</a:t>
            </a:r>
            <a:r>
              <a:rPr lang="zh-CN" altLang="en-US" dirty="0"/>
              <a:t>：朱俊杰</a:t>
            </a:r>
            <a:endParaRPr lang="en-US" altLang="zh-CN" dirty="0"/>
          </a:p>
          <a:p>
            <a:r>
              <a:rPr lang="en-US" altLang="zh-CN" dirty="0"/>
              <a:t>Group: </a:t>
            </a:r>
            <a:r>
              <a:rPr lang="zh-CN" altLang="en-US" dirty="0"/>
              <a:t>阮杰、丁勇、叶丹惠、朱俊杰</a:t>
            </a:r>
          </a:p>
        </p:txBody>
      </p:sp>
    </p:spTree>
    <p:extLst>
      <p:ext uri="{BB962C8B-B14F-4D97-AF65-F5344CB8AC3E}">
        <p14:creationId xmlns:p14="http://schemas.microsoft.com/office/powerpoint/2010/main" val="129154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45484-CD0C-489C-B147-86D7BEE2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881" y="715845"/>
            <a:ext cx="8222238" cy="505314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en-US" alt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2A9D0FB-633F-4053-A561-59AA49DAA3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  <a:endParaRPr lang="en-US" altLang="zh-CN" dirty="0"/>
          </a:p>
          <a:p>
            <a:r>
              <a:rPr lang="zh-CN" altLang="en-US" dirty="0"/>
              <a:t>拟解决的问题</a:t>
            </a:r>
            <a:endParaRPr lang="en-US" altLang="zh-CN" dirty="0"/>
          </a:p>
          <a:p>
            <a:r>
              <a:rPr lang="zh-CN" altLang="en-US" dirty="0"/>
              <a:t>主要思想</a:t>
            </a:r>
            <a:endParaRPr lang="en-US" altLang="zh-CN" dirty="0"/>
          </a:p>
          <a:p>
            <a:r>
              <a:rPr lang="zh-CN" altLang="en-US" dirty="0"/>
              <a:t>结果与分析</a:t>
            </a:r>
            <a:endParaRPr lang="en-US" altLang="zh-CN" dirty="0"/>
          </a:p>
          <a:p>
            <a:r>
              <a:rPr lang="zh-CN" altLang="en-US" dirty="0"/>
              <a:t>贡献</a:t>
            </a:r>
            <a:endParaRPr lang="en-US" altLang="zh-CN" dirty="0"/>
          </a:p>
          <a:p>
            <a:r>
              <a:rPr lang="zh-CN" altLang="en-US" dirty="0"/>
              <a:t>局限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36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45484-CD0C-489C-B147-86D7BEE2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881" y="715845"/>
            <a:ext cx="8222238" cy="505314"/>
          </a:xfrm>
        </p:spPr>
        <p:txBody>
          <a:bodyPr/>
          <a:lstStyle/>
          <a:p>
            <a:r>
              <a:rPr lang="zh-CN" altLang="en-US" dirty="0"/>
              <a:t>背景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72F75A-C9F3-4360-A8B7-8B7C1732EBC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E564DC-9423-4AEC-B024-673F9395F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4950"/>
            <a:ext cx="2794000" cy="1905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6C8C60-E9DC-4E77-A00E-7A57AD895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156" y="1476375"/>
            <a:ext cx="6827520" cy="526359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CFC3F36-96C2-4604-8D27-A4A0BA97EC26}"/>
              </a:ext>
            </a:extLst>
          </p:cNvPr>
          <p:cNvSpPr/>
          <p:nvPr/>
        </p:nvSpPr>
        <p:spPr>
          <a:xfrm>
            <a:off x="726841" y="5712916"/>
            <a:ext cx="3176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缺少了从贡献者的角度来看待基于拉动的开发模型。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8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45484-CD0C-489C-B147-86D7BEE2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881" y="715845"/>
            <a:ext cx="8222238" cy="505314"/>
          </a:xfrm>
        </p:spPr>
        <p:txBody>
          <a:bodyPr/>
          <a:lstStyle/>
          <a:p>
            <a:r>
              <a:rPr lang="zh-CN" altLang="en-US" dirty="0"/>
              <a:t>拟解决的问题</a:t>
            </a:r>
            <a:endParaRPr lang="en-US" alt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2A9D0FB-633F-4053-A561-59AA49DAA3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b="1" dirty="0"/>
              <a:t>问题</a:t>
            </a:r>
            <a:r>
              <a:rPr lang="en-US" altLang="zh-CN" b="1" dirty="0"/>
              <a:t>1</a:t>
            </a:r>
            <a:r>
              <a:rPr lang="zh-CN" altLang="zh-CN" b="1" dirty="0"/>
              <a:t>：贡献者为什么要使用基于拉动的模型开发的项目？</a:t>
            </a:r>
            <a:endParaRPr lang="zh-CN" altLang="zh-CN" dirty="0"/>
          </a:p>
          <a:p>
            <a:r>
              <a:rPr lang="zh-CN" altLang="zh-CN" b="1" dirty="0"/>
              <a:t>问题</a:t>
            </a:r>
            <a:r>
              <a:rPr lang="en-US" altLang="zh-CN" b="1" dirty="0"/>
              <a:t>2</a:t>
            </a:r>
            <a:r>
              <a:rPr lang="zh-CN" altLang="zh-CN" b="1" dirty="0"/>
              <a:t>：贡献者如何准备拉动请求？</a:t>
            </a:r>
            <a:endParaRPr lang="zh-CN" altLang="zh-CN" dirty="0"/>
          </a:p>
          <a:p>
            <a:pPr lvl="1"/>
            <a:r>
              <a:rPr lang="zh-CN" altLang="zh-CN" b="1" dirty="0"/>
              <a:t>此问题被作者切分为两个小问题：</a:t>
            </a:r>
            <a:endParaRPr lang="zh-CN" altLang="zh-CN" dirty="0"/>
          </a:p>
          <a:p>
            <a:pPr lvl="1"/>
            <a:r>
              <a:rPr lang="zh-CN" altLang="zh-CN" b="1" dirty="0"/>
              <a:t>问题</a:t>
            </a:r>
            <a:r>
              <a:rPr lang="en-US" altLang="zh-CN" b="1" dirty="0"/>
              <a:t>2.1</a:t>
            </a:r>
            <a:r>
              <a:rPr lang="zh-CN" altLang="zh-CN" b="1" dirty="0"/>
              <a:t>：提交</a:t>
            </a:r>
            <a:r>
              <a:rPr lang="en-US" altLang="zh-CN" b="1" dirty="0"/>
              <a:t>PR</a:t>
            </a:r>
            <a:r>
              <a:rPr lang="zh-CN" altLang="zh-CN" b="1" dirty="0"/>
              <a:t>之前和之后发生了什么</a:t>
            </a:r>
            <a:r>
              <a:rPr lang="en-US" altLang="zh-CN" b="1" dirty="0"/>
              <a:t>?</a:t>
            </a:r>
            <a:endParaRPr lang="zh-CN" altLang="zh-CN" dirty="0"/>
          </a:p>
          <a:p>
            <a:pPr lvl="1"/>
            <a:r>
              <a:rPr lang="zh-CN" altLang="zh-CN" b="1" dirty="0"/>
              <a:t>问题</a:t>
            </a:r>
            <a:r>
              <a:rPr lang="en-US" altLang="zh-CN" b="1" dirty="0"/>
              <a:t>2.2</a:t>
            </a:r>
            <a:r>
              <a:rPr lang="zh-CN" altLang="zh-CN" b="1" dirty="0"/>
              <a:t>：贡献者如何评估</a:t>
            </a:r>
            <a:r>
              <a:rPr lang="en-US" altLang="zh-CN" b="1" dirty="0"/>
              <a:t>PR</a:t>
            </a:r>
            <a:r>
              <a:rPr lang="zh-CN" altLang="zh-CN" b="1" dirty="0"/>
              <a:t>的代码质量</a:t>
            </a:r>
            <a:r>
              <a:rPr lang="en-US" altLang="zh-CN" b="1" dirty="0"/>
              <a:t>?</a:t>
            </a:r>
            <a:endParaRPr lang="zh-CN" altLang="zh-CN" dirty="0"/>
          </a:p>
          <a:p>
            <a:r>
              <a:rPr lang="zh-CN" altLang="zh-CN" b="1" dirty="0"/>
              <a:t>问题</a:t>
            </a:r>
            <a:r>
              <a:rPr lang="en-US" altLang="zh-CN" b="1" dirty="0"/>
              <a:t>3</a:t>
            </a:r>
            <a:r>
              <a:rPr lang="zh-CN" altLang="zh-CN" b="1" dirty="0"/>
              <a:t>：基于拉动模型开发的挑战是什么</a:t>
            </a:r>
            <a:r>
              <a:rPr lang="en-US" altLang="zh-CN" b="1" dirty="0"/>
              <a:t>?</a:t>
            </a:r>
            <a:endParaRPr lang="zh-CN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53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45484-CD0C-489C-B147-86D7BEE2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881" y="715845"/>
            <a:ext cx="8222238" cy="505314"/>
          </a:xfrm>
        </p:spPr>
        <p:txBody>
          <a:bodyPr/>
          <a:lstStyle/>
          <a:p>
            <a:r>
              <a:rPr lang="zh-CN" altLang="en-US" dirty="0"/>
              <a:t>主要思想</a:t>
            </a:r>
            <a:endParaRPr lang="en-US" alt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2A9D0FB-633F-4053-A561-59AA49DAA3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对</a:t>
            </a:r>
            <a:r>
              <a:rPr lang="en-US" altLang="zh-CN" dirty="0"/>
              <a:t>OSS</a:t>
            </a:r>
            <a:r>
              <a:rPr lang="zh-CN" altLang="zh-CN" dirty="0"/>
              <a:t>项目中项目做过贡献（提交</a:t>
            </a:r>
            <a:r>
              <a:rPr lang="en-US" altLang="zh-CN" dirty="0"/>
              <a:t>PR</a:t>
            </a:r>
            <a:r>
              <a:rPr lang="zh-CN" altLang="zh-CN" dirty="0"/>
              <a:t>）的编程人员进行问卷调查</a:t>
            </a:r>
            <a:endParaRPr lang="en-US" altLang="zh-CN" dirty="0"/>
          </a:p>
          <a:p>
            <a:r>
              <a:rPr lang="zh-CN" altLang="zh-CN" dirty="0"/>
              <a:t>本文的研究分两轮收集数据</a:t>
            </a:r>
            <a:r>
              <a:rPr lang="en-US" altLang="zh-CN" dirty="0"/>
              <a:t>:</a:t>
            </a:r>
            <a:r>
              <a:rPr lang="zh-CN" altLang="zh-CN" dirty="0"/>
              <a:t>第一轮，对少数的贡献者进行了试点调查，整理他们调查的结果，确定主要存在的问题 </a:t>
            </a:r>
            <a:r>
              <a:rPr lang="en-US" altLang="zh-CN" dirty="0"/>
              <a:t>(</a:t>
            </a:r>
            <a:r>
              <a:rPr lang="zh-CN" altLang="zh-CN" dirty="0"/>
              <a:t>即贡献的原因和新贡献者遇到的障碍</a:t>
            </a:r>
            <a:r>
              <a:rPr lang="en-US" altLang="zh-CN" dirty="0"/>
              <a:t>)</a:t>
            </a:r>
            <a:r>
              <a:rPr lang="zh-CN" altLang="zh-CN" dirty="0"/>
              <a:t>。在第二轮中，将第一轮整理出来的主要问题制作成调查问卷，发给大量的参与者，参与者根据上面的问题进行回答。</a:t>
            </a:r>
            <a:endParaRPr lang="en-US" altLang="zh-CN" dirty="0"/>
          </a:p>
          <a:p>
            <a:r>
              <a:rPr lang="zh-CN" altLang="zh-CN" dirty="0"/>
              <a:t>无论是第一轮还是第二轮的调查都将问题分为三个部分</a:t>
            </a:r>
            <a:r>
              <a:rPr lang="en-US" altLang="zh-CN" dirty="0"/>
              <a:t>: </a:t>
            </a:r>
            <a:r>
              <a:rPr lang="zh-CN" altLang="zh-CN" dirty="0"/>
              <a:t>关于贡献者的人口统计学背景、多项选择题或</a:t>
            </a:r>
            <a:r>
              <a:rPr lang="en-US" altLang="zh-CN" dirty="0"/>
              <a:t>Likert-scale</a:t>
            </a:r>
            <a:r>
              <a:rPr lang="zh-CN" altLang="zh-CN" dirty="0"/>
              <a:t>问题，以及开放式问题。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63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45484-CD0C-489C-B147-86D7BEE2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881" y="715845"/>
            <a:ext cx="8222238" cy="505314"/>
          </a:xfrm>
        </p:spPr>
        <p:txBody>
          <a:bodyPr/>
          <a:lstStyle/>
          <a:p>
            <a:r>
              <a:rPr lang="zh-CN" altLang="en-US" dirty="0"/>
              <a:t>主要思想</a:t>
            </a:r>
            <a:endParaRPr lang="en-US" alt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2A9D0FB-633F-4053-A561-59AA49DAA3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开放性问题与多项选择题混合在一起</a:t>
            </a:r>
            <a:r>
              <a:rPr lang="en-US" altLang="zh-CN" dirty="0"/>
              <a:t>;</a:t>
            </a:r>
            <a:r>
              <a:rPr lang="zh-CN" altLang="zh-CN" dirty="0"/>
              <a:t>贡献者必须先回答一个开放式的问题，然后再回答一个相关的多项选择题。为了进一步了解贡献者的想法，作者在所有问题中都加入了预先设定好的答案，此外，还增加了一个“其它”答案。最后，在整个调查中，我们使用</a:t>
            </a:r>
            <a:r>
              <a:rPr lang="en-US" altLang="zh-CN" dirty="0"/>
              <a:t>Likert-scale</a:t>
            </a:r>
            <a:r>
              <a:rPr lang="zh-CN" altLang="zh-CN" dirty="0"/>
              <a:t>问题是希望参与者做出更好选择。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15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45484-CD0C-489C-B147-86D7BEE2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881" y="715845"/>
            <a:ext cx="8222238" cy="505314"/>
          </a:xfrm>
        </p:spPr>
        <p:txBody>
          <a:bodyPr/>
          <a:lstStyle/>
          <a:p>
            <a:r>
              <a:rPr lang="zh-CN" altLang="en-US" dirty="0"/>
              <a:t>结果与分析</a:t>
            </a:r>
            <a:endParaRPr lang="en-US" alt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2A9D0FB-633F-4053-A561-59AA49DAA3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问题</a:t>
            </a:r>
            <a:r>
              <a:rPr lang="en-US" altLang="zh-CN" dirty="0"/>
              <a:t>1</a:t>
            </a:r>
            <a:r>
              <a:rPr lang="zh-CN" altLang="zh-CN" dirty="0"/>
              <a:t>：贡献者为什么要使用基于拉动的模型开发的项目？</a:t>
            </a:r>
          </a:p>
          <a:p>
            <a:endParaRPr lang="zh-CN" altLang="zh-CN" dirty="0"/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B5766470-97C6-4E42-8AD7-2311C5DC1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324" y="2040554"/>
            <a:ext cx="5521352" cy="4629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9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45484-CD0C-489C-B147-86D7BEE2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881" y="715845"/>
            <a:ext cx="8222238" cy="505314"/>
          </a:xfrm>
        </p:spPr>
        <p:txBody>
          <a:bodyPr/>
          <a:lstStyle/>
          <a:p>
            <a:r>
              <a:rPr lang="zh-CN" altLang="en-US" dirty="0"/>
              <a:t>结果与分析</a:t>
            </a:r>
            <a:endParaRPr lang="en-US" alt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2A9D0FB-633F-4053-A561-59AA49DAA3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问题</a:t>
            </a:r>
            <a:r>
              <a:rPr lang="en-US" altLang="zh-CN" dirty="0"/>
              <a:t>2.1 </a:t>
            </a:r>
            <a:r>
              <a:rPr lang="zh-CN" altLang="zh-CN" dirty="0"/>
              <a:t>编码前后发生了什么？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7DE12A-A5FC-42B6-BF92-2C5639CC8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48" y="2075048"/>
            <a:ext cx="9869104" cy="478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1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45484-CD0C-489C-B147-86D7BEE2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881" y="715845"/>
            <a:ext cx="8222238" cy="505314"/>
          </a:xfrm>
        </p:spPr>
        <p:txBody>
          <a:bodyPr/>
          <a:lstStyle/>
          <a:p>
            <a:r>
              <a:rPr lang="zh-CN" altLang="en-US" dirty="0"/>
              <a:t>结果与分析</a:t>
            </a:r>
            <a:endParaRPr lang="en-US" alt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2A9D0FB-633F-4053-A561-59AA49DAA3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问题</a:t>
            </a:r>
            <a:r>
              <a:rPr lang="en-US" altLang="zh-CN" dirty="0"/>
              <a:t>2.2 </a:t>
            </a:r>
            <a:r>
              <a:rPr lang="zh-CN" altLang="zh-CN" dirty="0"/>
              <a:t>如何评估贡献的价值？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3211C4-2FE0-4215-A0C5-4EC6BD74C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026" y="1925053"/>
            <a:ext cx="4088432" cy="484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23220"/>
      </p:ext>
    </p:extLst>
  </p:cSld>
  <p:clrMapOvr>
    <a:masterClrMapping/>
  </p:clrMapOvr>
</p:sld>
</file>

<file path=ppt/theme/theme1.xml><?xml version="1.0" encoding="utf-8"?>
<a:theme xmlns:a="http://schemas.openxmlformats.org/drawingml/2006/main" name="柴犬杭电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10206</TotalTime>
  <Words>740</Words>
  <Application>Microsoft Office PowerPoint</Application>
  <PresentationFormat>宽屏</PresentationFormat>
  <Paragraphs>49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Arial</vt:lpstr>
      <vt:lpstr>Calibri</vt:lpstr>
      <vt:lpstr>Constantia</vt:lpstr>
      <vt:lpstr>Franklin Gothic Book</vt:lpstr>
      <vt:lpstr>柴犬杭电主题​​</vt:lpstr>
      <vt:lpstr>Work Practices and Challenges in Pull-Based Development: The Contributor’s Perspective</vt:lpstr>
      <vt:lpstr>目录</vt:lpstr>
      <vt:lpstr>背景</vt:lpstr>
      <vt:lpstr>拟解决的问题</vt:lpstr>
      <vt:lpstr>主要思想</vt:lpstr>
      <vt:lpstr>主要思想</vt:lpstr>
      <vt:lpstr>结果与分析</vt:lpstr>
      <vt:lpstr>结果与分析</vt:lpstr>
      <vt:lpstr>结果与分析</vt:lpstr>
      <vt:lpstr>结果与分析</vt:lpstr>
      <vt:lpstr>贡献</vt:lpstr>
      <vt:lpstr>局限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Xiaowei Cao</dc:creator>
  <cp:lastModifiedBy>jj Zhu</cp:lastModifiedBy>
  <cp:revision>106</cp:revision>
  <dcterms:created xsi:type="dcterms:W3CDTF">2019-03-05T16:19:08Z</dcterms:created>
  <dcterms:modified xsi:type="dcterms:W3CDTF">2019-12-31T02:28:39Z</dcterms:modified>
</cp:coreProperties>
</file>