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85" r:id="rId2"/>
  </p:sldMasterIdLst>
  <p:notesMasterIdLst>
    <p:notesMasterId r:id="rId49"/>
  </p:notesMasterIdLst>
  <p:sldIdLst>
    <p:sldId id="410" r:id="rId3"/>
    <p:sldId id="409" r:id="rId4"/>
    <p:sldId id="392" r:id="rId5"/>
    <p:sldId id="257" r:id="rId6"/>
    <p:sldId id="397" r:id="rId7"/>
    <p:sldId id="398" r:id="rId8"/>
    <p:sldId id="399" r:id="rId9"/>
    <p:sldId id="400" r:id="rId10"/>
    <p:sldId id="260" r:id="rId11"/>
    <p:sldId id="296" r:id="rId12"/>
    <p:sldId id="297" r:id="rId13"/>
    <p:sldId id="298" r:id="rId14"/>
    <p:sldId id="299" r:id="rId15"/>
    <p:sldId id="300" r:id="rId16"/>
    <p:sldId id="301" r:id="rId17"/>
    <p:sldId id="352" r:id="rId18"/>
    <p:sldId id="353" r:id="rId19"/>
    <p:sldId id="354" r:id="rId20"/>
    <p:sldId id="355" r:id="rId21"/>
    <p:sldId id="304" r:id="rId22"/>
    <p:sldId id="356" r:id="rId23"/>
    <p:sldId id="305" r:id="rId24"/>
    <p:sldId id="393" r:id="rId25"/>
    <p:sldId id="306" r:id="rId26"/>
    <p:sldId id="385" r:id="rId27"/>
    <p:sldId id="311" r:id="rId28"/>
    <p:sldId id="309" r:id="rId29"/>
    <p:sldId id="310" r:id="rId30"/>
    <p:sldId id="394" r:id="rId31"/>
    <p:sldId id="395" r:id="rId32"/>
    <p:sldId id="396" r:id="rId33"/>
    <p:sldId id="312" r:id="rId34"/>
    <p:sldId id="313" r:id="rId35"/>
    <p:sldId id="402" r:id="rId36"/>
    <p:sldId id="403" r:id="rId37"/>
    <p:sldId id="314" r:id="rId38"/>
    <p:sldId id="407" r:id="rId39"/>
    <p:sldId id="406" r:id="rId40"/>
    <p:sldId id="315" r:id="rId41"/>
    <p:sldId id="386" r:id="rId42"/>
    <p:sldId id="387" r:id="rId43"/>
    <p:sldId id="388" r:id="rId44"/>
    <p:sldId id="389" r:id="rId45"/>
    <p:sldId id="390" r:id="rId46"/>
    <p:sldId id="391" r:id="rId47"/>
    <p:sldId id="384" r:id="rId48"/>
  </p:sldIdLst>
  <p:sldSz cx="9144000" cy="6858000" type="screen4x3"/>
  <p:notesSz cx="6858000" cy="9144000"/>
  <p:defaultTextStyle>
    <a:defPPr>
      <a:defRPr lang="zh-CN"/>
    </a:defPPr>
    <a:lvl1pPr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96"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4A537C03-7F97-434E-BA6C-A9013BF8B666}" type="datetimeFigureOut">
              <a:rPr lang="zh-CN" altLang="en-US"/>
              <a:pPr/>
              <a:t>2019/9/17</a:t>
            </a:fld>
            <a:endParaRPr lang="zh-CN" altLang="en-US"/>
          </a:p>
        </p:txBody>
      </p:sp>
      <p:sp>
        <p:nvSpPr>
          <p:cNvPr id="307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C6DADC6-BBD6-46BA-A3D7-57D7FABE5753}" type="slidenum">
              <a:rPr lang="zh-CN" altLang="en-US"/>
              <a:pPr/>
              <a:t>‹#›</a:t>
            </a:fld>
            <a:endParaRPr lang="zh-CN" altLang="en-US"/>
          </a:p>
        </p:txBody>
      </p:sp>
    </p:spTree>
    <p:extLst>
      <p:ext uri="{BB962C8B-B14F-4D97-AF65-F5344CB8AC3E}">
        <p14:creationId xmlns:p14="http://schemas.microsoft.com/office/powerpoint/2010/main" val="32745419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noFill/>
          <a:ln w="12700">
            <a:solidFill>
              <a:srgbClr val="000000"/>
            </a:solidFill>
            <a:miter lim="800000"/>
            <a:headEnd/>
            <a:tailEnd/>
          </a:ln>
        </p:spPr>
      </p:sp>
      <p:sp>
        <p:nvSpPr>
          <p:cNvPr id="19459" name="备注占位符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r>
              <a:rPr lang="en-US" altLang="zh-CN" b="1"/>
              <a:t>triangle</a:t>
            </a:r>
            <a:r>
              <a:rPr lang="en-US" altLang="zh-CN"/>
              <a:t> [ˈtraiæŋgəl]n.</a:t>
            </a:r>
            <a:r>
              <a:rPr lang="zh-CN" altLang="en-US"/>
              <a:t>三角，三角形</a:t>
            </a:r>
          </a:p>
          <a:p>
            <a:pPr eaLnBrk="1" hangingPunct="1">
              <a:spcBef>
                <a:spcPct val="0"/>
              </a:spcBef>
            </a:pPr>
            <a:r>
              <a:rPr lang="en-US" altLang="zh-CN" b="1"/>
              <a:t>quadrilateral</a:t>
            </a:r>
            <a:r>
              <a:rPr lang="en-US" altLang="zh-CN"/>
              <a:t> [ˌkwɑdrəˈlætərəl] n.</a:t>
            </a:r>
            <a:r>
              <a:rPr lang="zh-CN" altLang="en-US"/>
              <a:t>四边形</a:t>
            </a:r>
          </a:p>
        </p:txBody>
      </p:sp>
      <p:sp>
        <p:nvSpPr>
          <p:cNvPr id="1946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r"/>
            <a:fld id="{2823F0E1-9BE7-48DA-B9E0-802AE1BE00A9}" type="slidenum">
              <a:rPr lang="zh-CN" altLang="en-US" sz="1200"/>
              <a:pPr algn="r"/>
              <a:t>17</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noFill/>
          <a:ln w="12700">
            <a:solidFill>
              <a:srgbClr val="000000"/>
            </a:solidFill>
            <a:miter lim="800000"/>
            <a:headEnd/>
            <a:tailEnd/>
          </a:ln>
        </p:spPr>
      </p:sp>
      <p:sp>
        <p:nvSpPr>
          <p:cNvPr id="39939" name="备注占位符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r>
              <a:rPr lang="en-US" altLang="zh-CN" b="1"/>
              <a:t>polygon</a:t>
            </a:r>
            <a:r>
              <a:rPr lang="en-US" altLang="zh-CN"/>
              <a:t> ['pɔligən]</a:t>
            </a:r>
          </a:p>
          <a:p>
            <a:pPr eaLnBrk="1" hangingPunct="1">
              <a:spcBef>
                <a:spcPct val="0"/>
              </a:spcBef>
            </a:pPr>
            <a:r>
              <a:rPr lang="en-US" altLang="zh-CN" b="1"/>
              <a:t>triangle</a:t>
            </a:r>
            <a:r>
              <a:rPr lang="en-US" altLang="zh-CN"/>
              <a:t> [ˈtraiæŋgəl]n.</a:t>
            </a:r>
            <a:r>
              <a:rPr lang="zh-CN" altLang="en-US"/>
              <a:t>三角，三角形</a:t>
            </a:r>
          </a:p>
          <a:p>
            <a:pPr eaLnBrk="1" hangingPunct="1">
              <a:spcBef>
                <a:spcPct val="0"/>
              </a:spcBef>
            </a:pPr>
            <a:r>
              <a:rPr lang="en-US" altLang="zh-CN" b="1"/>
              <a:t>quadrilateral</a:t>
            </a:r>
            <a:r>
              <a:rPr lang="en-US" altLang="zh-CN"/>
              <a:t> [ˌkwɑdrəˈlætərəl] n.</a:t>
            </a:r>
            <a:r>
              <a:rPr lang="zh-CN" altLang="en-US"/>
              <a:t>四边形</a:t>
            </a:r>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r"/>
            <a:fld id="{0D604842-D101-40EA-B33F-D62ECEEE46DD}" type="slidenum">
              <a:rPr lang="zh-CN" altLang="en-US" sz="1200"/>
              <a:pPr algn="r"/>
              <a:t>36</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noFill/>
          <a:ln w="12700">
            <a:solidFill>
              <a:srgbClr val="000000"/>
            </a:solidFill>
            <a:miter lim="800000"/>
            <a:headEnd/>
            <a:tailEnd/>
          </a:ln>
        </p:spPr>
      </p:sp>
      <p:sp>
        <p:nvSpPr>
          <p:cNvPr id="43011" name="备注占位符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r>
              <a:rPr lang="en-US" altLang="zh-CN" b="1"/>
              <a:t>polygon</a:t>
            </a:r>
            <a:r>
              <a:rPr lang="en-US" altLang="zh-CN"/>
              <a:t> ['pɔligən]</a:t>
            </a:r>
          </a:p>
          <a:p>
            <a:pPr eaLnBrk="1" hangingPunct="1">
              <a:spcBef>
                <a:spcPct val="0"/>
              </a:spcBef>
            </a:pPr>
            <a:r>
              <a:rPr lang="en-US" altLang="zh-CN" b="1"/>
              <a:t>triangle</a:t>
            </a:r>
            <a:r>
              <a:rPr lang="en-US" altLang="zh-CN"/>
              <a:t> [ˈtraiæŋgəl]n.</a:t>
            </a:r>
            <a:r>
              <a:rPr lang="zh-CN" altLang="en-US"/>
              <a:t>三角，三角形</a:t>
            </a:r>
          </a:p>
          <a:p>
            <a:pPr eaLnBrk="1" hangingPunct="1">
              <a:spcBef>
                <a:spcPct val="0"/>
              </a:spcBef>
            </a:pPr>
            <a:r>
              <a:rPr lang="en-US" altLang="zh-CN" b="1"/>
              <a:t>quadrilateral</a:t>
            </a:r>
            <a:r>
              <a:rPr lang="en-US" altLang="zh-CN"/>
              <a:t> [ˌkwɑdrəˈlætərəl] n.</a:t>
            </a:r>
            <a:r>
              <a:rPr lang="zh-CN" altLang="en-US"/>
              <a:t>四边形</a:t>
            </a:r>
          </a:p>
          <a:p>
            <a:pPr eaLnBrk="1" hangingPunct="1">
              <a:spcBef>
                <a:spcPct val="0"/>
              </a:spcBef>
            </a:pPr>
            <a:endParaRPr lang="zh-CN" altLang="en-US"/>
          </a:p>
        </p:txBody>
      </p:sp>
      <p:sp>
        <p:nvSpPr>
          <p:cNvPr id="4301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r"/>
            <a:fld id="{1159ECDA-EDE9-4715-9F1C-EA4D76A6078A}" type="slidenum">
              <a:rPr lang="zh-CN" altLang="en-US" sz="1200"/>
              <a:pPr algn="r"/>
              <a:t>38</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AD6EA8A-2BE5-4A75-ACE6-0B733E150816}" type="slidenum">
              <a:rPr lang="en-US" altLang="zh-CN"/>
              <a:pPr/>
              <a:t>‹#›</a:t>
            </a:fld>
            <a:endParaRPr lang="en-US" altLang="zh-CN"/>
          </a:p>
        </p:txBody>
      </p:sp>
    </p:spTree>
    <p:extLst>
      <p:ext uri="{BB962C8B-B14F-4D97-AF65-F5344CB8AC3E}">
        <p14:creationId xmlns:p14="http://schemas.microsoft.com/office/powerpoint/2010/main" val="169659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AF1177-A55D-4C1F-8B1E-6F8195ED6D72}" type="slidenum">
              <a:rPr lang="en-US" altLang="zh-CN"/>
              <a:pPr/>
              <a:t>‹#›</a:t>
            </a:fld>
            <a:endParaRPr lang="en-US" altLang="zh-CN"/>
          </a:p>
        </p:txBody>
      </p:sp>
    </p:spTree>
    <p:extLst>
      <p:ext uri="{BB962C8B-B14F-4D97-AF65-F5344CB8AC3E}">
        <p14:creationId xmlns:p14="http://schemas.microsoft.com/office/powerpoint/2010/main" val="358385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3680467-3B87-4268-A124-A4721B82BDD9}" type="slidenum">
              <a:rPr lang="en-US" altLang="zh-CN"/>
              <a:pPr/>
              <a:t>‹#›</a:t>
            </a:fld>
            <a:endParaRPr lang="en-US" altLang="zh-CN"/>
          </a:p>
        </p:txBody>
      </p:sp>
    </p:spTree>
    <p:extLst>
      <p:ext uri="{BB962C8B-B14F-4D97-AF65-F5344CB8AC3E}">
        <p14:creationId xmlns:p14="http://schemas.microsoft.com/office/powerpoint/2010/main" val="1075300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B830FC-E41F-45F3-9C23-264BE9E00E0F}" type="slidenum">
              <a:rPr lang="en-US" altLang="zh-CN"/>
              <a:pPr/>
              <a:t>‹#›</a:t>
            </a:fld>
            <a:endParaRPr lang="en-US" altLang="zh-CN"/>
          </a:p>
        </p:txBody>
      </p:sp>
    </p:spTree>
    <p:extLst>
      <p:ext uri="{BB962C8B-B14F-4D97-AF65-F5344CB8AC3E}">
        <p14:creationId xmlns:p14="http://schemas.microsoft.com/office/powerpoint/2010/main" val="309972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873C51C-8EE4-42B7-9D96-ADADB56F65E1}" type="slidenum">
              <a:rPr lang="en-US" altLang="zh-CN"/>
              <a:pPr/>
              <a:t>‹#›</a:t>
            </a:fld>
            <a:endParaRPr lang="en-US" altLang="zh-CN"/>
          </a:p>
        </p:txBody>
      </p:sp>
    </p:spTree>
    <p:extLst>
      <p:ext uri="{BB962C8B-B14F-4D97-AF65-F5344CB8AC3E}">
        <p14:creationId xmlns:p14="http://schemas.microsoft.com/office/powerpoint/2010/main" val="1809428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349B2F-7B08-4A46-BEE7-816FCB078575}" type="slidenum">
              <a:rPr lang="en-US" altLang="zh-CN"/>
              <a:pPr/>
              <a:t>‹#›</a:t>
            </a:fld>
            <a:endParaRPr lang="en-US" altLang="zh-CN"/>
          </a:p>
        </p:txBody>
      </p:sp>
    </p:spTree>
    <p:extLst>
      <p:ext uri="{BB962C8B-B14F-4D97-AF65-F5344CB8AC3E}">
        <p14:creationId xmlns:p14="http://schemas.microsoft.com/office/powerpoint/2010/main" val="40114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C29142F-BAF6-41C1-9A94-55BB375D5EFA}" type="slidenum">
              <a:rPr lang="en-US" altLang="zh-CN"/>
              <a:pPr/>
              <a:t>‹#›</a:t>
            </a:fld>
            <a:endParaRPr lang="en-US" altLang="zh-CN"/>
          </a:p>
        </p:txBody>
      </p:sp>
    </p:spTree>
    <p:extLst>
      <p:ext uri="{BB962C8B-B14F-4D97-AF65-F5344CB8AC3E}">
        <p14:creationId xmlns:p14="http://schemas.microsoft.com/office/powerpoint/2010/main" val="2888469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8F5D69C-AEA1-4F96-B9F3-3BAC8D1CB440}" type="slidenum">
              <a:rPr lang="en-US" altLang="zh-CN"/>
              <a:pPr/>
              <a:t>‹#›</a:t>
            </a:fld>
            <a:endParaRPr lang="en-US" altLang="zh-CN"/>
          </a:p>
        </p:txBody>
      </p:sp>
    </p:spTree>
    <p:extLst>
      <p:ext uri="{BB962C8B-B14F-4D97-AF65-F5344CB8AC3E}">
        <p14:creationId xmlns:p14="http://schemas.microsoft.com/office/powerpoint/2010/main" val="3134443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EEA3417-7205-478C-A7BB-688F4D6A40AA}" type="slidenum">
              <a:rPr lang="en-US" altLang="zh-CN"/>
              <a:pPr/>
              <a:t>‹#›</a:t>
            </a:fld>
            <a:endParaRPr lang="en-US" altLang="zh-CN"/>
          </a:p>
        </p:txBody>
      </p:sp>
    </p:spTree>
    <p:extLst>
      <p:ext uri="{BB962C8B-B14F-4D97-AF65-F5344CB8AC3E}">
        <p14:creationId xmlns:p14="http://schemas.microsoft.com/office/powerpoint/2010/main" val="2820151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34A647F-D599-428F-BBFB-2CD391DC33D7}" type="slidenum">
              <a:rPr lang="en-US" altLang="zh-CN"/>
              <a:pPr/>
              <a:t>‹#›</a:t>
            </a:fld>
            <a:endParaRPr lang="en-US" altLang="zh-CN"/>
          </a:p>
        </p:txBody>
      </p:sp>
    </p:spTree>
    <p:extLst>
      <p:ext uri="{BB962C8B-B14F-4D97-AF65-F5344CB8AC3E}">
        <p14:creationId xmlns:p14="http://schemas.microsoft.com/office/powerpoint/2010/main" val="2728187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18E1F5F-80EF-403A-9ACA-ACE841076124}" type="slidenum">
              <a:rPr lang="en-US" altLang="zh-CN"/>
              <a:pPr/>
              <a:t>‹#›</a:t>
            </a:fld>
            <a:endParaRPr lang="en-US" altLang="zh-CN"/>
          </a:p>
        </p:txBody>
      </p:sp>
    </p:spTree>
    <p:extLst>
      <p:ext uri="{BB962C8B-B14F-4D97-AF65-F5344CB8AC3E}">
        <p14:creationId xmlns:p14="http://schemas.microsoft.com/office/powerpoint/2010/main" val="63734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6B38F9-C7D6-4D82-8C45-F4054C809D26}" type="slidenum">
              <a:rPr lang="en-US" altLang="zh-CN"/>
              <a:pPr/>
              <a:t>‹#›</a:t>
            </a:fld>
            <a:endParaRPr lang="en-US" altLang="zh-CN"/>
          </a:p>
        </p:txBody>
      </p:sp>
    </p:spTree>
    <p:extLst>
      <p:ext uri="{BB962C8B-B14F-4D97-AF65-F5344CB8AC3E}">
        <p14:creationId xmlns:p14="http://schemas.microsoft.com/office/powerpoint/2010/main" val="3481163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E34A408-B370-4D84-A6B6-93BFB7204A2D}" type="slidenum">
              <a:rPr lang="en-US" altLang="zh-CN"/>
              <a:pPr/>
              <a:t>‹#›</a:t>
            </a:fld>
            <a:endParaRPr lang="en-US" altLang="zh-CN"/>
          </a:p>
        </p:txBody>
      </p:sp>
    </p:spTree>
    <p:extLst>
      <p:ext uri="{BB962C8B-B14F-4D97-AF65-F5344CB8AC3E}">
        <p14:creationId xmlns:p14="http://schemas.microsoft.com/office/powerpoint/2010/main" val="381703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584C5A-D6F6-4133-B6F8-47C1498B3041}" type="slidenum">
              <a:rPr lang="en-US" altLang="zh-CN"/>
              <a:pPr/>
              <a:t>‹#›</a:t>
            </a:fld>
            <a:endParaRPr lang="en-US" altLang="zh-CN"/>
          </a:p>
        </p:txBody>
      </p:sp>
    </p:spTree>
    <p:extLst>
      <p:ext uri="{BB962C8B-B14F-4D97-AF65-F5344CB8AC3E}">
        <p14:creationId xmlns:p14="http://schemas.microsoft.com/office/powerpoint/2010/main" val="1763171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875534D-CD2D-4460-B4C6-003307691993}" type="slidenum">
              <a:rPr lang="en-US" altLang="zh-CN"/>
              <a:pPr/>
              <a:t>‹#›</a:t>
            </a:fld>
            <a:endParaRPr lang="en-US" altLang="zh-CN"/>
          </a:p>
        </p:txBody>
      </p:sp>
    </p:spTree>
    <p:extLst>
      <p:ext uri="{BB962C8B-B14F-4D97-AF65-F5344CB8AC3E}">
        <p14:creationId xmlns:p14="http://schemas.microsoft.com/office/powerpoint/2010/main" val="37338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824A4B-CE04-450E-8079-1B1C51501C4D}" type="slidenum">
              <a:rPr lang="en-US" altLang="zh-CN"/>
              <a:pPr/>
              <a:t>‹#›</a:t>
            </a:fld>
            <a:endParaRPr lang="en-US" altLang="zh-CN"/>
          </a:p>
        </p:txBody>
      </p:sp>
    </p:spTree>
    <p:extLst>
      <p:ext uri="{BB962C8B-B14F-4D97-AF65-F5344CB8AC3E}">
        <p14:creationId xmlns:p14="http://schemas.microsoft.com/office/powerpoint/2010/main" val="203281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97092B-C407-46FD-BDC4-E024AC25A2DB}" type="slidenum">
              <a:rPr lang="en-US" altLang="zh-CN"/>
              <a:pPr/>
              <a:t>‹#›</a:t>
            </a:fld>
            <a:endParaRPr lang="en-US" altLang="zh-CN"/>
          </a:p>
        </p:txBody>
      </p:sp>
    </p:spTree>
    <p:extLst>
      <p:ext uri="{BB962C8B-B14F-4D97-AF65-F5344CB8AC3E}">
        <p14:creationId xmlns:p14="http://schemas.microsoft.com/office/powerpoint/2010/main" val="77756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42F8D4D-778A-442C-A9B7-BC20DB433813}" type="slidenum">
              <a:rPr lang="en-US" altLang="zh-CN"/>
              <a:pPr/>
              <a:t>‹#›</a:t>
            </a:fld>
            <a:endParaRPr lang="en-US" altLang="zh-CN"/>
          </a:p>
        </p:txBody>
      </p:sp>
    </p:spTree>
    <p:extLst>
      <p:ext uri="{BB962C8B-B14F-4D97-AF65-F5344CB8AC3E}">
        <p14:creationId xmlns:p14="http://schemas.microsoft.com/office/powerpoint/2010/main" val="13542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A3F2AAA-79A4-45B3-A01D-646D31E2006B}" type="slidenum">
              <a:rPr lang="en-US" altLang="zh-CN"/>
              <a:pPr/>
              <a:t>‹#›</a:t>
            </a:fld>
            <a:endParaRPr lang="en-US" altLang="zh-CN"/>
          </a:p>
        </p:txBody>
      </p:sp>
    </p:spTree>
    <p:extLst>
      <p:ext uri="{BB962C8B-B14F-4D97-AF65-F5344CB8AC3E}">
        <p14:creationId xmlns:p14="http://schemas.microsoft.com/office/powerpoint/2010/main" val="39772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C78D704-44C9-420E-92F8-4AAA5072C60A}" type="slidenum">
              <a:rPr lang="en-US" altLang="zh-CN"/>
              <a:pPr/>
              <a:t>‹#›</a:t>
            </a:fld>
            <a:endParaRPr lang="en-US" altLang="zh-CN"/>
          </a:p>
        </p:txBody>
      </p:sp>
    </p:spTree>
    <p:extLst>
      <p:ext uri="{BB962C8B-B14F-4D97-AF65-F5344CB8AC3E}">
        <p14:creationId xmlns:p14="http://schemas.microsoft.com/office/powerpoint/2010/main" val="185402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F85067-D47A-455C-87B6-80CA27635925}" type="slidenum">
              <a:rPr lang="en-US" altLang="zh-CN"/>
              <a:pPr/>
              <a:t>‹#›</a:t>
            </a:fld>
            <a:endParaRPr lang="en-US" altLang="zh-CN"/>
          </a:p>
        </p:txBody>
      </p:sp>
    </p:spTree>
    <p:extLst>
      <p:ext uri="{BB962C8B-B14F-4D97-AF65-F5344CB8AC3E}">
        <p14:creationId xmlns:p14="http://schemas.microsoft.com/office/powerpoint/2010/main" val="285116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7F5F494-CEC3-4496-9637-32550EC81F7E}" type="slidenum">
              <a:rPr lang="en-US" altLang="zh-CN"/>
              <a:pPr/>
              <a:t>‹#›</a:t>
            </a:fld>
            <a:endParaRPr lang="en-US" altLang="zh-CN"/>
          </a:p>
        </p:txBody>
      </p:sp>
    </p:spTree>
    <p:extLst>
      <p:ext uri="{BB962C8B-B14F-4D97-AF65-F5344CB8AC3E}">
        <p14:creationId xmlns:p14="http://schemas.microsoft.com/office/powerpoint/2010/main" val="188336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0070C0"/>
            </a:gs>
            <a:gs pos="12080">
              <a:srgbClr val="6AA9FF"/>
            </a:gs>
            <a:gs pos="18333">
              <a:srgbClr val="70AFFF"/>
            </a:gs>
            <a:gs pos="25008">
              <a:srgbClr val="76B5FF"/>
            </a:gs>
            <a:gs pos="39999">
              <a:srgbClr val="85C2FF"/>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AutoShape 4"/>
          <p:cNvSpPr>
            <a:spLocks/>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bevel/>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ClrTx/>
              <a:buSzTx/>
              <a:buFont typeface="Wingdings" pitchFamily="2" charset="2"/>
              <a:buNone/>
              <a:defRPr sz="1200">
                <a:latin typeface="+mn-lt"/>
              </a:defRPr>
            </a:lvl1pPr>
          </a:lstStyle>
          <a:p>
            <a:endParaRPr lang="en-US" altLang="zh-CN"/>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ClrTx/>
              <a:buSzTx/>
              <a:buFont typeface="Wingdings" pitchFamily="2" charset="2"/>
              <a:buNone/>
              <a:defRPr sz="1200">
                <a:latin typeface="+mn-lt"/>
              </a:defRPr>
            </a:lvl1pPr>
          </a:lstStyle>
          <a:p>
            <a:endParaRPr lang="en-US" altLang="zh-CN"/>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ClrTx/>
              <a:buSzTx/>
              <a:buFont typeface="Wingdings" pitchFamily="2" charset="2"/>
              <a:buNone/>
              <a:defRPr sz="1200">
                <a:latin typeface="+mn-lt"/>
              </a:defRPr>
            </a:lvl1pPr>
          </a:lstStyle>
          <a:p>
            <a:fld id="{4F80163C-C009-440F-B388-7C788C178E3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0070C0"/>
            </a:gs>
            <a:gs pos="12080">
              <a:srgbClr val="6AA9FF"/>
            </a:gs>
            <a:gs pos="18333">
              <a:srgbClr val="70AFFF"/>
            </a:gs>
            <a:gs pos="25008">
              <a:srgbClr val="76B5FF"/>
            </a:gs>
            <a:gs pos="39999">
              <a:srgbClr val="85C2FF"/>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2050" name="AutoShape 4"/>
          <p:cNvSpPr>
            <a:spLocks/>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bevel/>
            <a:headEnd/>
            <a:tailEnd/>
          </a:ln>
        </p:spPr>
        <p:txBody>
          <a:bodyPr/>
          <a:lstStyle/>
          <a:p>
            <a:endParaRPr lang="zh-CN" altLang="en-US"/>
          </a:p>
        </p:txBody>
      </p:sp>
      <p:sp>
        <p:nvSpPr>
          <p:cNvPr id="2051"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 name="AutoShape 7"/>
          <p:cNvSpPr>
            <a:spLocks/>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bevel/>
            <a:headEnd/>
            <a:tailEnd/>
          </a:ln>
        </p:spPr>
        <p:txBody>
          <a:bodyPr/>
          <a:lstStyle/>
          <a:p>
            <a:endParaRPr lang="zh-CN" altLang="en-US"/>
          </a:p>
        </p:txBody>
      </p:sp>
      <p:sp>
        <p:nvSpPr>
          <p:cNvPr id="2053"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ClrTx/>
              <a:buSzTx/>
              <a:buFont typeface="Wingdings" pitchFamily="2" charset="2"/>
              <a:buNone/>
              <a:defRPr sz="1200">
                <a:latin typeface="+mn-lt"/>
              </a:defRPr>
            </a:lvl1pPr>
          </a:lstStyle>
          <a:p>
            <a:endParaRPr lang="en-US" altLang="zh-CN"/>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ClrTx/>
              <a:buSzTx/>
              <a:buFont typeface="Wingdings" pitchFamily="2" charset="2"/>
              <a:buNone/>
              <a:defRPr sz="1200">
                <a:latin typeface="+mn-lt"/>
              </a:defRPr>
            </a:lvl1pPr>
          </a:lstStyle>
          <a:p>
            <a:endParaRPr lang="en-US" altLang="zh-CN"/>
          </a:p>
        </p:txBody>
      </p:sp>
      <p:sp>
        <p:nvSpPr>
          <p:cNvPr id="2057"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ClrTx/>
              <a:buSzTx/>
              <a:buFont typeface="Wingdings" pitchFamily="2" charset="2"/>
              <a:buNone/>
              <a:defRPr sz="1200">
                <a:latin typeface="+mn-lt"/>
              </a:defRPr>
            </a:lvl1pPr>
          </a:lstStyle>
          <a:p>
            <a:fld id="{A98D7455-2D3A-4F07-997A-AA817172389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dirty="0" smtClean="0"/>
              <a:t/>
            </a:r>
            <a:br>
              <a:rPr lang="en-US" altLang="zh-CN" dirty="0" smtClean="0"/>
            </a:br>
            <a:r>
              <a:rPr lang="zh-CN" altLang="en-US" dirty="0" smtClean="0"/>
              <a:t>面向对象方法与技术</a:t>
            </a:r>
            <a:endParaRPr lang="zh-CN" altLang="en-US" dirty="0"/>
          </a:p>
        </p:txBody>
      </p:sp>
      <p:sp>
        <p:nvSpPr>
          <p:cNvPr id="3" name="副标题 2"/>
          <p:cNvSpPr>
            <a:spLocks noGrp="1"/>
          </p:cNvSpPr>
          <p:nvPr>
            <p:ph type="subTitle" idx="1"/>
          </p:nvPr>
        </p:nvSpPr>
        <p:spPr/>
        <p:txBody>
          <a:bodyPr/>
          <a:lstStyle/>
          <a:p>
            <a:r>
              <a:rPr lang="zh-CN" altLang="en-US" dirty="0" smtClean="0"/>
              <a:t>蒋从锋</a:t>
            </a:r>
            <a:endParaRPr lang="en-US" altLang="zh-CN" dirty="0" smtClean="0"/>
          </a:p>
          <a:p>
            <a:r>
              <a:rPr lang="zh-CN" altLang="en-US" dirty="0"/>
              <a:t>计算机学院</a:t>
            </a:r>
          </a:p>
        </p:txBody>
      </p:sp>
    </p:spTree>
    <p:extLst>
      <p:ext uri="{BB962C8B-B14F-4D97-AF65-F5344CB8AC3E}">
        <p14:creationId xmlns:p14="http://schemas.microsoft.com/office/powerpoint/2010/main" val="2067926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3200"/>
              <a:t>1. </a:t>
            </a:r>
            <a:r>
              <a:rPr lang="zh-CN" altLang="en-US" sz="3200"/>
              <a:t>对象的形象表示</a:t>
            </a:r>
          </a:p>
        </p:txBody>
      </p:sp>
      <p:grpSp>
        <p:nvGrpSpPr>
          <p:cNvPr id="11267" name="Group 31"/>
          <p:cNvGrpSpPr>
            <a:grpSpLocks/>
          </p:cNvGrpSpPr>
          <p:nvPr/>
        </p:nvGrpSpPr>
        <p:grpSpPr bwMode="auto">
          <a:xfrm>
            <a:off x="1189038" y="3525838"/>
            <a:ext cx="6551612" cy="2663825"/>
            <a:chOff x="0" y="0"/>
            <a:chExt cx="4127" cy="1678"/>
          </a:xfrm>
        </p:grpSpPr>
        <p:sp>
          <p:nvSpPr>
            <p:cNvPr id="11268" name="Rectangle 30"/>
            <p:cNvSpPr>
              <a:spLocks noChangeArrowheads="1"/>
            </p:cNvSpPr>
            <p:nvPr/>
          </p:nvSpPr>
          <p:spPr bwMode="auto">
            <a:xfrm>
              <a:off x="1814" y="0"/>
              <a:ext cx="2313" cy="1678"/>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endParaRPr lang="zh-CN" altLang="en-US"/>
            </a:p>
          </p:txBody>
        </p:sp>
        <p:sp>
          <p:nvSpPr>
            <p:cNvPr id="11269" name="Rectangle 8"/>
            <p:cNvSpPr>
              <a:spLocks noChangeArrowheads="1"/>
            </p:cNvSpPr>
            <p:nvPr/>
          </p:nvSpPr>
          <p:spPr bwMode="auto">
            <a:xfrm>
              <a:off x="1419" y="1208"/>
              <a:ext cx="843" cy="211"/>
            </a:xfrm>
            <a:prstGeom prst="rect">
              <a:avLst/>
            </a:prstGeom>
            <a:solidFill>
              <a:srgbClr val="FFFFFF"/>
            </a:solidFill>
            <a:ln w="1588" cmpd="sng">
              <a:solidFill>
                <a:srgbClr val="000000"/>
              </a:solidFill>
              <a:miter lim="800000"/>
              <a:headEnd/>
              <a:tailEnd/>
            </a:ln>
          </p:spPr>
          <p:txBody>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endParaRPr lang="zh-CN" altLang="en-US"/>
            </a:p>
          </p:txBody>
        </p:sp>
        <p:sp>
          <p:nvSpPr>
            <p:cNvPr id="11270" name="Rectangle 13"/>
            <p:cNvSpPr>
              <a:spLocks noChangeArrowheads="1"/>
            </p:cNvSpPr>
            <p:nvPr/>
          </p:nvSpPr>
          <p:spPr bwMode="auto">
            <a:xfrm>
              <a:off x="1419" y="734"/>
              <a:ext cx="843" cy="212"/>
            </a:xfrm>
            <a:prstGeom prst="rect">
              <a:avLst/>
            </a:prstGeom>
            <a:solidFill>
              <a:srgbClr val="FFFFFF"/>
            </a:solidFill>
            <a:ln w="1588" cmpd="sng">
              <a:solidFill>
                <a:srgbClr val="000000"/>
              </a:solidFill>
              <a:miter lim="800000"/>
              <a:headEnd/>
              <a:tailEnd/>
            </a:ln>
          </p:spPr>
          <p:txBody>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endParaRPr lang="zh-CN" altLang="en-US"/>
            </a:p>
          </p:txBody>
        </p:sp>
        <p:sp>
          <p:nvSpPr>
            <p:cNvPr id="11271" name="Rectangle 14"/>
            <p:cNvSpPr>
              <a:spLocks noChangeArrowheads="1"/>
            </p:cNvSpPr>
            <p:nvPr/>
          </p:nvSpPr>
          <p:spPr bwMode="auto">
            <a:xfrm>
              <a:off x="1419" y="260"/>
              <a:ext cx="843" cy="211"/>
            </a:xfrm>
            <a:prstGeom prst="rect">
              <a:avLst/>
            </a:prstGeom>
            <a:solidFill>
              <a:srgbClr val="FFFFFF"/>
            </a:solidFill>
            <a:ln w="1588" cmpd="sng">
              <a:solidFill>
                <a:srgbClr val="000000"/>
              </a:solidFill>
              <a:miter lim="800000"/>
              <a:headEnd/>
              <a:tailEnd/>
            </a:ln>
          </p:spPr>
          <p:txBody>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endParaRPr lang="zh-CN" altLang="en-US"/>
            </a:p>
          </p:txBody>
        </p:sp>
        <p:sp>
          <p:nvSpPr>
            <p:cNvPr id="11272" name="Freeform 17"/>
            <p:cNvSpPr>
              <a:spLocks/>
            </p:cNvSpPr>
            <p:nvPr/>
          </p:nvSpPr>
          <p:spPr bwMode="auto">
            <a:xfrm>
              <a:off x="2892" y="209"/>
              <a:ext cx="685" cy="683"/>
            </a:xfrm>
            <a:custGeom>
              <a:avLst/>
              <a:gdLst>
                <a:gd name="T0" fmla="*/ 0 w 685"/>
                <a:gd name="T1" fmla="*/ 341 h 683"/>
                <a:gd name="T2" fmla="*/ 3 w 685"/>
                <a:gd name="T3" fmla="*/ 299 h 683"/>
                <a:gd name="T4" fmla="*/ 11 w 685"/>
                <a:gd name="T5" fmla="*/ 257 h 683"/>
                <a:gd name="T6" fmla="*/ 24 w 685"/>
                <a:gd name="T7" fmla="*/ 214 h 683"/>
                <a:gd name="T8" fmla="*/ 42 w 685"/>
                <a:gd name="T9" fmla="*/ 176 h 683"/>
                <a:gd name="T10" fmla="*/ 66 w 685"/>
                <a:gd name="T11" fmla="*/ 140 h 683"/>
                <a:gd name="T12" fmla="*/ 92 w 685"/>
                <a:gd name="T13" fmla="*/ 106 h 683"/>
                <a:gd name="T14" fmla="*/ 125 w 685"/>
                <a:gd name="T15" fmla="*/ 77 h 683"/>
                <a:gd name="T16" fmla="*/ 159 w 685"/>
                <a:gd name="T17" fmla="*/ 51 h 683"/>
                <a:gd name="T18" fmla="*/ 196 w 685"/>
                <a:gd name="T19" fmla="*/ 32 h 683"/>
                <a:gd name="T20" fmla="*/ 237 w 685"/>
                <a:gd name="T21" fmla="*/ 15 h 683"/>
                <a:gd name="T22" fmla="*/ 278 w 685"/>
                <a:gd name="T23" fmla="*/ 5 h 683"/>
                <a:gd name="T24" fmla="*/ 321 w 685"/>
                <a:gd name="T25" fmla="*/ 0 h 683"/>
                <a:gd name="T26" fmla="*/ 364 w 685"/>
                <a:gd name="T27" fmla="*/ 0 h 683"/>
                <a:gd name="T28" fmla="*/ 407 w 685"/>
                <a:gd name="T29" fmla="*/ 5 h 683"/>
                <a:gd name="T30" fmla="*/ 448 w 685"/>
                <a:gd name="T31" fmla="*/ 15 h 683"/>
                <a:gd name="T32" fmla="*/ 489 w 685"/>
                <a:gd name="T33" fmla="*/ 32 h 683"/>
                <a:gd name="T34" fmla="*/ 527 w 685"/>
                <a:gd name="T35" fmla="*/ 51 h 683"/>
                <a:gd name="T36" fmla="*/ 560 w 685"/>
                <a:gd name="T37" fmla="*/ 77 h 683"/>
                <a:gd name="T38" fmla="*/ 593 w 685"/>
                <a:gd name="T39" fmla="*/ 106 h 683"/>
                <a:gd name="T40" fmla="*/ 619 w 685"/>
                <a:gd name="T41" fmla="*/ 140 h 683"/>
                <a:gd name="T42" fmla="*/ 643 w 685"/>
                <a:gd name="T43" fmla="*/ 176 h 683"/>
                <a:gd name="T44" fmla="*/ 661 w 685"/>
                <a:gd name="T45" fmla="*/ 214 h 683"/>
                <a:gd name="T46" fmla="*/ 674 w 685"/>
                <a:gd name="T47" fmla="*/ 257 h 683"/>
                <a:gd name="T48" fmla="*/ 683 w 685"/>
                <a:gd name="T49" fmla="*/ 299 h 683"/>
                <a:gd name="T50" fmla="*/ 685 w 685"/>
                <a:gd name="T51" fmla="*/ 341 h 683"/>
                <a:gd name="T52" fmla="*/ 683 w 685"/>
                <a:gd name="T53" fmla="*/ 384 h 683"/>
                <a:gd name="T54" fmla="*/ 674 w 685"/>
                <a:gd name="T55" fmla="*/ 426 h 683"/>
                <a:gd name="T56" fmla="*/ 661 w 685"/>
                <a:gd name="T57" fmla="*/ 467 h 683"/>
                <a:gd name="T58" fmla="*/ 643 w 685"/>
                <a:gd name="T59" fmla="*/ 506 h 683"/>
                <a:gd name="T60" fmla="*/ 619 w 685"/>
                <a:gd name="T61" fmla="*/ 543 h 683"/>
                <a:gd name="T62" fmla="*/ 593 w 685"/>
                <a:gd name="T63" fmla="*/ 575 h 683"/>
                <a:gd name="T64" fmla="*/ 560 w 685"/>
                <a:gd name="T65" fmla="*/ 605 h 683"/>
                <a:gd name="T66" fmla="*/ 527 w 685"/>
                <a:gd name="T67" fmla="*/ 630 h 683"/>
                <a:gd name="T68" fmla="*/ 489 w 685"/>
                <a:gd name="T69" fmla="*/ 651 h 683"/>
                <a:gd name="T70" fmla="*/ 448 w 685"/>
                <a:gd name="T71" fmla="*/ 667 h 683"/>
                <a:gd name="T72" fmla="*/ 407 w 685"/>
                <a:gd name="T73" fmla="*/ 678 h 683"/>
                <a:gd name="T74" fmla="*/ 364 w 685"/>
                <a:gd name="T75" fmla="*/ 683 h 683"/>
                <a:gd name="T76" fmla="*/ 321 w 685"/>
                <a:gd name="T77" fmla="*/ 683 h 683"/>
                <a:gd name="T78" fmla="*/ 278 w 685"/>
                <a:gd name="T79" fmla="*/ 678 h 683"/>
                <a:gd name="T80" fmla="*/ 237 w 685"/>
                <a:gd name="T81" fmla="*/ 667 h 683"/>
                <a:gd name="T82" fmla="*/ 196 w 685"/>
                <a:gd name="T83" fmla="*/ 651 h 683"/>
                <a:gd name="T84" fmla="*/ 159 w 685"/>
                <a:gd name="T85" fmla="*/ 630 h 683"/>
                <a:gd name="T86" fmla="*/ 125 w 685"/>
                <a:gd name="T87" fmla="*/ 605 h 683"/>
                <a:gd name="T88" fmla="*/ 92 w 685"/>
                <a:gd name="T89" fmla="*/ 575 h 683"/>
                <a:gd name="T90" fmla="*/ 66 w 685"/>
                <a:gd name="T91" fmla="*/ 543 h 683"/>
                <a:gd name="T92" fmla="*/ 42 w 685"/>
                <a:gd name="T93" fmla="*/ 506 h 683"/>
                <a:gd name="T94" fmla="*/ 24 w 685"/>
                <a:gd name="T95" fmla="*/ 467 h 683"/>
                <a:gd name="T96" fmla="*/ 11 w 685"/>
                <a:gd name="T97" fmla="*/ 426 h 683"/>
                <a:gd name="T98" fmla="*/ 3 w 685"/>
                <a:gd name="T99" fmla="*/ 384 h 683"/>
                <a:gd name="T100" fmla="*/ 0 w 685"/>
                <a:gd name="T101" fmla="*/ 341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5" h="683">
                  <a:moveTo>
                    <a:pt x="0" y="341"/>
                  </a:moveTo>
                  <a:lnTo>
                    <a:pt x="3" y="299"/>
                  </a:lnTo>
                  <a:lnTo>
                    <a:pt x="11" y="257"/>
                  </a:lnTo>
                  <a:lnTo>
                    <a:pt x="24" y="214"/>
                  </a:lnTo>
                  <a:lnTo>
                    <a:pt x="42" y="176"/>
                  </a:lnTo>
                  <a:lnTo>
                    <a:pt x="66" y="140"/>
                  </a:lnTo>
                  <a:lnTo>
                    <a:pt x="92" y="106"/>
                  </a:lnTo>
                  <a:lnTo>
                    <a:pt x="125" y="77"/>
                  </a:lnTo>
                  <a:lnTo>
                    <a:pt x="159" y="51"/>
                  </a:lnTo>
                  <a:lnTo>
                    <a:pt x="196" y="32"/>
                  </a:lnTo>
                  <a:lnTo>
                    <a:pt x="237" y="15"/>
                  </a:lnTo>
                  <a:lnTo>
                    <a:pt x="278" y="5"/>
                  </a:lnTo>
                  <a:lnTo>
                    <a:pt x="321" y="0"/>
                  </a:lnTo>
                  <a:lnTo>
                    <a:pt x="364" y="0"/>
                  </a:lnTo>
                  <a:lnTo>
                    <a:pt x="407" y="5"/>
                  </a:lnTo>
                  <a:lnTo>
                    <a:pt x="448" y="15"/>
                  </a:lnTo>
                  <a:lnTo>
                    <a:pt x="489" y="32"/>
                  </a:lnTo>
                  <a:lnTo>
                    <a:pt x="527" y="51"/>
                  </a:lnTo>
                  <a:lnTo>
                    <a:pt x="560" y="77"/>
                  </a:lnTo>
                  <a:lnTo>
                    <a:pt x="593" y="106"/>
                  </a:lnTo>
                  <a:lnTo>
                    <a:pt x="619" y="140"/>
                  </a:lnTo>
                  <a:lnTo>
                    <a:pt x="643" y="176"/>
                  </a:lnTo>
                  <a:lnTo>
                    <a:pt x="661" y="214"/>
                  </a:lnTo>
                  <a:lnTo>
                    <a:pt x="674" y="257"/>
                  </a:lnTo>
                  <a:lnTo>
                    <a:pt x="683" y="299"/>
                  </a:lnTo>
                  <a:lnTo>
                    <a:pt x="685" y="341"/>
                  </a:lnTo>
                  <a:lnTo>
                    <a:pt x="683" y="384"/>
                  </a:lnTo>
                  <a:lnTo>
                    <a:pt x="674" y="426"/>
                  </a:lnTo>
                  <a:lnTo>
                    <a:pt x="661" y="467"/>
                  </a:lnTo>
                  <a:lnTo>
                    <a:pt x="643" y="506"/>
                  </a:lnTo>
                  <a:lnTo>
                    <a:pt x="619" y="543"/>
                  </a:lnTo>
                  <a:lnTo>
                    <a:pt x="593" y="575"/>
                  </a:lnTo>
                  <a:lnTo>
                    <a:pt x="560" y="605"/>
                  </a:lnTo>
                  <a:lnTo>
                    <a:pt x="527" y="630"/>
                  </a:lnTo>
                  <a:lnTo>
                    <a:pt x="489" y="651"/>
                  </a:lnTo>
                  <a:lnTo>
                    <a:pt x="448" y="667"/>
                  </a:lnTo>
                  <a:lnTo>
                    <a:pt x="407" y="678"/>
                  </a:lnTo>
                  <a:lnTo>
                    <a:pt x="364" y="683"/>
                  </a:lnTo>
                  <a:lnTo>
                    <a:pt x="321" y="683"/>
                  </a:lnTo>
                  <a:lnTo>
                    <a:pt x="278" y="678"/>
                  </a:lnTo>
                  <a:lnTo>
                    <a:pt x="237" y="667"/>
                  </a:lnTo>
                  <a:lnTo>
                    <a:pt x="196" y="651"/>
                  </a:lnTo>
                  <a:lnTo>
                    <a:pt x="159" y="630"/>
                  </a:lnTo>
                  <a:lnTo>
                    <a:pt x="125" y="605"/>
                  </a:lnTo>
                  <a:lnTo>
                    <a:pt x="92" y="575"/>
                  </a:lnTo>
                  <a:lnTo>
                    <a:pt x="66" y="543"/>
                  </a:lnTo>
                  <a:lnTo>
                    <a:pt x="42" y="506"/>
                  </a:lnTo>
                  <a:lnTo>
                    <a:pt x="24" y="467"/>
                  </a:lnTo>
                  <a:lnTo>
                    <a:pt x="11" y="426"/>
                  </a:lnTo>
                  <a:lnTo>
                    <a:pt x="3" y="384"/>
                  </a:lnTo>
                  <a:lnTo>
                    <a:pt x="0" y="341"/>
                  </a:lnTo>
                  <a:close/>
                </a:path>
              </a:pathLst>
            </a:custGeom>
            <a:solidFill>
              <a:srgbClr val="FFFFFF"/>
            </a:solidFill>
            <a:ln w="1588" cmpd="sng">
              <a:solidFill>
                <a:srgbClr val="000000"/>
              </a:solidFill>
              <a:bevel/>
              <a:headEnd/>
              <a:tailEnd/>
            </a:ln>
          </p:spPr>
          <p:txBody>
            <a:bodyPr/>
            <a:lstStyle/>
            <a:p>
              <a:endParaRPr lang="zh-CN" altLang="en-US"/>
            </a:p>
          </p:txBody>
        </p:sp>
        <p:sp>
          <p:nvSpPr>
            <p:cNvPr id="11273" name="Rectangle 18"/>
            <p:cNvSpPr>
              <a:spLocks noChangeArrowheads="1"/>
            </p:cNvSpPr>
            <p:nvPr/>
          </p:nvSpPr>
          <p:spPr bwMode="auto">
            <a:xfrm>
              <a:off x="3059" y="346"/>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2200">
                  <a:solidFill>
                    <a:srgbClr val="000000"/>
                  </a:solidFill>
                  <a:latin typeface="宋体" pitchFamily="2" charset="-122"/>
                </a:rPr>
                <a:t>状态</a:t>
              </a:r>
              <a:endParaRPr lang="zh-CN" altLang="en-US"/>
            </a:p>
          </p:txBody>
        </p:sp>
        <p:sp>
          <p:nvSpPr>
            <p:cNvPr id="11274" name="Rectangle 19"/>
            <p:cNvSpPr>
              <a:spLocks noChangeArrowheads="1"/>
            </p:cNvSpPr>
            <p:nvPr/>
          </p:nvSpPr>
          <p:spPr bwMode="auto">
            <a:xfrm>
              <a:off x="3190" y="55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en-US" altLang="zh-CN" sz="2200">
                  <a:solidFill>
                    <a:srgbClr val="000000"/>
                  </a:solidFill>
                  <a:latin typeface="宋体" pitchFamily="2" charset="-122"/>
                </a:rPr>
                <a:t>S</a:t>
              </a:r>
              <a:endParaRPr lang="en-US" altLang="zh-CN"/>
            </a:p>
          </p:txBody>
        </p:sp>
        <p:sp>
          <p:nvSpPr>
            <p:cNvPr id="11275" name="Rectangle 20"/>
            <p:cNvSpPr>
              <a:spLocks noChangeArrowheads="1"/>
            </p:cNvSpPr>
            <p:nvPr/>
          </p:nvSpPr>
          <p:spPr bwMode="auto">
            <a:xfrm>
              <a:off x="2508" y="1240"/>
              <a:ext cx="13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2200">
                  <a:solidFill>
                    <a:srgbClr val="000000"/>
                  </a:solidFill>
                  <a:latin typeface="宋体" pitchFamily="2" charset="-122"/>
                </a:rPr>
                <a:t>操作</a:t>
              </a:r>
              <a:r>
                <a:rPr lang="en-US" altLang="zh-CN" sz="2200">
                  <a:solidFill>
                    <a:srgbClr val="000000"/>
                  </a:solidFill>
                  <a:latin typeface="宋体" pitchFamily="2" charset="-122"/>
                </a:rPr>
                <a:t>1,2,3</a:t>
              </a:r>
              <a:r>
                <a:rPr lang="zh-CN" altLang="en-US" sz="2200">
                  <a:solidFill>
                    <a:srgbClr val="000000"/>
                  </a:solidFill>
                  <a:latin typeface="宋体" pitchFamily="2" charset="-122"/>
                </a:rPr>
                <a:t>的实现</a:t>
              </a:r>
              <a:endParaRPr lang="zh-CN" altLang="en-US"/>
            </a:p>
          </p:txBody>
        </p:sp>
        <p:sp>
          <p:nvSpPr>
            <p:cNvPr id="11276" name="Rectangle 21"/>
            <p:cNvSpPr>
              <a:spLocks noChangeArrowheads="1"/>
            </p:cNvSpPr>
            <p:nvPr/>
          </p:nvSpPr>
          <p:spPr bwMode="auto">
            <a:xfrm>
              <a:off x="829" y="266"/>
              <a:ext cx="4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2200">
                  <a:solidFill>
                    <a:srgbClr val="000000"/>
                  </a:solidFill>
                  <a:latin typeface="宋体" pitchFamily="2" charset="-122"/>
                </a:rPr>
                <a:t>操作</a:t>
              </a:r>
              <a:r>
                <a:rPr lang="en-US" altLang="zh-CN" sz="2200">
                  <a:solidFill>
                    <a:srgbClr val="000000"/>
                  </a:solidFill>
                  <a:latin typeface="宋体" pitchFamily="2" charset="-122"/>
                </a:rPr>
                <a:t>1</a:t>
              </a:r>
              <a:endParaRPr lang="en-US" altLang="zh-CN"/>
            </a:p>
          </p:txBody>
        </p:sp>
        <p:sp>
          <p:nvSpPr>
            <p:cNvPr id="11277" name="Rectangle 22"/>
            <p:cNvSpPr>
              <a:spLocks noChangeArrowheads="1"/>
            </p:cNvSpPr>
            <p:nvPr/>
          </p:nvSpPr>
          <p:spPr bwMode="auto">
            <a:xfrm>
              <a:off x="829" y="1215"/>
              <a:ext cx="4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2200">
                  <a:solidFill>
                    <a:srgbClr val="000000"/>
                  </a:solidFill>
                  <a:latin typeface="宋体" pitchFamily="2" charset="-122"/>
                </a:rPr>
                <a:t>操作</a:t>
              </a:r>
              <a:r>
                <a:rPr lang="en-US" altLang="zh-CN" sz="2200">
                  <a:solidFill>
                    <a:srgbClr val="000000"/>
                  </a:solidFill>
                  <a:latin typeface="宋体" pitchFamily="2" charset="-122"/>
                </a:rPr>
                <a:t>3</a:t>
              </a:r>
              <a:endParaRPr lang="en-US" altLang="zh-CN"/>
            </a:p>
          </p:txBody>
        </p:sp>
        <p:sp>
          <p:nvSpPr>
            <p:cNvPr id="11278" name="Rectangle 23"/>
            <p:cNvSpPr>
              <a:spLocks noChangeArrowheads="1"/>
            </p:cNvSpPr>
            <p:nvPr/>
          </p:nvSpPr>
          <p:spPr bwMode="auto">
            <a:xfrm>
              <a:off x="818" y="740"/>
              <a:ext cx="4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2200">
                  <a:solidFill>
                    <a:srgbClr val="000000"/>
                  </a:solidFill>
                  <a:latin typeface="宋体" pitchFamily="2" charset="-122"/>
                </a:rPr>
                <a:t>操作</a:t>
              </a:r>
              <a:r>
                <a:rPr lang="en-US" altLang="zh-CN" sz="2200">
                  <a:solidFill>
                    <a:srgbClr val="000000"/>
                  </a:solidFill>
                  <a:latin typeface="宋体" pitchFamily="2" charset="-122"/>
                </a:rPr>
                <a:t>2</a:t>
              </a:r>
              <a:endParaRPr lang="en-US" altLang="zh-CN"/>
            </a:p>
          </p:txBody>
        </p:sp>
        <p:sp>
          <p:nvSpPr>
            <p:cNvPr id="11279" name="Freeform 24"/>
            <p:cNvSpPr>
              <a:spLocks/>
            </p:cNvSpPr>
            <p:nvPr/>
          </p:nvSpPr>
          <p:spPr bwMode="auto">
            <a:xfrm>
              <a:off x="457" y="287"/>
              <a:ext cx="210" cy="1049"/>
            </a:xfrm>
            <a:custGeom>
              <a:avLst/>
              <a:gdLst>
                <a:gd name="T0" fmla="*/ 210 w 210"/>
                <a:gd name="T1" fmla="*/ 1049 h 1049"/>
                <a:gd name="T2" fmla="*/ 188 w 210"/>
                <a:gd name="T3" fmla="*/ 1045 h 1049"/>
                <a:gd name="T4" fmla="*/ 167 w 210"/>
                <a:gd name="T5" fmla="*/ 1037 h 1049"/>
                <a:gd name="T6" fmla="*/ 149 w 210"/>
                <a:gd name="T7" fmla="*/ 1022 h 1049"/>
                <a:gd name="T8" fmla="*/ 132 w 210"/>
                <a:gd name="T9" fmla="*/ 1007 h 1049"/>
                <a:gd name="T10" fmla="*/ 119 w 210"/>
                <a:gd name="T11" fmla="*/ 987 h 1049"/>
                <a:gd name="T12" fmla="*/ 111 w 210"/>
                <a:gd name="T13" fmla="*/ 966 h 1049"/>
                <a:gd name="T14" fmla="*/ 105 w 210"/>
                <a:gd name="T15" fmla="*/ 944 h 1049"/>
                <a:gd name="T16" fmla="*/ 105 w 210"/>
                <a:gd name="T17" fmla="*/ 632 h 1049"/>
                <a:gd name="T18" fmla="*/ 101 w 210"/>
                <a:gd name="T19" fmla="*/ 610 h 1049"/>
                <a:gd name="T20" fmla="*/ 92 w 210"/>
                <a:gd name="T21" fmla="*/ 589 h 1049"/>
                <a:gd name="T22" fmla="*/ 78 w 210"/>
                <a:gd name="T23" fmla="*/ 569 h 1049"/>
                <a:gd name="T24" fmla="*/ 63 w 210"/>
                <a:gd name="T25" fmla="*/ 553 h 1049"/>
                <a:gd name="T26" fmla="*/ 43 w 210"/>
                <a:gd name="T27" fmla="*/ 539 h 1049"/>
                <a:gd name="T28" fmla="*/ 22 w 210"/>
                <a:gd name="T29" fmla="*/ 531 h 1049"/>
                <a:gd name="T30" fmla="*/ 0 w 210"/>
                <a:gd name="T31" fmla="*/ 527 h 1049"/>
                <a:gd name="T32" fmla="*/ 22 w 210"/>
                <a:gd name="T33" fmla="*/ 521 h 1049"/>
                <a:gd name="T34" fmla="*/ 43 w 210"/>
                <a:gd name="T35" fmla="*/ 513 h 1049"/>
                <a:gd name="T36" fmla="*/ 63 w 210"/>
                <a:gd name="T37" fmla="*/ 500 h 1049"/>
                <a:gd name="T38" fmla="*/ 78 w 210"/>
                <a:gd name="T39" fmla="*/ 483 h 1049"/>
                <a:gd name="T40" fmla="*/ 92 w 210"/>
                <a:gd name="T41" fmla="*/ 465 h 1049"/>
                <a:gd name="T42" fmla="*/ 101 w 210"/>
                <a:gd name="T43" fmla="*/ 444 h 1049"/>
                <a:gd name="T44" fmla="*/ 105 w 210"/>
                <a:gd name="T45" fmla="*/ 421 h 1049"/>
                <a:gd name="T46" fmla="*/ 105 w 210"/>
                <a:gd name="T47" fmla="*/ 105 h 1049"/>
                <a:gd name="T48" fmla="*/ 111 w 210"/>
                <a:gd name="T49" fmla="*/ 83 h 1049"/>
                <a:gd name="T50" fmla="*/ 119 w 210"/>
                <a:gd name="T51" fmla="*/ 62 h 1049"/>
                <a:gd name="T52" fmla="*/ 132 w 210"/>
                <a:gd name="T53" fmla="*/ 42 h 1049"/>
                <a:gd name="T54" fmla="*/ 149 w 210"/>
                <a:gd name="T55" fmla="*/ 27 h 1049"/>
                <a:gd name="T56" fmla="*/ 167 w 210"/>
                <a:gd name="T57" fmla="*/ 13 h 1049"/>
                <a:gd name="T58" fmla="*/ 188 w 210"/>
                <a:gd name="T59" fmla="*/ 4 h 1049"/>
                <a:gd name="T60" fmla="*/ 210 w 210"/>
                <a:gd name="T61"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0" h="1049">
                  <a:moveTo>
                    <a:pt x="210" y="1049"/>
                  </a:moveTo>
                  <a:lnTo>
                    <a:pt x="188" y="1045"/>
                  </a:lnTo>
                  <a:lnTo>
                    <a:pt x="167" y="1037"/>
                  </a:lnTo>
                  <a:lnTo>
                    <a:pt x="149" y="1022"/>
                  </a:lnTo>
                  <a:lnTo>
                    <a:pt x="132" y="1007"/>
                  </a:lnTo>
                  <a:lnTo>
                    <a:pt x="119" y="987"/>
                  </a:lnTo>
                  <a:lnTo>
                    <a:pt x="111" y="966"/>
                  </a:lnTo>
                  <a:lnTo>
                    <a:pt x="105" y="944"/>
                  </a:lnTo>
                  <a:lnTo>
                    <a:pt x="105" y="632"/>
                  </a:lnTo>
                  <a:lnTo>
                    <a:pt x="101" y="610"/>
                  </a:lnTo>
                  <a:lnTo>
                    <a:pt x="92" y="589"/>
                  </a:lnTo>
                  <a:lnTo>
                    <a:pt x="78" y="569"/>
                  </a:lnTo>
                  <a:lnTo>
                    <a:pt x="63" y="553"/>
                  </a:lnTo>
                  <a:lnTo>
                    <a:pt x="43" y="539"/>
                  </a:lnTo>
                  <a:lnTo>
                    <a:pt x="22" y="531"/>
                  </a:lnTo>
                  <a:lnTo>
                    <a:pt x="0" y="527"/>
                  </a:lnTo>
                  <a:lnTo>
                    <a:pt x="22" y="521"/>
                  </a:lnTo>
                  <a:lnTo>
                    <a:pt x="43" y="513"/>
                  </a:lnTo>
                  <a:lnTo>
                    <a:pt x="63" y="500"/>
                  </a:lnTo>
                  <a:lnTo>
                    <a:pt x="78" y="483"/>
                  </a:lnTo>
                  <a:lnTo>
                    <a:pt x="92" y="465"/>
                  </a:lnTo>
                  <a:lnTo>
                    <a:pt x="101" y="444"/>
                  </a:lnTo>
                  <a:lnTo>
                    <a:pt x="105" y="421"/>
                  </a:lnTo>
                  <a:lnTo>
                    <a:pt x="105" y="105"/>
                  </a:lnTo>
                  <a:lnTo>
                    <a:pt x="111" y="83"/>
                  </a:lnTo>
                  <a:lnTo>
                    <a:pt x="119" y="62"/>
                  </a:lnTo>
                  <a:lnTo>
                    <a:pt x="132" y="42"/>
                  </a:lnTo>
                  <a:lnTo>
                    <a:pt x="149" y="27"/>
                  </a:lnTo>
                  <a:lnTo>
                    <a:pt x="167" y="13"/>
                  </a:lnTo>
                  <a:lnTo>
                    <a:pt x="188" y="4"/>
                  </a:lnTo>
                  <a:lnTo>
                    <a:pt x="210" y="0"/>
                  </a:lnTo>
                </a:path>
              </a:pathLst>
            </a:custGeom>
            <a:noFill/>
            <a:ln w="1588"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0" name="Rectangle 25"/>
            <p:cNvSpPr>
              <a:spLocks noChangeArrowheads="1"/>
            </p:cNvSpPr>
            <p:nvPr/>
          </p:nvSpPr>
          <p:spPr bwMode="auto">
            <a:xfrm>
              <a:off x="0" y="488"/>
              <a:ext cx="2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3500">
                  <a:solidFill>
                    <a:srgbClr val="000000"/>
                  </a:solidFill>
                  <a:latin typeface="宋体" pitchFamily="2" charset="-122"/>
                </a:rPr>
                <a:t>界</a:t>
              </a:r>
              <a:endParaRPr lang="zh-CN" altLang="en-US"/>
            </a:p>
          </p:txBody>
        </p:sp>
        <p:sp>
          <p:nvSpPr>
            <p:cNvPr id="11281" name="Rectangle 26"/>
            <p:cNvSpPr>
              <a:spLocks noChangeArrowheads="1"/>
            </p:cNvSpPr>
            <p:nvPr/>
          </p:nvSpPr>
          <p:spPr bwMode="auto">
            <a:xfrm>
              <a:off x="0" y="825"/>
              <a:ext cx="2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3500">
                  <a:solidFill>
                    <a:srgbClr val="000000"/>
                  </a:solidFill>
                  <a:latin typeface="宋体" pitchFamily="2" charset="-122"/>
                </a:rPr>
                <a:t>面</a:t>
              </a:r>
              <a:endParaRPr lang="zh-CN" altLang="en-US"/>
            </a:p>
          </p:txBody>
        </p:sp>
      </p:grpSp>
      <p:sp>
        <p:nvSpPr>
          <p:cNvPr id="11282" name="矩形 1"/>
          <p:cNvSpPr>
            <a:spLocks noChangeArrowheads="1"/>
          </p:cNvSpPr>
          <p:nvPr/>
        </p:nvSpPr>
        <p:spPr bwMode="auto">
          <a:xfrm>
            <a:off x="395288" y="1744663"/>
            <a:ext cx="84248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lvl="1" eaLnBrk="1" hangingPunct="1">
              <a:buFont typeface="Wingdings" pitchFamily="2" charset="2"/>
              <a:buNone/>
            </a:pPr>
            <a:r>
              <a:rPr lang="zh-CN" altLang="en-US"/>
              <a:t>一个对象很象一台</a:t>
            </a:r>
            <a:r>
              <a:rPr lang="zh-CN" altLang="en-US" b="1">
                <a:solidFill>
                  <a:srgbClr val="CC0000"/>
                </a:solidFill>
              </a:rPr>
              <a:t>录音机</a:t>
            </a:r>
            <a:r>
              <a:rPr lang="zh-CN" altLang="en-US"/>
              <a:t>。</a:t>
            </a:r>
            <a:endParaRPr lang="en-US" altLang="zh-CN"/>
          </a:p>
          <a:p>
            <a:pPr lvl="2" eaLnBrk="1" hangingPunct="1">
              <a:buFont typeface="Wingdings" pitchFamily="2" charset="2"/>
              <a:buNone/>
            </a:pPr>
            <a:r>
              <a:rPr lang="zh-CN" altLang="en-US" sz="2000"/>
              <a:t>（</a:t>
            </a:r>
            <a:r>
              <a:rPr lang="en-US" altLang="zh-CN" sz="2000"/>
              <a:t>1</a:t>
            </a:r>
            <a:r>
              <a:rPr lang="zh-CN" altLang="en-US" sz="2000"/>
              <a:t>）录音机使用：使用者只能通过录音机与外界的界面（按钮）来操作它。</a:t>
            </a:r>
            <a:endParaRPr lang="en-US" altLang="zh-CN" sz="2000"/>
          </a:p>
          <a:p>
            <a:pPr lvl="2" eaLnBrk="1" hangingPunct="1">
              <a:buFont typeface="Wingdings" pitchFamily="2" charset="2"/>
              <a:buNone/>
            </a:pPr>
            <a:r>
              <a:rPr lang="zh-CN" altLang="en-US" sz="2000"/>
              <a:t>（</a:t>
            </a:r>
            <a:r>
              <a:rPr lang="en-US" altLang="zh-CN" sz="2000"/>
              <a:t>2</a:t>
            </a:r>
            <a:r>
              <a:rPr lang="zh-CN" altLang="en-US" sz="2000"/>
              <a:t>）内部结构被封装：使用者无法看到内部结构（内部状态的数据和实现各个操作的代码）。</a:t>
            </a:r>
          </a:p>
        </p:txBody>
      </p:sp>
      <p:sp>
        <p:nvSpPr>
          <p:cNvPr id="11283" name="矩形 2"/>
          <p:cNvSpPr>
            <a:spLocks noChangeArrowheads="1"/>
          </p:cNvSpPr>
          <p:nvPr/>
        </p:nvSpPr>
        <p:spPr bwMode="auto">
          <a:xfrm>
            <a:off x="5697538" y="4549775"/>
            <a:ext cx="1112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b="1">
                <a:solidFill>
                  <a:srgbClr val="CC0000"/>
                </a:solidFill>
              </a:rPr>
              <a:t>录音机</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566738" y="981075"/>
            <a:ext cx="8001000" cy="5400675"/>
          </a:xfrm>
        </p:spPr>
        <p:txBody>
          <a:bodyPr/>
          <a:lstStyle/>
          <a:p>
            <a:pPr eaLnBrk="1" hangingPunct="1">
              <a:buFont typeface="Wingdings" pitchFamily="2" charset="2"/>
              <a:buNone/>
            </a:pPr>
            <a:r>
              <a:rPr lang="en-US" altLang="zh-CN" sz="2600" b="1">
                <a:solidFill>
                  <a:schemeClr val="accent2"/>
                </a:solidFill>
              </a:rPr>
              <a:t>[</a:t>
            </a:r>
            <a:r>
              <a:rPr lang="zh-CN" altLang="en-US" sz="2600" b="1">
                <a:solidFill>
                  <a:schemeClr val="accent2"/>
                </a:solidFill>
              </a:rPr>
              <a:t>对象的特征</a:t>
            </a:r>
            <a:r>
              <a:rPr lang="en-US" altLang="zh-CN" sz="2600" b="1">
                <a:solidFill>
                  <a:schemeClr val="accent2"/>
                </a:solidFill>
              </a:rPr>
              <a:t>-</a:t>
            </a:r>
            <a:r>
              <a:rPr lang="zh-CN" altLang="en-US" sz="2600" b="1">
                <a:solidFill>
                  <a:schemeClr val="accent2"/>
                </a:solidFill>
              </a:rPr>
              <a:t>分析</a:t>
            </a:r>
            <a:r>
              <a:rPr lang="en-US" altLang="zh-CN" sz="2600" b="1">
                <a:solidFill>
                  <a:schemeClr val="accent2"/>
                </a:solidFill>
              </a:rPr>
              <a:t>]</a:t>
            </a:r>
            <a:r>
              <a:rPr lang="zh-CN" altLang="en-US" sz="2600" b="1">
                <a:solidFill>
                  <a:schemeClr val="accent2"/>
                </a:solidFill>
              </a:rPr>
              <a:t>：</a:t>
            </a:r>
          </a:p>
          <a:p>
            <a:pPr eaLnBrk="1" hangingPunct="1">
              <a:buFont typeface="Wingdings" pitchFamily="2" charset="2"/>
              <a:buNone/>
            </a:pPr>
            <a:endParaRPr lang="zh-CN" altLang="en-US" sz="1200" b="1"/>
          </a:p>
          <a:p>
            <a:pPr lvl="1" eaLnBrk="1" hangingPunct="1">
              <a:buFont typeface="Wingdings" pitchFamily="2" charset="2"/>
              <a:buChar char="Ø"/>
            </a:pPr>
            <a:r>
              <a:rPr lang="zh-CN" altLang="en-US" sz="2400"/>
              <a:t>当在软件中使用一个对象的时候，只能通过</a:t>
            </a:r>
            <a:r>
              <a:rPr lang="zh-CN" altLang="en-US" sz="2400">
                <a:solidFill>
                  <a:srgbClr val="C00000"/>
                </a:solidFill>
              </a:rPr>
              <a:t>对象与外界的界面</a:t>
            </a:r>
            <a:r>
              <a:rPr lang="zh-CN" altLang="en-US" sz="2400"/>
              <a:t>来操作它。对象与外界的界面也就是该对象向公众开放的操作。</a:t>
            </a:r>
          </a:p>
          <a:p>
            <a:pPr lvl="1" eaLnBrk="1" hangingPunct="1">
              <a:buFont typeface="Wingdings" pitchFamily="2" charset="2"/>
              <a:buNone/>
            </a:pPr>
            <a:r>
              <a:rPr lang="en-US" altLang="zh-CN" b="1">
                <a:solidFill>
                  <a:schemeClr val="hlink"/>
                </a:solidFill>
              </a:rPr>
              <a:t>		[</a:t>
            </a:r>
            <a:r>
              <a:rPr lang="zh-CN" altLang="en-US" b="1">
                <a:solidFill>
                  <a:schemeClr val="hlink"/>
                </a:solidFill>
              </a:rPr>
              <a:t>例如</a:t>
            </a:r>
            <a:r>
              <a:rPr lang="en-US" altLang="zh-CN" b="1">
                <a:solidFill>
                  <a:schemeClr val="hlink"/>
                </a:solidFill>
              </a:rPr>
              <a:t>]</a:t>
            </a:r>
            <a:r>
              <a:rPr lang="zh-CN" altLang="en-US" b="1">
                <a:solidFill>
                  <a:schemeClr val="hlink"/>
                </a:solidFill>
              </a:rPr>
              <a:t>：</a:t>
            </a:r>
          </a:p>
          <a:p>
            <a:pPr lvl="1" eaLnBrk="1" hangingPunct="1">
              <a:buFont typeface="Wingdings" pitchFamily="2" charset="2"/>
              <a:buNone/>
            </a:pPr>
            <a:r>
              <a:rPr lang="zh-CN" altLang="en-US" sz="2400" b="1">
                <a:solidFill>
                  <a:srgbClr val="C00000"/>
                </a:solidFill>
              </a:rPr>
              <a:t>        </a:t>
            </a:r>
            <a:r>
              <a:rPr lang="en-US" altLang="zh-CN" sz="2400">
                <a:solidFill>
                  <a:srgbClr val="C00000"/>
                </a:solidFill>
              </a:rPr>
              <a:t>C++ </a:t>
            </a:r>
            <a:r>
              <a:rPr lang="zh-CN" altLang="en-US" sz="2400">
                <a:solidFill>
                  <a:srgbClr val="C00000"/>
                </a:solidFill>
              </a:rPr>
              <a:t>语言中对象的公有的（</a:t>
            </a:r>
            <a:r>
              <a:rPr lang="en-US" altLang="zh-CN" sz="2400">
                <a:solidFill>
                  <a:srgbClr val="C00000"/>
                </a:solidFill>
              </a:rPr>
              <a:t>public</a:t>
            </a:r>
            <a:r>
              <a:rPr lang="zh-CN" altLang="en-US" sz="2400">
                <a:solidFill>
                  <a:srgbClr val="C00000"/>
                </a:solidFill>
              </a:rPr>
              <a:t>）成员函数。</a:t>
            </a:r>
          </a:p>
          <a:p>
            <a:pPr lvl="1" eaLnBrk="1" hangingPunct="1">
              <a:buFont typeface="Wingdings" pitchFamily="2" charset="2"/>
              <a:buChar char="Ø"/>
            </a:pPr>
            <a:r>
              <a:rPr lang="zh-CN" altLang="en-US" sz="2400"/>
              <a:t>一个对象好象是一个</a:t>
            </a:r>
            <a:r>
              <a:rPr lang="zh-CN" altLang="en-US" sz="2400" b="1">
                <a:solidFill>
                  <a:schemeClr val="accent2"/>
                </a:solidFill>
              </a:rPr>
              <a:t>黑盒子</a:t>
            </a:r>
            <a:r>
              <a:rPr lang="zh-CN" altLang="en-US" sz="2400"/>
              <a:t>。表示对象内部状态的数据和实现各个操作的代码及局部数据，都被封装在这个黑盒子内部，在外面是看不见的，更不能从外面去直接访问或修改这些数据或代码。</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altLang="zh-CN" sz="3200"/>
              <a:t>2. </a:t>
            </a:r>
            <a:r>
              <a:rPr lang="zh-CN" altLang="en-US" sz="3200"/>
              <a:t>对象的定义</a:t>
            </a:r>
            <a:r>
              <a:rPr lang="en-US" altLang="zh-CN" sz="3200" baseline="-25000"/>
              <a:t>_I</a:t>
            </a:r>
          </a:p>
        </p:txBody>
      </p:sp>
      <p:sp>
        <p:nvSpPr>
          <p:cNvPr id="13315" name="Rectangle 3"/>
          <p:cNvSpPr>
            <a:spLocks noGrp="1" noChangeArrowheads="1"/>
          </p:cNvSpPr>
          <p:nvPr>
            <p:ph type="body" idx="4294967295"/>
          </p:nvPr>
        </p:nvSpPr>
        <p:spPr>
          <a:xfrm>
            <a:off x="566738" y="1825625"/>
            <a:ext cx="8001000" cy="2324100"/>
          </a:xfrm>
        </p:spPr>
        <p:txBody>
          <a:bodyPr/>
          <a:lstStyle/>
          <a:p>
            <a:pPr eaLnBrk="1" hangingPunct="1">
              <a:buFont typeface="Wingdings" pitchFamily="2" charset="2"/>
              <a:buNone/>
            </a:pPr>
            <a:r>
              <a:rPr lang="en-US" altLang="zh-CN" sz="2600"/>
              <a:t>        </a:t>
            </a:r>
            <a:r>
              <a:rPr lang="zh-CN" altLang="en-US" sz="2600"/>
              <a:t>目前，对对象所下的定义并不完全统一，人们从不同角度给出对象的不同定义。</a:t>
            </a:r>
          </a:p>
          <a:p>
            <a:pPr lvl="1" eaLnBrk="1" hangingPunct="1">
              <a:buFont typeface="Wingdings" pitchFamily="2" charset="2"/>
              <a:buNone/>
            </a:pPr>
            <a:endParaRPr lang="zh-CN" altLang="en-US" sz="1400"/>
          </a:p>
          <a:p>
            <a:pPr eaLnBrk="1" hangingPunct="1">
              <a:buFont typeface="Wingdings" pitchFamily="2" charset="2"/>
              <a:buChar char="Ø"/>
            </a:pPr>
            <a:r>
              <a:rPr lang="zh-CN" altLang="en-US" sz="2600"/>
              <a:t>定义</a:t>
            </a:r>
            <a:r>
              <a:rPr lang="en-US" altLang="zh-CN" sz="2600"/>
              <a:t>1</a:t>
            </a:r>
            <a:r>
              <a:rPr lang="zh-CN" altLang="en-US" sz="2600"/>
              <a:t>：（从程序设计的角度）</a:t>
            </a:r>
          </a:p>
          <a:p>
            <a:pPr lvl="1" eaLnBrk="1" hangingPunct="1">
              <a:buFont typeface="Wingdings" pitchFamily="2" charset="2"/>
              <a:buNone/>
            </a:pPr>
            <a:r>
              <a:rPr lang="zh-CN" altLang="en-US"/>
              <a:t>    对象是具有相同状态的一组操作的集合。</a:t>
            </a:r>
          </a:p>
        </p:txBody>
      </p:sp>
      <p:sp>
        <p:nvSpPr>
          <p:cNvPr id="13316" name="Text Box 4"/>
          <p:cNvSpPr txBox="1">
            <a:spLocks noChangeArrowheads="1"/>
          </p:cNvSpPr>
          <p:nvPr/>
        </p:nvSpPr>
        <p:spPr bwMode="auto">
          <a:xfrm>
            <a:off x="611188" y="4292600"/>
            <a:ext cx="76327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eaLnBrk="1" hangingPunct="1">
              <a:spcBef>
                <a:spcPct val="20000"/>
              </a:spcBef>
              <a:buSzTx/>
              <a:buFont typeface="Wingdings" pitchFamily="2" charset="2"/>
              <a:buChar char="Ø"/>
            </a:pPr>
            <a:r>
              <a:rPr lang="en-US" altLang="zh-CN" sz="2600">
                <a:latin typeface="Verdana" pitchFamily="34" charset="0"/>
              </a:rPr>
              <a:t> </a:t>
            </a:r>
            <a:r>
              <a:rPr lang="zh-CN" altLang="en-US" sz="2600">
                <a:latin typeface="Verdana" pitchFamily="34" charset="0"/>
              </a:rPr>
              <a:t>定义</a:t>
            </a:r>
            <a:r>
              <a:rPr lang="en-US" altLang="zh-CN" sz="2600">
                <a:latin typeface="Verdana" pitchFamily="34" charset="0"/>
              </a:rPr>
              <a:t>2</a:t>
            </a:r>
            <a:r>
              <a:rPr lang="zh-CN" altLang="en-US" sz="2600">
                <a:latin typeface="Verdana" pitchFamily="34" charset="0"/>
              </a:rPr>
              <a:t>：（从信息模拟的角度）</a:t>
            </a:r>
          </a:p>
          <a:p>
            <a:pPr lvl="1">
              <a:buFont typeface="Wingdings" pitchFamily="2" charset="2"/>
              <a:buNone/>
            </a:pPr>
            <a:r>
              <a:rPr lang="zh-CN" altLang="en-US"/>
              <a:t>       对象是对问题域中某个事物的抽象，这种抽象反映了该事物的有关信息和对信息的交互能力。即对象是属性值和操作的封装。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1000" fill="hold"/>
                                        <p:tgtEl>
                                          <p:spTgt spid="1331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331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331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 calcmode="lin" valueType="num">
                                      <p:cBhvr>
                                        <p:cTn id="14" dur="1000" fill="hold"/>
                                        <p:tgtEl>
                                          <p:spTgt spid="13315">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13315">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13315">
                                            <p:txEl>
                                              <p:pRg st="2" end="2"/>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p:cTn id="19" dur="1000" fill="hold"/>
                                        <p:tgtEl>
                                          <p:spTgt spid="13315">
                                            <p:txEl>
                                              <p:pRg st="3" end="3"/>
                                            </p:txEl>
                                          </p:spTgt>
                                        </p:tgtEl>
                                        <p:attrNameLst>
                                          <p:attrName>ppt_w</p:attrName>
                                        </p:attrNameLst>
                                      </p:cBhvr>
                                      <p:tavLst>
                                        <p:tav tm="0">
                                          <p:val>
                                            <p:strVal val="#ppt_w*0.70"/>
                                          </p:val>
                                        </p:tav>
                                        <p:tav tm="100000">
                                          <p:val>
                                            <p:strVal val="#ppt_w"/>
                                          </p:val>
                                        </p:tav>
                                      </p:tavLst>
                                    </p:anim>
                                    <p:anim calcmode="lin" valueType="num">
                                      <p:cBhvr>
                                        <p:cTn id="20" dur="1000" fill="hold"/>
                                        <p:tgtEl>
                                          <p:spTgt spid="13315">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1331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3316"/>
                                        </p:tgtEl>
                                        <p:attrNameLst>
                                          <p:attrName>style.visibility</p:attrName>
                                        </p:attrNameLst>
                                      </p:cBhvr>
                                      <p:to>
                                        <p:strVal val="visible"/>
                                      </p:to>
                                    </p:set>
                                    <p:anim calcmode="lin" valueType="num">
                                      <p:cBhvr>
                                        <p:cTn id="26" dur="1000" fill="hold"/>
                                        <p:tgtEl>
                                          <p:spTgt spid="13316"/>
                                        </p:tgtEl>
                                        <p:attrNameLst>
                                          <p:attrName>ppt_w</p:attrName>
                                        </p:attrNameLst>
                                      </p:cBhvr>
                                      <p:tavLst>
                                        <p:tav tm="0">
                                          <p:val>
                                            <p:strVal val="#ppt_w*0.70"/>
                                          </p:val>
                                        </p:tav>
                                        <p:tav tm="100000">
                                          <p:val>
                                            <p:strVal val="#ppt_w"/>
                                          </p:val>
                                        </p:tav>
                                      </p:tavLst>
                                    </p:anim>
                                    <p:anim calcmode="lin" valueType="num">
                                      <p:cBhvr>
                                        <p:cTn id="27" dur="1000" fill="hold"/>
                                        <p:tgtEl>
                                          <p:spTgt spid="13316"/>
                                        </p:tgtEl>
                                        <p:attrNameLst>
                                          <p:attrName>ppt_h</p:attrName>
                                        </p:attrNameLst>
                                      </p:cBhvr>
                                      <p:tavLst>
                                        <p:tav tm="0">
                                          <p:val>
                                            <p:strVal val="#ppt_h"/>
                                          </p:val>
                                        </p:tav>
                                        <p:tav tm="100000">
                                          <p:val>
                                            <p:strVal val="#ppt_h"/>
                                          </p:val>
                                        </p:tav>
                                      </p:tavLst>
                                    </p:anim>
                                    <p:animEffect transition="in" filter="fade">
                                      <p:cBhvr>
                                        <p:cTn id="28"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566738" y="1752600"/>
            <a:ext cx="8829675" cy="4267200"/>
          </a:xfrm>
        </p:spPr>
        <p:txBody>
          <a:bodyPr/>
          <a:lstStyle/>
          <a:p>
            <a:pPr eaLnBrk="1" hangingPunct="1">
              <a:buFont typeface="Wingdings" pitchFamily="2" charset="2"/>
              <a:buChar char="Ø"/>
            </a:pPr>
            <a:r>
              <a:rPr lang="zh-CN" altLang="en-US" sz="2600" dirty="0"/>
              <a:t>定义</a:t>
            </a:r>
            <a:r>
              <a:rPr lang="en-US" altLang="zh-CN" sz="2600" dirty="0"/>
              <a:t>3</a:t>
            </a:r>
            <a:r>
              <a:rPr lang="zh-CN" altLang="en-US" sz="2600" dirty="0"/>
              <a:t>：（形式化的定义）</a:t>
            </a:r>
          </a:p>
          <a:p>
            <a:pPr eaLnBrk="1" hangingPunct="1">
              <a:buFont typeface="Wingdings" pitchFamily="2" charset="2"/>
              <a:buNone/>
            </a:pPr>
            <a:r>
              <a:rPr lang="zh-CN" altLang="en-US" sz="2600" dirty="0"/>
              <a:t>       对象∷</a:t>
            </a:r>
            <a:r>
              <a:rPr lang="en-US" altLang="zh-CN" sz="2600" dirty="0"/>
              <a:t>=〈ID</a:t>
            </a:r>
            <a:r>
              <a:rPr lang="zh-CN" altLang="en-US" sz="2600" dirty="0"/>
              <a:t>，</a:t>
            </a:r>
            <a:r>
              <a:rPr lang="en-US" altLang="zh-CN" sz="2600" dirty="0"/>
              <a:t>DS</a:t>
            </a:r>
            <a:r>
              <a:rPr lang="zh-CN" altLang="en-US" sz="2600" dirty="0"/>
              <a:t>，</a:t>
            </a:r>
            <a:r>
              <a:rPr lang="en-US" altLang="zh-CN" sz="2600" dirty="0"/>
              <a:t>MS</a:t>
            </a:r>
            <a:r>
              <a:rPr lang="zh-CN" altLang="en-US" sz="2600" dirty="0"/>
              <a:t>，</a:t>
            </a:r>
            <a:r>
              <a:rPr lang="en-US" altLang="zh-CN" sz="2600" dirty="0"/>
              <a:t>MI〉  【BNF】</a:t>
            </a:r>
          </a:p>
          <a:p>
            <a:pPr eaLnBrk="1" hangingPunct="1">
              <a:buFont typeface="Wingdings" pitchFamily="2" charset="2"/>
              <a:buNone/>
            </a:pPr>
            <a:endParaRPr lang="en-US" altLang="zh-CN" sz="1000" dirty="0"/>
          </a:p>
          <a:p>
            <a:pPr eaLnBrk="1" hangingPunct="1">
              <a:buFont typeface="Wingdings" pitchFamily="2" charset="2"/>
              <a:buNone/>
            </a:pPr>
            <a:r>
              <a:rPr lang="en-US" altLang="zh-CN" sz="2600" dirty="0"/>
              <a:t>       </a:t>
            </a:r>
            <a:r>
              <a:rPr lang="zh-CN" altLang="en-US" sz="2600" dirty="0"/>
              <a:t>其中，</a:t>
            </a:r>
            <a:r>
              <a:rPr lang="en-US" altLang="zh-CN" sz="2600" dirty="0"/>
              <a:t>ID</a:t>
            </a:r>
            <a:r>
              <a:rPr lang="zh-CN" altLang="en-US" sz="2600" dirty="0"/>
              <a:t>是对象的标识或名字；</a:t>
            </a:r>
          </a:p>
          <a:p>
            <a:pPr eaLnBrk="1" hangingPunct="1">
              <a:buFont typeface="Wingdings" pitchFamily="2" charset="2"/>
              <a:buNone/>
            </a:pPr>
            <a:r>
              <a:rPr lang="zh-CN" altLang="en-US" sz="2600" dirty="0"/>
              <a:t>               </a:t>
            </a:r>
            <a:r>
              <a:rPr lang="en-US" altLang="zh-CN" sz="2600" dirty="0"/>
              <a:t>DS</a:t>
            </a:r>
            <a:r>
              <a:rPr lang="zh-CN" altLang="en-US" sz="2600" dirty="0"/>
              <a:t>是对象的数据结构；</a:t>
            </a:r>
            <a:endParaRPr lang="en-US" altLang="zh-CN" sz="2600" dirty="0"/>
          </a:p>
          <a:p>
            <a:pPr eaLnBrk="1" hangingPunct="1">
              <a:buFont typeface="Wingdings" pitchFamily="2" charset="2"/>
              <a:buNone/>
            </a:pPr>
            <a:r>
              <a:rPr lang="en-US" altLang="zh-CN" sz="2600" dirty="0"/>
              <a:t>			MS</a:t>
            </a:r>
            <a:r>
              <a:rPr lang="zh-CN" altLang="en-US" sz="2600" dirty="0"/>
              <a:t>是对象中的操作集合；</a:t>
            </a:r>
          </a:p>
          <a:p>
            <a:pPr eaLnBrk="1" hangingPunct="1">
              <a:buFont typeface="Wingdings" pitchFamily="2" charset="2"/>
              <a:buNone/>
            </a:pPr>
            <a:r>
              <a:rPr lang="en-US" altLang="zh-CN" sz="2600" dirty="0"/>
              <a:t>			</a:t>
            </a:r>
            <a:r>
              <a:rPr lang="en-US" altLang="zh-CN" sz="2600" dirty="0" smtClean="0"/>
              <a:t>MI</a:t>
            </a:r>
            <a:r>
              <a:rPr lang="zh-CN" altLang="en-US" sz="2600" dirty="0"/>
              <a:t>是对象能受理的消息名集合（即对外接口）</a:t>
            </a:r>
          </a:p>
        </p:txBody>
      </p:sp>
      <p:sp>
        <p:nvSpPr>
          <p:cNvPr id="14339" name="Rectangle 4"/>
          <p:cNvSpPr>
            <a:spLocks noGrp="1" noChangeArrowheads="1"/>
          </p:cNvSpPr>
          <p:nvPr>
            <p:ph type="title" idx="4294967295"/>
          </p:nvPr>
        </p:nvSpPr>
        <p:spPr>
          <a:noFill/>
        </p:spPr>
        <p:txBody>
          <a:bodyPr/>
          <a:lstStyle/>
          <a:p>
            <a:pPr eaLnBrk="1" hangingPunct="1"/>
            <a:r>
              <a:rPr lang="en-US" altLang="zh-CN" sz="3200"/>
              <a:t>2. </a:t>
            </a:r>
            <a:r>
              <a:rPr lang="zh-CN" altLang="en-US" sz="3200"/>
              <a:t>对象的定义</a:t>
            </a:r>
            <a:r>
              <a:rPr lang="en-US" altLang="zh-CN" sz="3200" baseline="-25000"/>
              <a:t>_II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p:txBody>
          <a:bodyPr/>
          <a:lstStyle/>
          <a:p>
            <a:pPr eaLnBrk="1" hangingPunct="1">
              <a:buFont typeface="Wingdings" pitchFamily="2" charset="2"/>
              <a:buNone/>
            </a:pPr>
            <a:r>
              <a:rPr lang="en-US" altLang="zh-CN" sz="2600"/>
              <a:t>         </a:t>
            </a:r>
            <a:r>
              <a:rPr lang="zh-CN" altLang="en-US" sz="2600"/>
              <a:t>总之，</a:t>
            </a:r>
            <a:r>
              <a:rPr lang="zh-CN" altLang="en-US" sz="2600" b="1">
                <a:solidFill>
                  <a:schemeClr val="accent2"/>
                </a:solidFill>
              </a:rPr>
              <a:t>对象</a:t>
            </a:r>
            <a:r>
              <a:rPr lang="zh-CN" altLang="en-US" sz="2600"/>
              <a:t>是封装了</a:t>
            </a:r>
            <a:r>
              <a:rPr lang="zh-CN" altLang="en-US" sz="2600">
                <a:solidFill>
                  <a:srgbClr val="C00000"/>
                </a:solidFill>
              </a:rPr>
              <a:t>数据结构及可以施加在这些数据结构上的操作</a:t>
            </a:r>
            <a:r>
              <a:rPr lang="zh-CN" altLang="en-US" sz="2600"/>
              <a:t>的封装体，这个封装体有唯一标识它的名字，而且向外界提供一组服务（即公有的操作）。</a:t>
            </a:r>
          </a:p>
          <a:p>
            <a:pPr eaLnBrk="1" hangingPunct="1">
              <a:buFont typeface="Wingdings" pitchFamily="2" charset="2"/>
              <a:buNone/>
            </a:pPr>
            <a:r>
              <a:rPr lang="zh-CN" altLang="en-US" sz="2600"/>
              <a:t>         对象中的数据表示对象的状态，一个对象的状态只能由该对象本身的操作来改变。</a:t>
            </a:r>
          </a:p>
        </p:txBody>
      </p:sp>
      <p:sp>
        <p:nvSpPr>
          <p:cNvPr id="15363" name="Rectangle 4"/>
          <p:cNvSpPr>
            <a:spLocks noGrp="1" noChangeArrowheads="1"/>
          </p:cNvSpPr>
          <p:nvPr>
            <p:ph type="title" idx="4294967295"/>
          </p:nvPr>
        </p:nvSpPr>
        <p:spPr>
          <a:noFill/>
        </p:spPr>
        <p:txBody>
          <a:bodyPr/>
          <a:lstStyle/>
          <a:p>
            <a:pPr eaLnBrk="1" hangingPunct="1"/>
            <a:r>
              <a:rPr lang="en-US" altLang="zh-CN" sz="3200"/>
              <a:t>2. </a:t>
            </a:r>
            <a:r>
              <a:rPr lang="zh-CN" altLang="en-US" sz="3200"/>
              <a:t>对象的定义</a:t>
            </a:r>
            <a:r>
              <a:rPr lang="en-US" altLang="zh-CN" sz="3200" baseline="-25000"/>
              <a:t>_III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en-US" altLang="zh-CN" sz="3200"/>
              <a:t>2. </a:t>
            </a:r>
            <a:r>
              <a:rPr lang="zh-CN" altLang="en-US" sz="3200"/>
              <a:t>对象的定义</a:t>
            </a:r>
            <a:r>
              <a:rPr lang="en-US" altLang="zh-CN" sz="3200" baseline="-25000"/>
              <a:t>_IV</a:t>
            </a:r>
          </a:p>
        </p:txBody>
      </p:sp>
      <p:sp>
        <p:nvSpPr>
          <p:cNvPr id="16387" name="Rectangle 3"/>
          <p:cNvSpPr>
            <a:spLocks noGrp="1" noChangeArrowheads="1"/>
          </p:cNvSpPr>
          <p:nvPr>
            <p:ph type="body" idx="4294967295"/>
          </p:nvPr>
        </p:nvSpPr>
        <p:spPr/>
        <p:txBody>
          <a:bodyPr/>
          <a:lstStyle/>
          <a:p>
            <a:pPr eaLnBrk="1" hangingPunct="1">
              <a:buFont typeface="Wingdings" pitchFamily="2" charset="2"/>
              <a:buNone/>
            </a:pPr>
            <a:r>
              <a:rPr lang="en-US" altLang="zh-CN" sz="2600" b="1">
                <a:solidFill>
                  <a:schemeClr val="accent2"/>
                </a:solidFill>
              </a:rPr>
              <a:t>[</a:t>
            </a:r>
            <a:r>
              <a:rPr lang="zh-CN" altLang="en-US" sz="2600" b="1">
                <a:solidFill>
                  <a:schemeClr val="accent2"/>
                </a:solidFill>
              </a:rPr>
              <a:t>小结</a:t>
            </a:r>
            <a:r>
              <a:rPr lang="en-US" altLang="zh-CN" sz="2600" b="1">
                <a:solidFill>
                  <a:schemeClr val="accent2"/>
                </a:solidFill>
              </a:rPr>
              <a:t>]</a:t>
            </a:r>
            <a:r>
              <a:rPr lang="zh-CN" altLang="en-US" sz="2600" b="1">
                <a:solidFill>
                  <a:schemeClr val="accent2"/>
                </a:solidFill>
              </a:rPr>
              <a:t>：</a:t>
            </a:r>
          </a:p>
          <a:p>
            <a:pPr eaLnBrk="1" hangingPunct="1">
              <a:buClr>
                <a:schemeClr val="tx1"/>
              </a:buClr>
              <a:buFont typeface="Wingdings" pitchFamily="2" charset="2"/>
              <a:buChar char="Ø"/>
            </a:pPr>
            <a:r>
              <a:rPr lang="zh-CN" altLang="en-US" sz="2600" b="1">
                <a:solidFill>
                  <a:schemeClr val="accent2"/>
                </a:solidFill>
              </a:rPr>
              <a:t>对象</a:t>
            </a:r>
            <a:r>
              <a:rPr lang="zh-CN" altLang="en-US" sz="2600"/>
              <a:t>是面向对象开发模式的基本成份。</a:t>
            </a:r>
          </a:p>
          <a:p>
            <a:pPr eaLnBrk="1" hangingPunct="1">
              <a:buClr>
                <a:schemeClr val="tx1"/>
              </a:buClr>
              <a:buFont typeface="Wingdings" pitchFamily="2" charset="2"/>
              <a:buChar char="Ø"/>
            </a:pPr>
            <a:r>
              <a:rPr lang="zh-CN" altLang="en-US" sz="2600"/>
              <a:t>每个对象可用它本身的一组属性和它可以执行的一组操作来定义。</a:t>
            </a:r>
          </a:p>
          <a:p>
            <a:pPr eaLnBrk="1" hangingPunct="1">
              <a:buClr>
                <a:schemeClr val="tx1"/>
              </a:buClr>
              <a:buFont typeface="Wingdings" pitchFamily="2" charset="2"/>
              <a:buChar char="Ø"/>
            </a:pPr>
            <a:r>
              <a:rPr lang="zh-CN" altLang="en-US" sz="2600" b="1">
                <a:solidFill>
                  <a:schemeClr val="accent2"/>
                </a:solidFill>
              </a:rPr>
              <a:t>属性</a:t>
            </a:r>
            <a:r>
              <a:rPr lang="zh-CN" altLang="en-US" sz="2600"/>
              <a:t>一般只能通过执行对象的操作来改变。</a:t>
            </a:r>
          </a:p>
          <a:p>
            <a:pPr eaLnBrk="1" hangingPunct="1">
              <a:buClr>
                <a:schemeClr val="tx1"/>
              </a:buClr>
              <a:buFont typeface="Wingdings" pitchFamily="2" charset="2"/>
              <a:buChar char="Ø"/>
            </a:pPr>
            <a:r>
              <a:rPr lang="zh-CN" altLang="en-US" sz="2600" b="1">
                <a:solidFill>
                  <a:schemeClr val="accent2"/>
                </a:solidFill>
              </a:rPr>
              <a:t>操作</a:t>
            </a:r>
            <a:r>
              <a:rPr lang="zh-CN" altLang="en-US" sz="2600"/>
              <a:t>又称为</a:t>
            </a:r>
            <a:r>
              <a:rPr lang="zh-CN" altLang="en-US" sz="2600" b="1">
                <a:solidFill>
                  <a:schemeClr val="accent2"/>
                </a:solidFill>
              </a:rPr>
              <a:t>方法</a:t>
            </a:r>
            <a:r>
              <a:rPr lang="zh-CN" altLang="en-US" sz="2600"/>
              <a:t>或</a:t>
            </a:r>
            <a:r>
              <a:rPr lang="zh-CN" altLang="en-US" sz="2600" b="1">
                <a:solidFill>
                  <a:schemeClr val="accent2"/>
                </a:solidFill>
              </a:rPr>
              <a:t>服务</a:t>
            </a:r>
            <a:r>
              <a:rPr lang="zh-CN" altLang="en-US" sz="2600"/>
              <a:t>，它描述了对象执行的功能，若通过消息传递，还可以为其它对象使用。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noFill/>
          <a:ln/>
        </p:spPr>
        <p:txBody>
          <a:bodyPr/>
          <a:lstStyle/>
          <a:p>
            <a:pPr eaLnBrk="1" hangingPunct="1"/>
            <a:r>
              <a:rPr lang="en-US" altLang="zh-CN" sz="3200"/>
              <a:t>3. </a:t>
            </a:r>
            <a:r>
              <a:rPr lang="zh-CN" altLang="en-US" sz="3200"/>
              <a:t>举例</a:t>
            </a:r>
            <a:r>
              <a:rPr lang="en-US" altLang="zh-CN" sz="3200" baseline="-25000"/>
              <a:t>_I</a:t>
            </a:r>
          </a:p>
        </p:txBody>
      </p:sp>
      <p:pic>
        <p:nvPicPr>
          <p:cNvPr id="17411"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00213"/>
            <a:ext cx="66960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773238"/>
            <a:ext cx="8280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19"/>
          <p:cNvSpPr>
            <a:spLocks noGrp="1" noChangeArrowheads="1"/>
          </p:cNvSpPr>
          <p:nvPr>
            <p:ph type="title" idx="4294967295"/>
          </p:nvPr>
        </p:nvSpPr>
        <p:spPr>
          <a:noFill/>
          <a:ln/>
        </p:spPr>
        <p:txBody>
          <a:bodyPr/>
          <a:lstStyle/>
          <a:p>
            <a:pPr eaLnBrk="1" hangingPunct="1"/>
            <a:r>
              <a:rPr lang="en-US" altLang="zh-CN" sz="3200"/>
              <a:t>4. </a:t>
            </a:r>
            <a:r>
              <a:rPr lang="zh-CN" altLang="en-US" sz="3200"/>
              <a:t>举例</a:t>
            </a:r>
            <a:r>
              <a:rPr lang="en-US" altLang="zh-CN" sz="3200" baseline="-25000"/>
              <a:t>_II</a:t>
            </a:r>
          </a:p>
        </p:txBody>
      </p:sp>
      <p:sp>
        <p:nvSpPr>
          <p:cNvPr id="18436" name="矩形 1"/>
          <p:cNvSpPr>
            <a:spLocks noChangeArrowheads="1"/>
          </p:cNvSpPr>
          <p:nvPr/>
        </p:nvSpPr>
        <p:spPr bwMode="auto">
          <a:xfrm>
            <a:off x="-41275" y="3073400"/>
            <a:ext cx="941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b="1">
                <a:solidFill>
                  <a:schemeClr val="accent2"/>
                </a:solidFill>
              </a:rPr>
              <a:t>属性</a:t>
            </a:r>
            <a:endParaRPr lang="zh-CN" altLang="en-US"/>
          </a:p>
        </p:txBody>
      </p:sp>
      <p:sp>
        <p:nvSpPr>
          <p:cNvPr id="18437" name="矩形 2"/>
          <p:cNvSpPr>
            <a:spLocks noChangeArrowheads="1"/>
          </p:cNvSpPr>
          <p:nvPr/>
        </p:nvSpPr>
        <p:spPr bwMode="auto">
          <a:xfrm>
            <a:off x="-41275" y="4622800"/>
            <a:ext cx="941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b="1">
                <a:solidFill>
                  <a:schemeClr val="accent2"/>
                </a:solidFill>
              </a:rPr>
              <a:t>操作</a:t>
            </a:r>
            <a:endParaRPr lang="zh-CN" altLang="en-US"/>
          </a:p>
        </p:txBody>
      </p:sp>
      <p:sp>
        <p:nvSpPr>
          <p:cNvPr id="18438" name="矩形 3"/>
          <p:cNvSpPr>
            <a:spLocks noChangeArrowheads="1"/>
          </p:cNvSpPr>
          <p:nvPr/>
        </p:nvSpPr>
        <p:spPr bwMode="auto">
          <a:xfrm>
            <a:off x="-69850" y="2103438"/>
            <a:ext cx="938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b="1">
                <a:solidFill>
                  <a:srgbClr val="FF0000"/>
                </a:solidFill>
              </a:rPr>
              <a:t>名字</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noFill/>
          <a:ln/>
        </p:spPr>
        <p:txBody>
          <a:bodyPr/>
          <a:lstStyle/>
          <a:p>
            <a:pPr eaLnBrk="1" hangingPunct="1"/>
            <a:r>
              <a:rPr lang="en-US" altLang="zh-CN" sz="3200"/>
              <a:t>5. </a:t>
            </a:r>
            <a:r>
              <a:rPr lang="zh-CN" altLang="en-US" sz="3200"/>
              <a:t>对象的分类</a:t>
            </a:r>
            <a:r>
              <a:rPr lang="en-US" altLang="zh-CN" sz="3200" baseline="-25000"/>
              <a:t>_I</a:t>
            </a:r>
          </a:p>
        </p:txBody>
      </p:sp>
      <p:sp>
        <p:nvSpPr>
          <p:cNvPr id="20483" name="Rectangle 3"/>
          <p:cNvSpPr>
            <a:spLocks noGrp="1" noChangeArrowheads="1"/>
          </p:cNvSpPr>
          <p:nvPr>
            <p:ph type="body" idx="4294967295"/>
          </p:nvPr>
        </p:nvSpPr>
        <p:spPr>
          <a:xfrm>
            <a:off x="566738" y="1752600"/>
            <a:ext cx="8001000" cy="4845050"/>
          </a:xfrm>
        </p:spPr>
        <p:txBody>
          <a:bodyPr/>
          <a:lstStyle/>
          <a:p>
            <a:pPr eaLnBrk="1" hangingPunct="1">
              <a:buFont typeface="Wingdings" pitchFamily="2" charset="2"/>
              <a:buNone/>
            </a:pPr>
            <a:r>
              <a:rPr lang="en-US" altLang="zh-CN" sz="2600"/>
              <a:t>	    </a:t>
            </a:r>
            <a:r>
              <a:rPr lang="zh-CN" altLang="en-US" sz="2600"/>
              <a:t>对象是对问题域中有意义的事物的抽象，它们既可能是物理实体，也可能是抽象概念。</a:t>
            </a:r>
          </a:p>
          <a:p>
            <a:pPr eaLnBrk="1" hangingPunct="1">
              <a:buFont typeface="Wingdings" pitchFamily="2" charset="2"/>
              <a:buNone/>
            </a:pPr>
            <a:r>
              <a:rPr lang="zh-CN" altLang="en-US" sz="2600"/>
              <a:t>		具体地说，大多数客观事物可分为下述</a:t>
            </a:r>
            <a:r>
              <a:rPr lang="en-US" altLang="zh-CN" sz="2600"/>
              <a:t>5</a:t>
            </a:r>
            <a:r>
              <a:rPr lang="zh-CN" altLang="en-US" sz="2600"/>
              <a:t>类：</a:t>
            </a:r>
          </a:p>
          <a:p>
            <a:pPr lvl="2" eaLnBrk="1" hangingPunct="1">
              <a:buFont typeface="Wingdings" pitchFamily="2" charset="2"/>
              <a:buChar char="Ø"/>
            </a:pPr>
            <a:r>
              <a:rPr lang="zh-CN" altLang="en-US" sz="2400"/>
              <a:t>可感知的物理实体。</a:t>
            </a:r>
          </a:p>
          <a:p>
            <a:pPr lvl="2" eaLnBrk="1" hangingPunct="1">
              <a:buFont typeface="Wingdings" pitchFamily="2" charset="2"/>
              <a:buNone/>
            </a:pPr>
            <a:r>
              <a:rPr lang="zh-CN" altLang="en-US" sz="2200" b="1">
                <a:solidFill>
                  <a:schemeClr val="hlink"/>
                </a:solidFill>
              </a:rPr>
              <a:t>	</a:t>
            </a:r>
            <a:r>
              <a:rPr lang="en-US" altLang="zh-CN" sz="2200" b="1">
                <a:solidFill>
                  <a:schemeClr val="hlink"/>
                </a:solidFill>
              </a:rPr>
              <a:t>[</a:t>
            </a:r>
            <a:r>
              <a:rPr lang="zh-CN" altLang="en-US" sz="2200" b="1">
                <a:solidFill>
                  <a:schemeClr val="hlink"/>
                </a:solidFill>
              </a:rPr>
              <a:t>例如</a:t>
            </a:r>
            <a:r>
              <a:rPr lang="en-US" altLang="zh-CN" sz="2200" b="1">
                <a:solidFill>
                  <a:schemeClr val="hlink"/>
                </a:solidFill>
              </a:rPr>
              <a:t>]</a:t>
            </a:r>
            <a:r>
              <a:rPr lang="zh-CN" altLang="en-US" sz="2200" b="1">
                <a:solidFill>
                  <a:schemeClr val="hlink"/>
                </a:solidFill>
              </a:rPr>
              <a:t>：</a:t>
            </a:r>
            <a:r>
              <a:rPr lang="zh-CN" altLang="en-US" sz="2200"/>
              <a:t>飞机、汽车、书、房屋等。</a:t>
            </a:r>
          </a:p>
          <a:p>
            <a:pPr lvl="2" eaLnBrk="1" hangingPunct="1">
              <a:buFont typeface="Wingdings" pitchFamily="2" charset="2"/>
              <a:buChar char="Ø"/>
            </a:pPr>
            <a:r>
              <a:rPr lang="zh-CN" altLang="en-US" sz="2400"/>
              <a:t>人或组织的角色。</a:t>
            </a:r>
          </a:p>
          <a:p>
            <a:pPr lvl="2" eaLnBrk="1" hangingPunct="1">
              <a:buFont typeface="Wingdings" pitchFamily="2" charset="2"/>
              <a:buNone/>
            </a:pPr>
            <a:r>
              <a:rPr lang="zh-CN" altLang="en-US" sz="2200" b="1">
                <a:solidFill>
                  <a:schemeClr val="hlink"/>
                </a:solidFill>
              </a:rPr>
              <a:t>	</a:t>
            </a:r>
            <a:r>
              <a:rPr lang="en-US" altLang="zh-CN" sz="2200" b="1">
                <a:solidFill>
                  <a:schemeClr val="hlink"/>
                </a:solidFill>
              </a:rPr>
              <a:t>[</a:t>
            </a:r>
            <a:r>
              <a:rPr lang="zh-CN" altLang="en-US" sz="2200" b="1">
                <a:solidFill>
                  <a:schemeClr val="hlink"/>
                </a:solidFill>
              </a:rPr>
              <a:t>例如</a:t>
            </a:r>
            <a:r>
              <a:rPr lang="en-US" altLang="zh-CN" sz="2200" b="1">
                <a:solidFill>
                  <a:schemeClr val="hlink"/>
                </a:solidFill>
              </a:rPr>
              <a:t>]</a:t>
            </a:r>
            <a:r>
              <a:rPr lang="zh-CN" altLang="en-US" sz="2200" b="1">
                <a:solidFill>
                  <a:schemeClr val="hlink"/>
                </a:solidFill>
              </a:rPr>
              <a:t>：</a:t>
            </a:r>
            <a:r>
              <a:rPr lang="zh-CN" altLang="en-US" sz="2200"/>
              <a:t>医生、教师、雇主等。</a:t>
            </a:r>
          </a:p>
          <a:p>
            <a:pPr lvl="2" eaLnBrk="1" hangingPunct="1">
              <a:buFont typeface="Wingdings" pitchFamily="2" charset="2"/>
              <a:buChar char="Ø"/>
            </a:pPr>
            <a:r>
              <a:rPr lang="zh-CN" altLang="en-US" sz="2400"/>
              <a:t>应该记忆的事件。</a:t>
            </a:r>
          </a:p>
          <a:p>
            <a:pPr lvl="2" eaLnBrk="1" hangingPunct="1">
              <a:buFont typeface="Wingdings" pitchFamily="2" charset="2"/>
              <a:buNone/>
            </a:pPr>
            <a:r>
              <a:rPr lang="zh-CN" altLang="en-US" sz="2200" b="1">
                <a:solidFill>
                  <a:schemeClr val="hlink"/>
                </a:solidFill>
              </a:rPr>
              <a:t>	</a:t>
            </a:r>
            <a:r>
              <a:rPr lang="en-US" altLang="zh-CN" sz="2200" b="1">
                <a:solidFill>
                  <a:schemeClr val="hlink"/>
                </a:solidFill>
              </a:rPr>
              <a:t>[</a:t>
            </a:r>
            <a:r>
              <a:rPr lang="zh-CN" altLang="en-US" sz="2200" b="1">
                <a:solidFill>
                  <a:schemeClr val="hlink"/>
                </a:solidFill>
              </a:rPr>
              <a:t>例如</a:t>
            </a:r>
            <a:r>
              <a:rPr lang="en-US" altLang="zh-CN" sz="2200" b="1">
                <a:solidFill>
                  <a:schemeClr val="hlink"/>
                </a:solidFill>
              </a:rPr>
              <a:t>]</a:t>
            </a:r>
            <a:r>
              <a:rPr lang="zh-CN" altLang="en-US" sz="2200" b="1">
                <a:solidFill>
                  <a:schemeClr val="hlink"/>
                </a:solidFill>
              </a:rPr>
              <a:t>：</a:t>
            </a:r>
            <a:r>
              <a:rPr lang="zh-CN" altLang="en-US" sz="2200"/>
              <a:t>飞行、演出、访问等。</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p:txBody>
          <a:bodyPr/>
          <a:lstStyle/>
          <a:p>
            <a:pPr lvl="2" eaLnBrk="1" hangingPunct="1">
              <a:buFont typeface="Wingdings" pitchFamily="2" charset="2"/>
              <a:buChar char="Ø"/>
            </a:pPr>
            <a:r>
              <a:rPr lang="zh-CN" altLang="en-US" sz="2400"/>
              <a:t>两个或多个对象的相互作用（通常具有交易或接触的性质）。</a:t>
            </a:r>
          </a:p>
          <a:p>
            <a:pPr lvl="2" eaLnBrk="1" hangingPunct="1">
              <a:buFont typeface="Wingdings" pitchFamily="2" charset="2"/>
              <a:buNone/>
            </a:pPr>
            <a:r>
              <a:rPr lang="zh-CN" altLang="en-US" sz="2200" b="1">
                <a:solidFill>
                  <a:schemeClr val="hlink"/>
                </a:solidFill>
              </a:rPr>
              <a:t>	</a:t>
            </a:r>
            <a:r>
              <a:rPr lang="en-US" altLang="zh-CN" sz="2200" b="1">
                <a:solidFill>
                  <a:schemeClr val="hlink"/>
                </a:solidFill>
              </a:rPr>
              <a:t>[</a:t>
            </a:r>
            <a:r>
              <a:rPr lang="zh-CN" altLang="en-US" sz="2200" b="1">
                <a:solidFill>
                  <a:schemeClr val="hlink"/>
                </a:solidFill>
              </a:rPr>
              <a:t>例如</a:t>
            </a:r>
            <a:r>
              <a:rPr lang="en-US" altLang="zh-CN" sz="2200" b="1">
                <a:solidFill>
                  <a:schemeClr val="hlink"/>
                </a:solidFill>
              </a:rPr>
              <a:t>]</a:t>
            </a:r>
            <a:r>
              <a:rPr lang="zh-CN" altLang="en-US" sz="2200" b="1">
                <a:solidFill>
                  <a:schemeClr val="hlink"/>
                </a:solidFill>
              </a:rPr>
              <a:t>：</a:t>
            </a:r>
            <a:r>
              <a:rPr lang="zh-CN" altLang="en-US" sz="2200"/>
              <a:t>购买、纳税等。</a:t>
            </a:r>
          </a:p>
          <a:p>
            <a:pPr lvl="2" eaLnBrk="1" hangingPunct="1">
              <a:buFont typeface="Wingdings" pitchFamily="2" charset="2"/>
              <a:buChar char="Ø"/>
            </a:pPr>
            <a:r>
              <a:rPr lang="zh-CN" altLang="en-US" sz="2400"/>
              <a:t>需要说明的概念。</a:t>
            </a:r>
          </a:p>
          <a:p>
            <a:pPr lvl="2" eaLnBrk="1" hangingPunct="1">
              <a:buFont typeface="Wingdings" pitchFamily="2" charset="2"/>
              <a:buNone/>
            </a:pPr>
            <a:r>
              <a:rPr lang="zh-CN" altLang="en-US" sz="2200" b="1">
                <a:solidFill>
                  <a:schemeClr val="hlink"/>
                </a:solidFill>
              </a:rPr>
              <a:t>	</a:t>
            </a:r>
            <a:r>
              <a:rPr lang="en-US" altLang="zh-CN" sz="2200" b="1">
                <a:solidFill>
                  <a:schemeClr val="hlink"/>
                </a:solidFill>
              </a:rPr>
              <a:t>[</a:t>
            </a:r>
            <a:r>
              <a:rPr lang="zh-CN" altLang="en-US" sz="2200" b="1">
                <a:solidFill>
                  <a:schemeClr val="hlink"/>
                </a:solidFill>
              </a:rPr>
              <a:t>例如</a:t>
            </a:r>
            <a:r>
              <a:rPr lang="en-US" altLang="zh-CN" sz="2200" b="1">
                <a:solidFill>
                  <a:schemeClr val="hlink"/>
                </a:solidFill>
              </a:rPr>
              <a:t>]</a:t>
            </a:r>
            <a:r>
              <a:rPr lang="zh-CN" altLang="en-US" sz="2200" b="1">
                <a:solidFill>
                  <a:schemeClr val="hlink"/>
                </a:solidFill>
              </a:rPr>
              <a:t>：</a:t>
            </a:r>
            <a:r>
              <a:rPr lang="zh-CN" altLang="en-US" sz="2200"/>
              <a:t>政策、保险政策、版权法等。</a:t>
            </a:r>
            <a:endParaRPr lang="zh-CN" altLang="en-US"/>
          </a:p>
        </p:txBody>
      </p:sp>
      <p:sp>
        <p:nvSpPr>
          <p:cNvPr id="21507" name="Rectangle 4"/>
          <p:cNvSpPr>
            <a:spLocks noGrp="1" noChangeArrowheads="1"/>
          </p:cNvSpPr>
          <p:nvPr>
            <p:ph type="title" idx="4294967295"/>
          </p:nvPr>
        </p:nvSpPr>
        <p:spPr>
          <a:noFill/>
          <a:ln/>
        </p:spPr>
        <p:txBody>
          <a:bodyPr/>
          <a:lstStyle/>
          <a:p>
            <a:pPr eaLnBrk="1" hangingPunct="1"/>
            <a:r>
              <a:rPr lang="en-US" altLang="zh-CN" sz="3200"/>
              <a:t>5. </a:t>
            </a:r>
            <a:r>
              <a:rPr lang="zh-CN" altLang="en-US" sz="3200"/>
              <a:t>对象的分类</a:t>
            </a:r>
            <a:r>
              <a:rPr lang="en-US" altLang="zh-CN" sz="3200" baseline="-25000"/>
              <a:t>_II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lgn="ctr" eaLnBrk="1" hangingPunct="1"/>
            <a:r>
              <a:rPr lang="zh-CN" altLang="en-US" sz="4400" dirty="0" smtClean="0"/>
              <a:t>课程简介</a:t>
            </a:r>
            <a:endParaRPr lang="zh-CN" altLang="zh-CN" sz="4400" dirty="0"/>
          </a:p>
        </p:txBody>
      </p:sp>
      <p:sp>
        <p:nvSpPr>
          <p:cNvPr id="5123" name="Rectangle 3"/>
          <p:cNvSpPr>
            <a:spLocks noGrp="1" noChangeArrowheads="1"/>
          </p:cNvSpPr>
          <p:nvPr>
            <p:ph type="body" idx="4294967295"/>
          </p:nvPr>
        </p:nvSpPr>
        <p:spPr/>
        <p:txBody>
          <a:bodyPr/>
          <a:lstStyle/>
          <a:p>
            <a:pPr lvl="1" eaLnBrk="1" hangingPunct="1">
              <a:buFont typeface="Wingdings" pitchFamily="2" charset="2"/>
              <a:buChar char="l"/>
            </a:pPr>
            <a:r>
              <a:rPr lang="en-US" altLang="zh-CN" dirty="0"/>
              <a:t>	</a:t>
            </a:r>
            <a:r>
              <a:rPr lang="en-US" altLang="zh-CN" dirty="0" smtClean="0"/>
              <a:t>32</a:t>
            </a:r>
            <a:r>
              <a:rPr lang="zh-CN" altLang="en-US" dirty="0" smtClean="0"/>
              <a:t>学时</a:t>
            </a:r>
            <a:endParaRPr lang="en-US" altLang="zh-CN" sz="2400" dirty="0"/>
          </a:p>
          <a:p>
            <a:pPr lvl="1" eaLnBrk="1" hangingPunct="1">
              <a:buFont typeface="Wingdings" pitchFamily="2" charset="2"/>
              <a:buChar char="l"/>
            </a:pPr>
            <a:r>
              <a:rPr lang="en-US" altLang="zh-CN" sz="2400" dirty="0"/>
              <a:t>	</a:t>
            </a:r>
            <a:r>
              <a:rPr lang="zh-CN" altLang="en-US" sz="2400" dirty="0" smtClean="0"/>
              <a:t>课堂讲授</a:t>
            </a:r>
            <a:endParaRPr lang="en-US" altLang="zh-CN" sz="2400" dirty="0"/>
          </a:p>
          <a:p>
            <a:pPr lvl="1" eaLnBrk="1" hangingPunct="1">
              <a:buFont typeface="Wingdings" pitchFamily="2" charset="2"/>
              <a:buChar char="l"/>
            </a:pPr>
            <a:r>
              <a:rPr lang="en-US" altLang="zh-CN" sz="2400" dirty="0"/>
              <a:t>	</a:t>
            </a:r>
            <a:r>
              <a:rPr lang="zh-CN" altLang="en-US" sz="2400" dirty="0" smtClean="0"/>
              <a:t>论文阅读与个人论文报告（课堂）</a:t>
            </a:r>
            <a:endParaRPr lang="en-US" altLang="zh-CN" sz="2400" dirty="0" smtClean="0"/>
          </a:p>
          <a:p>
            <a:pPr lvl="1" eaLnBrk="1" hangingPunct="1">
              <a:buFont typeface="Wingdings" pitchFamily="2" charset="2"/>
              <a:buChar char="l"/>
            </a:pPr>
            <a:r>
              <a:rPr lang="en-US" altLang="zh-CN" sz="2400" dirty="0" smtClean="0"/>
              <a:t>2-3</a:t>
            </a:r>
            <a:r>
              <a:rPr lang="zh-CN" altLang="en-US" sz="2400" dirty="0" smtClean="0"/>
              <a:t>次外教授课</a:t>
            </a:r>
            <a:r>
              <a:rPr lang="en-US" altLang="zh-CN" sz="2400" dirty="0" smtClean="0"/>
              <a:t>(</a:t>
            </a:r>
            <a:r>
              <a:rPr lang="zh-CN" altLang="en-US" sz="2400" dirty="0"/>
              <a:t>瑞典</a:t>
            </a:r>
            <a:r>
              <a:rPr lang="en-US" altLang="zh-CN" sz="2400" dirty="0" smtClean="0"/>
              <a:t>HKR)</a:t>
            </a:r>
          </a:p>
          <a:p>
            <a:pPr lvl="1" eaLnBrk="1" hangingPunct="1">
              <a:buFont typeface="Wingdings" pitchFamily="2" charset="2"/>
              <a:buChar char="l"/>
            </a:pPr>
            <a:r>
              <a:rPr lang="zh-CN" altLang="en-US" sz="2400" dirty="0" smtClean="0"/>
              <a:t>课程报告</a:t>
            </a:r>
            <a:endParaRPr lang="en-US" altLang="zh-CN" sz="2400" dirty="0"/>
          </a:p>
          <a:p>
            <a:pPr lvl="1" eaLnBrk="1" hangingPunct="1">
              <a:buFont typeface="Wingdings" pitchFamily="2" charset="2"/>
              <a:buChar char="l"/>
            </a:pPr>
            <a:r>
              <a:rPr lang="en-US" altLang="zh-CN" sz="2400" dirty="0"/>
              <a:t>	</a:t>
            </a:r>
            <a:r>
              <a:rPr lang="zh-CN" altLang="en-US" sz="2400" dirty="0" smtClean="0"/>
              <a:t>书面考试</a:t>
            </a:r>
            <a:endParaRPr lang="en-US" altLang="zh-CN" sz="2400" dirty="0"/>
          </a:p>
          <a:p>
            <a:pPr lvl="1" eaLnBrk="1" hangingPunct="1">
              <a:buFont typeface="Wingdings" pitchFamily="2" charset="2"/>
              <a:buChar char="l"/>
            </a:pPr>
            <a:r>
              <a:rPr lang="en-US" altLang="zh-CN" sz="2400" dirty="0"/>
              <a:t>	</a:t>
            </a:r>
            <a:r>
              <a:rPr lang="en-US" altLang="zh-CN" sz="2400" dirty="0" smtClean="0"/>
              <a:t>20%</a:t>
            </a:r>
            <a:r>
              <a:rPr lang="zh-CN" altLang="en-US" sz="2400" dirty="0" smtClean="0"/>
              <a:t>课堂报告</a:t>
            </a:r>
            <a:r>
              <a:rPr lang="en-US" altLang="zh-CN" sz="2400" dirty="0" smtClean="0"/>
              <a:t>+20%</a:t>
            </a:r>
            <a:r>
              <a:rPr lang="zh-CN" altLang="en-US" sz="2400" dirty="0" smtClean="0"/>
              <a:t>课程报告</a:t>
            </a:r>
            <a:r>
              <a:rPr lang="en-US" altLang="zh-CN" sz="2400" dirty="0" smtClean="0"/>
              <a:t>+50%</a:t>
            </a:r>
            <a:r>
              <a:rPr lang="zh-CN" altLang="en-US" sz="2400" dirty="0" smtClean="0"/>
              <a:t>期末考试</a:t>
            </a:r>
            <a:r>
              <a:rPr lang="en-US" altLang="zh-CN" sz="2400" dirty="0" smtClean="0"/>
              <a:t>+10%</a:t>
            </a:r>
            <a:r>
              <a:rPr lang="zh-CN" altLang="en-US" sz="2400" dirty="0" smtClean="0"/>
              <a:t>考勤</a:t>
            </a:r>
            <a:endParaRPr lang="en-US" altLang="zh-CN" sz="2400" dirty="0"/>
          </a:p>
          <a:p>
            <a:pPr lvl="1" eaLnBrk="1" hangingPunct="1">
              <a:buFont typeface="Wingdings" pitchFamily="2" charset="2"/>
              <a:buChar char="l"/>
            </a:pPr>
            <a:endParaRPr lang="zh-CN" altLang="en-US" sz="2400" dirty="0"/>
          </a:p>
        </p:txBody>
      </p:sp>
    </p:spTree>
    <p:extLst>
      <p:ext uri="{BB962C8B-B14F-4D97-AF65-F5344CB8AC3E}">
        <p14:creationId xmlns:p14="http://schemas.microsoft.com/office/powerpoint/2010/main" val="3807152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lgn="ctr" eaLnBrk="1" hangingPunct="1"/>
            <a:r>
              <a:rPr lang="en-US" altLang="zh-CN"/>
              <a:t>1.2.3 </a:t>
            </a:r>
            <a:r>
              <a:rPr lang="zh-CN" altLang="en-US"/>
              <a:t>面向对象的其他概念</a:t>
            </a:r>
          </a:p>
        </p:txBody>
      </p:sp>
      <p:sp>
        <p:nvSpPr>
          <p:cNvPr id="22531" name="Rectangle 3"/>
          <p:cNvSpPr>
            <a:spLocks noGrp="1" noChangeArrowheads="1"/>
          </p:cNvSpPr>
          <p:nvPr>
            <p:ph type="body" idx="4294967295"/>
          </p:nvPr>
        </p:nvSpPr>
        <p:spPr/>
        <p:txBody>
          <a:bodyPr/>
          <a:lstStyle/>
          <a:p>
            <a:pPr marL="571500" indent="-571500" eaLnBrk="1" hangingPunct="1">
              <a:buClr>
                <a:schemeClr val="tx1"/>
              </a:buClr>
              <a:buFont typeface="Wingdings" pitchFamily="2" charset="2"/>
              <a:buAutoNum type="arabicPeriod"/>
            </a:pPr>
            <a:r>
              <a:rPr lang="zh-CN" altLang="en-US" sz="2400"/>
              <a:t>类（</a:t>
            </a:r>
            <a:r>
              <a:rPr lang="en-US" altLang="zh-CN" sz="2400"/>
              <a:t>Class</a:t>
            </a:r>
            <a:r>
              <a:rPr lang="zh-CN" altLang="en-US" sz="2400"/>
              <a:t>）</a:t>
            </a:r>
            <a:endParaRPr lang="en-US" altLang="zh-CN" sz="2400"/>
          </a:p>
          <a:p>
            <a:pPr lvl="1" eaLnBrk="1" hangingPunct="1"/>
            <a:r>
              <a:rPr lang="zh-CN" altLang="en-US" sz="2400">
                <a:solidFill>
                  <a:srgbClr val="C00000"/>
                </a:solidFill>
                <a:effectLst>
                  <a:outerShdw blurRad="38100" dist="38100" dir="2700000" algn="tl">
                    <a:srgbClr val="000000"/>
                  </a:outerShdw>
                </a:effectLst>
              </a:rPr>
              <a:t>类是面向对象方法学中的一个基本概念。面向对象的所有操作均可归结为对类的操作。</a:t>
            </a:r>
          </a:p>
          <a:p>
            <a:pPr lvl="1" eaLnBrk="1" hangingPunct="1"/>
            <a:r>
              <a:rPr lang="zh-CN" altLang="en-US" sz="2400">
                <a:solidFill>
                  <a:srgbClr val="C00000"/>
                </a:solidFill>
                <a:effectLst>
                  <a:outerShdw blurRad="38100" dist="38100" dir="2700000" algn="tl">
                    <a:srgbClr val="000000"/>
                  </a:outerShdw>
                </a:effectLst>
              </a:rPr>
              <a:t>在面向对象方法学中，正是因为引入了类的概念，使得面向对象方法与面向过程方法有根本区别。</a:t>
            </a:r>
            <a:endParaRPr lang="zh-CN" altLang="en-US" sz="2400">
              <a:solidFill>
                <a:srgbClr val="C00000"/>
              </a:solidFill>
            </a:endParaRPr>
          </a:p>
          <a:p>
            <a:pPr lvl="1" eaLnBrk="1" hangingPunct="1">
              <a:buFont typeface="Wingdings" pitchFamily="2" charset="2"/>
              <a:buNone/>
            </a:pPr>
            <a:r>
              <a:rPr lang="en-US" altLang="zh-CN" sz="2800"/>
              <a:t>1) </a:t>
            </a:r>
            <a:r>
              <a:rPr lang="zh-CN" altLang="en-US" sz="2800"/>
              <a:t>定义：</a:t>
            </a:r>
          </a:p>
          <a:p>
            <a:pPr lvl="1" eaLnBrk="1" hangingPunct="1">
              <a:buFont typeface="Wingdings" pitchFamily="2" charset="2"/>
              <a:buNone/>
            </a:pPr>
            <a:r>
              <a:rPr lang="zh-CN" altLang="en-US"/>
              <a:t>         </a:t>
            </a:r>
            <a:r>
              <a:rPr lang="zh-CN" altLang="en-US" b="1">
                <a:solidFill>
                  <a:schemeClr val="accent2"/>
                </a:solidFill>
              </a:rPr>
              <a:t>类</a:t>
            </a:r>
            <a:r>
              <a:rPr lang="zh-CN" altLang="en-US"/>
              <a:t>就是对具有相同数据和相同操作的一组相似对象的定义。</a:t>
            </a:r>
          </a:p>
          <a:p>
            <a:pPr lvl="1" eaLnBrk="1" hangingPunct="1">
              <a:buFont typeface="Wingdings" pitchFamily="2" charset="2"/>
              <a:buNone/>
            </a:pPr>
            <a:r>
              <a:rPr lang="zh-CN" altLang="en-US"/>
              <a:t>	     即：类是对具有相同属性和行为的一个或多个对象的描述。</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sz="2800">
                <a:solidFill>
                  <a:schemeClr val="tx1"/>
                </a:solidFill>
              </a:rPr>
              <a:t>2) </a:t>
            </a:r>
            <a:r>
              <a:rPr lang="zh-CN" altLang="en-US" sz="2800">
                <a:solidFill>
                  <a:schemeClr val="tx1"/>
                </a:solidFill>
              </a:rPr>
              <a:t>特征：</a:t>
            </a:r>
          </a:p>
        </p:txBody>
      </p:sp>
      <p:sp>
        <p:nvSpPr>
          <p:cNvPr id="23555" name="Rectangle 3"/>
          <p:cNvSpPr>
            <a:spLocks noGrp="1" noChangeArrowheads="1"/>
          </p:cNvSpPr>
          <p:nvPr>
            <p:ph type="body" idx="4294967295"/>
          </p:nvPr>
        </p:nvSpPr>
        <p:spPr/>
        <p:txBody>
          <a:bodyPr/>
          <a:lstStyle/>
          <a:p>
            <a:pPr eaLnBrk="1" hangingPunct="1">
              <a:buFont typeface="Wingdings" pitchFamily="2" charset="2"/>
              <a:buChar char="Ø"/>
            </a:pPr>
            <a:r>
              <a:rPr lang="zh-CN" altLang="zh-CN" sz="2600"/>
              <a:t>类是一组具有相同数据结构和相同操作的</a:t>
            </a:r>
            <a:r>
              <a:rPr lang="zh-CN" altLang="zh-CN" sz="2600">
                <a:solidFill>
                  <a:srgbClr val="C00000"/>
                </a:solidFill>
              </a:rPr>
              <a:t>对象的集合。</a:t>
            </a:r>
          </a:p>
          <a:p>
            <a:pPr eaLnBrk="1" hangingPunct="1">
              <a:buFont typeface="Wingdings" pitchFamily="2" charset="2"/>
              <a:buChar char="Ø"/>
            </a:pPr>
            <a:r>
              <a:rPr lang="zh-CN" altLang="zh-CN" sz="2600">
                <a:solidFill>
                  <a:srgbClr val="C00000"/>
                </a:solidFill>
              </a:rPr>
              <a:t>类的定义</a:t>
            </a:r>
            <a:r>
              <a:rPr lang="zh-CN" altLang="zh-CN" sz="2600"/>
              <a:t>包括一组数据属性和在数据上的一组合法操作。</a:t>
            </a:r>
          </a:p>
          <a:p>
            <a:pPr eaLnBrk="1" hangingPunct="1">
              <a:buFont typeface="Wingdings" pitchFamily="2" charset="2"/>
              <a:buChar char="Ø"/>
            </a:pPr>
            <a:r>
              <a:rPr lang="zh-CN" altLang="zh-CN" sz="2600"/>
              <a:t>类定义可以视为一个具有类似特性与共同行为的对象的</a:t>
            </a:r>
            <a:r>
              <a:rPr lang="zh-CN" altLang="zh-CN" sz="2600" b="1">
                <a:solidFill>
                  <a:schemeClr val="accent2"/>
                </a:solidFill>
              </a:rPr>
              <a:t>模板</a:t>
            </a:r>
            <a:r>
              <a:rPr lang="zh-CN" altLang="zh-CN" sz="2600"/>
              <a:t>，可用来产生对象。</a:t>
            </a:r>
          </a:p>
          <a:p>
            <a:pPr eaLnBrk="1" hangingPunct="1">
              <a:buFont typeface="Wingdings" pitchFamily="2" charset="2"/>
              <a:buChar char="Ø"/>
            </a:pPr>
            <a:r>
              <a:rPr lang="zh-CN" altLang="zh-CN" sz="2600"/>
              <a:t>在一个类中，每个对象都是类的</a:t>
            </a:r>
            <a:r>
              <a:rPr lang="zh-CN" altLang="zh-CN" sz="2600" b="1">
                <a:solidFill>
                  <a:schemeClr val="accent2"/>
                </a:solidFill>
              </a:rPr>
              <a:t>实例</a:t>
            </a:r>
            <a:r>
              <a:rPr lang="zh-CN" altLang="zh-CN" sz="2600"/>
              <a:t>，它们都可使用类中定义的函数。每个类的实例具有自己的属性值。</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sz="half" idx="4294967295"/>
          </p:nvPr>
        </p:nvSpPr>
        <p:spPr>
          <a:xfrm>
            <a:off x="566738" y="981075"/>
            <a:ext cx="8037512" cy="5038725"/>
          </a:xfrm>
        </p:spPr>
        <p:txBody>
          <a:bodyPr/>
          <a:lstStyle/>
          <a:p>
            <a:pPr eaLnBrk="1" hangingPunct="1">
              <a:buFont typeface="Wingdings" pitchFamily="2" charset="2"/>
              <a:buNone/>
            </a:pPr>
            <a:r>
              <a:rPr lang="en-US" altLang="zh-CN" sz="2800"/>
              <a:t>3) </a:t>
            </a:r>
            <a:r>
              <a:rPr lang="zh-CN" altLang="en-US" sz="2800"/>
              <a:t>举例</a:t>
            </a:r>
            <a:r>
              <a:rPr lang="en-US" altLang="zh-CN" sz="2800"/>
              <a:t>1</a:t>
            </a:r>
            <a:r>
              <a:rPr lang="zh-CN" altLang="en-US" sz="2800"/>
              <a:t>：</a:t>
            </a:r>
          </a:p>
        </p:txBody>
      </p:sp>
      <p:graphicFrame>
        <p:nvGraphicFramePr>
          <p:cNvPr id="24579" name="Group 3"/>
          <p:cNvGraphicFramePr>
            <a:graphicFrameLocks noGrp="1"/>
          </p:cNvGraphicFramePr>
          <p:nvPr>
            <p:ph sz="quarter" idx="4294967295"/>
          </p:nvPr>
        </p:nvGraphicFramePr>
        <p:xfrm>
          <a:off x="3635375" y="2735263"/>
          <a:ext cx="2376488" cy="2663826"/>
        </p:xfrm>
        <a:graphic>
          <a:graphicData uri="http://schemas.openxmlformats.org/drawingml/2006/table">
            <a:tbl>
              <a:tblPr/>
              <a:tblGrid>
                <a:gridCol w="2376488"/>
              </a:tblGrid>
              <a:tr h="449263">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quadrilateral1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9163">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(35,10)  (50,10)</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(35,25)  (50,25)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40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draw</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move(△x, △y)</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contains?(aPoint)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589" name="Group 13"/>
          <p:cNvGraphicFramePr>
            <a:graphicFrameLocks noGrp="1"/>
          </p:cNvGraphicFramePr>
          <p:nvPr/>
        </p:nvGraphicFramePr>
        <p:xfrm>
          <a:off x="684213" y="2422525"/>
          <a:ext cx="2374900" cy="2687638"/>
        </p:xfrm>
        <a:graphic>
          <a:graphicData uri="http://schemas.openxmlformats.org/drawingml/2006/table">
            <a:tbl>
              <a:tblPr/>
              <a:tblGrid>
                <a:gridCol w="2374900"/>
              </a:tblGrid>
              <a:tr h="504825">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Quadrilateral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425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point1  point2</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point3  point4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8563">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draw</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move(△x, △y)</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contains?(aPoint)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599" name="Group 23"/>
          <p:cNvGraphicFramePr>
            <a:graphicFrameLocks noGrp="1"/>
          </p:cNvGraphicFramePr>
          <p:nvPr>
            <p:ph sz="quarter" idx="4294967295"/>
          </p:nvPr>
        </p:nvGraphicFramePr>
        <p:xfrm>
          <a:off x="6300788" y="2735263"/>
          <a:ext cx="2374900" cy="2641600"/>
        </p:xfrm>
        <a:graphic>
          <a:graphicData uri="http://schemas.openxmlformats.org/drawingml/2006/table">
            <a:tbl>
              <a:tblPr/>
              <a:tblGrid>
                <a:gridCol w="2374900"/>
              </a:tblGrid>
              <a:tr h="45720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quadrilateral2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(45,65)  (50,45)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(65,66)  (60,70)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40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draw</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move(△x, △y)</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contains?(aPoint)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9" name="Text Box 66"/>
          <p:cNvSpPr txBox="1">
            <a:spLocks noChangeArrowheads="1"/>
          </p:cNvSpPr>
          <p:nvPr/>
        </p:nvSpPr>
        <p:spPr bwMode="auto">
          <a:xfrm>
            <a:off x="1042988" y="1773238"/>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ea typeface="楷体_GB2312" pitchFamily="1" charset="-122"/>
              </a:rPr>
              <a:t>四边形</a:t>
            </a:r>
            <a:r>
              <a:rPr lang="zh-CN" altLang="en-US" b="1">
                <a:solidFill>
                  <a:srgbClr val="FF0000"/>
                </a:solidFill>
                <a:ea typeface="楷体_GB2312" pitchFamily="1" charset="-122"/>
              </a:rPr>
              <a:t>类</a:t>
            </a:r>
          </a:p>
        </p:txBody>
      </p:sp>
      <p:sp>
        <p:nvSpPr>
          <p:cNvPr id="24610" name="Line 75"/>
          <p:cNvSpPr>
            <a:spLocks noChangeShapeType="1"/>
          </p:cNvSpPr>
          <p:nvPr/>
        </p:nvSpPr>
        <p:spPr bwMode="auto">
          <a:xfrm>
            <a:off x="3059113" y="3598863"/>
            <a:ext cx="576262"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611" name="Line 76"/>
          <p:cNvSpPr>
            <a:spLocks noChangeShapeType="1"/>
          </p:cNvSpPr>
          <p:nvPr/>
        </p:nvSpPr>
        <p:spPr bwMode="auto">
          <a:xfrm>
            <a:off x="4859338" y="2446338"/>
            <a:ext cx="0" cy="2889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612" name="Line 77"/>
          <p:cNvSpPr>
            <a:spLocks noChangeShapeType="1"/>
          </p:cNvSpPr>
          <p:nvPr/>
        </p:nvSpPr>
        <p:spPr bwMode="auto">
          <a:xfrm>
            <a:off x="7451725" y="2446338"/>
            <a:ext cx="0" cy="2889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613" name="Line 78"/>
          <p:cNvSpPr>
            <a:spLocks noChangeShapeType="1"/>
          </p:cNvSpPr>
          <p:nvPr/>
        </p:nvSpPr>
        <p:spPr bwMode="auto">
          <a:xfrm>
            <a:off x="4859338" y="2446338"/>
            <a:ext cx="2592387"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614" name="Line 79"/>
          <p:cNvSpPr>
            <a:spLocks noChangeShapeType="1"/>
          </p:cNvSpPr>
          <p:nvPr/>
        </p:nvSpPr>
        <p:spPr bwMode="auto">
          <a:xfrm>
            <a:off x="6084888" y="2230438"/>
            <a:ext cx="0" cy="2159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615" name="Text Box 80"/>
          <p:cNvSpPr txBox="1">
            <a:spLocks noChangeArrowheads="1"/>
          </p:cNvSpPr>
          <p:nvPr/>
        </p:nvSpPr>
        <p:spPr bwMode="auto">
          <a:xfrm>
            <a:off x="4860925" y="1773238"/>
            <a:ext cx="2735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ea typeface="楷体_GB2312" pitchFamily="1" charset="-122"/>
              </a:rPr>
              <a:t>两个四边形</a:t>
            </a:r>
            <a:r>
              <a:rPr lang="zh-CN" altLang="en-US" b="1">
                <a:solidFill>
                  <a:srgbClr val="FF0000"/>
                </a:solidFill>
                <a:ea typeface="楷体_GB2312" pitchFamily="1" charset="-122"/>
              </a:rPr>
              <a:t>对象</a:t>
            </a:r>
          </a:p>
        </p:txBody>
      </p:sp>
      <p:sp>
        <p:nvSpPr>
          <p:cNvPr id="24616" name="Line 81"/>
          <p:cNvSpPr>
            <a:spLocks noChangeShapeType="1"/>
          </p:cNvSpPr>
          <p:nvPr/>
        </p:nvSpPr>
        <p:spPr bwMode="auto">
          <a:xfrm>
            <a:off x="2627313" y="2014538"/>
            <a:ext cx="2089150"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617" name="矩形 2"/>
          <p:cNvSpPr>
            <a:spLocks noChangeArrowheads="1"/>
          </p:cNvSpPr>
          <p:nvPr/>
        </p:nvSpPr>
        <p:spPr bwMode="auto">
          <a:xfrm>
            <a:off x="1633538" y="3136900"/>
            <a:ext cx="155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a:solidFill>
                  <a:srgbClr val="FF0000"/>
                </a:solidFill>
              </a:rPr>
              <a:t>数据属性</a:t>
            </a:r>
          </a:p>
        </p:txBody>
      </p:sp>
      <p:sp>
        <p:nvSpPr>
          <p:cNvPr id="24618" name="矩形 3"/>
          <p:cNvSpPr>
            <a:spLocks noChangeArrowheads="1"/>
          </p:cNvSpPr>
          <p:nvPr/>
        </p:nvSpPr>
        <p:spPr bwMode="auto">
          <a:xfrm>
            <a:off x="1419225" y="4076700"/>
            <a:ext cx="155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a:solidFill>
                  <a:srgbClr val="FF0000"/>
                </a:solidFill>
              </a:rPr>
              <a:t>共同行为</a:t>
            </a:r>
          </a:p>
        </p:txBody>
      </p:sp>
      <p:sp>
        <p:nvSpPr>
          <p:cNvPr id="24619" name="矩形 15"/>
          <p:cNvSpPr>
            <a:spLocks noChangeArrowheads="1"/>
          </p:cNvSpPr>
          <p:nvPr/>
        </p:nvSpPr>
        <p:spPr bwMode="auto">
          <a:xfrm>
            <a:off x="185738" y="5534025"/>
            <a:ext cx="82026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effectLst>
                  <a:outerShdw blurRad="38100" dist="38100" dir="2700000" algn="tl">
                    <a:srgbClr val="FFFFFF"/>
                  </a:outerShdw>
                </a:effectLst>
              </a:rPr>
              <a:t>类常常可看做是一个</a:t>
            </a:r>
            <a:r>
              <a:rPr lang="zh-CN" altLang="en-US" sz="2000" b="1">
                <a:solidFill>
                  <a:srgbClr val="0000FF"/>
                </a:solidFill>
              </a:rPr>
              <a:t>抽象数据类型</a:t>
            </a:r>
            <a:r>
              <a:rPr lang="en-US" altLang="zh-CN" sz="2000" b="1">
                <a:solidFill>
                  <a:srgbClr val="0000FF"/>
                </a:solidFill>
              </a:rPr>
              <a:t>(ADT)</a:t>
            </a:r>
            <a:r>
              <a:rPr lang="zh-CN" altLang="en-US" sz="2000" b="1">
                <a:effectLst>
                  <a:outerShdw blurRad="38100" dist="38100" dir="2700000" algn="tl">
                    <a:srgbClr val="FFFFFF"/>
                  </a:outerShdw>
                </a:effectLst>
              </a:rPr>
              <a:t>的实现。但更合适的是把类看做是某种</a:t>
            </a:r>
            <a:r>
              <a:rPr lang="zh-CN" altLang="en-US" sz="2000" b="1">
                <a:solidFill>
                  <a:srgbClr val="0000FF"/>
                </a:solidFill>
              </a:rPr>
              <a:t>概念的模型</a:t>
            </a:r>
            <a:r>
              <a:rPr lang="zh-CN" altLang="en-US" sz="2000" b="1">
                <a:effectLst>
                  <a:outerShdw blurRad="38100" dist="38100" dir="2700000" algn="tl">
                    <a:srgbClr val="FFFFFF"/>
                  </a:outerShdw>
                </a:effectLst>
              </a:rPr>
              <a:t>。</a:t>
            </a:r>
          </a:p>
          <a:p>
            <a:r>
              <a:rPr lang="en-US" altLang="zh-CN" sz="2000" b="1">
                <a:solidFill>
                  <a:srgbClr val="FF0000"/>
                </a:solidFill>
              </a:rPr>
              <a:t>Quadrilatera</a:t>
            </a:r>
            <a:r>
              <a:rPr lang="en-US" altLang="zh-CN" sz="2000" b="1">
                <a:solidFill>
                  <a:srgbClr val="FF0000"/>
                </a:solidFill>
                <a:effectLst>
                  <a:outerShdw blurRad="38100" dist="38100" dir="2700000" algn="tl">
                    <a:srgbClr val="000000"/>
                  </a:outerShdw>
                </a:effectLst>
              </a:rPr>
              <a:t>l</a:t>
            </a:r>
            <a:r>
              <a:rPr lang="zh-CN" altLang="en-US" sz="2000" b="1">
                <a:effectLst>
                  <a:outerShdw blurRad="38100" dist="38100" dir="2700000" algn="tl">
                    <a:srgbClr val="FFFFFF"/>
                  </a:outerShdw>
                </a:effectLst>
              </a:rPr>
              <a:t>类的每个对象有相同的一组属性和操作。因此，类</a:t>
            </a:r>
            <a:r>
              <a:rPr lang="en-US" altLang="zh-CN" sz="2000" b="1">
                <a:solidFill>
                  <a:srgbClr val="FF0000"/>
                </a:solidFill>
              </a:rPr>
              <a:t>Quadrilateral</a:t>
            </a:r>
            <a:r>
              <a:rPr lang="zh-CN" altLang="en-US" sz="2000" b="1">
                <a:effectLst>
                  <a:outerShdw blurRad="38100" dist="38100" dir="2700000" algn="tl">
                    <a:srgbClr val="FFFFFF"/>
                  </a:outerShdw>
                </a:effectLst>
              </a:rPr>
              <a:t>提供了一个模板，表示了所有四边形对象。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24589"/>
                                        </p:tgtEl>
                                        <p:attrNameLst>
                                          <p:attrName>style.visibility</p:attrName>
                                        </p:attrNameLst>
                                      </p:cBhvr>
                                      <p:to>
                                        <p:strVal val="visible"/>
                                      </p:to>
                                    </p:set>
                                    <p:animEffect transition="in" filter="randombar(horizontal)">
                                      <p:cBhvr>
                                        <p:cTn id="13" dur="500"/>
                                        <p:tgtEl>
                                          <p:spTgt spid="2458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609"/>
                                        </p:tgtEl>
                                        <p:attrNameLst>
                                          <p:attrName>style.visibility</p:attrName>
                                        </p:attrNameLst>
                                      </p:cBhvr>
                                      <p:to>
                                        <p:strVal val="visible"/>
                                      </p:to>
                                    </p:set>
                                    <p:animEffect transition="in" filter="fade">
                                      <p:cBhvr>
                                        <p:cTn id="18" dur="1000"/>
                                        <p:tgtEl>
                                          <p:spTgt spid="24609"/>
                                        </p:tgtEl>
                                      </p:cBhvr>
                                    </p:animEffect>
                                    <p:anim calcmode="lin" valueType="num">
                                      <p:cBhvr>
                                        <p:cTn id="19" dur="1000" fill="hold"/>
                                        <p:tgtEl>
                                          <p:spTgt spid="24609"/>
                                        </p:tgtEl>
                                        <p:attrNameLst>
                                          <p:attrName>ppt_x</p:attrName>
                                        </p:attrNameLst>
                                      </p:cBhvr>
                                      <p:tavLst>
                                        <p:tav tm="0">
                                          <p:val>
                                            <p:strVal val="#ppt_x"/>
                                          </p:val>
                                        </p:tav>
                                        <p:tav tm="100000">
                                          <p:val>
                                            <p:strVal val="#ppt_x"/>
                                          </p:val>
                                        </p:tav>
                                      </p:tavLst>
                                    </p:anim>
                                    <p:anim calcmode="lin" valueType="num">
                                      <p:cBhvr>
                                        <p:cTn id="20" dur="1000" fill="hold"/>
                                        <p:tgtEl>
                                          <p:spTgt spid="2460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616"/>
                                        </p:tgtEl>
                                        <p:attrNameLst>
                                          <p:attrName>style.visibility</p:attrName>
                                        </p:attrNameLst>
                                      </p:cBhvr>
                                      <p:to>
                                        <p:strVal val="visible"/>
                                      </p:to>
                                    </p:set>
                                    <p:animEffect transition="in" filter="fade">
                                      <p:cBhvr>
                                        <p:cTn id="23" dur="1000"/>
                                        <p:tgtEl>
                                          <p:spTgt spid="24616"/>
                                        </p:tgtEl>
                                      </p:cBhvr>
                                    </p:animEffect>
                                    <p:anim calcmode="lin" valueType="num">
                                      <p:cBhvr>
                                        <p:cTn id="24" dur="1000" fill="hold"/>
                                        <p:tgtEl>
                                          <p:spTgt spid="24616"/>
                                        </p:tgtEl>
                                        <p:attrNameLst>
                                          <p:attrName>ppt_x</p:attrName>
                                        </p:attrNameLst>
                                      </p:cBhvr>
                                      <p:tavLst>
                                        <p:tav tm="0">
                                          <p:val>
                                            <p:strVal val="#ppt_x"/>
                                          </p:val>
                                        </p:tav>
                                        <p:tav tm="100000">
                                          <p:val>
                                            <p:strVal val="#ppt_x"/>
                                          </p:val>
                                        </p:tav>
                                      </p:tavLst>
                                    </p:anim>
                                    <p:anim calcmode="lin" valueType="num">
                                      <p:cBhvr>
                                        <p:cTn id="25" dur="1000" fill="hold"/>
                                        <p:tgtEl>
                                          <p:spTgt spid="24616"/>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4619"/>
                                        </p:tgtEl>
                                        <p:attrNameLst>
                                          <p:attrName>style.visibility</p:attrName>
                                        </p:attrNameLst>
                                      </p:cBhvr>
                                      <p:to>
                                        <p:strVal val="visible"/>
                                      </p:to>
                                    </p:set>
                                    <p:animEffect transition="in" filter="wheel(1)">
                                      <p:cBhvr>
                                        <p:cTn id="30" dur="2000"/>
                                        <p:tgtEl>
                                          <p:spTgt spid="24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autoUpdateAnimBg="0"/>
      <p:bldP spid="24616" grpId="0" animBg="1"/>
      <p:bldP spid="24617" grpId="0" autoUpdateAnimBg="0"/>
      <p:bldP spid="24618" grpId="0" autoUpdateAnimBg="0"/>
      <p:bldP spid="2461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sz="half" idx="4294967295"/>
          </p:nvPr>
        </p:nvSpPr>
        <p:spPr>
          <a:xfrm>
            <a:off x="566738" y="981075"/>
            <a:ext cx="8037512" cy="5038725"/>
          </a:xfrm>
        </p:spPr>
        <p:txBody>
          <a:bodyPr/>
          <a:lstStyle/>
          <a:p>
            <a:pPr eaLnBrk="1" hangingPunct="1">
              <a:buFont typeface="Wingdings" pitchFamily="2" charset="2"/>
              <a:buNone/>
            </a:pPr>
            <a:r>
              <a:rPr lang="en-US" altLang="zh-CN" sz="2800"/>
              <a:t>3) </a:t>
            </a:r>
            <a:r>
              <a:rPr lang="zh-CN" altLang="en-US" sz="2800"/>
              <a:t>举例</a:t>
            </a:r>
            <a:r>
              <a:rPr lang="en-US" altLang="zh-CN" sz="2800"/>
              <a:t>2</a:t>
            </a:r>
            <a:r>
              <a:rPr lang="zh-CN" altLang="en-US" sz="2800"/>
              <a:t>：</a:t>
            </a:r>
            <a:r>
              <a:rPr lang="zh-CN" altLang="en-US" sz="2800" b="1">
                <a:solidFill>
                  <a:srgbClr val="FF0000"/>
                </a:solidFill>
                <a:ea typeface="楷体_GB2312" pitchFamily="1" charset="-122"/>
              </a:rPr>
              <a:t> “</a:t>
            </a:r>
            <a:r>
              <a:rPr lang="en-US" altLang="zh-CN" sz="2800" b="1">
                <a:solidFill>
                  <a:srgbClr val="FF0000"/>
                </a:solidFill>
                <a:ea typeface="楷体_GB2312" pitchFamily="1" charset="-122"/>
              </a:rPr>
              <a:t>student</a:t>
            </a:r>
            <a:r>
              <a:rPr lang="zh-CN" altLang="en-US" sz="2800" b="1">
                <a:solidFill>
                  <a:srgbClr val="FF0000"/>
                </a:solidFill>
                <a:ea typeface="楷体_GB2312" pitchFamily="1" charset="-122"/>
              </a:rPr>
              <a:t>”</a:t>
            </a:r>
            <a:r>
              <a:rPr lang="en-US" altLang="zh-CN" sz="2800" b="1">
                <a:solidFill>
                  <a:srgbClr val="FF0000"/>
                </a:solidFill>
                <a:ea typeface="楷体_GB2312" pitchFamily="1" charset="-122"/>
              </a:rPr>
              <a:t>Object-&gt;class</a:t>
            </a:r>
            <a:endParaRPr lang="zh-CN" altLang="en-US" sz="2800"/>
          </a:p>
        </p:txBody>
      </p:sp>
      <p:graphicFrame>
        <p:nvGraphicFramePr>
          <p:cNvPr id="25603" name="Group 3"/>
          <p:cNvGraphicFramePr>
            <a:graphicFrameLocks noGrp="1"/>
          </p:cNvGraphicFramePr>
          <p:nvPr>
            <p:ph sz="quarter" idx="4294967295"/>
          </p:nvPr>
        </p:nvGraphicFramePr>
        <p:xfrm>
          <a:off x="3635375" y="2735263"/>
          <a:ext cx="2376488" cy="3806825"/>
        </p:xfrm>
        <a:graphic>
          <a:graphicData uri="http://schemas.openxmlformats.org/drawingml/2006/table">
            <a:tbl>
              <a:tblPr/>
              <a:tblGrid>
                <a:gridCol w="2376488"/>
              </a:tblGrid>
              <a:tr h="49530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student1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3675">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学号</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(sno)</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、姓名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(sname)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、性别</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(sex)</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(age)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身高</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(height)</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、体重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(weight)</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等</a:t>
                      </a:r>
                      <a:r>
                        <a:rPr kumimoji="0" lang="en-US" altLang="zh-CN" sz="1800" b="0" i="0" u="none" strike="noStrike" cap="none" normalizeH="0" baseline="0" smtClean="0">
                          <a:ln>
                            <a:noFill/>
                          </a:ln>
                          <a:solidFill>
                            <a:srgbClr val="FF0000"/>
                          </a:solidFill>
                          <a:effectLst/>
                          <a:latin typeface="Verdana" pitchFamily="34" charset="0"/>
                          <a:ea typeface="宋体" pitchFamily="2" charset="-122"/>
                        </a:rPr>
                        <a:t>[</a:t>
                      </a:r>
                      <a:r>
                        <a:rPr kumimoji="0" lang="zh-CN" altLang="en-US" sz="1800" b="0" i="0" u="none" strike="noStrike" cap="none" normalizeH="0" baseline="0" smtClean="0">
                          <a:ln>
                            <a:noFill/>
                          </a:ln>
                          <a:solidFill>
                            <a:srgbClr val="FF0000"/>
                          </a:solidFill>
                          <a:effectLst/>
                          <a:latin typeface="Verdana" pitchFamily="34" charset="0"/>
                          <a:ea typeface="宋体" pitchFamily="2" charset="-122"/>
                        </a:rPr>
                        <a:t>具体值</a:t>
                      </a:r>
                      <a:r>
                        <a:rPr kumimoji="0" lang="en-US" altLang="zh-CN" sz="1800" b="0" i="0" u="none" strike="noStrike" cap="none" normalizeH="0" baseline="0" smtClean="0">
                          <a:ln>
                            <a:noFill/>
                          </a:ln>
                          <a:solidFill>
                            <a:srgbClr val="FF0000"/>
                          </a:solidFill>
                          <a:effectLst/>
                          <a:latin typeface="Verdana" pitchFamily="34" charset="0"/>
                          <a:ea typeface="宋体" pitchFamily="2"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785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获得学号</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(getSno) </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、获得姓名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(getName)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、获得性别</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(getSex)</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(getAge)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修改年龄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(setAge)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等等</a:t>
                      </a:r>
                      <a:endParaRPr kumimoji="0" lang="en-US" altLang="zh-CN" sz="18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13" name="Group 13"/>
          <p:cNvGraphicFramePr>
            <a:graphicFrameLocks noGrp="1"/>
          </p:cNvGraphicFramePr>
          <p:nvPr/>
        </p:nvGraphicFramePr>
        <p:xfrm>
          <a:off x="684213" y="2422525"/>
          <a:ext cx="2374900" cy="3815584"/>
        </p:xfrm>
        <a:graphic>
          <a:graphicData uri="http://schemas.openxmlformats.org/drawingml/2006/table">
            <a:tbl>
              <a:tblPr/>
              <a:tblGrid>
                <a:gridCol w="2374900"/>
              </a:tblGrid>
              <a:tr h="504825">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student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3675">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学号</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(sno)</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、姓名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(sname)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、性别</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(sex)</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(age)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身高</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(height)</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、体重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(weight)</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等</a:t>
                      </a:r>
                      <a:r>
                        <a:rPr kumimoji="0" lang="en-US" altLang="zh-CN" sz="1800" b="0" i="0" u="none" strike="noStrike" cap="none" normalizeH="0" baseline="0" smtClean="0">
                          <a:ln>
                            <a:noFill/>
                          </a:ln>
                          <a:solidFill>
                            <a:srgbClr val="FF0000"/>
                          </a:solidFill>
                          <a:effectLst/>
                          <a:latin typeface="Verdana" pitchFamily="34" charset="0"/>
                          <a:ea typeface="宋体" pitchFamily="2" charset="-122"/>
                        </a:rPr>
                        <a:t>[</a:t>
                      </a:r>
                      <a:r>
                        <a:rPr kumimoji="0" lang="zh-CN" altLang="en-US" sz="1800" b="0" i="0" u="none" strike="noStrike" cap="none" normalizeH="0" baseline="0" smtClean="0">
                          <a:ln>
                            <a:noFill/>
                          </a:ln>
                          <a:solidFill>
                            <a:srgbClr val="FF0000"/>
                          </a:solidFill>
                          <a:effectLst/>
                          <a:latin typeface="Verdana" pitchFamily="34" charset="0"/>
                          <a:ea typeface="宋体" pitchFamily="2" charset="-122"/>
                        </a:rPr>
                        <a:t>结构</a:t>
                      </a:r>
                      <a:r>
                        <a:rPr kumimoji="0" lang="en-US" altLang="zh-CN" sz="1800" b="0" i="0" u="none" strike="noStrike" cap="none" normalizeH="0" baseline="0" smtClean="0">
                          <a:ln>
                            <a:noFill/>
                          </a:ln>
                          <a:solidFill>
                            <a:srgbClr val="FF0000"/>
                          </a:solidFill>
                          <a:effectLst/>
                          <a:latin typeface="Verdana" pitchFamily="34" charset="0"/>
                          <a:ea typeface="宋体" pitchFamily="2" charset="-122"/>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6263">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获得学号</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(getSno) </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、获得姓名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(getName)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、获得性别</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(getSex)</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(getAge)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修改年龄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(setAge)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等等</a:t>
                      </a:r>
                      <a:endParaRPr kumimoji="0" lang="en-US" altLang="zh-CN" sz="1800" b="0" i="0" u="none" strike="noStrike" cap="none" normalizeH="0" baseline="0" smtClean="0">
                        <a:ln>
                          <a:noFill/>
                        </a:ln>
                        <a:solidFill>
                          <a:schemeClr val="tx1"/>
                        </a:solidFill>
                        <a:effectLst/>
                        <a:latin typeface="Verdana" pitchFamily="34"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23" name="Group 23"/>
          <p:cNvGraphicFramePr>
            <a:graphicFrameLocks noGrp="1"/>
          </p:cNvGraphicFramePr>
          <p:nvPr>
            <p:ph sz="quarter" idx="4294967295"/>
          </p:nvPr>
        </p:nvGraphicFramePr>
        <p:xfrm>
          <a:off x="6588125" y="2717800"/>
          <a:ext cx="2374900" cy="3768725"/>
        </p:xfrm>
        <a:graphic>
          <a:graphicData uri="http://schemas.openxmlformats.org/drawingml/2006/table">
            <a:tbl>
              <a:tblPr/>
              <a:tblGrid>
                <a:gridCol w="2374900"/>
              </a:tblGrid>
              <a:tr h="45720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studentn</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3675">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学号</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(sno)</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、姓名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(sname)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、性别</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(sex)</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(age)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身高</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(height)</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(weight)</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等</a:t>
                      </a:r>
                      <a:r>
                        <a:rPr kumimoji="0" lang="en-US" altLang="zh-CN" sz="1800" b="0" i="0" u="none" strike="noStrike" cap="none" normalizeH="0" baseline="0" smtClean="0">
                          <a:ln>
                            <a:noFill/>
                          </a:ln>
                          <a:solidFill>
                            <a:srgbClr val="FF0000"/>
                          </a:solidFill>
                          <a:effectLst/>
                          <a:latin typeface="Verdana" pitchFamily="34" charset="0"/>
                          <a:ea typeface="宋体" pitchFamily="2" charset="-122"/>
                        </a:rPr>
                        <a:t>[</a:t>
                      </a:r>
                      <a:r>
                        <a:rPr kumimoji="0" lang="zh-CN" altLang="en-US" sz="1800" b="0" i="0" u="none" strike="noStrike" cap="none" normalizeH="0" baseline="0" smtClean="0">
                          <a:ln>
                            <a:noFill/>
                          </a:ln>
                          <a:solidFill>
                            <a:srgbClr val="FF0000"/>
                          </a:solidFill>
                          <a:effectLst/>
                          <a:latin typeface="Verdana" pitchFamily="34" charset="0"/>
                          <a:ea typeface="宋体" pitchFamily="2" charset="-122"/>
                        </a:rPr>
                        <a:t>具体值</a:t>
                      </a:r>
                      <a:r>
                        <a:rPr kumimoji="0" lang="en-US" altLang="zh-CN" sz="1800" b="0" i="0" u="none" strike="noStrike" cap="none" normalizeH="0" baseline="0" smtClean="0">
                          <a:ln>
                            <a:noFill/>
                          </a:ln>
                          <a:solidFill>
                            <a:srgbClr val="FF0000"/>
                          </a:solidFill>
                          <a:effectLst/>
                          <a:latin typeface="Verdana" pitchFamily="34" charset="0"/>
                          <a:ea typeface="宋体" pitchFamily="2" charset="-122"/>
                        </a:rPr>
                        <a:t>]</a:t>
                      </a:r>
                      <a:endParaRPr kumimoji="0" lang="en-US" altLang="zh-CN" sz="1800" b="0" i="0" u="none" strike="noStrike" cap="none" normalizeH="0" baseline="0" smtClean="0">
                        <a:ln>
                          <a:noFill/>
                        </a:ln>
                        <a:solidFill>
                          <a:schemeClr val="tx1"/>
                        </a:solidFill>
                        <a:effectLst/>
                        <a:latin typeface="Verdana" pitchFamily="34" charset="0"/>
                        <a:ea typeface="宋体" pitchFamily="2" charset="-122"/>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7850">
                <a:tc>
                  <a:txBody>
                    <a:bodyPr/>
                    <a:lstStyle>
                      <a:lvl1pPr>
                        <a:spcBef>
                          <a:spcPct val="20000"/>
                        </a:spcBef>
                        <a:defRPr sz="2600">
                          <a:solidFill>
                            <a:schemeClr val="tx1"/>
                          </a:solidFill>
                          <a:latin typeface="Verdana" pitchFamily="34" charset="0"/>
                          <a:ea typeface="宋体" pitchFamily="2" charset="-122"/>
                        </a:defRPr>
                      </a:lvl1pPr>
                      <a:lvl2pPr marL="742950" indent="-271463">
                        <a:spcBef>
                          <a:spcPct val="20000"/>
                        </a:spcBef>
                        <a:defRPr sz="2200">
                          <a:solidFill>
                            <a:schemeClr val="tx1"/>
                          </a:solidFill>
                          <a:latin typeface="Verdana" pitchFamily="34" charset="0"/>
                          <a:ea typeface="宋体" pitchFamily="2" charset="-122"/>
                        </a:defRPr>
                      </a:lvl2pPr>
                      <a:lvl3pPr marL="1143000" indent="-233363">
                        <a:spcBef>
                          <a:spcPct val="20000"/>
                        </a:spcBef>
                        <a:defRPr sz="2100">
                          <a:solidFill>
                            <a:schemeClr val="tx1"/>
                          </a:solidFill>
                          <a:latin typeface="Verdana" pitchFamily="34" charset="0"/>
                          <a:ea typeface="宋体" pitchFamily="2" charset="-122"/>
                        </a:defRPr>
                      </a:lvl3pPr>
                      <a:lvl4pPr marL="1600200" indent="-293688">
                        <a:spcBef>
                          <a:spcPct val="20000"/>
                        </a:spcBef>
                        <a:defRPr>
                          <a:solidFill>
                            <a:schemeClr val="tx1"/>
                          </a:solidFill>
                          <a:latin typeface="Verdana" pitchFamily="34" charset="0"/>
                          <a:ea typeface="宋体" pitchFamily="2" charset="-122"/>
                        </a:defRPr>
                      </a:lvl4pPr>
                      <a:lvl5pPr marL="2057400" indent="-361950">
                        <a:spcBef>
                          <a:spcPct val="25000"/>
                        </a:spcBef>
                        <a:defRPr>
                          <a:solidFill>
                            <a:schemeClr val="tx1"/>
                          </a:solidFill>
                          <a:latin typeface="Verdana" pitchFamily="34" charset="0"/>
                          <a:ea typeface="宋体" pitchFamily="2" charset="-122"/>
                        </a:defRPr>
                      </a:lvl5pPr>
                      <a:lvl6pPr marL="25146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36195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获得学号</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(getSno) </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、获得姓名</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(getName)</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、获得性别</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(getSex)</a:t>
                      </a:r>
                      <a:r>
                        <a:rPr kumimoji="0" lang="zh-CN" altLang="en-US" sz="1800" b="0" i="0" u="none" strike="noStrike" cap="none" normalizeH="0" baseline="0" smtClean="0">
                          <a:ln>
                            <a:noFill/>
                          </a:ln>
                          <a:solidFill>
                            <a:schemeClr val="tx1"/>
                          </a:solidFill>
                          <a:effectLst/>
                          <a:latin typeface="Verdana" pitchFamily="34" charset="0"/>
                          <a:ea typeface="宋体" pitchFamily="2" charset="-122"/>
                        </a:rPr>
                        <a:t>、获得年龄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(getAge)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修改年龄</a:t>
                      </a:r>
                      <a:r>
                        <a:rPr kumimoji="0" lang="en-US" altLang="zh-CN" sz="1800" b="0" i="0" u="none" strike="noStrike" cap="none" normalizeH="0" baseline="0" smtClean="0">
                          <a:ln>
                            <a:noFill/>
                          </a:ln>
                          <a:solidFill>
                            <a:schemeClr val="tx1"/>
                          </a:solidFill>
                          <a:effectLst/>
                          <a:latin typeface="Verdana" pitchFamily="34" charset="0"/>
                          <a:ea typeface="宋体" pitchFamily="2" charset="-122"/>
                        </a:rPr>
                        <a:t>(setAge)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Verdana" pitchFamily="34" charset="0"/>
                          <a:ea typeface="宋体" pitchFamily="2" charset="-122"/>
                        </a:rPr>
                        <a:t>等等</a:t>
                      </a:r>
                      <a:endParaRPr kumimoji="0" lang="en-US" altLang="zh-CN" sz="1800" b="0" i="0" u="none" strike="noStrike" cap="none" normalizeH="0" baseline="0" smtClean="0">
                        <a:ln>
                          <a:noFill/>
                        </a:ln>
                        <a:solidFill>
                          <a:schemeClr val="tx1"/>
                        </a:solidFill>
                        <a:effectLst/>
                        <a:latin typeface="Verdana" pitchFamily="34" charset="0"/>
                        <a:ea typeface="宋体" pitchFamily="2" charset="-122"/>
                      </a:endParaRP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3" name="Text Box 66"/>
          <p:cNvSpPr txBox="1">
            <a:spLocks noChangeArrowheads="1"/>
          </p:cNvSpPr>
          <p:nvPr/>
        </p:nvSpPr>
        <p:spPr bwMode="auto">
          <a:xfrm>
            <a:off x="323850" y="1773238"/>
            <a:ext cx="23034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solidFill>
                  <a:srgbClr val="FF0000"/>
                </a:solidFill>
                <a:ea typeface="楷体_GB2312" pitchFamily="1" charset="-122"/>
              </a:rPr>
              <a:t>“</a:t>
            </a:r>
            <a:r>
              <a:rPr lang="en-US" altLang="zh-CN" b="1">
                <a:solidFill>
                  <a:srgbClr val="FF0000"/>
                </a:solidFill>
                <a:ea typeface="楷体_GB2312" pitchFamily="1" charset="-122"/>
              </a:rPr>
              <a:t>student</a:t>
            </a:r>
            <a:r>
              <a:rPr lang="zh-CN" altLang="en-US" b="1">
                <a:solidFill>
                  <a:srgbClr val="FF0000"/>
                </a:solidFill>
                <a:ea typeface="楷体_GB2312" pitchFamily="1" charset="-122"/>
              </a:rPr>
              <a:t>”类</a:t>
            </a:r>
          </a:p>
        </p:txBody>
      </p:sp>
      <p:sp>
        <p:nvSpPr>
          <p:cNvPr id="25634" name="Line 75"/>
          <p:cNvSpPr>
            <a:spLocks noChangeShapeType="1"/>
          </p:cNvSpPr>
          <p:nvPr/>
        </p:nvSpPr>
        <p:spPr bwMode="auto">
          <a:xfrm>
            <a:off x="3059113" y="3598863"/>
            <a:ext cx="576262"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35" name="Line 76"/>
          <p:cNvSpPr>
            <a:spLocks noChangeShapeType="1"/>
          </p:cNvSpPr>
          <p:nvPr/>
        </p:nvSpPr>
        <p:spPr bwMode="auto">
          <a:xfrm>
            <a:off x="4859338" y="2446338"/>
            <a:ext cx="0" cy="2889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36" name="Line 77"/>
          <p:cNvSpPr>
            <a:spLocks noChangeShapeType="1"/>
          </p:cNvSpPr>
          <p:nvPr/>
        </p:nvSpPr>
        <p:spPr bwMode="auto">
          <a:xfrm>
            <a:off x="7451725" y="2446338"/>
            <a:ext cx="0" cy="2889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37" name="Line 78"/>
          <p:cNvSpPr>
            <a:spLocks noChangeShapeType="1"/>
          </p:cNvSpPr>
          <p:nvPr/>
        </p:nvSpPr>
        <p:spPr bwMode="auto">
          <a:xfrm>
            <a:off x="4859338" y="2446338"/>
            <a:ext cx="2592387"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38" name="Line 79"/>
          <p:cNvSpPr>
            <a:spLocks noChangeShapeType="1"/>
          </p:cNvSpPr>
          <p:nvPr/>
        </p:nvSpPr>
        <p:spPr bwMode="auto">
          <a:xfrm>
            <a:off x="6084888" y="2230438"/>
            <a:ext cx="0" cy="2159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39" name="Text Box 80"/>
          <p:cNvSpPr txBox="1">
            <a:spLocks noChangeArrowheads="1"/>
          </p:cNvSpPr>
          <p:nvPr/>
        </p:nvSpPr>
        <p:spPr bwMode="auto">
          <a:xfrm>
            <a:off x="4860925" y="1806575"/>
            <a:ext cx="2735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solidFill>
                  <a:srgbClr val="FF0000"/>
                </a:solidFill>
                <a:ea typeface="楷体_GB2312" pitchFamily="1" charset="-122"/>
              </a:rPr>
              <a:t>“</a:t>
            </a:r>
            <a:r>
              <a:rPr lang="en-US" altLang="zh-CN" b="1">
                <a:solidFill>
                  <a:srgbClr val="FF0000"/>
                </a:solidFill>
                <a:ea typeface="楷体_GB2312" pitchFamily="1" charset="-122"/>
              </a:rPr>
              <a:t>student</a:t>
            </a:r>
            <a:r>
              <a:rPr lang="zh-CN" altLang="en-US" b="1">
                <a:solidFill>
                  <a:srgbClr val="FF0000"/>
                </a:solidFill>
                <a:ea typeface="楷体_GB2312" pitchFamily="1" charset="-122"/>
              </a:rPr>
              <a:t>”对象</a:t>
            </a:r>
          </a:p>
        </p:txBody>
      </p:sp>
      <p:sp>
        <p:nvSpPr>
          <p:cNvPr id="25640" name="Line 81"/>
          <p:cNvSpPr>
            <a:spLocks noChangeShapeType="1"/>
          </p:cNvSpPr>
          <p:nvPr/>
        </p:nvSpPr>
        <p:spPr bwMode="auto">
          <a:xfrm>
            <a:off x="2627313" y="2014538"/>
            <a:ext cx="2089150"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41" name="矩形 2"/>
          <p:cNvSpPr>
            <a:spLocks noChangeArrowheads="1"/>
          </p:cNvSpPr>
          <p:nvPr/>
        </p:nvSpPr>
        <p:spPr bwMode="auto">
          <a:xfrm>
            <a:off x="2895600" y="3716338"/>
            <a:ext cx="982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1400">
                <a:solidFill>
                  <a:srgbClr val="FF0000"/>
                </a:solidFill>
              </a:rPr>
              <a:t>数据属性</a:t>
            </a:r>
          </a:p>
        </p:txBody>
      </p:sp>
      <p:sp>
        <p:nvSpPr>
          <p:cNvPr id="25642" name="矩形 3"/>
          <p:cNvSpPr>
            <a:spLocks noChangeArrowheads="1"/>
          </p:cNvSpPr>
          <p:nvPr/>
        </p:nvSpPr>
        <p:spPr bwMode="auto">
          <a:xfrm>
            <a:off x="2855913" y="5445125"/>
            <a:ext cx="982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1400">
                <a:solidFill>
                  <a:srgbClr val="FF0000"/>
                </a:solidFill>
              </a:rPr>
              <a:t>共同行为</a:t>
            </a:r>
          </a:p>
        </p:txBody>
      </p:sp>
      <p:sp>
        <p:nvSpPr>
          <p:cNvPr id="25643" name="矩形 15"/>
          <p:cNvSpPr>
            <a:spLocks noChangeArrowheads="1"/>
          </p:cNvSpPr>
          <p:nvPr/>
        </p:nvSpPr>
        <p:spPr bwMode="auto">
          <a:xfrm>
            <a:off x="758825" y="6475413"/>
            <a:ext cx="820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i="1">
                <a:effectLst>
                  <a:outerShdw blurRad="38100" dist="38100" dir="2700000" algn="tl">
                    <a:srgbClr val="FFFFFF"/>
                  </a:outerShdw>
                </a:effectLst>
              </a:rPr>
              <a:t>类</a:t>
            </a:r>
            <a:r>
              <a:rPr lang="en-US" altLang="zh-CN" sz="2000" b="1" i="1">
                <a:solidFill>
                  <a:srgbClr val="FF0000"/>
                </a:solidFill>
                <a:ea typeface="楷体_GB2312" pitchFamily="1" charset="-122"/>
              </a:rPr>
              <a:t>student</a:t>
            </a:r>
            <a:r>
              <a:rPr lang="zh-CN" altLang="en-US" sz="2000" b="1" i="1">
                <a:effectLst>
                  <a:outerShdw blurRad="38100" dist="38100" dir="2700000" algn="tl">
                    <a:srgbClr val="FFFFFF"/>
                  </a:outerShdw>
                </a:effectLst>
              </a:rPr>
              <a:t>提供了一个模板，表示了所有</a:t>
            </a:r>
            <a:r>
              <a:rPr lang="en-US" altLang="zh-CN" sz="2000" b="1" i="1">
                <a:solidFill>
                  <a:srgbClr val="FF0000"/>
                </a:solidFill>
                <a:ea typeface="楷体_GB2312" pitchFamily="1" charset="-122"/>
              </a:rPr>
              <a:t>student</a:t>
            </a:r>
            <a:r>
              <a:rPr lang="zh-CN" altLang="en-US" sz="2000" b="1" i="1">
                <a:effectLst>
                  <a:outerShdw blurRad="38100" dist="38100" dir="2700000" algn="tl">
                    <a:srgbClr val="FFFFFF"/>
                  </a:outerShdw>
                </a:effectLst>
              </a:rPr>
              <a:t>对象。</a:t>
            </a:r>
          </a:p>
        </p:txBody>
      </p:sp>
      <p:sp>
        <p:nvSpPr>
          <p:cNvPr id="25644" name="矩形 4"/>
          <p:cNvSpPr>
            <a:spLocks noChangeArrowheads="1"/>
          </p:cNvSpPr>
          <p:nvPr/>
        </p:nvSpPr>
        <p:spPr bwMode="auto">
          <a:xfrm>
            <a:off x="5940425" y="4062413"/>
            <a:ext cx="857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en-US" altLang="zh-CN" b="1">
                <a:effectLst>
                  <a:outerShdw blurRad="38100" dist="38100" dir="2700000" algn="tl">
                    <a:srgbClr val="FFFFFF"/>
                  </a:outerShdw>
                </a:effectLst>
              </a:rPr>
              <a:t>……</a:t>
            </a:r>
            <a:endParaRPr lang="zh-CN" altLang="en-US"/>
          </a:p>
        </p:txBody>
      </p:sp>
      <p:sp>
        <p:nvSpPr>
          <p:cNvPr id="25645" name="矩形 5"/>
          <p:cNvSpPr>
            <a:spLocks noChangeArrowheads="1"/>
          </p:cNvSpPr>
          <p:nvPr/>
        </p:nvSpPr>
        <p:spPr bwMode="auto">
          <a:xfrm>
            <a:off x="2406650" y="1652588"/>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buFont typeface="Wingdings" pitchFamily="2" charset="2"/>
              <a:buNone/>
            </a:pPr>
            <a:r>
              <a:rPr lang="zh-CN" altLang="en-US" sz="1400" b="1">
                <a:solidFill>
                  <a:srgbClr val="00B050"/>
                </a:solidFill>
                <a:effectLst>
                  <a:outerShdw blurRad="38100" dist="38100" dir="2700000" algn="tl">
                    <a:srgbClr val="000000"/>
                  </a:outerShdw>
                </a:effectLst>
              </a:rPr>
              <a:t>每个对象有相同的一组属性和操作</a:t>
            </a:r>
            <a:endParaRPr lang="zh-CN" altLang="en-US" sz="1400">
              <a:solidFill>
                <a:srgbClr val="00B050"/>
              </a:solidFill>
            </a:endParaRPr>
          </a:p>
        </p:txBody>
      </p:sp>
      <p:sp>
        <p:nvSpPr>
          <p:cNvPr id="25646" name="Line 75"/>
          <p:cNvSpPr>
            <a:spLocks noChangeShapeType="1"/>
          </p:cNvSpPr>
          <p:nvPr/>
        </p:nvSpPr>
        <p:spPr bwMode="auto">
          <a:xfrm>
            <a:off x="3059113" y="5445125"/>
            <a:ext cx="576262"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4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25613"/>
                                        </p:tgtEl>
                                        <p:attrNameLst>
                                          <p:attrName>style.visibility</p:attrName>
                                        </p:attrNameLst>
                                      </p:cBhvr>
                                      <p:to>
                                        <p:strVal val="visible"/>
                                      </p:to>
                                    </p:set>
                                    <p:animEffect transition="in" filter="randombar(horizontal)">
                                      <p:cBhvr>
                                        <p:cTn id="13" dur="500"/>
                                        <p:tgtEl>
                                          <p:spTgt spid="256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5633"/>
                                        </p:tgtEl>
                                        <p:attrNameLst>
                                          <p:attrName>style.visibility</p:attrName>
                                        </p:attrNameLst>
                                      </p:cBhvr>
                                      <p:to>
                                        <p:strVal val="visible"/>
                                      </p:to>
                                    </p:set>
                                    <p:animEffect transition="in" filter="fade">
                                      <p:cBhvr>
                                        <p:cTn id="18" dur="1000"/>
                                        <p:tgtEl>
                                          <p:spTgt spid="25633"/>
                                        </p:tgtEl>
                                      </p:cBhvr>
                                    </p:animEffect>
                                    <p:anim calcmode="lin" valueType="num">
                                      <p:cBhvr>
                                        <p:cTn id="19" dur="1000" fill="hold"/>
                                        <p:tgtEl>
                                          <p:spTgt spid="25633"/>
                                        </p:tgtEl>
                                        <p:attrNameLst>
                                          <p:attrName>ppt_x</p:attrName>
                                        </p:attrNameLst>
                                      </p:cBhvr>
                                      <p:tavLst>
                                        <p:tav tm="0">
                                          <p:val>
                                            <p:strVal val="#ppt_x"/>
                                          </p:val>
                                        </p:tav>
                                        <p:tav tm="100000">
                                          <p:val>
                                            <p:strVal val="#ppt_x"/>
                                          </p:val>
                                        </p:tav>
                                      </p:tavLst>
                                    </p:anim>
                                    <p:anim calcmode="lin" valueType="num">
                                      <p:cBhvr>
                                        <p:cTn id="20" dur="1000" fill="hold"/>
                                        <p:tgtEl>
                                          <p:spTgt spid="2563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5640"/>
                                        </p:tgtEl>
                                        <p:attrNameLst>
                                          <p:attrName>style.visibility</p:attrName>
                                        </p:attrNameLst>
                                      </p:cBhvr>
                                      <p:to>
                                        <p:strVal val="visible"/>
                                      </p:to>
                                    </p:set>
                                    <p:animEffect transition="in" filter="fade">
                                      <p:cBhvr>
                                        <p:cTn id="23" dur="1000"/>
                                        <p:tgtEl>
                                          <p:spTgt spid="25640"/>
                                        </p:tgtEl>
                                      </p:cBhvr>
                                    </p:animEffect>
                                    <p:anim calcmode="lin" valueType="num">
                                      <p:cBhvr>
                                        <p:cTn id="24" dur="1000" fill="hold"/>
                                        <p:tgtEl>
                                          <p:spTgt spid="25640"/>
                                        </p:tgtEl>
                                        <p:attrNameLst>
                                          <p:attrName>ppt_x</p:attrName>
                                        </p:attrNameLst>
                                      </p:cBhvr>
                                      <p:tavLst>
                                        <p:tav tm="0">
                                          <p:val>
                                            <p:strVal val="#ppt_x"/>
                                          </p:val>
                                        </p:tav>
                                        <p:tav tm="100000">
                                          <p:val>
                                            <p:strVal val="#ppt_x"/>
                                          </p:val>
                                        </p:tav>
                                      </p:tavLst>
                                    </p:anim>
                                    <p:anim calcmode="lin" valueType="num">
                                      <p:cBhvr>
                                        <p:cTn id="25" dur="1000" fill="hold"/>
                                        <p:tgtEl>
                                          <p:spTgt spid="25640"/>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5643"/>
                                        </p:tgtEl>
                                        <p:attrNameLst>
                                          <p:attrName>style.visibility</p:attrName>
                                        </p:attrNameLst>
                                      </p:cBhvr>
                                      <p:to>
                                        <p:strVal val="visible"/>
                                      </p:to>
                                    </p:set>
                                    <p:animEffect transition="in" filter="wheel(1)">
                                      <p:cBhvr>
                                        <p:cTn id="30" dur="2000"/>
                                        <p:tgtEl>
                                          <p:spTgt spid="25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3" grpId="0" autoUpdateAnimBg="0"/>
      <p:bldP spid="25640" grpId="0" animBg="1"/>
      <p:bldP spid="25641" grpId="0" autoUpdateAnimBg="0"/>
      <p:bldP spid="25642" grpId="0" autoUpdateAnimBg="0"/>
      <p:bldP spid="2564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sz="3000"/>
              <a:t>2. </a:t>
            </a:r>
            <a:r>
              <a:rPr lang="zh-CN" altLang="en-US" sz="3000"/>
              <a:t>实例（</a:t>
            </a:r>
            <a:r>
              <a:rPr lang="en-US" altLang="zh-CN" sz="3000"/>
              <a:t>Instance</a:t>
            </a:r>
            <a:r>
              <a:rPr lang="zh-CN" altLang="en-US" sz="3000"/>
              <a:t>）</a:t>
            </a:r>
          </a:p>
        </p:txBody>
      </p:sp>
      <p:sp>
        <p:nvSpPr>
          <p:cNvPr id="26627" name="Rectangle 3"/>
          <p:cNvSpPr>
            <a:spLocks noGrp="1" noChangeArrowheads="1"/>
          </p:cNvSpPr>
          <p:nvPr>
            <p:ph type="body" idx="4294967295"/>
          </p:nvPr>
        </p:nvSpPr>
        <p:spPr/>
        <p:txBody>
          <a:bodyPr/>
          <a:lstStyle/>
          <a:p>
            <a:pPr eaLnBrk="1" hangingPunct="1">
              <a:buFont typeface="Wingdings" pitchFamily="2" charset="2"/>
              <a:buNone/>
            </a:pPr>
            <a:r>
              <a:rPr lang="en-US" altLang="zh-CN"/>
              <a:t>	    </a:t>
            </a:r>
            <a:r>
              <a:rPr lang="zh-CN" altLang="en-US" sz="2600" b="1">
                <a:solidFill>
                  <a:schemeClr val="accent2"/>
                </a:solidFill>
              </a:rPr>
              <a:t>实例</a:t>
            </a:r>
            <a:r>
              <a:rPr lang="zh-CN" altLang="en-US" sz="2600"/>
              <a:t>就是由某个特定的类所描述的一个具体的对象。</a:t>
            </a:r>
          </a:p>
          <a:p>
            <a:pPr eaLnBrk="1" hangingPunct="1">
              <a:buFont typeface="Wingdings" pitchFamily="2" charset="2"/>
              <a:buNone/>
            </a:pPr>
            <a:r>
              <a:rPr lang="zh-CN" altLang="en-US" sz="2600"/>
              <a:t>	     类是建立对象时使用的 </a:t>
            </a:r>
            <a:r>
              <a:rPr lang="zh-CN" altLang="en-US" sz="2600">
                <a:latin typeface="Arial" pitchFamily="34" charset="0"/>
              </a:rPr>
              <a:t>“</a:t>
            </a:r>
            <a:r>
              <a:rPr lang="zh-CN" altLang="en-US" sz="2600" b="1">
                <a:solidFill>
                  <a:schemeClr val="accent2"/>
                </a:solidFill>
              </a:rPr>
              <a:t>模板</a:t>
            </a:r>
            <a:r>
              <a:rPr lang="zh-CN" altLang="en-US" sz="2600">
                <a:latin typeface="Arial" pitchFamily="34" charset="0"/>
              </a:rPr>
              <a:t>”</a:t>
            </a:r>
            <a:r>
              <a:rPr lang="zh-CN" altLang="en-US" sz="2600"/>
              <a:t>，按照这个模板所建立的一个个具体的对象，就是类的实际例子，通常称为实例。</a:t>
            </a:r>
            <a:endParaRPr lang="zh-CN" altLang="en-US" sz="1400"/>
          </a:p>
          <a:p>
            <a:pPr eaLnBrk="1" hangingPunct="1">
              <a:buFont typeface="Wingdings" pitchFamily="2" charset="2"/>
              <a:buNone/>
            </a:pPr>
            <a:r>
              <a:rPr lang="zh-CN" altLang="en-US" sz="2600"/>
              <a:t>	</a:t>
            </a:r>
            <a:r>
              <a:rPr lang="en-US" altLang="zh-CN" sz="2600" b="1">
                <a:solidFill>
                  <a:schemeClr val="accent2"/>
                </a:solidFill>
              </a:rPr>
              <a:t>[</a:t>
            </a:r>
            <a:r>
              <a:rPr lang="zh-CN" altLang="en-US" sz="2600" b="1">
                <a:solidFill>
                  <a:schemeClr val="accent2"/>
                </a:solidFill>
              </a:rPr>
              <a:t>分析</a:t>
            </a:r>
            <a:r>
              <a:rPr lang="en-US" altLang="zh-CN" sz="2600" b="1">
                <a:solidFill>
                  <a:schemeClr val="accent2"/>
                </a:solidFill>
              </a:rPr>
              <a:t>]</a:t>
            </a:r>
            <a:r>
              <a:rPr lang="zh-CN" altLang="en-US" sz="2600" b="1">
                <a:solidFill>
                  <a:schemeClr val="accent2"/>
                </a:solidFill>
              </a:rPr>
              <a:t>：</a:t>
            </a:r>
          </a:p>
          <a:p>
            <a:pPr lvl="1" eaLnBrk="1" hangingPunct="1">
              <a:buFont typeface="Wingdings" pitchFamily="2" charset="2"/>
              <a:buChar char="Ø"/>
            </a:pPr>
            <a:r>
              <a:rPr lang="zh-CN" altLang="en-US" sz="2200"/>
              <a:t>	</a:t>
            </a:r>
            <a:r>
              <a:rPr lang="zh-CN" altLang="en-US">
                <a:latin typeface="Arial" pitchFamily="34" charset="0"/>
              </a:rPr>
              <a:t>“</a:t>
            </a:r>
            <a:r>
              <a:rPr lang="zh-CN" altLang="en-US" b="1">
                <a:solidFill>
                  <a:schemeClr val="accent2"/>
                </a:solidFill>
              </a:rPr>
              <a:t>对象</a:t>
            </a:r>
            <a:r>
              <a:rPr lang="zh-CN" altLang="en-US">
                <a:latin typeface="Arial" pitchFamily="34" charset="0"/>
              </a:rPr>
              <a:t>”</a:t>
            </a:r>
            <a:r>
              <a:rPr lang="zh-CN" altLang="en-US"/>
              <a:t>这个术语，既可以指一个具体的对象，也可以泛指一般的对象，如类对象；</a:t>
            </a:r>
          </a:p>
          <a:p>
            <a:pPr lvl="1" eaLnBrk="1" hangingPunct="1">
              <a:buFont typeface="Wingdings" pitchFamily="2" charset="2"/>
              <a:buChar char="Ø"/>
            </a:pPr>
            <a:r>
              <a:rPr lang="zh-CN" altLang="en-US"/>
              <a:t>	</a:t>
            </a:r>
            <a:r>
              <a:rPr lang="zh-CN" altLang="en-US">
                <a:latin typeface="Arial" pitchFamily="34" charset="0"/>
              </a:rPr>
              <a:t>“</a:t>
            </a:r>
            <a:r>
              <a:rPr lang="zh-CN" altLang="en-US" b="1">
                <a:solidFill>
                  <a:schemeClr val="accent2"/>
                </a:solidFill>
              </a:rPr>
              <a:t>实例</a:t>
            </a:r>
            <a:r>
              <a:rPr lang="zh-CN" altLang="en-US">
                <a:latin typeface="Arial" pitchFamily="34" charset="0"/>
              </a:rPr>
              <a:t>”</a:t>
            </a:r>
            <a:r>
              <a:rPr lang="zh-CN" altLang="en-US"/>
              <a:t>这个术语，必然是指一个具体的对象。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p:txBody>
          <a:bodyPr/>
          <a:lstStyle/>
          <a:p>
            <a:pPr eaLnBrk="1" hangingPunct="1"/>
            <a:endParaRPr lang="zh-CN" altLang="zh-CN"/>
          </a:p>
        </p:txBody>
      </p:sp>
      <p:sp>
        <p:nvSpPr>
          <p:cNvPr id="27651" name="内容占位符 2"/>
          <p:cNvSpPr>
            <a:spLocks noGrp="1"/>
          </p:cNvSpPr>
          <p:nvPr>
            <p:ph idx="4294967295"/>
          </p:nvPr>
        </p:nvSpPr>
        <p:spPr/>
        <p:txBody>
          <a:bodyPr/>
          <a:lstStyle/>
          <a:p>
            <a:pPr eaLnBrk="1" hangingPunct="1">
              <a:lnSpc>
                <a:spcPct val="150000"/>
              </a:lnSpc>
            </a:pPr>
            <a:r>
              <a:rPr lang="zh-CN" altLang="en-US" sz="2400" dirty="0"/>
              <a:t> </a:t>
            </a:r>
            <a:r>
              <a:rPr lang="en-US" altLang="zh-CN" sz="2400" dirty="0"/>
              <a:t>C</a:t>
            </a:r>
            <a:r>
              <a:rPr lang="en-US" altLang="zh-CN" sz="2400" dirty="0" smtClean="0"/>
              <a:t>++/Java</a:t>
            </a:r>
            <a:r>
              <a:rPr lang="zh-CN" altLang="en-US" sz="2400" dirty="0" smtClean="0"/>
              <a:t>中</a:t>
            </a:r>
            <a:r>
              <a:rPr lang="zh-CN" altLang="en-US" sz="2400" dirty="0"/>
              <a:t>，要定义一个对象或实例，</a:t>
            </a:r>
            <a:r>
              <a:rPr lang="zh-CN" altLang="en-US" sz="2400" dirty="0">
                <a:solidFill>
                  <a:schemeClr val="accent2"/>
                </a:solidFill>
                <a:effectLst>
                  <a:outerShdw blurRad="38100" dist="38100" dir="2700000" algn="tl">
                    <a:srgbClr val="000000"/>
                  </a:outerShdw>
                </a:effectLst>
              </a:rPr>
              <a:t>必须先建立一个这类对象的类</a:t>
            </a:r>
            <a:r>
              <a:rPr lang="zh-CN" altLang="en-US" sz="2400" dirty="0"/>
              <a:t>。</a:t>
            </a:r>
          </a:p>
          <a:p>
            <a:pPr eaLnBrk="1" hangingPunct="1">
              <a:lnSpc>
                <a:spcPct val="150000"/>
              </a:lnSpc>
            </a:pPr>
            <a:r>
              <a:rPr lang="zh-CN" altLang="en-US" sz="2400" dirty="0">
                <a:solidFill>
                  <a:schemeClr val="accent2"/>
                </a:solidFill>
                <a:effectLst>
                  <a:outerShdw blurRad="38100" dist="38100" dir="2700000" algn="tl">
                    <a:srgbClr val="000000"/>
                  </a:outerShdw>
                </a:effectLst>
              </a:rPr>
              <a:t>类与实例</a:t>
            </a:r>
            <a:r>
              <a:rPr lang="zh-CN" altLang="en-US" sz="2400" dirty="0"/>
              <a:t>的关系：</a:t>
            </a:r>
          </a:p>
          <a:p>
            <a:pPr marL="469900" lvl="1" indent="0" eaLnBrk="1" hangingPunct="1">
              <a:lnSpc>
                <a:spcPct val="150000"/>
              </a:lnSpc>
              <a:buFont typeface="Wingdings" pitchFamily="2" charset="2"/>
              <a:buNone/>
            </a:pPr>
            <a:r>
              <a:rPr lang="zh-CN" altLang="en-US" sz="2000" dirty="0"/>
              <a:t>（</a:t>
            </a:r>
            <a:r>
              <a:rPr lang="en-US" altLang="zh-CN" sz="2000" dirty="0"/>
              <a:t>1</a:t>
            </a:r>
            <a:r>
              <a:rPr lang="zh-CN" altLang="en-US" sz="2000" dirty="0"/>
              <a:t>）组成类的对象均为此类的实例</a:t>
            </a:r>
          </a:p>
          <a:p>
            <a:pPr marL="469900" lvl="1" indent="0" eaLnBrk="1" hangingPunct="1">
              <a:lnSpc>
                <a:spcPct val="150000"/>
              </a:lnSpc>
              <a:buFont typeface="Wingdings" pitchFamily="2" charset="2"/>
              <a:buNone/>
            </a:pPr>
            <a:r>
              <a:rPr lang="zh-CN" altLang="en-US" sz="2000" dirty="0"/>
              <a:t>（</a:t>
            </a:r>
            <a:r>
              <a:rPr lang="en-US" altLang="zh-CN" sz="2000" dirty="0"/>
              <a:t>2</a:t>
            </a:r>
            <a:r>
              <a:rPr lang="zh-CN" altLang="en-US" sz="2000" dirty="0"/>
              <a:t>）同一类的不同实例具有如下特点：相同的操作集合，相同的属性集合，但是：不相同的名称、属性值可能不一样</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sz="3000"/>
              <a:t>3. </a:t>
            </a:r>
            <a:r>
              <a:rPr lang="zh-CN" altLang="en-US" sz="3000"/>
              <a:t>属性（</a:t>
            </a:r>
            <a:r>
              <a:rPr lang="en-US" altLang="zh-CN" sz="3000"/>
              <a:t>Attribute</a:t>
            </a:r>
            <a:r>
              <a:rPr lang="zh-CN" altLang="en-US" sz="3000"/>
              <a:t>）</a:t>
            </a:r>
          </a:p>
        </p:txBody>
      </p:sp>
      <p:sp>
        <p:nvSpPr>
          <p:cNvPr id="28675" name="Rectangle 3"/>
          <p:cNvSpPr>
            <a:spLocks noGrp="1" noChangeArrowheads="1"/>
          </p:cNvSpPr>
          <p:nvPr>
            <p:ph type="body" idx="4294967295"/>
          </p:nvPr>
        </p:nvSpPr>
        <p:spPr>
          <a:xfrm>
            <a:off x="566738" y="1752600"/>
            <a:ext cx="8181975" cy="4267200"/>
          </a:xfrm>
        </p:spPr>
        <p:txBody>
          <a:bodyPr/>
          <a:lstStyle/>
          <a:p>
            <a:pPr eaLnBrk="1" hangingPunct="1">
              <a:buFont typeface="Wingdings" pitchFamily="2" charset="2"/>
              <a:buNone/>
            </a:pPr>
            <a:r>
              <a:rPr lang="en-US" altLang="zh-CN" dirty="0"/>
              <a:t>	     </a:t>
            </a:r>
            <a:r>
              <a:rPr lang="zh-CN" altLang="en-US" sz="2600" b="1" dirty="0">
                <a:solidFill>
                  <a:schemeClr val="accent2"/>
                </a:solidFill>
              </a:rPr>
              <a:t>属性</a:t>
            </a:r>
            <a:r>
              <a:rPr lang="zh-CN" altLang="en-US" sz="2600" dirty="0"/>
              <a:t>就是类中所定义的数据，它是对客观世界实体所具有的性质的抽象。</a:t>
            </a:r>
          </a:p>
          <a:p>
            <a:pPr eaLnBrk="1" hangingPunct="1">
              <a:buFont typeface="Wingdings" pitchFamily="2" charset="2"/>
              <a:buNone/>
            </a:pPr>
            <a:r>
              <a:rPr lang="zh-CN" altLang="en-US" sz="2600" dirty="0"/>
              <a:t>	     类的每个实例都有自己特有的属性值。</a:t>
            </a:r>
            <a:r>
              <a:rPr lang="zh-CN" altLang="en-US" dirty="0"/>
              <a:t> </a:t>
            </a:r>
          </a:p>
          <a:p>
            <a:pPr eaLnBrk="1" hangingPunct="1">
              <a:buFont typeface="Wingdings" pitchFamily="2" charset="2"/>
              <a:buNone/>
            </a:pPr>
            <a:r>
              <a:rPr lang="zh-CN" altLang="en-US" dirty="0">
                <a:solidFill>
                  <a:schemeClr val="accent2"/>
                </a:solidFill>
              </a:rPr>
              <a:t>        </a:t>
            </a:r>
            <a:r>
              <a:rPr lang="zh-CN" altLang="en-US" sz="2600" dirty="0"/>
              <a:t>在</a:t>
            </a:r>
            <a:r>
              <a:rPr lang="en-US" altLang="zh-CN" sz="2600" dirty="0"/>
              <a:t>C++ </a:t>
            </a:r>
            <a:r>
              <a:rPr lang="en-US" altLang="zh-CN" sz="2600" dirty="0" smtClean="0"/>
              <a:t>/Java</a:t>
            </a:r>
            <a:r>
              <a:rPr lang="zh-CN" altLang="en-US" sz="2600" dirty="0" smtClean="0"/>
              <a:t>语言</a:t>
            </a:r>
            <a:r>
              <a:rPr lang="zh-CN" altLang="en-US" sz="2600" dirty="0"/>
              <a:t>中把属性称为</a:t>
            </a:r>
            <a:r>
              <a:rPr lang="zh-CN" altLang="en-US" sz="2600" b="1" dirty="0">
                <a:solidFill>
                  <a:schemeClr val="accent2"/>
                </a:solidFill>
              </a:rPr>
              <a:t>数据成员</a:t>
            </a:r>
            <a:r>
              <a:rPr lang="zh-CN" altLang="en-US" sz="2400" dirty="0">
                <a:solidFill>
                  <a:schemeClr val="accent2"/>
                </a:solidFill>
              </a:rPr>
              <a:t>（</a:t>
            </a:r>
            <a:r>
              <a:rPr lang="en-US" altLang="zh-CN" sz="2400" dirty="0">
                <a:solidFill>
                  <a:schemeClr val="accent2"/>
                </a:solidFill>
              </a:rPr>
              <a:t>Data Member</a:t>
            </a:r>
            <a:r>
              <a:rPr lang="zh-CN" altLang="en-US" sz="2400" dirty="0">
                <a:solidFill>
                  <a:schemeClr val="accent2"/>
                </a:solidFill>
              </a:rPr>
              <a:t>）</a:t>
            </a:r>
            <a:r>
              <a:rPr lang="zh-CN" altLang="en-US" sz="2800" dirty="0">
                <a:solidFill>
                  <a:schemeClr val="accent2"/>
                </a:solidFill>
              </a:rPr>
              <a:t> </a:t>
            </a:r>
            <a:r>
              <a:rPr lang="zh-CN" altLang="en-US" sz="2600" b="1" dirty="0">
                <a:solidFill>
                  <a:schemeClr val="accent2"/>
                </a:solidFill>
              </a:rPr>
              <a:t>。</a:t>
            </a:r>
          </a:p>
          <a:p>
            <a:pPr eaLnBrk="1" hangingPunct="1">
              <a:buFont typeface="Wingdings" pitchFamily="2" charset="2"/>
              <a:buNone/>
            </a:pPr>
            <a:r>
              <a:rPr lang="zh-CN" altLang="en-US" sz="2600" b="1" dirty="0"/>
              <a:t>	</a:t>
            </a:r>
            <a:r>
              <a:rPr lang="en-US" altLang="zh-CN" sz="2600" b="1" dirty="0">
                <a:solidFill>
                  <a:schemeClr val="accent2"/>
                </a:solidFill>
              </a:rPr>
              <a:t>[</a:t>
            </a:r>
            <a:r>
              <a:rPr lang="zh-CN" altLang="en-US" sz="2600" b="1" dirty="0">
                <a:solidFill>
                  <a:schemeClr val="accent2"/>
                </a:solidFill>
              </a:rPr>
              <a:t>例如</a:t>
            </a:r>
            <a:r>
              <a:rPr lang="en-US" altLang="zh-CN" sz="2600" b="1" dirty="0">
                <a:solidFill>
                  <a:schemeClr val="accent2"/>
                </a:solidFill>
              </a:rPr>
              <a:t>]</a:t>
            </a:r>
            <a:r>
              <a:rPr lang="zh-CN" altLang="en-US" sz="2600" b="1" dirty="0">
                <a:solidFill>
                  <a:schemeClr val="accent2"/>
                </a:solidFill>
              </a:rPr>
              <a:t>：</a:t>
            </a:r>
          </a:p>
          <a:p>
            <a:pPr lvl="1" eaLnBrk="1" hangingPunct="1">
              <a:buFont typeface="Wingdings" pitchFamily="2" charset="2"/>
              <a:buNone/>
            </a:pPr>
            <a:r>
              <a:rPr lang="zh-CN" altLang="en-US" dirty="0"/>
              <a:t>        </a:t>
            </a:r>
            <a:r>
              <a:rPr lang="en-US" altLang="zh-CN" sz="2400" dirty="0"/>
              <a:t>Circle</a:t>
            </a:r>
            <a:r>
              <a:rPr lang="zh-CN" altLang="en-US" sz="2400" dirty="0"/>
              <a:t>类中定义的代表圆心坐标</a:t>
            </a:r>
            <a:r>
              <a:rPr lang="en-US" altLang="zh-CN" sz="2400" dirty="0" smtClean="0"/>
              <a:t>x</a:t>
            </a:r>
            <a:r>
              <a:rPr lang="zh-CN" altLang="en-US" sz="2400" dirty="0" smtClean="0"/>
              <a:t>、</a:t>
            </a:r>
            <a:r>
              <a:rPr lang="en-US" altLang="zh-CN" sz="2400" dirty="0" smtClean="0"/>
              <a:t>y</a:t>
            </a:r>
            <a:r>
              <a:rPr lang="zh-CN" altLang="en-US" sz="2400" dirty="0"/>
              <a:t>、半径</a:t>
            </a:r>
            <a:r>
              <a:rPr lang="en-US" altLang="zh-CN" sz="2400" dirty="0"/>
              <a:t>r</a:t>
            </a:r>
            <a:r>
              <a:rPr lang="zh-CN" altLang="en-US" sz="2400" dirty="0"/>
              <a:t>等数据，就是圆的属性。</a:t>
            </a:r>
          </a:p>
          <a:p>
            <a:pPr lvl="1" eaLnBrk="1" hangingPunct="1">
              <a:buFont typeface="Wingdings" pitchFamily="2" charset="2"/>
              <a:buNone/>
            </a:pPr>
            <a:endParaRPr lang="zh-CN" altLang="en-US" sz="1400" dirty="0"/>
          </a:p>
          <a:p>
            <a:pPr lvl="1" eaLnBrk="1" hangingPunct="1">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sz="3000"/>
              <a:t>4. </a:t>
            </a:r>
            <a:r>
              <a:rPr lang="zh-CN" altLang="en-US" sz="3000"/>
              <a:t>方法（</a:t>
            </a:r>
            <a:r>
              <a:rPr lang="en-US" altLang="zh-CN" sz="3000"/>
              <a:t>Method</a:t>
            </a:r>
            <a:r>
              <a:rPr lang="zh-CN" altLang="en-US" sz="3000"/>
              <a:t>）</a:t>
            </a:r>
          </a:p>
        </p:txBody>
      </p:sp>
      <p:sp>
        <p:nvSpPr>
          <p:cNvPr id="29699" name="Rectangle 3"/>
          <p:cNvSpPr>
            <a:spLocks noGrp="1" noChangeArrowheads="1"/>
          </p:cNvSpPr>
          <p:nvPr>
            <p:ph type="body" idx="4294967295"/>
          </p:nvPr>
        </p:nvSpPr>
        <p:spPr/>
        <p:txBody>
          <a:bodyPr/>
          <a:lstStyle/>
          <a:p>
            <a:pPr eaLnBrk="1" hangingPunct="1">
              <a:lnSpc>
                <a:spcPct val="90000"/>
              </a:lnSpc>
              <a:buFont typeface="Wingdings" pitchFamily="2" charset="2"/>
              <a:buNone/>
            </a:pPr>
            <a:r>
              <a:rPr lang="en-US" altLang="zh-CN" sz="2400"/>
              <a:t>        </a:t>
            </a:r>
            <a:r>
              <a:rPr lang="zh-CN" altLang="en-US" sz="2600" b="1">
                <a:solidFill>
                  <a:schemeClr val="accent2"/>
                </a:solidFill>
              </a:rPr>
              <a:t>方法</a:t>
            </a:r>
            <a:r>
              <a:rPr lang="zh-CN" altLang="en-US" sz="2600"/>
              <a:t>就是对象所能执行的操作，也就是类中所定义的服务。</a:t>
            </a:r>
          </a:p>
          <a:p>
            <a:pPr eaLnBrk="1" hangingPunct="1">
              <a:lnSpc>
                <a:spcPct val="90000"/>
              </a:lnSpc>
              <a:buFont typeface="Wingdings" pitchFamily="2" charset="2"/>
              <a:buNone/>
            </a:pPr>
            <a:r>
              <a:rPr lang="en-US" altLang="zh-CN" sz="2600"/>
              <a:t>		</a:t>
            </a:r>
            <a:r>
              <a:rPr lang="zh-CN" altLang="en-US" sz="2600"/>
              <a:t>对象的数据（状态）通过该对象执行自己的方法来改变。从而达到为其他对象服务的目的。</a:t>
            </a:r>
          </a:p>
          <a:p>
            <a:pPr lvl="1" eaLnBrk="1" hangingPunct="1">
              <a:lnSpc>
                <a:spcPct val="90000"/>
              </a:lnSpc>
              <a:buFont typeface="Wingdings" pitchFamily="2" charset="2"/>
              <a:buNone/>
            </a:pPr>
            <a:r>
              <a:rPr lang="en-US" altLang="zh-CN" b="1">
                <a:solidFill>
                  <a:schemeClr val="accent2"/>
                </a:solidFill>
              </a:rPr>
              <a:t>[</a:t>
            </a:r>
            <a:r>
              <a:rPr lang="zh-CN" altLang="en-US" b="1">
                <a:solidFill>
                  <a:schemeClr val="accent2"/>
                </a:solidFill>
              </a:rPr>
              <a:t>例如</a:t>
            </a:r>
            <a:r>
              <a:rPr lang="en-US" altLang="zh-CN" b="1">
                <a:solidFill>
                  <a:schemeClr val="accent2"/>
                </a:solidFill>
              </a:rPr>
              <a:t>]</a:t>
            </a:r>
            <a:r>
              <a:rPr lang="zh-CN" altLang="en-US" b="1">
                <a:solidFill>
                  <a:schemeClr val="accent2"/>
                </a:solidFill>
              </a:rPr>
              <a:t>：</a:t>
            </a:r>
          </a:p>
          <a:p>
            <a:pPr lvl="1" eaLnBrk="1" hangingPunct="1">
              <a:lnSpc>
                <a:spcPct val="90000"/>
              </a:lnSpc>
              <a:buFont typeface="Wingdings" pitchFamily="2" charset="2"/>
              <a:buNone/>
            </a:pPr>
            <a:r>
              <a:rPr lang="zh-CN" altLang="en-US" sz="2400"/>
              <a:t>          一个口技演员</a:t>
            </a:r>
            <a:r>
              <a:rPr lang="zh-CN" altLang="en-US" sz="2400">
                <a:solidFill>
                  <a:srgbClr val="C00000"/>
                </a:solidFill>
              </a:rPr>
              <a:t>（对象）</a:t>
            </a:r>
            <a:r>
              <a:rPr lang="zh-CN" altLang="en-US" sz="2400"/>
              <a:t>为了让观众</a:t>
            </a:r>
            <a:r>
              <a:rPr lang="zh-CN" altLang="en-US" sz="2400">
                <a:solidFill>
                  <a:srgbClr val="C00000"/>
                </a:solidFill>
              </a:rPr>
              <a:t>（对象） </a:t>
            </a:r>
            <a:r>
              <a:rPr lang="zh-CN" altLang="en-US" sz="2400"/>
              <a:t>笑（</a:t>
            </a:r>
            <a:r>
              <a:rPr lang="zh-CN" altLang="en-US" sz="2400">
                <a:solidFill>
                  <a:srgbClr val="C00000"/>
                </a:solidFill>
              </a:rPr>
              <a:t>要求口技演员这个对象提供的服务</a:t>
            </a:r>
            <a:r>
              <a:rPr lang="zh-CN" altLang="en-US" sz="2400"/>
              <a:t>）。口技演员必须通过收紧或放松自己的口型（</a:t>
            </a:r>
            <a:r>
              <a:rPr lang="zh-CN" altLang="en-US" sz="2400">
                <a:solidFill>
                  <a:srgbClr val="C00000"/>
                </a:solidFill>
              </a:rPr>
              <a:t>对象的操作</a:t>
            </a:r>
            <a:r>
              <a:rPr lang="zh-CN" altLang="en-US" sz="2400"/>
              <a:t>）来改变从自己口里发出的声音的频率（</a:t>
            </a:r>
            <a:r>
              <a:rPr lang="zh-CN" altLang="en-US" sz="2400">
                <a:solidFill>
                  <a:srgbClr val="C00000"/>
                </a:solidFill>
              </a:rPr>
              <a:t>对象自己的数据</a:t>
            </a:r>
            <a:r>
              <a:rPr lang="zh-CN" altLang="en-US" sz="2400"/>
              <a:t>），从而实现为顾客提供的服务。</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p:txBody>
          <a:bodyPr/>
          <a:lstStyle/>
          <a:p>
            <a:pPr eaLnBrk="1" hangingPunct="1">
              <a:buFont typeface="Wingdings" pitchFamily="2" charset="2"/>
              <a:buNone/>
            </a:pPr>
            <a:r>
              <a:rPr lang="en-US" altLang="zh-CN" sz="2600" dirty="0"/>
              <a:t>         </a:t>
            </a:r>
            <a:r>
              <a:rPr lang="zh-CN" altLang="en-US" sz="2600" dirty="0"/>
              <a:t>在</a:t>
            </a:r>
            <a:r>
              <a:rPr lang="en-US" altLang="zh-CN" sz="2600" dirty="0"/>
              <a:t>C</a:t>
            </a:r>
            <a:r>
              <a:rPr lang="en-US" altLang="zh-CN" sz="2600" dirty="0" smtClean="0"/>
              <a:t>++/Java </a:t>
            </a:r>
            <a:r>
              <a:rPr lang="zh-CN" altLang="en-US" sz="2600" dirty="0"/>
              <a:t>语言中把方法称为</a:t>
            </a:r>
            <a:r>
              <a:rPr lang="zh-CN" altLang="en-US" sz="2600" b="1" dirty="0">
                <a:solidFill>
                  <a:schemeClr val="accent2"/>
                </a:solidFill>
              </a:rPr>
              <a:t>成员函数</a:t>
            </a:r>
            <a:r>
              <a:rPr lang="zh-CN" altLang="en-US" sz="2400" dirty="0">
                <a:solidFill>
                  <a:schemeClr val="accent2"/>
                </a:solidFill>
              </a:rPr>
              <a:t>（</a:t>
            </a:r>
            <a:r>
              <a:rPr lang="en-US" altLang="zh-CN" sz="2400" dirty="0">
                <a:solidFill>
                  <a:schemeClr val="accent2"/>
                </a:solidFill>
              </a:rPr>
              <a:t>Function Member</a:t>
            </a:r>
            <a:r>
              <a:rPr lang="zh-CN" altLang="en-US" sz="2400" dirty="0" smtClean="0">
                <a:solidFill>
                  <a:schemeClr val="accent2"/>
                </a:solidFill>
              </a:rPr>
              <a:t>）或成员方法</a:t>
            </a:r>
            <a:r>
              <a:rPr lang="zh-CN" altLang="en-US" sz="2600" dirty="0" smtClean="0"/>
              <a:t>。</a:t>
            </a:r>
            <a:endParaRPr lang="en-US" altLang="zh-CN" sz="2600" dirty="0"/>
          </a:p>
          <a:p>
            <a:pPr eaLnBrk="1" hangingPunct="1">
              <a:buFont typeface="Wingdings" pitchFamily="2" charset="2"/>
              <a:buNone/>
            </a:pPr>
            <a:r>
              <a:rPr lang="en-US" altLang="zh-CN" sz="2600" dirty="0"/>
              <a:t>		</a:t>
            </a:r>
            <a:r>
              <a:rPr lang="zh-CN" altLang="en-US" sz="2600" dirty="0"/>
              <a:t>通常，一个函数对应一个操作，实现一个功能。</a:t>
            </a:r>
          </a:p>
          <a:p>
            <a:pPr lvl="1" eaLnBrk="1" hangingPunct="1">
              <a:buFont typeface="Wingdings" pitchFamily="2" charset="2"/>
              <a:buNone/>
            </a:pPr>
            <a:r>
              <a:rPr lang="en-US" altLang="zh-CN" b="1" dirty="0">
                <a:solidFill>
                  <a:schemeClr val="accent2"/>
                </a:solidFill>
              </a:rPr>
              <a:t>[</a:t>
            </a:r>
            <a:r>
              <a:rPr lang="zh-CN" altLang="en-US" b="1" dirty="0">
                <a:solidFill>
                  <a:schemeClr val="accent2"/>
                </a:solidFill>
              </a:rPr>
              <a:t>例如</a:t>
            </a:r>
            <a:r>
              <a:rPr lang="en-US" altLang="zh-CN" b="1" dirty="0">
                <a:solidFill>
                  <a:schemeClr val="accent2"/>
                </a:solidFill>
              </a:rPr>
              <a:t>]</a:t>
            </a:r>
            <a:r>
              <a:rPr lang="zh-CN" altLang="en-US" b="1" dirty="0">
                <a:solidFill>
                  <a:schemeClr val="accent2"/>
                </a:solidFill>
              </a:rPr>
              <a:t>：</a:t>
            </a:r>
          </a:p>
          <a:p>
            <a:pPr lvl="1" eaLnBrk="1" hangingPunct="1">
              <a:buFont typeface="Wingdings" pitchFamily="2" charset="2"/>
              <a:buNone/>
            </a:pPr>
            <a:r>
              <a:rPr lang="zh-CN" altLang="en-US" dirty="0"/>
              <a:t>         圆类中必须定义能够显示这个圆和能够隐藏这个圆的方法</a:t>
            </a:r>
            <a:r>
              <a:rPr lang="en-US" altLang="zh-CN" dirty="0"/>
              <a:t>-show()/hide()</a:t>
            </a:r>
            <a:r>
              <a:rPr lang="zh-CN" altLang="en-US" dirty="0"/>
              <a:t>（用以为其他对象提供给服务）。实现时，通过这两个函数来改变圆的颜色（圆对象数据）。</a:t>
            </a:r>
          </a:p>
          <a:p>
            <a:pPr eaLnBrk="1" hangingPunct="1">
              <a:buFont typeface="Wingdings" pitchFamily="2" charset="2"/>
              <a:buNone/>
            </a:pPr>
            <a:endParaRPr lang="en-US" altLang="zh-CN" sz="2600" b="1" dirty="0">
              <a:solidFill>
                <a:schemeClr val="accent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sz="3000" dirty="0"/>
              <a:t>5. </a:t>
            </a:r>
            <a:r>
              <a:rPr lang="zh-CN" altLang="en-US" sz="3000" dirty="0"/>
              <a:t>消息（</a:t>
            </a:r>
            <a:r>
              <a:rPr lang="en-US" altLang="zh-CN" sz="3000" dirty="0"/>
              <a:t>Message</a:t>
            </a:r>
            <a:r>
              <a:rPr lang="zh-CN" altLang="en-US" sz="3000" dirty="0" smtClean="0"/>
              <a:t>）</a:t>
            </a:r>
            <a:r>
              <a:rPr lang="en-US" altLang="zh-CN" sz="3000" dirty="0" smtClean="0"/>
              <a:t>20190910</a:t>
            </a:r>
            <a:endParaRPr lang="zh-CN" altLang="en-US" sz="3000" dirty="0"/>
          </a:p>
        </p:txBody>
      </p:sp>
      <p:sp>
        <p:nvSpPr>
          <p:cNvPr id="31747" name="Rectangle 3"/>
          <p:cNvSpPr>
            <a:spLocks noGrp="1" noChangeArrowheads="1"/>
          </p:cNvSpPr>
          <p:nvPr>
            <p:ph type="body" idx="4294967295"/>
          </p:nvPr>
        </p:nvSpPr>
        <p:spPr/>
        <p:txBody>
          <a:bodyPr/>
          <a:lstStyle/>
          <a:p>
            <a:pPr eaLnBrk="1" hangingPunct="1">
              <a:buFont typeface="Wingdings" pitchFamily="2" charset="2"/>
              <a:buNone/>
            </a:pPr>
            <a:r>
              <a:rPr lang="en-US" altLang="zh-CN" sz="2600"/>
              <a:t>        </a:t>
            </a:r>
            <a:r>
              <a:rPr lang="zh-CN" altLang="en-US" sz="2800" b="1">
                <a:solidFill>
                  <a:schemeClr val="accent2"/>
                </a:solidFill>
              </a:rPr>
              <a:t>消息</a:t>
            </a:r>
            <a:r>
              <a:rPr lang="zh-CN" altLang="en-US" sz="2800"/>
              <a:t>是对象之间相互请求、相互协作的途径，是要求某个对象执行其中某个操作的规格的说明。</a:t>
            </a:r>
          </a:p>
          <a:p>
            <a:pPr eaLnBrk="1" hangingPunct="1">
              <a:buFont typeface="Wingdings" pitchFamily="2" charset="2"/>
              <a:buNone/>
            </a:pPr>
            <a:r>
              <a:rPr lang="zh-CN" altLang="en-US" sz="2800"/>
              <a:t>        消息是一个实例对象与另一个实例对象的通信单元，发消息的目的：是要求某个实例对象执行类中定义的某个操作。</a:t>
            </a:r>
          </a:p>
          <a:p>
            <a:pPr eaLnBrk="1" hangingPunct="1">
              <a:buFont typeface="Wingdings" pitchFamily="2" charset="2"/>
              <a:buNone/>
            </a:pPr>
            <a:r>
              <a:rPr lang="zh-CN" altLang="en-US" sz="2800"/>
              <a:t>       目前在大部分面向对象的编程语言中，消息其实就是</a:t>
            </a:r>
            <a:r>
              <a:rPr lang="zh-CN" altLang="en-US" sz="2800" b="1">
                <a:solidFill>
                  <a:schemeClr val="accent2"/>
                </a:solidFill>
              </a:rPr>
              <a:t>函数（或过程）调用</a:t>
            </a:r>
            <a:r>
              <a:rPr lang="zh-CN" altLang="en-US" sz="280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539750" y="115888"/>
            <a:ext cx="8278813" cy="1371600"/>
          </a:xfrm>
        </p:spPr>
        <p:txBody>
          <a:bodyPr/>
          <a:lstStyle/>
          <a:p>
            <a:pPr eaLnBrk="1" hangingPunct="1"/>
            <a:r>
              <a:rPr lang="zh-CN" altLang="zh-CN" sz="4400">
                <a:latin typeface="黑体" pitchFamily="49" charset="-122"/>
                <a:ea typeface="黑体" pitchFamily="49" charset="-122"/>
              </a:rPr>
              <a:t>第一章  从过程抽象到数据抽象</a:t>
            </a:r>
          </a:p>
        </p:txBody>
      </p:sp>
      <p:sp>
        <p:nvSpPr>
          <p:cNvPr id="4099" name="Rectangle 3"/>
          <p:cNvSpPr>
            <a:spLocks noGrp="1" noChangeArrowheads="1"/>
          </p:cNvSpPr>
          <p:nvPr>
            <p:ph type="subTitle" idx="4294967295"/>
          </p:nvPr>
        </p:nvSpPr>
        <p:spPr>
          <a:xfrm>
            <a:off x="1374775" y="3640138"/>
            <a:ext cx="7210425" cy="1646237"/>
          </a:xfrm>
        </p:spPr>
        <p:txBody>
          <a:bodyPr/>
          <a:lstStyle/>
          <a:p>
            <a:pPr marL="0" indent="0" eaLnBrk="1" hangingPunct="1">
              <a:buFont typeface="Wingdings" pitchFamily="2" charset="2"/>
              <a:buNone/>
            </a:pPr>
            <a:r>
              <a:rPr lang="en-US" altLang="zh-CN" sz="4400" b="1">
                <a:solidFill>
                  <a:schemeClr val="accent2"/>
                </a:solidFill>
                <a:effectLst>
                  <a:outerShdw blurRad="38100" dist="38100" dir="2700000" algn="tl">
                    <a:srgbClr val="000000"/>
                  </a:outerShdw>
                </a:effectLst>
              </a:rPr>
              <a:t>1.2 </a:t>
            </a:r>
            <a:r>
              <a:rPr lang="zh-CN" altLang="en-US" sz="4400" b="1">
                <a:solidFill>
                  <a:schemeClr val="accent2"/>
                </a:solidFill>
                <a:effectLst>
                  <a:outerShdw blurRad="38100" dist="38100" dir="2700000" algn="tl">
                    <a:srgbClr val="000000"/>
                  </a:outerShdw>
                </a:effectLst>
              </a:rPr>
              <a:t>面向对象方法学初步</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566738" y="981075"/>
            <a:ext cx="8001000" cy="5038725"/>
          </a:xfrm>
        </p:spPr>
        <p:txBody>
          <a:bodyPr/>
          <a:lstStyle/>
          <a:p>
            <a:pPr eaLnBrk="1" hangingPunct="1">
              <a:buFont typeface="Wingdings" pitchFamily="2" charset="2"/>
              <a:buChar char="Ø"/>
            </a:pPr>
            <a:r>
              <a:rPr lang="zh-CN" altLang="en-US" sz="2800" dirty="0"/>
              <a:t>一个消息由下述三部分组成：</a:t>
            </a:r>
          </a:p>
          <a:p>
            <a:pPr eaLnBrk="1" hangingPunct="1">
              <a:buFont typeface="Wingdings" pitchFamily="2" charset="2"/>
              <a:buNone/>
            </a:pPr>
            <a:endParaRPr lang="zh-CN" altLang="en-US" sz="2800" dirty="0"/>
          </a:p>
          <a:p>
            <a:pPr lvl="1" eaLnBrk="1" hangingPunct="1">
              <a:buSzPct val="60000"/>
              <a:buFont typeface="Wingdings" pitchFamily="2" charset="2"/>
              <a:buChar char="l"/>
            </a:pPr>
            <a:r>
              <a:rPr lang="zh-CN" altLang="en-US" dirty="0"/>
              <a:t>接收消息的对象；</a:t>
            </a:r>
          </a:p>
          <a:p>
            <a:pPr lvl="1" eaLnBrk="1" hangingPunct="1">
              <a:buSzPct val="60000"/>
              <a:buFont typeface="Wingdings" pitchFamily="2" charset="2"/>
              <a:buChar char="l"/>
            </a:pPr>
            <a:r>
              <a:rPr lang="zh-CN" altLang="en-US" dirty="0"/>
              <a:t>消息选择符（也称为消息名）；</a:t>
            </a:r>
          </a:p>
          <a:p>
            <a:pPr lvl="1" eaLnBrk="1" hangingPunct="1">
              <a:buSzPct val="60000"/>
              <a:buFont typeface="Wingdings" pitchFamily="2" charset="2"/>
              <a:buChar char="l"/>
            </a:pPr>
            <a:r>
              <a:rPr lang="zh-CN" altLang="en-US" dirty="0"/>
              <a:t>零个或多个变</a:t>
            </a:r>
            <a:r>
              <a:rPr lang="zh-CN" altLang="en-US" dirty="0" smtClean="0"/>
              <a:t>元</a:t>
            </a:r>
            <a:r>
              <a:rPr lang="en-US" altLang="zh-CN" dirty="0" smtClean="0"/>
              <a:t>(</a:t>
            </a:r>
            <a:r>
              <a:rPr lang="zh-CN" altLang="en-US" dirty="0" smtClean="0"/>
              <a:t>参数</a:t>
            </a:r>
            <a:r>
              <a:rPr lang="en-US" altLang="zh-CN" dirty="0" smtClean="0"/>
              <a:t>)</a:t>
            </a:r>
            <a:r>
              <a:rPr lang="zh-CN" altLang="en-US" dirty="0" smtClean="0"/>
              <a:t>。</a:t>
            </a:r>
            <a:endParaRPr lang="zh-CN" altLang="en-US" dirty="0"/>
          </a:p>
          <a:p>
            <a:pPr lvl="1" eaLnBrk="1" hangingPunct="1">
              <a:buFont typeface="Wingdings" pitchFamily="2" charset="2"/>
              <a:buNone/>
            </a:pPr>
            <a:r>
              <a:rPr lang="zh-CN" altLang="en-US" sz="3000" dirty="0">
                <a:solidFill>
                  <a:schemeClr val="accent2"/>
                </a:solidFill>
              </a:rPr>
              <a:t> </a:t>
            </a:r>
            <a:r>
              <a:rPr lang="en-US" altLang="zh-CN" sz="2400" b="1" dirty="0">
                <a:solidFill>
                  <a:schemeClr val="accent2"/>
                </a:solidFill>
              </a:rPr>
              <a:t>[</a:t>
            </a:r>
            <a:r>
              <a:rPr lang="zh-CN" altLang="en-US" sz="2400" b="1" dirty="0">
                <a:solidFill>
                  <a:schemeClr val="accent2"/>
                </a:solidFill>
              </a:rPr>
              <a:t>例如</a:t>
            </a:r>
            <a:r>
              <a:rPr lang="en-US" altLang="zh-CN" sz="2400" b="1" dirty="0">
                <a:solidFill>
                  <a:schemeClr val="accent2"/>
                </a:solidFill>
              </a:rPr>
              <a:t>]</a:t>
            </a:r>
            <a:r>
              <a:rPr lang="zh-CN" altLang="en-US" sz="2400" b="1" dirty="0">
                <a:solidFill>
                  <a:schemeClr val="accent2"/>
                </a:solidFill>
              </a:rPr>
              <a:t>： </a:t>
            </a:r>
            <a:r>
              <a:rPr lang="en-US" altLang="zh-CN" sz="2400" dirty="0" err="1"/>
              <a:t>MyCircle.Show</a:t>
            </a:r>
            <a:r>
              <a:rPr lang="en-US" altLang="zh-CN" sz="2400" dirty="0"/>
              <a:t>(GREEN) </a:t>
            </a:r>
            <a:endParaRPr lang="en-US" altLang="zh-CN" sz="2400" b="1" dirty="0">
              <a:solidFill>
                <a:schemeClr val="accent2"/>
              </a:solidFill>
            </a:endParaRPr>
          </a:p>
          <a:p>
            <a:pPr eaLnBrk="1" hangingPunct="1">
              <a:buFont typeface="Wingdings" pitchFamily="2" charset="2"/>
              <a:buNone/>
            </a:pPr>
            <a:r>
              <a:rPr lang="en-US" altLang="zh-CN" sz="2400" dirty="0"/>
              <a:t>                  </a:t>
            </a:r>
            <a:r>
              <a:rPr lang="zh-CN" altLang="en-US" sz="2400" dirty="0"/>
              <a:t>其中：</a:t>
            </a:r>
          </a:p>
          <a:p>
            <a:pPr eaLnBrk="1" hangingPunct="1">
              <a:buFont typeface="Wingdings" pitchFamily="2" charset="2"/>
              <a:buNone/>
            </a:pPr>
            <a:r>
              <a:rPr lang="zh-CN" altLang="en-US" sz="2400" dirty="0"/>
              <a:t>                       </a:t>
            </a:r>
            <a:r>
              <a:rPr lang="en-US" altLang="zh-CN" sz="2400" dirty="0" err="1"/>
              <a:t>MyCircle</a:t>
            </a:r>
            <a:r>
              <a:rPr lang="zh-CN" altLang="en-US" sz="2400" dirty="0"/>
              <a:t>是接收消息的对象的名字；</a:t>
            </a:r>
          </a:p>
          <a:p>
            <a:pPr eaLnBrk="1" hangingPunct="1">
              <a:buFont typeface="Wingdings" pitchFamily="2" charset="2"/>
              <a:buNone/>
            </a:pPr>
            <a:r>
              <a:rPr lang="zh-CN" altLang="en-US" sz="2400" dirty="0"/>
              <a:t>                       </a:t>
            </a:r>
            <a:r>
              <a:rPr lang="en-US" altLang="zh-CN" sz="2400" dirty="0"/>
              <a:t>Show</a:t>
            </a:r>
            <a:r>
              <a:rPr lang="zh-CN" altLang="en-US" sz="2400" dirty="0"/>
              <a:t>是消息选择符（即消息名）；</a:t>
            </a:r>
          </a:p>
          <a:p>
            <a:pPr eaLnBrk="1" hangingPunct="1">
              <a:buFont typeface="Wingdings" pitchFamily="2" charset="2"/>
              <a:buNone/>
            </a:pPr>
            <a:r>
              <a:rPr lang="zh-CN" altLang="en-US" sz="2400" dirty="0"/>
              <a:t>                       </a:t>
            </a:r>
            <a:r>
              <a:rPr lang="en-US" altLang="zh-CN" sz="2400" dirty="0"/>
              <a:t>GREEN</a:t>
            </a:r>
            <a:r>
              <a:rPr lang="zh-CN" altLang="en-US" sz="2400" dirty="0"/>
              <a:t>是消息的变元。</a:t>
            </a:r>
            <a:r>
              <a:rPr lang="zh-CN" altLang="en-US" dirty="0"/>
              <a:t> </a:t>
            </a:r>
            <a:endParaRPr lang="zh-CN" altLang="en-US" sz="2800" b="1" dirty="0">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p:txBody>
          <a:bodyPr/>
          <a:lstStyle/>
          <a:p>
            <a:r>
              <a:rPr lang="en-US" altLang="zh-CN" dirty="0"/>
              <a:t>OOPL</a:t>
            </a:r>
            <a:r>
              <a:rPr lang="zh-CN" altLang="en-US" dirty="0"/>
              <a:t>三大特性</a:t>
            </a:r>
            <a:endParaRPr lang="zh-CN" altLang="zh-CN" dirty="0"/>
          </a:p>
        </p:txBody>
      </p:sp>
      <p:sp>
        <p:nvSpPr>
          <p:cNvPr id="33795" name="内容占位符 2"/>
          <p:cNvSpPr>
            <a:spLocks noGrp="1"/>
          </p:cNvSpPr>
          <p:nvPr>
            <p:ph idx="4294967295"/>
          </p:nvPr>
        </p:nvSpPr>
        <p:spPr/>
        <p:txBody>
          <a:bodyPr/>
          <a:lstStyle/>
          <a:p>
            <a:pPr marL="984250" lvl="1" indent="-514350">
              <a:buFont typeface="Verdana" pitchFamily="34" charset="0"/>
              <a:buAutoNum type="arabicPeriod"/>
            </a:pPr>
            <a:r>
              <a:rPr lang="zh-CN" altLang="en-US" dirty="0" smtClean="0"/>
              <a:t>封装</a:t>
            </a:r>
            <a:r>
              <a:rPr lang="zh-CN" altLang="en-US" dirty="0"/>
              <a:t>性</a:t>
            </a:r>
            <a:endParaRPr lang="en-US" altLang="zh-CN" dirty="0"/>
          </a:p>
          <a:p>
            <a:pPr marL="984250" lvl="1" indent="-514350">
              <a:buFont typeface="Verdana" pitchFamily="34" charset="0"/>
              <a:buAutoNum type="arabicPeriod"/>
            </a:pPr>
            <a:r>
              <a:rPr lang="zh-CN" altLang="en-US" dirty="0"/>
              <a:t>继承性</a:t>
            </a:r>
            <a:endParaRPr lang="en-US" altLang="zh-CN" dirty="0"/>
          </a:p>
          <a:p>
            <a:pPr marL="984250" lvl="1" indent="-514350">
              <a:buFont typeface="Verdana" pitchFamily="34" charset="0"/>
              <a:buAutoNum type="arabicPeriod"/>
            </a:pPr>
            <a:r>
              <a:rPr lang="zh-CN" altLang="en-US" dirty="0"/>
              <a:t>多态性</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en-US" altLang="zh-CN" sz="3000" dirty="0" smtClean="0"/>
              <a:t>1. </a:t>
            </a:r>
            <a:r>
              <a:rPr lang="zh-CN" altLang="en-US" sz="3000" dirty="0"/>
              <a:t>封装性（</a:t>
            </a:r>
            <a:r>
              <a:rPr lang="en-US" altLang="zh-CN" sz="3000" dirty="0"/>
              <a:t>Encapsulation</a:t>
            </a:r>
            <a:r>
              <a:rPr lang="zh-CN" altLang="en-US" sz="3000" dirty="0"/>
              <a:t>）</a:t>
            </a:r>
          </a:p>
        </p:txBody>
      </p:sp>
      <p:sp>
        <p:nvSpPr>
          <p:cNvPr id="34819" name="Rectangle 3"/>
          <p:cNvSpPr>
            <a:spLocks noGrp="1" noChangeArrowheads="1"/>
          </p:cNvSpPr>
          <p:nvPr>
            <p:ph type="body" idx="4294967295"/>
          </p:nvPr>
        </p:nvSpPr>
        <p:spPr>
          <a:xfrm>
            <a:off x="566738" y="1752600"/>
            <a:ext cx="8001000" cy="4413250"/>
          </a:xfrm>
        </p:spPr>
        <p:txBody>
          <a:bodyPr/>
          <a:lstStyle/>
          <a:p>
            <a:pPr eaLnBrk="1" hangingPunct="1">
              <a:buFont typeface="Wingdings" pitchFamily="2" charset="2"/>
              <a:buNone/>
            </a:pPr>
            <a:r>
              <a:rPr lang="en-US" altLang="zh-CN" sz="2600"/>
              <a:t>        </a:t>
            </a:r>
            <a:r>
              <a:rPr lang="zh-CN" altLang="en-US" sz="2600" b="1">
                <a:solidFill>
                  <a:schemeClr val="accent2"/>
                </a:solidFill>
              </a:rPr>
              <a:t>封装性</a:t>
            </a:r>
            <a:r>
              <a:rPr lang="zh-CN" altLang="en-US" sz="2600"/>
              <a:t>就是信息隐藏，把对象的实现细节对外界隐藏起来。</a:t>
            </a:r>
            <a:r>
              <a:rPr lang="zh-CN" altLang="en-US" sz="2400"/>
              <a:t> 封装就是将某事物包装起来，使外界不了解它的详细内情。</a:t>
            </a:r>
            <a:endParaRPr lang="zh-CN" altLang="en-US" sz="2600">
              <a:solidFill>
                <a:schemeClr val="accent2"/>
              </a:solidFill>
            </a:endParaRPr>
          </a:p>
          <a:p>
            <a:pPr eaLnBrk="1" hangingPunct="1">
              <a:buFont typeface="Wingdings" pitchFamily="2" charset="2"/>
              <a:buNone/>
            </a:pPr>
            <a:r>
              <a:rPr lang="zh-CN" altLang="en-US" sz="2600">
                <a:solidFill>
                  <a:schemeClr val="accent2"/>
                </a:solidFill>
              </a:rPr>
              <a:t>		</a:t>
            </a:r>
            <a:r>
              <a:rPr lang="en-US" altLang="zh-CN" sz="2600">
                <a:solidFill>
                  <a:schemeClr val="accent2"/>
                </a:solidFill>
              </a:rPr>
              <a:t>OO</a:t>
            </a:r>
            <a:r>
              <a:rPr lang="zh-CN" altLang="en-US" sz="2600">
                <a:solidFill>
                  <a:schemeClr val="accent2"/>
                </a:solidFill>
              </a:rPr>
              <a:t>的</a:t>
            </a:r>
            <a:r>
              <a:rPr lang="zh-CN" altLang="en-US" sz="2600" b="1">
                <a:solidFill>
                  <a:schemeClr val="accent2"/>
                </a:solidFill>
              </a:rPr>
              <a:t>封装性</a:t>
            </a:r>
            <a:r>
              <a:rPr lang="zh-CN" altLang="en-US" sz="2600"/>
              <a:t>把数据和实现操作的代码集中起来放在对象内部。使用一个对象的时候，只需知道它向外界提供的接口形式而无须知道它的数据结构细节和实现操作的算法 。</a:t>
            </a:r>
            <a:endParaRPr lang="zh-CN" altLang="en-US" sz="3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539750" y="981075"/>
            <a:ext cx="8001000" cy="5111750"/>
          </a:xfrm>
        </p:spPr>
        <p:txBody>
          <a:bodyPr/>
          <a:lstStyle/>
          <a:p>
            <a:pPr eaLnBrk="1" hangingPunct="1">
              <a:lnSpc>
                <a:spcPct val="90000"/>
              </a:lnSpc>
              <a:buFont typeface="Wingdings" pitchFamily="2" charset="2"/>
              <a:buChar char="Ø"/>
            </a:pPr>
            <a:r>
              <a:rPr lang="zh-CN" altLang="en-US" sz="2800"/>
              <a:t>封装的特点 ：</a:t>
            </a:r>
          </a:p>
          <a:p>
            <a:pPr eaLnBrk="1" hangingPunct="1">
              <a:lnSpc>
                <a:spcPct val="90000"/>
              </a:lnSpc>
              <a:buFont typeface="Wingdings" pitchFamily="2" charset="2"/>
              <a:buNone/>
            </a:pPr>
            <a:endParaRPr lang="zh-CN" altLang="en-US" sz="1400"/>
          </a:p>
          <a:p>
            <a:pPr lvl="1" eaLnBrk="1" hangingPunct="1">
              <a:lnSpc>
                <a:spcPct val="90000"/>
              </a:lnSpc>
              <a:buSzPct val="60000"/>
              <a:buFont typeface="Wingdings" pitchFamily="2" charset="2"/>
              <a:buNone/>
            </a:pPr>
            <a:r>
              <a:rPr lang="en-US" altLang="zh-CN"/>
              <a:t>1) </a:t>
            </a:r>
            <a:r>
              <a:rPr lang="zh-CN" altLang="en-US"/>
              <a:t>有一个清楚的边界。</a:t>
            </a:r>
          </a:p>
          <a:p>
            <a:pPr lvl="2" eaLnBrk="1" hangingPunct="1">
              <a:lnSpc>
                <a:spcPct val="90000"/>
              </a:lnSpc>
              <a:buFont typeface="Wingdings" pitchFamily="2" charset="2"/>
              <a:buNone/>
            </a:pPr>
            <a:r>
              <a:rPr lang="zh-CN" altLang="en-US" sz="2400"/>
              <a:t>	尽可能的隐藏对象的内部细节，对外形成一个边界。所有私有数据和实现操作的代码都被封装在这个边界内，从外面看不见更不能直接访问。</a:t>
            </a:r>
            <a:endParaRPr lang="zh-CN" altLang="en-US" sz="1000"/>
          </a:p>
          <a:p>
            <a:pPr lvl="1" eaLnBrk="1" hangingPunct="1">
              <a:lnSpc>
                <a:spcPct val="90000"/>
              </a:lnSpc>
              <a:buSzPct val="60000"/>
              <a:buFont typeface="Wingdings" pitchFamily="2" charset="2"/>
              <a:buNone/>
            </a:pPr>
            <a:r>
              <a:rPr lang="en-US" altLang="zh-CN"/>
              <a:t>2) </a:t>
            </a:r>
            <a:r>
              <a:rPr lang="zh-CN" altLang="en-US"/>
              <a:t>有确定的接口。</a:t>
            </a:r>
          </a:p>
          <a:p>
            <a:pPr lvl="2" eaLnBrk="1" hangingPunct="1">
              <a:lnSpc>
                <a:spcPct val="90000"/>
              </a:lnSpc>
              <a:buFont typeface="Wingdings" pitchFamily="2" charset="2"/>
              <a:buNone/>
            </a:pPr>
            <a:r>
              <a:rPr lang="zh-CN" altLang="en-US"/>
              <a:t>只保留有限的对外接口使之与外部发生联系。这些接口就是对象可以接受的消息，其他对象只能通过这些接口向该对象发送消息。</a:t>
            </a:r>
            <a:endParaRPr lang="zh-CN" altLang="en-US" sz="1000"/>
          </a:p>
          <a:p>
            <a:pPr lvl="1" eaLnBrk="1" hangingPunct="1">
              <a:lnSpc>
                <a:spcPct val="90000"/>
              </a:lnSpc>
              <a:buSzPct val="60000"/>
              <a:buFont typeface="Wingdings" pitchFamily="2" charset="2"/>
              <a:buNone/>
            </a:pPr>
            <a:r>
              <a:rPr lang="en-US" altLang="zh-CN"/>
              <a:t>3) </a:t>
            </a:r>
            <a:r>
              <a:rPr lang="zh-CN" altLang="en-US"/>
              <a:t>受保护的内部实现。</a:t>
            </a:r>
          </a:p>
          <a:p>
            <a:pPr lvl="2" eaLnBrk="1" hangingPunct="1">
              <a:lnSpc>
                <a:spcPct val="90000"/>
              </a:lnSpc>
              <a:buFont typeface="Wingdings" pitchFamily="2" charset="2"/>
              <a:buNone/>
            </a:pPr>
            <a:r>
              <a:rPr lang="zh-CN" altLang="en-US"/>
              <a:t>	     实现对象功能的细节（全部属性和全部操作代码）结合在一起，形成一个不可分割的独立单位，不能在定义该对象的类的范围外进行访问。</a:t>
            </a:r>
            <a:endParaRPr lang="en-US" altLang="zh-CN"/>
          </a:p>
          <a:p>
            <a:pPr lvl="2" eaLnBrk="1" hangingPunct="1">
              <a:lnSpc>
                <a:spcPct val="90000"/>
              </a:lnSpc>
              <a:buFont typeface="Wingdings" pitchFamily="2" charset="2"/>
              <a:buNone/>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p:txBody>
          <a:bodyPr/>
          <a:lstStyle/>
          <a:p>
            <a:r>
              <a:rPr lang="zh-CN" altLang="en-US" dirty="0" smtClean="0"/>
              <a:t>封装</a:t>
            </a:r>
            <a:endParaRPr lang="zh-CN" altLang="zh-CN" dirty="0"/>
          </a:p>
        </p:txBody>
      </p:sp>
      <p:sp>
        <p:nvSpPr>
          <p:cNvPr id="36867" name="内容占位符 2"/>
          <p:cNvSpPr>
            <a:spLocks noGrp="1"/>
          </p:cNvSpPr>
          <p:nvPr>
            <p:ph idx="4294967295"/>
          </p:nvPr>
        </p:nvSpPr>
        <p:spPr/>
        <p:txBody>
          <a:bodyPr/>
          <a:lstStyle/>
          <a:p>
            <a:r>
              <a:rPr lang="zh-CN" altLang="en-US" sz="3200" dirty="0"/>
              <a:t>封装是面向对象程序设计语言必须提供的机制。</a:t>
            </a:r>
            <a:endParaRPr lang="en-US" altLang="zh-CN" sz="3200" dirty="0"/>
          </a:p>
          <a:p>
            <a:r>
              <a:rPr lang="zh-CN" altLang="en-US" sz="3200" dirty="0"/>
              <a:t>面向对象程序设计语言必须提供把对象的</a:t>
            </a:r>
            <a:r>
              <a:rPr lang="zh-CN" altLang="en-US" sz="3200" dirty="0">
                <a:solidFill>
                  <a:srgbClr val="FF0000"/>
                </a:solidFill>
              </a:rPr>
              <a:t>属性和操作</a:t>
            </a:r>
            <a:r>
              <a:rPr lang="zh-CN" altLang="en-US" sz="3200" dirty="0"/>
              <a:t>结合在一起的程序手段，并且需要保证其他对象只能访问该对象的公共服务（操作），这种机制称为面向对象程序设计语言的封装机制。</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p:txBody>
          <a:bodyPr/>
          <a:lstStyle/>
          <a:p>
            <a:r>
              <a:rPr lang="en-US" altLang="zh-CN" dirty="0" smtClean="0"/>
              <a:t> C++/Java</a:t>
            </a:r>
            <a:r>
              <a:rPr lang="zh-CN" altLang="en-US" dirty="0" smtClean="0"/>
              <a:t>中的封装</a:t>
            </a:r>
            <a:endParaRPr lang="zh-CN" altLang="zh-CN" dirty="0"/>
          </a:p>
        </p:txBody>
      </p:sp>
      <p:sp>
        <p:nvSpPr>
          <p:cNvPr id="37891" name="内容占位符 2"/>
          <p:cNvSpPr>
            <a:spLocks noGrp="1"/>
          </p:cNvSpPr>
          <p:nvPr>
            <p:ph idx="4294967295"/>
          </p:nvPr>
        </p:nvSpPr>
        <p:spPr/>
        <p:txBody>
          <a:bodyPr/>
          <a:lstStyle/>
          <a:p>
            <a:pPr>
              <a:lnSpc>
                <a:spcPct val="90000"/>
              </a:lnSpc>
            </a:pPr>
            <a:r>
              <a:rPr lang="zh-CN" altLang="en-US" sz="2400" dirty="0"/>
              <a:t> 在</a:t>
            </a:r>
            <a:r>
              <a:rPr lang="en-US" altLang="zh-CN" sz="2400" dirty="0"/>
              <a:t>C++</a:t>
            </a:r>
            <a:r>
              <a:rPr lang="zh-CN" altLang="en-US" sz="2400" dirty="0"/>
              <a:t>中，提供类这种语言成分来实现封装。</a:t>
            </a:r>
          </a:p>
          <a:p>
            <a:pPr>
              <a:lnSpc>
                <a:spcPct val="90000"/>
              </a:lnSpc>
            </a:pPr>
            <a:r>
              <a:rPr lang="zh-CN" altLang="en-US" sz="2400" dirty="0"/>
              <a:t>  </a:t>
            </a:r>
            <a:r>
              <a:rPr lang="zh-CN" altLang="en-US" sz="2400" dirty="0" smtClean="0"/>
              <a:t>类</a:t>
            </a:r>
            <a:r>
              <a:rPr lang="zh-CN" altLang="en-US" sz="2400" dirty="0"/>
              <a:t>是属性和操作的结合体，并且在定义类的属性（定义为数据成员）和操作（定义为成员函数）时，规定了它们的可见性（访问权限）。类中的成员有公有（</a:t>
            </a:r>
            <a:r>
              <a:rPr lang="en-US" altLang="zh-CN" sz="2400" dirty="0"/>
              <a:t>public</a:t>
            </a:r>
            <a:r>
              <a:rPr lang="zh-CN" altLang="en-US" sz="2400" dirty="0"/>
              <a:t>）、私有（</a:t>
            </a:r>
            <a:r>
              <a:rPr lang="en-US" altLang="zh-CN" sz="2400" dirty="0"/>
              <a:t>private</a:t>
            </a:r>
            <a:r>
              <a:rPr lang="zh-CN" altLang="en-US" sz="2400" dirty="0"/>
              <a:t>）和保护（</a:t>
            </a:r>
            <a:r>
              <a:rPr lang="en-US" altLang="zh-CN" sz="2400" dirty="0"/>
              <a:t>protected</a:t>
            </a:r>
            <a:r>
              <a:rPr lang="zh-CN" altLang="en-US" sz="2400" dirty="0"/>
              <a:t>）三种控制权限，它们具有不同的访问限制。声明为私有的成员只能由类自己的函数访问；保护成员可以由该类及其派生类的成员函数访问；公有成员构成了类的界面，容许所有的函数访问。只有那些定义为公有（</a:t>
            </a:r>
            <a:r>
              <a:rPr lang="en-US" altLang="zh-CN" sz="2400" dirty="0"/>
              <a:t>public</a:t>
            </a:r>
            <a:r>
              <a:rPr lang="zh-CN" altLang="en-US" sz="2400" dirty="0"/>
              <a:t>）的对象成员才能为外界所访问。</a:t>
            </a:r>
          </a:p>
          <a:p>
            <a:pPr>
              <a:lnSpc>
                <a:spcPct val="90000"/>
              </a:lnSpc>
            </a:pPr>
            <a:r>
              <a:rPr lang="zh-CN" altLang="en-US" sz="2400" dirty="0" smtClean="0"/>
              <a:t>通过</a:t>
            </a:r>
            <a:r>
              <a:rPr lang="zh-CN" altLang="en-US" sz="2400" dirty="0"/>
              <a:t>将类中成员设置为具有不同的访问权限，实现了信息隐藏。</a:t>
            </a:r>
            <a:endParaRPr lang="zh-CN" altLang="en-US"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sz="3000" dirty="0" smtClean="0"/>
              <a:t>2. </a:t>
            </a:r>
            <a:r>
              <a:rPr lang="zh-CN" altLang="en-US" sz="3000" dirty="0"/>
              <a:t>继承（</a:t>
            </a:r>
            <a:r>
              <a:rPr lang="en-US" altLang="zh-CN" sz="3000" dirty="0"/>
              <a:t>Inheritance</a:t>
            </a:r>
            <a:r>
              <a:rPr lang="zh-CN" altLang="en-US" sz="3000" dirty="0"/>
              <a:t>）</a:t>
            </a:r>
          </a:p>
        </p:txBody>
      </p:sp>
      <p:sp>
        <p:nvSpPr>
          <p:cNvPr id="38915" name="Rectangle 3"/>
          <p:cNvSpPr>
            <a:spLocks noGrp="1" noChangeArrowheads="1"/>
          </p:cNvSpPr>
          <p:nvPr>
            <p:ph type="body" idx="4294967295"/>
          </p:nvPr>
        </p:nvSpPr>
        <p:spPr/>
        <p:txBody>
          <a:bodyPr/>
          <a:lstStyle/>
          <a:p>
            <a:pPr eaLnBrk="1" hangingPunct="1">
              <a:buFont typeface="Wingdings" pitchFamily="2" charset="2"/>
              <a:buNone/>
            </a:pPr>
            <a:r>
              <a:rPr lang="en-US" altLang="zh-CN" sz="2600"/>
              <a:t>        </a:t>
            </a:r>
            <a:r>
              <a:rPr lang="zh-CN" altLang="en-US" sz="2600"/>
              <a:t>广义地说，继承是指能够直接获得已有的性质和特征，而不必重复定义它们。</a:t>
            </a:r>
            <a:endParaRPr lang="en-US" altLang="zh-CN" sz="2600"/>
          </a:p>
          <a:p>
            <a:pPr eaLnBrk="1" hangingPunct="1">
              <a:buFont typeface="Wingdings" pitchFamily="2" charset="2"/>
              <a:buNone/>
            </a:pPr>
            <a:r>
              <a:rPr lang="zh-CN" altLang="en-US" sz="2600"/>
              <a:t>        在面向对象的软件技术中，</a:t>
            </a:r>
            <a:r>
              <a:rPr lang="zh-CN" altLang="en-US" sz="2600" b="1">
                <a:solidFill>
                  <a:schemeClr val="accent2"/>
                </a:solidFill>
              </a:rPr>
              <a:t>继承</a:t>
            </a:r>
            <a:r>
              <a:rPr lang="zh-CN" altLang="en-US" sz="2600"/>
              <a:t>是</a:t>
            </a:r>
            <a:r>
              <a:rPr lang="zh-CN" altLang="en-US" sz="2600" b="1">
                <a:solidFill>
                  <a:schemeClr val="accent2"/>
                </a:solidFill>
              </a:rPr>
              <a:t>子类</a:t>
            </a:r>
            <a:r>
              <a:rPr lang="zh-CN" altLang="en-US" sz="2600"/>
              <a:t>自动地共享</a:t>
            </a:r>
            <a:r>
              <a:rPr lang="zh-CN" altLang="en-US" sz="2600" b="1">
                <a:solidFill>
                  <a:schemeClr val="accent2"/>
                </a:solidFill>
              </a:rPr>
              <a:t>基类</a:t>
            </a:r>
            <a:r>
              <a:rPr lang="zh-CN" altLang="en-US" sz="2600"/>
              <a:t>中定义的数据和方法的机制。</a:t>
            </a:r>
          </a:p>
          <a:p>
            <a:pPr eaLnBrk="1" hangingPunct="1">
              <a:buFont typeface="Wingdings" pitchFamily="2" charset="2"/>
              <a:buNone/>
            </a:pPr>
            <a:r>
              <a:rPr lang="zh-CN" altLang="en-US" sz="2600" b="1"/>
              <a:t>	</a:t>
            </a:r>
            <a:r>
              <a:rPr lang="en-US" altLang="zh-CN" sz="2600" b="1">
                <a:solidFill>
                  <a:schemeClr val="accent2"/>
                </a:solidFill>
              </a:rPr>
              <a:t>[</a:t>
            </a:r>
            <a:r>
              <a:rPr lang="zh-CN" altLang="en-US" sz="2600" b="1">
                <a:solidFill>
                  <a:schemeClr val="accent2"/>
                </a:solidFill>
              </a:rPr>
              <a:t>例如</a:t>
            </a:r>
            <a:r>
              <a:rPr lang="en-US" altLang="zh-CN" sz="2600" b="1">
                <a:solidFill>
                  <a:schemeClr val="accent2"/>
                </a:solidFill>
              </a:rPr>
              <a:t>]</a:t>
            </a:r>
            <a:r>
              <a:rPr lang="zh-CN" altLang="en-US" sz="2600" b="1">
                <a:solidFill>
                  <a:schemeClr val="accent2"/>
                </a:solidFill>
              </a:rPr>
              <a:t>：</a:t>
            </a:r>
          </a:p>
          <a:p>
            <a:pPr eaLnBrk="1" hangingPunct="1">
              <a:buFont typeface="Wingdings" pitchFamily="2" charset="2"/>
              <a:buNone/>
            </a:pPr>
            <a:endParaRPr lang="en-US" altLang="zh-CN" sz="2800"/>
          </a:p>
        </p:txBody>
      </p:sp>
      <p:sp>
        <p:nvSpPr>
          <p:cNvPr id="38916" name="Line 5"/>
          <p:cNvSpPr>
            <a:spLocks noChangeShapeType="1"/>
          </p:cNvSpPr>
          <p:nvPr/>
        </p:nvSpPr>
        <p:spPr bwMode="auto">
          <a:xfrm flipH="1" flipV="1">
            <a:off x="5230813" y="5429250"/>
            <a:ext cx="347662" cy="266700"/>
          </a:xfrm>
          <a:prstGeom prst="line">
            <a:avLst/>
          </a:prstGeom>
          <a:noFill/>
          <a:ln w="19050" cap="sq" cmpd="sng">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7" name="Line 6"/>
          <p:cNvSpPr>
            <a:spLocks noChangeShapeType="1"/>
          </p:cNvSpPr>
          <p:nvPr/>
        </p:nvSpPr>
        <p:spPr bwMode="auto">
          <a:xfrm flipH="1" flipV="1">
            <a:off x="4243388" y="4521200"/>
            <a:ext cx="400050" cy="288925"/>
          </a:xfrm>
          <a:prstGeom prst="line">
            <a:avLst/>
          </a:prstGeom>
          <a:noFill/>
          <a:ln w="19050" cap="sq" cmpd="sng">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8" name="Line 7"/>
          <p:cNvSpPr>
            <a:spLocks noChangeShapeType="1"/>
          </p:cNvSpPr>
          <p:nvPr/>
        </p:nvSpPr>
        <p:spPr bwMode="auto">
          <a:xfrm flipV="1">
            <a:off x="2843213" y="4521200"/>
            <a:ext cx="398462" cy="277813"/>
          </a:xfrm>
          <a:prstGeom prst="line">
            <a:avLst/>
          </a:prstGeom>
          <a:noFill/>
          <a:ln w="28575" cap="sq" cmpd="sng">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9" name="Rectangle 8"/>
          <p:cNvSpPr>
            <a:spLocks noChangeArrowheads="1"/>
          </p:cNvSpPr>
          <p:nvPr/>
        </p:nvSpPr>
        <p:spPr bwMode="auto">
          <a:xfrm>
            <a:off x="2909888" y="3895725"/>
            <a:ext cx="1733550" cy="576263"/>
          </a:xfrm>
          <a:prstGeom prst="rect">
            <a:avLst/>
          </a:prstGeom>
          <a:solidFill>
            <a:schemeClr val="bg1"/>
          </a:solidFill>
          <a:ln w="12700" cap="sq" cmpd="sng">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eaLnBrk="1" hangingPunct="1">
              <a:buClrTx/>
              <a:buSzTx/>
              <a:buFont typeface="Wingdings" pitchFamily="2" charset="2"/>
              <a:buNone/>
            </a:pPr>
            <a:r>
              <a:rPr lang="en-US" altLang="zh-CN">
                <a:latin typeface="Verdana" pitchFamily="34" charset="0"/>
              </a:rPr>
              <a:t>Polygon</a:t>
            </a:r>
            <a:r>
              <a:rPr lang="zh-CN" altLang="en-US" sz="1200">
                <a:latin typeface="Verdana" pitchFamily="34" charset="0"/>
              </a:rPr>
              <a:t>多边形</a:t>
            </a:r>
            <a:endParaRPr lang="en-US" altLang="zh-CN" sz="1200">
              <a:latin typeface="Verdana" pitchFamily="34" charset="0"/>
            </a:endParaRPr>
          </a:p>
        </p:txBody>
      </p:sp>
      <p:sp>
        <p:nvSpPr>
          <p:cNvPr id="38920" name="Rectangle 9"/>
          <p:cNvSpPr>
            <a:spLocks noChangeArrowheads="1"/>
          </p:cNvSpPr>
          <p:nvPr/>
        </p:nvSpPr>
        <p:spPr bwMode="auto">
          <a:xfrm>
            <a:off x="1403350" y="4832350"/>
            <a:ext cx="1944688" cy="512763"/>
          </a:xfrm>
          <a:prstGeom prst="rect">
            <a:avLst/>
          </a:prstGeom>
          <a:solidFill>
            <a:schemeClr val="bg1"/>
          </a:solidFill>
          <a:ln w="12700" cap="sq" cmpd="sng">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eaLnBrk="1" hangingPunct="1">
              <a:buClrTx/>
              <a:buSzTx/>
              <a:buFont typeface="Wingdings" pitchFamily="2" charset="2"/>
              <a:buNone/>
            </a:pPr>
            <a:r>
              <a:rPr lang="en-US" altLang="zh-CN">
                <a:latin typeface="Verdana" pitchFamily="34" charset="0"/>
              </a:rPr>
              <a:t>Triangle</a:t>
            </a:r>
            <a:r>
              <a:rPr lang="zh-CN" altLang="en-US" sz="1100">
                <a:latin typeface="Verdana" pitchFamily="34" charset="0"/>
              </a:rPr>
              <a:t>三角形</a:t>
            </a:r>
            <a:endParaRPr lang="en-US" altLang="zh-CN" sz="1100">
              <a:latin typeface="Verdana" pitchFamily="34" charset="0"/>
            </a:endParaRPr>
          </a:p>
        </p:txBody>
      </p:sp>
      <p:sp>
        <p:nvSpPr>
          <p:cNvPr id="38921" name="Rectangle 10"/>
          <p:cNvSpPr>
            <a:spLocks noChangeArrowheads="1"/>
          </p:cNvSpPr>
          <p:nvPr/>
        </p:nvSpPr>
        <p:spPr bwMode="auto">
          <a:xfrm>
            <a:off x="3995738" y="4832350"/>
            <a:ext cx="2560637" cy="512763"/>
          </a:xfrm>
          <a:prstGeom prst="rect">
            <a:avLst/>
          </a:prstGeom>
          <a:solidFill>
            <a:schemeClr val="bg1"/>
          </a:solidFill>
          <a:ln w="12700" cap="sq" cmpd="sng">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eaLnBrk="1" hangingPunct="1">
              <a:buClrTx/>
              <a:buSzTx/>
              <a:buFont typeface="Wingdings" pitchFamily="2" charset="2"/>
              <a:buNone/>
            </a:pPr>
            <a:r>
              <a:rPr lang="en-US" altLang="zh-CN">
                <a:latin typeface="Verdana" pitchFamily="34" charset="0"/>
              </a:rPr>
              <a:t>Quadrilateral</a:t>
            </a:r>
            <a:r>
              <a:rPr lang="zh-CN" altLang="en-US" sz="1200">
                <a:latin typeface="Verdana" pitchFamily="34" charset="0"/>
              </a:rPr>
              <a:t>四边形</a:t>
            </a:r>
            <a:endParaRPr lang="en-US" altLang="zh-CN" sz="1200">
              <a:latin typeface="Verdana" pitchFamily="34" charset="0"/>
            </a:endParaRPr>
          </a:p>
        </p:txBody>
      </p:sp>
      <p:sp>
        <p:nvSpPr>
          <p:cNvPr id="38922" name="Rectangle 11"/>
          <p:cNvSpPr>
            <a:spLocks noChangeArrowheads="1"/>
          </p:cNvSpPr>
          <p:nvPr/>
        </p:nvSpPr>
        <p:spPr bwMode="auto">
          <a:xfrm>
            <a:off x="4408488" y="5695950"/>
            <a:ext cx="2179637" cy="541338"/>
          </a:xfrm>
          <a:prstGeom prst="rect">
            <a:avLst/>
          </a:prstGeom>
          <a:solidFill>
            <a:schemeClr val="bg1"/>
          </a:solidFill>
          <a:ln w="12700" cap="sq" cmpd="sng">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eaLnBrk="1" hangingPunct="1">
              <a:buClrTx/>
              <a:buSzTx/>
              <a:buFont typeface="Wingdings" pitchFamily="2" charset="2"/>
              <a:buNone/>
            </a:pPr>
            <a:r>
              <a:rPr lang="en-US" altLang="zh-CN">
                <a:latin typeface="Verdana" pitchFamily="34" charset="0"/>
              </a:rPr>
              <a:t>Rectangle</a:t>
            </a:r>
            <a:r>
              <a:rPr lang="zh-CN" altLang="en-US" sz="1200">
                <a:latin typeface="Verdana" pitchFamily="34" charset="0"/>
              </a:rPr>
              <a:t>长方形</a:t>
            </a:r>
            <a:endParaRPr lang="en-US" altLang="zh-CN" sz="1200">
              <a:latin typeface="Verdana" pitchFamily="34" charset="0"/>
            </a:endParaRPr>
          </a:p>
        </p:txBody>
      </p:sp>
      <p:sp>
        <p:nvSpPr>
          <p:cNvPr id="38923" name="Line 13"/>
          <p:cNvSpPr>
            <a:spLocks noChangeShapeType="1"/>
          </p:cNvSpPr>
          <p:nvPr/>
        </p:nvSpPr>
        <p:spPr bwMode="auto">
          <a:xfrm>
            <a:off x="4714875" y="4184650"/>
            <a:ext cx="1944688" cy="0"/>
          </a:xfrm>
          <a:prstGeom prst="line">
            <a:avLst/>
          </a:prstGeom>
          <a:noFill/>
          <a:ln w="9525" cmpd="sng">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4" name="Text Box 14"/>
          <p:cNvSpPr txBox="1">
            <a:spLocks noChangeArrowheads="1"/>
          </p:cNvSpPr>
          <p:nvPr/>
        </p:nvSpPr>
        <p:spPr bwMode="auto">
          <a:xfrm>
            <a:off x="6659563" y="3943350"/>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latin typeface="楷体_GB2312" pitchFamily="1" charset="-122"/>
                <a:ea typeface="楷体_GB2312" pitchFamily="1" charset="-122"/>
              </a:rPr>
              <a:t>基类</a:t>
            </a:r>
            <a:r>
              <a:rPr lang="en-US" altLang="zh-CN" b="1">
                <a:latin typeface="楷体_GB2312" pitchFamily="1" charset="-122"/>
                <a:ea typeface="楷体_GB2312" pitchFamily="1" charset="-122"/>
              </a:rPr>
              <a:t>/</a:t>
            </a:r>
            <a:r>
              <a:rPr lang="zh-CN" altLang="en-US" b="1">
                <a:latin typeface="楷体_GB2312" pitchFamily="1" charset="-122"/>
                <a:ea typeface="楷体_GB2312" pitchFamily="1" charset="-122"/>
              </a:rPr>
              <a:t>父类</a:t>
            </a:r>
          </a:p>
        </p:txBody>
      </p:sp>
      <p:sp>
        <p:nvSpPr>
          <p:cNvPr id="38925" name="Line 15"/>
          <p:cNvSpPr>
            <a:spLocks noChangeShapeType="1"/>
          </p:cNvSpPr>
          <p:nvPr/>
        </p:nvSpPr>
        <p:spPr bwMode="auto">
          <a:xfrm>
            <a:off x="6588125" y="5048250"/>
            <a:ext cx="574675" cy="0"/>
          </a:xfrm>
          <a:prstGeom prst="line">
            <a:avLst/>
          </a:prstGeom>
          <a:noFill/>
          <a:ln w="9525" cmpd="sng">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26" name="Text Box 16"/>
          <p:cNvSpPr txBox="1">
            <a:spLocks noChangeArrowheads="1"/>
          </p:cNvSpPr>
          <p:nvPr/>
        </p:nvSpPr>
        <p:spPr bwMode="auto">
          <a:xfrm>
            <a:off x="7162800" y="4760913"/>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ea typeface="楷体_GB2312" pitchFamily="1" charset="-122"/>
              </a:rPr>
              <a:t>子类</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4"/>
          <p:cNvGrpSpPr>
            <a:grpSpLocks/>
          </p:cNvGrpSpPr>
          <p:nvPr/>
        </p:nvGrpSpPr>
        <p:grpSpPr bwMode="auto">
          <a:xfrm>
            <a:off x="1143000" y="1982788"/>
            <a:ext cx="6629400" cy="3843337"/>
            <a:chOff x="0" y="0"/>
            <a:chExt cx="3888" cy="1637"/>
          </a:xfrm>
        </p:grpSpPr>
        <p:grpSp>
          <p:nvGrpSpPr>
            <p:cNvPr id="40963" name="Group 22"/>
            <p:cNvGrpSpPr>
              <a:grpSpLocks/>
            </p:cNvGrpSpPr>
            <p:nvPr/>
          </p:nvGrpSpPr>
          <p:grpSpPr bwMode="auto">
            <a:xfrm>
              <a:off x="0" y="0"/>
              <a:ext cx="3888" cy="1248"/>
              <a:chOff x="0" y="0"/>
              <a:chExt cx="3888" cy="1248"/>
            </a:xfrm>
          </p:grpSpPr>
          <p:sp>
            <p:nvSpPr>
              <p:cNvPr id="40964" name="Rectangle 4"/>
              <p:cNvSpPr>
                <a:spLocks noChangeArrowheads="1"/>
              </p:cNvSpPr>
              <p:nvPr/>
            </p:nvSpPr>
            <p:spPr bwMode="auto">
              <a:xfrm>
                <a:off x="1392" y="0"/>
                <a:ext cx="110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交通工具</a:t>
                </a:r>
              </a:p>
            </p:txBody>
          </p:sp>
          <p:sp>
            <p:nvSpPr>
              <p:cNvPr id="40965" name="Rectangle 5"/>
              <p:cNvSpPr>
                <a:spLocks noChangeArrowheads="1"/>
              </p:cNvSpPr>
              <p:nvPr/>
            </p:nvSpPr>
            <p:spPr bwMode="auto">
              <a:xfrm>
                <a:off x="0" y="480"/>
                <a:ext cx="110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陆上交通工具</a:t>
                </a:r>
              </a:p>
            </p:txBody>
          </p:sp>
          <p:sp>
            <p:nvSpPr>
              <p:cNvPr id="40966" name="Rectangle 6"/>
              <p:cNvSpPr>
                <a:spLocks noChangeArrowheads="1"/>
              </p:cNvSpPr>
              <p:nvPr/>
            </p:nvSpPr>
            <p:spPr bwMode="auto">
              <a:xfrm>
                <a:off x="1392" y="480"/>
                <a:ext cx="110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空中交通工具</a:t>
                </a:r>
              </a:p>
            </p:txBody>
          </p:sp>
          <p:sp>
            <p:nvSpPr>
              <p:cNvPr id="40967" name="Rectangle 7"/>
              <p:cNvSpPr>
                <a:spLocks noChangeArrowheads="1"/>
              </p:cNvSpPr>
              <p:nvPr/>
            </p:nvSpPr>
            <p:spPr bwMode="auto">
              <a:xfrm>
                <a:off x="2784" y="480"/>
                <a:ext cx="110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海上交通工具</a:t>
                </a:r>
              </a:p>
            </p:txBody>
          </p:sp>
          <p:sp>
            <p:nvSpPr>
              <p:cNvPr id="40968" name="Rectangle 8"/>
              <p:cNvSpPr>
                <a:spLocks noChangeArrowheads="1"/>
              </p:cNvSpPr>
              <p:nvPr/>
            </p:nvSpPr>
            <p:spPr bwMode="auto">
              <a:xfrm>
                <a:off x="0" y="1008"/>
                <a:ext cx="38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汽车</a:t>
                </a:r>
              </a:p>
            </p:txBody>
          </p:sp>
          <p:sp>
            <p:nvSpPr>
              <p:cNvPr id="40969" name="Rectangle 9"/>
              <p:cNvSpPr>
                <a:spLocks noChangeArrowheads="1"/>
              </p:cNvSpPr>
              <p:nvPr/>
            </p:nvSpPr>
            <p:spPr bwMode="auto">
              <a:xfrm>
                <a:off x="2880" y="1008"/>
                <a:ext cx="38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军舰</a:t>
                </a:r>
              </a:p>
            </p:txBody>
          </p:sp>
          <p:sp>
            <p:nvSpPr>
              <p:cNvPr id="40970" name="Rectangle 10"/>
              <p:cNvSpPr>
                <a:spLocks noChangeArrowheads="1"/>
              </p:cNvSpPr>
              <p:nvPr/>
            </p:nvSpPr>
            <p:spPr bwMode="auto">
              <a:xfrm>
                <a:off x="576" y="1008"/>
                <a:ext cx="38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火车</a:t>
                </a:r>
              </a:p>
            </p:txBody>
          </p:sp>
          <p:sp>
            <p:nvSpPr>
              <p:cNvPr id="40971" name="Rectangle 11"/>
              <p:cNvSpPr>
                <a:spLocks noChangeArrowheads="1"/>
              </p:cNvSpPr>
              <p:nvPr/>
            </p:nvSpPr>
            <p:spPr bwMode="auto">
              <a:xfrm>
                <a:off x="3504" y="1008"/>
                <a:ext cx="38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轮船</a:t>
                </a:r>
              </a:p>
            </p:txBody>
          </p:sp>
          <p:sp>
            <p:nvSpPr>
              <p:cNvPr id="40972" name="Rectangle 12"/>
              <p:cNvSpPr>
                <a:spLocks noChangeArrowheads="1"/>
              </p:cNvSpPr>
              <p:nvPr/>
            </p:nvSpPr>
            <p:spPr bwMode="auto">
              <a:xfrm>
                <a:off x="1728" y="1008"/>
                <a:ext cx="384" cy="24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a:latin typeface="Tahoma" pitchFamily="34" charset="0"/>
                  </a:rPr>
                  <a:t>飞机</a:t>
                </a:r>
              </a:p>
            </p:txBody>
          </p:sp>
          <p:sp>
            <p:nvSpPr>
              <p:cNvPr id="40973" name="Line 13"/>
              <p:cNvSpPr>
                <a:spLocks noChangeShapeType="1"/>
              </p:cNvSpPr>
              <p:nvPr/>
            </p:nvSpPr>
            <p:spPr bwMode="auto">
              <a:xfrm flipH="1">
                <a:off x="576" y="96"/>
                <a:ext cx="768" cy="3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 name="Line 15"/>
              <p:cNvSpPr>
                <a:spLocks noChangeShapeType="1"/>
              </p:cNvSpPr>
              <p:nvPr/>
            </p:nvSpPr>
            <p:spPr bwMode="auto">
              <a:xfrm>
                <a:off x="2544" y="96"/>
                <a:ext cx="816" cy="336"/>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5" name="Line 16"/>
              <p:cNvSpPr>
                <a:spLocks noChangeShapeType="1"/>
              </p:cNvSpPr>
              <p:nvPr/>
            </p:nvSpPr>
            <p:spPr bwMode="auto">
              <a:xfrm>
                <a:off x="192" y="720"/>
                <a:ext cx="0" cy="2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6" name="Line 17"/>
              <p:cNvSpPr>
                <a:spLocks noChangeShapeType="1"/>
              </p:cNvSpPr>
              <p:nvPr/>
            </p:nvSpPr>
            <p:spPr bwMode="auto">
              <a:xfrm>
                <a:off x="768" y="720"/>
                <a:ext cx="0" cy="2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7" name="Line 18"/>
              <p:cNvSpPr>
                <a:spLocks noChangeShapeType="1"/>
              </p:cNvSpPr>
              <p:nvPr/>
            </p:nvSpPr>
            <p:spPr bwMode="auto">
              <a:xfrm>
                <a:off x="1899" y="729"/>
                <a:ext cx="0" cy="24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8" name="Line 19"/>
              <p:cNvSpPr>
                <a:spLocks noChangeShapeType="1"/>
              </p:cNvSpPr>
              <p:nvPr/>
            </p:nvSpPr>
            <p:spPr bwMode="auto">
              <a:xfrm>
                <a:off x="3060" y="747"/>
                <a:ext cx="0" cy="24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9" name="Line 20"/>
              <p:cNvSpPr>
                <a:spLocks noChangeShapeType="1"/>
              </p:cNvSpPr>
              <p:nvPr/>
            </p:nvSpPr>
            <p:spPr bwMode="auto">
              <a:xfrm>
                <a:off x="3696" y="747"/>
                <a:ext cx="0" cy="24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0" name="Line 21"/>
              <p:cNvSpPr>
                <a:spLocks noChangeShapeType="1"/>
              </p:cNvSpPr>
              <p:nvPr/>
            </p:nvSpPr>
            <p:spPr bwMode="auto">
              <a:xfrm>
                <a:off x="1920" y="261"/>
                <a:ext cx="0" cy="19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81" name="Text Box 23"/>
            <p:cNvSpPr txBox="1">
              <a:spLocks noChangeArrowheads="1"/>
            </p:cNvSpPr>
            <p:nvPr/>
          </p:nvSpPr>
          <p:spPr bwMode="auto">
            <a:xfrm>
              <a:off x="1008" y="1440"/>
              <a:ext cx="187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pPr>
              <a:r>
                <a:rPr lang="zh-CN" altLang="en-US">
                  <a:latin typeface="Tahoma" pitchFamily="34" charset="0"/>
                </a:rPr>
                <a:t>交通工具的层次关系</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sz="3000" dirty="0" smtClean="0"/>
              <a:t>继承的实现</a:t>
            </a:r>
            <a:endParaRPr lang="zh-CN" altLang="zh-CN" sz="3000" dirty="0"/>
          </a:p>
        </p:txBody>
      </p:sp>
      <p:sp>
        <p:nvSpPr>
          <p:cNvPr id="41987" name="Rectangle 3"/>
          <p:cNvSpPr>
            <a:spLocks noGrp="1" noChangeArrowheads="1"/>
          </p:cNvSpPr>
          <p:nvPr>
            <p:ph type="body" idx="4294967295"/>
          </p:nvPr>
        </p:nvSpPr>
        <p:spPr/>
        <p:txBody>
          <a:bodyPr/>
          <a:lstStyle/>
          <a:p>
            <a:pPr>
              <a:lnSpc>
                <a:spcPct val="90000"/>
              </a:lnSpc>
            </a:pPr>
            <a:r>
              <a:rPr lang="zh-CN" altLang="en-US" sz="2800"/>
              <a:t>在程序设计中，如果已经建立了一个名为</a:t>
            </a:r>
            <a:r>
              <a:rPr lang="en-US" altLang="zh-CN" sz="2800"/>
              <a:t>A</a:t>
            </a:r>
            <a:r>
              <a:rPr lang="zh-CN" altLang="en-US" sz="2800"/>
              <a:t>的类，又想另外建立一个名为</a:t>
            </a:r>
            <a:r>
              <a:rPr lang="en-US" altLang="zh-CN" sz="2800"/>
              <a:t>B</a:t>
            </a:r>
            <a:r>
              <a:rPr lang="zh-CN" altLang="en-US" sz="2800"/>
              <a:t>的类，而后者与前者内容基本相同，只是在前者的基础上增加一些属性和行为，显然不必再从头设计一个新类，而只需在类</a:t>
            </a:r>
            <a:r>
              <a:rPr lang="en-US" altLang="zh-CN" sz="2800"/>
              <a:t>A</a:t>
            </a:r>
            <a:r>
              <a:rPr lang="zh-CN" altLang="en-US" sz="2800"/>
              <a:t>的基础上增加一些新的内容即可。这就是面向对象程序设计中的继承机制。</a:t>
            </a:r>
            <a:endParaRPr lang="en-US" altLang="zh-CN" sz="2800"/>
          </a:p>
          <a:p>
            <a:pPr>
              <a:lnSpc>
                <a:spcPct val="90000"/>
              </a:lnSpc>
            </a:pPr>
            <a:r>
              <a:rPr lang="zh-CN" altLang="en-US" sz="2800"/>
              <a:t>在</a:t>
            </a:r>
            <a:r>
              <a:rPr lang="en-US" altLang="zh-CN" sz="2800"/>
              <a:t>C++</a:t>
            </a:r>
            <a:r>
              <a:rPr lang="zh-CN" altLang="en-US" sz="2800"/>
              <a:t>中，从一个基类派生一个类包括了三个方面的工作：吸收基类成员、改造基类成员和添加新的成员。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a:xfrm>
            <a:off x="566738" y="1052513"/>
            <a:ext cx="8001000" cy="5329237"/>
          </a:xfrm>
        </p:spPr>
        <p:txBody>
          <a:bodyPr/>
          <a:lstStyle/>
          <a:p>
            <a:pPr eaLnBrk="1" hangingPunct="1">
              <a:buFont typeface="Wingdings" pitchFamily="2" charset="2"/>
              <a:buNone/>
            </a:pPr>
            <a:r>
              <a:rPr lang="en-US" altLang="zh-CN" sz="2600" b="1" dirty="0">
                <a:solidFill>
                  <a:schemeClr val="accent2"/>
                </a:solidFill>
              </a:rPr>
              <a:t>[</a:t>
            </a:r>
            <a:r>
              <a:rPr lang="zh-CN" altLang="en-US" sz="2600" b="1" dirty="0">
                <a:solidFill>
                  <a:schemeClr val="accent2"/>
                </a:solidFill>
              </a:rPr>
              <a:t>说明</a:t>
            </a:r>
            <a:r>
              <a:rPr lang="en-US" altLang="zh-CN" sz="2600" b="1" dirty="0">
                <a:solidFill>
                  <a:schemeClr val="accent2"/>
                </a:solidFill>
              </a:rPr>
              <a:t>]</a:t>
            </a:r>
            <a:r>
              <a:rPr lang="zh-CN" altLang="en-US" sz="2600" b="1" dirty="0">
                <a:solidFill>
                  <a:schemeClr val="accent2"/>
                </a:solidFill>
              </a:rPr>
              <a:t>：</a:t>
            </a:r>
          </a:p>
          <a:p>
            <a:pPr eaLnBrk="1" hangingPunct="1">
              <a:buFont typeface="Wingdings" pitchFamily="2" charset="2"/>
              <a:buNone/>
            </a:pPr>
            <a:endParaRPr lang="zh-CN" altLang="en-US" sz="1400" b="1" dirty="0">
              <a:solidFill>
                <a:schemeClr val="accent2"/>
              </a:solidFill>
            </a:endParaRPr>
          </a:p>
          <a:p>
            <a:pPr lvl="1" algn="just" eaLnBrk="1" hangingPunct="1">
              <a:buClr>
                <a:schemeClr val="tx1"/>
              </a:buClr>
              <a:buFont typeface="Wingdings" pitchFamily="2" charset="2"/>
              <a:buChar char="Ø"/>
            </a:pPr>
            <a:r>
              <a:rPr lang="zh-CN" altLang="en-US" sz="2400" dirty="0"/>
              <a:t>继承是使用</a:t>
            </a:r>
            <a:r>
              <a:rPr lang="zh-CN" altLang="en-US" sz="2400" b="1" dirty="0">
                <a:solidFill>
                  <a:srgbClr val="FF0000"/>
                </a:solidFill>
              </a:rPr>
              <a:t>已有的类定义做为基础建立新类的定义</a:t>
            </a:r>
            <a:r>
              <a:rPr lang="zh-CN" altLang="en-US" sz="2400" dirty="0"/>
              <a:t>的技术。</a:t>
            </a:r>
          </a:p>
          <a:p>
            <a:pPr lvl="1" algn="just" eaLnBrk="1" hangingPunct="1">
              <a:buClr>
                <a:schemeClr val="tx1"/>
              </a:buClr>
              <a:buFont typeface="Wingdings" pitchFamily="2" charset="2"/>
              <a:buChar char="Ø"/>
            </a:pPr>
            <a:r>
              <a:rPr lang="zh-CN" altLang="en-US" sz="2400" b="1" dirty="0">
                <a:solidFill>
                  <a:srgbClr val="FF0000"/>
                </a:solidFill>
              </a:rPr>
              <a:t>继承具有传递性</a:t>
            </a:r>
            <a:r>
              <a:rPr lang="zh-CN" altLang="en-US" sz="2400" dirty="0"/>
              <a:t>，如果类</a:t>
            </a:r>
            <a:r>
              <a:rPr lang="en-US" altLang="zh-CN" sz="2400" dirty="0"/>
              <a:t>C</a:t>
            </a:r>
            <a:r>
              <a:rPr lang="zh-CN" altLang="en-US" sz="2400" dirty="0"/>
              <a:t>继承类</a:t>
            </a:r>
            <a:r>
              <a:rPr lang="en-US" altLang="zh-CN" sz="2400" dirty="0"/>
              <a:t>B</a:t>
            </a:r>
            <a:r>
              <a:rPr lang="zh-CN" altLang="en-US" sz="2400" dirty="0"/>
              <a:t>，类</a:t>
            </a:r>
            <a:r>
              <a:rPr lang="en-US" altLang="zh-CN" sz="2400" dirty="0"/>
              <a:t>B</a:t>
            </a:r>
            <a:r>
              <a:rPr lang="zh-CN" altLang="en-US" sz="2400" dirty="0"/>
              <a:t>继承类</a:t>
            </a:r>
            <a:r>
              <a:rPr lang="en-US" altLang="zh-CN" sz="2400" dirty="0"/>
              <a:t>A</a:t>
            </a:r>
            <a:r>
              <a:rPr lang="zh-CN" altLang="en-US" sz="2400" dirty="0"/>
              <a:t>，则类</a:t>
            </a:r>
            <a:r>
              <a:rPr lang="en-US" altLang="zh-CN" sz="2400" dirty="0"/>
              <a:t>C</a:t>
            </a:r>
            <a:r>
              <a:rPr lang="zh-CN" altLang="en-US" sz="2400" dirty="0"/>
              <a:t>继承类</a:t>
            </a:r>
            <a:r>
              <a:rPr lang="en-US" altLang="zh-CN" sz="2400" dirty="0"/>
              <a:t>A</a:t>
            </a:r>
            <a:r>
              <a:rPr lang="zh-CN" altLang="en-US" sz="2400" dirty="0"/>
              <a:t>。</a:t>
            </a:r>
            <a:endParaRPr lang="en-US" altLang="zh-CN" sz="2400" dirty="0"/>
          </a:p>
          <a:p>
            <a:pPr lvl="1" algn="just" eaLnBrk="1" hangingPunct="1">
              <a:buClr>
                <a:schemeClr val="tx1"/>
              </a:buClr>
              <a:buFont typeface="Wingdings" pitchFamily="2" charset="2"/>
              <a:buChar char="Ø"/>
            </a:pPr>
            <a:r>
              <a:rPr lang="zh-CN" altLang="en-US" sz="2400" dirty="0"/>
              <a:t>一个类除了具有该类所描述的性质外，还具有类等级中该类上层全部基类描述的一切性质。</a:t>
            </a:r>
          </a:p>
          <a:p>
            <a:pPr lvl="1" algn="just" eaLnBrk="1" hangingPunct="1">
              <a:buFont typeface="Wingdings" pitchFamily="2" charset="2"/>
              <a:buNone/>
            </a:pPr>
            <a:endParaRPr lang="en-US" altLang="zh-CN" sz="2400" dirty="0"/>
          </a:p>
        </p:txBody>
      </p:sp>
      <p:sp>
        <p:nvSpPr>
          <p:cNvPr id="44035" name="矩形 1"/>
          <p:cNvSpPr>
            <a:spLocks noChangeArrowheads="1"/>
          </p:cNvSpPr>
          <p:nvPr/>
        </p:nvSpPr>
        <p:spPr bwMode="auto">
          <a:xfrm>
            <a:off x="4064000" y="5873750"/>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en-US" altLang="zh-CN">
                <a:solidFill>
                  <a:srgbClr val="000000"/>
                </a:solidFill>
                <a:latin typeface="Verdana" pitchFamily="34" charset="0"/>
              </a:rPr>
              <a:t>C</a:t>
            </a:r>
            <a:endParaRPr lang="zh-CN" altLang="en-US"/>
          </a:p>
        </p:txBody>
      </p:sp>
      <p:sp>
        <p:nvSpPr>
          <p:cNvPr id="44036" name="矩形 2"/>
          <p:cNvSpPr>
            <a:spLocks noChangeArrowheads="1"/>
          </p:cNvSpPr>
          <p:nvPr/>
        </p:nvSpPr>
        <p:spPr bwMode="auto">
          <a:xfrm>
            <a:off x="4059238" y="5157788"/>
            <a:ext cx="534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en-US" altLang="zh-CN">
                <a:solidFill>
                  <a:srgbClr val="000000"/>
                </a:solidFill>
                <a:latin typeface="Verdana" pitchFamily="34" charset="0"/>
              </a:rPr>
              <a:t>B</a:t>
            </a:r>
            <a:endParaRPr lang="zh-CN" altLang="en-US"/>
          </a:p>
        </p:txBody>
      </p:sp>
      <p:sp>
        <p:nvSpPr>
          <p:cNvPr id="44037" name="矩形 3"/>
          <p:cNvSpPr>
            <a:spLocks noChangeArrowheads="1"/>
          </p:cNvSpPr>
          <p:nvPr/>
        </p:nvSpPr>
        <p:spPr bwMode="auto">
          <a:xfrm>
            <a:off x="4008438" y="4508500"/>
            <a:ext cx="531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en-US" altLang="zh-CN">
                <a:solidFill>
                  <a:srgbClr val="000000"/>
                </a:solidFill>
                <a:latin typeface="Verdana" pitchFamily="34" charset="0"/>
              </a:rPr>
              <a:t>A</a:t>
            </a:r>
            <a:endParaRPr lang="zh-CN" altLang="en-US"/>
          </a:p>
        </p:txBody>
      </p:sp>
      <p:sp>
        <p:nvSpPr>
          <p:cNvPr id="44038" name="Line 13"/>
          <p:cNvSpPr>
            <a:spLocks noChangeShapeType="1"/>
          </p:cNvSpPr>
          <p:nvPr/>
        </p:nvSpPr>
        <p:spPr bwMode="auto">
          <a:xfrm>
            <a:off x="4337050" y="5562600"/>
            <a:ext cx="0" cy="341313"/>
          </a:xfrm>
          <a:prstGeom prst="line">
            <a:avLst/>
          </a:prstGeom>
          <a:noFill/>
          <a:ln w="9525" cmpd="sng">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39" name="Line 13"/>
          <p:cNvSpPr>
            <a:spLocks noChangeShapeType="1"/>
          </p:cNvSpPr>
          <p:nvPr/>
        </p:nvSpPr>
        <p:spPr bwMode="auto">
          <a:xfrm>
            <a:off x="4273550" y="4916488"/>
            <a:ext cx="0" cy="341312"/>
          </a:xfrm>
          <a:prstGeom prst="line">
            <a:avLst/>
          </a:prstGeom>
          <a:noFill/>
          <a:ln w="9525" cmpd="sng">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lgn="ctr" eaLnBrk="1" hangingPunct="1"/>
            <a:r>
              <a:rPr lang="zh-CN" altLang="zh-CN" sz="4400"/>
              <a:t>主要内容</a:t>
            </a:r>
          </a:p>
        </p:txBody>
      </p:sp>
      <p:sp>
        <p:nvSpPr>
          <p:cNvPr id="5123" name="Rectangle 3"/>
          <p:cNvSpPr>
            <a:spLocks noGrp="1" noChangeArrowheads="1"/>
          </p:cNvSpPr>
          <p:nvPr>
            <p:ph type="body" idx="4294967295"/>
          </p:nvPr>
        </p:nvSpPr>
        <p:spPr/>
        <p:txBody>
          <a:bodyPr/>
          <a:lstStyle/>
          <a:p>
            <a:pPr marL="0" indent="0" eaLnBrk="1" hangingPunct="1">
              <a:buFont typeface="Wingdings" pitchFamily="2" charset="2"/>
              <a:buNone/>
            </a:pPr>
            <a:r>
              <a:rPr lang="zh-CN" altLang="en-US"/>
              <a:t>介绍</a:t>
            </a:r>
            <a:r>
              <a:rPr lang="zh-CN" altLang="en-US" sz="3200"/>
              <a:t>面向对象方法学中的基本概念：</a:t>
            </a:r>
            <a:endParaRPr lang="en-US" altLang="zh-CN" sz="3200"/>
          </a:p>
          <a:p>
            <a:pPr lvl="1" eaLnBrk="1" hangingPunct="1">
              <a:buFont typeface="Wingdings" pitchFamily="2" charset="2"/>
              <a:buChar char="l"/>
            </a:pPr>
            <a:r>
              <a:rPr lang="en-US" altLang="zh-CN"/>
              <a:t>	</a:t>
            </a:r>
            <a:r>
              <a:rPr lang="zh-CN" altLang="en-US"/>
              <a:t>对象</a:t>
            </a:r>
            <a:endParaRPr lang="en-US" altLang="zh-CN" sz="2400"/>
          </a:p>
          <a:p>
            <a:pPr lvl="1" eaLnBrk="1" hangingPunct="1">
              <a:buFont typeface="Wingdings" pitchFamily="2" charset="2"/>
              <a:buChar char="l"/>
            </a:pPr>
            <a:r>
              <a:rPr lang="en-US" altLang="zh-CN" sz="2400"/>
              <a:t>	</a:t>
            </a:r>
            <a:r>
              <a:rPr lang="zh-CN" altLang="en-US" sz="2400"/>
              <a:t>类</a:t>
            </a:r>
            <a:endParaRPr lang="en-US" altLang="zh-CN" sz="2400"/>
          </a:p>
          <a:p>
            <a:pPr lvl="1" eaLnBrk="1" hangingPunct="1">
              <a:buFont typeface="Wingdings" pitchFamily="2" charset="2"/>
              <a:buChar char="l"/>
            </a:pPr>
            <a:r>
              <a:rPr lang="en-US" altLang="zh-CN" sz="2400"/>
              <a:t>	</a:t>
            </a:r>
            <a:r>
              <a:rPr lang="zh-CN" altLang="en-US" sz="2400"/>
              <a:t>实例</a:t>
            </a:r>
            <a:endParaRPr lang="en-US" altLang="zh-CN" sz="2400"/>
          </a:p>
          <a:p>
            <a:pPr lvl="1" eaLnBrk="1" hangingPunct="1">
              <a:buFont typeface="Wingdings" pitchFamily="2" charset="2"/>
              <a:buChar char="l"/>
            </a:pPr>
            <a:r>
              <a:rPr lang="en-US" altLang="zh-CN" sz="2400"/>
              <a:t>	</a:t>
            </a:r>
            <a:r>
              <a:rPr lang="zh-CN" altLang="en-US" sz="2400"/>
              <a:t>消息</a:t>
            </a:r>
            <a:endParaRPr lang="en-US" altLang="zh-CN" sz="2400"/>
          </a:p>
          <a:p>
            <a:pPr lvl="1" eaLnBrk="1" hangingPunct="1">
              <a:buFont typeface="Wingdings" pitchFamily="2" charset="2"/>
              <a:buChar char="l"/>
            </a:pPr>
            <a:r>
              <a:rPr lang="en-US" altLang="zh-CN" sz="2400"/>
              <a:t>	</a:t>
            </a:r>
            <a:r>
              <a:rPr lang="zh-CN" altLang="en-US" sz="2400"/>
              <a:t>方法、属性</a:t>
            </a:r>
            <a:endParaRPr lang="en-US" altLang="zh-CN" sz="2400"/>
          </a:p>
          <a:p>
            <a:pPr lvl="1" eaLnBrk="1" hangingPunct="1">
              <a:buFont typeface="Wingdings" pitchFamily="2" charset="2"/>
              <a:buChar char="l"/>
            </a:pPr>
            <a:r>
              <a:rPr lang="en-US" altLang="zh-CN" sz="2400"/>
              <a:t>	</a:t>
            </a:r>
            <a:r>
              <a:rPr lang="zh-CN" altLang="en-US" sz="2400"/>
              <a:t>重载</a:t>
            </a:r>
            <a:endParaRPr lang="en-US" altLang="zh-CN" sz="2400"/>
          </a:p>
          <a:p>
            <a:pPr lvl="1" eaLnBrk="1" hangingPunct="1">
              <a:buFont typeface="Wingdings" pitchFamily="2" charset="2"/>
              <a:buChar char="l"/>
            </a:pPr>
            <a:r>
              <a:rPr lang="en-US" altLang="zh-CN" sz="2400"/>
              <a:t>	</a:t>
            </a:r>
            <a:r>
              <a:rPr lang="zh-CN" altLang="en-US" sz="2400"/>
              <a:t>封装性、继承和多态性</a:t>
            </a:r>
            <a:endParaRPr lang="en-US" altLang="zh-CN" sz="2400"/>
          </a:p>
          <a:p>
            <a:pPr marL="0" indent="0" eaLnBrk="1" hangingPunct="1">
              <a:buFont typeface="Wingdings" pitchFamily="2" charset="2"/>
              <a:buNone/>
            </a:pPr>
            <a:r>
              <a:rPr lang="en-US" altLang="zh-CN" sz="2800"/>
              <a:t>OO</a:t>
            </a:r>
            <a:r>
              <a:rPr lang="zh-CN" altLang="en-US" sz="2800"/>
              <a:t>这些概念独立于具体的语言。</a:t>
            </a:r>
            <a:endParaRPr lang="en-US" altLang="zh-CN" sz="2800"/>
          </a:p>
          <a:p>
            <a:pPr lvl="1" eaLnBrk="1" hangingPunct="1">
              <a:buFont typeface="Wingdings" pitchFamily="2" charset="2"/>
              <a:buChar char="l"/>
            </a:pPr>
            <a:endParaRPr lang="zh-CN"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eaLnBrk="1" hangingPunct="1"/>
            <a:r>
              <a:rPr lang="zh-CN" altLang="zh-CN">
                <a:solidFill>
                  <a:srgbClr val="FF0000"/>
                </a:solidFill>
                <a:effectLst>
                  <a:outerShdw blurRad="38100" dist="38100" dir="2700000" algn="tl">
                    <a:srgbClr val="000000"/>
                  </a:outerShdw>
                </a:effectLst>
                <a:ea typeface="仿宋_GB2312" pitchFamily="1" charset="-122"/>
              </a:rPr>
              <a:t>继承的好处</a:t>
            </a:r>
            <a:endParaRPr lang="zh-CN" altLang="zh-CN"/>
          </a:p>
        </p:txBody>
      </p:sp>
      <p:sp>
        <p:nvSpPr>
          <p:cNvPr id="45059" name="内容占位符 2"/>
          <p:cNvSpPr>
            <a:spLocks noGrp="1"/>
          </p:cNvSpPr>
          <p:nvPr>
            <p:ph idx="4294967295"/>
          </p:nvPr>
        </p:nvSpPr>
        <p:spPr>
          <a:xfrm>
            <a:off x="611188" y="1700213"/>
            <a:ext cx="8321675" cy="4595812"/>
          </a:xfrm>
        </p:spPr>
        <p:txBody>
          <a:bodyPr/>
          <a:lstStyle/>
          <a:p>
            <a:pPr eaLnBrk="1" hangingPunct="1">
              <a:lnSpc>
                <a:spcPct val="170000"/>
              </a:lnSpc>
            </a:pPr>
            <a:r>
              <a:rPr lang="zh-CN" altLang="en-US" sz="2400"/>
              <a:t>能清晰体现类间的层次关系</a:t>
            </a:r>
          </a:p>
          <a:p>
            <a:pPr eaLnBrk="1" hangingPunct="1">
              <a:lnSpc>
                <a:spcPct val="170000"/>
              </a:lnSpc>
            </a:pPr>
            <a:r>
              <a:rPr lang="zh-CN" altLang="en-US" sz="2400"/>
              <a:t>减少数据和代码的重复冗余度，提供可重用性</a:t>
            </a:r>
          </a:p>
          <a:p>
            <a:pPr eaLnBrk="1" hangingPunct="1">
              <a:lnSpc>
                <a:spcPct val="170000"/>
              </a:lnSpc>
            </a:pPr>
            <a:r>
              <a:rPr lang="zh-CN" altLang="en-US" sz="2400"/>
              <a:t>软件修改方便</a:t>
            </a:r>
          </a:p>
          <a:p>
            <a:pPr eaLnBrk="1" hangingPunct="1">
              <a:lnSpc>
                <a:spcPct val="170000"/>
              </a:lnSpc>
            </a:pPr>
            <a:r>
              <a:rPr lang="zh-CN" altLang="en-US" sz="2400"/>
              <a:t>软件开发不必每次从零开始，可以继承原有系统的代码</a:t>
            </a:r>
          </a:p>
          <a:p>
            <a:pPr eaLnBrk="1" hangingPunct="1">
              <a:lnSpc>
                <a:spcPct val="170000"/>
              </a:lnSpc>
            </a:pPr>
            <a:r>
              <a:rPr lang="zh-CN" altLang="en-US" sz="2400"/>
              <a:t>继承是建立和扩充新类的有效手段</a:t>
            </a:r>
          </a:p>
          <a:p>
            <a:pPr eaLnBrk="1" hangingPunct="1">
              <a:lnSpc>
                <a:spcPct val="170000"/>
              </a:lnSpc>
              <a:buFont typeface="Wingdings" pitchFamily="2" charset="2"/>
              <a:buNone/>
            </a:pPr>
            <a:r>
              <a:rPr lang="zh-CN" altLang="en-US" sz="2400"/>
              <a:t>总之，继承是支持</a:t>
            </a:r>
            <a:r>
              <a:rPr lang="en-US" altLang="zh-CN" sz="2400"/>
              <a:t>OO</a:t>
            </a:r>
            <a:r>
              <a:rPr lang="zh-CN" altLang="en-US" sz="2400"/>
              <a:t>方法中</a:t>
            </a:r>
            <a:r>
              <a:rPr lang="zh-CN" altLang="en-US" sz="2400">
                <a:solidFill>
                  <a:srgbClr val="993366"/>
                </a:solidFill>
                <a:effectLst>
                  <a:outerShdw blurRad="38100" dist="38100" dir="2700000" algn="tl">
                    <a:srgbClr val="000000"/>
                  </a:outerShdw>
                </a:effectLst>
              </a:rPr>
              <a:t>可重用性、可扩展性</a:t>
            </a:r>
            <a:r>
              <a:rPr lang="zh-CN" altLang="en-US" sz="2400"/>
              <a:t>的有效手段。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sz="3000" dirty="0" smtClean="0"/>
              <a:t>3. </a:t>
            </a:r>
            <a:r>
              <a:rPr lang="zh-CN" altLang="en-US" sz="3000" dirty="0"/>
              <a:t>多态性（</a:t>
            </a:r>
            <a:r>
              <a:rPr lang="en-US" altLang="zh-CN" sz="3000" dirty="0"/>
              <a:t>Polymorphism</a:t>
            </a:r>
            <a:r>
              <a:rPr lang="zh-CN" altLang="en-US" sz="3000" dirty="0"/>
              <a:t>）</a:t>
            </a:r>
            <a:endParaRPr lang="zh-CN" altLang="en-US" dirty="0"/>
          </a:p>
        </p:txBody>
      </p:sp>
      <p:sp>
        <p:nvSpPr>
          <p:cNvPr id="46083" name="Rectangle 3"/>
          <p:cNvSpPr>
            <a:spLocks noGrp="1" noChangeArrowheads="1"/>
          </p:cNvSpPr>
          <p:nvPr>
            <p:ph type="body" idx="4294967295"/>
          </p:nvPr>
        </p:nvSpPr>
        <p:spPr>
          <a:xfrm>
            <a:off x="566738" y="1752600"/>
            <a:ext cx="8397875" cy="4484688"/>
          </a:xfrm>
        </p:spPr>
        <p:txBody>
          <a:bodyPr/>
          <a:lstStyle/>
          <a:p>
            <a:pPr marL="812800" indent="-812800" eaLnBrk="1" hangingPunct="1">
              <a:lnSpc>
                <a:spcPct val="140000"/>
              </a:lnSpc>
              <a:buFont typeface="Wingdings" pitchFamily="2" charset="2"/>
              <a:buNone/>
            </a:pPr>
            <a:r>
              <a:rPr lang="zh-CN" altLang="en-US" sz="2000" dirty="0"/>
              <a:t>多态性就是同一界面</a:t>
            </a:r>
            <a:r>
              <a:rPr lang="en-US" altLang="zh-CN" sz="2000" dirty="0"/>
              <a:t>,</a:t>
            </a:r>
            <a:r>
              <a:rPr lang="zh-CN" altLang="en-US" sz="2000" dirty="0"/>
              <a:t>多种实现</a:t>
            </a:r>
            <a:r>
              <a:rPr lang="en-US" altLang="zh-CN" sz="2000" dirty="0"/>
              <a:t>.</a:t>
            </a:r>
            <a:r>
              <a:rPr lang="zh-CN" altLang="en-US" sz="2000" dirty="0"/>
              <a:t>同一函数或运算符定义有多个不同的版本。</a:t>
            </a:r>
            <a:endParaRPr lang="en-US" altLang="zh-CN" sz="2000" dirty="0"/>
          </a:p>
          <a:p>
            <a:pPr marL="812800" indent="-812800" eaLnBrk="1" hangingPunct="1">
              <a:lnSpc>
                <a:spcPct val="140000"/>
              </a:lnSpc>
              <a:buFont typeface="Wingdings" pitchFamily="2" charset="2"/>
              <a:buNone/>
            </a:pPr>
            <a:r>
              <a:rPr lang="en-US" altLang="zh-CN" sz="2200" b="1" dirty="0">
                <a:solidFill>
                  <a:schemeClr val="accent2"/>
                </a:solidFill>
              </a:rPr>
              <a:t>OOP</a:t>
            </a:r>
            <a:r>
              <a:rPr lang="zh-CN" altLang="en-US" sz="2200" b="1" dirty="0">
                <a:solidFill>
                  <a:schemeClr val="accent2"/>
                </a:solidFill>
              </a:rPr>
              <a:t>中的多态性</a:t>
            </a:r>
            <a:r>
              <a:rPr lang="zh-CN" altLang="en-US" sz="2200" dirty="0"/>
              <a:t>是指子类对象可以像父类对象那样使用，同样的消息既可以发送给父类对象也可以发送给子类对象。</a:t>
            </a:r>
          </a:p>
          <a:p>
            <a:pPr marL="812800" indent="-812800" eaLnBrk="1" hangingPunct="1">
              <a:lnSpc>
                <a:spcPct val="140000"/>
              </a:lnSpc>
              <a:buFont typeface="Wingdings" pitchFamily="2" charset="2"/>
              <a:buNone/>
            </a:pPr>
            <a:r>
              <a:rPr lang="zh-CN" altLang="en-US" sz="2200" dirty="0"/>
              <a:t>	     即，在类等级的不同层次中可以共享</a:t>
            </a:r>
            <a:r>
              <a:rPr lang="zh-CN" altLang="en-US" sz="2200" dirty="0" smtClean="0"/>
              <a:t>（共用</a:t>
            </a:r>
            <a:r>
              <a:rPr lang="zh-CN" altLang="en-US" sz="2200" dirty="0"/>
              <a:t>）一个行为（方法）的名字，然而不同层次中的每个类却</a:t>
            </a:r>
            <a:r>
              <a:rPr lang="zh-CN" altLang="en-US" sz="2200" b="1" dirty="0">
                <a:solidFill>
                  <a:srgbClr val="FF0000"/>
                </a:solidFill>
              </a:rPr>
              <a:t>各自按自己的需要实现</a:t>
            </a:r>
            <a:r>
              <a:rPr lang="zh-CN" altLang="en-US" sz="2200" dirty="0"/>
              <a:t>这个行为。当对象接收到发送给它的消息时，根据该对象所属于的类动态地选用在该类中定义的实现算法。</a:t>
            </a:r>
          </a:p>
          <a:p>
            <a:pPr marL="812800" indent="-812800" eaLnBrk="1" hangingPunct="1">
              <a:lnSpc>
                <a:spcPct val="140000"/>
              </a:lnSpc>
              <a:buFont typeface="Wingdings" pitchFamily="2" charset="2"/>
              <a:buNone/>
            </a:pPr>
            <a:endParaRPr lang="zh-CN" altLang="en-US" sz="1200" dirty="0"/>
          </a:p>
          <a:p>
            <a:pPr lvl="1" eaLnBrk="1" hangingPunct="1">
              <a:lnSpc>
                <a:spcPct val="140000"/>
              </a:lnSpc>
              <a:buFont typeface="Wingdings" pitchFamily="2" charset="2"/>
              <a:buChar char="Ø"/>
            </a:pPr>
            <a:r>
              <a:rPr lang="zh-CN" altLang="en-US" sz="2200" dirty="0"/>
              <a:t>举例：进入父子铁匠铺打制镰刀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p:txBody>
          <a:bodyPr/>
          <a:lstStyle/>
          <a:p>
            <a:pPr eaLnBrk="1" hangingPunct="1"/>
            <a:r>
              <a:rPr lang="zh-CN" altLang="en-US" dirty="0" smtClean="0"/>
              <a:t>两种实现</a:t>
            </a:r>
            <a:endParaRPr lang="zh-CN" altLang="zh-CN" dirty="0"/>
          </a:p>
        </p:txBody>
      </p:sp>
      <p:sp>
        <p:nvSpPr>
          <p:cNvPr id="47107" name="内容占位符 2"/>
          <p:cNvSpPr>
            <a:spLocks noGrp="1"/>
          </p:cNvSpPr>
          <p:nvPr>
            <p:ph idx="4294967295"/>
          </p:nvPr>
        </p:nvSpPr>
        <p:spPr/>
        <p:txBody>
          <a:bodyPr/>
          <a:lstStyle/>
          <a:p>
            <a:pPr marL="812800" indent="-812800" eaLnBrk="1" hangingPunct="1">
              <a:lnSpc>
                <a:spcPct val="150000"/>
              </a:lnSpc>
              <a:buFont typeface="Wingdings" pitchFamily="2" charset="2"/>
              <a:buNone/>
            </a:pPr>
            <a:r>
              <a:rPr lang="zh-CN" altLang="en-US" sz="2400" dirty="0"/>
              <a:t>多态性有</a:t>
            </a:r>
            <a:r>
              <a:rPr lang="en-US" altLang="zh-CN" sz="2400" dirty="0"/>
              <a:t>2</a:t>
            </a:r>
            <a:r>
              <a:rPr lang="zh-CN" altLang="en-US" sz="2400" dirty="0"/>
              <a:t>种</a:t>
            </a:r>
            <a:r>
              <a:rPr lang="en-US" altLang="zh-CN" sz="2400" dirty="0"/>
              <a:t>:</a:t>
            </a:r>
          </a:p>
          <a:p>
            <a:pPr marL="1168400" lvl="1" indent="-711200" eaLnBrk="1" hangingPunct="1">
              <a:lnSpc>
                <a:spcPct val="150000"/>
              </a:lnSpc>
            </a:pPr>
            <a:r>
              <a:rPr lang="zh-CN" altLang="en-US" sz="2400" dirty="0"/>
              <a:t>编译时多态</a:t>
            </a:r>
            <a:r>
              <a:rPr lang="en-US" altLang="zh-CN" sz="2400" dirty="0"/>
              <a:t>: </a:t>
            </a:r>
            <a:r>
              <a:rPr lang="zh-CN" altLang="en-US" sz="2400" dirty="0"/>
              <a:t>重载</a:t>
            </a:r>
            <a:r>
              <a:rPr lang="en-US" altLang="zh-CN" sz="2400" dirty="0"/>
              <a:t>, Template</a:t>
            </a:r>
          </a:p>
          <a:p>
            <a:pPr marL="1168400" lvl="1" indent="-711200" eaLnBrk="1" hangingPunct="1">
              <a:lnSpc>
                <a:spcPct val="150000"/>
              </a:lnSpc>
            </a:pPr>
            <a:r>
              <a:rPr lang="zh-CN" altLang="en-US" sz="2400" dirty="0"/>
              <a:t>运行时多态</a:t>
            </a:r>
            <a:r>
              <a:rPr lang="en-US" altLang="zh-CN" sz="2400" dirty="0"/>
              <a:t>: </a:t>
            </a:r>
            <a:r>
              <a:rPr lang="zh-CN" altLang="en-US" sz="2400" dirty="0"/>
              <a:t>在</a:t>
            </a:r>
            <a:r>
              <a:rPr lang="zh-CN" altLang="en-US" sz="2400" dirty="0">
                <a:solidFill>
                  <a:schemeClr val="accent2"/>
                </a:solidFill>
              </a:rPr>
              <a:t>类等级的不同层次</a:t>
            </a:r>
            <a:r>
              <a:rPr lang="zh-CN" altLang="en-US" sz="2400" dirty="0"/>
              <a:t>中，</a:t>
            </a:r>
            <a:r>
              <a:rPr lang="zh-CN" altLang="en-US" sz="2400" dirty="0">
                <a:solidFill>
                  <a:schemeClr val="accent2"/>
                </a:solidFill>
              </a:rPr>
              <a:t>相同的消息</a:t>
            </a:r>
            <a:r>
              <a:rPr lang="zh-CN" altLang="en-US" sz="2400" dirty="0"/>
              <a:t>，</a:t>
            </a:r>
            <a:r>
              <a:rPr lang="zh-CN" altLang="en-US" sz="2400" dirty="0">
                <a:solidFill>
                  <a:schemeClr val="accent2"/>
                </a:solidFill>
              </a:rPr>
              <a:t>被不同的类（属同一簇）的对象接收，产生了不同的行为</a:t>
            </a:r>
            <a:r>
              <a:rPr lang="zh-CN" altLang="en-US" sz="2400" dirty="0" smtClean="0"/>
              <a:t>。</a:t>
            </a:r>
            <a:endParaRPr lang="zh-CN" altLang="en-US" sz="2400" dirty="0"/>
          </a:p>
          <a:p>
            <a:pPr marL="1168400" lvl="1" indent="-711200" eaLnBrk="1" hangingPunct="1">
              <a:buFont typeface="Wingdings" pitchFamily="2" charset="2"/>
              <a:buNone/>
            </a:pPr>
            <a:r>
              <a:rPr lang="zh-CN" altLang="en-US" sz="2000" dirty="0"/>
              <a:t>在</a:t>
            </a:r>
            <a:r>
              <a:rPr lang="en-US" altLang="zh-CN" sz="2400" dirty="0"/>
              <a:t>C++ </a:t>
            </a:r>
            <a:r>
              <a:rPr lang="zh-CN" altLang="en-US" sz="2400" dirty="0"/>
              <a:t>语言中，运行时多态性是通过虚函数来实现的。</a:t>
            </a:r>
            <a:endParaRPr lang="en-US" altLang="zh-CN" sz="2400" dirty="0"/>
          </a:p>
          <a:p>
            <a:pPr marL="812800" indent="-812800" eaLnBrk="1" hangingPunct="1">
              <a:lnSpc>
                <a:spcPct val="150000"/>
              </a:lnSpc>
            </a:pP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zh-CN"/>
              <a:t>多态性优点</a:t>
            </a:r>
          </a:p>
        </p:txBody>
      </p:sp>
      <p:sp>
        <p:nvSpPr>
          <p:cNvPr id="48131" name="Rectangle 3"/>
          <p:cNvSpPr>
            <a:spLocks noGrp="1" noChangeArrowheads="1"/>
          </p:cNvSpPr>
          <p:nvPr>
            <p:ph type="body" idx="4294967295"/>
          </p:nvPr>
        </p:nvSpPr>
        <p:spPr/>
        <p:txBody>
          <a:bodyPr/>
          <a:lstStyle/>
          <a:p>
            <a:pPr eaLnBrk="1" hangingPunct="1"/>
            <a:r>
              <a:rPr lang="zh-CN" altLang="en-US"/>
              <a:t>增加了</a:t>
            </a:r>
            <a:r>
              <a:rPr lang="en-US" altLang="zh-CN"/>
              <a:t>OO</a:t>
            </a:r>
            <a:r>
              <a:rPr lang="zh-CN" altLang="en-US"/>
              <a:t>软件系统的灵活性</a:t>
            </a:r>
          </a:p>
          <a:p>
            <a:pPr eaLnBrk="1" hangingPunct="1"/>
            <a:r>
              <a:rPr lang="zh-CN" altLang="en-US"/>
              <a:t>进一步减少了信息冗余</a:t>
            </a:r>
          </a:p>
          <a:p>
            <a:pPr eaLnBrk="1" hangingPunct="1"/>
            <a:r>
              <a:rPr lang="zh-CN" altLang="en-US"/>
              <a:t>显著的提高了软件的</a:t>
            </a:r>
            <a:r>
              <a:rPr lang="zh-CN" altLang="en-US">
                <a:solidFill>
                  <a:srgbClr val="993366"/>
                </a:solidFill>
                <a:effectLst>
                  <a:outerShdw blurRad="38100" dist="38100" dir="2700000" algn="tl">
                    <a:srgbClr val="000000"/>
                  </a:outerShdw>
                </a:effectLst>
              </a:rPr>
              <a:t>可重用性、可扩展性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en-US" altLang="zh-CN" sz="3000" dirty="0" smtClean="0"/>
              <a:t>4. </a:t>
            </a:r>
            <a:r>
              <a:rPr lang="zh-CN" altLang="en-US" sz="3000" dirty="0"/>
              <a:t>重载（</a:t>
            </a:r>
            <a:r>
              <a:rPr lang="en-US" altLang="zh-CN" sz="3000" dirty="0"/>
              <a:t>Overloading</a:t>
            </a:r>
            <a:r>
              <a:rPr lang="zh-CN" altLang="en-US" sz="3000" dirty="0"/>
              <a:t>）</a:t>
            </a:r>
          </a:p>
        </p:txBody>
      </p:sp>
      <p:sp>
        <p:nvSpPr>
          <p:cNvPr id="49155" name="Rectangle 3"/>
          <p:cNvSpPr>
            <a:spLocks noGrp="1" noChangeArrowheads="1"/>
          </p:cNvSpPr>
          <p:nvPr>
            <p:ph type="body" idx="4294967295"/>
          </p:nvPr>
        </p:nvSpPr>
        <p:spPr/>
        <p:txBody>
          <a:bodyPr/>
          <a:lstStyle/>
          <a:p>
            <a:pPr lvl="1" eaLnBrk="1" hangingPunct="1">
              <a:buFont typeface="Wingdings" pitchFamily="2" charset="2"/>
              <a:buNone/>
            </a:pPr>
            <a:r>
              <a:rPr lang="en-US" altLang="zh-CN"/>
              <a:t>   </a:t>
            </a:r>
            <a:r>
              <a:rPr lang="zh-CN" altLang="en-US"/>
              <a:t>有两种重载：</a:t>
            </a:r>
            <a:r>
              <a:rPr lang="zh-CN" altLang="en-US" b="1">
                <a:solidFill>
                  <a:schemeClr val="accent2"/>
                </a:solidFill>
              </a:rPr>
              <a:t>函数重载</a:t>
            </a:r>
            <a:r>
              <a:rPr lang="zh-CN" altLang="en-US"/>
              <a:t>和</a:t>
            </a:r>
            <a:r>
              <a:rPr lang="zh-CN" altLang="en-US" b="1">
                <a:solidFill>
                  <a:schemeClr val="accent2"/>
                </a:solidFill>
              </a:rPr>
              <a:t>运算符重载</a:t>
            </a:r>
            <a:r>
              <a:rPr lang="zh-CN" altLang="en-US"/>
              <a:t>。</a:t>
            </a:r>
          </a:p>
          <a:p>
            <a:pPr lvl="1" eaLnBrk="1" hangingPunct="1">
              <a:buFont typeface="Wingdings" pitchFamily="2" charset="2"/>
              <a:buNone/>
            </a:pPr>
            <a:endParaRPr lang="zh-CN" altLang="en-US" sz="1400"/>
          </a:p>
          <a:p>
            <a:pPr lvl="1" eaLnBrk="1" hangingPunct="1">
              <a:buFont typeface="Wingdings" pitchFamily="2" charset="2"/>
              <a:buChar char="Ø"/>
            </a:pPr>
            <a:r>
              <a:rPr lang="zh-CN" altLang="en-US" b="1">
                <a:solidFill>
                  <a:schemeClr val="accent2"/>
                </a:solidFill>
              </a:rPr>
              <a:t>函数重载</a:t>
            </a:r>
            <a:r>
              <a:rPr lang="zh-CN" altLang="en-US"/>
              <a:t>是指在同一作用域内的若干个参数特征不同的函数可以使用相同的函数名字。</a:t>
            </a:r>
          </a:p>
          <a:p>
            <a:pPr lvl="1" eaLnBrk="1" hangingPunct="1">
              <a:buFont typeface="Wingdings" pitchFamily="2" charset="2"/>
              <a:buNone/>
            </a:pPr>
            <a:r>
              <a:rPr lang="en-US" altLang="zh-CN" b="1">
                <a:solidFill>
                  <a:schemeClr val="hlink"/>
                </a:solidFill>
              </a:rPr>
              <a:t>[</a:t>
            </a:r>
            <a:r>
              <a:rPr lang="zh-CN" altLang="en-US" b="1">
                <a:solidFill>
                  <a:schemeClr val="hlink"/>
                </a:solidFill>
              </a:rPr>
              <a:t>例如</a:t>
            </a:r>
            <a:r>
              <a:rPr lang="en-US" altLang="zh-CN" b="1">
                <a:solidFill>
                  <a:schemeClr val="hlink"/>
                </a:solidFill>
              </a:rPr>
              <a:t>]</a:t>
            </a:r>
            <a:r>
              <a:rPr lang="zh-CN" altLang="en-US" b="1">
                <a:solidFill>
                  <a:schemeClr val="hlink"/>
                </a:solidFill>
              </a:rPr>
              <a:t>：</a:t>
            </a:r>
          </a:p>
          <a:p>
            <a:pPr lvl="1" eaLnBrk="1" hangingPunct="1">
              <a:buFont typeface="Wingdings" pitchFamily="2" charset="2"/>
              <a:buNone/>
            </a:pPr>
            <a:r>
              <a:rPr lang="zh-CN" altLang="en-US" b="1">
                <a:solidFill>
                  <a:schemeClr val="hlink"/>
                </a:solidFill>
              </a:rPr>
              <a:t>         </a:t>
            </a:r>
            <a:r>
              <a:rPr lang="zh-CN" altLang="en-US" sz="2300"/>
              <a:t>希望从</a:t>
            </a:r>
            <a:r>
              <a:rPr lang="en-US" altLang="zh-CN" sz="2300"/>
              <a:t>3</a:t>
            </a:r>
            <a:r>
              <a:rPr lang="zh-CN" altLang="en-US" sz="2300"/>
              <a:t>个数中找出其中的最大数，可以进行如下的函数声明。</a:t>
            </a:r>
          </a:p>
          <a:p>
            <a:pPr lvl="2" eaLnBrk="1" hangingPunct="1">
              <a:buFont typeface="Wingdings" pitchFamily="2" charset="2"/>
              <a:buNone/>
            </a:pPr>
            <a:r>
              <a:rPr lang="zh-CN" altLang="en-US"/>
              <a:t>	</a:t>
            </a:r>
            <a:r>
              <a:rPr lang="en-US" altLang="zh-CN"/>
              <a:t>int max(int a, int b, int c);</a:t>
            </a:r>
          </a:p>
          <a:p>
            <a:pPr lvl="2" eaLnBrk="1" hangingPunct="1">
              <a:buFont typeface="Wingdings" pitchFamily="2" charset="2"/>
              <a:buNone/>
            </a:pPr>
            <a:r>
              <a:rPr lang="en-US" altLang="zh-CN"/>
              <a:t>	double max(double a, double b, double c);</a:t>
            </a:r>
          </a:p>
          <a:p>
            <a:pPr lvl="2" eaLnBrk="1" hangingPunct="1">
              <a:buFont typeface="Wingdings" pitchFamily="2" charset="2"/>
              <a:buNone/>
            </a:pPr>
            <a:r>
              <a:rPr lang="en-US" altLang="zh-CN"/>
              <a:t>    long max(long a, long b, long 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4294967295"/>
          </p:nvPr>
        </p:nvSpPr>
        <p:spPr/>
        <p:txBody>
          <a:bodyPr/>
          <a:lstStyle/>
          <a:p>
            <a:pPr lvl="1" eaLnBrk="1" hangingPunct="1">
              <a:buFont typeface="Wingdings" pitchFamily="2" charset="2"/>
              <a:buChar char="Ø"/>
            </a:pPr>
            <a:r>
              <a:rPr lang="zh-CN" altLang="en-US" b="1">
                <a:solidFill>
                  <a:schemeClr val="accent2"/>
                </a:solidFill>
              </a:rPr>
              <a:t>运算符重载</a:t>
            </a:r>
            <a:r>
              <a:rPr lang="zh-CN" altLang="en-US"/>
              <a:t>是指同一个运算符可以施加于不同类型的操作数上面。</a:t>
            </a:r>
          </a:p>
          <a:p>
            <a:pPr lvl="1" eaLnBrk="1" hangingPunct="1">
              <a:buFont typeface="Wingdings" pitchFamily="2" charset="2"/>
              <a:buNone/>
            </a:pPr>
            <a:r>
              <a:rPr lang="en-US" altLang="zh-CN" b="1">
                <a:solidFill>
                  <a:schemeClr val="hlink"/>
                </a:solidFill>
              </a:rPr>
              <a:t>[</a:t>
            </a:r>
            <a:r>
              <a:rPr lang="zh-CN" altLang="en-US" b="1">
                <a:solidFill>
                  <a:schemeClr val="hlink"/>
                </a:solidFill>
              </a:rPr>
              <a:t>例如</a:t>
            </a:r>
            <a:r>
              <a:rPr lang="en-US" altLang="zh-CN" b="1">
                <a:solidFill>
                  <a:schemeClr val="hlink"/>
                </a:solidFill>
              </a:rPr>
              <a:t>]</a:t>
            </a:r>
            <a:r>
              <a:rPr lang="zh-CN" altLang="en-US" b="1">
                <a:solidFill>
                  <a:schemeClr val="hlink"/>
                </a:solidFill>
              </a:rPr>
              <a:t>：</a:t>
            </a:r>
          </a:p>
          <a:p>
            <a:pPr eaLnBrk="1" hangingPunct="1">
              <a:buFont typeface="Wingdings" pitchFamily="2" charset="2"/>
              <a:buNone/>
            </a:pPr>
            <a:r>
              <a:rPr lang="zh-CN" altLang="en-US" sz="2600"/>
              <a:t>            </a:t>
            </a:r>
            <a:r>
              <a:rPr lang="en-US" altLang="zh-CN" sz="2600"/>
              <a:t>cout&lt;&lt;</a:t>
            </a:r>
            <a:r>
              <a:rPr lang="en-US" altLang="zh-CN" sz="2600">
                <a:latin typeface="Arial" pitchFamily="34" charset="0"/>
              </a:rPr>
              <a:t>“</a:t>
            </a:r>
            <a:r>
              <a:rPr lang="en-US" altLang="zh-CN" sz="2600"/>
              <a:t>2</a:t>
            </a:r>
            <a:r>
              <a:rPr lang="en-US" altLang="zh-CN" sz="2600">
                <a:latin typeface="Arial" pitchFamily="34" charset="0"/>
              </a:rPr>
              <a:t>”</a:t>
            </a:r>
            <a:r>
              <a:rPr lang="en-US" altLang="zh-CN" sz="2600"/>
              <a:t>;</a:t>
            </a:r>
            <a:r>
              <a:rPr lang="zh-CN" altLang="en-US" sz="2600"/>
              <a:t>表示向屏幕输出字符串</a:t>
            </a:r>
            <a:r>
              <a:rPr lang="en-US" altLang="zh-CN" sz="2600"/>
              <a:t>2</a:t>
            </a:r>
          </a:p>
          <a:p>
            <a:pPr eaLnBrk="1" hangingPunct="1">
              <a:buFont typeface="Wingdings" pitchFamily="2" charset="2"/>
              <a:buNone/>
            </a:pPr>
            <a:r>
              <a:rPr lang="en-US" altLang="zh-CN" sz="2600"/>
              <a:t>            x&lt;&lt;2;</a:t>
            </a:r>
            <a:r>
              <a:rPr lang="zh-CN" altLang="en-US" sz="2600"/>
              <a:t>表示将</a:t>
            </a:r>
            <a:r>
              <a:rPr lang="en-US" altLang="zh-CN" sz="2600"/>
              <a:t>x</a:t>
            </a:r>
            <a:r>
              <a:rPr lang="zh-CN" altLang="en-US" sz="2600"/>
              <a:t>中的二进制左移</a:t>
            </a:r>
            <a:r>
              <a:rPr lang="en-US" altLang="zh-CN" sz="2600"/>
              <a:t>2</a:t>
            </a:r>
            <a:r>
              <a:rPr lang="zh-CN" altLang="en-US" sz="2600"/>
              <a:t>位</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algn="ctr" eaLnBrk="1" hangingPunct="1"/>
            <a:r>
              <a:rPr lang="zh-CN" altLang="zh-CN"/>
              <a:t>小结</a:t>
            </a:r>
          </a:p>
        </p:txBody>
      </p:sp>
      <p:sp>
        <p:nvSpPr>
          <p:cNvPr id="51203" name="Rectangle 3"/>
          <p:cNvSpPr>
            <a:spLocks noGrp="1" noChangeArrowheads="1"/>
          </p:cNvSpPr>
          <p:nvPr>
            <p:ph type="body" idx="4294967295"/>
          </p:nvPr>
        </p:nvSpPr>
        <p:spPr/>
        <p:txBody>
          <a:bodyPr/>
          <a:lstStyle/>
          <a:p>
            <a:pPr marL="571500" indent="-571500" eaLnBrk="1" hangingPunct="1">
              <a:buFont typeface="Wingdings" pitchFamily="2" charset="2"/>
              <a:buAutoNum type="arabicPeriod"/>
            </a:pPr>
            <a:r>
              <a:rPr lang="zh-CN" altLang="en-US"/>
              <a:t>抽象</a:t>
            </a:r>
            <a:endParaRPr lang="en-US" altLang="zh-CN"/>
          </a:p>
          <a:p>
            <a:pPr marL="571500" indent="-571500" eaLnBrk="1" hangingPunct="1">
              <a:buFont typeface="Wingdings" pitchFamily="2" charset="2"/>
              <a:buAutoNum type="arabicPeriod"/>
            </a:pPr>
            <a:r>
              <a:rPr lang="zh-CN" altLang="en-US"/>
              <a:t>对象（</a:t>
            </a:r>
            <a:r>
              <a:rPr lang="zh-CN" altLang="en-US" sz="2400"/>
              <a:t>定义、特点和分类</a:t>
            </a:r>
            <a:r>
              <a:rPr lang="zh-CN" altLang="en-US" sz="2800"/>
              <a:t>）</a:t>
            </a:r>
          </a:p>
          <a:p>
            <a:pPr marL="571500" indent="-571500" eaLnBrk="1" hangingPunct="1">
              <a:buFont typeface="Wingdings" pitchFamily="2" charset="2"/>
              <a:buAutoNum type="arabicPeriod"/>
            </a:pPr>
            <a:r>
              <a:rPr lang="zh-CN" altLang="en-US"/>
              <a:t>其他面向对象的概念：</a:t>
            </a:r>
          </a:p>
          <a:p>
            <a:pPr marL="571500" indent="-571500" eaLnBrk="1" hangingPunct="1">
              <a:buFont typeface="Wingdings" pitchFamily="2" charset="2"/>
              <a:buNone/>
            </a:pPr>
            <a:r>
              <a:rPr lang="zh-CN" altLang="en-US"/>
              <a:t>	</a:t>
            </a:r>
            <a:r>
              <a:rPr lang="zh-CN" altLang="en-US" sz="2400"/>
              <a:t>	类、实例、属性、消息、方法、封装性、继承、多态性和重载。</a:t>
            </a:r>
            <a:r>
              <a:rPr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p:txBody>
          <a:bodyPr/>
          <a:lstStyle/>
          <a:p>
            <a:r>
              <a:rPr lang="en-US" altLang="zh-CN" sz="4000"/>
              <a:t>1.2.1 </a:t>
            </a:r>
            <a:r>
              <a:rPr lang="zh-CN" altLang="en-US" sz="4000">
                <a:solidFill>
                  <a:srgbClr val="FF3300"/>
                </a:solidFill>
              </a:rPr>
              <a:t>抽象</a:t>
            </a:r>
            <a:endParaRPr lang="zh-CN" altLang="en-US"/>
          </a:p>
        </p:txBody>
      </p:sp>
      <p:sp>
        <p:nvSpPr>
          <p:cNvPr id="6147" name="内容占位符 2"/>
          <p:cNvSpPr>
            <a:spLocks noGrp="1"/>
          </p:cNvSpPr>
          <p:nvPr>
            <p:ph idx="4294967295"/>
          </p:nvPr>
        </p:nvSpPr>
        <p:spPr/>
        <p:txBody>
          <a:bodyPr/>
          <a:lstStyle/>
          <a:p>
            <a:r>
              <a:rPr lang="zh-CN" altLang="en-US" sz="3200"/>
              <a:t>在程序设计方法中，常用到抽象这个词。</a:t>
            </a:r>
            <a:endParaRPr lang="en-US" altLang="zh-CN" sz="3200"/>
          </a:p>
          <a:p>
            <a:r>
              <a:rPr lang="zh-CN" altLang="en-US" sz="3200"/>
              <a:t>程序设计语言中的</a:t>
            </a:r>
            <a:r>
              <a:rPr lang="zh-CN" altLang="en-US" sz="3200">
                <a:solidFill>
                  <a:srgbClr val="FF0000"/>
                </a:solidFill>
              </a:rPr>
              <a:t>数据类型就是对一批具体的数的抽象</a:t>
            </a:r>
            <a:r>
              <a:rPr lang="zh-CN" altLang="en-US" sz="3200"/>
              <a:t>。例如，整型</a:t>
            </a:r>
            <a:r>
              <a:rPr lang="en-US" altLang="zh-CN" sz="3200"/>
              <a:t>int</a:t>
            </a:r>
            <a:r>
              <a:rPr lang="zh-CN" altLang="en-US" sz="3200"/>
              <a:t>就是对所有整数的抽象。类是对象的抽象，而对象则是类的实例。</a:t>
            </a:r>
            <a:endParaRPr lang="en-US" altLang="zh-CN" sz="3200"/>
          </a:p>
          <a:p>
            <a:r>
              <a:rPr lang="zh-CN" altLang="en-US" sz="3200"/>
              <a:t>抽象就是从许多事物中舍弃个别的、非本质的特征。</a:t>
            </a:r>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p:txBody>
          <a:bodyPr/>
          <a:lstStyle/>
          <a:p>
            <a:r>
              <a:rPr lang="zh-CN" altLang="en-US" sz="4000" dirty="0"/>
              <a:t>为什么要</a:t>
            </a:r>
            <a:r>
              <a:rPr lang="zh-CN" altLang="en-US" sz="4000" dirty="0" smtClean="0"/>
              <a:t>抽象</a:t>
            </a:r>
            <a:r>
              <a:rPr lang="en-US" altLang="zh-CN" sz="4000" dirty="0"/>
              <a:t>?</a:t>
            </a:r>
            <a:endParaRPr lang="zh-CN" altLang="zh-CN" dirty="0"/>
          </a:p>
        </p:txBody>
      </p:sp>
      <p:sp>
        <p:nvSpPr>
          <p:cNvPr id="7171" name="内容占位符 2"/>
          <p:cNvSpPr>
            <a:spLocks noGrp="1"/>
          </p:cNvSpPr>
          <p:nvPr>
            <p:ph idx="4294967295"/>
          </p:nvPr>
        </p:nvSpPr>
        <p:spPr>
          <a:xfrm>
            <a:off x="566738" y="1752600"/>
            <a:ext cx="8108950" cy="4267200"/>
          </a:xfrm>
        </p:spPr>
        <p:txBody>
          <a:bodyPr/>
          <a:lstStyle/>
          <a:p>
            <a:pPr>
              <a:buFont typeface="Verdana" pitchFamily="34" charset="0"/>
              <a:buAutoNum type="arabicPeriod"/>
            </a:pPr>
            <a:r>
              <a:rPr lang="zh-CN" altLang="en-US" sz="2600" dirty="0" smtClean="0"/>
              <a:t>一方面</a:t>
            </a:r>
            <a:r>
              <a:rPr lang="zh-CN" altLang="en-US" sz="2600" dirty="0"/>
              <a:t>有时问题很复杂但我们并不需要了解和描述它们的一切，只需要分析研究其中与系统目标有关的事物及其本质特性；对于那些与系统无关的特征和许多具体的细节，即使有所了解，也应舍弃。</a:t>
            </a:r>
          </a:p>
          <a:p>
            <a:pPr>
              <a:buFont typeface="Verdana" pitchFamily="34" charset="0"/>
              <a:buAutoNum type="arabicPeriod"/>
            </a:pPr>
            <a:r>
              <a:rPr lang="zh-CN" altLang="en-US" sz="2600" dirty="0"/>
              <a:t>另一方面通过舍弃个体在细节上的差异，抽取其共同特征而得到一批事物的抽象概念。</a:t>
            </a:r>
            <a:endParaRPr lang="en-US" altLang="zh-CN" sz="2600" dirty="0"/>
          </a:p>
          <a:p>
            <a:pPr>
              <a:buFont typeface="Wingdings" pitchFamily="2" charset="2"/>
              <a:buNone/>
            </a:pPr>
            <a:endParaRPr lang="en-US" altLang="zh-CN" sz="2600" dirty="0"/>
          </a:p>
          <a:p>
            <a:pPr>
              <a:buFont typeface="Wingdings" pitchFamily="2" charset="2"/>
              <a:buNone/>
            </a:pPr>
            <a:r>
              <a:rPr lang="zh-CN" altLang="en-US" dirty="0"/>
              <a:t>面向对象程序设计主要有</a:t>
            </a:r>
            <a:r>
              <a:rPr lang="zh-CN" altLang="en-US" dirty="0">
                <a:solidFill>
                  <a:srgbClr val="FF0000"/>
                </a:solidFill>
              </a:rPr>
              <a:t>过程抽象</a:t>
            </a:r>
            <a:r>
              <a:rPr lang="zh-CN" altLang="en-US" dirty="0"/>
              <a:t>和</a:t>
            </a:r>
            <a:r>
              <a:rPr lang="zh-CN" altLang="en-US" dirty="0">
                <a:solidFill>
                  <a:srgbClr val="FF0000"/>
                </a:solidFill>
              </a:rPr>
              <a:t>数据抽象</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p:txBody>
          <a:bodyPr/>
          <a:lstStyle/>
          <a:p>
            <a:r>
              <a:rPr lang="zh-CN" altLang="en-US" sz="4000"/>
              <a:t>（</a:t>
            </a:r>
            <a:r>
              <a:rPr lang="en-US" altLang="zh-CN" sz="4000"/>
              <a:t>1</a:t>
            </a:r>
            <a:r>
              <a:rPr lang="zh-CN" altLang="en-US" sz="4000"/>
              <a:t>）过程抽象</a:t>
            </a:r>
            <a:endParaRPr lang="zh-CN" altLang="en-US"/>
          </a:p>
        </p:txBody>
      </p:sp>
      <p:sp>
        <p:nvSpPr>
          <p:cNvPr id="8195" name="内容占位符 2"/>
          <p:cNvSpPr>
            <a:spLocks noGrp="1"/>
          </p:cNvSpPr>
          <p:nvPr>
            <p:ph idx="4294967295"/>
          </p:nvPr>
        </p:nvSpPr>
        <p:spPr>
          <a:xfrm>
            <a:off x="566738" y="1752600"/>
            <a:ext cx="8001000" cy="4484688"/>
          </a:xfrm>
        </p:spPr>
        <p:txBody>
          <a:bodyPr/>
          <a:lstStyle/>
          <a:p>
            <a:pPr>
              <a:lnSpc>
                <a:spcPct val="150000"/>
              </a:lnSpc>
            </a:pPr>
            <a:r>
              <a:rPr lang="zh-CN" altLang="en-US" sz="2000"/>
              <a:t>过程抽象是指“</a:t>
            </a:r>
            <a:r>
              <a:rPr lang="zh-CN" altLang="en-US" sz="2000">
                <a:solidFill>
                  <a:srgbClr val="FF0000"/>
                </a:solidFill>
              </a:rPr>
              <a:t>任何一个确定的操作序列都可以把它看作一个单一的实体</a:t>
            </a:r>
            <a:r>
              <a:rPr lang="zh-CN" altLang="en-US" sz="2000"/>
              <a:t>，尽管实际上它可能是由一系列更低的操作完成的”。</a:t>
            </a:r>
            <a:endParaRPr lang="en-US" altLang="zh-CN" sz="2000"/>
          </a:p>
          <a:p>
            <a:pPr>
              <a:lnSpc>
                <a:spcPct val="150000"/>
              </a:lnSpc>
            </a:pPr>
            <a:r>
              <a:rPr lang="zh-CN" altLang="en-US" sz="2000">
                <a:solidFill>
                  <a:srgbClr val="FF0000"/>
                </a:solidFill>
              </a:rPr>
              <a:t>运用过程抽象，程序员可以把一个功能分解为一些子功能</a:t>
            </a:r>
            <a:r>
              <a:rPr lang="zh-CN" altLang="en-US" sz="2000"/>
              <a:t>；如果子功能仍然比较复杂可以进一步分解。这使得程序员可以在不同的抽象层次上考虑问题，在较高的层次上思考时可以不关心较低层次的实现细节。</a:t>
            </a:r>
            <a:endParaRPr lang="en-US" altLang="zh-CN" sz="2000"/>
          </a:p>
          <a:p>
            <a:pPr>
              <a:lnSpc>
                <a:spcPct val="150000"/>
              </a:lnSpc>
            </a:pPr>
            <a:r>
              <a:rPr lang="zh-CN" altLang="en-US" sz="2000"/>
              <a:t>在面向对象程序设计中，过程抽象不是在全系统的范围内进行功能的描述。但是过程抽象对于在对象范围内组织对象的服务是有用的。</a:t>
            </a:r>
          </a:p>
          <a:p>
            <a:pPr>
              <a:lnSpc>
                <a:spcPct val="150000"/>
              </a:lnSpc>
            </a:pPr>
            <a:endParaRPr lang="zh-CN" altLang="en-US" sz="19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p:txBody>
          <a:bodyPr/>
          <a:lstStyle/>
          <a:p>
            <a:r>
              <a:rPr lang="zh-CN" altLang="en-US" sz="4000"/>
              <a:t>（</a:t>
            </a:r>
            <a:r>
              <a:rPr lang="en-US" altLang="zh-CN" sz="4000"/>
              <a:t>2</a:t>
            </a:r>
            <a:r>
              <a:rPr lang="zh-CN" altLang="en-US" sz="4000"/>
              <a:t>）数据抽象</a:t>
            </a:r>
            <a:endParaRPr lang="zh-CN" altLang="en-US"/>
          </a:p>
        </p:txBody>
      </p:sp>
      <p:sp>
        <p:nvSpPr>
          <p:cNvPr id="9219" name="内容占位符 2"/>
          <p:cNvSpPr>
            <a:spLocks noGrp="1"/>
          </p:cNvSpPr>
          <p:nvPr>
            <p:ph idx="4294967295"/>
          </p:nvPr>
        </p:nvSpPr>
        <p:spPr/>
        <p:txBody>
          <a:bodyPr/>
          <a:lstStyle/>
          <a:p>
            <a:r>
              <a:rPr lang="zh-CN" altLang="en-US" sz="2800"/>
              <a:t>数据抽象是根据施加于数据之上的操作来定义数据类型，并限定数据的值只能由这些操作来修改和观察。</a:t>
            </a:r>
            <a:endParaRPr lang="en-US" altLang="zh-CN" sz="2800"/>
          </a:p>
          <a:p>
            <a:r>
              <a:rPr lang="zh-CN" altLang="en-US" sz="2800"/>
              <a:t>数据抽象是面向对象分析的核心原则。它强调把数据和操作结合为一个不可分割的单位，对象的外部只需要知道它做什么，而不必知道它如何做。</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lgn="ctr" eaLnBrk="1" hangingPunct="1"/>
            <a:r>
              <a:rPr lang="en-US" altLang="zh-CN"/>
              <a:t>1.2.2 </a:t>
            </a:r>
            <a:r>
              <a:rPr lang="zh-CN" altLang="en-US"/>
              <a:t>对象</a:t>
            </a:r>
            <a:r>
              <a:rPr lang="en-US" altLang="zh-CN">
                <a:solidFill>
                  <a:schemeClr val="accent2"/>
                </a:solidFill>
              </a:rPr>
              <a:t>(object)</a:t>
            </a:r>
            <a:endParaRPr lang="zh-CN" altLang="en-US"/>
          </a:p>
        </p:txBody>
      </p:sp>
      <p:sp>
        <p:nvSpPr>
          <p:cNvPr id="10243" name="Rectangle 3"/>
          <p:cNvSpPr>
            <a:spLocks noGrp="1" noChangeArrowheads="1"/>
          </p:cNvSpPr>
          <p:nvPr>
            <p:ph type="body" sz="half" idx="4294967295"/>
          </p:nvPr>
        </p:nvSpPr>
        <p:spPr>
          <a:xfrm>
            <a:off x="566738" y="1752600"/>
            <a:ext cx="7605712" cy="4700588"/>
          </a:xfrm>
        </p:spPr>
        <p:txBody>
          <a:bodyPr/>
          <a:lstStyle/>
          <a:p>
            <a:pPr eaLnBrk="1" hangingPunct="1">
              <a:lnSpc>
                <a:spcPct val="90000"/>
              </a:lnSpc>
            </a:pPr>
            <a:r>
              <a:rPr lang="zh-CN" altLang="en-US" sz="2400"/>
              <a:t>对象是面向对象方法学中的一个核心概念。</a:t>
            </a:r>
          </a:p>
          <a:p>
            <a:pPr eaLnBrk="1" hangingPunct="1">
              <a:lnSpc>
                <a:spcPct val="90000"/>
              </a:lnSpc>
            </a:pPr>
            <a:r>
              <a:rPr lang="zh-CN" altLang="en-US" sz="2400">
                <a:solidFill>
                  <a:srgbClr val="C00000"/>
                </a:solidFill>
              </a:rPr>
              <a:t>现实中的对象</a:t>
            </a:r>
            <a:r>
              <a:rPr lang="zh-CN" altLang="en-US" sz="2400"/>
              <a:t>：现实世界中的一切事物。</a:t>
            </a:r>
          </a:p>
          <a:p>
            <a:pPr lvl="1" eaLnBrk="1" hangingPunct="1">
              <a:lnSpc>
                <a:spcPct val="90000"/>
              </a:lnSpc>
            </a:pPr>
            <a:r>
              <a:rPr lang="zh-CN" altLang="en-US" sz="2000"/>
              <a:t>特性</a:t>
            </a:r>
            <a:r>
              <a:rPr lang="zh-CN" altLang="en-US" sz="2000">
                <a:sym typeface="Wingdings" pitchFamily="2" charset="2"/>
              </a:rPr>
              <a:t>（</a:t>
            </a:r>
            <a:r>
              <a:rPr lang="en-US" altLang="zh-CN" sz="2000">
                <a:sym typeface="Wingdings" pitchFamily="2" charset="2"/>
              </a:rPr>
              <a:t>1</a:t>
            </a:r>
            <a:r>
              <a:rPr lang="zh-CN" altLang="en-US" sz="2000">
                <a:sym typeface="Wingdings" pitchFamily="2" charset="2"/>
              </a:rPr>
              <a:t>）有一个唯一的名字（</a:t>
            </a:r>
            <a:r>
              <a:rPr lang="en-US" altLang="zh-CN" sz="2000">
                <a:sym typeface="Wingdings" pitchFamily="2" charset="2"/>
              </a:rPr>
              <a:t>2</a:t>
            </a:r>
            <a:r>
              <a:rPr lang="zh-CN" altLang="en-US" sz="2000">
                <a:sym typeface="Wingdings" pitchFamily="2" charset="2"/>
              </a:rPr>
              <a:t>）有一组状态描述它的某些特性（</a:t>
            </a:r>
            <a:r>
              <a:rPr lang="en-US" altLang="zh-CN" sz="2000">
                <a:sym typeface="Wingdings" pitchFamily="2" charset="2"/>
              </a:rPr>
              <a:t>3</a:t>
            </a:r>
            <a:r>
              <a:rPr lang="zh-CN" altLang="en-US" sz="2000">
                <a:sym typeface="Wingdings" pitchFamily="2" charset="2"/>
              </a:rPr>
              <a:t>）有一组操作，每一个操作决定了对象的一种功能或行为；操作分两类：自身所承受的操作，施加于其他对象的操作</a:t>
            </a:r>
          </a:p>
          <a:p>
            <a:pPr eaLnBrk="1" hangingPunct="1"/>
            <a:r>
              <a:rPr lang="zh-CN" altLang="en-US" sz="2400">
                <a:solidFill>
                  <a:srgbClr val="C00000"/>
                </a:solidFill>
              </a:rPr>
              <a:t>面向对象方法学中的对象：</a:t>
            </a:r>
            <a:r>
              <a:rPr lang="zh-CN" altLang="en-US" sz="2400"/>
              <a:t>由描述该对象属性的</a:t>
            </a:r>
            <a:r>
              <a:rPr lang="zh-CN" altLang="en-US" sz="2400">
                <a:solidFill>
                  <a:srgbClr val="FF0000"/>
                </a:solidFill>
              </a:rPr>
              <a:t>数据</a:t>
            </a:r>
            <a:r>
              <a:rPr lang="zh-CN" altLang="en-US" sz="2400"/>
              <a:t>和可以对这些数据施加的</a:t>
            </a:r>
            <a:r>
              <a:rPr lang="zh-CN" altLang="en-US" sz="2400">
                <a:solidFill>
                  <a:srgbClr val="FF0000"/>
                </a:solidFill>
              </a:rPr>
              <a:t>所有操作</a:t>
            </a:r>
            <a:r>
              <a:rPr lang="zh-CN" altLang="en-US" sz="2400"/>
              <a:t>封装在一起构成的</a:t>
            </a:r>
            <a:r>
              <a:rPr lang="zh-CN" altLang="en-US" sz="2400">
                <a:solidFill>
                  <a:srgbClr val="FF0000"/>
                </a:solidFill>
              </a:rPr>
              <a:t>统一体</a:t>
            </a:r>
            <a:r>
              <a:rPr lang="zh-CN" altLang="en-US" sz="2400"/>
              <a:t>。</a:t>
            </a:r>
          </a:p>
          <a:p>
            <a:pPr eaLnBrk="1" hangingPunct="1"/>
            <a:r>
              <a:rPr lang="zh-CN" altLang="en-US" sz="2400"/>
              <a:t>在面向对象分析和面向对象设计中，通常：</a:t>
            </a:r>
            <a:endParaRPr lang="en-US" altLang="zh-CN" sz="2400"/>
          </a:p>
          <a:p>
            <a:pPr lvl="1" eaLnBrk="1" hangingPunct="1"/>
            <a:r>
              <a:rPr lang="zh-CN" altLang="en-US" sz="2000"/>
              <a:t>把对象的数据称为</a:t>
            </a:r>
            <a:r>
              <a:rPr lang="zh-CN" altLang="en-US" sz="2000">
                <a:solidFill>
                  <a:srgbClr val="FF0000"/>
                </a:solidFill>
              </a:rPr>
              <a:t>属性</a:t>
            </a:r>
            <a:endParaRPr lang="en-US" altLang="zh-CN" sz="2000"/>
          </a:p>
          <a:p>
            <a:pPr lvl="1" eaLnBrk="1" hangingPunct="1"/>
            <a:r>
              <a:rPr lang="zh-CN" altLang="en-US" sz="2000"/>
              <a:t>把对象的操作称为</a:t>
            </a:r>
            <a:r>
              <a:rPr lang="zh-CN" altLang="en-US" sz="2000">
                <a:solidFill>
                  <a:srgbClr val="FF0000"/>
                </a:solidFill>
              </a:rPr>
              <a:t>服务或方法</a:t>
            </a:r>
            <a:r>
              <a:rPr lang="zh-CN" altLang="en-US" sz="2000"/>
              <a:t>。</a:t>
            </a:r>
            <a:endParaRPr lang="en-US" altLang="zh-CN"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
            <a:schemeClr val="accent2"/>
          </a:buClr>
          <a:buSzPct val="60000"/>
          <a:buFont typeface="Wingdings" pitchFamily="2" charset="2"/>
          <a:buChar char="l"/>
          <a:tabLst/>
          <a:defRPr kumimoji="0" lang="zh-CN" alt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
            <a:schemeClr val="accent2"/>
          </a:buClr>
          <a:buSzPct val="60000"/>
          <a:buFont typeface="Wingdings" pitchFamily="2" charset="2"/>
          <a:buChar char="l"/>
          <a:tabLst/>
          <a:defRPr kumimoji="0" lang="zh-CN" alt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
            <a:schemeClr val="accent2"/>
          </a:buClr>
          <a:buSzPct val="60000"/>
          <a:buFont typeface="Wingdings" pitchFamily="2" charset="2"/>
          <a:buChar char="l"/>
          <a:tabLst/>
          <a:defRPr kumimoji="0" lang="zh-CN" alt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
            <a:schemeClr val="accent2"/>
          </a:buClr>
          <a:buSzPct val="60000"/>
          <a:buFont typeface="Wingdings" pitchFamily="2" charset="2"/>
          <a:buChar char="l"/>
          <a:tabLst/>
          <a:defRPr kumimoji="0" lang="zh-CN" alt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133</TotalTime>
  <Pages>0</Pages>
  <Words>2827</Words>
  <Characters>0</Characters>
  <Application>Microsoft Office PowerPoint</Application>
  <DocSecurity>0</DocSecurity>
  <PresentationFormat>全屏显示(4:3)</PresentationFormat>
  <Lines>0</Lines>
  <Paragraphs>312</Paragraphs>
  <Slides>46</Slides>
  <Notes>3</Notes>
  <HiddenSlides>0</HiddenSlides>
  <MMClips>0</MMClips>
  <ScaleCrop>false</ScaleCrop>
  <HeadingPairs>
    <vt:vector size="4" baseType="variant">
      <vt:variant>
        <vt:lpstr>主题</vt:lpstr>
      </vt:variant>
      <vt:variant>
        <vt:i4>2</vt:i4>
      </vt:variant>
      <vt:variant>
        <vt:lpstr>幻灯片标题</vt:lpstr>
      </vt:variant>
      <vt:variant>
        <vt:i4>46</vt:i4>
      </vt:variant>
    </vt:vector>
  </HeadingPairs>
  <TitlesOfParts>
    <vt:vector size="48" baseType="lpstr">
      <vt:lpstr>Profile</vt:lpstr>
      <vt:lpstr>1_Profile</vt:lpstr>
      <vt:lpstr> 面向对象方法与技术</vt:lpstr>
      <vt:lpstr>课程简介</vt:lpstr>
      <vt:lpstr>第一章  从过程抽象到数据抽象</vt:lpstr>
      <vt:lpstr>主要内容</vt:lpstr>
      <vt:lpstr>1.2.1 抽象</vt:lpstr>
      <vt:lpstr>为什么要抽象?</vt:lpstr>
      <vt:lpstr>（1）过程抽象</vt:lpstr>
      <vt:lpstr>（2）数据抽象</vt:lpstr>
      <vt:lpstr>1.2.2 对象(object)</vt:lpstr>
      <vt:lpstr>1. 对象的形象表示</vt:lpstr>
      <vt:lpstr>PowerPoint 演示文稿</vt:lpstr>
      <vt:lpstr>2. 对象的定义_I</vt:lpstr>
      <vt:lpstr>2. 对象的定义_II</vt:lpstr>
      <vt:lpstr>2. 对象的定义_III</vt:lpstr>
      <vt:lpstr>2. 对象的定义_IV</vt:lpstr>
      <vt:lpstr>3. 举例_I</vt:lpstr>
      <vt:lpstr>4. 举例_II</vt:lpstr>
      <vt:lpstr>5. 对象的分类_I</vt:lpstr>
      <vt:lpstr>5. 对象的分类_II</vt:lpstr>
      <vt:lpstr>1.2.3 面向对象的其他概念</vt:lpstr>
      <vt:lpstr>2) 特征：</vt:lpstr>
      <vt:lpstr>PowerPoint 演示文稿</vt:lpstr>
      <vt:lpstr>PowerPoint 演示文稿</vt:lpstr>
      <vt:lpstr>2. 实例（Instance）</vt:lpstr>
      <vt:lpstr>PowerPoint 演示文稿</vt:lpstr>
      <vt:lpstr>3. 属性（Attribute）</vt:lpstr>
      <vt:lpstr>4. 方法（Method）</vt:lpstr>
      <vt:lpstr>PowerPoint 演示文稿</vt:lpstr>
      <vt:lpstr>5. 消息（Message）20190910</vt:lpstr>
      <vt:lpstr>PowerPoint 演示文稿</vt:lpstr>
      <vt:lpstr>OOPL三大特性</vt:lpstr>
      <vt:lpstr>1. 封装性（Encapsulation）</vt:lpstr>
      <vt:lpstr>PowerPoint 演示文稿</vt:lpstr>
      <vt:lpstr>封装</vt:lpstr>
      <vt:lpstr> C++/Java中的封装</vt:lpstr>
      <vt:lpstr>2. 继承（Inheritance）</vt:lpstr>
      <vt:lpstr>PowerPoint 演示文稿</vt:lpstr>
      <vt:lpstr>继承的实现</vt:lpstr>
      <vt:lpstr>PowerPoint 演示文稿</vt:lpstr>
      <vt:lpstr>继承的好处</vt:lpstr>
      <vt:lpstr>3. 多态性（Polymorphism）</vt:lpstr>
      <vt:lpstr>两种实现</vt:lpstr>
      <vt:lpstr>多态性优点</vt:lpstr>
      <vt:lpstr>4. 重载（Overloading）</vt:lpstr>
      <vt:lpstr>PowerPoint 演示文稿</vt:lpstr>
      <vt:lpstr>小结</vt:lpstr>
    </vt:vector>
  </TitlesOfParts>
  <Company>wuhan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magic</dc:creator>
  <cp:lastModifiedBy>jiangcongfeng</cp:lastModifiedBy>
  <cp:revision>663</cp:revision>
  <dcterms:created xsi:type="dcterms:W3CDTF">2008-04-01T08:23:36Z</dcterms:created>
  <dcterms:modified xsi:type="dcterms:W3CDTF">2019-09-17T05:27:54Z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2052-9.1.0.4954</vt:lpwstr>
  </property>
</Properties>
</file>