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7" r:id="rId4"/>
    <p:sldId id="311" r:id="rId5"/>
    <p:sldId id="301" r:id="rId6"/>
    <p:sldId id="302" r:id="rId7"/>
    <p:sldId id="279" r:id="rId8"/>
    <p:sldId id="280" r:id="rId9"/>
    <p:sldId id="303" r:id="rId10"/>
    <p:sldId id="271" r:id="rId11"/>
    <p:sldId id="304" r:id="rId12"/>
    <p:sldId id="310" r:id="rId13"/>
    <p:sldId id="312" r:id="rId14"/>
    <p:sldId id="313" r:id="rId15"/>
    <p:sldId id="272" r:id="rId16"/>
    <p:sldId id="291" r:id="rId17"/>
    <p:sldId id="293" r:id="rId18"/>
    <p:sldId id="273" r:id="rId19"/>
    <p:sldId id="305" r:id="rId20"/>
    <p:sldId id="275" r:id="rId21"/>
    <p:sldId id="276" r:id="rId22"/>
    <p:sldId id="286" r:id="rId23"/>
    <p:sldId id="314" r:id="rId24"/>
    <p:sldId id="296" r:id="rId25"/>
    <p:sldId id="281" r:id="rId26"/>
    <p:sldId id="306" r:id="rId27"/>
    <p:sldId id="278" r:id="rId28"/>
    <p:sldId id="298" r:id="rId29"/>
    <p:sldId id="261" r:id="rId3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FF"/>
    <a:srgbClr val="FF6600"/>
    <a:srgbClr val="004AB8"/>
    <a:srgbClr val="009900"/>
    <a:srgbClr val="008000"/>
    <a:srgbClr val="333333"/>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998" autoAdjust="0"/>
  </p:normalViewPr>
  <p:slideViewPr>
    <p:cSldViewPr>
      <p:cViewPr varScale="1">
        <p:scale>
          <a:sx n="113" d="100"/>
          <a:sy n="113" d="100"/>
        </p:scale>
        <p:origin x="-996"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9600" y="874713"/>
            <a:ext cx="6096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9"/>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 name="Rectangle 2"/>
          <p:cNvSpPr>
            <a:spLocks noGrp="1" noChangeArrowheads="1"/>
          </p:cNvSpPr>
          <p:nvPr>
            <p:ph type="ctrTitle"/>
          </p:nvPr>
        </p:nvSpPr>
        <p:spPr>
          <a:xfrm>
            <a:off x="1371600" y="533400"/>
            <a:ext cx="2895600" cy="1219200"/>
          </a:xfrm>
          <a:effectLst>
            <a:outerShdw dist="35921" dir="2700000" algn="ctr" rotWithShape="0">
              <a:schemeClr val="bg2">
                <a:alpha val="50000"/>
              </a:schemeClr>
            </a:outerShdw>
          </a:effectLst>
        </p:spPr>
        <p:txBody>
          <a:bodyPr/>
          <a:lstStyle>
            <a:lvl1pPr>
              <a:defRPr>
                <a:solidFill>
                  <a:srgbClr val="009900"/>
                </a:solidFill>
              </a:defRPr>
            </a:lvl1pPr>
          </a:lstStyle>
          <a:p>
            <a:r>
              <a:rPr lang="zh-CN" altLang="en-US"/>
              <a:t>第几章</a:t>
            </a:r>
          </a:p>
        </p:txBody>
      </p:sp>
      <p:sp>
        <p:nvSpPr>
          <p:cNvPr id="5123" name="Rectangle 3"/>
          <p:cNvSpPr>
            <a:spLocks noGrp="1" noChangeArrowheads="1"/>
          </p:cNvSpPr>
          <p:nvPr>
            <p:ph type="subTitle" idx="1"/>
          </p:nvPr>
        </p:nvSpPr>
        <p:spPr>
          <a:xfrm>
            <a:off x="1371600" y="2209800"/>
            <a:ext cx="5638800" cy="685800"/>
          </a:xfrm>
          <a:effectLst>
            <a:outerShdw dist="35921" dir="2700000" algn="ctr" rotWithShape="0">
              <a:schemeClr val="bg2"/>
            </a:outerShdw>
          </a:effectLst>
        </p:spPr>
        <p:txBody>
          <a:bodyPr/>
          <a:lstStyle>
            <a:lvl1pPr marL="0" indent="0">
              <a:buFont typeface="Wingdings" pitchFamily="2" charset="2"/>
              <a:buNone/>
              <a:defRPr sz="4000">
                <a:ea typeface="黑体" pitchFamily="2" charset="-122"/>
              </a:defRPr>
            </a:lvl1pPr>
          </a:lstStyle>
          <a:p>
            <a:r>
              <a:rPr lang="zh-CN" altLang="en-US"/>
              <a:t>章标题章标题章标题</a:t>
            </a:r>
          </a:p>
        </p:txBody>
      </p:sp>
    </p:spTree>
    <p:extLst>
      <p:ext uri="{BB962C8B-B14F-4D97-AF65-F5344CB8AC3E}">
        <p14:creationId xmlns:p14="http://schemas.microsoft.com/office/powerpoint/2010/main" val="402093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67DF3D7-C7D2-4730-B02D-B7BA36C5308B}" type="slidenum">
              <a:rPr lang="en-US" altLang="zh-CN"/>
              <a:pPr>
                <a:defRPr/>
              </a:pPr>
              <a:t>‹#›</a:t>
            </a:fld>
            <a:endParaRPr lang="en-US" altLang="zh-CN"/>
          </a:p>
        </p:txBody>
      </p:sp>
    </p:spTree>
    <p:extLst>
      <p:ext uri="{BB962C8B-B14F-4D97-AF65-F5344CB8AC3E}">
        <p14:creationId xmlns:p14="http://schemas.microsoft.com/office/powerpoint/2010/main" val="1624959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914400"/>
            <a:ext cx="2095500" cy="4953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914400"/>
            <a:ext cx="6134100" cy="4953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9F638D5-0B11-45B5-95CE-47FBFB1808D9}" type="slidenum">
              <a:rPr lang="en-US" altLang="zh-CN"/>
              <a:pPr>
                <a:defRPr/>
              </a:pPr>
              <a:t>‹#›</a:t>
            </a:fld>
            <a:endParaRPr lang="en-US" altLang="zh-CN"/>
          </a:p>
        </p:txBody>
      </p:sp>
    </p:spTree>
    <p:extLst>
      <p:ext uri="{BB962C8B-B14F-4D97-AF65-F5344CB8AC3E}">
        <p14:creationId xmlns:p14="http://schemas.microsoft.com/office/powerpoint/2010/main" val="3943170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914400"/>
            <a:ext cx="45720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810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839CE37-0D2A-4D96-B4AE-2DBC2EF7CEC4}" type="slidenum">
              <a:rPr lang="en-US" altLang="zh-CN"/>
              <a:pPr>
                <a:defRPr/>
              </a:pPr>
              <a:t>‹#›</a:t>
            </a:fld>
            <a:endParaRPr lang="en-US" altLang="zh-CN"/>
          </a:p>
        </p:txBody>
      </p:sp>
    </p:spTree>
    <p:extLst>
      <p:ext uri="{BB962C8B-B14F-4D97-AF65-F5344CB8AC3E}">
        <p14:creationId xmlns:p14="http://schemas.microsoft.com/office/powerpoint/2010/main" val="2785996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F1E64A0-2F8A-4A42-BEBD-57FA53BB0E07}" type="slidenum">
              <a:rPr lang="en-US" altLang="zh-CN"/>
              <a:pPr>
                <a:defRPr/>
              </a:pPr>
              <a:t>‹#›</a:t>
            </a:fld>
            <a:endParaRPr lang="en-US" altLang="zh-CN"/>
          </a:p>
        </p:txBody>
      </p:sp>
    </p:spTree>
    <p:extLst>
      <p:ext uri="{BB962C8B-B14F-4D97-AF65-F5344CB8AC3E}">
        <p14:creationId xmlns:p14="http://schemas.microsoft.com/office/powerpoint/2010/main" val="1097698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0C2132C-0460-482A-8EB9-1410A6F74B13}" type="slidenum">
              <a:rPr lang="en-US" altLang="zh-CN"/>
              <a:pPr>
                <a:defRPr/>
              </a:pPr>
              <a:t>‹#›</a:t>
            </a:fld>
            <a:endParaRPr lang="en-US" altLang="zh-CN"/>
          </a:p>
        </p:txBody>
      </p:sp>
    </p:spTree>
    <p:extLst>
      <p:ext uri="{BB962C8B-B14F-4D97-AF65-F5344CB8AC3E}">
        <p14:creationId xmlns:p14="http://schemas.microsoft.com/office/powerpoint/2010/main" val="3353271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C50AE61-F3E6-485B-AA32-6E0FE64324DE}" type="slidenum">
              <a:rPr lang="en-US" altLang="zh-CN"/>
              <a:pPr>
                <a:defRPr/>
              </a:pPr>
              <a:t>‹#›</a:t>
            </a:fld>
            <a:endParaRPr lang="en-US" altLang="zh-CN"/>
          </a:p>
        </p:txBody>
      </p:sp>
    </p:spTree>
    <p:extLst>
      <p:ext uri="{BB962C8B-B14F-4D97-AF65-F5344CB8AC3E}">
        <p14:creationId xmlns:p14="http://schemas.microsoft.com/office/powerpoint/2010/main" val="925674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FF0C0949-B73D-4EDA-A466-573EDD77E539}" type="slidenum">
              <a:rPr lang="en-US" altLang="zh-CN"/>
              <a:pPr>
                <a:defRPr/>
              </a:pPr>
              <a:t>‹#›</a:t>
            </a:fld>
            <a:endParaRPr lang="en-US" altLang="zh-CN"/>
          </a:p>
        </p:txBody>
      </p:sp>
    </p:spTree>
    <p:extLst>
      <p:ext uri="{BB962C8B-B14F-4D97-AF65-F5344CB8AC3E}">
        <p14:creationId xmlns:p14="http://schemas.microsoft.com/office/powerpoint/2010/main" val="3279248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880B8E9B-8219-414C-9FF4-47E451A955C5}" type="slidenum">
              <a:rPr lang="en-US" altLang="zh-CN"/>
              <a:pPr>
                <a:defRPr/>
              </a:pPr>
              <a:t>‹#›</a:t>
            </a:fld>
            <a:endParaRPr lang="en-US" altLang="zh-CN"/>
          </a:p>
        </p:txBody>
      </p:sp>
    </p:spTree>
    <p:extLst>
      <p:ext uri="{BB962C8B-B14F-4D97-AF65-F5344CB8AC3E}">
        <p14:creationId xmlns:p14="http://schemas.microsoft.com/office/powerpoint/2010/main" val="3755023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21EFA43E-F8E1-4A5A-B0B5-F647BA51F604}" type="slidenum">
              <a:rPr lang="en-US" altLang="zh-CN"/>
              <a:pPr>
                <a:defRPr/>
              </a:pPr>
              <a:t>‹#›</a:t>
            </a:fld>
            <a:endParaRPr lang="en-US" altLang="zh-CN"/>
          </a:p>
        </p:txBody>
      </p:sp>
    </p:spTree>
    <p:extLst>
      <p:ext uri="{BB962C8B-B14F-4D97-AF65-F5344CB8AC3E}">
        <p14:creationId xmlns:p14="http://schemas.microsoft.com/office/powerpoint/2010/main" val="2587184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85D835C-A9B2-43A5-A909-DA3AB2D78FE5}" type="slidenum">
              <a:rPr lang="en-US" altLang="zh-CN"/>
              <a:pPr>
                <a:defRPr/>
              </a:pPr>
              <a:t>‹#›</a:t>
            </a:fld>
            <a:endParaRPr lang="en-US" altLang="zh-CN"/>
          </a:p>
        </p:txBody>
      </p:sp>
    </p:spTree>
    <p:extLst>
      <p:ext uri="{BB962C8B-B14F-4D97-AF65-F5344CB8AC3E}">
        <p14:creationId xmlns:p14="http://schemas.microsoft.com/office/powerpoint/2010/main" val="1797017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972DC2C-1161-4BD6-89A7-E77E25DD3947}" type="slidenum">
              <a:rPr lang="en-US" altLang="zh-CN"/>
              <a:pPr>
                <a:defRPr/>
              </a:pPr>
              <a:t>‹#›</a:t>
            </a:fld>
            <a:endParaRPr lang="en-US" altLang="zh-CN"/>
          </a:p>
        </p:txBody>
      </p:sp>
    </p:spTree>
    <p:extLst>
      <p:ext uri="{BB962C8B-B14F-4D97-AF65-F5344CB8AC3E}">
        <p14:creationId xmlns:p14="http://schemas.microsoft.com/office/powerpoint/2010/main" val="3233339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38200" y="914400"/>
            <a:ext cx="457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标题标题标题</a:t>
            </a:r>
          </a:p>
        </p:txBody>
      </p:sp>
      <p:sp>
        <p:nvSpPr>
          <p:cNvPr id="1027" name="Rectangle 3"/>
          <p:cNvSpPr>
            <a:spLocks noGrp="1" noChangeArrowheads="1"/>
          </p:cNvSpPr>
          <p:nvPr>
            <p:ph type="body" idx="1"/>
          </p:nvPr>
        </p:nvSpPr>
        <p:spPr bwMode="auto">
          <a:xfrm>
            <a:off x="381000" y="17526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 </a:t>
            </a:r>
            <a:r>
              <a:rPr lang="zh-CN" altLang="en-US" smtClean="0"/>
              <a:t>第一级</a:t>
            </a:r>
          </a:p>
          <a:p>
            <a:pPr lvl="1"/>
            <a:r>
              <a:rPr lang="zh-CN" altLang="en-US" smtClean="0"/>
              <a:t> 第二级</a:t>
            </a:r>
          </a:p>
          <a:p>
            <a:pPr lvl="2"/>
            <a:r>
              <a:rPr lang="zh-CN" altLang="en-US" smtClean="0"/>
              <a:t> 第三级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31474626-CFF3-41BA-95EA-A4FE11D21F25}" type="slidenum">
              <a:rPr lang="en-US" altLang="zh-CN"/>
              <a:pPr>
                <a:defRPr/>
              </a:pPr>
              <a:t>‹#›</a:t>
            </a:fld>
            <a:endParaRPr lang="en-US" altLang="zh-CN"/>
          </a:p>
        </p:txBody>
      </p:sp>
      <p:sp>
        <p:nvSpPr>
          <p:cNvPr id="1031" name="Line 8"/>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032" name="Picture 9"/>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04800" y="1022350"/>
            <a:ext cx="533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9"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rtl="0" eaLnBrk="0" fontAlgn="base" hangingPunct="0">
        <a:spcBef>
          <a:spcPct val="0"/>
        </a:spcBef>
        <a:spcAft>
          <a:spcPct val="0"/>
        </a:spcAft>
        <a:defRPr sz="4000">
          <a:solidFill>
            <a:srgbClr val="008000"/>
          </a:solidFill>
          <a:latin typeface="+mj-lt"/>
          <a:ea typeface="+mj-ea"/>
          <a:cs typeface="+mj-cs"/>
        </a:defRPr>
      </a:lvl1pPr>
      <a:lvl2pPr algn="l" rtl="0" eaLnBrk="0" fontAlgn="base" hangingPunct="0">
        <a:spcBef>
          <a:spcPct val="0"/>
        </a:spcBef>
        <a:spcAft>
          <a:spcPct val="0"/>
        </a:spcAft>
        <a:defRPr sz="4000">
          <a:solidFill>
            <a:srgbClr val="008000"/>
          </a:solidFill>
          <a:latin typeface="Tahoma" pitchFamily="34" charset="0"/>
          <a:ea typeface="隶书" pitchFamily="49" charset="-122"/>
        </a:defRPr>
      </a:lvl2pPr>
      <a:lvl3pPr algn="l" rtl="0" eaLnBrk="0" fontAlgn="base" hangingPunct="0">
        <a:spcBef>
          <a:spcPct val="0"/>
        </a:spcBef>
        <a:spcAft>
          <a:spcPct val="0"/>
        </a:spcAft>
        <a:defRPr sz="4000">
          <a:solidFill>
            <a:srgbClr val="008000"/>
          </a:solidFill>
          <a:latin typeface="Tahoma" pitchFamily="34" charset="0"/>
          <a:ea typeface="隶书" pitchFamily="49" charset="-122"/>
        </a:defRPr>
      </a:lvl3pPr>
      <a:lvl4pPr algn="l" rtl="0" eaLnBrk="0" fontAlgn="base" hangingPunct="0">
        <a:spcBef>
          <a:spcPct val="0"/>
        </a:spcBef>
        <a:spcAft>
          <a:spcPct val="0"/>
        </a:spcAft>
        <a:defRPr sz="4000">
          <a:solidFill>
            <a:srgbClr val="008000"/>
          </a:solidFill>
          <a:latin typeface="Tahoma" pitchFamily="34" charset="0"/>
          <a:ea typeface="隶书" pitchFamily="49" charset="-122"/>
        </a:defRPr>
      </a:lvl4pPr>
      <a:lvl5pPr algn="l" rtl="0" eaLnBrk="0" fontAlgn="base" hangingPunct="0">
        <a:spcBef>
          <a:spcPct val="0"/>
        </a:spcBef>
        <a:spcAft>
          <a:spcPct val="0"/>
        </a:spcAft>
        <a:defRPr sz="4000">
          <a:solidFill>
            <a:srgbClr val="008000"/>
          </a:solidFill>
          <a:latin typeface="Tahoma" pitchFamily="34" charset="0"/>
          <a:ea typeface="隶书" pitchFamily="49" charset="-122"/>
        </a:defRPr>
      </a:lvl5pPr>
      <a:lvl6pPr marL="457200" algn="l" rtl="0" fontAlgn="base">
        <a:spcBef>
          <a:spcPct val="0"/>
        </a:spcBef>
        <a:spcAft>
          <a:spcPct val="0"/>
        </a:spcAft>
        <a:defRPr sz="4000">
          <a:solidFill>
            <a:srgbClr val="008000"/>
          </a:solidFill>
          <a:latin typeface="Tahoma" pitchFamily="34" charset="0"/>
          <a:ea typeface="隶书" pitchFamily="49" charset="-122"/>
        </a:defRPr>
      </a:lvl6pPr>
      <a:lvl7pPr marL="914400" algn="l" rtl="0" fontAlgn="base">
        <a:spcBef>
          <a:spcPct val="0"/>
        </a:spcBef>
        <a:spcAft>
          <a:spcPct val="0"/>
        </a:spcAft>
        <a:defRPr sz="4000">
          <a:solidFill>
            <a:srgbClr val="008000"/>
          </a:solidFill>
          <a:latin typeface="Tahoma" pitchFamily="34" charset="0"/>
          <a:ea typeface="隶书" pitchFamily="49" charset="-122"/>
        </a:defRPr>
      </a:lvl7pPr>
      <a:lvl8pPr marL="1371600" algn="l" rtl="0" fontAlgn="base">
        <a:spcBef>
          <a:spcPct val="0"/>
        </a:spcBef>
        <a:spcAft>
          <a:spcPct val="0"/>
        </a:spcAft>
        <a:defRPr sz="4000">
          <a:solidFill>
            <a:srgbClr val="008000"/>
          </a:solidFill>
          <a:latin typeface="Tahoma" pitchFamily="34" charset="0"/>
          <a:ea typeface="隶书" pitchFamily="49" charset="-122"/>
        </a:defRPr>
      </a:lvl8pPr>
      <a:lvl9pPr marL="1828800" algn="l" rtl="0" fontAlgn="base">
        <a:spcBef>
          <a:spcPct val="0"/>
        </a:spcBef>
        <a:spcAft>
          <a:spcPct val="0"/>
        </a:spcAft>
        <a:defRPr sz="4000">
          <a:solidFill>
            <a:srgbClr val="008000"/>
          </a:solidFill>
          <a:latin typeface="Tahoma" pitchFamily="34" charset="0"/>
          <a:ea typeface="隶书" pitchFamily="49" charset="-122"/>
        </a:defRPr>
      </a:lvl9pPr>
    </p:titleStyle>
    <p:bodyStyle>
      <a:lvl1pPr marL="342900" indent="-342900" algn="l" rtl="0" eaLnBrk="0" fontAlgn="base" hangingPunct="0">
        <a:lnSpc>
          <a:spcPct val="120000"/>
        </a:lnSpc>
        <a:spcBef>
          <a:spcPct val="20000"/>
        </a:spcBef>
        <a:spcAft>
          <a:spcPct val="0"/>
        </a:spcAft>
        <a:buClr>
          <a:srgbClr val="FF3300"/>
        </a:buClr>
        <a:buFont typeface="Wingdings" pitchFamily="2" charset="2"/>
        <a:buChar char="w"/>
        <a:defRPr sz="3200">
          <a:solidFill>
            <a:srgbClr val="080808"/>
          </a:solidFill>
          <a:latin typeface="+mn-lt"/>
          <a:ea typeface="+mn-ea"/>
          <a:cs typeface="+mn-cs"/>
        </a:defRPr>
      </a:lvl1pPr>
      <a:lvl2pPr marL="742950" indent="-285750" algn="l" rtl="0" eaLnBrk="0" fontAlgn="base" hangingPunct="0">
        <a:lnSpc>
          <a:spcPct val="120000"/>
        </a:lnSpc>
        <a:spcBef>
          <a:spcPct val="20000"/>
        </a:spcBef>
        <a:spcAft>
          <a:spcPct val="0"/>
        </a:spcAft>
        <a:buClr>
          <a:srgbClr val="0000FF"/>
        </a:buClr>
        <a:buFont typeface="Wingdings" pitchFamily="2" charset="2"/>
        <a:buChar char="ü"/>
        <a:defRPr sz="2400" b="1">
          <a:solidFill>
            <a:srgbClr val="333333"/>
          </a:solidFill>
          <a:latin typeface="+mn-lt"/>
          <a:ea typeface="楷体_GB2312" pitchFamily="49" charset="-122"/>
        </a:defRPr>
      </a:lvl2pPr>
      <a:lvl3pPr marL="1143000" indent="-228600" algn="l" rtl="0" eaLnBrk="0" fontAlgn="base" hangingPunct="0">
        <a:lnSpc>
          <a:spcPct val="120000"/>
        </a:lnSpc>
        <a:spcBef>
          <a:spcPct val="20000"/>
        </a:spcBef>
        <a:spcAft>
          <a:spcPct val="0"/>
        </a:spcAft>
        <a:buClr>
          <a:srgbClr val="FF3300"/>
        </a:buClr>
        <a:buFont typeface="Wingdings" pitchFamily="2" charset="2"/>
        <a:buChar char=""/>
        <a:defRPr sz="2000">
          <a:solidFill>
            <a:srgbClr val="333333"/>
          </a:solidFill>
          <a:latin typeface="+mn-lt"/>
          <a:ea typeface="黑体" pitchFamily="2" charset="-122"/>
        </a:defRPr>
      </a:lvl3pPr>
      <a:lvl4pPr marL="1600200" indent="-228600" algn="l" rtl="0" eaLnBrk="0" fontAlgn="base" hangingPunct="0">
        <a:spcBef>
          <a:spcPct val="20000"/>
        </a:spcBef>
        <a:spcAft>
          <a:spcPct val="0"/>
        </a:spcAft>
        <a:buChar char="–"/>
        <a:defRPr sz="2000">
          <a:solidFill>
            <a:srgbClr val="4D4D4D"/>
          </a:solidFill>
          <a:latin typeface="Arial" charset="0"/>
          <a:ea typeface="宋体" pitchFamily="2" charset="-122"/>
        </a:defRPr>
      </a:lvl4pPr>
      <a:lvl5pPr marL="2057400" indent="-228600" algn="l" rtl="0" eaLnBrk="0" fontAlgn="base" hangingPunct="0">
        <a:spcBef>
          <a:spcPct val="20000"/>
        </a:spcBef>
        <a:spcAft>
          <a:spcPct val="0"/>
        </a:spcAft>
        <a:buChar char="»"/>
        <a:defRPr sz="2000">
          <a:solidFill>
            <a:srgbClr val="4D4D4D"/>
          </a:solidFill>
          <a:latin typeface="Arial" charset="0"/>
          <a:ea typeface="宋体" pitchFamily="2" charset="-122"/>
        </a:defRPr>
      </a:lvl5pPr>
      <a:lvl6pPr marL="2514600" indent="-228600" algn="l" rtl="0" fontAlgn="base">
        <a:spcBef>
          <a:spcPct val="20000"/>
        </a:spcBef>
        <a:spcAft>
          <a:spcPct val="0"/>
        </a:spcAft>
        <a:buChar char="»"/>
        <a:defRPr sz="2000">
          <a:solidFill>
            <a:srgbClr val="4D4D4D"/>
          </a:solidFill>
          <a:latin typeface="Arial" charset="0"/>
          <a:ea typeface="宋体" pitchFamily="2" charset="-122"/>
        </a:defRPr>
      </a:lvl6pPr>
      <a:lvl7pPr marL="2971800" indent="-228600" algn="l" rtl="0" fontAlgn="base">
        <a:spcBef>
          <a:spcPct val="20000"/>
        </a:spcBef>
        <a:spcAft>
          <a:spcPct val="0"/>
        </a:spcAft>
        <a:buChar char="»"/>
        <a:defRPr sz="2000">
          <a:solidFill>
            <a:srgbClr val="4D4D4D"/>
          </a:solidFill>
          <a:latin typeface="Arial" charset="0"/>
          <a:ea typeface="宋体" pitchFamily="2" charset="-122"/>
        </a:defRPr>
      </a:lvl7pPr>
      <a:lvl8pPr marL="3429000" indent="-228600" algn="l" rtl="0" fontAlgn="base">
        <a:spcBef>
          <a:spcPct val="20000"/>
        </a:spcBef>
        <a:spcAft>
          <a:spcPct val="0"/>
        </a:spcAft>
        <a:buChar char="»"/>
        <a:defRPr sz="2000">
          <a:solidFill>
            <a:srgbClr val="4D4D4D"/>
          </a:solidFill>
          <a:latin typeface="Arial" charset="0"/>
          <a:ea typeface="宋体" pitchFamily="2" charset="-122"/>
        </a:defRPr>
      </a:lvl8pPr>
      <a:lvl9pPr marL="3886200" indent="-228600" algn="l" rtl="0" fontAlgn="base">
        <a:spcBef>
          <a:spcPct val="20000"/>
        </a:spcBef>
        <a:spcAft>
          <a:spcPct val="0"/>
        </a:spcAft>
        <a:buChar char="»"/>
        <a:defRPr sz="2000">
          <a:solidFill>
            <a:srgbClr val="4D4D4D"/>
          </a:solidFill>
          <a:latin typeface="Arial"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hyperlink" Target="http://www.javaranch.com/" TargetMode="Externa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CN" altLang="en-US" smtClean="0"/>
              <a:t>第</a:t>
            </a:r>
            <a:r>
              <a:rPr lang="en-US" altLang="zh-CN" smtClean="0"/>
              <a:t>11</a:t>
            </a:r>
            <a:r>
              <a:rPr lang="zh-CN" altLang="en-US" smtClean="0"/>
              <a:t>章</a:t>
            </a:r>
          </a:p>
        </p:txBody>
      </p:sp>
      <p:sp>
        <p:nvSpPr>
          <p:cNvPr id="3075" name="Rectangle 3"/>
          <p:cNvSpPr>
            <a:spLocks noGrp="1" noChangeArrowheads="1"/>
          </p:cNvSpPr>
          <p:nvPr>
            <p:ph type="subTitle" idx="1"/>
          </p:nvPr>
        </p:nvSpPr>
        <p:spPr>
          <a:xfrm>
            <a:off x="1371600" y="1905000"/>
            <a:ext cx="4419600" cy="685800"/>
          </a:xfrm>
        </p:spPr>
        <p:txBody>
          <a:bodyPr/>
          <a:lstStyle/>
          <a:p>
            <a:pPr eaLnBrk="1" hangingPunct="1"/>
            <a:r>
              <a:rPr lang="zh-CN" altLang="en-US" smtClean="0"/>
              <a:t>桥接</a:t>
            </a:r>
            <a:r>
              <a:rPr lang="zh-CN" altLang="en-US" smtClean="0"/>
              <a:t>模式 </a:t>
            </a:r>
            <a:endParaRPr lang="zh-CN" alt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mtClean="0"/>
              <a:t>桥接模式</a:t>
            </a:r>
          </a:p>
        </p:txBody>
      </p:sp>
      <p:sp>
        <p:nvSpPr>
          <p:cNvPr id="12291" name="Rectangle 3"/>
          <p:cNvSpPr>
            <a:spLocks noGrp="1" noChangeArrowheads="1"/>
          </p:cNvSpPr>
          <p:nvPr>
            <p:ph type="body" idx="1"/>
          </p:nvPr>
        </p:nvSpPr>
        <p:spPr>
          <a:noFill/>
        </p:spPr>
        <p:txBody>
          <a:bodyPr/>
          <a:lstStyle/>
          <a:p>
            <a:pPr eaLnBrk="1" hangingPunct="1"/>
            <a:r>
              <a:rPr lang="zh-CN" altLang="en-US" smtClean="0"/>
              <a:t>模式结构</a:t>
            </a:r>
          </a:p>
          <a:p>
            <a:pPr lvl="1" eaLnBrk="1" hangingPunct="1"/>
            <a:r>
              <a:rPr lang="zh-CN" altLang="en-US" smtClean="0"/>
              <a:t>桥接模式包含如下角色：</a:t>
            </a:r>
            <a:endParaRPr lang="zh-CN" altLang="en-US" sz="3200" smtClean="0"/>
          </a:p>
          <a:p>
            <a:pPr lvl="2" eaLnBrk="1" hangingPunct="1">
              <a:buFont typeface="Arial" charset="0"/>
              <a:buChar char="•"/>
            </a:pPr>
            <a:r>
              <a:rPr lang="en-US" altLang="zh-CN" sz="2400" smtClean="0"/>
              <a:t>Abstraction</a:t>
            </a:r>
            <a:r>
              <a:rPr lang="zh-CN" altLang="en-US" sz="2400" smtClean="0"/>
              <a:t>：抽象类</a:t>
            </a:r>
          </a:p>
          <a:p>
            <a:pPr lvl="2" eaLnBrk="1" hangingPunct="1">
              <a:buFont typeface="Arial" charset="0"/>
              <a:buChar char="•"/>
            </a:pPr>
            <a:r>
              <a:rPr lang="en-US" altLang="zh-CN" sz="2400" smtClean="0"/>
              <a:t>RefinedAbstraction</a:t>
            </a:r>
            <a:r>
              <a:rPr lang="zh-CN" altLang="en-US" sz="2400" smtClean="0"/>
              <a:t>：扩充抽象类</a:t>
            </a:r>
          </a:p>
          <a:p>
            <a:pPr lvl="2" eaLnBrk="1" hangingPunct="1">
              <a:buFont typeface="Arial" charset="0"/>
              <a:buChar char="•"/>
            </a:pPr>
            <a:r>
              <a:rPr lang="en-US" altLang="zh-CN" sz="2400" smtClean="0"/>
              <a:t>Implementor</a:t>
            </a:r>
            <a:r>
              <a:rPr lang="zh-CN" altLang="en-US" sz="2400" smtClean="0"/>
              <a:t>：实现类接口</a:t>
            </a:r>
          </a:p>
          <a:p>
            <a:pPr lvl="2" eaLnBrk="1" hangingPunct="1">
              <a:buFont typeface="Arial" charset="0"/>
              <a:buChar char="•"/>
            </a:pPr>
            <a:r>
              <a:rPr lang="en-US" altLang="zh-CN" sz="2400" smtClean="0"/>
              <a:t>ConcreteImplementor</a:t>
            </a:r>
            <a:r>
              <a:rPr lang="zh-CN" altLang="en-US" sz="2400" smtClean="0"/>
              <a:t>：具体实现类</a:t>
            </a:r>
            <a:r>
              <a:rPr lang="zh-CN" altLang="en-US" smtClean="0"/>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mtClean="0"/>
              <a:t>桥接模式</a:t>
            </a:r>
          </a:p>
        </p:txBody>
      </p:sp>
      <p:sp>
        <p:nvSpPr>
          <p:cNvPr id="13315" name="Rectangle 3"/>
          <p:cNvSpPr>
            <a:spLocks noGrp="1" noChangeArrowheads="1"/>
          </p:cNvSpPr>
          <p:nvPr>
            <p:ph type="body" sz="half" idx="1"/>
          </p:nvPr>
        </p:nvSpPr>
        <p:spPr>
          <a:xfrm>
            <a:off x="381000" y="1752600"/>
            <a:ext cx="8077200" cy="4648200"/>
          </a:xfrm>
          <a:noFill/>
        </p:spPr>
        <p:txBody>
          <a:bodyPr/>
          <a:lstStyle/>
          <a:p>
            <a:pPr eaLnBrk="1" hangingPunct="1">
              <a:lnSpc>
                <a:spcPct val="100000"/>
              </a:lnSpc>
            </a:pPr>
            <a:r>
              <a:rPr lang="zh-CN" altLang="en-US" sz="2400" smtClean="0"/>
              <a:t>模式分析</a:t>
            </a:r>
          </a:p>
          <a:p>
            <a:pPr lvl="1" eaLnBrk="1" hangingPunct="1">
              <a:lnSpc>
                <a:spcPct val="100000"/>
              </a:lnSpc>
            </a:pPr>
            <a:r>
              <a:rPr lang="zh-CN" altLang="en-US" sz="1800" smtClean="0"/>
              <a:t>理解桥接模式，重点需要理解如何将</a:t>
            </a:r>
            <a:r>
              <a:rPr lang="zh-CN" altLang="en-US" sz="1800" smtClean="0">
                <a:solidFill>
                  <a:srgbClr val="FF3300"/>
                </a:solidFill>
              </a:rPr>
              <a:t>抽象化</a:t>
            </a:r>
            <a:r>
              <a:rPr lang="en-US" altLang="zh-CN" sz="1800" smtClean="0">
                <a:solidFill>
                  <a:srgbClr val="FF3300"/>
                </a:solidFill>
              </a:rPr>
              <a:t>(Abstraction)</a:t>
            </a:r>
            <a:r>
              <a:rPr lang="zh-CN" altLang="en-US" sz="1800" smtClean="0"/>
              <a:t>与</a:t>
            </a:r>
            <a:r>
              <a:rPr lang="zh-CN" altLang="en-US" sz="1800" smtClean="0">
                <a:solidFill>
                  <a:srgbClr val="FF3300"/>
                </a:solidFill>
              </a:rPr>
              <a:t>实现化</a:t>
            </a:r>
            <a:r>
              <a:rPr lang="en-US" altLang="zh-CN" sz="1800" smtClean="0">
                <a:solidFill>
                  <a:srgbClr val="FF3300"/>
                </a:solidFill>
              </a:rPr>
              <a:t>(Implementation)</a:t>
            </a:r>
            <a:r>
              <a:rPr lang="zh-CN" altLang="en-US" sz="1800" smtClean="0">
                <a:solidFill>
                  <a:srgbClr val="FF3300"/>
                </a:solidFill>
              </a:rPr>
              <a:t>脱耦</a:t>
            </a:r>
            <a:r>
              <a:rPr lang="zh-CN" altLang="en-US" sz="1800" smtClean="0"/>
              <a:t>，使得二者可以独立地变化。</a:t>
            </a:r>
          </a:p>
          <a:p>
            <a:pPr lvl="2" eaLnBrk="1" hangingPunct="1">
              <a:lnSpc>
                <a:spcPct val="100000"/>
              </a:lnSpc>
              <a:buFont typeface="Arial" charset="0"/>
              <a:buChar char="•"/>
            </a:pPr>
            <a:r>
              <a:rPr lang="zh-CN" altLang="en-US" sz="1800" smtClean="0">
                <a:solidFill>
                  <a:srgbClr val="FF3300"/>
                </a:solidFill>
              </a:rPr>
              <a:t>抽象化</a:t>
            </a:r>
            <a:r>
              <a:rPr lang="zh-CN" altLang="en-US" sz="1800" smtClean="0"/>
              <a:t>：抽象化就是忽略一些信息，把不同的实体当作同样的实体对待。在面向对象中，</a:t>
            </a:r>
            <a:r>
              <a:rPr lang="zh-CN" altLang="en-US" sz="1800" smtClean="0">
                <a:solidFill>
                  <a:srgbClr val="FF3300"/>
                </a:solidFill>
              </a:rPr>
              <a:t>将对象的共同性质抽取出来形成类的过程</a:t>
            </a:r>
            <a:r>
              <a:rPr lang="zh-CN" altLang="en-US" sz="1800" smtClean="0"/>
              <a:t>即为抽象化的过程。 </a:t>
            </a:r>
          </a:p>
          <a:p>
            <a:pPr lvl="2" eaLnBrk="1" hangingPunct="1">
              <a:lnSpc>
                <a:spcPct val="100000"/>
              </a:lnSpc>
              <a:buFont typeface="Arial" charset="0"/>
              <a:buChar char="•"/>
            </a:pPr>
            <a:r>
              <a:rPr lang="zh-CN" altLang="en-US" sz="1800" smtClean="0">
                <a:solidFill>
                  <a:srgbClr val="FF3300"/>
                </a:solidFill>
              </a:rPr>
              <a:t>实现化</a:t>
            </a:r>
            <a:r>
              <a:rPr lang="zh-CN" altLang="en-US" sz="1800" smtClean="0"/>
              <a:t>：</a:t>
            </a:r>
            <a:r>
              <a:rPr lang="zh-CN" altLang="en-US" sz="1800" smtClean="0">
                <a:solidFill>
                  <a:srgbClr val="FF3300"/>
                </a:solidFill>
              </a:rPr>
              <a:t>针对抽象化给出的具体实现，就是实现化</a:t>
            </a:r>
            <a:r>
              <a:rPr lang="zh-CN" altLang="en-US" sz="1800" smtClean="0"/>
              <a:t>，抽象化与实现化是一对互逆的概念，实现化产生的对象比抽象化更具体，是对抽象化事物的进一步具体化的产物。</a:t>
            </a:r>
          </a:p>
          <a:p>
            <a:pPr lvl="2" eaLnBrk="1" hangingPunct="1">
              <a:lnSpc>
                <a:spcPct val="100000"/>
              </a:lnSpc>
              <a:buFont typeface="Arial" charset="0"/>
              <a:buChar char="•"/>
            </a:pPr>
            <a:r>
              <a:rPr lang="zh-CN" altLang="en-US" sz="1800" smtClean="0">
                <a:solidFill>
                  <a:srgbClr val="FF3300"/>
                </a:solidFill>
              </a:rPr>
              <a:t>脱耦</a:t>
            </a:r>
            <a:r>
              <a:rPr lang="zh-CN" altLang="en-US" sz="1800" smtClean="0"/>
              <a:t>：脱耦就是</a:t>
            </a:r>
            <a:r>
              <a:rPr lang="zh-CN" altLang="en-US" sz="1800" smtClean="0">
                <a:solidFill>
                  <a:srgbClr val="FF3300"/>
                </a:solidFill>
              </a:rPr>
              <a:t>将抽象化和实现化之间的耦合解脱开，或者说是将它们之间的强关联改换成弱关联</a:t>
            </a:r>
            <a:r>
              <a:rPr lang="zh-CN" altLang="en-US" sz="1800" smtClean="0"/>
              <a:t>，</a:t>
            </a:r>
            <a:r>
              <a:rPr lang="zh-CN" altLang="en-US" sz="1800" smtClean="0">
                <a:solidFill>
                  <a:srgbClr val="FF3300"/>
                </a:solidFill>
              </a:rPr>
              <a:t>将两个角色之间的继承关系改为关联关系</a:t>
            </a:r>
            <a:r>
              <a:rPr lang="zh-CN" altLang="en-US" sz="1800" smtClean="0"/>
              <a:t>。桥接模式中的所谓脱耦，就是指在一个软件系统的抽象化和实现化之间使用关联关系（组合或者聚合关系）而不是继承关系，从而使两者可以相对独立地变化，这就是桥接模式的用意。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mtClean="0"/>
              <a:t>桥接模式</a:t>
            </a:r>
          </a:p>
        </p:txBody>
      </p:sp>
      <p:sp>
        <p:nvSpPr>
          <p:cNvPr id="14339" name="Rectangle 3"/>
          <p:cNvSpPr>
            <a:spLocks noGrp="1" noChangeArrowheads="1"/>
          </p:cNvSpPr>
          <p:nvPr>
            <p:ph type="body" sz="half" idx="1"/>
          </p:nvPr>
        </p:nvSpPr>
        <p:spPr>
          <a:xfrm>
            <a:off x="381000" y="1752600"/>
            <a:ext cx="8077200" cy="4114800"/>
          </a:xfrm>
          <a:noFill/>
        </p:spPr>
        <p:txBody>
          <a:bodyPr/>
          <a:lstStyle/>
          <a:p>
            <a:pPr eaLnBrk="1" hangingPunct="1"/>
            <a:r>
              <a:rPr lang="zh-CN" altLang="en-US" smtClean="0"/>
              <a:t>模式分析</a:t>
            </a:r>
          </a:p>
          <a:p>
            <a:pPr lvl="1" algn="just" eaLnBrk="1" hangingPunct="1"/>
            <a:r>
              <a:rPr lang="zh-CN" altLang="en-US" smtClean="0"/>
              <a:t>典型的实现类接口代码：</a:t>
            </a:r>
          </a:p>
          <a:p>
            <a:pPr lvl="1" algn="just" eaLnBrk="1" hangingPunct="1">
              <a:buFont typeface="Wingdings" pitchFamily="2" charset="2"/>
              <a:buNone/>
            </a:pPr>
            <a:endParaRPr lang="en-US" altLang="zh-CN" smtClean="0"/>
          </a:p>
        </p:txBody>
      </p:sp>
      <p:graphicFrame>
        <p:nvGraphicFramePr>
          <p:cNvPr id="216077" name="Group 13"/>
          <p:cNvGraphicFramePr>
            <a:graphicFrameLocks noGrp="1"/>
          </p:cNvGraphicFramePr>
          <p:nvPr>
            <p:ph sz="half" idx="2"/>
          </p:nvPr>
        </p:nvGraphicFramePr>
        <p:xfrm>
          <a:off x="990600" y="3089275"/>
          <a:ext cx="7391400" cy="1635125"/>
        </p:xfrm>
        <a:graphic>
          <a:graphicData uri="http://schemas.openxmlformats.org/drawingml/2006/table">
            <a:tbl>
              <a:tblPr/>
              <a:tblGrid>
                <a:gridCol w="7391400"/>
              </a:tblGrid>
              <a:tr h="1635125">
                <a:tc>
                  <a:txBody>
                    <a:bodyPr/>
                    <a:lstStyle/>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080808"/>
                          </a:solidFill>
                          <a:effectLst/>
                          <a:latin typeface="Times New Roman" pitchFamily="18" charset="0"/>
                          <a:ea typeface="隶书" pitchFamily="49" charset="-122"/>
                        </a:rPr>
                        <a:t>public interface Implementor</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080808"/>
                          </a:solidFill>
                          <a:effectLst/>
                          <a:latin typeface="Times New Roman" pitchFamily="18" charset="0"/>
                          <a:ea typeface="隶书" pitchFamily="49" charset="-122"/>
                        </a:rPr>
                        <a:t>	public void operationImpl();</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080808"/>
                          </a:solidFill>
                          <a:effectLst/>
                          <a:latin typeface="Times New Roman" pitchFamily="18" charset="0"/>
                          <a:ea typeface="隶书" pitchFamily="49" charset="-122"/>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mtClean="0"/>
              <a:t>桥接模式</a:t>
            </a:r>
          </a:p>
        </p:txBody>
      </p:sp>
      <p:sp>
        <p:nvSpPr>
          <p:cNvPr id="15363" name="Rectangle 3"/>
          <p:cNvSpPr>
            <a:spLocks noGrp="1" noChangeArrowheads="1"/>
          </p:cNvSpPr>
          <p:nvPr>
            <p:ph type="body" sz="half" idx="1"/>
          </p:nvPr>
        </p:nvSpPr>
        <p:spPr>
          <a:xfrm>
            <a:off x="381000" y="1752600"/>
            <a:ext cx="8077200" cy="4114800"/>
          </a:xfrm>
          <a:noFill/>
        </p:spPr>
        <p:txBody>
          <a:bodyPr/>
          <a:lstStyle/>
          <a:p>
            <a:pPr eaLnBrk="1" hangingPunct="1"/>
            <a:r>
              <a:rPr lang="zh-CN" altLang="en-US" smtClean="0"/>
              <a:t>模式分析</a:t>
            </a:r>
          </a:p>
          <a:p>
            <a:pPr lvl="1" algn="just" eaLnBrk="1" hangingPunct="1"/>
            <a:r>
              <a:rPr lang="zh-CN" altLang="en-US" smtClean="0"/>
              <a:t>典型的抽象类代码：</a:t>
            </a:r>
          </a:p>
          <a:p>
            <a:pPr lvl="1" algn="just" eaLnBrk="1" hangingPunct="1">
              <a:buFont typeface="Wingdings" pitchFamily="2" charset="2"/>
              <a:buNone/>
            </a:pPr>
            <a:endParaRPr lang="en-US" altLang="zh-CN" smtClean="0"/>
          </a:p>
        </p:txBody>
      </p:sp>
      <p:graphicFrame>
        <p:nvGraphicFramePr>
          <p:cNvPr id="218124" name="Group 12"/>
          <p:cNvGraphicFramePr>
            <a:graphicFrameLocks noGrp="1"/>
          </p:cNvGraphicFramePr>
          <p:nvPr>
            <p:ph sz="half" idx="2"/>
          </p:nvPr>
        </p:nvGraphicFramePr>
        <p:xfrm>
          <a:off x="990600" y="3048000"/>
          <a:ext cx="7391400" cy="3261324"/>
        </p:xfrm>
        <a:graphic>
          <a:graphicData uri="http://schemas.openxmlformats.org/drawingml/2006/table">
            <a:tbl>
              <a:tblPr/>
              <a:tblGrid>
                <a:gridCol w="7391400"/>
              </a:tblGrid>
              <a:tr h="3260725">
                <a:tc>
                  <a:txBody>
                    <a:bodyPr/>
                    <a:lstStyle/>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smtClean="0">
                          <a:ln>
                            <a:noFill/>
                          </a:ln>
                          <a:solidFill>
                            <a:srgbClr val="080808"/>
                          </a:solidFill>
                          <a:effectLst/>
                          <a:latin typeface="Times New Roman" pitchFamily="18" charset="0"/>
                          <a:ea typeface="隶书" pitchFamily="49" charset="-122"/>
                        </a:rPr>
                        <a:t>public abstract class Abstraction</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smtClean="0">
                          <a:ln>
                            <a:noFill/>
                          </a:ln>
                          <a:solidFill>
                            <a:srgbClr val="FF3300"/>
                          </a:solidFill>
                          <a:effectLst/>
                          <a:latin typeface="Times New Roman" pitchFamily="18" charset="0"/>
                          <a:ea typeface="隶书" pitchFamily="49" charset="-122"/>
                        </a:rPr>
                        <a:t>	protected Implementor impl;</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smtClean="0">
                          <a:ln>
                            <a:noFill/>
                          </a:ln>
                          <a:solidFill>
                            <a:srgbClr val="FF3300"/>
                          </a:solidFill>
                          <a:effectLst/>
                          <a:latin typeface="Times New Roman" pitchFamily="18" charset="0"/>
                          <a:ea typeface="隶书" pitchFamily="49" charset="-122"/>
                        </a:rPr>
                        <a:t>	</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smtClean="0">
                          <a:ln>
                            <a:noFill/>
                          </a:ln>
                          <a:solidFill>
                            <a:srgbClr val="080808"/>
                          </a:solidFill>
                          <a:effectLst/>
                          <a:latin typeface="Times New Roman" pitchFamily="18" charset="0"/>
                          <a:ea typeface="隶书" pitchFamily="49" charset="-122"/>
                        </a:rPr>
                        <a:t>	public void setImpl(Implementor impl)</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smtClean="0">
                          <a:ln>
                            <a:noFill/>
                          </a:ln>
                          <a:solidFill>
                            <a:srgbClr val="080808"/>
                          </a:solidFill>
                          <a:effectLst/>
                          <a:latin typeface="Times New Roman" pitchFamily="18" charset="0"/>
                          <a:ea typeface="隶书" pitchFamily="49" charset="-122"/>
                        </a:rPr>
                        <a:t>		this.impl=impl;</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smtClean="0">
                          <a:ln>
                            <a:noFill/>
                          </a:ln>
                          <a:solidFill>
                            <a:srgbClr val="080808"/>
                          </a:solidFill>
                          <a:effectLst/>
                          <a:latin typeface="Times New Roman" pitchFamily="18" charset="0"/>
                          <a:ea typeface="隶书" pitchFamily="49" charset="-122"/>
                        </a:rPr>
                        <a:t>	public abstract void operation();</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smtClean="0">
                          <a:ln>
                            <a:noFill/>
                          </a:ln>
                          <a:solidFill>
                            <a:srgbClr val="080808"/>
                          </a:solidFill>
                          <a:effectLst/>
                          <a:latin typeface="Times New Roman" pitchFamily="18" charset="0"/>
                          <a:ea typeface="隶书" pitchFamily="49" charset="-122"/>
                        </a:rPr>
                        <a:t>} </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mtClean="0"/>
              <a:t>桥接模式</a:t>
            </a:r>
          </a:p>
        </p:txBody>
      </p:sp>
      <p:sp>
        <p:nvSpPr>
          <p:cNvPr id="16387" name="Rectangle 3"/>
          <p:cNvSpPr>
            <a:spLocks noGrp="1" noChangeArrowheads="1"/>
          </p:cNvSpPr>
          <p:nvPr>
            <p:ph type="body" sz="half" idx="1"/>
          </p:nvPr>
        </p:nvSpPr>
        <p:spPr>
          <a:xfrm>
            <a:off x="381000" y="1752600"/>
            <a:ext cx="8077200" cy="4114800"/>
          </a:xfrm>
          <a:noFill/>
        </p:spPr>
        <p:txBody>
          <a:bodyPr/>
          <a:lstStyle/>
          <a:p>
            <a:pPr eaLnBrk="1" hangingPunct="1"/>
            <a:r>
              <a:rPr lang="zh-CN" altLang="en-US" smtClean="0"/>
              <a:t>模式分析</a:t>
            </a:r>
          </a:p>
          <a:p>
            <a:pPr lvl="1" algn="just" eaLnBrk="1" hangingPunct="1"/>
            <a:r>
              <a:rPr lang="zh-CN" altLang="en-US" smtClean="0"/>
              <a:t>典型的扩充抽象类代码：</a:t>
            </a:r>
          </a:p>
          <a:p>
            <a:pPr lvl="1" algn="just" eaLnBrk="1" hangingPunct="1">
              <a:buFont typeface="Wingdings" pitchFamily="2" charset="2"/>
              <a:buNone/>
            </a:pPr>
            <a:endParaRPr lang="en-US" altLang="zh-CN" smtClean="0"/>
          </a:p>
        </p:txBody>
      </p:sp>
      <p:graphicFrame>
        <p:nvGraphicFramePr>
          <p:cNvPr id="219147" name="Group 11"/>
          <p:cNvGraphicFramePr>
            <a:graphicFrameLocks noGrp="1"/>
          </p:cNvGraphicFramePr>
          <p:nvPr>
            <p:ph sz="half" idx="2"/>
          </p:nvPr>
        </p:nvGraphicFramePr>
        <p:xfrm>
          <a:off x="990600" y="3048000"/>
          <a:ext cx="7391400" cy="3492982"/>
        </p:xfrm>
        <a:graphic>
          <a:graphicData uri="http://schemas.openxmlformats.org/drawingml/2006/table">
            <a:tbl>
              <a:tblPr/>
              <a:tblGrid>
                <a:gridCol w="7391400"/>
              </a:tblGrid>
              <a:tr h="3492500">
                <a:tc>
                  <a:txBody>
                    <a:bodyPr/>
                    <a:lstStyle/>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080808"/>
                          </a:solidFill>
                          <a:effectLst/>
                          <a:latin typeface="Times New Roman" pitchFamily="18" charset="0"/>
                          <a:ea typeface="隶书" pitchFamily="49" charset="-122"/>
                        </a:rPr>
                        <a:t>public class RefinedAbstraction extends Abstraction</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080808"/>
                          </a:solidFill>
                          <a:effectLst/>
                          <a:latin typeface="Times New Roman" pitchFamily="18" charset="0"/>
                          <a:ea typeface="隶书" pitchFamily="49" charset="-122"/>
                        </a:rPr>
                        <a:t>	public void operation()</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080808"/>
                          </a:solidFill>
                          <a:effectLst/>
                          <a:latin typeface="Times New Roman" pitchFamily="18" charset="0"/>
                          <a:ea typeface="隶书" pitchFamily="49" charset="-122"/>
                        </a:rPr>
                        <a:t>		//</a:t>
                      </a:r>
                      <a:r>
                        <a:rPr kumimoji="0" lang="zh-CN" altLang="en-US" sz="1800" b="0" i="0" u="none" strike="noStrike" cap="none" normalizeH="0" baseline="0" smtClean="0">
                          <a:ln>
                            <a:noFill/>
                          </a:ln>
                          <a:solidFill>
                            <a:srgbClr val="080808"/>
                          </a:solidFill>
                          <a:effectLst/>
                          <a:latin typeface="Times New Roman" pitchFamily="18" charset="0"/>
                          <a:ea typeface="隶书" pitchFamily="49" charset="-122"/>
                        </a:rPr>
                        <a:t>代码</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1800" b="0" i="0" u="none" strike="noStrike" cap="none" normalizeH="0" baseline="0" smtClean="0">
                          <a:ln>
                            <a:noFill/>
                          </a:ln>
                          <a:solidFill>
                            <a:srgbClr val="080808"/>
                          </a:solidFill>
                          <a:effectLst/>
                          <a:latin typeface="Times New Roman" pitchFamily="18" charset="0"/>
                          <a:ea typeface="隶书" pitchFamily="49" charset="-122"/>
                        </a:rPr>
                        <a:t>		</a:t>
                      </a:r>
                      <a:r>
                        <a:rPr kumimoji="0" lang="en-US" altLang="zh-CN" sz="1800" b="0" i="0" u="none" strike="noStrike" cap="none" normalizeH="0" baseline="0" smtClean="0">
                          <a:ln>
                            <a:noFill/>
                          </a:ln>
                          <a:solidFill>
                            <a:srgbClr val="080808"/>
                          </a:solidFill>
                          <a:effectLst/>
                          <a:latin typeface="Times New Roman" pitchFamily="18" charset="0"/>
                          <a:ea typeface="隶书" pitchFamily="49" charset="-122"/>
                        </a:rPr>
                        <a:t>impl.operationImpl();</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080808"/>
                          </a:solidFill>
                          <a:effectLst/>
                          <a:latin typeface="Times New Roman" pitchFamily="18" charset="0"/>
                          <a:ea typeface="隶书" pitchFamily="49" charset="-122"/>
                        </a:rPr>
                        <a:t>		//</a:t>
                      </a:r>
                      <a:r>
                        <a:rPr kumimoji="0" lang="zh-CN" altLang="en-US" sz="1800" b="0" i="0" u="none" strike="noStrike" cap="none" normalizeH="0" baseline="0" smtClean="0">
                          <a:ln>
                            <a:noFill/>
                          </a:ln>
                          <a:solidFill>
                            <a:srgbClr val="080808"/>
                          </a:solidFill>
                          <a:effectLst/>
                          <a:latin typeface="Times New Roman" pitchFamily="18" charset="0"/>
                          <a:ea typeface="隶书" pitchFamily="49" charset="-122"/>
                        </a:rPr>
                        <a:t>代码</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1800" b="0" i="0" u="none" strike="noStrike" cap="none" normalizeH="0" baseline="0" smtClean="0">
                          <a:ln>
                            <a:noFill/>
                          </a:ln>
                          <a:solidFill>
                            <a:srgbClr val="080808"/>
                          </a:solidFill>
                          <a:effectLst/>
                          <a:latin typeface="Times New Roman" pitchFamily="18" charset="0"/>
                          <a:ea typeface="隶书" pitchFamily="49" charset="-122"/>
                        </a:rPr>
                        <a:t>	</a:t>
                      </a:r>
                      <a:r>
                        <a:rPr kumimoji="0" lang="en-US" altLang="zh-CN" sz="1800" b="0" i="0" u="none" strike="noStrike" cap="none" normalizeH="0" baseline="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080808"/>
                          </a:solidFill>
                          <a:effectLst/>
                          <a:latin typeface="Times New Roman" pitchFamily="18" charset="0"/>
                          <a:ea typeface="隶书" pitchFamily="49" charset="-122"/>
                        </a:rPr>
                        <a:t>}</a:t>
                      </a:r>
                      <a:r>
                        <a:rPr kumimoji="0" lang="en-US" altLang="zh-CN" sz="1800" b="0" i="0" u="none" strike="noStrike" cap="none" normalizeH="0" baseline="0" smtClean="0">
                          <a:ln>
                            <a:noFill/>
                          </a:ln>
                          <a:solidFill>
                            <a:srgbClr val="080808"/>
                          </a:solidFill>
                          <a:effectLst/>
                          <a:latin typeface="Tahoma" pitchFamily="34" charset="0"/>
                          <a:ea typeface="隶书" pitchFamily="49" charset="-122"/>
                        </a:rPr>
                        <a:t> </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smtClean="0"/>
              <a:t>桥接模式</a:t>
            </a:r>
          </a:p>
        </p:txBody>
      </p:sp>
      <p:sp>
        <p:nvSpPr>
          <p:cNvPr id="17411" name="Rectangle 3"/>
          <p:cNvSpPr>
            <a:spLocks noGrp="1" noChangeArrowheads="1"/>
          </p:cNvSpPr>
          <p:nvPr>
            <p:ph type="body" idx="1"/>
          </p:nvPr>
        </p:nvSpPr>
        <p:spPr>
          <a:noFill/>
        </p:spPr>
        <p:txBody>
          <a:bodyPr/>
          <a:lstStyle/>
          <a:p>
            <a:pPr eaLnBrk="1" hangingPunct="1"/>
            <a:r>
              <a:rPr lang="zh-CN" altLang="en-US" smtClean="0"/>
              <a:t>桥接模式实例与解析</a:t>
            </a:r>
          </a:p>
          <a:p>
            <a:pPr lvl="1" eaLnBrk="1" hangingPunct="1"/>
            <a:r>
              <a:rPr lang="zh-CN" altLang="en-US" smtClean="0"/>
              <a:t>实例一：模拟毛笔</a:t>
            </a:r>
          </a:p>
          <a:p>
            <a:pPr marL="1371600" lvl="2" indent="-457200" eaLnBrk="1" hangingPunct="1">
              <a:buFont typeface="Arial" charset="0"/>
              <a:buChar char="•"/>
            </a:pPr>
            <a:r>
              <a:rPr lang="zh-CN" altLang="en-US" sz="2400" smtClean="0"/>
              <a:t>现需要提供大中小</a:t>
            </a:r>
            <a:r>
              <a:rPr lang="en-US" altLang="zh-CN" sz="2400" smtClean="0"/>
              <a:t>3</a:t>
            </a:r>
            <a:r>
              <a:rPr lang="zh-CN" altLang="en-US" sz="2400" smtClean="0"/>
              <a:t>种型号的画笔，能够绘制</a:t>
            </a:r>
            <a:r>
              <a:rPr lang="en-US" altLang="zh-CN" sz="2400" smtClean="0"/>
              <a:t>5</a:t>
            </a:r>
            <a:r>
              <a:rPr lang="zh-CN" altLang="en-US" sz="2400" smtClean="0"/>
              <a:t>种不同颜色，如果使用蜡笔，我们需要准备</a:t>
            </a:r>
            <a:r>
              <a:rPr lang="en-US" altLang="zh-CN" sz="2400" smtClean="0"/>
              <a:t>3*5=15</a:t>
            </a:r>
            <a:r>
              <a:rPr lang="zh-CN" altLang="en-US" sz="2400" smtClean="0"/>
              <a:t>支蜡笔，也就是说必须准备</a:t>
            </a:r>
            <a:r>
              <a:rPr lang="en-US" altLang="zh-CN" sz="2400" smtClean="0"/>
              <a:t>15</a:t>
            </a:r>
            <a:r>
              <a:rPr lang="zh-CN" altLang="en-US" sz="2400" smtClean="0"/>
              <a:t>个具体的蜡笔类。而如果使用毛笔的话，只需要</a:t>
            </a:r>
            <a:r>
              <a:rPr lang="en-US" altLang="zh-CN" sz="2400" smtClean="0"/>
              <a:t>3</a:t>
            </a:r>
            <a:r>
              <a:rPr lang="zh-CN" altLang="en-US" sz="2400" smtClean="0"/>
              <a:t>种型号的毛笔，外加</a:t>
            </a:r>
            <a:r>
              <a:rPr lang="en-US" altLang="zh-CN" sz="2400" smtClean="0"/>
              <a:t>5</a:t>
            </a:r>
            <a:r>
              <a:rPr lang="zh-CN" altLang="en-US" sz="2400" smtClean="0"/>
              <a:t>个颜料盒，用</a:t>
            </a:r>
            <a:r>
              <a:rPr lang="en-US" altLang="zh-CN" sz="2400" smtClean="0"/>
              <a:t>3+5=8</a:t>
            </a:r>
            <a:r>
              <a:rPr lang="zh-CN" altLang="en-US" sz="2400" smtClean="0"/>
              <a:t>个类就可以实现</a:t>
            </a:r>
            <a:r>
              <a:rPr lang="en-US" altLang="zh-CN" sz="2400" smtClean="0"/>
              <a:t>15</a:t>
            </a:r>
            <a:r>
              <a:rPr lang="zh-CN" altLang="en-US" sz="2400" smtClean="0"/>
              <a:t>支蜡笔的功能。本实例使用桥接模式来模拟毛笔的使用过程。</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mtClean="0"/>
              <a:t>桥接模式</a:t>
            </a:r>
          </a:p>
        </p:txBody>
      </p:sp>
      <p:sp>
        <p:nvSpPr>
          <p:cNvPr id="18435" name="Rectangle 3"/>
          <p:cNvSpPr>
            <a:spLocks noGrp="1" noChangeArrowheads="1"/>
          </p:cNvSpPr>
          <p:nvPr>
            <p:ph type="body" idx="1"/>
          </p:nvPr>
        </p:nvSpPr>
        <p:spPr>
          <a:noFill/>
        </p:spPr>
        <p:txBody>
          <a:bodyPr/>
          <a:lstStyle/>
          <a:p>
            <a:pPr eaLnBrk="1" hangingPunct="1"/>
            <a:r>
              <a:rPr lang="zh-CN" altLang="en-US" smtClean="0"/>
              <a:t>桥接模式实例与解析</a:t>
            </a:r>
          </a:p>
          <a:p>
            <a:pPr lvl="1" eaLnBrk="1" hangingPunct="1"/>
            <a:r>
              <a:rPr lang="zh-CN" altLang="en-US" smtClean="0"/>
              <a:t>实例一：模拟毛笔</a:t>
            </a:r>
          </a:p>
          <a:p>
            <a:pPr lvl="1" eaLnBrk="1" hangingPunct="1"/>
            <a:endParaRPr lang="zh-CN" altLang="en-US" smtClean="0"/>
          </a:p>
          <a:p>
            <a:pPr lvl="1" eaLnBrk="1" hangingPunct="1"/>
            <a:endParaRPr lang="en-US" altLang="zh-CN" smtClean="0"/>
          </a:p>
        </p:txBody>
      </p:sp>
      <p:pic>
        <p:nvPicPr>
          <p:cNvPr id="1843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8" y="2209800"/>
            <a:ext cx="9040812" cy="411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mtClean="0"/>
              <a:t>桥接模式</a:t>
            </a:r>
          </a:p>
        </p:txBody>
      </p:sp>
      <p:sp>
        <p:nvSpPr>
          <p:cNvPr id="21507" name="Rectangle 3"/>
          <p:cNvSpPr>
            <a:spLocks noGrp="1" noChangeArrowheads="1"/>
          </p:cNvSpPr>
          <p:nvPr>
            <p:ph type="body" idx="1"/>
          </p:nvPr>
        </p:nvSpPr>
        <p:spPr>
          <a:noFill/>
        </p:spPr>
        <p:txBody>
          <a:bodyPr/>
          <a:lstStyle/>
          <a:p>
            <a:pPr eaLnBrk="1" hangingPunct="1"/>
            <a:r>
              <a:rPr lang="zh-CN" altLang="en-US" smtClean="0"/>
              <a:t>桥接模式实例与解析</a:t>
            </a:r>
          </a:p>
          <a:p>
            <a:pPr lvl="1" eaLnBrk="1" hangingPunct="1"/>
            <a:r>
              <a:rPr lang="zh-CN" altLang="en-US" smtClean="0"/>
              <a:t>实例二：跨平台视频播放器</a:t>
            </a:r>
          </a:p>
          <a:p>
            <a:pPr lvl="2" eaLnBrk="1" hangingPunct="1"/>
            <a:endParaRPr lang="zh-CN" altLang="en-US" sz="2400" smtClean="0"/>
          </a:p>
          <a:p>
            <a:pPr lvl="1" eaLnBrk="1" hangingPunct="1"/>
            <a:endParaRPr lang="en-US" altLang="zh-CN" smtClean="0"/>
          </a:p>
        </p:txBody>
      </p:sp>
      <p:pic>
        <p:nvPicPr>
          <p:cNvPr id="2150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048000"/>
            <a:ext cx="8716963" cy="387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t>桥接模式</a:t>
            </a:r>
          </a:p>
        </p:txBody>
      </p:sp>
      <p:sp>
        <p:nvSpPr>
          <p:cNvPr id="22531" name="Rectangle 3"/>
          <p:cNvSpPr>
            <a:spLocks noGrp="1" noChangeArrowheads="1"/>
          </p:cNvSpPr>
          <p:nvPr>
            <p:ph type="body" idx="1"/>
          </p:nvPr>
        </p:nvSpPr>
        <p:spPr>
          <a:noFill/>
        </p:spPr>
        <p:txBody>
          <a:bodyPr/>
          <a:lstStyle/>
          <a:p>
            <a:pPr eaLnBrk="1" hangingPunct="1">
              <a:lnSpc>
                <a:spcPct val="110000"/>
              </a:lnSpc>
            </a:pPr>
            <a:r>
              <a:rPr lang="zh-CN" altLang="en-US" smtClean="0"/>
              <a:t>模式优缺点</a:t>
            </a:r>
            <a:endParaRPr lang="zh-CN" altLang="en-US" sz="4000" smtClean="0"/>
          </a:p>
          <a:p>
            <a:pPr lvl="1" eaLnBrk="1" hangingPunct="1">
              <a:lnSpc>
                <a:spcPct val="110000"/>
              </a:lnSpc>
            </a:pPr>
            <a:r>
              <a:rPr lang="zh-CN" altLang="en-US" smtClean="0"/>
              <a:t>桥接模式的优点</a:t>
            </a:r>
          </a:p>
          <a:p>
            <a:pPr lvl="2" eaLnBrk="1" hangingPunct="1">
              <a:lnSpc>
                <a:spcPct val="110000"/>
              </a:lnSpc>
              <a:buFont typeface="Arial" charset="0"/>
              <a:buChar char="•"/>
            </a:pPr>
            <a:r>
              <a:rPr lang="zh-CN" altLang="en-US" smtClean="0">
                <a:solidFill>
                  <a:srgbClr val="FF3300"/>
                </a:solidFill>
              </a:rPr>
              <a:t>分离抽象接口及其实现部分</a:t>
            </a:r>
            <a:r>
              <a:rPr lang="zh-CN" altLang="en-US" smtClean="0"/>
              <a:t>。 </a:t>
            </a:r>
          </a:p>
          <a:p>
            <a:pPr lvl="2" eaLnBrk="1" hangingPunct="1">
              <a:lnSpc>
                <a:spcPct val="110000"/>
              </a:lnSpc>
              <a:buFont typeface="Arial" charset="0"/>
              <a:buChar char="•"/>
            </a:pPr>
            <a:r>
              <a:rPr lang="zh-CN" altLang="en-US" smtClean="0"/>
              <a:t>桥接模式有时类似于多继承方案，但是多继承方案违背了类的单一职责原则（即一个类只有一个变化的原因），复用性比较差，而且多继承结构中类的个数非常庞大，</a:t>
            </a:r>
            <a:r>
              <a:rPr lang="zh-CN" altLang="en-US" smtClean="0">
                <a:solidFill>
                  <a:srgbClr val="FF3300"/>
                </a:solidFill>
              </a:rPr>
              <a:t>桥接模式是比多继承方案更好的解决方法</a:t>
            </a:r>
            <a:r>
              <a:rPr lang="zh-CN" altLang="en-US" smtClean="0"/>
              <a:t>。 </a:t>
            </a:r>
          </a:p>
          <a:p>
            <a:pPr lvl="2" eaLnBrk="1" hangingPunct="1">
              <a:lnSpc>
                <a:spcPct val="110000"/>
              </a:lnSpc>
              <a:buFont typeface="Arial" charset="0"/>
              <a:buChar char="•"/>
            </a:pPr>
            <a:r>
              <a:rPr lang="zh-CN" altLang="en-US" smtClean="0"/>
              <a:t>桥接模式</a:t>
            </a:r>
            <a:r>
              <a:rPr lang="zh-CN" altLang="en-US" smtClean="0">
                <a:solidFill>
                  <a:srgbClr val="FF3300"/>
                </a:solidFill>
              </a:rPr>
              <a:t>提高了系统的可扩充性</a:t>
            </a:r>
            <a:r>
              <a:rPr lang="zh-CN" altLang="en-US" smtClean="0"/>
              <a:t>，在两个变化维度中任意扩展一个维度，都不需要修改原有系统。 </a:t>
            </a:r>
          </a:p>
          <a:p>
            <a:pPr lvl="2" eaLnBrk="1" hangingPunct="1">
              <a:lnSpc>
                <a:spcPct val="110000"/>
              </a:lnSpc>
              <a:buFont typeface="Arial" charset="0"/>
              <a:buChar char="•"/>
            </a:pPr>
            <a:r>
              <a:rPr lang="zh-CN" altLang="en-US" smtClean="0">
                <a:solidFill>
                  <a:srgbClr val="FF3300"/>
                </a:solidFill>
              </a:rPr>
              <a:t>实现细节对客户透明，可以对用户隐藏实现细节</a:t>
            </a:r>
            <a:r>
              <a:rPr lang="zh-CN" altLang="en-US" smtClean="0"/>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mtClean="0"/>
              <a:t>桥接模式</a:t>
            </a:r>
          </a:p>
        </p:txBody>
      </p:sp>
      <p:sp>
        <p:nvSpPr>
          <p:cNvPr id="23555" name="Rectangle 3"/>
          <p:cNvSpPr>
            <a:spLocks noGrp="1" noChangeArrowheads="1"/>
          </p:cNvSpPr>
          <p:nvPr>
            <p:ph type="body" idx="1"/>
          </p:nvPr>
        </p:nvSpPr>
        <p:spPr>
          <a:noFill/>
        </p:spPr>
        <p:txBody>
          <a:bodyPr/>
          <a:lstStyle/>
          <a:p>
            <a:pPr eaLnBrk="1" hangingPunct="1"/>
            <a:r>
              <a:rPr lang="zh-CN" altLang="en-US" smtClean="0"/>
              <a:t>模式优缺点</a:t>
            </a:r>
            <a:endParaRPr lang="zh-CN" altLang="en-US" sz="4000" smtClean="0"/>
          </a:p>
          <a:p>
            <a:pPr lvl="1" eaLnBrk="1" hangingPunct="1"/>
            <a:r>
              <a:rPr lang="zh-CN" altLang="en-US" smtClean="0"/>
              <a:t>桥接模式的缺点</a:t>
            </a:r>
          </a:p>
          <a:p>
            <a:pPr lvl="2" eaLnBrk="1" hangingPunct="1">
              <a:buFont typeface="Arial" charset="0"/>
              <a:buChar char="•"/>
            </a:pPr>
            <a:r>
              <a:rPr lang="zh-CN" altLang="en-US" sz="2400" smtClean="0"/>
              <a:t>桥接模式的引入会</a:t>
            </a:r>
            <a:r>
              <a:rPr lang="zh-CN" altLang="en-US" sz="2400" smtClean="0">
                <a:solidFill>
                  <a:srgbClr val="FF3300"/>
                </a:solidFill>
              </a:rPr>
              <a:t>增加系统的理解与设计难度</a:t>
            </a:r>
            <a:r>
              <a:rPr lang="zh-CN" altLang="en-US" sz="2400" smtClean="0"/>
              <a:t>，由于聚合关联关系建立在抽象层，要求开发者针对抽象进行设计与编程。</a:t>
            </a:r>
          </a:p>
          <a:p>
            <a:pPr lvl="2" eaLnBrk="1" hangingPunct="1">
              <a:buFont typeface="Arial" charset="0"/>
              <a:buChar char="•"/>
            </a:pPr>
            <a:r>
              <a:rPr lang="zh-CN" altLang="en-US" sz="2400" smtClean="0"/>
              <a:t>桥接模式要求正确识别出系统中两个独立变化的维度，因此</a:t>
            </a:r>
            <a:r>
              <a:rPr lang="zh-CN" altLang="en-US" sz="2400" smtClean="0">
                <a:solidFill>
                  <a:srgbClr val="FF3300"/>
                </a:solidFill>
              </a:rPr>
              <a:t>其使用范围具有一定的局限性</a:t>
            </a:r>
            <a:r>
              <a:rPr lang="zh-CN" altLang="en-US" sz="2400" smtClean="0"/>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本章教学内容</a:t>
            </a:r>
          </a:p>
        </p:txBody>
      </p:sp>
      <p:sp>
        <p:nvSpPr>
          <p:cNvPr id="4099" name="Rectangle 3"/>
          <p:cNvSpPr>
            <a:spLocks noGrp="1" noChangeArrowheads="1"/>
          </p:cNvSpPr>
          <p:nvPr>
            <p:ph type="body" idx="1"/>
          </p:nvPr>
        </p:nvSpPr>
        <p:spPr/>
        <p:txBody>
          <a:bodyPr/>
          <a:lstStyle/>
          <a:p>
            <a:pPr eaLnBrk="1" hangingPunct="1"/>
            <a:r>
              <a:rPr lang="zh-CN" altLang="en-US" smtClean="0"/>
              <a:t>桥接模式</a:t>
            </a:r>
          </a:p>
          <a:p>
            <a:pPr lvl="1" eaLnBrk="1" hangingPunct="1"/>
            <a:r>
              <a:rPr lang="zh-CN" altLang="en-US" smtClean="0"/>
              <a:t> 模式动机与定义</a:t>
            </a:r>
          </a:p>
          <a:p>
            <a:pPr lvl="1" eaLnBrk="1" hangingPunct="1"/>
            <a:r>
              <a:rPr lang="zh-CN" altLang="en-US" smtClean="0"/>
              <a:t> 模式结构与分析</a:t>
            </a:r>
          </a:p>
          <a:p>
            <a:pPr lvl="1" eaLnBrk="1" hangingPunct="1"/>
            <a:r>
              <a:rPr lang="zh-CN" altLang="en-US" smtClean="0"/>
              <a:t> 模式实例与解析</a:t>
            </a:r>
          </a:p>
          <a:p>
            <a:pPr lvl="1" eaLnBrk="1" hangingPunct="1"/>
            <a:r>
              <a:rPr lang="zh-CN" altLang="en-US" smtClean="0"/>
              <a:t> 模式效果与应用</a:t>
            </a:r>
          </a:p>
          <a:p>
            <a:pPr lvl="1" eaLnBrk="1" hangingPunct="1"/>
            <a:r>
              <a:rPr lang="zh-CN" altLang="en-US" smtClean="0"/>
              <a:t> 模式扩展</a:t>
            </a:r>
          </a:p>
        </p:txBody>
      </p:sp>
      <p:pic>
        <p:nvPicPr>
          <p:cNvPr id="4100" name="Picture 4" descr="%E8%B5%B5%E5%B7%9E%E6%A1%A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139825"/>
            <a:ext cx="3581400"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5" descr="200807101700263343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927475"/>
            <a:ext cx="3581400" cy="239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smtClean="0"/>
              <a:t>桥接模式</a:t>
            </a:r>
          </a:p>
        </p:txBody>
      </p:sp>
      <p:sp>
        <p:nvSpPr>
          <p:cNvPr id="24579" name="Rectangle 3"/>
          <p:cNvSpPr>
            <a:spLocks noGrp="1" noChangeArrowheads="1"/>
          </p:cNvSpPr>
          <p:nvPr>
            <p:ph type="body" idx="1"/>
          </p:nvPr>
        </p:nvSpPr>
        <p:spPr>
          <a:xfrm>
            <a:off x="381000" y="1752600"/>
            <a:ext cx="8382000" cy="4648200"/>
          </a:xfrm>
          <a:noFill/>
        </p:spPr>
        <p:txBody>
          <a:bodyPr/>
          <a:lstStyle/>
          <a:p>
            <a:pPr eaLnBrk="1" hangingPunct="1">
              <a:lnSpc>
                <a:spcPct val="110000"/>
              </a:lnSpc>
            </a:pPr>
            <a:r>
              <a:rPr lang="zh-CN" altLang="en-US" sz="2800" smtClean="0"/>
              <a:t>模式适用环境</a:t>
            </a:r>
          </a:p>
          <a:p>
            <a:pPr lvl="1" eaLnBrk="1" hangingPunct="1">
              <a:lnSpc>
                <a:spcPct val="110000"/>
              </a:lnSpc>
            </a:pPr>
            <a:r>
              <a:rPr lang="zh-CN" altLang="en-US" sz="2000" smtClean="0"/>
              <a:t>在以下情况下可以使用桥接模式：</a:t>
            </a:r>
          </a:p>
          <a:p>
            <a:pPr lvl="2" eaLnBrk="1" hangingPunct="1">
              <a:lnSpc>
                <a:spcPct val="110000"/>
              </a:lnSpc>
              <a:buFont typeface="Arial" charset="0"/>
              <a:buChar char="•"/>
            </a:pPr>
            <a:r>
              <a:rPr lang="zh-CN" altLang="en-US" sz="1800" smtClean="0"/>
              <a:t>如果一个系统</a:t>
            </a:r>
            <a:r>
              <a:rPr lang="zh-CN" altLang="en-US" sz="1800" smtClean="0">
                <a:solidFill>
                  <a:srgbClr val="FF3300"/>
                </a:solidFill>
              </a:rPr>
              <a:t>需要在构件的抽象化角色和具体化角色之间增加更多的灵活性</a:t>
            </a:r>
            <a:r>
              <a:rPr lang="zh-CN" altLang="en-US" sz="1800" smtClean="0"/>
              <a:t>，</a:t>
            </a:r>
            <a:r>
              <a:rPr lang="zh-CN" altLang="en-US" sz="1800" smtClean="0">
                <a:solidFill>
                  <a:srgbClr val="FF3300"/>
                </a:solidFill>
              </a:rPr>
              <a:t>避免在两个层次之间建立静态的继承联系</a:t>
            </a:r>
            <a:r>
              <a:rPr lang="zh-CN" altLang="en-US" sz="1800" smtClean="0"/>
              <a:t>，通过桥接模式可以使它们在抽象层建立一个关联关系。</a:t>
            </a:r>
          </a:p>
          <a:p>
            <a:pPr lvl="2" eaLnBrk="1" hangingPunct="1">
              <a:lnSpc>
                <a:spcPct val="110000"/>
              </a:lnSpc>
              <a:buFont typeface="Arial" charset="0"/>
              <a:buChar char="•"/>
            </a:pPr>
            <a:r>
              <a:rPr lang="zh-CN" altLang="en-US" sz="1800" smtClean="0">
                <a:solidFill>
                  <a:srgbClr val="FF3300"/>
                </a:solidFill>
              </a:rPr>
              <a:t>抽象化角色和实现化角色可以以继承的方式独立扩展而互不影响</a:t>
            </a:r>
            <a:r>
              <a:rPr lang="zh-CN" altLang="en-US" sz="1800" smtClean="0"/>
              <a:t>，在程序运行时可以动态将一个抽象化子类的对象和一个实现化子类的对象进行组合，即系统需要对抽象化角色和实现化角色进行动态耦合。</a:t>
            </a:r>
          </a:p>
          <a:p>
            <a:pPr lvl="2" eaLnBrk="1" hangingPunct="1">
              <a:lnSpc>
                <a:spcPct val="110000"/>
              </a:lnSpc>
              <a:buFont typeface="Arial" charset="0"/>
              <a:buChar char="•"/>
            </a:pPr>
            <a:r>
              <a:rPr lang="zh-CN" altLang="en-US" sz="1800" smtClean="0"/>
              <a:t>一个类</a:t>
            </a:r>
            <a:r>
              <a:rPr lang="zh-CN" altLang="en-US" sz="1800" smtClean="0">
                <a:solidFill>
                  <a:srgbClr val="FF3300"/>
                </a:solidFill>
              </a:rPr>
              <a:t>存在两个独立变化的维度</a:t>
            </a:r>
            <a:r>
              <a:rPr lang="zh-CN" altLang="en-US" sz="1800" smtClean="0"/>
              <a:t>，且这两个维度都需要进行扩展。</a:t>
            </a:r>
          </a:p>
          <a:p>
            <a:pPr lvl="2" eaLnBrk="1" hangingPunct="1">
              <a:lnSpc>
                <a:spcPct val="110000"/>
              </a:lnSpc>
              <a:buFont typeface="Arial" charset="0"/>
              <a:buChar char="•"/>
            </a:pPr>
            <a:r>
              <a:rPr lang="zh-CN" altLang="en-US" sz="1800" smtClean="0"/>
              <a:t>虽然在系统中使用继承是没有问题的，但是由于抽象化角色和具体化角色需要独立变化，设计要求需要独立管理这两者。</a:t>
            </a:r>
          </a:p>
          <a:p>
            <a:pPr lvl="2" eaLnBrk="1" hangingPunct="1">
              <a:lnSpc>
                <a:spcPct val="110000"/>
              </a:lnSpc>
              <a:buFont typeface="Arial" charset="0"/>
              <a:buChar char="•"/>
            </a:pPr>
            <a:r>
              <a:rPr lang="zh-CN" altLang="en-US" sz="1800" smtClean="0"/>
              <a:t>对于那些</a:t>
            </a:r>
            <a:r>
              <a:rPr lang="zh-CN" altLang="en-US" sz="1800" smtClean="0">
                <a:solidFill>
                  <a:srgbClr val="FF3300"/>
                </a:solidFill>
              </a:rPr>
              <a:t>不希望使用继承或因为多层次继承导致系统类的个数急剧增加的系统</a:t>
            </a:r>
            <a:r>
              <a:rPr lang="zh-CN" altLang="en-US" sz="1800" smtClean="0"/>
              <a:t>，桥接模式尤为适用。</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mtClean="0"/>
              <a:t>桥接模式</a:t>
            </a:r>
          </a:p>
        </p:txBody>
      </p:sp>
      <p:sp>
        <p:nvSpPr>
          <p:cNvPr id="25603" name="Rectangle 3"/>
          <p:cNvSpPr>
            <a:spLocks noGrp="1" noChangeArrowheads="1"/>
          </p:cNvSpPr>
          <p:nvPr>
            <p:ph type="body" idx="1"/>
          </p:nvPr>
        </p:nvSpPr>
        <p:spPr>
          <a:xfrm>
            <a:off x="381000" y="1752600"/>
            <a:ext cx="8382000" cy="4495800"/>
          </a:xfrm>
          <a:noFill/>
        </p:spPr>
        <p:txBody>
          <a:bodyPr/>
          <a:lstStyle/>
          <a:p>
            <a:pPr eaLnBrk="1" hangingPunct="1"/>
            <a:r>
              <a:rPr lang="zh-CN" altLang="en-US" smtClean="0"/>
              <a:t>模式应用</a:t>
            </a:r>
          </a:p>
          <a:p>
            <a:pPr lvl="1" eaLnBrk="1" hangingPunct="1"/>
            <a:r>
              <a:rPr lang="en-US" altLang="zh-CN" smtClean="0"/>
              <a:t>(1) Java</a:t>
            </a:r>
            <a:r>
              <a:rPr lang="zh-CN" altLang="en-US" smtClean="0"/>
              <a:t>语言通过</a:t>
            </a:r>
            <a:r>
              <a:rPr lang="en-US" altLang="zh-CN" smtClean="0"/>
              <a:t>Java</a:t>
            </a:r>
            <a:r>
              <a:rPr lang="zh-CN" altLang="en-US" smtClean="0"/>
              <a:t>虚拟机实现了平台的无关性。</a:t>
            </a:r>
          </a:p>
        </p:txBody>
      </p:sp>
      <p:pic>
        <p:nvPicPr>
          <p:cNvPr id="2560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200400"/>
            <a:ext cx="7086600" cy="303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mtClean="0"/>
              <a:t>桥接模式</a:t>
            </a:r>
          </a:p>
        </p:txBody>
      </p:sp>
      <p:sp>
        <p:nvSpPr>
          <p:cNvPr id="26627" name="Rectangle 3"/>
          <p:cNvSpPr>
            <a:spLocks noGrp="1" noChangeArrowheads="1"/>
          </p:cNvSpPr>
          <p:nvPr>
            <p:ph type="body" sz="half" idx="1"/>
          </p:nvPr>
        </p:nvSpPr>
        <p:spPr>
          <a:xfrm>
            <a:off x="381000" y="1752600"/>
            <a:ext cx="8153400" cy="4114800"/>
          </a:xfrm>
          <a:noFill/>
        </p:spPr>
        <p:txBody>
          <a:bodyPr/>
          <a:lstStyle/>
          <a:p>
            <a:pPr eaLnBrk="1" hangingPunct="1"/>
            <a:r>
              <a:rPr lang="zh-CN" altLang="en-US" dirty="0" smtClean="0"/>
              <a:t>模式应用</a:t>
            </a:r>
            <a:endParaRPr lang="en-US" altLang="en-US" dirty="0" smtClean="0"/>
          </a:p>
          <a:p>
            <a:pPr lvl="1" eaLnBrk="1" hangingPunct="1"/>
            <a:r>
              <a:rPr lang="en-US" altLang="zh-CN" sz="2000" dirty="0" smtClean="0"/>
              <a:t>(2) </a:t>
            </a:r>
            <a:r>
              <a:rPr lang="zh-CN" altLang="en-US" sz="2000" dirty="0" smtClean="0"/>
              <a:t>一个 </a:t>
            </a:r>
            <a:r>
              <a:rPr lang="en-US" altLang="zh-CN" sz="2000" dirty="0" smtClean="0"/>
              <a:t>Java</a:t>
            </a:r>
            <a:r>
              <a:rPr lang="zh-CN" altLang="en-US" sz="2000" dirty="0" smtClean="0"/>
              <a:t>桌面软件总是带有所在操作系统的视感</a:t>
            </a:r>
            <a:r>
              <a:rPr lang="en-US" altLang="zh-CN" sz="2000" dirty="0" smtClean="0"/>
              <a:t>(</a:t>
            </a:r>
            <a:r>
              <a:rPr lang="en-US" altLang="zh-CN" sz="2000" dirty="0" err="1" smtClean="0">
                <a:solidFill>
                  <a:srgbClr val="FF3300"/>
                </a:solidFill>
              </a:rPr>
              <a:t>LookAndFeel</a:t>
            </a:r>
            <a:r>
              <a:rPr lang="en-US" altLang="zh-CN" sz="2000" dirty="0" smtClean="0"/>
              <a:t>)</a:t>
            </a:r>
            <a:r>
              <a:rPr lang="zh-CN" altLang="en-US" sz="2000" dirty="0" smtClean="0"/>
              <a:t>，如果一个</a:t>
            </a:r>
            <a:r>
              <a:rPr lang="en-US" altLang="zh-CN" sz="2000" dirty="0" smtClean="0"/>
              <a:t>Java</a:t>
            </a:r>
            <a:r>
              <a:rPr lang="zh-CN" altLang="en-US" sz="2000" dirty="0" smtClean="0"/>
              <a:t>软件是在</a:t>
            </a:r>
            <a:r>
              <a:rPr lang="en-US" altLang="zh-CN" sz="2000" dirty="0" smtClean="0"/>
              <a:t>Unix</a:t>
            </a:r>
            <a:r>
              <a:rPr lang="zh-CN" altLang="en-US" sz="2000" dirty="0" smtClean="0"/>
              <a:t>系统上开发的，那么开发人员看到的是</a:t>
            </a:r>
            <a:r>
              <a:rPr lang="en-US" altLang="zh-CN" sz="2000" dirty="0" smtClean="0"/>
              <a:t>Motif</a:t>
            </a:r>
            <a:r>
              <a:rPr lang="zh-CN" altLang="en-US" sz="2000" dirty="0" smtClean="0"/>
              <a:t>用户界面的视感；在</a:t>
            </a:r>
            <a:r>
              <a:rPr lang="en-US" altLang="zh-CN" sz="2000" dirty="0" smtClean="0"/>
              <a:t>Windows</a:t>
            </a:r>
            <a:r>
              <a:rPr lang="zh-CN" altLang="en-US" sz="2000" dirty="0" smtClean="0"/>
              <a:t>上面使用这个系统的用户看到的是</a:t>
            </a:r>
            <a:r>
              <a:rPr lang="en-US" altLang="zh-CN" sz="2000" dirty="0" smtClean="0"/>
              <a:t>Windows</a:t>
            </a:r>
            <a:r>
              <a:rPr lang="zh-CN" altLang="en-US" sz="2000" dirty="0" smtClean="0"/>
              <a:t>用户界面的视感；而一个在</a:t>
            </a:r>
            <a:r>
              <a:rPr lang="en-US" altLang="zh-CN" sz="2000" dirty="0" smtClean="0"/>
              <a:t>Macintosh</a:t>
            </a:r>
            <a:r>
              <a:rPr lang="zh-CN" altLang="en-US" sz="2000" dirty="0" smtClean="0"/>
              <a:t>上面使用的用户看到的则是</a:t>
            </a:r>
            <a:r>
              <a:rPr lang="en-US" altLang="zh-CN" sz="2000" dirty="0" smtClean="0"/>
              <a:t>Macintosh</a:t>
            </a:r>
            <a:r>
              <a:rPr lang="zh-CN" altLang="en-US" sz="2000" dirty="0" smtClean="0"/>
              <a:t>用户界面的视感，</a:t>
            </a:r>
            <a:r>
              <a:rPr lang="en-US" altLang="zh-CN" sz="2000" dirty="0" smtClean="0"/>
              <a:t>Java</a:t>
            </a:r>
            <a:r>
              <a:rPr lang="zh-CN" altLang="en-US" sz="2000" dirty="0" smtClean="0"/>
              <a:t>语言是通过所谓的</a:t>
            </a:r>
            <a:r>
              <a:rPr lang="en-US" altLang="zh-CN" sz="2000" dirty="0" smtClean="0"/>
              <a:t>Peer</a:t>
            </a:r>
            <a:r>
              <a:rPr lang="zh-CN" altLang="en-US" sz="2000" dirty="0" smtClean="0"/>
              <a:t>架构做到这一点的。</a:t>
            </a:r>
            <a:r>
              <a:rPr lang="en-US" altLang="zh-CN" sz="2000" dirty="0" smtClean="0"/>
              <a:t>Java</a:t>
            </a:r>
            <a:r>
              <a:rPr lang="zh-CN" altLang="en-US" sz="2000" dirty="0" smtClean="0"/>
              <a:t>为</a:t>
            </a:r>
            <a:r>
              <a:rPr lang="en-US" altLang="zh-CN" sz="2000" dirty="0" smtClean="0"/>
              <a:t>AWT</a:t>
            </a:r>
            <a:r>
              <a:rPr lang="zh-CN" altLang="en-US" sz="2000" dirty="0" smtClean="0"/>
              <a:t>中的每一个</a:t>
            </a:r>
            <a:r>
              <a:rPr lang="en-US" altLang="zh-CN" sz="2000" dirty="0" smtClean="0"/>
              <a:t>GUI</a:t>
            </a:r>
            <a:r>
              <a:rPr lang="zh-CN" altLang="en-US" sz="2000" dirty="0" smtClean="0"/>
              <a:t>构件都提供了一个</a:t>
            </a:r>
            <a:r>
              <a:rPr lang="en-US" altLang="zh-CN" sz="2000" dirty="0" smtClean="0"/>
              <a:t>Peer</a:t>
            </a:r>
            <a:r>
              <a:rPr lang="zh-CN" altLang="en-US" sz="2000" dirty="0" smtClean="0"/>
              <a:t>构件，</a:t>
            </a:r>
            <a:r>
              <a:rPr lang="zh-CN" altLang="en-US" sz="2000" dirty="0" smtClean="0">
                <a:solidFill>
                  <a:srgbClr val="FF3300"/>
                </a:solidFill>
              </a:rPr>
              <a:t>在</a:t>
            </a:r>
            <a:r>
              <a:rPr lang="en-US" altLang="zh-CN" sz="2000" dirty="0" smtClean="0">
                <a:solidFill>
                  <a:srgbClr val="FF3300"/>
                </a:solidFill>
              </a:rPr>
              <a:t>AWT</a:t>
            </a:r>
            <a:r>
              <a:rPr lang="zh-CN" altLang="en-US" sz="2000" dirty="0" smtClean="0">
                <a:solidFill>
                  <a:srgbClr val="FF3300"/>
                </a:solidFill>
              </a:rPr>
              <a:t>中的</a:t>
            </a:r>
            <a:r>
              <a:rPr lang="en-US" altLang="zh-CN" sz="2000" dirty="0" smtClean="0">
                <a:solidFill>
                  <a:srgbClr val="FF3300"/>
                </a:solidFill>
              </a:rPr>
              <a:t>Peer</a:t>
            </a:r>
            <a:r>
              <a:rPr lang="zh-CN" altLang="en-US" sz="2000" dirty="0" smtClean="0">
                <a:solidFill>
                  <a:srgbClr val="FF3300"/>
                </a:solidFill>
              </a:rPr>
              <a:t>架构就使用了桥接模式</a:t>
            </a:r>
            <a:r>
              <a:rPr lang="zh-CN" altLang="en-US" sz="2000" dirty="0" smtClean="0"/>
              <a:t>。</a:t>
            </a:r>
            <a:endParaRPr lang="en-US" altLang="zh-CN" sz="2000" dirty="0" smtClean="0"/>
          </a:p>
          <a:p>
            <a:pPr lvl="1" eaLnBrk="1" hangingPunct="1"/>
            <a:r>
              <a:rPr lang="en-US" altLang="zh-CN" sz="2000" dirty="0" smtClean="0">
                <a:solidFill>
                  <a:srgbClr val="FF0000"/>
                </a:solidFill>
              </a:rPr>
              <a:t>Java Swing</a:t>
            </a:r>
            <a:r>
              <a:rPr lang="zh-CN" altLang="en-US" sz="2000" dirty="0" smtClean="0">
                <a:solidFill>
                  <a:srgbClr val="FF0000"/>
                </a:solidFill>
              </a:rPr>
              <a:t>中使得在所有平台上看起来外观一样</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half" idx="1"/>
          </p:nvPr>
        </p:nvSpPr>
        <p:spPr>
          <a:xfrm>
            <a:off x="381000" y="1752600"/>
            <a:ext cx="8229600" cy="4114800"/>
          </a:xfrm>
        </p:spPr>
        <p:txBody>
          <a:bodyPr/>
          <a:lstStyle/>
          <a:p>
            <a:r>
              <a:rPr lang="en-US" altLang="zh-CN" sz="1200" dirty="0">
                <a:hlinkClick r:id="rId2" tooltip="JavaRanch"/>
              </a:rPr>
              <a:t>Java</a:t>
            </a:r>
            <a:r>
              <a:rPr lang="en-US" altLang="zh-CN" sz="1200" dirty="0"/>
              <a:t> visual components are just pictures on a GUI. They do not actually have any functionality as far as the operating system is concerned.</a:t>
            </a:r>
            <a:r>
              <a:rPr lang="en-US" altLang="zh-CN" sz="1200" dirty="0" smtClean="0"/>
              <a:t/>
            </a:r>
            <a:br>
              <a:rPr lang="en-US" altLang="zh-CN" sz="1200" dirty="0" smtClean="0"/>
            </a:br>
            <a:r>
              <a:rPr lang="en-US" altLang="zh-CN" sz="1200" dirty="0"/>
              <a:t>In the AWT when you create a button the JVM "hooks" your button up to what the operating system thinks of as a "REAL" button. That is the OS peer.</a:t>
            </a:r>
            <a:r>
              <a:rPr lang="en-US" altLang="zh-CN" sz="1200" dirty="0" smtClean="0"/>
              <a:t/>
            </a:r>
            <a:br>
              <a:rPr lang="en-US" altLang="zh-CN" sz="1200" dirty="0" smtClean="0"/>
            </a:br>
            <a:r>
              <a:rPr lang="en-US" altLang="zh-CN" sz="1200" dirty="0"/>
              <a:t>In the original AWT all of the components were "heavyweight" components, meaning that they were tightly associated with the underlying peer component. This caused the "look and feel" of the components to be highly influenced by what the operating system defined that component to look like. That means that a button in Windows had a different look and feel from a Motif button on a Unix machine.</a:t>
            </a:r>
            <a:r>
              <a:rPr lang="en-US" altLang="zh-CN" sz="1200" dirty="0" smtClean="0"/>
              <a:t/>
            </a:r>
            <a:br>
              <a:rPr lang="en-US" altLang="zh-CN" sz="1200" dirty="0" smtClean="0"/>
            </a:br>
            <a:r>
              <a:rPr lang="en-US" altLang="zh-CN" sz="1200" dirty="0"/>
              <a:t>When Swing came along there was a lot of effort put into having the Java Components actually DO the work and therefore be less </a:t>
            </a:r>
            <a:r>
              <a:rPr lang="en-US" altLang="zh-CN" sz="1200" dirty="0" err="1"/>
              <a:t>dependant</a:t>
            </a:r>
            <a:r>
              <a:rPr lang="en-US" altLang="zh-CN" sz="1200" dirty="0"/>
              <a:t> on their underlying peer component. These components are considered to be "light-weight" because they are not so strongly influenced by the OS. This allows the look and feel of Swing component to be more </a:t>
            </a:r>
            <a:r>
              <a:rPr lang="en-US" altLang="zh-CN" sz="1200" dirty="0" err="1"/>
              <a:t>consistant</a:t>
            </a:r>
            <a:r>
              <a:rPr lang="en-US" altLang="zh-CN" sz="1200" dirty="0"/>
              <a:t> from platform to platform.</a:t>
            </a:r>
            <a:r>
              <a:rPr lang="en-US" altLang="zh-CN" sz="1200" dirty="0" smtClean="0"/>
              <a:t/>
            </a:r>
            <a:br>
              <a:rPr lang="en-US" altLang="zh-CN" sz="1200" dirty="0" smtClean="0"/>
            </a:br>
            <a:r>
              <a:rPr lang="en-US" altLang="zh-CN" sz="1200" dirty="0"/>
              <a:t>It is NOT a good idea to mix lightweight and heavyweight components - because the heavyweight ones will often trash the lightweight ones.</a:t>
            </a:r>
            <a:endParaRPr lang="zh-CN" altLang="en-US" sz="1200" dirty="0"/>
          </a:p>
        </p:txBody>
      </p:sp>
    </p:spTree>
    <p:extLst>
      <p:ext uri="{BB962C8B-B14F-4D97-AF65-F5344CB8AC3E}">
        <p14:creationId xmlns:p14="http://schemas.microsoft.com/office/powerpoint/2010/main" val="2068532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mtClean="0"/>
              <a:t>桥接模式</a:t>
            </a:r>
          </a:p>
        </p:txBody>
      </p:sp>
      <p:sp>
        <p:nvSpPr>
          <p:cNvPr id="27651" name="Rectangle 3"/>
          <p:cNvSpPr>
            <a:spLocks noGrp="1" noChangeArrowheads="1"/>
          </p:cNvSpPr>
          <p:nvPr>
            <p:ph type="body" sz="half" idx="1"/>
          </p:nvPr>
        </p:nvSpPr>
        <p:spPr>
          <a:xfrm>
            <a:off x="381000" y="1752600"/>
            <a:ext cx="8001000" cy="4114800"/>
          </a:xfrm>
          <a:noFill/>
        </p:spPr>
        <p:txBody>
          <a:bodyPr/>
          <a:lstStyle/>
          <a:p>
            <a:pPr eaLnBrk="1" hangingPunct="1"/>
            <a:r>
              <a:rPr lang="zh-CN" altLang="en-US" smtClean="0"/>
              <a:t>模式应用</a:t>
            </a:r>
            <a:endParaRPr lang="en-US" altLang="en-US" smtClean="0"/>
          </a:p>
          <a:p>
            <a:pPr lvl="1" eaLnBrk="1" hangingPunct="1"/>
            <a:r>
              <a:rPr lang="en-US" altLang="zh-CN" smtClean="0"/>
              <a:t>(3) JDBC</a:t>
            </a:r>
            <a:r>
              <a:rPr lang="zh-CN" altLang="en-US" smtClean="0"/>
              <a:t>驱动程序也是桥接模式的应用之一。使用</a:t>
            </a:r>
            <a:r>
              <a:rPr lang="en-US" altLang="zh-CN" smtClean="0"/>
              <a:t>JDBC</a:t>
            </a:r>
            <a:r>
              <a:rPr lang="zh-CN" altLang="en-US" smtClean="0"/>
              <a:t>驱动程序的应用系统就是抽象角色，而所使用的数据库是实现角色。</a:t>
            </a:r>
            <a:r>
              <a:rPr lang="zh-CN" altLang="en-US" smtClean="0">
                <a:solidFill>
                  <a:srgbClr val="FF3300"/>
                </a:solidFill>
              </a:rPr>
              <a:t>一个</a:t>
            </a:r>
            <a:r>
              <a:rPr lang="en-US" altLang="zh-CN" smtClean="0">
                <a:solidFill>
                  <a:srgbClr val="FF3300"/>
                </a:solidFill>
              </a:rPr>
              <a:t>JDBC</a:t>
            </a:r>
            <a:r>
              <a:rPr lang="zh-CN" altLang="en-US" smtClean="0">
                <a:solidFill>
                  <a:srgbClr val="FF3300"/>
                </a:solidFill>
              </a:rPr>
              <a:t>驱动程序可以动态地将一个特定类型的数据库与一个</a:t>
            </a:r>
            <a:r>
              <a:rPr lang="en-US" altLang="zh-CN" smtClean="0">
                <a:solidFill>
                  <a:srgbClr val="FF3300"/>
                </a:solidFill>
              </a:rPr>
              <a:t>Java</a:t>
            </a:r>
            <a:r>
              <a:rPr lang="zh-CN" altLang="en-US" smtClean="0">
                <a:solidFill>
                  <a:srgbClr val="FF3300"/>
                </a:solidFill>
              </a:rPr>
              <a:t>应用程序绑定在一起，从而实现抽象角色与实现角色的动态耦合。</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mtClean="0"/>
              <a:t>桥接模式</a:t>
            </a:r>
          </a:p>
        </p:txBody>
      </p:sp>
      <p:sp>
        <p:nvSpPr>
          <p:cNvPr id="28675" name="Rectangle 3"/>
          <p:cNvSpPr>
            <a:spLocks noGrp="1" noChangeArrowheads="1"/>
          </p:cNvSpPr>
          <p:nvPr>
            <p:ph type="body" idx="1"/>
          </p:nvPr>
        </p:nvSpPr>
        <p:spPr>
          <a:noFill/>
        </p:spPr>
        <p:txBody>
          <a:bodyPr/>
          <a:lstStyle/>
          <a:p>
            <a:pPr eaLnBrk="1" hangingPunct="1"/>
            <a:r>
              <a:rPr lang="zh-CN" altLang="en-US" smtClean="0"/>
              <a:t>模式扩展</a:t>
            </a:r>
          </a:p>
          <a:p>
            <a:pPr lvl="1" eaLnBrk="1" hangingPunct="1"/>
            <a:r>
              <a:rPr lang="zh-CN" altLang="en-US" smtClean="0"/>
              <a:t>适配器模式与桥接模式的联用 </a:t>
            </a:r>
          </a:p>
          <a:p>
            <a:pPr lvl="2" eaLnBrk="1" hangingPunct="1">
              <a:buFont typeface="Arial" charset="0"/>
              <a:buChar char="•"/>
            </a:pPr>
            <a:r>
              <a:rPr lang="zh-CN" altLang="en-US" smtClean="0"/>
              <a:t>桥接模式和适配器模式用于设计的不同阶段，</a:t>
            </a:r>
            <a:r>
              <a:rPr lang="zh-CN" altLang="en-US" smtClean="0">
                <a:solidFill>
                  <a:srgbClr val="FF3300"/>
                </a:solidFill>
              </a:rPr>
              <a:t>桥接模式用于系统的初步设计</a:t>
            </a:r>
            <a:r>
              <a:rPr lang="zh-CN" altLang="en-US" smtClean="0"/>
              <a:t>，对于存在两个独立变化维度的类可以将其分为抽象化和实现化两个角色，使它们可以分别进行变化；而在初步设计完成之后，</a:t>
            </a:r>
            <a:r>
              <a:rPr lang="zh-CN" altLang="en-US" smtClean="0">
                <a:solidFill>
                  <a:srgbClr val="FF3300"/>
                </a:solidFill>
              </a:rPr>
              <a:t>当发现系统与已有类无法协同工作时，可以采用适配器模式</a:t>
            </a:r>
            <a:r>
              <a:rPr lang="zh-CN" altLang="en-US" smtClean="0"/>
              <a:t>。但有时候在设计初期也需要考虑适配器模式，特别是那些涉及到大量第三方应用接口的情况。</a:t>
            </a:r>
            <a:endParaRPr lang="en-US" alt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mtClean="0"/>
              <a:t>桥接模式</a:t>
            </a:r>
          </a:p>
        </p:txBody>
      </p:sp>
      <p:sp>
        <p:nvSpPr>
          <p:cNvPr id="29699" name="Rectangle 3"/>
          <p:cNvSpPr>
            <a:spLocks noGrp="1" noChangeArrowheads="1"/>
          </p:cNvSpPr>
          <p:nvPr>
            <p:ph type="body" idx="1"/>
          </p:nvPr>
        </p:nvSpPr>
        <p:spPr>
          <a:noFill/>
        </p:spPr>
        <p:txBody>
          <a:bodyPr/>
          <a:lstStyle/>
          <a:p>
            <a:pPr eaLnBrk="1" hangingPunct="1"/>
            <a:r>
              <a:rPr lang="zh-CN" altLang="en-US" smtClean="0"/>
              <a:t>模式扩展</a:t>
            </a:r>
          </a:p>
          <a:p>
            <a:pPr lvl="1" eaLnBrk="1" hangingPunct="1"/>
            <a:r>
              <a:rPr lang="zh-CN" altLang="en-US" smtClean="0"/>
              <a:t>适配器模式与桥接模式的联用</a:t>
            </a:r>
          </a:p>
          <a:p>
            <a:pPr lvl="2" eaLnBrk="1" hangingPunct="1"/>
            <a:endParaRPr lang="en-US" altLang="en-US" smtClean="0"/>
          </a:p>
        </p:txBody>
      </p:sp>
      <p:pic>
        <p:nvPicPr>
          <p:cNvPr id="2970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900" y="2971800"/>
            <a:ext cx="7327900" cy="384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mtClean="0"/>
              <a:t>本章小结</a:t>
            </a:r>
          </a:p>
        </p:txBody>
      </p:sp>
      <p:sp>
        <p:nvSpPr>
          <p:cNvPr id="30723" name="Rectangle 3"/>
          <p:cNvSpPr>
            <a:spLocks noGrp="1" noChangeArrowheads="1"/>
          </p:cNvSpPr>
          <p:nvPr>
            <p:ph type="body" idx="1"/>
          </p:nvPr>
        </p:nvSpPr>
        <p:spPr>
          <a:xfrm>
            <a:off x="381000" y="1752600"/>
            <a:ext cx="8382000" cy="4495800"/>
          </a:xfrm>
        </p:spPr>
        <p:txBody>
          <a:bodyPr/>
          <a:lstStyle/>
          <a:p>
            <a:pPr eaLnBrk="1" hangingPunct="1">
              <a:lnSpc>
                <a:spcPct val="100000"/>
              </a:lnSpc>
            </a:pPr>
            <a:r>
              <a:rPr lang="zh-CN" altLang="en-US" sz="2000" smtClean="0"/>
              <a:t>桥接模式将抽象部分与它的实现部分分离，使它们都可以独立地变化。它是一种对象结构型模式，又称为柄体</a:t>
            </a:r>
            <a:r>
              <a:rPr lang="en-US" altLang="zh-CN" sz="2000" smtClean="0"/>
              <a:t>(Handle and Body)</a:t>
            </a:r>
            <a:r>
              <a:rPr lang="zh-CN" altLang="en-US" sz="2000" smtClean="0"/>
              <a:t>模式或接口</a:t>
            </a:r>
            <a:r>
              <a:rPr lang="en-US" altLang="zh-CN" sz="2000" smtClean="0"/>
              <a:t>(Interface)</a:t>
            </a:r>
            <a:r>
              <a:rPr lang="zh-CN" altLang="en-US" sz="2000" smtClean="0"/>
              <a:t>模式。</a:t>
            </a:r>
          </a:p>
          <a:p>
            <a:pPr eaLnBrk="1" hangingPunct="1">
              <a:lnSpc>
                <a:spcPct val="100000"/>
              </a:lnSpc>
            </a:pPr>
            <a:r>
              <a:rPr lang="zh-CN" altLang="en-US" sz="2000" smtClean="0"/>
              <a:t>桥接模式包含如下四个角色：抽象类中定义了一个实现类接口类型的对象并可以维护该对象；扩充抽象类扩充由抽象类定义的接口，它实现了在抽象类中定义的抽象业务方法，在扩充抽象类中可以调用在实现类接口中定义的业务方法；实现类接口定义了实现类的接口，实现类接口仅提供基本操作，而抽象类定义的接口可能会做更多更复杂的操作；具体实现类实现了实现类接口并且具体实现它，在不同的具体实现类中提供基本操作的不同实现，在程序运行时，具体实现类对象将替换其父类对象，提供给客户端具体的业务操作方法。</a:t>
            </a:r>
          </a:p>
          <a:p>
            <a:pPr eaLnBrk="1" hangingPunct="1">
              <a:lnSpc>
                <a:spcPct val="100000"/>
              </a:lnSpc>
            </a:pPr>
            <a:r>
              <a:rPr lang="zh-CN" altLang="en-US" sz="2000" smtClean="0"/>
              <a:t>在桥接模式中，抽象化</a:t>
            </a:r>
            <a:r>
              <a:rPr lang="en-US" altLang="zh-CN" sz="2000" smtClean="0"/>
              <a:t>(Abstraction)</a:t>
            </a:r>
            <a:r>
              <a:rPr lang="zh-CN" altLang="en-US" sz="2000" smtClean="0"/>
              <a:t>与实现化</a:t>
            </a:r>
            <a:r>
              <a:rPr lang="en-US" altLang="zh-CN" sz="2000" smtClean="0"/>
              <a:t>(Implementation)</a:t>
            </a:r>
            <a:r>
              <a:rPr lang="zh-CN" altLang="en-US" sz="2000" smtClean="0"/>
              <a:t>脱耦，它们可以沿着各自的维度独立变化。</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smtClean="0"/>
              <a:t>本章小结</a:t>
            </a:r>
          </a:p>
        </p:txBody>
      </p:sp>
      <p:sp>
        <p:nvSpPr>
          <p:cNvPr id="31747" name="Rectangle 3"/>
          <p:cNvSpPr>
            <a:spLocks noGrp="1" noChangeArrowheads="1"/>
          </p:cNvSpPr>
          <p:nvPr>
            <p:ph type="body" idx="1"/>
          </p:nvPr>
        </p:nvSpPr>
        <p:spPr>
          <a:xfrm>
            <a:off x="381000" y="1752600"/>
            <a:ext cx="8382000" cy="4495800"/>
          </a:xfrm>
        </p:spPr>
        <p:txBody>
          <a:bodyPr/>
          <a:lstStyle/>
          <a:p>
            <a:pPr eaLnBrk="1" hangingPunct="1"/>
            <a:r>
              <a:rPr lang="zh-CN" altLang="en-US" sz="2000" smtClean="0"/>
              <a:t>桥接模式的主要优点是分离抽象接口及其实现部分，是比多继承方案更好的解决方法，桥接模式还提高了系统的可扩充性，在两个变化维度中任意扩展一个维度，都不需要修改原有系统，实现细节对客户透明，可以对用户隐藏实现细节；其主要缺点是增加系统的理解与设计难度，且识别出系统中两个独立变化的维度并不是一件容易的事情。</a:t>
            </a:r>
          </a:p>
          <a:p>
            <a:pPr eaLnBrk="1" hangingPunct="1"/>
            <a:r>
              <a:rPr lang="zh-CN" altLang="en-US" sz="2000" smtClean="0"/>
              <a:t>桥接模式适用情况包括：需要在构件的抽象化角色和具体化角色之间增加更多的灵活性，避免在两个层次之间建立静态的继承联系；抽象化角色和实现化角色可以以继承的方式独立扩展而互不影响；一个类存在两个独立变化的维度，且这两个维度都需要进行扩展；设计要求需要独立管理抽象化角色和具体化角色；不希望使用继承或因为多层次继承导致系统类的个数急剧增加的系统。</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defRPr/>
            </a:pPr>
            <a:r>
              <a:rPr lang="en-US" altLang="zh-CN" b="1" smtClean="0">
                <a:effectLst>
                  <a:outerShdw blurRad="38100" dist="38100" dir="2700000" algn="tl">
                    <a:srgbClr val="C0C0C0"/>
                  </a:outerShdw>
                </a:effectLst>
                <a:latin typeface="MS UI Gothic" pitchFamily="34" charset="-128"/>
                <a:ea typeface="MS UI Gothic" pitchFamily="34" charset="-128"/>
              </a:rPr>
              <a:t>END</a:t>
            </a:r>
          </a:p>
        </p:txBody>
      </p:sp>
      <p:sp>
        <p:nvSpPr>
          <p:cNvPr id="32771" name="Rectangle 3"/>
          <p:cNvSpPr>
            <a:spLocks noGrp="1" noChangeArrowheads="1"/>
          </p:cNvSpPr>
          <p:nvPr>
            <p:ph type="body" idx="1"/>
          </p:nvPr>
        </p:nvSpPr>
        <p:spPr/>
        <p:txBody>
          <a:bodyPr/>
          <a:lstStyle/>
          <a:p>
            <a:pPr eaLnBrk="1" hangingPunct="1"/>
            <a:endParaRPr lang="zh-CN" altLang="zh-CN" smtClean="0"/>
          </a:p>
        </p:txBody>
      </p:sp>
      <p:sp>
        <p:nvSpPr>
          <p:cNvPr id="32772" name="WordArt 4"/>
          <p:cNvSpPr>
            <a:spLocks noChangeArrowheads="1" noChangeShapeType="1" noTextEdit="1"/>
          </p:cNvSpPr>
          <p:nvPr/>
        </p:nvSpPr>
        <p:spPr bwMode="auto">
          <a:xfrm>
            <a:off x="1981200" y="2852738"/>
            <a:ext cx="5334000" cy="133826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a:rPr>
              <a:t>Thanks!</a:t>
            </a:r>
            <a:endParaRPr lang="zh-CN" altLang="en-US" sz="3600" kern="1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桥接模式</a:t>
            </a:r>
          </a:p>
        </p:txBody>
      </p:sp>
      <p:sp>
        <p:nvSpPr>
          <p:cNvPr id="5123" name="Rectangle 3"/>
          <p:cNvSpPr>
            <a:spLocks noGrp="1" noChangeArrowheads="1"/>
          </p:cNvSpPr>
          <p:nvPr>
            <p:ph type="body" idx="1"/>
          </p:nvPr>
        </p:nvSpPr>
        <p:spPr>
          <a:noFill/>
        </p:spPr>
        <p:txBody>
          <a:bodyPr/>
          <a:lstStyle/>
          <a:p>
            <a:pPr eaLnBrk="1" hangingPunct="1"/>
            <a:r>
              <a:rPr lang="zh-CN" altLang="en-US" sz="3600" smtClean="0"/>
              <a:t>模式动机</a:t>
            </a:r>
          </a:p>
          <a:p>
            <a:pPr lvl="1" eaLnBrk="1" hangingPunct="1"/>
            <a:r>
              <a:rPr lang="zh-CN" altLang="en-US" smtClean="0"/>
              <a:t>设想如果要绘制矩形、圆形、椭圆、正方形，我们至少需要</a:t>
            </a:r>
            <a:r>
              <a:rPr lang="en-US" altLang="zh-CN" smtClean="0"/>
              <a:t>4</a:t>
            </a:r>
            <a:r>
              <a:rPr lang="zh-CN" altLang="en-US" smtClean="0"/>
              <a:t>个形状类，但是如果绘制的图形需要具有不同的颜色，如红色、绿色、蓝色等，此时至少有如下两种设计方案： </a:t>
            </a:r>
          </a:p>
          <a:p>
            <a:pPr lvl="2" eaLnBrk="1" hangingPunct="1">
              <a:buFont typeface="Arial" charset="0"/>
              <a:buChar char="•"/>
            </a:pPr>
            <a:r>
              <a:rPr lang="zh-CN" altLang="en-US" smtClean="0"/>
              <a:t>第一种设计方案是为每一种形状都提供一套各种颜色的版本。</a:t>
            </a:r>
          </a:p>
          <a:p>
            <a:pPr lvl="2" eaLnBrk="1" hangingPunct="1">
              <a:buFont typeface="Arial" charset="0"/>
              <a:buChar char="•"/>
            </a:pPr>
            <a:r>
              <a:rPr lang="zh-CN" altLang="en-US" smtClean="0"/>
              <a:t>第二种设计方案是根据实际需要对形状和颜色进行组合。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mtClean="0"/>
              <a:t>桥接模式</a:t>
            </a:r>
          </a:p>
        </p:txBody>
      </p:sp>
      <p:sp>
        <p:nvSpPr>
          <p:cNvPr id="6147" name="Rectangle 3"/>
          <p:cNvSpPr>
            <a:spLocks noGrp="1" noChangeArrowheads="1"/>
          </p:cNvSpPr>
          <p:nvPr>
            <p:ph type="body" idx="1"/>
          </p:nvPr>
        </p:nvSpPr>
        <p:spPr>
          <a:noFill/>
        </p:spPr>
        <p:txBody>
          <a:bodyPr/>
          <a:lstStyle/>
          <a:p>
            <a:pPr eaLnBrk="1" hangingPunct="1"/>
            <a:r>
              <a:rPr lang="zh-CN" altLang="en-US" sz="3600" smtClean="0"/>
              <a:t>模式动机</a:t>
            </a:r>
          </a:p>
          <a:p>
            <a:pPr lvl="1" eaLnBrk="1" hangingPunct="1"/>
            <a:endParaRPr lang="en-US" altLang="zh-CN" smtClean="0"/>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52800"/>
            <a:ext cx="35052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2470150"/>
            <a:ext cx="4724400" cy="370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AutoShape 6"/>
          <p:cNvSpPr>
            <a:spLocks noChangeArrowheads="1"/>
          </p:cNvSpPr>
          <p:nvPr/>
        </p:nvSpPr>
        <p:spPr bwMode="auto">
          <a:xfrm>
            <a:off x="3352800" y="3733800"/>
            <a:ext cx="1066800" cy="381000"/>
          </a:xfrm>
          <a:prstGeom prst="rightArrow">
            <a:avLst>
              <a:gd name="adj1" fmla="val 50000"/>
              <a:gd name="adj2" fmla="val 70000"/>
            </a:avLst>
          </a:prstGeom>
          <a:solidFill>
            <a:schemeClr val="accent1"/>
          </a:solidFill>
          <a:ln w="9525">
            <a:solidFill>
              <a:schemeClr val="tx1"/>
            </a:solidFill>
            <a:miter lim="800000"/>
            <a:headEnd/>
            <a:tailEnd/>
          </a:ln>
        </p:spPr>
        <p:txBody>
          <a:bodyPr wrap="none" anchor="ctr"/>
          <a:lstStyle>
            <a:lvl1pPr eaLnBrk="0" hangingPunct="0">
              <a:lnSpc>
                <a:spcPct val="120000"/>
              </a:lnSpc>
              <a:spcBef>
                <a:spcPct val="20000"/>
              </a:spcBef>
              <a:buClr>
                <a:srgbClr val="FF3300"/>
              </a:buClr>
              <a:buFont typeface="Wingdings" pitchFamily="2" charset="2"/>
              <a:buChar char="w"/>
              <a:defRPr sz="3200">
                <a:solidFill>
                  <a:srgbClr val="080808"/>
                </a:solidFill>
                <a:latin typeface="Tahoma" pitchFamily="34" charset="0"/>
                <a:ea typeface="隶书" pitchFamily="49" charset="-122"/>
              </a:defRPr>
            </a:lvl1pPr>
            <a:lvl2pPr marL="742950" indent="-285750" eaLnBrk="0" hangingPunct="0">
              <a:lnSpc>
                <a:spcPct val="120000"/>
              </a:lnSpc>
              <a:spcBef>
                <a:spcPct val="20000"/>
              </a:spcBef>
              <a:buClr>
                <a:srgbClr val="0000FF"/>
              </a:buClr>
              <a:buFont typeface="Wingdings" pitchFamily="2" charset="2"/>
              <a:buChar char="ü"/>
              <a:defRPr sz="2400" b="1">
                <a:solidFill>
                  <a:srgbClr val="333333"/>
                </a:solidFill>
                <a:latin typeface="Tahoma" pitchFamily="34" charset="0"/>
                <a:ea typeface="楷体_GB2312" pitchFamily="49" charset="-122"/>
              </a:defRPr>
            </a:lvl2pPr>
            <a:lvl3pPr marL="1143000" indent="-228600" eaLnBrk="0" hangingPunct="0">
              <a:lnSpc>
                <a:spcPct val="120000"/>
              </a:lnSpc>
              <a:spcBef>
                <a:spcPct val="20000"/>
              </a:spcBef>
              <a:buClr>
                <a:srgbClr val="FF3300"/>
              </a:buClr>
              <a:buFont typeface="Wingdings" pitchFamily="2" charset="2"/>
              <a:buChar char=""/>
              <a:defRPr sz="2000">
                <a:solidFill>
                  <a:srgbClr val="333333"/>
                </a:solidFill>
                <a:latin typeface="Tahoma" pitchFamily="34" charset="0"/>
                <a:ea typeface="黑体" pitchFamily="2" charset="-122"/>
              </a:defRPr>
            </a:lvl3pPr>
            <a:lvl4pPr marL="1600200" indent="-228600" eaLnBrk="0" hangingPunct="0">
              <a:spcBef>
                <a:spcPct val="20000"/>
              </a:spcBef>
              <a:buChar char="–"/>
              <a:defRPr sz="2000">
                <a:solidFill>
                  <a:srgbClr val="4D4D4D"/>
                </a:solidFill>
                <a:latin typeface="Arial" charset="0"/>
                <a:ea typeface="宋体" pitchFamily="2" charset="-122"/>
              </a:defRPr>
            </a:lvl4pPr>
            <a:lvl5pPr marL="2057400" indent="-228600" eaLnBrk="0" hangingPunct="0">
              <a:spcBef>
                <a:spcPct val="20000"/>
              </a:spcBef>
              <a:buChar char="»"/>
              <a:defRPr sz="2000">
                <a:solidFill>
                  <a:srgbClr val="4D4D4D"/>
                </a:solidFill>
                <a:latin typeface="Arial" charset="0"/>
                <a:ea typeface="宋体" pitchFamily="2" charset="-122"/>
              </a:defRPr>
            </a:lvl5pPr>
            <a:lvl6pPr marL="2514600" indent="-228600" eaLnBrk="0" fontAlgn="base" hangingPunct="0">
              <a:spcBef>
                <a:spcPct val="20000"/>
              </a:spcBef>
              <a:spcAft>
                <a:spcPct val="0"/>
              </a:spcAft>
              <a:buChar char="»"/>
              <a:defRPr sz="2000">
                <a:solidFill>
                  <a:srgbClr val="4D4D4D"/>
                </a:solidFill>
                <a:latin typeface="Arial" charset="0"/>
                <a:ea typeface="宋体" pitchFamily="2" charset="-122"/>
              </a:defRPr>
            </a:lvl6pPr>
            <a:lvl7pPr marL="2971800" indent="-228600" eaLnBrk="0" fontAlgn="base" hangingPunct="0">
              <a:spcBef>
                <a:spcPct val="20000"/>
              </a:spcBef>
              <a:spcAft>
                <a:spcPct val="0"/>
              </a:spcAft>
              <a:buChar char="»"/>
              <a:defRPr sz="2000">
                <a:solidFill>
                  <a:srgbClr val="4D4D4D"/>
                </a:solidFill>
                <a:latin typeface="Arial" charset="0"/>
                <a:ea typeface="宋体" pitchFamily="2" charset="-122"/>
              </a:defRPr>
            </a:lvl7pPr>
            <a:lvl8pPr marL="3429000" indent="-228600" eaLnBrk="0" fontAlgn="base" hangingPunct="0">
              <a:spcBef>
                <a:spcPct val="20000"/>
              </a:spcBef>
              <a:spcAft>
                <a:spcPct val="0"/>
              </a:spcAft>
              <a:buChar char="»"/>
              <a:defRPr sz="2000">
                <a:solidFill>
                  <a:srgbClr val="4D4D4D"/>
                </a:solidFill>
                <a:latin typeface="Arial" charset="0"/>
                <a:ea typeface="宋体" pitchFamily="2" charset="-122"/>
              </a:defRPr>
            </a:lvl8pPr>
            <a:lvl9pPr marL="3886200" indent="-228600" eaLnBrk="0" fontAlgn="base" hangingPunct="0">
              <a:spcBef>
                <a:spcPct val="20000"/>
              </a:spcBef>
              <a:spcAft>
                <a:spcPct val="0"/>
              </a:spcAft>
              <a:buChar char="»"/>
              <a:defRPr sz="2000">
                <a:solidFill>
                  <a:srgbClr val="4D4D4D"/>
                </a:solidFill>
                <a:latin typeface="Arial" charset="0"/>
                <a:ea typeface="宋体" pitchFamily="2" charset="-122"/>
              </a:defRPr>
            </a:lvl9pPr>
          </a:lstStyle>
          <a:p>
            <a:pPr eaLnBrk="1" hangingPunct="1">
              <a:lnSpc>
                <a:spcPct val="100000"/>
              </a:lnSpc>
              <a:spcBef>
                <a:spcPct val="0"/>
              </a:spcBef>
              <a:buClrTx/>
              <a:buFontTx/>
              <a:buNone/>
            </a:pPr>
            <a:endParaRPr lang="zh-CN" altLang="en-US" sz="1800">
              <a:solidFill>
                <a:schemeClr val="tx1"/>
              </a:solidFill>
              <a:latin typeface="Arial" charset="0"/>
              <a:ea typeface="宋体" pitchFamily="2" charset="-122"/>
            </a:endParaRPr>
          </a:p>
        </p:txBody>
      </p:sp>
      <p:sp>
        <p:nvSpPr>
          <p:cNvPr id="6151" name="AutoShape 7"/>
          <p:cNvSpPr>
            <a:spLocks noChangeArrowheads="1"/>
          </p:cNvSpPr>
          <p:nvPr/>
        </p:nvSpPr>
        <p:spPr bwMode="auto">
          <a:xfrm>
            <a:off x="2133600" y="2667000"/>
            <a:ext cx="1676400" cy="762000"/>
          </a:xfrm>
          <a:prstGeom prst="irregularSeal1">
            <a:avLst/>
          </a:prstGeom>
          <a:solidFill>
            <a:schemeClr val="accent1"/>
          </a:solidFill>
          <a:ln w="9525">
            <a:solidFill>
              <a:schemeClr val="tx1"/>
            </a:solidFill>
            <a:miter lim="800000"/>
            <a:headEnd/>
            <a:tailEnd/>
          </a:ln>
        </p:spPr>
        <p:txBody>
          <a:bodyPr wrap="none" anchor="ctr"/>
          <a:lstStyle>
            <a:lvl1pPr eaLnBrk="0" hangingPunct="0">
              <a:lnSpc>
                <a:spcPct val="120000"/>
              </a:lnSpc>
              <a:spcBef>
                <a:spcPct val="20000"/>
              </a:spcBef>
              <a:buClr>
                <a:srgbClr val="FF3300"/>
              </a:buClr>
              <a:buFont typeface="Wingdings" pitchFamily="2" charset="2"/>
              <a:buChar char="w"/>
              <a:defRPr sz="3200">
                <a:solidFill>
                  <a:srgbClr val="080808"/>
                </a:solidFill>
                <a:latin typeface="Tahoma" pitchFamily="34" charset="0"/>
                <a:ea typeface="隶书" pitchFamily="49" charset="-122"/>
              </a:defRPr>
            </a:lvl1pPr>
            <a:lvl2pPr marL="742950" indent="-285750" eaLnBrk="0" hangingPunct="0">
              <a:lnSpc>
                <a:spcPct val="120000"/>
              </a:lnSpc>
              <a:spcBef>
                <a:spcPct val="20000"/>
              </a:spcBef>
              <a:buClr>
                <a:srgbClr val="0000FF"/>
              </a:buClr>
              <a:buFont typeface="Wingdings" pitchFamily="2" charset="2"/>
              <a:buChar char="ü"/>
              <a:defRPr sz="2400" b="1">
                <a:solidFill>
                  <a:srgbClr val="333333"/>
                </a:solidFill>
                <a:latin typeface="Tahoma" pitchFamily="34" charset="0"/>
                <a:ea typeface="楷体_GB2312" pitchFamily="49" charset="-122"/>
              </a:defRPr>
            </a:lvl2pPr>
            <a:lvl3pPr marL="1143000" indent="-228600" eaLnBrk="0" hangingPunct="0">
              <a:lnSpc>
                <a:spcPct val="120000"/>
              </a:lnSpc>
              <a:spcBef>
                <a:spcPct val="20000"/>
              </a:spcBef>
              <a:buClr>
                <a:srgbClr val="FF3300"/>
              </a:buClr>
              <a:buFont typeface="Wingdings" pitchFamily="2" charset="2"/>
              <a:buChar char=""/>
              <a:defRPr sz="2000">
                <a:solidFill>
                  <a:srgbClr val="333333"/>
                </a:solidFill>
                <a:latin typeface="Tahoma" pitchFamily="34" charset="0"/>
                <a:ea typeface="黑体" pitchFamily="2" charset="-122"/>
              </a:defRPr>
            </a:lvl3pPr>
            <a:lvl4pPr marL="1600200" indent="-228600" eaLnBrk="0" hangingPunct="0">
              <a:spcBef>
                <a:spcPct val="20000"/>
              </a:spcBef>
              <a:buChar char="–"/>
              <a:defRPr sz="2000">
                <a:solidFill>
                  <a:srgbClr val="4D4D4D"/>
                </a:solidFill>
                <a:latin typeface="Arial" charset="0"/>
                <a:ea typeface="宋体" pitchFamily="2" charset="-122"/>
              </a:defRPr>
            </a:lvl4pPr>
            <a:lvl5pPr marL="2057400" indent="-228600" eaLnBrk="0" hangingPunct="0">
              <a:spcBef>
                <a:spcPct val="20000"/>
              </a:spcBef>
              <a:buChar char="»"/>
              <a:defRPr sz="2000">
                <a:solidFill>
                  <a:srgbClr val="4D4D4D"/>
                </a:solidFill>
                <a:latin typeface="Arial" charset="0"/>
                <a:ea typeface="宋体" pitchFamily="2" charset="-122"/>
              </a:defRPr>
            </a:lvl5pPr>
            <a:lvl6pPr marL="2514600" indent="-228600" eaLnBrk="0" fontAlgn="base" hangingPunct="0">
              <a:spcBef>
                <a:spcPct val="20000"/>
              </a:spcBef>
              <a:spcAft>
                <a:spcPct val="0"/>
              </a:spcAft>
              <a:buChar char="»"/>
              <a:defRPr sz="2000">
                <a:solidFill>
                  <a:srgbClr val="4D4D4D"/>
                </a:solidFill>
                <a:latin typeface="Arial" charset="0"/>
                <a:ea typeface="宋体" pitchFamily="2" charset="-122"/>
              </a:defRPr>
            </a:lvl6pPr>
            <a:lvl7pPr marL="2971800" indent="-228600" eaLnBrk="0" fontAlgn="base" hangingPunct="0">
              <a:spcBef>
                <a:spcPct val="20000"/>
              </a:spcBef>
              <a:spcAft>
                <a:spcPct val="0"/>
              </a:spcAft>
              <a:buChar char="»"/>
              <a:defRPr sz="2000">
                <a:solidFill>
                  <a:srgbClr val="4D4D4D"/>
                </a:solidFill>
                <a:latin typeface="Arial" charset="0"/>
                <a:ea typeface="宋体" pitchFamily="2" charset="-122"/>
              </a:defRPr>
            </a:lvl7pPr>
            <a:lvl8pPr marL="3429000" indent="-228600" eaLnBrk="0" fontAlgn="base" hangingPunct="0">
              <a:spcBef>
                <a:spcPct val="20000"/>
              </a:spcBef>
              <a:spcAft>
                <a:spcPct val="0"/>
              </a:spcAft>
              <a:buChar char="»"/>
              <a:defRPr sz="2000">
                <a:solidFill>
                  <a:srgbClr val="4D4D4D"/>
                </a:solidFill>
                <a:latin typeface="Arial" charset="0"/>
                <a:ea typeface="宋体" pitchFamily="2" charset="-122"/>
              </a:defRPr>
            </a:lvl8pPr>
            <a:lvl9pPr marL="3886200" indent="-228600" eaLnBrk="0" fontAlgn="base" hangingPunct="0">
              <a:spcBef>
                <a:spcPct val="20000"/>
              </a:spcBef>
              <a:spcAft>
                <a:spcPct val="0"/>
              </a:spcAft>
              <a:buChar char="»"/>
              <a:defRPr sz="2000">
                <a:solidFill>
                  <a:srgbClr val="4D4D4D"/>
                </a:solidFill>
                <a:latin typeface="Arial" charset="0"/>
                <a:ea typeface="宋体" pitchFamily="2" charset="-122"/>
              </a:defRPr>
            </a:lvl9pPr>
          </a:lstStyle>
          <a:p>
            <a:pPr algn="ctr" eaLnBrk="1" hangingPunct="1">
              <a:lnSpc>
                <a:spcPct val="100000"/>
              </a:lnSpc>
              <a:spcBef>
                <a:spcPct val="0"/>
              </a:spcBef>
              <a:buClrTx/>
              <a:buFontTx/>
              <a:buNone/>
            </a:pPr>
            <a:r>
              <a:rPr lang="en-US" altLang="zh-CN" sz="1800" b="1">
                <a:solidFill>
                  <a:schemeClr val="tx1"/>
                </a:solidFill>
                <a:latin typeface="Arial" charset="0"/>
                <a:ea typeface="宋体" pitchFamily="2" charset="-122"/>
              </a:rPr>
              <a:t>1</a:t>
            </a:r>
          </a:p>
        </p:txBody>
      </p:sp>
      <p:sp>
        <p:nvSpPr>
          <p:cNvPr id="6152" name="AutoShape 8"/>
          <p:cNvSpPr>
            <a:spLocks noChangeArrowheads="1"/>
          </p:cNvSpPr>
          <p:nvPr/>
        </p:nvSpPr>
        <p:spPr bwMode="auto">
          <a:xfrm>
            <a:off x="5715000" y="1524000"/>
            <a:ext cx="1676400" cy="762000"/>
          </a:xfrm>
          <a:prstGeom prst="irregularSeal1">
            <a:avLst/>
          </a:prstGeom>
          <a:solidFill>
            <a:schemeClr val="accent1"/>
          </a:solidFill>
          <a:ln w="9525">
            <a:solidFill>
              <a:schemeClr val="tx1"/>
            </a:solidFill>
            <a:miter lim="800000"/>
            <a:headEnd/>
            <a:tailEnd/>
          </a:ln>
        </p:spPr>
        <p:txBody>
          <a:bodyPr wrap="none" anchor="ctr"/>
          <a:lstStyle>
            <a:lvl1pPr eaLnBrk="0" hangingPunct="0">
              <a:lnSpc>
                <a:spcPct val="120000"/>
              </a:lnSpc>
              <a:spcBef>
                <a:spcPct val="20000"/>
              </a:spcBef>
              <a:buClr>
                <a:srgbClr val="FF3300"/>
              </a:buClr>
              <a:buFont typeface="Wingdings" pitchFamily="2" charset="2"/>
              <a:buChar char="w"/>
              <a:defRPr sz="3200">
                <a:solidFill>
                  <a:srgbClr val="080808"/>
                </a:solidFill>
                <a:latin typeface="Tahoma" pitchFamily="34" charset="0"/>
                <a:ea typeface="隶书" pitchFamily="49" charset="-122"/>
              </a:defRPr>
            </a:lvl1pPr>
            <a:lvl2pPr marL="742950" indent="-285750" eaLnBrk="0" hangingPunct="0">
              <a:lnSpc>
                <a:spcPct val="120000"/>
              </a:lnSpc>
              <a:spcBef>
                <a:spcPct val="20000"/>
              </a:spcBef>
              <a:buClr>
                <a:srgbClr val="0000FF"/>
              </a:buClr>
              <a:buFont typeface="Wingdings" pitchFamily="2" charset="2"/>
              <a:buChar char="ü"/>
              <a:defRPr sz="2400" b="1">
                <a:solidFill>
                  <a:srgbClr val="333333"/>
                </a:solidFill>
                <a:latin typeface="Tahoma" pitchFamily="34" charset="0"/>
                <a:ea typeface="楷体_GB2312" pitchFamily="49" charset="-122"/>
              </a:defRPr>
            </a:lvl2pPr>
            <a:lvl3pPr marL="1143000" indent="-228600" eaLnBrk="0" hangingPunct="0">
              <a:lnSpc>
                <a:spcPct val="120000"/>
              </a:lnSpc>
              <a:spcBef>
                <a:spcPct val="20000"/>
              </a:spcBef>
              <a:buClr>
                <a:srgbClr val="FF3300"/>
              </a:buClr>
              <a:buFont typeface="Wingdings" pitchFamily="2" charset="2"/>
              <a:buChar char=""/>
              <a:defRPr sz="2000">
                <a:solidFill>
                  <a:srgbClr val="333333"/>
                </a:solidFill>
                <a:latin typeface="Tahoma" pitchFamily="34" charset="0"/>
                <a:ea typeface="黑体" pitchFamily="2" charset="-122"/>
              </a:defRPr>
            </a:lvl3pPr>
            <a:lvl4pPr marL="1600200" indent="-228600" eaLnBrk="0" hangingPunct="0">
              <a:spcBef>
                <a:spcPct val="20000"/>
              </a:spcBef>
              <a:buChar char="–"/>
              <a:defRPr sz="2000">
                <a:solidFill>
                  <a:srgbClr val="4D4D4D"/>
                </a:solidFill>
                <a:latin typeface="Arial" charset="0"/>
                <a:ea typeface="宋体" pitchFamily="2" charset="-122"/>
              </a:defRPr>
            </a:lvl4pPr>
            <a:lvl5pPr marL="2057400" indent="-228600" eaLnBrk="0" hangingPunct="0">
              <a:spcBef>
                <a:spcPct val="20000"/>
              </a:spcBef>
              <a:buChar char="»"/>
              <a:defRPr sz="2000">
                <a:solidFill>
                  <a:srgbClr val="4D4D4D"/>
                </a:solidFill>
                <a:latin typeface="Arial" charset="0"/>
                <a:ea typeface="宋体" pitchFamily="2" charset="-122"/>
              </a:defRPr>
            </a:lvl5pPr>
            <a:lvl6pPr marL="2514600" indent="-228600" eaLnBrk="0" fontAlgn="base" hangingPunct="0">
              <a:spcBef>
                <a:spcPct val="20000"/>
              </a:spcBef>
              <a:spcAft>
                <a:spcPct val="0"/>
              </a:spcAft>
              <a:buChar char="»"/>
              <a:defRPr sz="2000">
                <a:solidFill>
                  <a:srgbClr val="4D4D4D"/>
                </a:solidFill>
                <a:latin typeface="Arial" charset="0"/>
                <a:ea typeface="宋体" pitchFamily="2" charset="-122"/>
              </a:defRPr>
            </a:lvl6pPr>
            <a:lvl7pPr marL="2971800" indent="-228600" eaLnBrk="0" fontAlgn="base" hangingPunct="0">
              <a:spcBef>
                <a:spcPct val="20000"/>
              </a:spcBef>
              <a:spcAft>
                <a:spcPct val="0"/>
              </a:spcAft>
              <a:buChar char="»"/>
              <a:defRPr sz="2000">
                <a:solidFill>
                  <a:srgbClr val="4D4D4D"/>
                </a:solidFill>
                <a:latin typeface="Arial" charset="0"/>
                <a:ea typeface="宋体" pitchFamily="2" charset="-122"/>
              </a:defRPr>
            </a:lvl7pPr>
            <a:lvl8pPr marL="3429000" indent="-228600" eaLnBrk="0" fontAlgn="base" hangingPunct="0">
              <a:spcBef>
                <a:spcPct val="20000"/>
              </a:spcBef>
              <a:spcAft>
                <a:spcPct val="0"/>
              </a:spcAft>
              <a:buChar char="»"/>
              <a:defRPr sz="2000">
                <a:solidFill>
                  <a:srgbClr val="4D4D4D"/>
                </a:solidFill>
                <a:latin typeface="Arial" charset="0"/>
                <a:ea typeface="宋体" pitchFamily="2" charset="-122"/>
              </a:defRPr>
            </a:lvl8pPr>
            <a:lvl9pPr marL="3886200" indent="-228600" eaLnBrk="0" fontAlgn="base" hangingPunct="0">
              <a:spcBef>
                <a:spcPct val="20000"/>
              </a:spcBef>
              <a:spcAft>
                <a:spcPct val="0"/>
              </a:spcAft>
              <a:buChar char="»"/>
              <a:defRPr sz="2000">
                <a:solidFill>
                  <a:srgbClr val="4D4D4D"/>
                </a:solidFill>
                <a:latin typeface="Arial" charset="0"/>
                <a:ea typeface="宋体" pitchFamily="2" charset="-122"/>
              </a:defRPr>
            </a:lvl9pPr>
          </a:lstStyle>
          <a:p>
            <a:pPr algn="ctr" eaLnBrk="1" hangingPunct="1">
              <a:lnSpc>
                <a:spcPct val="100000"/>
              </a:lnSpc>
              <a:spcBef>
                <a:spcPct val="0"/>
              </a:spcBef>
              <a:buClrTx/>
              <a:buFontTx/>
              <a:buNone/>
            </a:pPr>
            <a:r>
              <a:rPr lang="en-US" altLang="zh-CN" sz="1800" b="1">
                <a:solidFill>
                  <a:schemeClr val="tx1"/>
                </a:solidFill>
                <a:latin typeface="Arial" charset="0"/>
                <a:ea typeface="宋体" pitchFamily="2" charset="-122"/>
              </a:rPr>
              <a:t>2</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mtClean="0"/>
              <a:t>桥接模式</a:t>
            </a:r>
          </a:p>
        </p:txBody>
      </p:sp>
      <p:sp>
        <p:nvSpPr>
          <p:cNvPr id="7171" name="Rectangle 3"/>
          <p:cNvSpPr>
            <a:spLocks noGrp="1" noChangeArrowheads="1"/>
          </p:cNvSpPr>
          <p:nvPr>
            <p:ph type="body" idx="1"/>
          </p:nvPr>
        </p:nvSpPr>
        <p:spPr>
          <a:noFill/>
        </p:spPr>
        <p:txBody>
          <a:bodyPr/>
          <a:lstStyle/>
          <a:p>
            <a:pPr eaLnBrk="1" hangingPunct="1"/>
            <a:r>
              <a:rPr lang="zh-CN" altLang="en-US" sz="3600" smtClean="0"/>
              <a:t>模式动机</a:t>
            </a:r>
          </a:p>
          <a:p>
            <a:pPr lvl="1" algn="just" eaLnBrk="1" hangingPunct="1"/>
            <a:r>
              <a:rPr lang="zh-CN" altLang="en-US" sz="2800" smtClean="0"/>
              <a:t>对于有</a:t>
            </a:r>
            <a:r>
              <a:rPr lang="zh-CN" altLang="en-US" sz="2800" smtClean="0">
                <a:solidFill>
                  <a:srgbClr val="FF3300"/>
                </a:solidFill>
              </a:rPr>
              <a:t>两个变化维度</a:t>
            </a:r>
            <a:r>
              <a:rPr lang="zh-CN" altLang="en-US" sz="2800" smtClean="0"/>
              <a:t>（即两个变化的原因）的系统，采用</a:t>
            </a:r>
            <a:r>
              <a:rPr lang="zh-CN" altLang="en-US" sz="2800" smtClean="0">
                <a:solidFill>
                  <a:srgbClr val="FF3300"/>
                </a:solidFill>
              </a:rPr>
              <a:t>方案二</a:t>
            </a:r>
            <a:r>
              <a:rPr lang="zh-CN" altLang="en-US" sz="2800" smtClean="0"/>
              <a:t>来进行设计系统中类的个数更少，且系统扩展更为方便。设计方案二即是桥接模式的应用。桥接模式</a:t>
            </a:r>
            <a:r>
              <a:rPr lang="zh-CN" altLang="en-US" sz="2800" smtClean="0">
                <a:solidFill>
                  <a:srgbClr val="FF3300"/>
                </a:solidFill>
              </a:rPr>
              <a:t>将继承关系转换为关联关系</a:t>
            </a:r>
            <a:r>
              <a:rPr lang="zh-CN" altLang="en-US" sz="2800" smtClean="0"/>
              <a:t>，从而</a:t>
            </a:r>
            <a:r>
              <a:rPr lang="zh-CN" altLang="en-US" sz="2800" smtClean="0">
                <a:solidFill>
                  <a:srgbClr val="FF3300"/>
                </a:solidFill>
              </a:rPr>
              <a:t>降低了类与类之间的耦合</a:t>
            </a:r>
            <a:r>
              <a:rPr lang="zh-CN" altLang="en-US" sz="2800" smtClean="0"/>
              <a:t>，</a:t>
            </a:r>
            <a:r>
              <a:rPr lang="zh-CN" altLang="en-US" sz="2800" smtClean="0">
                <a:solidFill>
                  <a:srgbClr val="FF3300"/>
                </a:solidFill>
              </a:rPr>
              <a:t>减少了代码编写量</a:t>
            </a:r>
            <a:r>
              <a:rPr lang="zh-CN" altLang="en-US" sz="2800" smtClean="0"/>
              <a:t>。</a:t>
            </a:r>
            <a:endParaRPr lang="zh-CN" altLang="en-US" sz="2000" smtClean="0"/>
          </a:p>
          <a:p>
            <a:pPr lvl="1" eaLnBrk="1" hangingPunct="1"/>
            <a:endParaRPr lang="en-US" altLang="zh-CN" sz="20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mtClean="0"/>
              <a:t>桥接模式</a:t>
            </a:r>
          </a:p>
        </p:txBody>
      </p:sp>
      <p:sp>
        <p:nvSpPr>
          <p:cNvPr id="8195" name="Rectangle 3"/>
          <p:cNvSpPr>
            <a:spLocks noGrp="1" noChangeArrowheads="1"/>
          </p:cNvSpPr>
          <p:nvPr>
            <p:ph type="body" idx="1"/>
          </p:nvPr>
        </p:nvSpPr>
        <p:spPr>
          <a:noFill/>
        </p:spPr>
        <p:txBody>
          <a:bodyPr/>
          <a:lstStyle/>
          <a:p>
            <a:pPr eaLnBrk="1" hangingPunct="1"/>
            <a:r>
              <a:rPr lang="zh-CN" altLang="en-US" sz="3600" smtClean="0"/>
              <a:t>模式动机</a:t>
            </a:r>
          </a:p>
          <a:p>
            <a:pPr lvl="1" eaLnBrk="1" hangingPunct="1"/>
            <a:endParaRPr lang="en-US" altLang="zh-CN" smtClean="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38400"/>
            <a:ext cx="7399338" cy="406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mtClean="0"/>
              <a:t>桥接模式</a:t>
            </a:r>
          </a:p>
        </p:txBody>
      </p:sp>
      <p:sp>
        <p:nvSpPr>
          <p:cNvPr id="9219" name="Rectangle 3"/>
          <p:cNvSpPr>
            <a:spLocks noGrp="1" noChangeArrowheads="1"/>
          </p:cNvSpPr>
          <p:nvPr>
            <p:ph type="body" idx="1"/>
          </p:nvPr>
        </p:nvSpPr>
        <p:spPr>
          <a:noFill/>
        </p:spPr>
        <p:txBody>
          <a:bodyPr/>
          <a:lstStyle/>
          <a:p>
            <a:pPr eaLnBrk="1" hangingPunct="1"/>
            <a:r>
              <a:rPr lang="zh-CN" altLang="en-US" smtClean="0"/>
              <a:t>模式定义</a:t>
            </a:r>
          </a:p>
          <a:p>
            <a:pPr lvl="1" eaLnBrk="1" hangingPunct="1"/>
            <a:r>
              <a:rPr lang="zh-CN" altLang="en-US" smtClean="0"/>
              <a:t>桥接模式</a:t>
            </a:r>
            <a:r>
              <a:rPr lang="en-US" altLang="zh-CN" smtClean="0"/>
              <a:t>(Bridge Pattern)</a:t>
            </a:r>
            <a:r>
              <a:rPr lang="zh-CN" altLang="en-US" smtClean="0"/>
              <a:t>：</a:t>
            </a:r>
            <a:r>
              <a:rPr lang="zh-CN" altLang="en-US" smtClean="0">
                <a:solidFill>
                  <a:srgbClr val="FF3300"/>
                </a:solidFill>
              </a:rPr>
              <a:t>将抽象部分与它的实现部分分离，使它们都可以独立地变化</a:t>
            </a:r>
            <a:r>
              <a:rPr lang="zh-CN" altLang="en-US" smtClean="0"/>
              <a:t>。它是一种对象结构型模式，又称为柄体</a:t>
            </a:r>
            <a:r>
              <a:rPr lang="en-US" altLang="zh-CN" smtClean="0"/>
              <a:t>(Handle and Body)</a:t>
            </a:r>
            <a:r>
              <a:rPr lang="zh-CN" altLang="en-US" smtClean="0"/>
              <a:t>模式或接口</a:t>
            </a:r>
            <a:r>
              <a:rPr lang="en-US" altLang="zh-CN" smtClean="0"/>
              <a:t>(Interface)</a:t>
            </a:r>
            <a:r>
              <a:rPr lang="zh-CN" altLang="en-US" smtClean="0"/>
              <a:t>模式。</a:t>
            </a:r>
            <a:endParaRPr lang="en-US" alt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mtClean="0"/>
              <a:t>桥接模式</a:t>
            </a:r>
          </a:p>
        </p:txBody>
      </p:sp>
      <p:sp>
        <p:nvSpPr>
          <p:cNvPr id="10243" name="Rectangle 3"/>
          <p:cNvSpPr>
            <a:spLocks noGrp="1" noChangeArrowheads="1"/>
          </p:cNvSpPr>
          <p:nvPr>
            <p:ph type="body" idx="1"/>
          </p:nvPr>
        </p:nvSpPr>
        <p:spPr>
          <a:noFill/>
        </p:spPr>
        <p:txBody>
          <a:bodyPr/>
          <a:lstStyle/>
          <a:p>
            <a:pPr eaLnBrk="1" hangingPunct="1"/>
            <a:r>
              <a:rPr lang="zh-CN" altLang="en-US" smtClean="0"/>
              <a:t>模式定义</a:t>
            </a:r>
          </a:p>
          <a:p>
            <a:pPr lvl="1" eaLnBrk="1" hangingPunct="1"/>
            <a:r>
              <a:rPr lang="en-US" altLang="zh-CN" smtClean="0">
                <a:solidFill>
                  <a:srgbClr val="0000FF"/>
                </a:solidFill>
              </a:rPr>
              <a:t>Bridge Pattern: </a:t>
            </a:r>
            <a:r>
              <a:rPr lang="en-US" altLang="zh-CN" smtClean="0">
                <a:solidFill>
                  <a:srgbClr val="FF3300"/>
                </a:solidFill>
              </a:rPr>
              <a:t>Decouple an abstraction from its implementation</a:t>
            </a:r>
            <a:r>
              <a:rPr lang="en-US" altLang="zh-CN" smtClean="0"/>
              <a:t> so that the two can vary independently. </a:t>
            </a:r>
          </a:p>
          <a:p>
            <a:pPr lvl="1" eaLnBrk="1" hangingPunct="1"/>
            <a:r>
              <a:rPr lang="en-US" altLang="zh-CN" smtClean="0"/>
              <a:t>Frequency of use: </a:t>
            </a:r>
            <a:r>
              <a:rPr lang="en-US" altLang="zh-CN" smtClean="0">
                <a:solidFill>
                  <a:srgbClr val="FF3300"/>
                </a:solidFill>
              </a:rPr>
              <a:t>medium</a:t>
            </a:r>
          </a:p>
        </p:txBody>
      </p:sp>
      <p:pic>
        <p:nvPicPr>
          <p:cNvPr id="10244" name="Picture 6" descr="use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3886200"/>
            <a:ext cx="182880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mtClean="0"/>
              <a:t>桥接模式</a:t>
            </a:r>
          </a:p>
        </p:txBody>
      </p:sp>
      <p:sp>
        <p:nvSpPr>
          <p:cNvPr id="11267" name="Rectangle 3"/>
          <p:cNvSpPr>
            <a:spLocks noGrp="1" noChangeArrowheads="1"/>
          </p:cNvSpPr>
          <p:nvPr>
            <p:ph type="body" idx="1"/>
          </p:nvPr>
        </p:nvSpPr>
        <p:spPr>
          <a:noFill/>
        </p:spPr>
        <p:txBody>
          <a:bodyPr/>
          <a:lstStyle/>
          <a:p>
            <a:pPr eaLnBrk="1" hangingPunct="1"/>
            <a:r>
              <a:rPr lang="zh-CN" altLang="en-US" smtClean="0"/>
              <a:t>模式结构</a:t>
            </a:r>
          </a:p>
          <a:p>
            <a:pPr lvl="1" eaLnBrk="1" hangingPunct="1"/>
            <a:endParaRPr lang="zh-CN" altLang="en-US" smtClean="0"/>
          </a:p>
          <a:p>
            <a:pPr eaLnBrk="1" hangingPunct="1"/>
            <a:endParaRPr lang="en-US" altLang="zh-CN" smtClean="0"/>
          </a:p>
        </p:txBody>
      </p:sp>
      <p:pic>
        <p:nvPicPr>
          <p:cNvPr id="1126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225" y="2366963"/>
            <a:ext cx="7064375" cy="433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1077</TotalTime>
  <Words>1839</Words>
  <Application>Microsoft Office PowerPoint</Application>
  <PresentationFormat>全屏显示(4:3)</PresentationFormat>
  <Paragraphs>135</Paragraphs>
  <Slides>29</Slides>
  <Notes>0</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默认设计模板</vt:lpstr>
      <vt:lpstr>第11章</vt:lpstr>
      <vt:lpstr>本章教学内容</vt:lpstr>
      <vt:lpstr>桥接模式</vt:lpstr>
      <vt:lpstr>桥接模式</vt:lpstr>
      <vt:lpstr>桥接模式</vt:lpstr>
      <vt:lpstr>桥接模式</vt:lpstr>
      <vt:lpstr>桥接模式</vt:lpstr>
      <vt:lpstr>桥接模式</vt:lpstr>
      <vt:lpstr>桥接模式</vt:lpstr>
      <vt:lpstr>桥接模式</vt:lpstr>
      <vt:lpstr>桥接模式</vt:lpstr>
      <vt:lpstr>桥接模式</vt:lpstr>
      <vt:lpstr>桥接模式</vt:lpstr>
      <vt:lpstr>桥接模式</vt:lpstr>
      <vt:lpstr>桥接模式</vt:lpstr>
      <vt:lpstr>桥接模式</vt:lpstr>
      <vt:lpstr>桥接模式</vt:lpstr>
      <vt:lpstr>桥接模式</vt:lpstr>
      <vt:lpstr>桥接模式</vt:lpstr>
      <vt:lpstr>桥接模式</vt:lpstr>
      <vt:lpstr>桥接模式</vt:lpstr>
      <vt:lpstr>桥接模式</vt:lpstr>
      <vt:lpstr>PowerPoint 演示文稿</vt:lpstr>
      <vt:lpstr>桥接模式</vt:lpstr>
      <vt:lpstr>桥接模式</vt:lpstr>
      <vt:lpstr>桥接模式</vt:lpstr>
      <vt:lpstr>本章小结</vt:lpstr>
      <vt:lpstr>本章小结</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jiangcongfeng</dc:creator>
  <cp:lastModifiedBy>jiangcongfeng</cp:lastModifiedBy>
  <cp:revision>914</cp:revision>
  <cp:lastPrinted>1601-01-01T00:00:00Z</cp:lastPrinted>
  <dcterms:created xsi:type="dcterms:W3CDTF">1601-01-01T00:00:00Z</dcterms:created>
  <dcterms:modified xsi:type="dcterms:W3CDTF">2019-09-17T05:19:38Z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