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7" r:id="rId4"/>
    <p:sldId id="301" r:id="rId5"/>
    <p:sldId id="314" r:id="rId6"/>
    <p:sldId id="279" r:id="rId7"/>
    <p:sldId id="280" r:id="rId8"/>
    <p:sldId id="303" r:id="rId9"/>
    <p:sldId id="271" r:id="rId10"/>
    <p:sldId id="312" r:id="rId11"/>
    <p:sldId id="313" r:id="rId12"/>
    <p:sldId id="316" r:id="rId13"/>
    <p:sldId id="272" r:id="rId14"/>
    <p:sldId id="291" r:id="rId15"/>
    <p:sldId id="292" r:id="rId16"/>
    <p:sldId id="293" r:id="rId17"/>
    <p:sldId id="273" r:id="rId18"/>
    <p:sldId id="305" r:id="rId19"/>
    <p:sldId id="275" r:id="rId20"/>
    <p:sldId id="276" r:id="rId21"/>
    <p:sldId id="286" r:id="rId22"/>
    <p:sldId id="322" r:id="rId23"/>
    <p:sldId id="323" r:id="rId24"/>
    <p:sldId id="324" r:id="rId25"/>
    <p:sldId id="281" r:id="rId26"/>
    <p:sldId id="320" r:id="rId27"/>
    <p:sldId id="306" r:id="rId28"/>
    <p:sldId id="321" r:id="rId29"/>
    <p:sldId id="278" r:id="rId30"/>
    <p:sldId id="298" r:id="rId3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6600"/>
    <a:srgbClr val="0000FF"/>
    <a:srgbClr val="004AB8"/>
    <a:srgbClr val="009900"/>
    <a:srgbClr val="008000"/>
    <a:srgbClr val="333333"/>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998" autoAdjust="0"/>
  </p:normalViewPr>
  <p:slideViewPr>
    <p:cSldViewPr>
      <p:cViewPr varScale="1">
        <p:scale>
          <a:sx n="113" d="100"/>
          <a:sy n="113" d="100"/>
        </p:scale>
        <p:origin x="-99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spTree>
    <p:extLst>
      <p:ext uri="{BB962C8B-B14F-4D97-AF65-F5344CB8AC3E}">
        <p14:creationId xmlns:p14="http://schemas.microsoft.com/office/powerpoint/2010/main" val="1968765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952B85-2F81-4BB6-8CF1-DEB93A65F057}" type="slidenum">
              <a:rPr lang="en-US" altLang="zh-CN"/>
              <a:pPr>
                <a:defRPr/>
              </a:pPr>
              <a:t>‹#›</a:t>
            </a:fld>
            <a:endParaRPr lang="en-US" altLang="zh-CN"/>
          </a:p>
        </p:txBody>
      </p:sp>
    </p:spTree>
    <p:extLst>
      <p:ext uri="{BB962C8B-B14F-4D97-AF65-F5344CB8AC3E}">
        <p14:creationId xmlns:p14="http://schemas.microsoft.com/office/powerpoint/2010/main" val="251613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025583-BCC4-42C7-9CF6-3224189CEAE5}" type="slidenum">
              <a:rPr lang="en-US" altLang="zh-CN"/>
              <a:pPr>
                <a:defRPr/>
              </a:pPr>
              <a:t>‹#›</a:t>
            </a:fld>
            <a:endParaRPr lang="en-US" altLang="zh-CN"/>
          </a:p>
        </p:txBody>
      </p:sp>
    </p:spTree>
    <p:extLst>
      <p:ext uri="{BB962C8B-B14F-4D97-AF65-F5344CB8AC3E}">
        <p14:creationId xmlns:p14="http://schemas.microsoft.com/office/powerpoint/2010/main" val="2928165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05983A-9D72-4ED5-B7A4-3BB26C9CFF29}" type="slidenum">
              <a:rPr lang="en-US" altLang="zh-CN"/>
              <a:pPr>
                <a:defRPr/>
              </a:pPr>
              <a:t>‹#›</a:t>
            </a:fld>
            <a:endParaRPr lang="en-US" altLang="zh-CN"/>
          </a:p>
        </p:txBody>
      </p:sp>
    </p:spTree>
    <p:extLst>
      <p:ext uri="{BB962C8B-B14F-4D97-AF65-F5344CB8AC3E}">
        <p14:creationId xmlns:p14="http://schemas.microsoft.com/office/powerpoint/2010/main" val="32936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F8B2C58-9722-4B52-9917-9226E97AFD7C}" type="slidenum">
              <a:rPr lang="en-US" altLang="zh-CN"/>
              <a:pPr>
                <a:defRPr/>
              </a:pPr>
              <a:t>‹#›</a:t>
            </a:fld>
            <a:endParaRPr lang="en-US" altLang="zh-CN"/>
          </a:p>
        </p:txBody>
      </p:sp>
    </p:spTree>
    <p:extLst>
      <p:ext uri="{BB962C8B-B14F-4D97-AF65-F5344CB8AC3E}">
        <p14:creationId xmlns:p14="http://schemas.microsoft.com/office/powerpoint/2010/main" val="3827564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49B640-F8DB-4685-96E6-173452F223EB}" type="slidenum">
              <a:rPr lang="en-US" altLang="zh-CN"/>
              <a:pPr>
                <a:defRPr/>
              </a:pPr>
              <a:t>‹#›</a:t>
            </a:fld>
            <a:endParaRPr lang="en-US" altLang="zh-CN"/>
          </a:p>
        </p:txBody>
      </p:sp>
    </p:spTree>
    <p:extLst>
      <p:ext uri="{BB962C8B-B14F-4D97-AF65-F5344CB8AC3E}">
        <p14:creationId xmlns:p14="http://schemas.microsoft.com/office/powerpoint/2010/main" val="41105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85B2030-F95E-499F-AF86-5B3CCF20EE3D}" type="slidenum">
              <a:rPr lang="en-US" altLang="zh-CN"/>
              <a:pPr>
                <a:defRPr/>
              </a:pPr>
              <a:t>‹#›</a:t>
            </a:fld>
            <a:endParaRPr lang="en-US" altLang="zh-CN"/>
          </a:p>
        </p:txBody>
      </p:sp>
    </p:spTree>
    <p:extLst>
      <p:ext uri="{BB962C8B-B14F-4D97-AF65-F5344CB8AC3E}">
        <p14:creationId xmlns:p14="http://schemas.microsoft.com/office/powerpoint/2010/main" val="85908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12351C1-5C7A-4CEE-B205-90B28F0E1FC8}" type="slidenum">
              <a:rPr lang="en-US" altLang="zh-CN"/>
              <a:pPr>
                <a:defRPr/>
              </a:pPr>
              <a:t>‹#›</a:t>
            </a:fld>
            <a:endParaRPr lang="en-US" altLang="zh-CN"/>
          </a:p>
        </p:txBody>
      </p:sp>
    </p:spTree>
    <p:extLst>
      <p:ext uri="{BB962C8B-B14F-4D97-AF65-F5344CB8AC3E}">
        <p14:creationId xmlns:p14="http://schemas.microsoft.com/office/powerpoint/2010/main" val="951782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4EC3F15-787A-4199-A03A-A1F20F68ECBE}" type="slidenum">
              <a:rPr lang="en-US" altLang="zh-CN"/>
              <a:pPr>
                <a:defRPr/>
              </a:pPr>
              <a:t>‹#›</a:t>
            </a:fld>
            <a:endParaRPr lang="en-US" altLang="zh-CN"/>
          </a:p>
        </p:txBody>
      </p:sp>
    </p:spTree>
    <p:extLst>
      <p:ext uri="{BB962C8B-B14F-4D97-AF65-F5344CB8AC3E}">
        <p14:creationId xmlns:p14="http://schemas.microsoft.com/office/powerpoint/2010/main" val="59766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62320F1-E188-4E46-8A48-FC894A29B7FB}" type="slidenum">
              <a:rPr lang="en-US" altLang="zh-CN"/>
              <a:pPr>
                <a:defRPr/>
              </a:pPr>
              <a:t>‹#›</a:t>
            </a:fld>
            <a:endParaRPr lang="en-US" altLang="zh-CN"/>
          </a:p>
        </p:txBody>
      </p:sp>
    </p:spTree>
    <p:extLst>
      <p:ext uri="{BB962C8B-B14F-4D97-AF65-F5344CB8AC3E}">
        <p14:creationId xmlns:p14="http://schemas.microsoft.com/office/powerpoint/2010/main" val="238586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898F59F-DECC-4145-93DD-DDB63B3DBE7A}" type="slidenum">
              <a:rPr lang="en-US" altLang="zh-CN"/>
              <a:pPr>
                <a:defRPr/>
              </a:pPr>
              <a:t>‹#›</a:t>
            </a:fld>
            <a:endParaRPr lang="en-US" altLang="zh-CN"/>
          </a:p>
        </p:txBody>
      </p:sp>
    </p:spTree>
    <p:extLst>
      <p:ext uri="{BB962C8B-B14F-4D97-AF65-F5344CB8AC3E}">
        <p14:creationId xmlns:p14="http://schemas.microsoft.com/office/powerpoint/2010/main" val="399225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E55EE86-A8D3-419A-A9E6-2DBDE7B8DC4F}" type="slidenum">
              <a:rPr lang="en-US" altLang="zh-CN"/>
              <a:pPr>
                <a:defRPr/>
              </a:pPr>
              <a:t>‹#›</a:t>
            </a:fld>
            <a:endParaRPr lang="en-US" altLang="zh-CN"/>
          </a:p>
        </p:txBody>
      </p:sp>
    </p:spTree>
    <p:extLst>
      <p:ext uri="{BB962C8B-B14F-4D97-AF65-F5344CB8AC3E}">
        <p14:creationId xmlns:p14="http://schemas.microsoft.com/office/powerpoint/2010/main" val="3686449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1027"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2B669A1-1C10-4603-95D1-2C506B19AA03}" type="slidenum">
              <a:rPr lang="en-US" altLang="zh-CN"/>
              <a:pPr>
                <a:defRPr/>
              </a:pPr>
              <a:t>‹#›</a:t>
            </a:fld>
            <a:endParaRPr lang="en-US" altLang="zh-CN"/>
          </a:p>
        </p:txBody>
      </p:sp>
      <p:sp>
        <p:nvSpPr>
          <p:cNvPr id="1031"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32"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mtClean="0"/>
              <a:t>第</a:t>
            </a:r>
            <a:r>
              <a:rPr lang="en-US" altLang="zh-CN" smtClean="0"/>
              <a:t>13</a:t>
            </a:r>
            <a:r>
              <a:rPr lang="zh-CN" altLang="en-US" smtClean="0"/>
              <a:t>章</a:t>
            </a:r>
          </a:p>
        </p:txBody>
      </p:sp>
      <p:sp>
        <p:nvSpPr>
          <p:cNvPr id="3075" name="Rectangle 3"/>
          <p:cNvSpPr>
            <a:spLocks noGrp="1" noChangeArrowheads="1"/>
          </p:cNvSpPr>
          <p:nvPr>
            <p:ph type="subTitle" idx="1"/>
          </p:nvPr>
        </p:nvSpPr>
        <p:spPr>
          <a:xfrm>
            <a:off x="1371600" y="1905000"/>
            <a:ext cx="4419600" cy="685800"/>
          </a:xfrm>
        </p:spPr>
        <p:txBody>
          <a:bodyPr/>
          <a:lstStyle/>
          <a:p>
            <a:pPr eaLnBrk="1" hangingPunct="1"/>
            <a:r>
              <a:rPr lang="zh-CN" altLang="en-US" smtClean="0"/>
              <a:t>装饰</a:t>
            </a:r>
            <a:r>
              <a:rPr lang="zh-CN" altLang="en-US" smtClean="0"/>
              <a:t>模式 </a:t>
            </a:r>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装饰模式</a:t>
            </a:r>
          </a:p>
        </p:txBody>
      </p:sp>
      <p:sp>
        <p:nvSpPr>
          <p:cNvPr id="12291" name="Rectangle 3"/>
          <p:cNvSpPr>
            <a:spLocks noGrp="1" noChangeArrowheads="1"/>
          </p:cNvSpPr>
          <p:nvPr>
            <p:ph type="body" sz="half" idx="1"/>
          </p:nvPr>
        </p:nvSpPr>
        <p:spPr>
          <a:xfrm>
            <a:off x="381000" y="1752600"/>
            <a:ext cx="8077200" cy="4114800"/>
          </a:xfrm>
          <a:noFill/>
        </p:spPr>
        <p:txBody>
          <a:bodyPr/>
          <a:lstStyle/>
          <a:p>
            <a:pPr eaLnBrk="1" hangingPunct="1"/>
            <a:r>
              <a:rPr lang="zh-CN" altLang="en-US" smtClean="0"/>
              <a:t>模式分析</a:t>
            </a:r>
          </a:p>
          <a:p>
            <a:pPr lvl="1" algn="just" eaLnBrk="1" hangingPunct="1"/>
            <a:r>
              <a:rPr lang="zh-CN" altLang="en-US" sz="2000" smtClean="0"/>
              <a:t>与继承关系相比，关联关系的主要优势在于</a:t>
            </a:r>
            <a:r>
              <a:rPr lang="zh-CN" altLang="en-US" sz="2000" smtClean="0">
                <a:solidFill>
                  <a:srgbClr val="FF3300"/>
                </a:solidFill>
              </a:rPr>
              <a:t>不会破坏类的封装性</a:t>
            </a:r>
            <a:r>
              <a:rPr lang="zh-CN" altLang="en-US" sz="2000" smtClean="0"/>
              <a:t>，而且</a:t>
            </a:r>
            <a:r>
              <a:rPr lang="zh-CN" altLang="en-US" sz="2000" smtClean="0">
                <a:solidFill>
                  <a:srgbClr val="FF3300"/>
                </a:solidFill>
              </a:rPr>
              <a:t>继承是一种耦合度较大的静态关系，无法在程序运行时动态扩展</a:t>
            </a:r>
            <a:r>
              <a:rPr lang="zh-CN" altLang="en-US" sz="2000" smtClean="0"/>
              <a:t>。在软件开发阶段，关联关系虽然不会比继承关系减少编码量，但是到了软件维护阶段，由于关联关系使系统具有较好的</a:t>
            </a:r>
            <a:r>
              <a:rPr lang="zh-CN" altLang="en-US" sz="2000" smtClean="0">
                <a:solidFill>
                  <a:srgbClr val="FF3300"/>
                </a:solidFill>
              </a:rPr>
              <a:t>松耦合性</a:t>
            </a:r>
            <a:r>
              <a:rPr lang="zh-CN" altLang="en-US" sz="2000" smtClean="0"/>
              <a:t>，因此使得</a:t>
            </a:r>
            <a:r>
              <a:rPr lang="zh-CN" altLang="en-US" sz="2000" smtClean="0">
                <a:solidFill>
                  <a:srgbClr val="FF3300"/>
                </a:solidFill>
              </a:rPr>
              <a:t>系统更加容易维护</a:t>
            </a:r>
            <a:r>
              <a:rPr lang="zh-CN" altLang="en-US" sz="2000" smtClean="0"/>
              <a:t>。当然，关联关系的缺点是</a:t>
            </a:r>
            <a:r>
              <a:rPr lang="zh-CN" altLang="en-US" sz="2000" smtClean="0">
                <a:solidFill>
                  <a:srgbClr val="FF3300"/>
                </a:solidFill>
              </a:rPr>
              <a:t>比继承关系要创建更多的对象</a:t>
            </a:r>
            <a:r>
              <a:rPr lang="zh-CN" altLang="en-US" sz="2000" smtClean="0"/>
              <a:t>。</a:t>
            </a:r>
          </a:p>
          <a:p>
            <a:pPr lvl="1" algn="just" eaLnBrk="1" hangingPunct="1"/>
            <a:r>
              <a:rPr lang="zh-CN" altLang="en-US" sz="2000" smtClean="0"/>
              <a:t>使用装饰模式来实现扩展比继承更加灵活，</a:t>
            </a:r>
            <a:r>
              <a:rPr lang="zh-CN" altLang="en-US" sz="2000" smtClean="0">
                <a:solidFill>
                  <a:srgbClr val="FF3300"/>
                </a:solidFill>
              </a:rPr>
              <a:t>它以对客户透明的方式动态地给一个对象附加更多的责任</a:t>
            </a:r>
            <a:r>
              <a:rPr lang="zh-CN" altLang="en-US" sz="2000" smtClean="0"/>
              <a:t>。装饰模式可以在不需要创造更多子类的情况下，将对象的功能加以扩展。 </a:t>
            </a:r>
            <a:endParaRPr lang="zh-CN" altLang="en-US" smtClean="0"/>
          </a:p>
          <a:p>
            <a:pPr lvl="1" algn="just"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装饰模式</a:t>
            </a:r>
          </a:p>
        </p:txBody>
      </p:sp>
      <p:sp>
        <p:nvSpPr>
          <p:cNvPr id="13315" name="Rectangle 3"/>
          <p:cNvSpPr>
            <a:spLocks noGrp="1" noChangeArrowheads="1"/>
          </p:cNvSpPr>
          <p:nvPr>
            <p:ph type="body" sz="half" idx="1"/>
          </p:nvPr>
        </p:nvSpPr>
        <p:spPr>
          <a:xfrm>
            <a:off x="381000" y="1752600"/>
            <a:ext cx="8077200" cy="4114800"/>
          </a:xfrm>
          <a:noFill/>
        </p:spPr>
        <p:txBody>
          <a:bodyPr/>
          <a:lstStyle/>
          <a:p>
            <a:pPr eaLnBrk="1" hangingPunct="1"/>
            <a:r>
              <a:rPr lang="zh-CN" altLang="en-US" smtClean="0"/>
              <a:t>模式分析</a:t>
            </a:r>
          </a:p>
          <a:p>
            <a:pPr lvl="1" algn="just" eaLnBrk="1" hangingPunct="1"/>
            <a:r>
              <a:rPr lang="zh-CN" altLang="en-US" smtClean="0"/>
              <a:t>典型的抽象装饰类代码：</a:t>
            </a:r>
          </a:p>
          <a:p>
            <a:pPr lvl="1" algn="just" eaLnBrk="1" hangingPunct="1">
              <a:buFont typeface="Wingdings" pitchFamily="2" charset="2"/>
              <a:buNone/>
            </a:pPr>
            <a:endParaRPr lang="en-US" altLang="zh-CN" smtClean="0"/>
          </a:p>
        </p:txBody>
      </p:sp>
      <p:graphicFrame>
        <p:nvGraphicFramePr>
          <p:cNvPr id="219152" name="Group 16"/>
          <p:cNvGraphicFramePr>
            <a:graphicFrameLocks noGrp="1"/>
          </p:cNvGraphicFramePr>
          <p:nvPr>
            <p:ph sz="half" idx="2"/>
          </p:nvPr>
        </p:nvGraphicFramePr>
        <p:xfrm>
          <a:off x="990600" y="3048000"/>
          <a:ext cx="7391400" cy="3633788"/>
        </p:xfrm>
        <a:graphic>
          <a:graphicData uri="http://schemas.openxmlformats.org/drawingml/2006/table">
            <a:tbl>
              <a:tblPr/>
              <a:tblGrid>
                <a:gridCol w="7391400"/>
              </a:tblGrid>
              <a:tr h="3633788">
                <a:tc>
                  <a:txBody>
                    <a:bodyPr/>
                    <a:lstStyle/>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public class Decorator extends Component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FF3300"/>
                          </a:solidFill>
                          <a:effectLst/>
                          <a:latin typeface="Times New Roman" pitchFamily="18" charset="0"/>
                          <a:ea typeface="隶书" pitchFamily="49" charset="-122"/>
                        </a:rPr>
                        <a:t>	</a:t>
                      </a: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private Component </a:t>
                      </a:r>
                      <a:r>
                        <a:rPr kumimoji="0" lang="en-US" altLang="zh-CN" sz="1400" b="1" i="0" u="none" strike="noStrike" cap="none" normalizeH="0" baseline="0" dirty="0" err="1" smtClean="0">
                          <a:ln>
                            <a:noFill/>
                          </a:ln>
                          <a:solidFill>
                            <a:srgbClr val="FF3300"/>
                          </a:solidFill>
                          <a:effectLst/>
                          <a:latin typeface="Times New Roman" pitchFamily="18" charset="0"/>
                          <a:ea typeface="隶书" pitchFamily="49" charset="-122"/>
                        </a:rPr>
                        <a:t>component</a:t>
                      </a: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public Decorator(Component </a:t>
                      </a:r>
                      <a:r>
                        <a:rPr kumimoji="0" lang="en-US" altLang="zh-CN" sz="1400" b="1" i="0" u="none" strike="noStrike" cap="none" normalizeH="0" baseline="0" dirty="0" err="1" smtClean="0">
                          <a:ln>
                            <a:noFill/>
                          </a:ln>
                          <a:solidFill>
                            <a:srgbClr val="FF3300"/>
                          </a:solidFill>
                          <a:effectLst/>
                          <a:latin typeface="Times New Roman" pitchFamily="18" charset="0"/>
                          <a:ea typeface="隶书" pitchFamily="49" charset="-122"/>
                        </a:rPr>
                        <a:t>component</a:t>
                      </a: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a:t>
                      </a:r>
                      <a:r>
                        <a:rPr kumimoji="0" lang="en-US" altLang="zh-CN" sz="1400" b="1" i="0" u="none" strike="noStrike" cap="none" normalizeH="0" baseline="0" dirty="0" err="1" smtClean="0">
                          <a:ln>
                            <a:noFill/>
                          </a:ln>
                          <a:solidFill>
                            <a:srgbClr val="FF3300"/>
                          </a:solidFill>
                          <a:effectLst/>
                          <a:latin typeface="Times New Roman" pitchFamily="18" charset="0"/>
                          <a:ea typeface="隶书" pitchFamily="49" charset="-122"/>
                        </a:rPr>
                        <a:t>this.component</a:t>
                      </a: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=component;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operation()</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component.operation</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装饰模式</a:t>
            </a:r>
          </a:p>
        </p:txBody>
      </p:sp>
      <p:sp>
        <p:nvSpPr>
          <p:cNvPr id="14339" name="Rectangle 3"/>
          <p:cNvSpPr>
            <a:spLocks noGrp="1" noChangeArrowheads="1"/>
          </p:cNvSpPr>
          <p:nvPr>
            <p:ph type="body" sz="half" idx="1"/>
          </p:nvPr>
        </p:nvSpPr>
        <p:spPr>
          <a:xfrm>
            <a:off x="381000" y="1752600"/>
            <a:ext cx="8077200" cy="4114800"/>
          </a:xfrm>
          <a:noFill/>
        </p:spPr>
        <p:txBody>
          <a:bodyPr/>
          <a:lstStyle/>
          <a:p>
            <a:pPr eaLnBrk="1" hangingPunct="1"/>
            <a:r>
              <a:rPr lang="zh-CN" altLang="en-US" smtClean="0"/>
              <a:t>模式分析</a:t>
            </a:r>
          </a:p>
          <a:p>
            <a:pPr lvl="1" algn="just" eaLnBrk="1" hangingPunct="1"/>
            <a:r>
              <a:rPr lang="zh-CN" altLang="en-US" smtClean="0"/>
              <a:t>典型的具体装饰类代码：</a:t>
            </a:r>
          </a:p>
          <a:p>
            <a:pPr lvl="1" algn="just" eaLnBrk="1" hangingPunct="1">
              <a:buFont typeface="Wingdings" pitchFamily="2" charset="2"/>
              <a:buNone/>
            </a:pPr>
            <a:endParaRPr lang="en-US" altLang="zh-CN" smtClean="0"/>
          </a:p>
        </p:txBody>
      </p:sp>
      <p:graphicFrame>
        <p:nvGraphicFramePr>
          <p:cNvPr id="222227" name="Group 19"/>
          <p:cNvGraphicFramePr>
            <a:graphicFrameLocks noGrp="1"/>
          </p:cNvGraphicFramePr>
          <p:nvPr>
            <p:ph sz="half" idx="2"/>
          </p:nvPr>
        </p:nvGraphicFramePr>
        <p:xfrm>
          <a:off x="990600" y="3048000"/>
          <a:ext cx="7391400" cy="3462518"/>
        </p:xfrm>
        <a:graphic>
          <a:graphicData uri="http://schemas.openxmlformats.org/drawingml/2006/table">
            <a:tbl>
              <a:tblPr/>
              <a:tblGrid>
                <a:gridCol w="7391400"/>
              </a:tblGrid>
              <a:tr h="3462338">
                <a:tc>
                  <a:txBody>
                    <a:bodyPr/>
                    <a:lstStyle/>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public class ConcreteDecorator extends Decorator</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public ConcreteDecorator(Component component)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super(component);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public void operation()</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super.operation();</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addedBehavior();</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public void addedBehavior()</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r>
                        <a:rPr kumimoji="0" lang="zh-CN" altLang="en-US" sz="1400" b="0" i="0" u="none" strike="noStrike" cap="none" normalizeH="0" baseline="0" smtClean="0">
                          <a:ln>
                            <a:noFill/>
                          </a:ln>
                          <a:solidFill>
                            <a:srgbClr val="080808"/>
                          </a:solidFill>
                          <a:effectLst/>
                          <a:latin typeface="Times New Roman" pitchFamily="18" charset="0"/>
                          <a:ea typeface="隶书" pitchFamily="49" charset="-122"/>
                        </a:rPr>
                        <a:t>新增方法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zh-CN" altLang="en-US" sz="1400" b="0" i="0" u="none" strike="noStrike" cap="none" normalizeH="0" baseline="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装饰模式</a:t>
            </a:r>
          </a:p>
        </p:txBody>
      </p:sp>
      <p:sp>
        <p:nvSpPr>
          <p:cNvPr id="15363" name="Rectangle 3"/>
          <p:cNvSpPr>
            <a:spLocks noGrp="1" noChangeArrowheads="1"/>
          </p:cNvSpPr>
          <p:nvPr>
            <p:ph type="body" idx="1"/>
          </p:nvPr>
        </p:nvSpPr>
        <p:spPr>
          <a:xfrm>
            <a:off x="381000" y="1752600"/>
            <a:ext cx="5638800" cy="4114800"/>
          </a:xfrm>
          <a:noFill/>
        </p:spPr>
        <p:txBody>
          <a:bodyPr/>
          <a:lstStyle/>
          <a:p>
            <a:pPr eaLnBrk="1" hangingPunct="1"/>
            <a:r>
              <a:rPr lang="zh-CN" altLang="en-US" smtClean="0"/>
              <a:t>装饰模式实例与解析</a:t>
            </a:r>
          </a:p>
          <a:p>
            <a:pPr lvl="1" eaLnBrk="1" hangingPunct="1"/>
            <a:r>
              <a:rPr lang="zh-CN" altLang="en-US" smtClean="0"/>
              <a:t>实例一：变形金刚</a:t>
            </a:r>
          </a:p>
          <a:p>
            <a:pPr lvl="2" eaLnBrk="1" hangingPunct="1">
              <a:buFont typeface="Arial" charset="0"/>
              <a:buChar char="•"/>
            </a:pPr>
            <a:r>
              <a:rPr lang="zh-CN" altLang="en-US" smtClean="0"/>
              <a:t>变形金刚在变形之前是一辆汽车，它可以在陆地上移动。当它变成机器人之后除了能够在陆地上移动之外，还可以说话；如果需要，它还可以变成飞机，除了在陆地上移动还可以在天空中飞翔。</a:t>
            </a:r>
          </a:p>
        </p:txBody>
      </p:sp>
      <p:pic>
        <p:nvPicPr>
          <p:cNvPr id="15364" name="Picture 10" descr="20106518382762677805"/>
          <p:cNvPicPr>
            <a:picLocks noChangeAspect="1" noChangeArrowheads="1"/>
          </p:cNvPicPr>
          <p:nvPr/>
        </p:nvPicPr>
        <p:blipFill>
          <a:blip r:embed="rId2">
            <a:extLst>
              <a:ext uri="{28A0092B-C50C-407E-A947-70E740481C1C}">
                <a14:useLocalDpi xmlns:a14="http://schemas.microsoft.com/office/drawing/2010/main" val="0"/>
              </a:ext>
            </a:extLst>
          </a:blip>
          <a:srcRect t="2222"/>
          <a:stretch>
            <a:fillRect/>
          </a:stretch>
        </p:blipFill>
        <p:spPr bwMode="auto">
          <a:xfrm>
            <a:off x="6019800" y="1905000"/>
            <a:ext cx="288131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装饰模式</a:t>
            </a:r>
          </a:p>
        </p:txBody>
      </p:sp>
      <p:sp>
        <p:nvSpPr>
          <p:cNvPr id="16387" name="Rectangle 3"/>
          <p:cNvSpPr>
            <a:spLocks noGrp="1" noChangeArrowheads="1"/>
          </p:cNvSpPr>
          <p:nvPr>
            <p:ph type="body" idx="1"/>
          </p:nvPr>
        </p:nvSpPr>
        <p:spPr>
          <a:noFill/>
        </p:spPr>
        <p:txBody>
          <a:bodyPr/>
          <a:lstStyle/>
          <a:p>
            <a:pPr eaLnBrk="1" hangingPunct="1"/>
            <a:r>
              <a:rPr lang="zh-CN" altLang="en-US" smtClean="0"/>
              <a:t>装饰模式实例与解析</a:t>
            </a:r>
          </a:p>
          <a:p>
            <a:pPr lvl="1" eaLnBrk="1" hangingPunct="1"/>
            <a:r>
              <a:rPr lang="zh-CN" altLang="en-US" smtClean="0"/>
              <a:t>实例一：变形金刚</a:t>
            </a:r>
          </a:p>
          <a:p>
            <a:pPr lvl="1" eaLnBrk="1" hangingPunct="1"/>
            <a:endParaRPr lang="zh-CN" altLang="en-US" smtClean="0"/>
          </a:p>
          <a:p>
            <a:pPr lvl="1" eaLnBrk="1" hangingPunct="1"/>
            <a:endParaRPr lang="en-US" altLang="zh-CN" smtClean="0"/>
          </a:p>
        </p:txBody>
      </p:sp>
      <p:pic>
        <p:nvPicPr>
          <p:cNvPr id="19354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2390775"/>
            <a:ext cx="7096125"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3545"/>
                                        </p:tgtEl>
                                        <p:attrNameLst>
                                          <p:attrName>style.visibility</p:attrName>
                                        </p:attrNameLst>
                                      </p:cBhvr>
                                      <p:to>
                                        <p:strVal val="visible"/>
                                      </p:to>
                                    </p:set>
                                    <p:animEffect transition="in" filter="box(in)">
                                      <p:cBhvr>
                                        <p:cTn id="7" dur="500"/>
                                        <p:tgtEl>
                                          <p:spTgt spid="193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装饰模式</a:t>
            </a:r>
          </a:p>
        </p:txBody>
      </p:sp>
      <p:sp>
        <p:nvSpPr>
          <p:cNvPr id="18435" name="Rectangle 3"/>
          <p:cNvSpPr>
            <a:spLocks noGrp="1" noChangeArrowheads="1"/>
          </p:cNvSpPr>
          <p:nvPr>
            <p:ph type="body" idx="1"/>
          </p:nvPr>
        </p:nvSpPr>
        <p:spPr>
          <a:noFill/>
        </p:spPr>
        <p:txBody>
          <a:bodyPr/>
          <a:lstStyle/>
          <a:p>
            <a:pPr eaLnBrk="1" hangingPunct="1"/>
            <a:r>
              <a:rPr lang="zh-CN" altLang="en-US" smtClean="0"/>
              <a:t>装饰模式实例与解析</a:t>
            </a:r>
          </a:p>
          <a:p>
            <a:pPr lvl="1" eaLnBrk="1" hangingPunct="1"/>
            <a:r>
              <a:rPr lang="zh-CN" altLang="en-US" smtClean="0"/>
              <a:t>实例二：多重加密系统</a:t>
            </a:r>
          </a:p>
          <a:p>
            <a:pPr lvl="2" eaLnBrk="1" hangingPunct="1">
              <a:buFont typeface="Arial" charset="0"/>
              <a:buChar char="•"/>
            </a:pPr>
            <a:r>
              <a:rPr lang="zh-CN" altLang="en-US" smtClean="0"/>
              <a:t>某系统提供了一个数据加密功能，可以对字符串进行加密。最简单的加密算法通过对字母进行移位来实现，同时还提供了稍复杂的逆向输出加密，还提供了更为高级的求模加密。用户先使用最简单的加密算法对字符串进行加密，如果觉得还不够可以对加密之后的结果使用其他加密算法进行二次加密，当然也可以进行第三次加密。现使用装饰模式设计该多重加密系统。</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装饰模式</a:t>
            </a:r>
          </a:p>
        </p:txBody>
      </p:sp>
      <p:sp>
        <p:nvSpPr>
          <p:cNvPr id="19459" name="Rectangle 3"/>
          <p:cNvSpPr>
            <a:spLocks noGrp="1" noChangeArrowheads="1"/>
          </p:cNvSpPr>
          <p:nvPr>
            <p:ph type="body" idx="1"/>
          </p:nvPr>
        </p:nvSpPr>
        <p:spPr>
          <a:noFill/>
        </p:spPr>
        <p:txBody>
          <a:bodyPr/>
          <a:lstStyle/>
          <a:p>
            <a:pPr eaLnBrk="1" hangingPunct="1"/>
            <a:r>
              <a:rPr lang="zh-CN" altLang="en-US" smtClean="0"/>
              <a:t>装饰模式实例与解析</a:t>
            </a:r>
          </a:p>
          <a:p>
            <a:pPr lvl="1" eaLnBrk="1" hangingPunct="1"/>
            <a:r>
              <a:rPr lang="zh-CN" altLang="en-US" smtClean="0"/>
              <a:t>实例二：多重加密系统</a:t>
            </a:r>
          </a:p>
          <a:p>
            <a:pPr lvl="2" eaLnBrk="1" hangingPunct="1"/>
            <a:endParaRPr lang="zh-CN" altLang="en-US" sz="2400" smtClean="0"/>
          </a:p>
          <a:p>
            <a:pPr lvl="1" eaLnBrk="1" hangingPunct="1"/>
            <a:endParaRPr lang="en-US" altLang="zh-CN" smtClean="0"/>
          </a:p>
        </p:txBody>
      </p:sp>
      <p:pic>
        <p:nvPicPr>
          <p:cNvPr id="19559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81263"/>
            <a:ext cx="8143875" cy="437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5593"/>
                                        </p:tgtEl>
                                        <p:attrNameLst>
                                          <p:attrName>style.visibility</p:attrName>
                                        </p:attrNameLst>
                                      </p:cBhvr>
                                      <p:to>
                                        <p:strVal val="visible"/>
                                      </p:to>
                                    </p:set>
                                    <p:animEffect transition="in" filter="blinds(horizontal)">
                                      <p:cBhvr>
                                        <p:cTn id="7" dur="500"/>
                                        <p:tgtEl>
                                          <p:spTgt spid="195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装饰模式</a:t>
            </a:r>
          </a:p>
        </p:txBody>
      </p:sp>
      <p:sp>
        <p:nvSpPr>
          <p:cNvPr id="21507" name="Rectangle 3"/>
          <p:cNvSpPr>
            <a:spLocks noGrp="1" noChangeArrowheads="1"/>
          </p:cNvSpPr>
          <p:nvPr>
            <p:ph type="body" idx="1"/>
          </p:nvPr>
        </p:nvSpPr>
        <p:spPr>
          <a:noFill/>
        </p:spPr>
        <p:txBody>
          <a:bodyPr/>
          <a:lstStyle/>
          <a:p>
            <a:pPr eaLnBrk="1" hangingPunct="1">
              <a:lnSpc>
                <a:spcPct val="110000"/>
              </a:lnSpc>
            </a:pPr>
            <a:r>
              <a:rPr lang="zh-CN" altLang="en-US" sz="2400" smtClean="0"/>
              <a:t>模式优缺点</a:t>
            </a:r>
            <a:endParaRPr lang="zh-CN" altLang="en-US" smtClean="0"/>
          </a:p>
          <a:p>
            <a:pPr lvl="1" eaLnBrk="1" hangingPunct="1">
              <a:lnSpc>
                <a:spcPct val="110000"/>
              </a:lnSpc>
            </a:pPr>
            <a:r>
              <a:rPr lang="zh-CN" altLang="en-US" sz="1800" smtClean="0"/>
              <a:t>装饰模式的优点</a:t>
            </a:r>
          </a:p>
          <a:p>
            <a:pPr lvl="2" eaLnBrk="1" hangingPunct="1">
              <a:lnSpc>
                <a:spcPct val="110000"/>
              </a:lnSpc>
              <a:buFont typeface="Arial" charset="0"/>
              <a:buChar char="•"/>
            </a:pPr>
            <a:r>
              <a:rPr lang="zh-CN" altLang="en-US" sz="1800" smtClean="0"/>
              <a:t>装饰模式与继承关系的目的都是要扩展对象的功能，但是</a:t>
            </a:r>
            <a:r>
              <a:rPr lang="zh-CN" altLang="en-US" sz="1800" smtClean="0">
                <a:solidFill>
                  <a:srgbClr val="FF3300"/>
                </a:solidFill>
              </a:rPr>
              <a:t>装饰模式可以提供比继承更多的灵活性</a:t>
            </a:r>
            <a:r>
              <a:rPr lang="zh-CN" altLang="en-US" sz="1800" smtClean="0"/>
              <a:t>。 </a:t>
            </a:r>
          </a:p>
          <a:p>
            <a:pPr lvl="2" eaLnBrk="1" hangingPunct="1">
              <a:lnSpc>
                <a:spcPct val="110000"/>
              </a:lnSpc>
              <a:buFont typeface="Arial" charset="0"/>
              <a:buChar char="•"/>
            </a:pPr>
            <a:r>
              <a:rPr lang="zh-CN" altLang="en-US" sz="1800" smtClean="0"/>
              <a:t>可以</a:t>
            </a:r>
            <a:r>
              <a:rPr lang="zh-CN" altLang="en-US" sz="1800" smtClean="0">
                <a:solidFill>
                  <a:srgbClr val="FF3300"/>
                </a:solidFill>
              </a:rPr>
              <a:t>通过一种动态的方式来扩展一个对象的功能</a:t>
            </a:r>
            <a:r>
              <a:rPr lang="zh-CN" altLang="en-US" sz="1800" smtClean="0"/>
              <a:t>，通过配置文件可以在运行时选择不同的装饰器，从而实现不同的行为。</a:t>
            </a:r>
          </a:p>
          <a:p>
            <a:pPr lvl="2" eaLnBrk="1" hangingPunct="1">
              <a:lnSpc>
                <a:spcPct val="110000"/>
              </a:lnSpc>
              <a:buFont typeface="Arial" charset="0"/>
              <a:buChar char="•"/>
            </a:pPr>
            <a:r>
              <a:rPr lang="zh-CN" altLang="en-US" sz="1800" smtClean="0">
                <a:solidFill>
                  <a:srgbClr val="FF3300"/>
                </a:solidFill>
              </a:rPr>
              <a:t>通过使用不同的具体装饰类以及这些装饰类的排列组合，可以创造出很多不同行为的组合</a:t>
            </a:r>
            <a:r>
              <a:rPr lang="zh-CN" altLang="en-US" sz="1800" smtClean="0"/>
              <a:t>。可以使用多个具体装饰类来装饰同一对象，得到功能更为强大的对象。</a:t>
            </a:r>
          </a:p>
          <a:p>
            <a:pPr lvl="2" eaLnBrk="1" hangingPunct="1">
              <a:lnSpc>
                <a:spcPct val="110000"/>
              </a:lnSpc>
              <a:buFont typeface="Arial" charset="0"/>
              <a:buChar char="•"/>
            </a:pPr>
            <a:r>
              <a:rPr lang="zh-CN" altLang="en-US" sz="1800" smtClean="0">
                <a:solidFill>
                  <a:srgbClr val="FF3300"/>
                </a:solidFill>
              </a:rPr>
              <a:t>具体构件类与具体装饰类可以独立变化</a:t>
            </a:r>
            <a:r>
              <a:rPr lang="zh-CN" altLang="en-US" sz="1800" smtClean="0"/>
              <a:t>，用户可以根据需要增加新的具体构件类和具体装饰类，在使用时再对其进行组合，原有代码无须改变，符合“开闭原则”。</a:t>
            </a:r>
            <a:endParaRPr lang="zh-CN" altLang="en-US" sz="1600" smtClean="0"/>
          </a:p>
          <a:p>
            <a:pPr lvl="2" eaLnBrk="1" hangingPunct="1">
              <a:lnSpc>
                <a:spcPct val="110000"/>
              </a:lnSpc>
            </a:pPr>
            <a:endParaRPr lang="en-US" altLang="zh-CN" sz="16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装饰模式</a:t>
            </a:r>
          </a:p>
        </p:txBody>
      </p:sp>
      <p:sp>
        <p:nvSpPr>
          <p:cNvPr id="22531" name="Rectangle 3"/>
          <p:cNvSpPr>
            <a:spLocks noGrp="1" noChangeArrowheads="1"/>
          </p:cNvSpPr>
          <p:nvPr>
            <p:ph type="body" idx="1"/>
          </p:nvPr>
        </p:nvSpPr>
        <p:spPr>
          <a:noFill/>
        </p:spPr>
        <p:txBody>
          <a:bodyPr/>
          <a:lstStyle/>
          <a:p>
            <a:pPr eaLnBrk="1" hangingPunct="1">
              <a:lnSpc>
                <a:spcPct val="110000"/>
              </a:lnSpc>
            </a:pPr>
            <a:r>
              <a:rPr lang="zh-CN" altLang="en-US" smtClean="0"/>
              <a:t>模式优缺点</a:t>
            </a:r>
            <a:endParaRPr lang="zh-CN" altLang="en-US" sz="4000" smtClean="0"/>
          </a:p>
          <a:p>
            <a:pPr lvl="1" eaLnBrk="1" hangingPunct="1">
              <a:lnSpc>
                <a:spcPct val="110000"/>
              </a:lnSpc>
            </a:pPr>
            <a:r>
              <a:rPr lang="zh-CN" altLang="en-US" smtClean="0"/>
              <a:t>装饰模式的缺点</a:t>
            </a:r>
          </a:p>
          <a:p>
            <a:pPr lvl="2" eaLnBrk="1" hangingPunct="1">
              <a:lnSpc>
                <a:spcPct val="110000"/>
              </a:lnSpc>
              <a:buFont typeface="Arial" charset="0"/>
              <a:buChar char="•"/>
            </a:pPr>
            <a:r>
              <a:rPr lang="zh-CN" altLang="en-US" smtClean="0"/>
              <a:t>使用装饰模式进行系统设计时</a:t>
            </a:r>
            <a:r>
              <a:rPr lang="zh-CN" altLang="en-US" smtClean="0">
                <a:solidFill>
                  <a:srgbClr val="FF3300"/>
                </a:solidFill>
              </a:rPr>
              <a:t>将产生很多小对象</a:t>
            </a:r>
            <a:r>
              <a:rPr lang="zh-CN" altLang="en-US" smtClean="0"/>
              <a:t>，这些对象的区别在于它们之间相互连接的方式有所不同，而不是它们的类或者属性值有所不同，同时还将产生很多具体装饰类。这些装饰类和小对象的产生将增加系统的复杂度，加大学习与理解的难度。</a:t>
            </a:r>
          </a:p>
          <a:p>
            <a:pPr lvl="2" eaLnBrk="1" hangingPunct="1">
              <a:lnSpc>
                <a:spcPct val="110000"/>
              </a:lnSpc>
              <a:buFont typeface="Arial" charset="0"/>
              <a:buChar char="•"/>
            </a:pPr>
            <a:r>
              <a:rPr lang="zh-CN" altLang="en-US" smtClean="0"/>
              <a:t>这种比继承更加灵活机动的特性，也同时意味着</a:t>
            </a:r>
            <a:r>
              <a:rPr lang="zh-CN" altLang="en-US" smtClean="0">
                <a:solidFill>
                  <a:srgbClr val="FF3300"/>
                </a:solidFill>
              </a:rPr>
              <a:t>装饰模式比继承更加易于出错，排错也很困难</a:t>
            </a:r>
            <a:r>
              <a:rPr lang="zh-CN" altLang="en-US" smtClean="0"/>
              <a:t>，</a:t>
            </a:r>
            <a:r>
              <a:rPr lang="zh-CN" altLang="en-US" smtClean="0">
                <a:solidFill>
                  <a:srgbClr val="FF3300"/>
                </a:solidFill>
              </a:rPr>
              <a:t>对于多次装饰的对象，调试时寻找错误可能需要逐级排查，较为烦琐</a:t>
            </a:r>
            <a:r>
              <a:rPr lang="zh-CN" altLang="en-US"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装饰模式</a:t>
            </a:r>
          </a:p>
        </p:txBody>
      </p:sp>
      <p:sp>
        <p:nvSpPr>
          <p:cNvPr id="23555" name="Rectangle 3"/>
          <p:cNvSpPr>
            <a:spLocks noGrp="1" noChangeArrowheads="1"/>
          </p:cNvSpPr>
          <p:nvPr>
            <p:ph type="body" idx="1"/>
          </p:nvPr>
        </p:nvSpPr>
        <p:spPr>
          <a:xfrm>
            <a:off x="381000" y="1752600"/>
            <a:ext cx="8382000" cy="4648200"/>
          </a:xfrm>
          <a:noFill/>
        </p:spPr>
        <p:txBody>
          <a:bodyPr/>
          <a:lstStyle/>
          <a:p>
            <a:pPr eaLnBrk="1" hangingPunct="1">
              <a:lnSpc>
                <a:spcPct val="110000"/>
              </a:lnSpc>
            </a:pPr>
            <a:r>
              <a:rPr lang="zh-CN" altLang="en-US" smtClean="0"/>
              <a:t>模式适用环境</a:t>
            </a:r>
            <a:endParaRPr lang="zh-CN" altLang="en-US" sz="4000" smtClean="0"/>
          </a:p>
          <a:p>
            <a:pPr lvl="1" eaLnBrk="1" hangingPunct="1">
              <a:lnSpc>
                <a:spcPct val="110000"/>
              </a:lnSpc>
            </a:pPr>
            <a:r>
              <a:rPr lang="zh-CN" altLang="en-US" smtClean="0"/>
              <a:t>在以下情况下可以使用装饰模式：</a:t>
            </a:r>
          </a:p>
          <a:p>
            <a:pPr lvl="2" eaLnBrk="1" hangingPunct="1">
              <a:lnSpc>
                <a:spcPct val="110000"/>
              </a:lnSpc>
              <a:buFont typeface="Arial" charset="0"/>
              <a:buChar char="•"/>
            </a:pPr>
            <a:r>
              <a:rPr lang="zh-CN" altLang="en-US" smtClean="0"/>
              <a:t>在不影响其他对象的情况下，</a:t>
            </a:r>
            <a:r>
              <a:rPr lang="zh-CN" altLang="en-US" smtClean="0">
                <a:solidFill>
                  <a:srgbClr val="FF3300"/>
                </a:solidFill>
              </a:rPr>
              <a:t>以动态、透明的方式给单个对象添加职责</a:t>
            </a:r>
            <a:r>
              <a:rPr lang="zh-CN" altLang="en-US" smtClean="0"/>
              <a:t>。 </a:t>
            </a:r>
          </a:p>
          <a:p>
            <a:pPr lvl="2" eaLnBrk="1" hangingPunct="1">
              <a:lnSpc>
                <a:spcPct val="110000"/>
              </a:lnSpc>
              <a:buFont typeface="Arial" charset="0"/>
              <a:buChar char="•"/>
            </a:pPr>
            <a:r>
              <a:rPr lang="zh-CN" altLang="en-US" smtClean="0"/>
              <a:t>需要</a:t>
            </a:r>
            <a:r>
              <a:rPr lang="zh-CN" altLang="en-US" smtClean="0">
                <a:solidFill>
                  <a:srgbClr val="FF3300"/>
                </a:solidFill>
              </a:rPr>
              <a:t>动态地给一个对象增加功能</a:t>
            </a:r>
            <a:r>
              <a:rPr lang="zh-CN" altLang="en-US" smtClean="0"/>
              <a:t>，这些功能也可以</a:t>
            </a:r>
            <a:r>
              <a:rPr lang="zh-CN" altLang="en-US" smtClean="0">
                <a:solidFill>
                  <a:srgbClr val="FF3300"/>
                </a:solidFill>
              </a:rPr>
              <a:t>动态地被撤销</a:t>
            </a:r>
            <a:r>
              <a:rPr lang="zh-CN" altLang="en-US" smtClean="0"/>
              <a:t>。  </a:t>
            </a:r>
          </a:p>
          <a:p>
            <a:pPr lvl="2" eaLnBrk="1" hangingPunct="1">
              <a:lnSpc>
                <a:spcPct val="110000"/>
              </a:lnSpc>
              <a:buFont typeface="Arial" charset="0"/>
              <a:buChar char="•"/>
            </a:pPr>
            <a:r>
              <a:rPr lang="zh-CN" altLang="en-US" smtClean="0">
                <a:solidFill>
                  <a:srgbClr val="FF3300"/>
                </a:solidFill>
              </a:rPr>
              <a:t>当不能采用继承的方式对系统进行扩充或者采用继承不利于系统扩展和维护时。</a:t>
            </a:r>
            <a:r>
              <a:rPr lang="zh-CN" altLang="en-US" smtClean="0"/>
              <a:t>不能采用继承的情况主要有两类：第一类是系统中存在大量独立的扩展，为支持每一种组合将产生大量的子类，使得子类数目呈爆炸性增长；第二类是因为类定义不能继承（如</a:t>
            </a:r>
            <a:r>
              <a:rPr lang="en-US" altLang="zh-CN" smtClean="0"/>
              <a:t>final</a:t>
            </a:r>
            <a:r>
              <a:rPr lang="zh-CN" altLang="en-US" smtClean="0"/>
              <a:t>类）。</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本章教学内容</a:t>
            </a:r>
          </a:p>
        </p:txBody>
      </p:sp>
      <p:sp>
        <p:nvSpPr>
          <p:cNvPr id="4099" name="Rectangle 3"/>
          <p:cNvSpPr>
            <a:spLocks noGrp="1" noChangeArrowheads="1"/>
          </p:cNvSpPr>
          <p:nvPr>
            <p:ph type="body" idx="1"/>
          </p:nvPr>
        </p:nvSpPr>
        <p:spPr/>
        <p:txBody>
          <a:bodyPr/>
          <a:lstStyle/>
          <a:p>
            <a:pPr eaLnBrk="1" hangingPunct="1"/>
            <a:r>
              <a:rPr lang="zh-CN" altLang="en-US" smtClean="0"/>
              <a:t>装饰模式</a:t>
            </a:r>
          </a:p>
          <a:p>
            <a:pPr lvl="1" eaLnBrk="1" hangingPunct="1"/>
            <a:r>
              <a:rPr lang="zh-CN" altLang="en-US" smtClean="0"/>
              <a:t> 模式动机与定义</a:t>
            </a:r>
          </a:p>
          <a:p>
            <a:pPr lvl="1" eaLnBrk="1" hangingPunct="1"/>
            <a:r>
              <a:rPr lang="zh-CN" altLang="en-US" smtClean="0"/>
              <a:t> 模式结构与分析</a:t>
            </a:r>
          </a:p>
          <a:p>
            <a:pPr lvl="1" eaLnBrk="1" hangingPunct="1"/>
            <a:r>
              <a:rPr lang="zh-CN" altLang="en-US" smtClean="0"/>
              <a:t> 模式实例与解析</a:t>
            </a:r>
          </a:p>
          <a:p>
            <a:pPr lvl="1" eaLnBrk="1" hangingPunct="1"/>
            <a:r>
              <a:rPr lang="zh-CN" altLang="en-US" smtClean="0"/>
              <a:t> 模式效果与应用</a:t>
            </a:r>
          </a:p>
          <a:p>
            <a:pPr lvl="1" eaLnBrk="1" hangingPunct="1"/>
            <a:r>
              <a:rPr lang="zh-CN" altLang="en-US" smtClean="0"/>
              <a:t> 模式扩展</a:t>
            </a:r>
          </a:p>
        </p:txBody>
      </p:sp>
      <p:pic>
        <p:nvPicPr>
          <p:cNvPr id="4100" name="Picture 8" descr="7fe4c0c3-0c17-4f0b-b4c3-f94142b79c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133600"/>
            <a:ext cx="3248025"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装饰模式</a:t>
            </a:r>
          </a:p>
        </p:txBody>
      </p:sp>
      <p:sp>
        <p:nvSpPr>
          <p:cNvPr id="24579" name="Rectangle 3"/>
          <p:cNvSpPr>
            <a:spLocks noGrp="1" noChangeArrowheads="1"/>
          </p:cNvSpPr>
          <p:nvPr>
            <p:ph type="body" sz="half" idx="1"/>
          </p:nvPr>
        </p:nvSpPr>
        <p:spPr>
          <a:xfrm>
            <a:off x="381000" y="1752600"/>
            <a:ext cx="8077200" cy="4114800"/>
          </a:xfrm>
          <a:noFill/>
        </p:spPr>
        <p:txBody>
          <a:bodyPr/>
          <a:lstStyle/>
          <a:p>
            <a:pPr eaLnBrk="1" hangingPunct="1"/>
            <a:r>
              <a:rPr lang="zh-CN" altLang="en-US" sz="2800" smtClean="0"/>
              <a:t>模式应用</a:t>
            </a:r>
          </a:p>
          <a:p>
            <a:pPr lvl="1" eaLnBrk="1" hangingPunct="1"/>
            <a:r>
              <a:rPr lang="en-US" altLang="zh-CN" sz="2000" smtClean="0"/>
              <a:t>(1) </a:t>
            </a:r>
            <a:r>
              <a:rPr lang="zh-CN" altLang="en-US" sz="2000" smtClean="0"/>
              <a:t>在</a:t>
            </a:r>
            <a:r>
              <a:rPr lang="en-US" altLang="zh-CN" sz="2000" smtClean="0"/>
              <a:t>javax.swing</a:t>
            </a:r>
            <a:r>
              <a:rPr lang="zh-CN" altLang="en-US" sz="2000" smtClean="0"/>
              <a:t>包中，可以通过装饰模式动态给一些构件增加新的行为或改善其外观显示。 </a:t>
            </a:r>
          </a:p>
          <a:p>
            <a:pPr lvl="2" eaLnBrk="1" hangingPunct="1">
              <a:buFont typeface="Arial" charset="0"/>
              <a:buChar char="•"/>
            </a:pPr>
            <a:r>
              <a:rPr lang="zh-CN" altLang="en-US" smtClean="0"/>
              <a:t>如</a:t>
            </a:r>
            <a:r>
              <a:rPr lang="en-US" altLang="zh-CN" smtClean="0"/>
              <a:t>JList</a:t>
            </a:r>
            <a:r>
              <a:rPr lang="zh-CN" altLang="en-US" smtClean="0"/>
              <a:t>构件本身并不支持直接滚动，即没有滚动条，要创建可以滚动的列表，可以使用如下代码实现：</a:t>
            </a:r>
          </a:p>
        </p:txBody>
      </p:sp>
      <p:graphicFrame>
        <p:nvGraphicFramePr>
          <p:cNvPr id="174104" name="Group 24"/>
          <p:cNvGraphicFramePr>
            <a:graphicFrameLocks noGrp="1"/>
          </p:cNvGraphicFramePr>
          <p:nvPr>
            <p:ph sz="half" idx="2"/>
          </p:nvPr>
        </p:nvGraphicFramePr>
        <p:xfrm>
          <a:off x="609600" y="4114800"/>
          <a:ext cx="7924800" cy="804863"/>
        </p:xfrm>
        <a:graphic>
          <a:graphicData uri="http://schemas.openxmlformats.org/drawingml/2006/table">
            <a:tbl>
              <a:tblPr/>
              <a:tblGrid>
                <a:gridCol w="7924800"/>
              </a:tblGrid>
              <a:tr h="804863">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JList list = new JList();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FF3300"/>
                          </a:solidFill>
                          <a:effectLst/>
                          <a:latin typeface="Times New Roman" pitchFamily="18" charset="0"/>
                          <a:ea typeface="隶书" pitchFamily="49" charset="-122"/>
                        </a:rPr>
                        <a:t>JScrollPane sp = new JScrollPane(list);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装饰模式</a:t>
            </a:r>
          </a:p>
        </p:txBody>
      </p:sp>
      <p:sp>
        <p:nvSpPr>
          <p:cNvPr id="25603" name="Rectangle 3"/>
          <p:cNvSpPr>
            <a:spLocks noGrp="1" noChangeArrowheads="1"/>
          </p:cNvSpPr>
          <p:nvPr>
            <p:ph type="body" sz="half" idx="1"/>
          </p:nvPr>
        </p:nvSpPr>
        <p:spPr>
          <a:xfrm>
            <a:off x="381000" y="1752600"/>
            <a:ext cx="8153400" cy="4114800"/>
          </a:xfrm>
          <a:noFill/>
        </p:spPr>
        <p:txBody>
          <a:bodyPr/>
          <a:lstStyle/>
          <a:p>
            <a:pPr eaLnBrk="1" hangingPunct="1"/>
            <a:r>
              <a:rPr lang="zh-CN" altLang="en-US" smtClean="0"/>
              <a:t>模式应用</a:t>
            </a:r>
            <a:endParaRPr lang="en-US" altLang="en-US" smtClean="0"/>
          </a:p>
          <a:p>
            <a:pPr lvl="1" eaLnBrk="1" hangingPunct="1"/>
            <a:r>
              <a:rPr lang="en-US" altLang="zh-CN" sz="2000" smtClean="0"/>
              <a:t>(2) </a:t>
            </a:r>
            <a:r>
              <a:rPr lang="zh-CN" altLang="en-US" sz="2000" smtClean="0"/>
              <a:t>装饰模式在</a:t>
            </a:r>
            <a:r>
              <a:rPr lang="en-US" altLang="zh-CN" sz="2000" smtClean="0"/>
              <a:t>JDK</a:t>
            </a:r>
            <a:r>
              <a:rPr lang="zh-CN" altLang="en-US" sz="2000" smtClean="0"/>
              <a:t>中最经典的实例是</a:t>
            </a:r>
            <a:r>
              <a:rPr lang="en-US" altLang="zh-CN" sz="2000" smtClean="0"/>
              <a:t>Java IO</a:t>
            </a:r>
            <a:r>
              <a:rPr lang="zh-CN" altLang="en-US" sz="2000" smtClean="0"/>
              <a:t>。</a:t>
            </a:r>
          </a:p>
          <a:p>
            <a:pPr lvl="2" eaLnBrk="1" hangingPunct="1">
              <a:buFont typeface="Arial" charset="0"/>
              <a:buChar char="•"/>
            </a:pPr>
            <a:r>
              <a:rPr lang="zh-CN" altLang="en-US" sz="1800" smtClean="0"/>
              <a:t>以</a:t>
            </a:r>
            <a:r>
              <a:rPr lang="en-US" altLang="zh-CN" sz="1800" smtClean="0"/>
              <a:t>InputStream</a:t>
            </a:r>
            <a:r>
              <a:rPr lang="zh-CN" altLang="en-US" sz="1800" smtClean="0"/>
              <a:t>为例： </a:t>
            </a:r>
          </a:p>
        </p:txBody>
      </p:sp>
      <p:pic>
        <p:nvPicPr>
          <p:cNvPr id="25604"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9000"/>
            <a:ext cx="7086600" cy="319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装饰模式</a:t>
            </a:r>
          </a:p>
        </p:txBody>
      </p:sp>
      <p:sp>
        <p:nvSpPr>
          <p:cNvPr id="26627" name="Rectangle 3"/>
          <p:cNvSpPr>
            <a:spLocks noGrp="1" noChangeArrowheads="1"/>
          </p:cNvSpPr>
          <p:nvPr>
            <p:ph type="body" sz="half" idx="1"/>
          </p:nvPr>
        </p:nvSpPr>
        <p:spPr>
          <a:xfrm>
            <a:off x="381000" y="1752600"/>
            <a:ext cx="8153400" cy="4114800"/>
          </a:xfrm>
          <a:noFill/>
        </p:spPr>
        <p:txBody>
          <a:bodyPr/>
          <a:lstStyle/>
          <a:p>
            <a:pPr eaLnBrk="1" hangingPunct="1"/>
            <a:r>
              <a:rPr lang="zh-CN" altLang="en-US" smtClean="0"/>
              <a:t>模式应用</a:t>
            </a:r>
            <a:endParaRPr lang="en-US" altLang="en-US" smtClean="0"/>
          </a:p>
          <a:p>
            <a:pPr lvl="1" eaLnBrk="1" hangingPunct="1"/>
            <a:r>
              <a:rPr lang="en-US" altLang="zh-CN" smtClean="0"/>
              <a:t>(2) </a:t>
            </a:r>
            <a:r>
              <a:rPr lang="zh-CN" altLang="en-US" smtClean="0"/>
              <a:t>抽象装饰类：</a:t>
            </a:r>
            <a:r>
              <a:rPr lang="en-US" altLang="zh-CN" smtClean="0"/>
              <a:t>FilterInputStream  </a:t>
            </a:r>
          </a:p>
        </p:txBody>
      </p:sp>
      <p:graphicFrame>
        <p:nvGraphicFramePr>
          <p:cNvPr id="230412" name="Group 12"/>
          <p:cNvGraphicFramePr>
            <a:graphicFrameLocks noGrp="1"/>
          </p:cNvGraphicFramePr>
          <p:nvPr>
            <p:ph sz="half" idx="2"/>
          </p:nvPr>
        </p:nvGraphicFramePr>
        <p:xfrm>
          <a:off x="533400" y="3124200"/>
          <a:ext cx="7924800" cy="2341563"/>
        </p:xfrm>
        <a:graphic>
          <a:graphicData uri="http://schemas.openxmlformats.org/drawingml/2006/table">
            <a:tbl>
              <a:tblPr/>
              <a:tblGrid>
                <a:gridCol w="7924800"/>
              </a:tblGrid>
              <a:tr h="2341563">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1" i="0" u="none" strike="noStrike" cap="none" normalizeH="0" baseline="0" smtClean="0">
                          <a:ln>
                            <a:noFill/>
                          </a:ln>
                          <a:solidFill>
                            <a:srgbClr val="FF3300"/>
                          </a:solidFill>
                          <a:effectLst/>
                          <a:latin typeface="Times New Roman" pitchFamily="18" charset="0"/>
                          <a:ea typeface="隶书" pitchFamily="49" charset="-122"/>
                        </a:rPr>
                        <a:t>protected volatile InputStream in;</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1" i="0" u="none" strike="noStrike" cap="none" normalizeH="0" baseline="0" smtClean="0">
                          <a:ln>
                            <a:noFill/>
                          </a:ln>
                          <a:solidFill>
                            <a:srgbClr val="FF3300"/>
                          </a:solidFill>
                          <a:effectLst/>
                          <a:latin typeface="Times New Roman" pitchFamily="18" charset="0"/>
                          <a:ea typeface="隶书" pitchFamily="49" charset="-122"/>
                        </a:rPr>
                        <a:t>protected FilterInputStream(InputStream in) {</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1" i="0" u="none" strike="noStrike" cap="none" normalizeH="0" baseline="0" smtClean="0">
                          <a:ln>
                            <a:noFill/>
                          </a:ln>
                          <a:solidFill>
                            <a:srgbClr val="FF3300"/>
                          </a:solidFill>
                          <a:effectLst/>
                          <a:latin typeface="Times New Roman" pitchFamily="18" charset="0"/>
                          <a:ea typeface="隶书" pitchFamily="49" charset="-122"/>
                        </a:rPr>
                        <a:t>this.in = in;</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1" i="0" u="none" strike="noStrike" cap="none" normalizeH="0" baseline="0" smtClean="0">
                          <a:ln>
                            <a:noFill/>
                          </a:ln>
                          <a:solidFill>
                            <a:srgbClr val="FF3300"/>
                          </a:solidFill>
                          <a:effectLst/>
                          <a:latin typeface="Times New Roman" pitchFamily="18" charset="0"/>
                          <a:ea typeface="隶书" pitchFamily="49" charset="-122"/>
                        </a:rPr>
                        <a: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a:t>
                      </a:r>
                      <a:r>
                        <a:rPr kumimoji="0" lang="en-US" altLang="zh-CN" sz="1800" b="0" i="0" u="none" strike="noStrike" cap="none" normalizeH="0" baseline="0" smtClean="0">
                          <a:ln>
                            <a:noFill/>
                          </a:ln>
                          <a:solidFill>
                            <a:srgbClr val="080808"/>
                          </a:solidFill>
                          <a:effectLst/>
                          <a:latin typeface="Tahoma" pitchFamily="34" charset="0"/>
                          <a:ea typeface="隶书" pitchFamily="49" charset="-122"/>
                        </a:rPr>
                        <a:t> </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装饰模式</a:t>
            </a:r>
          </a:p>
        </p:txBody>
      </p:sp>
      <p:sp>
        <p:nvSpPr>
          <p:cNvPr id="27651" name="Rectangle 3"/>
          <p:cNvSpPr>
            <a:spLocks noGrp="1" noChangeArrowheads="1"/>
          </p:cNvSpPr>
          <p:nvPr>
            <p:ph type="body" sz="half" idx="1"/>
          </p:nvPr>
        </p:nvSpPr>
        <p:spPr>
          <a:xfrm>
            <a:off x="381000" y="1752600"/>
            <a:ext cx="8153400" cy="4114800"/>
          </a:xfrm>
          <a:noFill/>
        </p:spPr>
        <p:txBody>
          <a:bodyPr/>
          <a:lstStyle/>
          <a:p>
            <a:pPr eaLnBrk="1" hangingPunct="1"/>
            <a:r>
              <a:rPr lang="zh-CN" altLang="en-US" smtClean="0"/>
              <a:t>模式应用</a:t>
            </a:r>
            <a:endParaRPr lang="en-US" altLang="en-US" smtClean="0"/>
          </a:p>
          <a:p>
            <a:pPr lvl="1" eaLnBrk="1" hangingPunct="1"/>
            <a:r>
              <a:rPr lang="en-US" altLang="zh-CN" smtClean="0"/>
              <a:t>(2) </a:t>
            </a:r>
            <a:r>
              <a:rPr lang="zh-CN" altLang="en-US" smtClean="0"/>
              <a:t>角色分配：</a:t>
            </a:r>
          </a:p>
          <a:p>
            <a:pPr lvl="2" eaLnBrk="1" hangingPunct="1">
              <a:buFont typeface="Arial" charset="0"/>
              <a:buChar char="•"/>
            </a:pPr>
            <a:r>
              <a:rPr lang="zh-CN" altLang="en-US" smtClean="0"/>
              <a:t>抽象构件类：</a:t>
            </a:r>
            <a:r>
              <a:rPr lang="en-US" altLang="zh-CN" smtClean="0"/>
              <a:t>InputStream </a:t>
            </a:r>
          </a:p>
          <a:p>
            <a:pPr lvl="2" eaLnBrk="1" hangingPunct="1">
              <a:buFont typeface="Arial" charset="0"/>
              <a:buChar char="•"/>
            </a:pPr>
            <a:r>
              <a:rPr lang="zh-CN" altLang="en-US" smtClean="0"/>
              <a:t>具体构件类：</a:t>
            </a:r>
            <a:r>
              <a:rPr lang="en-US" altLang="zh-CN" smtClean="0"/>
              <a:t>FileInputStream</a:t>
            </a:r>
            <a:r>
              <a:rPr lang="zh-CN" altLang="en-US" smtClean="0"/>
              <a:t>、</a:t>
            </a:r>
            <a:r>
              <a:rPr lang="en-US" altLang="zh-CN" smtClean="0"/>
              <a:t>ByteArrayInputStream</a:t>
            </a:r>
            <a:r>
              <a:rPr lang="zh-CN" altLang="en-US" smtClean="0"/>
              <a:t>等</a:t>
            </a:r>
          </a:p>
          <a:p>
            <a:pPr lvl="2" eaLnBrk="1" hangingPunct="1">
              <a:buFont typeface="Arial" charset="0"/>
              <a:buChar char="•"/>
            </a:pPr>
            <a:r>
              <a:rPr lang="zh-CN" altLang="en-US" smtClean="0"/>
              <a:t>抽象装饰类：</a:t>
            </a:r>
            <a:r>
              <a:rPr lang="en-US" altLang="zh-CN" smtClean="0"/>
              <a:t>FilterInputStream </a:t>
            </a:r>
          </a:p>
          <a:p>
            <a:pPr lvl="2" eaLnBrk="1" hangingPunct="1">
              <a:buFont typeface="Arial" charset="0"/>
              <a:buChar char="•"/>
            </a:pPr>
            <a:r>
              <a:rPr lang="zh-CN" altLang="en-US" smtClean="0"/>
              <a:t>具体装饰类：</a:t>
            </a:r>
            <a:r>
              <a:rPr lang="en-US" altLang="zh-CN" smtClean="0"/>
              <a:t>BufferedInputStream</a:t>
            </a:r>
            <a:r>
              <a:rPr lang="zh-CN" altLang="en-US" smtClean="0"/>
              <a:t>、</a:t>
            </a:r>
            <a:r>
              <a:rPr lang="en-US" altLang="zh-CN" smtClean="0"/>
              <a:t>DataInputStream</a:t>
            </a:r>
            <a:r>
              <a:rPr lang="zh-CN" altLang="en-US" smtClean="0"/>
              <a:t>等</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装饰模式</a:t>
            </a:r>
          </a:p>
        </p:txBody>
      </p:sp>
      <p:sp>
        <p:nvSpPr>
          <p:cNvPr id="28675" name="Rectangle 3"/>
          <p:cNvSpPr>
            <a:spLocks noGrp="1" noChangeArrowheads="1"/>
          </p:cNvSpPr>
          <p:nvPr>
            <p:ph type="body" sz="half" idx="1"/>
          </p:nvPr>
        </p:nvSpPr>
        <p:spPr>
          <a:xfrm>
            <a:off x="381000" y="1752600"/>
            <a:ext cx="8153400" cy="4114800"/>
          </a:xfrm>
          <a:noFill/>
        </p:spPr>
        <p:txBody>
          <a:bodyPr/>
          <a:lstStyle/>
          <a:p>
            <a:pPr eaLnBrk="1" hangingPunct="1"/>
            <a:r>
              <a:rPr lang="zh-CN" altLang="en-US" smtClean="0"/>
              <a:t>模式应用</a:t>
            </a:r>
            <a:endParaRPr lang="en-US" altLang="en-US" smtClean="0"/>
          </a:p>
          <a:p>
            <a:pPr lvl="1" eaLnBrk="1" hangingPunct="1"/>
            <a:r>
              <a:rPr lang="en-US" altLang="zh-CN" smtClean="0"/>
              <a:t>(2) </a:t>
            </a:r>
            <a:r>
              <a:rPr lang="zh-CN" altLang="en-US" smtClean="0"/>
              <a:t>客户端使用：</a:t>
            </a:r>
          </a:p>
        </p:txBody>
      </p:sp>
      <p:graphicFrame>
        <p:nvGraphicFramePr>
          <p:cNvPr id="232460" name="Group 12"/>
          <p:cNvGraphicFramePr>
            <a:graphicFrameLocks noGrp="1"/>
          </p:cNvGraphicFramePr>
          <p:nvPr>
            <p:ph sz="half" idx="2"/>
          </p:nvPr>
        </p:nvGraphicFramePr>
        <p:xfrm>
          <a:off x="533400" y="3124200"/>
          <a:ext cx="7924800" cy="2724862"/>
        </p:xfrm>
        <a:graphic>
          <a:graphicData uri="http://schemas.openxmlformats.org/drawingml/2006/table">
            <a:tbl>
              <a:tblPr/>
              <a:tblGrid>
                <a:gridCol w="7924800"/>
              </a:tblGrid>
              <a:tr h="2724150">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1" i="0" u="none" strike="noStrike" cap="none" normalizeH="0" baseline="0" smtClean="0">
                          <a:ln>
                            <a:noFill/>
                          </a:ln>
                          <a:solidFill>
                            <a:srgbClr val="FF3300"/>
                          </a:solidFill>
                          <a:effectLst/>
                          <a:latin typeface="Times New Roman" pitchFamily="18" charset="0"/>
                          <a:ea typeface="隶书" pitchFamily="49" charset="-122"/>
                        </a:rPr>
                        <a:t>FileInputStream inFS=new FileInputStream("temp/fileSrc.txt");		</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1" i="0" u="none" strike="noStrike" cap="none" normalizeH="0" baseline="0" smtClean="0">
                          <a:ln>
                            <a:noFill/>
                          </a:ln>
                          <a:solidFill>
                            <a:srgbClr val="FF3300"/>
                          </a:solidFill>
                          <a:effectLst/>
                          <a:latin typeface="Times New Roman" pitchFamily="18" charset="0"/>
                          <a:ea typeface="隶书" pitchFamily="49" charset="-122"/>
                        </a:rPr>
                        <a:t>BufferedInputStream inBS=new BufferedInputStream(inFS);</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a:t>
                      </a:r>
                      <a:r>
                        <a:rPr kumimoji="0" lang="zh-CN" altLang="en-US" sz="1800" b="0" i="0" u="none" strike="noStrike" cap="none" normalizeH="0" baseline="0" smtClean="0">
                          <a:ln>
                            <a:noFill/>
                          </a:ln>
                          <a:solidFill>
                            <a:srgbClr val="080808"/>
                          </a:solidFill>
                          <a:effectLst/>
                          <a:latin typeface="Times New Roman" pitchFamily="18" charset="0"/>
                          <a:ea typeface="隶书" pitchFamily="49" charset="-122"/>
                        </a:rPr>
                        <a:t>定义一个字节数组，用于存放缓冲数据</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byte[] data = new byte[1024];</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inBS.read(data);</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a:t>
                      </a:r>
                      <a:r>
                        <a:rPr kumimoji="0" lang="en-US" altLang="zh-CN" sz="1600" b="0" i="0" u="none" strike="noStrike" cap="none" normalizeH="0" baseline="0" smtClean="0">
                          <a:ln>
                            <a:noFill/>
                          </a:ln>
                          <a:solidFill>
                            <a:srgbClr val="080808"/>
                          </a:solidFill>
                          <a:effectLst/>
                          <a:latin typeface="Tahoma" pitchFamily="34" charset="0"/>
                          <a:ea typeface="隶书" pitchFamily="49" charset="-122"/>
                        </a:rPr>
                        <a:t> </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装饰模式</a:t>
            </a:r>
          </a:p>
        </p:txBody>
      </p:sp>
      <p:sp>
        <p:nvSpPr>
          <p:cNvPr id="29699" name="Rectangle 3"/>
          <p:cNvSpPr>
            <a:spLocks noGrp="1" noChangeArrowheads="1"/>
          </p:cNvSpPr>
          <p:nvPr>
            <p:ph type="body" idx="1"/>
          </p:nvPr>
        </p:nvSpPr>
        <p:spPr>
          <a:noFill/>
        </p:spPr>
        <p:txBody>
          <a:bodyPr/>
          <a:lstStyle/>
          <a:p>
            <a:pPr eaLnBrk="1" hangingPunct="1">
              <a:lnSpc>
                <a:spcPct val="110000"/>
              </a:lnSpc>
            </a:pPr>
            <a:r>
              <a:rPr lang="zh-CN" altLang="en-US" smtClean="0"/>
              <a:t>模式扩展</a:t>
            </a:r>
          </a:p>
          <a:p>
            <a:pPr lvl="1" eaLnBrk="1" hangingPunct="1">
              <a:lnSpc>
                <a:spcPct val="110000"/>
              </a:lnSpc>
            </a:pPr>
            <a:r>
              <a:rPr lang="zh-CN" altLang="en-US" smtClean="0"/>
              <a:t>装饰模式的简化</a:t>
            </a:r>
            <a:r>
              <a:rPr lang="en-US" altLang="zh-CN" smtClean="0"/>
              <a:t>-</a:t>
            </a:r>
            <a:r>
              <a:rPr lang="zh-CN" altLang="en-US" smtClean="0"/>
              <a:t>需要注意的问题</a:t>
            </a:r>
          </a:p>
          <a:p>
            <a:pPr lvl="2" eaLnBrk="1" hangingPunct="1">
              <a:lnSpc>
                <a:spcPct val="110000"/>
              </a:lnSpc>
              <a:buFont typeface="Arial" charset="0"/>
              <a:buChar char="•"/>
            </a:pPr>
            <a:r>
              <a:rPr lang="zh-CN" altLang="en-US" smtClean="0">
                <a:solidFill>
                  <a:srgbClr val="FF3300"/>
                </a:solidFill>
              </a:rPr>
              <a:t>一个装饰类的接口必须与被装饰类的接口保持相同</a:t>
            </a:r>
            <a:r>
              <a:rPr lang="zh-CN" altLang="en-US" smtClean="0"/>
              <a:t>，对于客户端来说无论是装饰之前的对象还是装饰之后的对象都可以一致对待。</a:t>
            </a:r>
          </a:p>
          <a:p>
            <a:pPr lvl="2" eaLnBrk="1" hangingPunct="1">
              <a:lnSpc>
                <a:spcPct val="110000"/>
              </a:lnSpc>
              <a:buFont typeface="Arial" charset="0"/>
              <a:buChar char="•"/>
            </a:pPr>
            <a:r>
              <a:rPr lang="zh-CN" altLang="en-US" smtClean="0"/>
              <a:t>尽量保持具体构件类</a:t>
            </a:r>
            <a:r>
              <a:rPr lang="en-US" altLang="zh-CN" smtClean="0"/>
              <a:t>Component</a:t>
            </a:r>
            <a:r>
              <a:rPr lang="zh-CN" altLang="en-US" smtClean="0"/>
              <a:t>作为一个“轻”类，也就是说</a:t>
            </a:r>
            <a:r>
              <a:rPr lang="zh-CN" altLang="en-US" smtClean="0">
                <a:solidFill>
                  <a:srgbClr val="FF3300"/>
                </a:solidFill>
              </a:rPr>
              <a:t>不要把太多的逻辑和状态放在具体构件类中</a:t>
            </a:r>
            <a:r>
              <a:rPr lang="zh-CN" altLang="en-US" smtClean="0"/>
              <a:t>，可以通过装饰类对其进行扩展。</a:t>
            </a:r>
          </a:p>
          <a:p>
            <a:pPr lvl="2" eaLnBrk="1" hangingPunct="1">
              <a:lnSpc>
                <a:spcPct val="110000"/>
              </a:lnSpc>
              <a:buFont typeface="Arial" charset="0"/>
              <a:buChar char="•"/>
            </a:pPr>
            <a:r>
              <a:rPr lang="zh-CN" altLang="en-US" smtClean="0">
                <a:solidFill>
                  <a:srgbClr val="FF3300"/>
                </a:solidFill>
              </a:rPr>
              <a:t>如果只有一个具体构件类而没有抽象构件类，那么抽象装饰类可以作为具体构件类的直接子类</a:t>
            </a:r>
            <a:r>
              <a:rPr lang="zh-CN" altLang="en-US"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装饰模式</a:t>
            </a:r>
          </a:p>
        </p:txBody>
      </p:sp>
      <p:sp>
        <p:nvSpPr>
          <p:cNvPr id="30723" name="Rectangle 3"/>
          <p:cNvSpPr>
            <a:spLocks noGrp="1" noChangeArrowheads="1"/>
          </p:cNvSpPr>
          <p:nvPr>
            <p:ph type="body" idx="1"/>
          </p:nvPr>
        </p:nvSpPr>
        <p:spPr>
          <a:noFill/>
        </p:spPr>
        <p:txBody>
          <a:bodyPr/>
          <a:lstStyle/>
          <a:p>
            <a:pPr eaLnBrk="1" hangingPunct="1"/>
            <a:r>
              <a:rPr lang="zh-CN" altLang="en-US" smtClean="0"/>
              <a:t>模式扩展</a:t>
            </a:r>
          </a:p>
          <a:p>
            <a:pPr lvl="1" eaLnBrk="1" hangingPunct="1"/>
            <a:r>
              <a:rPr lang="zh-CN" altLang="en-US" smtClean="0"/>
              <a:t>装饰模式的简化</a:t>
            </a:r>
          </a:p>
        </p:txBody>
      </p:sp>
      <p:pic>
        <p:nvPicPr>
          <p:cNvPr id="307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498600"/>
            <a:ext cx="57150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装饰模式</a:t>
            </a:r>
          </a:p>
        </p:txBody>
      </p:sp>
      <p:sp>
        <p:nvSpPr>
          <p:cNvPr id="31747" name="Rectangle 3"/>
          <p:cNvSpPr>
            <a:spLocks noGrp="1" noChangeArrowheads="1"/>
          </p:cNvSpPr>
          <p:nvPr>
            <p:ph type="body" sz="half" idx="1"/>
          </p:nvPr>
        </p:nvSpPr>
        <p:spPr>
          <a:xfrm>
            <a:off x="381000" y="1752600"/>
            <a:ext cx="8153400" cy="4114800"/>
          </a:xfrm>
          <a:noFill/>
        </p:spPr>
        <p:txBody>
          <a:bodyPr/>
          <a:lstStyle/>
          <a:p>
            <a:pPr eaLnBrk="1" hangingPunct="1"/>
            <a:r>
              <a:rPr lang="zh-CN" altLang="en-US" smtClean="0"/>
              <a:t>模式扩展</a:t>
            </a:r>
          </a:p>
          <a:p>
            <a:pPr lvl="1" eaLnBrk="1" hangingPunct="1"/>
            <a:r>
              <a:rPr lang="zh-CN" altLang="en-US" smtClean="0">
                <a:solidFill>
                  <a:srgbClr val="FF3300"/>
                </a:solidFill>
              </a:rPr>
              <a:t>透明</a:t>
            </a:r>
            <a:r>
              <a:rPr lang="zh-CN" altLang="en-US" smtClean="0"/>
              <a:t>装饰模式（多重加密系统）</a:t>
            </a:r>
          </a:p>
          <a:p>
            <a:pPr lvl="2" eaLnBrk="1" hangingPunct="1">
              <a:buFont typeface="Arial" charset="0"/>
              <a:buChar char="•"/>
            </a:pPr>
            <a:r>
              <a:rPr lang="zh-CN" altLang="en-US" sz="1800" smtClean="0"/>
              <a:t>在透明装饰模式中，要求</a:t>
            </a:r>
            <a:r>
              <a:rPr lang="zh-CN" altLang="en-US" sz="1800" smtClean="0">
                <a:solidFill>
                  <a:srgbClr val="FF3300"/>
                </a:solidFill>
              </a:rPr>
              <a:t>客户端完全针对抽象编程</a:t>
            </a:r>
            <a:r>
              <a:rPr lang="zh-CN" altLang="en-US" sz="1800" smtClean="0"/>
              <a:t>，装饰模式的透明性要求客户端程序不应该声明具体构件类型和具体装饰类型，而应该全部声明为抽象构件类型。 </a:t>
            </a:r>
            <a:endParaRPr lang="zh-CN" altLang="en-US" smtClean="0"/>
          </a:p>
          <a:p>
            <a:pPr lvl="2" eaLnBrk="1" hangingPunct="1"/>
            <a:endParaRPr lang="en-US" altLang="en-US" sz="1800" smtClean="0"/>
          </a:p>
        </p:txBody>
      </p:sp>
      <p:graphicFrame>
        <p:nvGraphicFramePr>
          <p:cNvPr id="211991" name="Group 23"/>
          <p:cNvGraphicFramePr>
            <a:graphicFrameLocks noGrp="1"/>
          </p:cNvGraphicFramePr>
          <p:nvPr>
            <p:ph sz="half" idx="2"/>
          </p:nvPr>
        </p:nvGraphicFramePr>
        <p:xfrm>
          <a:off x="838200" y="4111625"/>
          <a:ext cx="7620000" cy="1408168"/>
        </p:xfrm>
        <a:graphic>
          <a:graphicData uri="http://schemas.openxmlformats.org/drawingml/2006/table">
            <a:tbl>
              <a:tblPr/>
              <a:tblGrid>
                <a:gridCol w="7620000"/>
              </a:tblGrid>
              <a:tr h="1408113">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smtClean="0">
                          <a:ln>
                            <a:noFill/>
                          </a:ln>
                          <a:solidFill>
                            <a:srgbClr val="FF3300"/>
                          </a:solidFill>
                          <a:effectLst/>
                          <a:latin typeface="Times New Roman" pitchFamily="18" charset="0"/>
                          <a:ea typeface="隶书" pitchFamily="49" charset="-122"/>
                        </a:rPr>
                        <a:t>Cipher sc,cc,ac;</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sc=new SimpleCipher();</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cc=new ComplexCipher(sc);	</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ac=new AdvancedCipher(cc);</a:t>
                      </a:r>
                      <a:r>
                        <a:rPr kumimoji="0" lang="en-US" altLang="zh-CN" sz="1600" b="0" i="0" u="none" strike="noStrike" cap="none" normalizeH="0" baseline="0" smtClean="0">
                          <a:ln>
                            <a:noFill/>
                          </a:ln>
                          <a:solidFill>
                            <a:srgbClr val="080808"/>
                          </a:solidFill>
                          <a:effectLst/>
                          <a:latin typeface="Tahoma" pitchFamily="34" charset="0"/>
                          <a:ea typeface="隶书" pitchFamily="49" charset="-122"/>
                        </a:rPr>
                        <a:t>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装饰模式</a:t>
            </a:r>
          </a:p>
        </p:txBody>
      </p:sp>
      <p:sp>
        <p:nvSpPr>
          <p:cNvPr id="32771" name="Rectangle 3"/>
          <p:cNvSpPr>
            <a:spLocks noGrp="1" noChangeArrowheads="1"/>
          </p:cNvSpPr>
          <p:nvPr>
            <p:ph type="body" sz="half" idx="1"/>
          </p:nvPr>
        </p:nvSpPr>
        <p:spPr>
          <a:xfrm>
            <a:off x="381000" y="1752600"/>
            <a:ext cx="8153400" cy="4114800"/>
          </a:xfrm>
          <a:noFill/>
        </p:spPr>
        <p:txBody>
          <a:bodyPr/>
          <a:lstStyle/>
          <a:p>
            <a:pPr eaLnBrk="1" hangingPunct="1"/>
            <a:r>
              <a:rPr lang="zh-CN" altLang="en-US" smtClean="0"/>
              <a:t>模式扩展</a:t>
            </a:r>
          </a:p>
          <a:p>
            <a:pPr lvl="1" eaLnBrk="1" hangingPunct="1"/>
            <a:r>
              <a:rPr lang="zh-CN" altLang="en-US" smtClean="0">
                <a:solidFill>
                  <a:srgbClr val="FF3300"/>
                </a:solidFill>
              </a:rPr>
              <a:t>半透明</a:t>
            </a:r>
            <a:r>
              <a:rPr lang="zh-CN" altLang="en-US" smtClean="0"/>
              <a:t>装饰模式（变形金刚）</a:t>
            </a:r>
          </a:p>
          <a:p>
            <a:pPr lvl="2" eaLnBrk="1" hangingPunct="1">
              <a:buFont typeface="Arial" charset="0"/>
              <a:buChar char="•"/>
            </a:pPr>
            <a:r>
              <a:rPr lang="zh-CN" altLang="en-US" sz="1800" smtClean="0"/>
              <a:t>大多数装饰模式都是</a:t>
            </a:r>
            <a:r>
              <a:rPr lang="zh-CN" altLang="en-US" sz="1800" smtClean="0">
                <a:solidFill>
                  <a:srgbClr val="FF3300"/>
                </a:solidFill>
              </a:rPr>
              <a:t>半透明</a:t>
            </a:r>
            <a:r>
              <a:rPr lang="en-US" altLang="zh-CN" sz="1800" smtClean="0">
                <a:solidFill>
                  <a:srgbClr val="FF3300"/>
                </a:solidFill>
              </a:rPr>
              <a:t>(semi-transparent)</a:t>
            </a:r>
            <a:r>
              <a:rPr lang="zh-CN" altLang="en-US" sz="1800" smtClean="0"/>
              <a:t>的装饰模式，而不是完全</a:t>
            </a:r>
            <a:r>
              <a:rPr lang="zh-CN" altLang="en-US" sz="1800" smtClean="0">
                <a:solidFill>
                  <a:srgbClr val="FF3300"/>
                </a:solidFill>
              </a:rPr>
              <a:t>透明</a:t>
            </a:r>
            <a:r>
              <a:rPr lang="en-US" altLang="zh-CN" sz="1800" smtClean="0">
                <a:solidFill>
                  <a:srgbClr val="FF3300"/>
                </a:solidFill>
              </a:rPr>
              <a:t>(transparent)</a:t>
            </a:r>
            <a:r>
              <a:rPr lang="zh-CN" altLang="en-US" sz="1800" smtClean="0"/>
              <a:t>的。即允许用户在客户端声明具体装饰者类型的对象，调用在具体装饰者中新增的方法。</a:t>
            </a:r>
            <a:endParaRPr lang="en-US" altLang="en-US" sz="1800" smtClean="0"/>
          </a:p>
        </p:txBody>
      </p:sp>
      <p:graphicFrame>
        <p:nvGraphicFramePr>
          <p:cNvPr id="229389" name="Group 13"/>
          <p:cNvGraphicFramePr>
            <a:graphicFrameLocks noGrp="1"/>
          </p:cNvGraphicFramePr>
          <p:nvPr>
            <p:ph sz="half" idx="2"/>
          </p:nvPr>
        </p:nvGraphicFramePr>
        <p:xfrm>
          <a:off x="838200" y="4111625"/>
          <a:ext cx="7620000" cy="2098802"/>
        </p:xfrm>
        <a:graphic>
          <a:graphicData uri="http://schemas.openxmlformats.org/drawingml/2006/table">
            <a:tbl>
              <a:tblPr/>
              <a:tblGrid>
                <a:gridCol w="7620000"/>
              </a:tblGrid>
              <a:tr h="762000">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smtClean="0">
                          <a:ln>
                            <a:noFill/>
                          </a:ln>
                          <a:solidFill>
                            <a:srgbClr val="FF3300"/>
                          </a:solidFill>
                          <a:effectLst/>
                          <a:latin typeface="Times New Roman" pitchFamily="18" charset="0"/>
                          <a:ea typeface="隶书" pitchFamily="49" charset="-122"/>
                        </a:rPr>
                        <a:t>Transform camaro;</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camaro=new Car();</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camaro.move();</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smtClean="0">
                          <a:ln>
                            <a:noFill/>
                          </a:ln>
                          <a:solidFill>
                            <a:srgbClr val="FF3300"/>
                          </a:solidFill>
                          <a:effectLst/>
                          <a:latin typeface="Times New Roman" pitchFamily="18" charset="0"/>
                          <a:ea typeface="隶书" pitchFamily="49" charset="-122"/>
                        </a:rPr>
                        <a:t>Robot bumblebee=new Robot(camaro);</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bumblebee.move();</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bumblebee.say();</a:t>
                      </a:r>
                      <a:r>
                        <a:rPr kumimoji="0" lang="en-US" altLang="zh-CN" sz="1800" b="0" i="0" u="none" strike="noStrike" cap="none" normalizeH="0" baseline="0" smtClean="0">
                          <a:ln>
                            <a:noFill/>
                          </a:ln>
                          <a:solidFill>
                            <a:srgbClr val="080808"/>
                          </a:solidFill>
                          <a:effectLst/>
                          <a:latin typeface="Tahoma" pitchFamily="34" charset="0"/>
                          <a:ea typeface="隶书"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本章小结</a:t>
            </a:r>
          </a:p>
        </p:txBody>
      </p:sp>
      <p:sp>
        <p:nvSpPr>
          <p:cNvPr id="33795" name="Rectangle 3"/>
          <p:cNvSpPr>
            <a:spLocks noGrp="1" noChangeArrowheads="1"/>
          </p:cNvSpPr>
          <p:nvPr>
            <p:ph type="body" idx="1"/>
          </p:nvPr>
        </p:nvSpPr>
        <p:spPr>
          <a:xfrm>
            <a:off x="381000" y="1752600"/>
            <a:ext cx="8382000" cy="4495800"/>
          </a:xfrm>
        </p:spPr>
        <p:txBody>
          <a:bodyPr/>
          <a:lstStyle/>
          <a:p>
            <a:pPr eaLnBrk="1" hangingPunct="1">
              <a:lnSpc>
                <a:spcPct val="100000"/>
              </a:lnSpc>
            </a:pPr>
            <a:r>
              <a:rPr lang="zh-CN" altLang="en-US" sz="2000" smtClean="0"/>
              <a:t>装饰模式用于动态地给一个对象增加一些额外的职责，就增加对象功能来说，装饰模式比生成子类实现更为灵活。它是一种对象结构型模式。</a:t>
            </a:r>
          </a:p>
          <a:p>
            <a:pPr eaLnBrk="1" hangingPunct="1">
              <a:lnSpc>
                <a:spcPct val="100000"/>
              </a:lnSpc>
            </a:pPr>
            <a:r>
              <a:rPr lang="zh-CN" altLang="en-US" sz="2000" smtClean="0"/>
              <a:t>装饰模式包含四个角色：抽象构件定义了对象的接口，可以给这些对象动态增加职责（方法）；具体构件定义了具体的构件对象，实现了在抽象构件中声明的方法，装饰器可以给它增加额外的职责（方法）；抽象装饰类是抽象构件类的子类，用于给具体构件增加职责，但是具体职责在其子类中实现；具体装饰类是抽象装饰类的子类，负责向构件添加新的职责。</a:t>
            </a:r>
          </a:p>
          <a:p>
            <a:pPr eaLnBrk="1" hangingPunct="1">
              <a:lnSpc>
                <a:spcPct val="100000"/>
              </a:lnSpc>
            </a:pPr>
            <a:r>
              <a:rPr lang="zh-CN" altLang="en-US" sz="2000" smtClean="0"/>
              <a:t>使用装饰模式来实现扩展比继承更加灵活，它以对客户透明的方式动态地给一个对象附加更多的责任。装饰模式可以在不需要创造更多子类的情况下，将对象的功能加以扩展。</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装饰模式</a:t>
            </a:r>
          </a:p>
        </p:txBody>
      </p:sp>
      <p:sp>
        <p:nvSpPr>
          <p:cNvPr id="5123" name="Rectangle 3"/>
          <p:cNvSpPr>
            <a:spLocks noGrp="1" noChangeArrowheads="1"/>
          </p:cNvSpPr>
          <p:nvPr>
            <p:ph type="body" idx="1"/>
          </p:nvPr>
        </p:nvSpPr>
        <p:spPr>
          <a:noFill/>
        </p:spPr>
        <p:txBody>
          <a:bodyPr/>
          <a:lstStyle/>
          <a:p>
            <a:pPr eaLnBrk="1" hangingPunct="1"/>
            <a:r>
              <a:rPr lang="zh-CN" altLang="en-US" sz="3600" smtClean="0"/>
              <a:t>模式动机</a:t>
            </a:r>
          </a:p>
          <a:p>
            <a:pPr lvl="1" eaLnBrk="1" hangingPunct="1">
              <a:buFont typeface="Wingdings" pitchFamily="2" charset="2"/>
              <a:buNone/>
            </a:pPr>
            <a:endParaRPr lang="en-US" altLang="zh-CN" smtClean="0"/>
          </a:p>
        </p:txBody>
      </p:sp>
      <p:pic>
        <p:nvPicPr>
          <p:cNvPr id="512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14575"/>
            <a:ext cx="60198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本章小结</a:t>
            </a:r>
          </a:p>
        </p:txBody>
      </p:sp>
      <p:sp>
        <p:nvSpPr>
          <p:cNvPr id="34819" name="Rectangle 3"/>
          <p:cNvSpPr>
            <a:spLocks noGrp="1" noChangeArrowheads="1"/>
          </p:cNvSpPr>
          <p:nvPr>
            <p:ph type="body" idx="1"/>
          </p:nvPr>
        </p:nvSpPr>
        <p:spPr>
          <a:xfrm>
            <a:off x="381000" y="1752600"/>
            <a:ext cx="8382000" cy="4495800"/>
          </a:xfrm>
        </p:spPr>
        <p:txBody>
          <a:bodyPr/>
          <a:lstStyle/>
          <a:p>
            <a:pPr eaLnBrk="1" hangingPunct="1">
              <a:lnSpc>
                <a:spcPct val="100000"/>
              </a:lnSpc>
            </a:pPr>
            <a:r>
              <a:rPr lang="zh-CN" altLang="en-US" sz="1800" smtClean="0"/>
              <a:t>装饰模式的主要优点在于可以提供比继承更多的灵活性，可以通过一种动态的方式来扩展一个对象的功能，并通过使用不同的具体装饰类以及这些装饰类的排列组合，可以创造出很多不同行为的组合，而且具体构件类与具体装饰类可以独立变化，用户可以根据需要增加新的具体构件类和具体装饰类；其主要缺点在于使用装饰模式进行系统设计时将产生很多小对象，而且装饰模式比继承更加易于出错，排错也很困难，对于多次装饰的对象，调试时寻找错误可能需要逐级排查，较为烦琐。</a:t>
            </a:r>
          </a:p>
          <a:p>
            <a:pPr eaLnBrk="1" hangingPunct="1">
              <a:lnSpc>
                <a:spcPct val="100000"/>
              </a:lnSpc>
            </a:pPr>
            <a:r>
              <a:rPr lang="zh-CN" altLang="en-US" sz="1800" smtClean="0"/>
              <a:t>装饰模式适用情况包括：在不影响其他对象的情况下，以动态、透明的方式给单个对象添加职责；需要动态地给一个对象增加功能，这些功能也可以动态地被撤销；当不能采用继承的方式对系统进行扩充或者采用继承不利于系统扩展和维护时。</a:t>
            </a:r>
          </a:p>
          <a:p>
            <a:pPr eaLnBrk="1" hangingPunct="1">
              <a:lnSpc>
                <a:spcPct val="100000"/>
              </a:lnSpc>
            </a:pPr>
            <a:r>
              <a:rPr lang="zh-CN" altLang="en-US" sz="1800" smtClean="0"/>
              <a:t>装饰模式可分为透明装饰模式和半透明装饰模式：在透明装饰模式中，要求客户端完全针对抽象编程，装饰模式的透明性要求客户端程序不应该声明具体构件类型和具体装饰类型，而应该全部声明为抽象构件类型；半透明装饰模式允许用户在客户端声明具体装饰者类型的对象，调用在具体装饰者中新增的方法。</a:t>
            </a:r>
          </a:p>
          <a:p>
            <a:pPr eaLnBrk="1" hangingPunct="1">
              <a:lnSpc>
                <a:spcPct val="100000"/>
              </a:lnSpc>
            </a:pPr>
            <a:endParaRPr lang="en-US" altLang="zh-CN" sz="1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装饰模式</a:t>
            </a:r>
          </a:p>
        </p:txBody>
      </p:sp>
      <p:sp>
        <p:nvSpPr>
          <p:cNvPr id="6147" name="Rectangle 3"/>
          <p:cNvSpPr>
            <a:spLocks noGrp="1" noChangeArrowheads="1"/>
          </p:cNvSpPr>
          <p:nvPr>
            <p:ph type="body" idx="1"/>
          </p:nvPr>
        </p:nvSpPr>
        <p:spPr>
          <a:xfrm>
            <a:off x="381000" y="1752600"/>
            <a:ext cx="8382000" cy="4572000"/>
          </a:xfrm>
          <a:noFill/>
        </p:spPr>
        <p:txBody>
          <a:bodyPr/>
          <a:lstStyle/>
          <a:p>
            <a:pPr eaLnBrk="1" hangingPunct="1"/>
            <a:r>
              <a:rPr lang="zh-CN" altLang="en-US" sz="3600" smtClean="0"/>
              <a:t>模式动机</a:t>
            </a:r>
          </a:p>
          <a:p>
            <a:pPr lvl="1" eaLnBrk="1" hangingPunct="1"/>
            <a:r>
              <a:rPr lang="zh-CN" altLang="en-US" smtClean="0"/>
              <a:t> 一般有两种方式可以实现给一个类或对象增加行为：</a:t>
            </a:r>
          </a:p>
          <a:p>
            <a:pPr lvl="2" eaLnBrk="1" hangingPunct="1">
              <a:buFont typeface="Arial" charset="0"/>
              <a:buChar char="•"/>
            </a:pPr>
            <a:r>
              <a:rPr lang="zh-CN" altLang="en-US" smtClean="0">
                <a:solidFill>
                  <a:srgbClr val="FF3300"/>
                </a:solidFill>
              </a:rPr>
              <a:t>继承机制</a:t>
            </a:r>
            <a:r>
              <a:rPr lang="zh-CN" altLang="en-US" smtClean="0"/>
              <a:t>，使用继承机制是给现有类添加功能的一种有效途径，通过继承一个现有类可以使得子类在拥有自身方法的同时还拥有父类的方法。但是这种方法是静态的，用户不能控制增加行为的方式和时机。</a:t>
            </a:r>
          </a:p>
          <a:p>
            <a:pPr lvl="2" eaLnBrk="1" hangingPunct="1">
              <a:buFont typeface="Arial" charset="0"/>
              <a:buChar char="•"/>
            </a:pPr>
            <a:r>
              <a:rPr lang="zh-CN" altLang="en-US" smtClean="0">
                <a:solidFill>
                  <a:srgbClr val="FF3300"/>
                </a:solidFill>
              </a:rPr>
              <a:t>关联机制</a:t>
            </a:r>
            <a:r>
              <a:rPr lang="zh-CN" altLang="en-US" smtClean="0"/>
              <a:t>，即将一个类的对象嵌入另一个对象中，由另一个对象来决定是否调用嵌入对象的行为以便扩展自己的行为，我们称这个嵌入的对象为装饰器</a:t>
            </a:r>
            <a:r>
              <a:rPr lang="en-US" altLang="zh-CN" smtClean="0"/>
              <a:t>(Decorator)</a:t>
            </a:r>
            <a:r>
              <a:rPr lang="zh-CN" altLang="en-US"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装饰模式</a:t>
            </a:r>
          </a:p>
        </p:txBody>
      </p:sp>
      <p:sp>
        <p:nvSpPr>
          <p:cNvPr id="7171" name="Rectangle 3"/>
          <p:cNvSpPr>
            <a:spLocks noGrp="1" noChangeArrowheads="1"/>
          </p:cNvSpPr>
          <p:nvPr>
            <p:ph type="body" idx="1"/>
          </p:nvPr>
        </p:nvSpPr>
        <p:spPr>
          <a:noFill/>
        </p:spPr>
        <p:txBody>
          <a:bodyPr/>
          <a:lstStyle/>
          <a:p>
            <a:pPr eaLnBrk="1" hangingPunct="1"/>
            <a:r>
              <a:rPr lang="zh-CN" altLang="en-US" sz="3600" smtClean="0"/>
              <a:t>模式动机</a:t>
            </a:r>
          </a:p>
          <a:p>
            <a:pPr lvl="1" algn="just" eaLnBrk="1" hangingPunct="1"/>
            <a:r>
              <a:rPr lang="zh-CN" altLang="en-US" smtClean="0"/>
              <a:t>装饰模式以</a:t>
            </a:r>
            <a:r>
              <a:rPr lang="zh-CN" altLang="en-US" smtClean="0">
                <a:solidFill>
                  <a:srgbClr val="FF3300"/>
                </a:solidFill>
              </a:rPr>
              <a:t>对客户透明的方式动态地给一个对象附加上更多的责任</a:t>
            </a:r>
            <a:r>
              <a:rPr lang="zh-CN" altLang="en-US" smtClean="0"/>
              <a:t>，换言之，客户端并不会觉得对象在装饰前和装饰后有什么不同。装饰模式可以</a:t>
            </a:r>
            <a:r>
              <a:rPr lang="zh-CN" altLang="en-US" smtClean="0">
                <a:solidFill>
                  <a:srgbClr val="FF3300"/>
                </a:solidFill>
              </a:rPr>
              <a:t>在不需要创造更多子类的情况下，将对象的功能加以扩展</a:t>
            </a:r>
            <a:r>
              <a:rPr lang="zh-CN" altLang="en-US" smtClean="0"/>
              <a:t>。这就是装饰模式的模式动机。</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装饰模式</a:t>
            </a:r>
          </a:p>
        </p:txBody>
      </p:sp>
      <p:sp>
        <p:nvSpPr>
          <p:cNvPr id="8195" name="Rectangle 3"/>
          <p:cNvSpPr>
            <a:spLocks noGrp="1" noChangeArrowheads="1"/>
          </p:cNvSpPr>
          <p:nvPr>
            <p:ph type="body" idx="1"/>
          </p:nvPr>
        </p:nvSpPr>
        <p:spPr>
          <a:noFill/>
        </p:spPr>
        <p:txBody>
          <a:bodyPr/>
          <a:lstStyle/>
          <a:p>
            <a:pPr eaLnBrk="1" hangingPunct="1"/>
            <a:r>
              <a:rPr lang="zh-CN" altLang="en-US" smtClean="0"/>
              <a:t>模式定义</a:t>
            </a:r>
          </a:p>
          <a:p>
            <a:pPr lvl="1" eaLnBrk="1" hangingPunct="1"/>
            <a:r>
              <a:rPr lang="zh-CN" altLang="en-US" smtClean="0"/>
              <a:t>装饰模式</a:t>
            </a:r>
            <a:r>
              <a:rPr lang="en-US" altLang="zh-CN" smtClean="0"/>
              <a:t>(Decorator Pattern) </a:t>
            </a:r>
            <a:r>
              <a:rPr lang="zh-CN" altLang="en-US" smtClean="0"/>
              <a:t>：</a:t>
            </a:r>
            <a:r>
              <a:rPr lang="zh-CN" altLang="en-US" smtClean="0">
                <a:solidFill>
                  <a:srgbClr val="FF3300"/>
                </a:solidFill>
              </a:rPr>
              <a:t>动态地给一个对象增加一些额外的职责</a:t>
            </a:r>
            <a:r>
              <a:rPr lang="en-US" altLang="zh-CN" smtClean="0"/>
              <a:t>(Responsibility)</a:t>
            </a:r>
            <a:r>
              <a:rPr lang="zh-CN" altLang="en-US" smtClean="0"/>
              <a:t>，就增加对象功能来说，装饰模式比生成子类实现更为灵活。其别名也可以称为</a:t>
            </a:r>
            <a:r>
              <a:rPr lang="zh-CN" altLang="en-US" smtClean="0">
                <a:solidFill>
                  <a:srgbClr val="FF3300"/>
                </a:solidFill>
              </a:rPr>
              <a:t>包装器</a:t>
            </a:r>
            <a:r>
              <a:rPr lang="en-US" altLang="zh-CN" smtClean="0">
                <a:solidFill>
                  <a:srgbClr val="FF3300"/>
                </a:solidFill>
              </a:rPr>
              <a:t>(Wrapper)</a:t>
            </a:r>
            <a:r>
              <a:rPr lang="zh-CN" altLang="en-US" smtClean="0"/>
              <a:t>，与适配器模式的别名相同，但它们适用于不同的场合。根据翻译的不同，装饰模式也有人称之为“油漆工模式”，它是一种</a:t>
            </a:r>
            <a:r>
              <a:rPr lang="zh-CN" altLang="en-US" smtClean="0">
                <a:solidFill>
                  <a:srgbClr val="FF3300"/>
                </a:solidFill>
              </a:rPr>
              <a:t>对象结构型模式</a:t>
            </a:r>
            <a:r>
              <a:rPr lang="zh-CN" altLang="en-US" smtClean="0"/>
              <a:t>。</a:t>
            </a:r>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装饰模式</a:t>
            </a:r>
          </a:p>
        </p:txBody>
      </p:sp>
      <p:sp>
        <p:nvSpPr>
          <p:cNvPr id="9219" name="Rectangle 3"/>
          <p:cNvSpPr>
            <a:spLocks noGrp="1" noChangeArrowheads="1"/>
          </p:cNvSpPr>
          <p:nvPr>
            <p:ph type="body" idx="1"/>
          </p:nvPr>
        </p:nvSpPr>
        <p:spPr>
          <a:noFill/>
        </p:spPr>
        <p:txBody>
          <a:bodyPr/>
          <a:lstStyle/>
          <a:p>
            <a:pPr eaLnBrk="1" hangingPunct="1"/>
            <a:r>
              <a:rPr lang="zh-CN" altLang="en-US" smtClean="0"/>
              <a:t>模式定义</a:t>
            </a:r>
          </a:p>
          <a:p>
            <a:pPr lvl="1" eaLnBrk="1" hangingPunct="1"/>
            <a:r>
              <a:rPr lang="en-US" altLang="zh-CN" smtClean="0">
                <a:solidFill>
                  <a:srgbClr val="0000FF"/>
                </a:solidFill>
              </a:rPr>
              <a:t>Decorator Pattern: </a:t>
            </a:r>
            <a:r>
              <a:rPr lang="en-US" altLang="zh-CN" smtClean="0">
                <a:solidFill>
                  <a:srgbClr val="FF3300"/>
                </a:solidFill>
              </a:rPr>
              <a:t>Attach additional responsibilities</a:t>
            </a:r>
            <a:r>
              <a:rPr lang="en-US" altLang="zh-CN" smtClean="0"/>
              <a:t> to an object </a:t>
            </a:r>
            <a:r>
              <a:rPr lang="en-US" altLang="zh-CN" smtClean="0">
                <a:solidFill>
                  <a:srgbClr val="FF3300"/>
                </a:solidFill>
              </a:rPr>
              <a:t>dynamically</a:t>
            </a:r>
            <a:r>
              <a:rPr lang="en-US" altLang="zh-CN" smtClean="0"/>
              <a:t>. Decorators provide </a:t>
            </a:r>
            <a:r>
              <a:rPr lang="en-US" altLang="zh-CN" smtClean="0">
                <a:solidFill>
                  <a:srgbClr val="FF3300"/>
                </a:solidFill>
              </a:rPr>
              <a:t>a flexible alternative</a:t>
            </a:r>
            <a:r>
              <a:rPr lang="en-US" altLang="zh-CN" smtClean="0"/>
              <a:t> to subclassing for </a:t>
            </a:r>
            <a:r>
              <a:rPr lang="en-US" altLang="zh-CN" smtClean="0">
                <a:solidFill>
                  <a:srgbClr val="FF3300"/>
                </a:solidFill>
              </a:rPr>
              <a:t>extending functionality</a:t>
            </a:r>
            <a:r>
              <a:rPr lang="en-US" altLang="zh-CN" smtClean="0"/>
              <a:t>. </a:t>
            </a:r>
          </a:p>
          <a:p>
            <a:pPr lvl="1" eaLnBrk="1" hangingPunct="1"/>
            <a:r>
              <a:rPr lang="en-US" altLang="zh-CN" smtClean="0"/>
              <a:t> Frequency of use: </a:t>
            </a:r>
            <a:r>
              <a:rPr lang="en-US" altLang="zh-CN" smtClean="0">
                <a:solidFill>
                  <a:srgbClr val="FF3300"/>
                </a:solidFill>
              </a:rPr>
              <a:t>medium</a:t>
            </a:r>
            <a:endParaRPr lang="en-US" altLang="zh-CN" smtClean="0"/>
          </a:p>
        </p:txBody>
      </p:sp>
      <p:pic>
        <p:nvPicPr>
          <p:cNvPr id="9220" name="Picture 8" descr="use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343400"/>
            <a:ext cx="1447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装饰模式</a:t>
            </a:r>
          </a:p>
        </p:txBody>
      </p:sp>
      <p:sp>
        <p:nvSpPr>
          <p:cNvPr id="10243" name="Rectangle 3"/>
          <p:cNvSpPr>
            <a:spLocks noGrp="1" noChangeArrowheads="1"/>
          </p:cNvSpPr>
          <p:nvPr>
            <p:ph type="body" idx="1"/>
          </p:nvPr>
        </p:nvSpPr>
        <p:spPr>
          <a:noFill/>
        </p:spPr>
        <p:txBody>
          <a:bodyPr/>
          <a:lstStyle/>
          <a:p>
            <a:pPr eaLnBrk="1" hangingPunct="1"/>
            <a:r>
              <a:rPr lang="zh-CN" altLang="en-US" smtClean="0"/>
              <a:t>模式结构</a:t>
            </a:r>
          </a:p>
          <a:p>
            <a:pPr lvl="1" eaLnBrk="1" hangingPunct="1"/>
            <a:endParaRPr lang="zh-CN" altLang="en-US" smtClean="0"/>
          </a:p>
          <a:p>
            <a:pPr eaLnBrk="1" hangingPunct="1"/>
            <a:endParaRPr lang="en-US" altLang="zh-CN" smtClean="0"/>
          </a:p>
        </p:txBody>
      </p:sp>
      <p:pic>
        <p:nvPicPr>
          <p:cNvPr id="1024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0363"/>
            <a:ext cx="6535738" cy="642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装饰模式</a:t>
            </a:r>
          </a:p>
        </p:txBody>
      </p:sp>
      <p:sp>
        <p:nvSpPr>
          <p:cNvPr id="11267" name="Rectangle 3"/>
          <p:cNvSpPr>
            <a:spLocks noGrp="1" noChangeArrowheads="1"/>
          </p:cNvSpPr>
          <p:nvPr>
            <p:ph type="body" idx="1"/>
          </p:nvPr>
        </p:nvSpPr>
        <p:spPr>
          <a:noFill/>
        </p:spPr>
        <p:txBody>
          <a:bodyPr/>
          <a:lstStyle/>
          <a:p>
            <a:pPr eaLnBrk="1" hangingPunct="1"/>
            <a:r>
              <a:rPr lang="zh-CN" altLang="en-US" smtClean="0"/>
              <a:t>模式结构</a:t>
            </a:r>
          </a:p>
          <a:p>
            <a:pPr lvl="1" eaLnBrk="1" hangingPunct="1"/>
            <a:r>
              <a:rPr lang="zh-CN" altLang="en-US" smtClean="0"/>
              <a:t>装饰模式包含如下角色：</a:t>
            </a:r>
            <a:endParaRPr lang="zh-CN" altLang="en-US" sz="3200" smtClean="0"/>
          </a:p>
          <a:p>
            <a:pPr lvl="2" eaLnBrk="1" hangingPunct="1">
              <a:buFont typeface="Arial" charset="0"/>
              <a:buChar char="•"/>
            </a:pPr>
            <a:r>
              <a:rPr lang="en-US" altLang="zh-CN" sz="2400" smtClean="0"/>
              <a:t>Component: </a:t>
            </a:r>
            <a:r>
              <a:rPr lang="zh-CN" altLang="en-US" sz="2400" smtClean="0"/>
              <a:t>抽象构件</a:t>
            </a:r>
          </a:p>
          <a:p>
            <a:pPr lvl="2" eaLnBrk="1" hangingPunct="1">
              <a:buFont typeface="Arial" charset="0"/>
              <a:buChar char="•"/>
            </a:pPr>
            <a:r>
              <a:rPr lang="en-US" altLang="zh-CN" sz="2400" smtClean="0"/>
              <a:t>ConcreteComponent: </a:t>
            </a:r>
            <a:r>
              <a:rPr lang="zh-CN" altLang="en-US" sz="2400" smtClean="0"/>
              <a:t>具体构件</a:t>
            </a:r>
          </a:p>
          <a:p>
            <a:pPr lvl="2" eaLnBrk="1" hangingPunct="1">
              <a:buFont typeface="Arial" charset="0"/>
              <a:buChar char="•"/>
            </a:pPr>
            <a:r>
              <a:rPr lang="en-US" altLang="zh-CN" sz="2400" smtClean="0"/>
              <a:t>Decorator: </a:t>
            </a:r>
            <a:r>
              <a:rPr lang="zh-CN" altLang="en-US" sz="2400" smtClean="0"/>
              <a:t>抽象装饰类</a:t>
            </a:r>
          </a:p>
          <a:p>
            <a:pPr lvl="2" eaLnBrk="1" hangingPunct="1">
              <a:buFont typeface="Arial" charset="0"/>
              <a:buChar char="•"/>
            </a:pPr>
            <a:r>
              <a:rPr lang="en-US" altLang="zh-CN" sz="2400" smtClean="0"/>
              <a:t>ConcreteDecorator: </a:t>
            </a:r>
            <a:r>
              <a:rPr lang="zh-CN" altLang="en-US" sz="2400" smtClean="0"/>
              <a:t>具体装饰类</a:t>
            </a:r>
          </a:p>
          <a:p>
            <a:pPr lvl="2" eaLnBrk="1" hangingPunct="1"/>
            <a:endParaRPr lang="en-US" altLang="zh-CN"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2817</TotalTime>
  <Words>2054</Words>
  <Application>Microsoft Office PowerPoint</Application>
  <PresentationFormat>全屏显示(4:3)</PresentationFormat>
  <Paragraphs>176</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默认设计模板</vt:lpstr>
      <vt:lpstr>第13章</vt:lpstr>
      <vt:lpstr>本章教学内容</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本章小结</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jiangcongfeng</dc:creator>
  <cp:lastModifiedBy>jiangcongfeng</cp:lastModifiedBy>
  <cp:revision>1210</cp:revision>
  <cp:lastPrinted>1601-01-01T00:00:00Z</cp:lastPrinted>
  <dcterms:created xsi:type="dcterms:W3CDTF">1601-01-01T00:00:00Z</dcterms:created>
  <dcterms:modified xsi:type="dcterms:W3CDTF">2019-09-17T05:19:47Z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