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473" r:id="rId2"/>
    <p:sldId id="257" r:id="rId3"/>
    <p:sldId id="320" r:id="rId4"/>
    <p:sldId id="321" r:id="rId5"/>
    <p:sldId id="419" r:id="rId6"/>
    <p:sldId id="420" r:id="rId7"/>
    <p:sldId id="358" r:id="rId8"/>
    <p:sldId id="323" r:id="rId9"/>
    <p:sldId id="357" r:id="rId10"/>
    <p:sldId id="324" r:id="rId11"/>
    <p:sldId id="403" r:id="rId12"/>
    <p:sldId id="425" r:id="rId13"/>
    <p:sldId id="407" r:id="rId14"/>
    <p:sldId id="408" r:id="rId15"/>
    <p:sldId id="410" r:id="rId16"/>
    <p:sldId id="411" r:id="rId17"/>
    <p:sldId id="412" r:id="rId18"/>
    <p:sldId id="413" r:id="rId19"/>
    <p:sldId id="414" r:id="rId20"/>
    <p:sldId id="415" r:id="rId21"/>
    <p:sldId id="416" r:id="rId22"/>
    <p:sldId id="417" r:id="rId23"/>
    <p:sldId id="418" r:id="rId24"/>
    <p:sldId id="426" r:id="rId25"/>
    <p:sldId id="427" r:id="rId26"/>
    <p:sldId id="428" r:id="rId27"/>
    <p:sldId id="429" r:id="rId28"/>
    <p:sldId id="430" r:id="rId29"/>
    <p:sldId id="431" r:id="rId30"/>
    <p:sldId id="432" r:id="rId31"/>
    <p:sldId id="433" r:id="rId32"/>
    <p:sldId id="434" r:id="rId33"/>
    <p:sldId id="435" r:id="rId34"/>
    <p:sldId id="436" r:id="rId35"/>
    <p:sldId id="476" r:id="rId36"/>
    <p:sldId id="343" r:id="rId37"/>
    <p:sldId id="344" r:id="rId38"/>
    <p:sldId id="345" r:id="rId39"/>
    <p:sldId id="346" r:id="rId40"/>
    <p:sldId id="347" r:id="rId41"/>
    <p:sldId id="348" r:id="rId42"/>
    <p:sldId id="349" r:id="rId43"/>
    <p:sldId id="351" r:id="rId44"/>
    <p:sldId id="350" r:id="rId45"/>
    <p:sldId id="474" r:id="rId46"/>
    <p:sldId id="359" r:id="rId47"/>
    <p:sldId id="360" r:id="rId48"/>
    <p:sldId id="361" r:id="rId49"/>
    <p:sldId id="362" r:id="rId50"/>
    <p:sldId id="363" r:id="rId51"/>
    <p:sldId id="443" r:id="rId52"/>
    <p:sldId id="364" r:id="rId53"/>
    <p:sldId id="365" r:id="rId54"/>
    <p:sldId id="366" r:id="rId55"/>
    <p:sldId id="367" r:id="rId56"/>
    <p:sldId id="368" r:id="rId57"/>
    <p:sldId id="475" r:id="rId58"/>
    <p:sldId id="369" r:id="rId59"/>
    <p:sldId id="370" r:id="rId60"/>
    <p:sldId id="477" r:id="rId61"/>
    <p:sldId id="371" r:id="rId62"/>
    <p:sldId id="372" r:id="rId63"/>
    <p:sldId id="373" r:id="rId64"/>
    <p:sldId id="374" r:id="rId65"/>
    <p:sldId id="375" r:id="rId66"/>
    <p:sldId id="376" r:id="rId67"/>
    <p:sldId id="377" r:id="rId68"/>
    <p:sldId id="379" r:id="rId69"/>
    <p:sldId id="380" r:id="rId70"/>
    <p:sldId id="381" r:id="rId71"/>
    <p:sldId id="378" r:id="rId72"/>
    <p:sldId id="382" r:id="rId73"/>
    <p:sldId id="383" r:id="rId74"/>
  </p:sldIdLst>
  <p:sldSz cx="9144000" cy="6858000" type="screen4x3"/>
  <p:notesSz cx="6858000" cy="9144000"/>
  <p:defaultTextStyle>
    <a:defPPr>
      <a:defRPr lang="zh-CN"/>
    </a:defPPr>
    <a:lvl1pPr algn="l" rtl="0" eaLnBrk="0" fontAlgn="base" hangingPunct="0">
      <a:spcBef>
        <a:spcPct val="0"/>
      </a:spcBef>
      <a:spcAft>
        <a:spcPct val="0"/>
      </a:spcAft>
      <a:buClr>
        <a:schemeClr val="accent2"/>
      </a:buClr>
      <a:buSzPct val="60000"/>
      <a:buFont typeface="Wingdings" pitchFamily="2" charset="2"/>
      <a:buChar char="l"/>
      <a:defRPr sz="2400"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buClr>
        <a:schemeClr val="accent2"/>
      </a:buClr>
      <a:buSzPct val="60000"/>
      <a:buFont typeface="Wingdings" pitchFamily="2" charset="2"/>
      <a:buChar char="l"/>
      <a:defRPr sz="2400"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buClr>
        <a:schemeClr val="accent2"/>
      </a:buClr>
      <a:buSzPct val="60000"/>
      <a:buFont typeface="Wingdings" pitchFamily="2" charset="2"/>
      <a:buChar char="l"/>
      <a:defRPr sz="2400"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buClr>
        <a:schemeClr val="accent2"/>
      </a:buClr>
      <a:buSzPct val="60000"/>
      <a:buFont typeface="Wingdings" pitchFamily="2" charset="2"/>
      <a:buChar char="l"/>
      <a:defRPr sz="2400"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buClr>
        <a:schemeClr val="accent2"/>
      </a:buClr>
      <a:buSzPct val="60000"/>
      <a:buFont typeface="Wingdings" pitchFamily="2" charset="2"/>
      <a:buChar char="l"/>
      <a:defRPr sz="2400" kern="1200">
        <a:solidFill>
          <a:schemeClr val="tx1"/>
        </a:solidFill>
        <a:latin typeface="Arial" pitchFamily="34" charset="0"/>
        <a:ea typeface="宋体" pitchFamily="2" charset="-122"/>
        <a:cs typeface="+mn-cs"/>
      </a:defRPr>
    </a:lvl5pPr>
    <a:lvl6pPr marL="2286000" algn="l" defTabSz="914400" rtl="0" eaLnBrk="1" latinLnBrk="0" hangingPunct="1">
      <a:defRPr sz="2400" kern="1200">
        <a:solidFill>
          <a:schemeClr val="tx1"/>
        </a:solidFill>
        <a:latin typeface="Arial" pitchFamily="34" charset="0"/>
        <a:ea typeface="宋体" pitchFamily="2" charset="-122"/>
        <a:cs typeface="+mn-cs"/>
      </a:defRPr>
    </a:lvl6pPr>
    <a:lvl7pPr marL="2743200" algn="l" defTabSz="914400" rtl="0" eaLnBrk="1" latinLnBrk="0" hangingPunct="1">
      <a:defRPr sz="2400" kern="1200">
        <a:solidFill>
          <a:schemeClr val="tx1"/>
        </a:solidFill>
        <a:latin typeface="Arial" pitchFamily="34" charset="0"/>
        <a:ea typeface="宋体" pitchFamily="2" charset="-122"/>
        <a:cs typeface="+mn-cs"/>
      </a:defRPr>
    </a:lvl7pPr>
    <a:lvl8pPr marL="3200400" algn="l" defTabSz="914400" rtl="0" eaLnBrk="1" latinLnBrk="0" hangingPunct="1">
      <a:defRPr sz="2400" kern="1200">
        <a:solidFill>
          <a:schemeClr val="tx1"/>
        </a:solidFill>
        <a:latin typeface="Arial" pitchFamily="34" charset="0"/>
        <a:ea typeface="宋体" pitchFamily="2" charset="-122"/>
        <a:cs typeface="+mn-cs"/>
      </a:defRPr>
    </a:lvl8pPr>
    <a:lvl9pPr marL="3657600" algn="l" defTabSz="914400" rtl="0" eaLnBrk="1" latinLnBrk="0" hangingPunct="1">
      <a:defRPr sz="2400"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2" d="100"/>
          <a:sy n="122" d="100"/>
        </p:scale>
        <p:origin x="-724" y="440"/>
      </p:cViewPr>
      <p:guideLst>
        <p:guide orient="horz" pos="2160"/>
        <p:guide pos="2880"/>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F3086738-3D1C-464C-9C09-A911C6B2AE3E}" type="slidenum">
              <a:rPr lang="zh-CN" altLang="en-US"/>
              <a:pPr/>
              <a:t>‹#›</a:t>
            </a:fld>
            <a:endParaRPr lang="en-US" altLang="zh-CN" sz="1800">
              <a:latin typeface="Arial" pitchFamily="34" charset="0"/>
            </a:endParaRPr>
          </a:p>
        </p:txBody>
      </p:sp>
    </p:spTree>
    <p:extLst>
      <p:ext uri="{BB962C8B-B14F-4D97-AF65-F5344CB8AC3E}">
        <p14:creationId xmlns:p14="http://schemas.microsoft.com/office/powerpoint/2010/main" val="2022001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9AFC4E33-C0B6-444C-997F-DDE226B35B26}" type="slidenum">
              <a:rPr lang="zh-CN" altLang="en-US"/>
              <a:pPr/>
              <a:t>‹#›</a:t>
            </a:fld>
            <a:endParaRPr lang="en-US" altLang="zh-CN" sz="1800">
              <a:latin typeface="Arial" pitchFamily="34" charset="0"/>
            </a:endParaRPr>
          </a:p>
        </p:txBody>
      </p:sp>
    </p:spTree>
    <p:extLst>
      <p:ext uri="{BB962C8B-B14F-4D97-AF65-F5344CB8AC3E}">
        <p14:creationId xmlns:p14="http://schemas.microsoft.com/office/powerpoint/2010/main" val="2438241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087A3994-FEAB-47A0-A10F-6D076EF82846}" type="slidenum">
              <a:rPr lang="zh-CN" altLang="en-US"/>
              <a:pPr/>
              <a:t>‹#›</a:t>
            </a:fld>
            <a:endParaRPr lang="en-US" altLang="zh-CN" sz="1800">
              <a:latin typeface="Arial" pitchFamily="34" charset="0"/>
            </a:endParaRPr>
          </a:p>
        </p:txBody>
      </p:sp>
    </p:spTree>
    <p:extLst>
      <p:ext uri="{BB962C8B-B14F-4D97-AF65-F5344CB8AC3E}">
        <p14:creationId xmlns:p14="http://schemas.microsoft.com/office/powerpoint/2010/main" val="3289530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4575D1CF-DC75-42CD-919A-F5769D472E32}" type="slidenum">
              <a:rPr lang="zh-CN" altLang="en-US"/>
              <a:pPr/>
              <a:t>‹#›</a:t>
            </a:fld>
            <a:endParaRPr lang="en-US" altLang="zh-CN" sz="1800">
              <a:latin typeface="Arial" pitchFamily="34" charset="0"/>
            </a:endParaRPr>
          </a:p>
        </p:txBody>
      </p:sp>
    </p:spTree>
    <p:extLst>
      <p:ext uri="{BB962C8B-B14F-4D97-AF65-F5344CB8AC3E}">
        <p14:creationId xmlns:p14="http://schemas.microsoft.com/office/powerpoint/2010/main" val="3992053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AB5026D7-084D-44C8-8CEC-FAA439656FFA}" type="slidenum">
              <a:rPr lang="zh-CN" altLang="en-US"/>
              <a:pPr/>
              <a:t>‹#›</a:t>
            </a:fld>
            <a:endParaRPr lang="en-US" altLang="zh-CN" sz="1800">
              <a:latin typeface="Arial" pitchFamily="34" charset="0"/>
            </a:endParaRPr>
          </a:p>
        </p:txBody>
      </p:sp>
    </p:spTree>
    <p:extLst>
      <p:ext uri="{BB962C8B-B14F-4D97-AF65-F5344CB8AC3E}">
        <p14:creationId xmlns:p14="http://schemas.microsoft.com/office/powerpoint/2010/main" val="1522166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A1CB5794-B75E-4B49-9694-7A435AE6F395}" type="slidenum">
              <a:rPr lang="zh-CN" altLang="en-US"/>
              <a:pPr/>
              <a:t>‹#›</a:t>
            </a:fld>
            <a:endParaRPr lang="en-US" altLang="zh-CN" sz="1800">
              <a:latin typeface="Arial" pitchFamily="34" charset="0"/>
            </a:endParaRPr>
          </a:p>
        </p:txBody>
      </p:sp>
    </p:spTree>
    <p:extLst>
      <p:ext uri="{BB962C8B-B14F-4D97-AF65-F5344CB8AC3E}">
        <p14:creationId xmlns:p14="http://schemas.microsoft.com/office/powerpoint/2010/main" val="1266403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zh-CN"/>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519B1B95-4FEA-4508-9056-92023DEB0E98}" type="slidenum">
              <a:rPr lang="zh-CN" altLang="en-US"/>
              <a:pPr/>
              <a:t>‹#›</a:t>
            </a:fld>
            <a:endParaRPr lang="en-US" altLang="zh-CN" sz="1800">
              <a:latin typeface="Arial" pitchFamily="34" charset="0"/>
            </a:endParaRPr>
          </a:p>
        </p:txBody>
      </p:sp>
    </p:spTree>
    <p:extLst>
      <p:ext uri="{BB962C8B-B14F-4D97-AF65-F5344CB8AC3E}">
        <p14:creationId xmlns:p14="http://schemas.microsoft.com/office/powerpoint/2010/main" val="593987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zh-CN"/>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8900428F-2999-4D73-9C8D-25E568D443DB}" type="slidenum">
              <a:rPr lang="zh-CN" altLang="en-US"/>
              <a:pPr/>
              <a:t>‹#›</a:t>
            </a:fld>
            <a:endParaRPr lang="en-US" altLang="zh-CN" sz="1800">
              <a:latin typeface="Arial" pitchFamily="34" charset="0"/>
            </a:endParaRPr>
          </a:p>
        </p:txBody>
      </p:sp>
    </p:spTree>
    <p:extLst>
      <p:ext uri="{BB962C8B-B14F-4D97-AF65-F5344CB8AC3E}">
        <p14:creationId xmlns:p14="http://schemas.microsoft.com/office/powerpoint/2010/main" val="2195493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zh-CN"/>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C7F107E4-304E-4573-8512-A0EF01D7EC12}" type="slidenum">
              <a:rPr lang="zh-CN" altLang="en-US"/>
              <a:pPr/>
              <a:t>‹#›</a:t>
            </a:fld>
            <a:endParaRPr lang="en-US" altLang="zh-CN" sz="1800">
              <a:latin typeface="Arial" pitchFamily="34" charset="0"/>
            </a:endParaRPr>
          </a:p>
        </p:txBody>
      </p:sp>
    </p:spTree>
    <p:extLst>
      <p:ext uri="{BB962C8B-B14F-4D97-AF65-F5344CB8AC3E}">
        <p14:creationId xmlns:p14="http://schemas.microsoft.com/office/powerpoint/2010/main" val="4068105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0D193FBB-E090-4BA3-AF8B-3FD98A0B8015}" type="slidenum">
              <a:rPr lang="zh-CN" altLang="en-US"/>
              <a:pPr/>
              <a:t>‹#›</a:t>
            </a:fld>
            <a:endParaRPr lang="en-US" altLang="zh-CN" sz="1800">
              <a:latin typeface="Arial" pitchFamily="34" charset="0"/>
            </a:endParaRPr>
          </a:p>
        </p:txBody>
      </p:sp>
    </p:spTree>
    <p:extLst>
      <p:ext uri="{BB962C8B-B14F-4D97-AF65-F5344CB8AC3E}">
        <p14:creationId xmlns:p14="http://schemas.microsoft.com/office/powerpoint/2010/main" val="149723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FF23472F-18D6-4E79-ABE0-B0D8EA14B6B3}" type="slidenum">
              <a:rPr lang="zh-CN" altLang="en-US"/>
              <a:pPr/>
              <a:t>‹#›</a:t>
            </a:fld>
            <a:endParaRPr lang="en-US" altLang="zh-CN" sz="1800">
              <a:latin typeface="Arial" pitchFamily="34" charset="0"/>
            </a:endParaRPr>
          </a:p>
        </p:txBody>
      </p:sp>
    </p:spTree>
    <p:extLst>
      <p:ext uri="{BB962C8B-B14F-4D97-AF65-F5344CB8AC3E}">
        <p14:creationId xmlns:p14="http://schemas.microsoft.com/office/powerpoint/2010/main" val="1729809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5E9EFF"/>
            </a:gs>
            <a:gs pos="39998">
              <a:srgbClr val="85C2FF"/>
            </a:gs>
            <a:gs pos="70000">
              <a:srgbClr val="C4D6EB"/>
            </a:gs>
            <a:gs pos="100000">
              <a:srgbClr val="FFEBFA"/>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zh-CN" smtClean="0">
                <a:sym typeface="Verdana" pitchFamily="34" charset="0"/>
              </a:rPr>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Verdana" pitchFamily="34" charset="0"/>
              </a:rPr>
              <a:t>单击此处编辑母版文本样式</a:t>
            </a:r>
          </a:p>
          <a:p>
            <a:pPr lvl="1"/>
            <a:r>
              <a:rPr lang="zh-CN" altLang="zh-CN" smtClean="0">
                <a:sym typeface="Verdana" pitchFamily="34" charset="0"/>
              </a:rPr>
              <a:t>第二级</a:t>
            </a:r>
          </a:p>
          <a:p>
            <a:pPr lvl="2"/>
            <a:r>
              <a:rPr lang="zh-CN" altLang="zh-CN" smtClean="0">
                <a:sym typeface="Verdana" pitchFamily="34" charset="0"/>
              </a:rPr>
              <a:t>第三级</a:t>
            </a:r>
          </a:p>
          <a:p>
            <a:pPr lvl="3"/>
            <a:r>
              <a:rPr lang="zh-CN" altLang="zh-CN" smtClean="0">
                <a:sym typeface="Verdana" pitchFamily="34" charset="0"/>
              </a:rPr>
              <a:t>第四级</a:t>
            </a:r>
          </a:p>
          <a:p>
            <a:pPr lvl="4"/>
            <a:r>
              <a:rPr lang="zh-CN" altLang="zh-CN" smtClean="0">
                <a:sym typeface="Verdana" pitchFamily="34" charset="0"/>
              </a:rPr>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cmpd="sng">
            <a:solidFill>
              <a:schemeClr val="accent2"/>
            </a:solidFill>
            <a:miter lim="800000"/>
            <a:headEnd/>
            <a:tailEnd/>
          </a:ln>
        </p:spPr>
        <p:txBody>
          <a:bodyPr/>
          <a:lstStyle/>
          <a:p>
            <a:endParaRPr lang="zh-CN" altLang="zh-CN" sz="1800">
              <a:solidFill>
                <a:srgbClr val="000000"/>
              </a:solidFill>
              <a:sym typeface="Verdana" pitchFamily="34" charset="0"/>
            </a:endParaRPr>
          </a:p>
        </p:txBody>
      </p:sp>
      <p:sp>
        <p:nvSpPr>
          <p:cNvPr id="1029" name="Line 5"/>
          <p:cNvSpPr>
            <a:spLocks noChangeShapeType="1"/>
          </p:cNvSpPr>
          <p:nvPr/>
        </p:nvSpPr>
        <p:spPr bwMode="auto">
          <a:xfrm flipV="1">
            <a:off x="609600" y="6172200"/>
            <a:ext cx="7924800" cy="0"/>
          </a:xfrm>
          <a:prstGeom prst="line">
            <a:avLst/>
          </a:prstGeom>
          <a:noFill/>
          <a:ln w="3175" cmpd="sng">
            <a:solidFill>
              <a:schemeClr val="accent2"/>
            </a:solidFill>
            <a:miter lim="800000"/>
            <a:headEnd/>
            <a:tailEnd/>
          </a:ln>
          <a:extLst>
            <a:ext uri="{909E8E84-426E-40DD-AFC4-6F175D3DCCD1}">
              <a14:hiddenFill xmlns:a14="http://schemas.microsoft.com/office/drawing/2010/main">
                <a:noFill/>
              </a14:hiddenFill>
            </a:ext>
          </a:extLst>
        </p:spPr>
        <p:txBody>
          <a:bodyPr/>
          <a:lstStyle/>
          <a:p>
            <a:endParaRPr lang="zh-CN" altLang="zh-CN" sz="1800">
              <a:solidFill>
                <a:srgbClr val="000000"/>
              </a:solidFill>
              <a:sym typeface="Verdana" pitchFamily="34" charset="0"/>
            </a:endParaRPr>
          </a:p>
        </p:txBody>
      </p:sp>
      <p:sp>
        <p:nvSpPr>
          <p:cNvPr id="1030" name="Rectangle 6"/>
          <p:cNvSpPr>
            <a:spLocks noGrp="1" noChangeArrowheads="1"/>
          </p:cNvSpPr>
          <p:nvPr>
            <p:ph type="dt" sz="half" idx="2"/>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Wingdings" pitchFamily="2" charset="2"/>
              <a:buNone/>
              <a:defRPr sz="1200">
                <a:latin typeface="+mn-lt"/>
                <a:sym typeface="Verdana" pitchFamily="34" charset="0"/>
              </a:defRPr>
            </a:lvl1pPr>
          </a:lstStyle>
          <a:p>
            <a:endParaRPr lang="zh-CN" altLang="zh-CN"/>
          </a:p>
        </p:txBody>
      </p:sp>
      <p:sp>
        <p:nvSpPr>
          <p:cNvPr id="1031" name="Rectangle 7"/>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buFont typeface="Wingdings" pitchFamily="2" charset="2"/>
              <a:buNone/>
              <a:defRPr sz="1200">
                <a:latin typeface="+mn-lt"/>
                <a:sym typeface="Verdana" pitchFamily="34" charset="0"/>
              </a:defRPr>
            </a:lvl1pPr>
          </a:lstStyle>
          <a:p>
            <a:endParaRPr lang="zh-CN" altLang="zh-CN"/>
          </a:p>
        </p:txBody>
      </p:sp>
      <p:sp>
        <p:nvSpPr>
          <p:cNvPr id="1032" name="Rectangle 8"/>
          <p:cNvSpPr>
            <a:spLocks noGrp="1" noChangeArrowheads="1"/>
          </p:cNvSpPr>
          <p:nvPr>
            <p:ph type="sldNum" sz="quarter" idx="4"/>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Wingdings" pitchFamily="2" charset="2"/>
              <a:buNone/>
              <a:defRPr sz="1200">
                <a:latin typeface="+mn-lt"/>
                <a:sym typeface="Verdana" pitchFamily="34" charset="0"/>
              </a:defRPr>
            </a:lvl1pPr>
          </a:lstStyle>
          <a:p>
            <a:fld id="{79FE463E-92B5-49D8-9E3E-944705352538}" type="slidenum">
              <a:rPr lang="zh-CN" altLang="en-US"/>
              <a:pPr/>
              <a:t>‹#›</a:t>
            </a:fld>
            <a:endParaRPr lang="en-US" altLang="zh-CN" sz="1800">
              <a:latin typeface="Arial" pitchFamily="34" charset="0"/>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rtl="0" eaLnBrk="0" fontAlgn="base" hangingPunct="0">
        <a:spcBef>
          <a:spcPct val="0"/>
        </a:spcBef>
        <a:spcAft>
          <a:spcPct val="0"/>
        </a:spcAft>
        <a:defRPr sz="3800">
          <a:solidFill>
            <a:schemeClr val="tx2"/>
          </a:solidFill>
          <a:latin typeface="+mj-lt"/>
          <a:ea typeface="+mj-ea"/>
          <a:cs typeface="+mj-cs"/>
          <a:sym typeface="Verdana" pitchFamily="34" charset="0"/>
        </a:defRPr>
      </a:lvl1pPr>
      <a:lvl2pPr algn="l" rtl="0" eaLnBrk="0" fontAlgn="base" hangingPunct="0">
        <a:spcBef>
          <a:spcPct val="0"/>
        </a:spcBef>
        <a:spcAft>
          <a:spcPct val="0"/>
        </a:spcAft>
        <a:defRPr sz="3800">
          <a:solidFill>
            <a:schemeClr val="tx2"/>
          </a:solidFill>
          <a:latin typeface="Verdana" pitchFamily="34" charset="0"/>
          <a:ea typeface="宋体" pitchFamily="2" charset="-122"/>
          <a:sym typeface="Verdana" pitchFamily="34" charset="0"/>
        </a:defRPr>
      </a:lvl2pPr>
      <a:lvl3pPr algn="l" rtl="0" eaLnBrk="0" fontAlgn="base" hangingPunct="0">
        <a:spcBef>
          <a:spcPct val="0"/>
        </a:spcBef>
        <a:spcAft>
          <a:spcPct val="0"/>
        </a:spcAft>
        <a:defRPr sz="3800">
          <a:solidFill>
            <a:schemeClr val="tx2"/>
          </a:solidFill>
          <a:latin typeface="Verdana" pitchFamily="34" charset="0"/>
          <a:ea typeface="宋体" pitchFamily="2" charset="-122"/>
          <a:sym typeface="Verdana" pitchFamily="34" charset="0"/>
        </a:defRPr>
      </a:lvl3pPr>
      <a:lvl4pPr algn="l" rtl="0" eaLnBrk="0" fontAlgn="base" hangingPunct="0">
        <a:spcBef>
          <a:spcPct val="0"/>
        </a:spcBef>
        <a:spcAft>
          <a:spcPct val="0"/>
        </a:spcAft>
        <a:defRPr sz="3800">
          <a:solidFill>
            <a:schemeClr val="tx2"/>
          </a:solidFill>
          <a:latin typeface="Verdana" pitchFamily="34" charset="0"/>
          <a:ea typeface="宋体" pitchFamily="2" charset="-122"/>
          <a:sym typeface="Verdana" pitchFamily="34" charset="0"/>
        </a:defRPr>
      </a:lvl4pPr>
      <a:lvl5pPr algn="l" rtl="0" eaLnBrk="0" fontAlgn="base" hangingPunct="0">
        <a:spcBef>
          <a:spcPct val="0"/>
        </a:spcBef>
        <a:spcAft>
          <a:spcPct val="0"/>
        </a:spcAft>
        <a:defRPr sz="3800">
          <a:solidFill>
            <a:schemeClr val="tx2"/>
          </a:solidFill>
          <a:latin typeface="Verdana" pitchFamily="34" charset="0"/>
          <a:ea typeface="宋体" pitchFamily="2" charset="-122"/>
          <a:sym typeface="Verdana" pitchFamily="34" charset="0"/>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sym typeface="Verdana" pitchFamily="34" charset="0"/>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sym typeface="Verdana" pitchFamily="34" charset="0"/>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sym typeface="Verdana" pitchFamily="34" charset="0"/>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sym typeface="Verdana" pitchFamily="34" charset="0"/>
        </a:defRPr>
      </a:lvl9pPr>
    </p:titleStyle>
    <p:bodyStyle>
      <a:lvl1pPr marL="469900" indent="-469900" algn="l" defTabSz="0"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sym typeface="Verdana" pitchFamily="34" charset="0"/>
        </a:defRPr>
      </a:lvl1pPr>
      <a:lvl2pPr marL="908050" indent="-436563" algn="l" defTabSz="0"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sym typeface="Verdana" pitchFamily="34" charset="0"/>
        </a:defRPr>
      </a:lvl2pPr>
      <a:lvl3pPr marL="1304925" indent="-395288" algn="l" defTabSz="0"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sym typeface="Verdana" pitchFamily="34" charset="0"/>
        </a:defRPr>
      </a:lvl3pPr>
      <a:lvl4pPr marL="1693863" indent="-385763" algn="l" defTabSz="0"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sym typeface="Verdana" pitchFamily="34" charset="0"/>
        </a:defRPr>
      </a:lvl4pPr>
      <a:lvl5pPr marL="2093913" indent="-398463" algn="l" defTabSz="0"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sym typeface="Verdana" pitchFamily="34" charset="0"/>
        </a:defRPr>
      </a:lvl5pPr>
      <a:lvl6pPr marL="2551113" indent="-398463" algn="l" defTabSz="0"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sym typeface="Verdana" pitchFamily="34" charset="0"/>
        </a:defRPr>
      </a:lvl6pPr>
      <a:lvl7pPr marL="3008313" indent="-398463" algn="l" defTabSz="0"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sym typeface="Verdana" pitchFamily="34" charset="0"/>
        </a:defRPr>
      </a:lvl7pPr>
      <a:lvl8pPr marL="3465513" indent="-398463" algn="l" defTabSz="0"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sym typeface="Verdana" pitchFamily="34" charset="0"/>
        </a:defRPr>
      </a:lvl8pPr>
      <a:lvl9pPr marL="3922713" indent="-398463" algn="l" defTabSz="0"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sym typeface="Verdana"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wmf"/></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a:xfrm>
            <a:off x="1331775" y="2852960"/>
            <a:ext cx="6120425" cy="1371600"/>
          </a:xfrm>
          <a:ln/>
        </p:spPr>
        <p:txBody>
          <a:bodyPr/>
          <a:lstStyle/>
          <a:p>
            <a:pPr eaLnBrk="1" hangingPunct="1"/>
            <a:r>
              <a:rPr lang="zh-CN" altLang="en-US" sz="4400" b="1" dirty="0" smtClean="0">
                <a:latin typeface="方正水柱简体" pitchFamily="1" charset="-122"/>
                <a:ea typeface="方正水柱简体" pitchFamily="1" charset="-122"/>
              </a:rPr>
              <a:t>面向对象分析</a:t>
            </a:r>
            <a:r>
              <a:rPr lang="zh-CN" altLang="en-US" sz="4400" b="1" dirty="0">
                <a:latin typeface="方正水柱简体" pitchFamily="1" charset="-122"/>
                <a:ea typeface="方正水柱简体" pitchFamily="1" charset="-122"/>
              </a:rPr>
              <a:t>和设计</a:t>
            </a:r>
            <a:endParaRPr lang="zh-CN" altLang="zh-CN" sz="4400" b="1" dirty="0">
              <a:latin typeface="方正水柱简体" pitchFamily="1" charset="-122"/>
              <a:ea typeface="方正水柱简体" pitchFamily="1"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a:xfrm>
            <a:off x="539750" y="1700213"/>
            <a:ext cx="8001000" cy="4748212"/>
          </a:xfrm>
          <a:ln/>
        </p:spPr>
        <p:txBody>
          <a:bodyPr/>
          <a:lstStyle/>
          <a:p>
            <a:pPr marL="74613" algn="l" eaLnBrk="1" hangingPunct="1"/>
            <a:r>
              <a:rPr lang="en-US" altLang="zh-CN" sz="2600" dirty="0"/>
              <a:t>        </a:t>
            </a:r>
            <a:r>
              <a:rPr lang="zh-CN" altLang="en-US" sz="2600" dirty="0"/>
              <a:t>为了建立系统模型，需要定义一组</a:t>
            </a:r>
            <a:r>
              <a:rPr lang="zh-CN" altLang="en-US" sz="2600" dirty="0">
                <a:solidFill>
                  <a:srgbClr val="FF0000"/>
                </a:solidFill>
              </a:rPr>
              <a:t>图形符号</a:t>
            </a:r>
            <a:r>
              <a:rPr lang="zh-CN" altLang="en-US" sz="2600" dirty="0"/>
              <a:t>，并且规定一组</a:t>
            </a:r>
            <a:r>
              <a:rPr lang="zh-CN" altLang="en-US" sz="2400" i="1" dirty="0"/>
              <a:t>组织这些符号以表示特定语义</a:t>
            </a:r>
            <a:r>
              <a:rPr lang="zh-CN" altLang="en-US" sz="2600" dirty="0"/>
              <a:t>的</a:t>
            </a:r>
            <a:r>
              <a:rPr lang="zh-CN" altLang="en-US" sz="2600" dirty="0">
                <a:solidFill>
                  <a:srgbClr val="FF0000"/>
                </a:solidFill>
              </a:rPr>
              <a:t>规则</a:t>
            </a:r>
            <a:r>
              <a:rPr lang="zh-CN" altLang="en-US" sz="2600" dirty="0"/>
              <a:t>。如</a:t>
            </a:r>
            <a:r>
              <a:rPr lang="zh-CN" altLang="en-US" sz="2600" dirty="0">
                <a:latin typeface="宋体" pitchFamily="2" charset="-122"/>
                <a:sym typeface="宋体" pitchFamily="2" charset="-122"/>
              </a:rPr>
              <a:t>对象模型</a:t>
            </a:r>
            <a:r>
              <a:rPr lang="zh-CN" altLang="en-US" sz="2600" dirty="0"/>
              <a:t>，需要包含下列符号：</a:t>
            </a:r>
          </a:p>
          <a:p>
            <a:pPr marL="1304925" lvl="2" indent="-395288" algn="l" eaLnBrk="1" hangingPunct="1">
              <a:buFont typeface="Wingdings" pitchFamily="2" charset="2"/>
              <a:buChar char="Ø"/>
            </a:pPr>
            <a:r>
              <a:rPr lang="zh-CN" altLang="en-US" sz="2400" dirty="0"/>
              <a:t>表示类的符号（应该既能表示属性又能表示服务）；</a:t>
            </a:r>
          </a:p>
          <a:p>
            <a:pPr marL="1304925" lvl="2" indent="-395288" algn="l" eaLnBrk="1" hangingPunct="1">
              <a:buFont typeface="Wingdings" pitchFamily="2" charset="2"/>
              <a:buChar char="Ø"/>
            </a:pPr>
            <a:r>
              <a:rPr lang="zh-CN" altLang="en-US" sz="2400" dirty="0"/>
              <a:t>表示对象（类实例）的符号；</a:t>
            </a:r>
          </a:p>
          <a:p>
            <a:pPr marL="1304925" lvl="2" indent="-395288" algn="l" eaLnBrk="1" hangingPunct="1">
              <a:buFont typeface="Wingdings" pitchFamily="2" charset="2"/>
              <a:buChar char="Ø"/>
            </a:pPr>
            <a:r>
              <a:rPr lang="zh-CN" altLang="en-US" sz="2400" dirty="0"/>
              <a:t>表示继承关系的符号；</a:t>
            </a:r>
          </a:p>
          <a:p>
            <a:pPr marL="1304925" lvl="2" indent="-395288" algn="l" eaLnBrk="1" hangingPunct="1">
              <a:buFont typeface="Wingdings" pitchFamily="2" charset="2"/>
              <a:buChar char="Ø"/>
            </a:pPr>
            <a:r>
              <a:rPr lang="zh-CN" altLang="en-US" sz="2400" dirty="0"/>
              <a:t>表示类和（或）对象 间其他关系的符号。</a:t>
            </a:r>
            <a:endParaRPr lang="en-US" altLang="zh-CN" sz="2400" dirty="0"/>
          </a:p>
          <a:p>
            <a:pPr marL="74613" eaLnBrk="1" hangingPunct="1"/>
            <a:r>
              <a:rPr lang="zh-CN" altLang="en-US" sz="2800" b="1" dirty="0" smtClean="0">
                <a:solidFill>
                  <a:srgbClr val="002060"/>
                </a:solidFill>
              </a:rPr>
              <a:t>统一</a:t>
            </a:r>
            <a:r>
              <a:rPr lang="zh-CN" altLang="en-US" sz="2800" b="1" dirty="0">
                <a:solidFill>
                  <a:srgbClr val="002060"/>
                </a:solidFill>
              </a:rPr>
              <a:t>建模语言（</a:t>
            </a:r>
            <a:r>
              <a:rPr lang="en-US" altLang="zh-CN" sz="2800" b="1" dirty="0">
                <a:solidFill>
                  <a:srgbClr val="002060"/>
                </a:solidFill>
              </a:rPr>
              <a:t>UML</a:t>
            </a:r>
            <a:r>
              <a:rPr lang="zh-CN" altLang="en-US" sz="2800" b="1" dirty="0">
                <a:solidFill>
                  <a:srgbClr val="002060"/>
                </a:solidFill>
              </a:rPr>
              <a:t>）为建立系统模型提供了一个图形化的表示手段</a:t>
            </a:r>
            <a:endParaRPr lang="en-US" altLang="zh-CN" sz="2800" b="1" dirty="0">
              <a:solidFill>
                <a:srgbClr val="00206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ln/>
        </p:spPr>
        <p:txBody>
          <a:bodyPr/>
          <a:lstStyle/>
          <a:p>
            <a:pPr algn="ctr" eaLnBrk="1" hangingPunct="1"/>
            <a:r>
              <a:rPr lang="en-US" altLang="zh-CN"/>
              <a:t>UML</a:t>
            </a:r>
            <a:r>
              <a:rPr lang="zh-CN" altLang="en-US"/>
              <a:t>建模技术</a:t>
            </a:r>
          </a:p>
        </p:txBody>
      </p:sp>
      <p:sp>
        <p:nvSpPr>
          <p:cNvPr id="13315" name="Rectangle 3"/>
          <p:cNvSpPr>
            <a:spLocks noGrp="1" noChangeArrowheads="1"/>
          </p:cNvSpPr>
          <p:nvPr>
            <p:ph type="body" idx="1"/>
          </p:nvPr>
        </p:nvSpPr>
        <p:spPr>
          <a:xfrm>
            <a:off x="566738" y="1752600"/>
            <a:ext cx="8001000" cy="4267200"/>
          </a:xfrm>
          <a:ln/>
        </p:spPr>
        <p:txBody>
          <a:bodyPr/>
          <a:lstStyle/>
          <a:p>
            <a:pPr marL="469900" indent="-469900" algn="l" eaLnBrk="1" hangingPunct="1"/>
            <a:r>
              <a:rPr lang="en-US" altLang="zh-CN" sz="2600"/>
              <a:t>1. </a:t>
            </a:r>
            <a:r>
              <a:rPr lang="en-US" altLang="zh-CN" sz="2600" b="1">
                <a:solidFill>
                  <a:schemeClr val="accent2"/>
                </a:solidFill>
              </a:rPr>
              <a:t>UML</a:t>
            </a:r>
            <a:r>
              <a:rPr lang="zh-CN" altLang="en-US" sz="2600"/>
              <a:t>（</a:t>
            </a:r>
            <a:r>
              <a:rPr lang="en-US" altLang="zh-CN" sz="2600"/>
              <a:t>Unified Modeling Language</a:t>
            </a:r>
            <a:r>
              <a:rPr lang="zh-CN" altLang="en-US" sz="2600"/>
              <a:t>， </a:t>
            </a:r>
            <a:r>
              <a:rPr lang="zh-CN" altLang="en-US" sz="2600" b="1">
                <a:solidFill>
                  <a:schemeClr val="accent2"/>
                </a:solidFill>
              </a:rPr>
              <a:t>统一建模语言</a:t>
            </a:r>
            <a:r>
              <a:rPr lang="zh-CN" altLang="en-US" sz="2600"/>
              <a:t>）</a:t>
            </a:r>
          </a:p>
          <a:p>
            <a:pPr marL="469900" indent="-469900" algn="l" eaLnBrk="1" hangingPunct="1"/>
            <a:r>
              <a:rPr lang="zh-CN" altLang="en-US" sz="2600"/>
              <a:t>	    </a:t>
            </a:r>
            <a:r>
              <a:rPr lang="en-US" altLang="zh-CN" sz="2600"/>
              <a:t>UML</a:t>
            </a:r>
            <a:r>
              <a:rPr lang="zh-CN" altLang="en-US" sz="2600"/>
              <a:t>是软件和系统开发的标准建模语言。它主要以图形的方式对系统进行分析、设计。</a:t>
            </a:r>
          </a:p>
          <a:p>
            <a:pPr marL="469900" indent="-469900" algn="l" eaLnBrk="1" hangingPunct="1"/>
            <a:r>
              <a:rPr lang="zh-CN" altLang="en-US" sz="2600"/>
              <a:t>	    </a:t>
            </a:r>
            <a:r>
              <a:rPr lang="en-US" altLang="zh-CN" sz="2600"/>
              <a:t>UML</a:t>
            </a:r>
            <a:r>
              <a:rPr lang="zh-CN" altLang="en-US" sz="2600"/>
              <a:t>是在多种面向对象分析与设计方法相互融合的基础上形成的，是一种专用于系统建模的语言。它为开发人员与客户之间，以及开发人员之间的沟通与理解架起了</a:t>
            </a:r>
            <a:r>
              <a:rPr lang="zh-CN" altLang="en-US" sz="2600">
                <a:latin typeface="Arial" pitchFamily="34" charset="0"/>
                <a:sym typeface="Arial" pitchFamily="34" charset="0"/>
              </a:rPr>
              <a:t>“</a:t>
            </a:r>
            <a:r>
              <a:rPr lang="zh-CN" altLang="en-US" sz="2600"/>
              <a:t>桥梁</a:t>
            </a:r>
            <a:r>
              <a:rPr lang="zh-CN" altLang="en-US" sz="2600">
                <a:latin typeface="Arial" pitchFamily="34" charset="0"/>
                <a:sym typeface="Arial" pitchFamily="34" charset="0"/>
              </a:rPr>
              <a:t>”</a:t>
            </a:r>
            <a:r>
              <a:rPr lang="zh-CN" altLang="en-US" sz="2600"/>
              <a:t>。</a:t>
            </a:r>
            <a:endParaRPr lang="en-US" altLang="zh-CN" sz="2600"/>
          </a:p>
          <a:p>
            <a:pPr marL="469900" indent="-469900" algn="l" eaLnBrk="1" hangingPunct="1"/>
            <a:endParaRPr lang="zh-CN" altLang="en-US" sz="26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ln/>
        </p:spPr>
        <p:txBody>
          <a:bodyPr/>
          <a:lstStyle/>
          <a:p>
            <a:pPr eaLnBrk="1" hangingPunct="1"/>
            <a:r>
              <a:rPr lang="en-US" altLang="zh-CN" sz="4000"/>
              <a:t>2.UML</a:t>
            </a:r>
            <a:r>
              <a:rPr lang="zh-CN" altLang="en-US" sz="4000"/>
              <a:t>系统视图</a:t>
            </a:r>
            <a:endParaRPr lang="zh-CN" altLang="en-US"/>
          </a:p>
        </p:txBody>
      </p:sp>
      <p:sp>
        <p:nvSpPr>
          <p:cNvPr id="14339" name="Rectangle 3"/>
          <p:cNvSpPr>
            <a:spLocks noGrp="1" noChangeArrowheads="1"/>
          </p:cNvSpPr>
          <p:nvPr>
            <p:ph type="body" idx="1"/>
          </p:nvPr>
        </p:nvSpPr>
        <p:spPr>
          <a:xfrm>
            <a:off x="566738" y="1752600"/>
            <a:ext cx="8001000" cy="4267200"/>
          </a:xfrm>
          <a:ln/>
        </p:spPr>
        <p:txBody>
          <a:bodyPr/>
          <a:lstStyle/>
          <a:p>
            <a:pPr marL="469900" indent="-469900" algn="l" eaLnBrk="1" hangingPunct="1">
              <a:lnSpc>
                <a:spcPct val="80000"/>
              </a:lnSpc>
              <a:buFont typeface="Wingdings" pitchFamily="2" charset="2"/>
              <a:buChar char="o"/>
            </a:pPr>
            <a:r>
              <a:rPr lang="en-US" altLang="zh-CN" sz="2400"/>
              <a:t>UML </a:t>
            </a:r>
            <a:r>
              <a:rPr lang="zh-CN" altLang="en-US" sz="2400"/>
              <a:t>是用来描述模型的，它用模型来描述系统的结构、或静态特征、以及行为或动态特征</a:t>
            </a:r>
          </a:p>
          <a:p>
            <a:pPr marL="469900" indent="-469900" algn="l" eaLnBrk="1" hangingPunct="1">
              <a:lnSpc>
                <a:spcPct val="80000"/>
              </a:lnSpc>
              <a:buFont typeface="Wingdings" pitchFamily="2" charset="2"/>
              <a:buChar char="o"/>
            </a:pPr>
            <a:r>
              <a:rPr lang="zh-CN" altLang="en-US" sz="2400"/>
              <a:t>它从不同的视角为系统的架构建模，形成系统的不同视图（</a:t>
            </a:r>
            <a:r>
              <a:rPr lang="en-US" altLang="zh-CN" sz="2400"/>
              <a:t>view</a:t>
            </a:r>
            <a:r>
              <a:rPr lang="zh-CN" altLang="en-US" sz="2400"/>
              <a:t>）</a:t>
            </a:r>
          </a:p>
          <a:p>
            <a:pPr marL="469900" indent="-469900" algn="l" eaLnBrk="1" hangingPunct="1">
              <a:lnSpc>
                <a:spcPct val="80000"/>
              </a:lnSpc>
              <a:buFont typeface="Wingdings" pitchFamily="2" charset="2"/>
              <a:buChar char="o"/>
            </a:pPr>
            <a:r>
              <a:rPr lang="zh-CN" altLang="en-US" sz="2400"/>
              <a:t>每一种</a:t>
            </a:r>
            <a:r>
              <a:rPr lang="en-US" altLang="zh-CN" sz="2400"/>
              <a:t>UML </a:t>
            </a:r>
            <a:r>
              <a:rPr lang="zh-CN" altLang="en-US" sz="2400"/>
              <a:t>的视图都是由一个或多个图（</a:t>
            </a:r>
            <a:r>
              <a:rPr lang="en-US" altLang="zh-CN" sz="2400"/>
              <a:t>diagram </a:t>
            </a:r>
            <a:r>
              <a:rPr lang="zh-CN" altLang="en-US" sz="2400"/>
              <a:t>）组成的，一个图就是系统架构在某个侧面的表示，它与其它图是一致的，所有的图一起组成了系统的完整视图。</a:t>
            </a:r>
          </a:p>
          <a:p>
            <a:pPr marL="469900" indent="-469900" algn="l" eaLnBrk="1" hangingPunct="1">
              <a:lnSpc>
                <a:spcPct val="80000"/>
              </a:lnSpc>
              <a:buFont typeface="Wingdings" pitchFamily="2" charset="2"/>
              <a:buChar char="o"/>
            </a:pPr>
            <a:r>
              <a:rPr lang="en-US" altLang="zh-CN" sz="2400"/>
              <a:t>UML </a:t>
            </a:r>
            <a:r>
              <a:rPr lang="zh-CN" altLang="en-US" sz="2400"/>
              <a:t>提供了九种不同的图描述系统模型。可以分成两大类：</a:t>
            </a:r>
          </a:p>
          <a:p>
            <a:pPr marL="908050" lvl="1" indent="-436563" algn="l" eaLnBrk="1" hangingPunct="1">
              <a:lnSpc>
                <a:spcPct val="80000"/>
              </a:lnSpc>
              <a:buFont typeface="Wingdings" pitchFamily="2" charset="2"/>
              <a:buChar char="n"/>
            </a:pPr>
            <a:r>
              <a:rPr lang="zh-CN" altLang="en-US" sz="2400"/>
              <a:t>一类是静态图。包括用例图、类图、对象图、组件图、配置图</a:t>
            </a:r>
          </a:p>
          <a:p>
            <a:pPr marL="908050" lvl="1" indent="-436563" algn="l" eaLnBrk="1" hangingPunct="1">
              <a:lnSpc>
                <a:spcPct val="80000"/>
              </a:lnSpc>
              <a:buFont typeface="Wingdings" pitchFamily="2" charset="2"/>
              <a:buChar char="n"/>
            </a:pPr>
            <a:r>
              <a:rPr lang="zh-CN" altLang="en-US" sz="2400"/>
              <a:t>另一类是动态图。包括序列图、协作图、状态图和活动图</a:t>
            </a:r>
          </a:p>
          <a:p>
            <a:pPr marL="469900" indent="-469900" algn="l" eaLnBrk="1" hangingPunct="1">
              <a:lnSpc>
                <a:spcPct val="80000"/>
              </a:lnSpc>
              <a:buFont typeface="Wingdings" pitchFamily="2" charset="2"/>
              <a:buChar char="o"/>
            </a:pPr>
            <a:endParaRPr lang="zh-CN" altLang="en-US" sz="2600"/>
          </a:p>
          <a:p>
            <a:pPr marL="469900" indent="-469900" algn="l" eaLnBrk="1" hangingPunct="1">
              <a:lnSpc>
                <a:spcPct val="80000"/>
              </a:lnSpc>
              <a:buFont typeface="Wingdings" pitchFamily="2" charset="2"/>
              <a:buChar char="o"/>
            </a:pPr>
            <a:endParaRPr lang="zh-CN" altLang="en-US" sz="26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Object 4"/>
          <p:cNvPicPr>
            <a:picLocks noGrp="1"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188" y="1751013"/>
            <a:ext cx="6578600" cy="431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标题 1"/>
          <p:cNvSpPr>
            <a:spLocks noGrp="1" noChangeArrowheads="1"/>
          </p:cNvSpPr>
          <p:nvPr>
            <p:ph type="title" idx="4294967295"/>
          </p:nvPr>
        </p:nvSpPr>
        <p:spPr>
          <a:ln/>
        </p:spPr>
        <p:txBody>
          <a:bodyPr/>
          <a:lstStyle/>
          <a:p>
            <a:endParaRPr lang="zh-CN"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ln/>
        </p:spPr>
        <p:txBody>
          <a:bodyPr/>
          <a:lstStyle/>
          <a:p>
            <a:pPr eaLnBrk="1" hangingPunct="1"/>
            <a:r>
              <a:rPr lang="en-US" altLang="zh-CN"/>
              <a:t>UML</a:t>
            </a:r>
            <a:r>
              <a:rPr lang="zh-CN" altLang="en-US"/>
              <a:t>图</a:t>
            </a:r>
            <a:r>
              <a:rPr lang="en-US" altLang="zh-CN" sz="2400"/>
              <a:t>(preview)</a:t>
            </a:r>
            <a:endParaRPr lang="zh-CN" altLang="en-US" sz="2400"/>
          </a:p>
        </p:txBody>
      </p:sp>
      <p:sp>
        <p:nvSpPr>
          <p:cNvPr id="16387" name="Rectangle 3"/>
          <p:cNvSpPr>
            <a:spLocks noGrp="1" noChangeArrowheads="1"/>
          </p:cNvSpPr>
          <p:nvPr>
            <p:ph sz="half" idx="1"/>
          </p:nvPr>
        </p:nvSpPr>
        <p:spPr>
          <a:xfrm>
            <a:off x="566738" y="1752600"/>
            <a:ext cx="3924300" cy="4267200"/>
          </a:xfrm>
          <a:ln/>
        </p:spPr>
        <p:txBody>
          <a:bodyPr/>
          <a:lstStyle/>
          <a:p>
            <a:pPr marL="469900" indent="-469900" algn="l" eaLnBrk="1" hangingPunct="1"/>
            <a:r>
              <a:rPr lang="en-US" altLang="zh-CN" sz="2600"/>
              <a:t>1) </a:t>
            </a:r>
            <a:r>
              <a:rPr lang="zh-CN" altLang="en-US" sz="2600"/>
              <a:t>用例图</a:t>
            </a:r>
            <a:endParaRPr lang="zh-CN" altLang="en-US"/>
          </a:p>
        </p:txBody>
      </p:sp>
      <p:pic>
        <p:nvPicPr>
          <p:cNvPr id="16388" name="Object 4"/>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012950"/>
            <a:ext cx="6553200"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ln/>
        </p:spPr>
        <p:txBody>
          <a:bodyPr/>
          <a:lstStyle/>
          <a:p>
            <a:pPr eaLnBrk="1" hangingPunct="1"/>
            <a:r>
              <a:rPr lang="en-US" altLang="zh-CN" sz="2600">
                <a:solidFill>
                  <a:schemeClr val="tx1"/>
                </a:solidFill>
              </a:rPr>
              <a:t>2) </a:t>
            </a:r>
            <a:r>
              <a:rPr lang="zh-CN" altLang="en-US" sz="2600">
                <a:solidFill>
                  <a:schemeClr val="tx1"/>
                </a:solidFill>
              </a:rPr>
              <a:t>时序图：打印</a:t>
            </a:r>
            <a:endParaRPr lang="zh-CN" altLang="en-US"/>
          </a:p>
        </p:txBody>
      </p:sp>
      <p:pic>
        <p:nvPicPr>
          <p:cNvPr id="17411" name="Object 4"/>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412875"/>
            <a:ext cx="7488237" cy="469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ln/>
        </p:spPr>
        <p:txBody>
          <a:bodyPr/>
          <a:lstStyle/>
          <a:p>
            <a:pPr eaLnBrk="1" hangingPunct="1"/>
            <a:r>
              <a:rPr lang="en-US" altLang="zh-CN" sz="2600">
                <a:solidFill>
                  <a:schemeClr val="tx1"/>
                </a:solidFill>
              </a:rPr>
              <a:t>3) </a:t>
            </a:r>
            <a:r>
              <a:rPr lang="zh-CN" altLang="en-US" sz="2600">
                <a:solidFill>
                  <a:schemeClr val="tx1"/>
                </a:solidFill>
              </a:rPr>
              <a:t>时序图：打电话</a:t>
            </a:r>
            <a:endParaRPr lang="zh-CN" altLang="en-US"/>
          </a:p>
        </p:txBody>
      </p:sp>
      <p:pic>
        <p:nvPicPr>
          <p:cNvPr id="18435" name="Object 4"/>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739900"/>
            <a:ext cx="7704138" cy="444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ln/>
        </p:spPr>
        <p:txBody>
          <a:bodyPr/>
          <a:lstStyle/>
          <a:p>
            <a:pPr eaLnBrk="1" hangingPunct="1"/>
            <a:r>
              <a:rPr lang="en-US" altLang="zh-CN" sz="2600">
                <a:solidFill>
                  <a:schemeClr val="tx1"/>
                </a:solidFill>
              </a:rPr>
              <a:t>4) </a:t>
            </a:r>
            <a:r>
              <a:rPr lang="zh-CN" altLang="en-US" sz="2600">
                <a:solidFill>
                  <a:schemeClr val="tx1"/>
                </a:solidFill>
              </a:rPr>
              <a:t>协同图：打印</a:t>
            </a:r>
            <a:endParaRPr lang="zh-CN" altLang="en-US"/>
          </a:p>
        </p:txBody>
      </p:sp>
      <p:pic>
        <p:nvPicPr>
          <p:cNvPr id="19459" name="Object 4"/>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752600"/>
            <a:ext cx="7354887" cy="473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ln/>
        </p:spPr>
        <p:txBody>
          <a:bodyPr/>
          <a:lstStyle/>
          <a:p>
            <a:pPr eaLnBrk="1" hangingPunct="1"/>
            <a:r>
              <a:rPr lang="en-US" altLang="zh-CN" sz="2600"/>
              <a:t>5) </a:t>
            </a:r>
            <a:r>
              <a:rPr lang="zh-CN" altLang="en-US" sz="2600"/>
              <a:t>状态图：电梯</a:t>
            </a:r>
            <a:endParaRPr lang="zh-CN" altLang="en-US"/>
          </a:p>
        </p:txBody>
      </p:sp>
      <p:pic>
        <p:nvPicPr>
          <p:cNvPr id="20483" name="Object 4"/>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122363"/>
            <a:ext cx="7056438"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ln/>
        </p:spPr>
        <p:txBody>
          <a:bodyPr/>
          <a:lstStyle/>
          <a:p>
            <a:pPr eaLnBrk="1" hangingPunct="1"/>
            <a:r>
              <a:rPr lang="en-US" altLang="zh-CN" sz="2600"/>
              <a:t>6) </a:t>
            </a:r>
            <a:r>
              <a:rPr lang="zh-CN" altLang="en-US" sz="2600"/>
              <a:t>封包</a:t>
            </a:r>
            <a:endParaRPr lang="zh-CN" altLang="en-US"/>
          </a:p>
        </p:txBody>
      </p:sp>
      <p:pic>
        <p:nvPicPr>
          <p:cNvPr id="21507" name="Object 4"/>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700213"/>
            <a:ext cx="7200900"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1">
          <a:gsLst>
            <a:gs pos="0">
              <a:srgbClr val="03D4A8"/>
            </a:gs>
            <a:gs pos="25000">
              <a:srgbClr val="21D6E0"/>
            </a:gs>
            <a:gs pos="75000">
              <a:srgbClr val="0087E6"/>
            </a:gs>
            <a:gs pos="100000">
              <a:srgbClr val="005CBF"/>
            </a:gs>
          </a:gsLst>
          <a:lin ang="5400000" scaled="1"/>
        </a:gra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ln/>
        </p:spPr>
        <p:txBody>
          <a:bodyPr/>
          <a:lstStyle/>
          <a:p>
            <a:pPr algn="ctr" eaLnBrk="1" hangingPunct="1"/>
            <a:r>
              <a:rPr lang="zh-CN" altLang="zh-CN" sz="4400"/>
              <a:t>主要内容</a:t>
            </a:r>
            <a:endParaRPr lang="zh-CN" altLang="zh-CN"/>
          </a:p>
        </p:txBody>
      </p:sp>
      <p:sp>
        <p:nvSpPr>
          <p:cNvPr id="4099" name="Rectangle 3"/>
          <p:cNvSpPr>
            <a:spLocks noGrp="1" noChangeArrowheads="1"/>
          </p:cNvSpPr>
          <p:nvPr>
            <p:ph type="body" idx="1"/>
          </p:nvPr>
        </p:nvSpPr>
        <p:spPr>
          <a:xfrm>
            <a:off x="566738" y="1752600"/>
            <a:ext cx="8001000" cy="4267200"/>
          </a:xfrm>
          <a:ln/>
        </p:spPr>
        <p:txBody>
          <a:bodyPr/>
          <a:lstStyle/>
          <a:p>
            <a:pPr marL="571500" indent="-571500" algn="l" eaLnBrk="1" hangingPunct="1">
              <a:buFont typeface="Wingdings" pitchFamily="2" charset="2"/>
              <a:buAutoNum type="arabicPeriod"/>
            </a:pPr>
            <a:r>
              <a:rPr lang="zh-CN" altLang="en-US"/>
              <a:t>面向对象建模</a:t>
            </a:r>
          </a:p>
          <a:p>
            <a:pPr marL="571500" indent="-571500" algn="l" eaLnBrk="1" hangingPunct="1">
              <a:buFont typeface="Wingdings" pitchFamily="2" charset="2"/>
              <a:buAutoNum type="arabicPeriod"/>
            </a:pPr>
            <a:r>
              <a:rPr lang="zh-CN" altLang="en-US"/>
              <a:t>对象模型</a:t>
            </a:r>
          </a:p>
          <a:p>
            <a:pPr marL="571500" indent="-571500" algn="l" eaLnBrk="1" hangingPunct="1">
              <a:buFont typeface="Wingdings" pitchFamily="2" charset="2"/>
              <a:buAutoNum type="arabicPeriod"/>
            </a:pPr>
            <a:r>
              <a:rPr lang="en-US" altLang="zh-CN"/>
              <a:t>UML</a:t>
            </a:r>
            <a:r>
              <a:rPr lang="zh-CN" altLang="en-US"/>
              <a:t>建模技术</a:t>
            </a:r>
          </a:p>
          <a:p>
            <a:pPr marL="571500" indent="-571500" algn="l" eaLnBrk="1" hangingPunct="1">
              <a:buFont typeface="Wingdings" pitchFamily="2" charset="2"/>
              <a:buAutoNum type="arabicPeriod"/>
            </a:pPr>
            <a:r>
              <a:rPr lang="zh-CN" altLang="en-US"/>
              <a:t>面向对象分析</a:t>
            </a:r>
          </a:p>
          <a:p>
            <a:pPr marL="571500" indent="-571500" algn="l" eaLnBrk="1" hangingPunct="1">
              <a:buFont typeface="Wingdings" pitchFamily="2" charset="2"/>
              <a:buAutoNum type="arabicPeriod"/>
            </a:pPr>
            <a:r>
              <a:rPr lang="zh-CN" altLang="en-US"/>
              <a:t>面向对象设计</a:t>
            </a:r>
          </a:p>
          <a:p>
            <a:pPr marL="571500" indent="-571500" algn="l" eaLnBrk="1" hangingPunct="1">
              <a:buFont typeface="Wingdings" pitchFamily="2" charset="2"/>
              <a:buAutoNum type="arabicPeriod"/>
            </a:pPr>
            <a:r>
              <a:rPr lang="zh-CN" altLang="en-US"/>
              <a:t>面向对象实现</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ln/>
        </p:spPr>
        <p:txBody>
          <a:bodyPr/>
          <a:lstStyle/>
          <a:p>
            <a:pPr eaLnBrk="1" hangingPunct="1"/>
            <a:r>
              <a:rPr lang="en-US" altLang="zh-CN" sz="2600"/>
              <a:t>7) </a:t>
            </a:r>
            <a:r>
              <a:rPr lang="zh-CN" altLang="en-US" sz="2600"/>
              <a:t>活动图：磁盘</a:t>
            </a:r>
            <a:endParaRPr lang="zh-CN" altLang="en-US"/>
          </a:p>
        </p:txBody>
      </p:sp>
      <p:pic>
        <p:nvPicPr>
          <p:cNvPr id="22531" name="Object 4"/>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476375"/>
            <a:ext cx="7561263" cy="481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ln/>
        </p:spPr>
        <p:txBody>
          <a:bodyPr/>
          <a:lstStyle/>
          <a:p>
            <a:pPr eaLnBrk="1" hangingPunct="1"/>
            <a:r>
              <a:rPr lang="en-US" altLang="zh-CN" sz="2600"/>
              <a:t>8) </a:t>
            </a:r>
            <a:r>
              <a:rPr lang="zh-CN" altLang="en-US" sz="2600"/>
              <a:t>构件分布图</a:t>
            </a:r>
            <a:endParaRPr lang="zh-CN" altLang="en-US"/>
          </a:p>
        </p:txBody>
      </p:sp>
      <p:pic>
        <p:nvPicPr>
          <p:cNvPr id="23555" name="Object 4"/>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0313" y="1771650"/>
            <a:ext cx="4133850"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ln/>
        </p:spPr>
        <p:txBody>
          <a:bodyPr/>
          <a:lstStyle/>
          <a:p>
            <a:pPr eaLnBrk="1" hangingPunct="1"/>
            <a:r>
              <a:rPr lang="en-US" altLang="zh-CN" sz="2600"/>
              <a:t>9) </a:t>
            </a:r>
            <a:r>
              <a:rPr lang="zh-CN" altLang="en-US" sz="2600"/>
              <a:t>构件图的组合</a:t>
            </a:r>
            <a:endParaRPr lang="zh-CN" altLang="en-US"/>
          </a:p>
        </p:txBody>
      </p:sp>
      <p:pic>
        <p:nvPicPr>
          <p:cNvPr id="24579" name="Object 4"/>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581150"/>
            <a:ext cx="6913563" cy="487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ln/>
        </p:spPr>
        <p:txBody>
          <a:bodyPr/>
          <a:lstStyle/>
          <a:p>
            <a:pPr eaLnBrk="1" hangingPunct="1"/>
            <a:r>
              <a:rPr lang="en-US" altLang="zh-CN" sz="2600"/>
              <a:t>10) </a:t>
            </a:r>
            <a:r>
              <a:rPr lang="zh-CN" altLang="en-US" sz="2600"/>
              <a:t>配置图：主机与外围设备</a:t>
            </a:r>
            <a:endParaRPr lang="zh-CN" altLang="en-US"/>
          </a:p>
        </p:txBody>
      </p:sp>
      <p:pic>
        <p:nvPicPr>
          <p:cNvPr id="25603" name="Object 4"/>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975" y="1752600"/>
            <a:ext cx="6484938"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558800" y="333375"/>
            <a:ext cx="8001000" cy="1216025"/>
          </a:xfrm>
          <a:ln/>
        </p:spPr>
        <p:txBody>
          <a:bodyPr/>
          <a:lstStyle/>
          <a:p>
            <a:pPr eaLnBrk="1" hangingPunct="1"/>
            <a:r>
              <a:rPr lang="en-US" altLang="zh-CN" sz="3200">
                <a:solidFill>
                  <a:schemeClr val="tx1"/>
                </a:solidFill>
              </a:rPr>
              <a:t>11</a:t>
            </a:r>
            <a:r>
              <a:rPr lang="zh-CN" altLang="en-US" sz="3200">
                <a:solidFill>
                  <a:schemeClr val="tx1"/>
                </a:solidFill>
              </a:rPr>
              <a:t>）类图</a:t>
            </a:r>
            <a:endParaRPr lang="zh-CN" altLang="en-US"/>
          </a:p>
        </p:txBody>
      </p:sp>
      <p:sp>
        <p:nvSpPr>
          <p:cNvPr id="26627" name="Rectangle 4"/>
          <p:cNvSpPr>
            <a:spLocks noChangeArrowheads="1"/>
          </p:cNvSpPr>
          <p:nvPr/>
        </p:nvSpPr>
        <p:spPr bwMode="auto">
          <a:xfrm>
            <a:off x="685800" y="1676400"/>
            <a:ext cx="7924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400">
                <a:solidFill>
                  <a:schemeClr val="tx1"/>
                </a:solidFill>
                <a:latin typeface="Arial" pitchFamily="34" charset="0"/>
                <a:ea typeface="宋体" pitchFamily="2" charset="-122"/>
              </a:defRPr>
            </a:lvl4pPr>
            <a:lvl5pPr>
              <a:defRPr sz="2400">
                <a:solidFill>
                  <a:schemeClr val="tx1"/>
                </a:solidFill>
                <a:latin typeface="Arial" pitchFamily="34" charset="0"/>
                <a:ea typeface="宋体" pitchFamily="2" charset="-122"/>
              </a:defRPr>
            </a:lvl5pPr>
            <a:lvl6pPr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pPr>
              <a:spcBef>
                <a:spcPct val="20000"/>
              </a:spcBef>
              <a:buClr>
                <a:schemeClr val="accent1"/>
              </a:buClr>
              <a:buSzPct val="65000"/>
              <a:buFont typeface="Wingdings" pitchFamily="2" charset="2"/>
              <a:buChar char="n"/>
            </a:pPr>
            <a:r>
              <a:rPr lang="zh-CN" altLang="en-US" sz="2100" b="1">
                <a:solidFill>
                  <a:srgbClr val="000000"/>
                </a:solidFill>
                <a:sym typeface="Verdana" pitchFamily="34" charset="0"/>
              </a:rPr>
              <a:t>类图用于表示类的存在和类与类之间的相互关系，是从系统构成的角度来描述正在开发的系统。</a:t>
            </a:r>
          </a:p>
          <a:p>
            <a:pPr>
              <a:spcBef>
                <a:spcPct val="20000"/>
              </a:spcBef>
              <a:buClr>
                <a:schemeClr val="accent1"/>
              </a:buClr>
              <a:buSzPct val="65000"/>
              <a:buFont typeface="Wingdings" pitchFamily="2" charset="2"/>
              <a:buChar char="n"/>
            </a:pPr>
            <a:r>
              <a:rPr lang="zh-CN" altLang="en-US" sz="2100" b="1">
                <a:solidFill>
                  <a:srgbClr val="000000"/>
                </a:solidFill>
                <a:sym typeface="Verdana" pitchFamily="34" charset="0"/>
              </a:rPr>
              <a:t>类的表示：</a:t>
            </a:r>
            <a:endParaRPr lang="zh-CN" altLang="en-US" sz="2100">
              <a:solidFill>
                <a:srgbClr val="000000"/>
              </a:solidFill>
              <a:sym typeface="Verdana" pitchFamily="34" charset="0"/>
            </a:endParaRPr>
          </a:p>
        </p:txBody>
      </p:sp>
      <p:grpSp>
        <p:nvGrpSpPr>
          <p:cNvPr id="26628" name="Group 5"/>
          <p:cNvGrpSpPr>
            <a:grpSpLocks/>
          </p:cNvGrpSpPr>
          <p:nvPr/>
        </p:nvGrpSpPr>
        <p:grpSpPr bwMode="auto">
          <a:xfrm>
            <a:off x="2514600" y="3124200"/>
            <a:ext cx="4114800" cy="3048000"/>
            <a:chOff x="0" y="0"/>
            <a:chExt cx="2592" cy="1920"/>
          </a:xfrm>
        </p:grpSpPr>
        <p:sp>
          <p:nvSpPr>
            <p:cNvPr id="26629" name="Rectangle 6"/>
            <p:cNvSpPr>
              <a:spLocks/>
            </p:cNvSpPr>
            <p:nvPr/>
          </p:nvSpPr>
          <p:spPr bwMode="auto">
            <a:xfrm>
              <a:off x="0" y="0"/>
              <a:ext cx="2592" cy="1920"/>
            </a:xfrm>
            <a:prstGeom prst="rect">
              <a:avLst/>
            </a:prstGeom>
            <a:solidFill>
              <a:srgbClr val="FFFFFF"/>
            </a:solidFill>
            <a:ln w="19050" cap="sq" cmpd="sng">
              <a:solidFill>
                <a:srgbClr val="FF0000"/>
              </a:solidFill>
              <a:miter lim="800000"/>
              <a:headEnd/>
              <a:tailEnd/>
            </a:ln>
          </p:spPr>
          <p:txBody>
            <a:bodyPr wrap="none" anchor="ctr"/>
            <a:lstStyle/>
            <a:p>
              <a:endParaRPr lang="zh-CN" altLang="zh-CN">
                <a:solidFill>
                  <a:srgbClr val="000000"/>
                </a:solidFill>
                <a:sym typeface="Verdana" pitchFamily="34" charset="0"/>
              </a:endParaRPr>
            </a:p>
          </p:txBody>
        </p:sp>
        <p:sp>
          <p:nvSpPr>
            <p:cNvPr id="26630" name="Text Box 7"/>
            <p:cNvSpPr>
              <a:spLocks noChangeArrowheads="1"/>
            </p:cNvSpPr>
            <p:nvPr/>
          </p:nvSpPr>
          <p:spPr bwMode="auto">
            <a:xfrm>
              <a:off x="722" y="0"/>
              <a:ext cx="1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lang="zh-CN" altLang="en-US" sz="2800" b="1">
                  <a:solidFill>
                    <a:srgbClr val="0000FF"/>
                  </a:solidFill>
                  <a:latin typeface="Times New Roman" pitchFamily="18" charset="0"/>
                  <a:ea typeface="仿宋_GB2312" pitchFamily="1" charset="-122"/>
                  <a:sym typeface="Times New Roman" pitchFamily="18" charset="0"/>
                </a:rPr>
                <a:t>类的名称</a:t>
              </a:r>
              <a:endParaRPr lang="zh-CN" altLang="en-US">
                <a:solidFill>
                  <a:srgbClr val="000000"/>
                </a:solidFill>
                <a:latin typeface="Times New Roman" pitchFamily="18" charset="0"/>
                <a:sym typeface="Times New Roman" pitchFamily="18" charset="0"/>
              </a:endParaRPr>
            </a:p>
          </p:txBody>
        </p:sp>
        <p:sp>
          <p:nvSpPr>
            <p:cNvPr id="26631" name="Line 8"/>
            <p:cNvSpPr>
              <a:spLocks noChangeShapeType="1"/>
            </p:cNvSpPr>
            <p:nvPr/>
          </p:nvSpPr>
          <p:spPr bwMode="auto">
            <a:xfrm>
              <a:off x="0" y="327"/>
              <a:ext cx="2592" cy="1"/>
            </a:xfrm>
            <a:prstGeom prst="line">
              <a:avLst/>
            </a:prstGeom>
            <a:noFill/>
            <a:ln w="19050" cap="sq" cmpd="sng">
              <a:solidFill>
                <a:srgbClr val="FF0000"/>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000000"/>
                </a:solidFill>
                <a:sym typeface="Verdana" pitchFamily="34" charset="0"/>
              </a:endParaRPr>
            </a:p>
          </p:txBody>
        </p:sp>
        <p:sp>
          <p:nvSpPr>
            <p:cNvPr id="26632" name="Text Box 9"/>
            <p:cNvSpPr>
              <a:spLocks noChangeArrowheads="1"/>
            </p:cNvSpPr>
            <p:nvPr/>
          </p:nvSpPr>
          <p:spPr bwMode="auto">
            <a:xfrm>
              <a:off x="58" y="335"/>
              <a:ext cx="2481"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sz="2800" b="1">
                  <a:solidFill>
                    <a:srgbClr val="0000FF"/>
                  </a:solidFill>
                  <a:latin typeface="仿宋_GB2312" pitchFamily="1" charset="-122"/>
                  <a:ea typeface="仿宋_GB2312" pitchFamily="1" charset="-122"/>
                  <a:sym typeface="仿宋_GB2312" pitchFamily="1" charset="-122"/>
                </a:rPr>
                <a:t>属性</a:t>
              </a:r>
            </a:p>
            <a:p>
              <a:r>
                <a:rPr lang="zh-CN" altLang="en-US" sz="2800" b="1">
                  <a:solidFill>
                    <a:srgbClr val="0000FF"/>
                  </a:solidFill>
                  <a:latin typeface="仿宋_GB2312" pitchFamily="1" charset="-122"/>
                  <a:ea typeface="仿宋_GB2312" pitchFamily="1" charset="-122"/>
                  <a:sym typeface="仿宋_GB2312" pitchFamily="1" charset="-122"/>
                </a:rPr>
                <a:t>属性 </a:t>
              </a:r>
              <a:r>
                <a:rPr lang="en-US" altLang="zh-CN" sz="2800" b="1">
                  <a:solidFill>
                    <a:srgbClr val="0000FF"/>
                  </a:solidFill>
                  <a:latin typeface="仿宋_GB2312" pitchFamily="1" charset="-122"/>
                  <a:ea typeface="仿宋_GB2312" pitchFamily="1" charset="-122"/>
                  <a:sym typeface="仿宋_GB2312" pitchFamily="1" charset="-122"/>
                </a:rPr>
                <a:t>:</a:t>
              </a:r>
              <a:r>
                <a:rPr lang="zh-CN" altLang="en-US" sz="2800" b="1">
                  <a:solidFill>
                    <a:srgbClr val="0000FF"/>
                  </a:solidFill>
                  <a:latin typeface="仿宋_GB2312" pitchFamily="1" charset="-122"/>
                  <a:ea typeface="仿宋_GB2312" pitchFamily="1" charset="-122"/>
                  <a:sym typeface="仿宋_GB2312" pitchFamily="1" charset="-122"/>
                </a:rPr>
                <a:t>数据类型</a:t>
              </a:r>
            </a:p>
            <a:p>
              <a:r>
                <a:rPr lang="zh-CN" altLang="en-US" sz="2800" b="1">
                  <a:solidFill>
                    <a:srgbClr val="0000FF"/>
                  </a:solidFill>
                  <a:latin typeface="仿宋_GB2312" pitchFamily="1" charset="-122"/>
                  <a:ea typeface="仿宋_GB2312" pitchFamily="1" charset="-122"/>
                  <a:sym typeface="仿宋_GB2312" pitchFamily="1" charset="-122"/>
                </a:rPr>
                <a:t>属性 </a:t>
              </a:r>
              <a:r>
                <a:rPr lang="en-US" altLang="zh-CN" sz="2800" b="1">
                  <a:solidFill>
                    <a:srgbClr val="0000FF"/>
                  </a:solidFill>
                  <a:latin typeface="仿宋_GB2312" pitchFamily="1" charset="-122"/>
                  <a:ea typeface="仿宋_GB2312" pitchFamily="1" charset="-122"/>
                  <a:sym typeface="仿宋_GB2312" pitchFamily="1" charset="-122"/>
                </a:rPr>
                <a:t>:</a:t>
              </a:r>
              <a:r>
                <a:rPr lang="zh-CN" altLang="en-US" sz="2800" b="1">
                  <a:solidFill>
                    <a:srgbClr val="0000FF"/>
                  </a:solidFill>
                  <a:latin typeface="仿宋_GB2312" pitchFamily="1" charset="-122"/>
                  <a:ea typeface="仿宋_GB2312" pitchFamily="1" charset="-122"/>
                  <a:sym typeface="仿宋_GB2312" pitchFamily="1" charset="-122"/>
                </a:rPr>
                <a:t>数据类型 </a:t>
              </a:r>
              <a:r>
                <a:rPr lang="en-US" altLang="zh-CN" sz="2800" b="1">
                  <a:solidFill>
                    <a:srgbClr val="0000FF"/>
                  </a:solidFill>
                  <a:latin typeface="仿宋_GB2312" pitchFamily="1" charset="-122"/>
                  <a:ea typeface="仿宋_GB2312" pitchFamily="1" charset="-122"/>
                  <a:sym typeface="仿宋_GB2312" pitchFamily="1" charset="-122"/>
                </a:rPr>
                <a:t>= </a:t>
              </a:r>
              <a:r>
                <a:rPr lang="zh-CN" altLang="en-US" sz="2800" b="1">
                  <a:solidFill>
                    <a:srgbClr val="0000FF"/>
                  </a:solidFill>
                  <a:latin typeface="仿宋_GB2312" pitchFamily="1" charset="-122"/>
                  <a:ea typeface="仿宋_GB2312" pitchFamily="1" charset="-122"/>
                  <a:sym typeface="仿宋_GB2312" pitchFamily="1" charset="-122"/>
                </a:rPr>
                <a:t>初值</a:t>
              </a:r>
              <a:endParaRPr lang="zh-CN" altLang="en-US"/>
            </a:p>
          </p:txBody>
        </p:sp>
        <p:sp>
          <p:nvSpPr>
            <p:cNvPr id="26633" name="Line 10"/>
            <p:cNvSpPr>
              <a:spLocks noChangeShapeType="1"/>
            </p:cNvSpPr>
            <p:nvPr/>
          </p:nvSpPr>
          <p:spPr bwMode="auto">
            <a:xfrm>
              <a:off x="0" y="1248"/>
              <a:ext cx="2592" cy="1"/>
            </a:xfrm>
            <a:prstGeom prst="line">
              <a:avLst/>
            </a:prstGeom>
            <a:noFill/>
            <a:ln w="19050" cap="sq" cmpd="sng">
              <a:solidFill>
                <a:srgbClr val="FF0000"/>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000000"/>
                </a:solidFill>
                <a:sym typeface="Verdana" pitchFamily="34" charset="0"/>
              </a:endParaRPr>
            </a:p>
          </p:txBody>
        </p:sp>
        <p:sp>
          <p:nvSpPr>
            <p:cNvPr id="26634" name="Text Box 11"/>
            <p:cNvSpPr>
              <a:spLocks noChangeArrowheads="1"/>
            </p:cNvSpPr>
            <p:nvPr/>
          </p:nvSpPr>
          <p:spPr bwMode="auto">
            <a:xfrm>
              <a:off x="48" y="1248"/>
              <a:ext cx="2480"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sz="2800" b="1">
                  <a:solidFill>
                    <a:srgbClr val="0000FF"/>
                  </a:solidFill>
                  <a:latin typeface="仿宋_GB2312" pitchFamily="1" charset="-122"/>
                  <a:ea typeface="仿宋_GB2312" pitchFamily="1" charset="-122"/>
                  <a:sym typeface="仿宋_GB2312" pitchFamily="1" charset="-122"/>
                </a:rPr>
                <a:t>操作</a:t>
              </a:r>
            </a:p>
            <a:p>
              <a:r>
                <a:rPr lang="zh-CN" altLang="en-US" sz="2800" b="1">
                  <a:solidFill>
                    <a:srgbClr val="0000FF"/>
                  </a:solidFill>
                  <a:latin typeface="仿宋_GB2312" pitchFamily="1" charset="-122"/>
                  <a:ea typeface="仿宋_GB2312" pitchFamily="1" charset="-122"/>
                  <a:sym typeface="仿宋_GB2312" pitchFamily="1" charset="-122"/>
                </a:rPr>
                <a:t>操作</a:t>
              </a:r>
              <a:r>
                <a:rPr lang="en-US" altLang="zh-CN" sz="2800" b="1">
                  <a:solidFill>
                    <a:srgbClr val="0000FF"/>
                  </a:solidFill>
                  <a:latin typeface="仿宋_GB2312" pitchFamily="1" charset="-122"/>
                  <a:ea typeface="仿宋_GB2312" pitchFamily="1" charset="-122"/>
                  <a:sym typeface="仿宋_GB2312" pitchFamily="1" charset="-122"/>
                </a:rPr>
                <a:t>(</a:t>
              </a:r>
              <a:r>
                <a:rPr lang="zh-CN" altLang="en-US" sz="2800" b="1">
                  <a:solidFill>
                    <a:srgbClr val="0000FF"/>
                  </a:solidFill>
                  <a:latin typeface="仿宋_GB2312" pitchFamily="1" charset="-122"/>
                  <a:ea typeface="仿宋_GB2312" pitchFamily="1" charset="-122"/>
                  <a:sym typeface="仿宋_GB2312" pitchFamily="1" charset="-122"/>
                </a:rPr>
                <a:t>参数表</a:t>
              </a:r>
              <a:r>
                <a:rPr lang="en-US" altLang="zh-CN" sz="2800" b="1">
                  <a:solidFill>
                    <a:srgbClr val="0000FF"/>
                  </a:solidFill>
                  <a:latin typeface="仿宋_GB2312" pitchFamily="1" charset="-122"/>
                  <a:ea typeface="仿宋_GB2312" pitchFamily="1" charset="-122"/>
                  <a:sym typeface="仿宋_GB2312" pitchFamily="1" charset="-122"/>
                </a:rPr>
                <a:t>):</a:t>
              </a:r>
              <a:r>
                <a:rPr lang="zh-CN" altLang="en-US" sz="2800" b="1">
                  <a:solidFill>
                    <a:srgbClr val="0000FF"/>
                  </a:solidFill>
                  <a:latin typeface="仿宋_GB2312" pitchFamily="1" charset="-122"/>
                  <a:ea typeface="仿宋_GB2312" pitchFamily="1" charset="-122"/>
                  <a:sym typeface="仿宋_GB2312" pitchFamily="1" charset="-122"/>
                </a:rPr>
                <a:t>结果类型</a:t>
              </a:r>
              <a:endParaRPr lang="zh-CN" altLang="en-US">
                <a:solidFill>
                  <a:srgbClr val="000000"/>
                </a:solidFill>
                <a:latin typeface="Times New Roman" pitchFamily="18" charset="0"/>
                <a:sym typeface="Times New Roman" pitchFamily="18" charset="0"/>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3579813" y="460375"/>
            <a:ext cx="1525587" cy="763588"/>
          </a:xfrm>
          <a:ln/>
        </p:spPr>
        <p:txBody>
          <a:bodyPr/>
          <a:lstStyle/>
          <a:p>
            <a:pPr eaLnBrk="1" hangingPunct="1"/>
            <a:r>
              <a:rPr lang="zh-CN" altLang="zh-CN">
                <a:ea typeface="隶书" pitchFamily="49" charset="-122"/>
              </a:rPr>
              <a:t>类图</a:t>
            </a:r>
            <a:endParaRPr lang="zh-CN" altLang="zh-CN"/>
          </a:p>
        </p:txBody>
      </p:sp>
      <p:pic>
        <p:nvPicPr>
          <p:cNvPr id="27651"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1747838"/>
            <a:ext cx="8305800" cy="511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ln/>
        </p:spPr>
        <p:txBody>
          <a:bodyPr/>
          <a:lstStyle/>
          <a:p>
            <a:pPr eaLnBrk="1" hangingPunct="1"/>
            <a:endParaRPr lang="zh-CN" altLang="zh-CN"/>
          </a:p>
        </p:txBody>
      </p:sp>
      <p:pic>
        <p:nvPicPr>
          <p:cNvPr id="28675"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066800" y="1447800"/>
            <a:ext cx="3322638" cy="1951038"/>
          </a:xfrm>
          <a:ln/>
        </p:spPr>
      </p:pic>
      <p:pic>
        <p:nvPicPr>
          <p:cNvPr id="2867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524000"/>
            <a:ext cx="3743325" cy="198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3505200"/>
            <a:ext cx="4799013" cy="194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ln/>
        </p:spPr>
        <p:txBody>
          <a:bodyPr/>
          <a:lstStyle/>
          <a:p>
            <a:pPr eaLnBrk="1" hangingPunct="1"/>
            <a:r>
              <a:rPr lang="en-US" altLang="zh-CN"/>
              <a:t>12</a:t>
            </a:r>
            <a:r>
              <a:rPr lang="zh-CN" altLang="en-US"/>
              <a:t>）对象图</a:t>
            </a:r>
          </a:p>
        </p:txBody>
      </p:sp>
      <p:sp>
        <p:nvSpPr>
          <p:cNvPr id="29699" name="Rectangle 3"/>
          <p:cNvSpPr>
            <a:spLocks noGrp="1" noChangeArrowheads="1"/>
          </p:cNvSpPr>
          <p:nvPr>
            <p:ph type="body" idx="1"/>
          </p:nvPr>
        </p:nvSpPr>
        <p:spPr>
          <a:xfrm>
            <a:off x="457200" y="1714500"/>
            <a:ext cx="8001000" cy="2019300"/>
          </a:xfrm>
          <a:ln/>
        </p:spPr>
        <p:txBody>
          <a:bodyPr/>
          <a:lstStyle/>
          <a:p>
            <a:pPr marL="469900" indent="-469900" algn="l" eaLnBrk="1" hangingPunct="1">
              <a:lnSpc>
                <a:spcPct val="90000"/>
              </a:lnSpc>
              <a:buFont typeface="Wingdings" pitchFamily="2" charset="2"/>
              <a:buChar char="o"/>
            </a:pPr>
            <a:r>
              <a:rPr lang="zh-CN" altLang="en-US" sz="2100"/>
              <a:t>类图表示类和类与类之间的关系，对象图则表示在某一时刻这些类的具体实例和这些实例之间的具体连接关系。由于对象是类的实例，所以</a:t>
            </a:r>
            <a:r>
              <a:rPr lang="en-US" altLang="zh-CN" sz="2100"/>
              <a:t>UML </a:t>
            </a:r>
            <a:r>
              <a:rPr lang="zh-CN" altLang="en-US" sz="2100"/>
              <a:t>对象图中的概念与类图中的概念完全一致。对象图可以看作类图的示例，帮助人们理解一个比较复杂的类图。对象图也可用于显示类图中的对象在某一点的连接关系。</a:t>
            </a:r>
          </a:p>
          <a:p>
            <a:pPr marL="469900" indent="-469900" algn="l" eaLnBrk="1" hangingPunct="1">
              <a:lnSpc>
                <a:spcPct val="90000"/>
              </a:lnSpc>
              <a:buFont typeface="Wingdings" pitchFamily="2" charset="2"/>
              <a:buChar char="o"/>
            </a:pPr>
            <a:r>
              <a:rPr lang="zh-CN" altLang="en-US" sz="2100"/>
              <a:t>对象的图示方式与类的图示方式几乎是一样的，主要差别在于对象的名字下面要加下划线。</a:t>
            </a:r>
          </a:p>
          <a:p>
            <a:pPr marL="469900" indent="-469900" algn="l" eaLnBrk="1" hangingPunct="1">
              <a:lnSpc>
                <a:spcPct val="90000"/>
              </a:lnSpc>
              <a:buFont typeface="Wingdings" pitchFamily="2" charset="2"/>
              <a:buChar char="o"/>
            </a:pPr>
            <a:r>
              <a:rPr lang="zh-CN" altLang="en-US" sz="2100"/>
              <a:t>对象名有下列三种表示格式：</a:t>
            </a:r>
          </a:p>
          <a:p>
            <a:pPr marL="469900" indent="-469900" algn="l" eaLnBrk="1" hangingPunct="1">
              <a:lnSpc>
                <a:spcPct val="90000"/>
              </a:lnSpc>
              <a:buFont typeface="Wingdings" pitchFamily="2" charset="2"/>
              <a:buChar char="o"/>
            </a:pPr>
            <a:endParaRPr lang="zh-CN" altLang="en-US" sz="2100"/>
          </a:p>
          <a:p>
            <a:pPr marL="469900" indent="-469900" algn="l" eaLnBrk="1" hangingPunct="1">
              <a:lnSpc>
                <a:spcPct val="90000"/>
              </a:lnSpc>
              <a:buFont typeface="Wingdings" pitchFamily="2" charset="2"/>
              <a:buChar char="o"/>
            </a:pPr>
            <a:endParaRPr lang="zh-CN" altLang="en-US" sz="2100"/>
          </a:p>
        </p:txBody>
      </p:sp>
      <p:pic>
        <p:nvPicPr>
          <p:cNvPr id="29700" name="Picture 4"/>
          <p:cNvPicPr>
            <a:picLocks noChangeAspect="1" noChangeArrowheads="1"/>
          </p:cNvPicPr>
          <p:nvPr/>
        </p:nvPicPr>
        <p:blipFill>
          <a:blip r:embed="rId2">
            <a:lum bright="-18000"/>
            <a:extLst>
              <a:ext uri="{28A0092B-C50C-407E-A947-70E740481C1C}">
                <a14:useLocalDpi xmlns:a14="http://schemas.microsoft.com/office/drawing/2010/main" val="0"/>
              </a:ext>
            </a:extLst>
          </a:blip>
          <a:srcRect/>
          <a:stretch>
            <a:fillRect/>
          </a:stretch>
        </p:blipFill>
        <p:spPr bwMode="auto">
          <a:xfrm>
            <a:off x="1600200" y="4286250"/>
            <a:ext cx="6248400"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762000"/>
            <a:ext cx="7010400"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ln/>
        </p:spPr>
        <p:txBody>
          <a:bodyPr/>
          <a:lstStyle/>
          <a:p>
            <a:pPr eaLnBrk="1" hangingPunct="1"/>
            <a:r>
              <a:rPr lang="en-US" altLang="zh-CN"/>
              <a:t>13</a:t>
            </a:r>
            <a:r>
              <a:rPr lang="zh-CN" altLang="en-US"/>
              <a:t>）关系</a:t>
            </a:r>
          </a:p>
        </p:txBody>
      </p:sp>
      <p:sp>
        <p:nvSpPr>
          <p:cNvPr id="31747" name="Rectangle 3"/>
          <p:cNvSpPr>
            <a:spLocks noGrp="1" noChangeArrowheads="1"/>
          </p:cNvSpPr>
          <p:nvPr>
            <p:ph type="body" idx="1"/>
          </p:nvPr>
        </p:nvSpPr>
        <p:spPr>
          <a:xfrm>
            <a:off x="457200" y="1785938"/>
            <a:ext cx="8229600" cy="4344987"/>
          </a:xfrm>
          <a:ln/>
        </p:spPr>
        <p:txBody>
          <a:bodyPr/>
          <a:lstStyle/>
          <a:p>
            <a:pPr marL="469900" indent="-469900" algn="l" eaLnBrk="1" hangingPunct="1">
              <a:lnSpc>
                <a:spcPct val="90000"/>
              </a:lnSpc>
              <a:buFont typeface="Wingdings" pitchFamily="2" charset="2"/>
              <a:buChar char="o"/>
            </a:pPr>
            <a:r>
              <a:rPr lang="zh-CN" altLang="en-US" sz="2400"/>
              <a:t>类图由类和它们之间的关系，组成类与类之间通常有四种关系：</a:t>
            </a:r>
          </a:p>
          <a:p>
            <a:pPr marL="908050" lvl="1" indent="-436563" algn="l" eaLnBrk="1" hangingPunct="1">
              <a:lnSpc>
                <a:spcPct val="90000"/>
              </a:lnSpc>
              <a:buFont typeface="Wingdings" pitchFamily="2" charset="2"/>
              <a:buChar char="n"/>
            </a:pPr>
            <a:r>
              <a:rPr lang="zh-CN" altLang="en-US" sz="2000"/>
              <a:t>泛化关系（</a:t>
            </a:r>
            <a:r>
              <a:rPr lang="en-US" altLang="zh-CN" sz="2000"/>
              <a:t>Generalization</a:t>
            </a:r>
            <a:r>
              <a:rPr lang="zh-CN" altLang="en-US" sz="2000"/>
              <a:t>）</a:t>
            </a:r>
          </a:p>
          <a:p>
            <a:pPr marL="908050" lvl="1" indent="-436563" algn="l" eaLnBrk="1" hangingPunct="1">
              <a:lnSpc>
                <a:spcPct val="90000"/>
              </a:lnSpc>
              <a:buFont typeface="Wingdings" pitchFamily="2" charset="2"/>
              <a:buChar char="n"/>
            </a:pPr>
            <a:r>
              <a:rPr lang="zh-CN" altLang="en-US" sz="2000"/>
              <a:t>关联关系（</a:t>
            </a:r>
            <a:r>
              <a:rPr lang="en-US" altLang="zh-CN" sz="2000"/>
              <a:t>Association</a:t>
            </a:r>
            <a:r>
              <a:rPr lang="zh-CN" altLang="en-US" sz="2000"/>
              <a:t>）</a:t>
            </a:r>
          </a:p>
          <a:p>
            <a:pPr marL="908050" lvl="1" indent="-436563" algn="l" eaLnBrk="1" hangingPunct="1">
              <a:lnSpc>
                <a:spcPct val="90000"/>
              </a:lnSpc>
              <a:buFont typeface="Wingdings" pitchFamily="2" charset="2"/>
              <a:buChar char="n"/>
            </a:pPr>
            <a:r>
              <a:rPr lang="zh-CN" altLang="en-US" sz="2000"/>
              <a:t>聚合关系（</a:t>
            </a:r>
            <a:r>
              <a:rPr lang="en-US" altLang="zh-CN" sz="2000"/>
              <a:t>Aggregation</a:t>
            </a:r>
            <a:r>
              <a:rPr lang="zh-CN" altLang="en-US" sz="2000"/>
              <a:t>）</a:t>
            </a:r>
          </a:p>
          <a:p>
            <a:pPr marL="908050" lvl="1" indent="-436563" algn="l" eaLnBrk="1" hangingPunct="1">
              <a:lnSpc>
                <a:spcPct val="90000"/>
              </a:lnSpc>
              <a:buFont typeface="Wingdings" pitchFamily="2" charset="2"/>
              <a:buChar char="n"/>
            </a:pPr>
            <a:r>
              <a:rPr lang="zh-CN" altLang="en-US" sz="2000"/>
              <a:t>合成关系（</a:t>
            </a:r>
            <a:r>
              <a:rPr lang="en-US" altLang="zh-CN" sz="2000"/>
              <a:t>Composition</a:t>
            </a:r>
            <a:r>
              <a:rPr lang="zh-CN" altLang="en-US" sz="2000"/>
              <a:t>）</a:t>
            </a:r>
          </a:p>
          <a:p>
            <a:pPr marL="908050" lvl="1" indent="-436563" algn="l" eaLnBrk="1" hangingPunct="1">
              <a:lnSpc>
                <a:spcPct val="90000"/>
              </a:lnSpc>
              <a:buFont typeface="Wingdings" pitchFamily="2" charset="2"/>
              <a:buChar char="n"/>
            </a:pPr>
            <a:r>
              <a:rPr lang="zh-CN" altLang="en-US" sz="2000"/>
              <a:t>依赖关系（</a:t>
            </a:r>
            <a:r>
              <a:rPr lang="en-US" altLang="zh-CN" sz="2000"/>
              <a:t>Dependency</a:t>
            </a:r>
            <a:r>
              <a:rPr lang="zh-CN" altLang="en-US" sz="2000"/>
              <a:t>）</a:t>
            </a:r>
          </a:p>
          <a:p>
            <a:pPr marL="908050" lvl="1" indent="-436563" algn="l" eaLnBrk="1" hangingPunct="1">
              <a:lnSpc>
                <a:spcPct val="90000"/>
              </a:lnSpc>
              <a:buFont typeface="Wingdings" pitchFamily="2" charset="2"/>
              <a:buChar char="n"/>
            </a:pPr>
            <a:endParaRPr lang="zh-CN" altLang="en-US" sz="2000"/>
          </a:p>
          <a:p>
            <a:pPr marL="908050" lvl="1" indent="-436563" algn="l" eaLnBrk="1" hangingPunct="1">
              <a:lnSpc>
                <a:spcPct val="90000"/>
              </a:lnSpc>
              <a:buFont typeface="Wingdings" pitchFamily="2" charset="2"/>
              <a:buChar char="n"/>
            </a:pPr>
            <a:r>
              <a:rPr lang="zh-CN" altLang="en-US" sz="2000"/>
              <a:t>其中，聚合关系（</a:t>
            </a:r>
            <a:r>
              <a:rPr lang="en-US" altLang="zh-CN" sz="2000"/>
              <a:t>Aggregation</a:t>
            </a:r>
            <a:r>
              <a:rPr lang="zh-CN" altLang="en-US" sz="2000"/>
              <a:t>），合成关系（</a:t>
            </a:r>
            <a:r>
              <a:rPr lang="en-US" altLang="zh-CN" sz="2000"/>
              <a:t>Composition</a:t>
            </a:r>
            <a:r>
              <a:rPr lang="zh-CN" altLang="en-US" sz="2000"/>
              <a:t>）属于关联关系（</a:t>
            </a:r>
            <a:r>
              <a:rPr lang="en-US" altLang="zh-CN" sz="2000"/>
              <a:t>Association</a:t>
            </a:r>
            <a:r>
              <a:rPr lang="zh-CN" altLang="en-US" sz="2000"/>
              <a:t>）。</a:t>
            </a:r>
          </a:p>
          <a:p>
            <a:pPr marL="908050" lvl="1" indent="-436563" algn="l" eaLnBrk="1" hangingPunct="1">
              <a:lnSpc>
                <a:spcPct val="90000"/>
              </a:lnSpc>
              <a:buFont typeface="Wingdings" pitchFamily="2" charset="2"/>
              <a:buChar char="n"/>
            </a:pPr>
            <a:r>
              <a:rPr lang="zh-CN" altLang="en-US" sz="2000"/>
              <a:t>泛化关系表现为继承或实现关系</a:t>
            </a:r>
            <a:r>
              <a:rPr lang="en-US" altLang="zh-CN" sz="2000"/>
              <a:t>(is a)</a:t>
            </a:r>
            <a:r>
              <a:rPr lang="zh-CN" altLang="en-US" sz="2000"/>
              <a:t>，关联关系表现为变量</a:t>
            </a:r>
            <a:r>
              <a:rPr lang="en-US" altLang="zh-CN" sz="2000"/>
              <a:t>(has a )</a:t>
            </a:r>
            <a:r>
              <a:rPr lang="zh-CN" altLang="en-US" sz="2000"/>
              <a:t>，依赖关系表现为函数中的参数</a:t>
            </a:r>
            <a:r>
              <a:rPr lang="en-US" altLang="zh-CN" sz="2000"/>
              <a:t>(use a)</a:t>
            </a:r>
            <a:r>
              <a:rPr lang="zh-CN" altLang="en-US" sz="2000"/>
              <a:t>。</a:t>
            </a:r>
          </a:p>
          <a:p>
            <a:pPr marL="908050" lvl="1" indent="-436563" algn="l" eaLnBrk="1" hangingPunct="1">
              <a:lnSpc>
                <a:spcPct val="90000"/>
              </a:lnSpc>
              <a:buFont typeface="Wingdings" pitchFamily="2" charset="2"/>
              <a:buChar char="n"/>
            </a:pPr>
            <a:endParaRPr lang="zh-CN" altLang="en-US" sz="2000"/>
          </a:p>
          <a:p>
            <a:pPr marL="469900" indent="-469900" algn="l" eaLnBrk="1" hangingPunct="1">
              <a:lnSpc>
                <a:spcPct val="90000"/>
              </a:lnSpc>
              <a:buFont typeface="Wingdings" pitchFamily="2" charset="2"/>
              <a:buChar char="o"/>
            </a:pPr>
            <a:endParaRPr lang="zh-CN" altLang="en-US" sz="24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1">
          <a:gsLst>
            <a:gs pos="0">
              <a:srgbClr val="5E9EFF"/>
            </a:gs>
            <a:gs pos="16678">
              <a:srgbClr val="6EADFF"/>
            </a:gs>
            <a:gs pos="22919">
              <a:srgbClr val="74B3FF"/>
            </a:gs>
            <a:gs pos="31255">
              <a:srgbClr val="7CBAFF"/>
            </a:gs>
            <a:gs pos="39998">
              <a:srgbClr val="85C2FF"/>
            </a:gs>
            <a:gs pos="70000">
              <a:srgbClr val="C4D6EB"/>
            </a:gs>
            <a:gs pos="100000">
              <a:srgbClr val="FFEBFA"/>
            </a:gs>
          </a:gsLst>
          <a:lin ang="5400000" scaled="1"/>
        </a:gra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ln/>
        </p:spPr>
        <p:txBody>
          <a:bodyPr/>
          <a:lstStyle/>
          <a:p>
            <a:pPr algn="ctr" eaLnBrk="1" hangingPunct="1"/>
            <a:r>
              <a:rPr lang="en-US" altLang="zh-CN" dirty="0" smtClean="0"/>
              <a:t>1.1 </a:t>
            </a:r>
            <a:r>
              <a:rPr lang="zh-CN" altLang="en-US" dirty="0"/>
              <a:t>面向对象建模</a:t>
            </a:r>
          </a:p>
        </p:txBody>
      </p:sp>
      <p:sp>
        <p:nvSpPr>
          <p:cNvPr id="5123" name="Rectangle 3"/>
          <p:cNvSpPr>
            <a:spLocks noGrp="1" noChangeArrowheads="1"/>
          </p:cNvSpPr>
          <p:nvPr>
            <p:ph type="body" idx="1"/>
          </p:nvPr>
        </p:nvSpPr>
        <p:spPr>
          <a:xfrm>
            <a:off x="566738" y="1752600"/>
            <a:ext cx="8001000" cy="4267200"/>
          </a:xfrm>
          <a:ln/>
        </p:spPr>
        <p:txBody>
          <a:bodyPr/>
          <a:lstStyle/>
          <a:p>
            <a:pPr marL="469900" indent="-469900" algn="l" eaLnBrk="1" hangingPunct="1"/>
            <a:r>
              <a:rPr lang="zh-CN" altLang="en-US" sz="2000">
                <a:solidFill>
                  <a:srgbClr val="002060"/>
                </a:solidFill>
              </a:rPr>
              <a:t>        在创建系统之前必须对问题有一个透彻的了解。为了更好的理解问题和描述问题，人们常常采用“建立问题模型”技术。如：建造一座大厦（图纸），拍电影（剧本）</a:t>
            </a:r>
            <a:endParaRPr lang="en-US" altLang="zh-CN" sz="2000">
              <a:solidFill>
                <a:srgbClr val="002060"/>
              </a:solidFill>
            </a:endParaRPr>
          </a:p>
          <a:p>
            <a:pPr marL="469900" indent="-469900" algn="l" eaLnBrk="1" hangingPunct="1"/>
            <a:endParaRPr lang="zh-CN" altLang="en-US" sz="2000">
              <a:solidFill>
                <a:srgbClr val="002060"/>
              </a:solidFill>
            </a:endParaRPr>
          </a:p>
          <a:p>
            <a:pPr marL="469900" indent="-469900" algn="l" eaLnBrk="1" hangingPunct="1"/>
            <a:r>
              <a:rPr lang="zh-CN" altLang="en-US" sz="2800" b="1">
                <a:solidFill>
                  <a:schemeClr val="accent2"/>
                </a:solidFill>
              </a:rPr>
              <a:t>        模型</a:t>
            </a:r>
            <a:r>
              <a:rPr lang="zh-CN" altLang="en-US" sz="2800"/>
              <a:t>由一组图示符号和组织这些符号的规则组成，利用它们来定义和描述问题域中的术语和概念。</a:t>
            </a:r>
          </a:p>
          <a:p>
            <a:pPr marL="469900" indent="-469900" algn="l" eaLnBrk="1" hangingPunct="1"/>
            <a:r>
              <a:rPr lang="zh-CN" altLang="en-US" sz="2800" b="1"/>
              <a:t>       模型是一种思考工具，利用这种工具可以把知识规范地</a:t>
            </a:r>
            <a:r>
              <a:rPr lang="zh-CN" altLang="en-US" sz="2800" b="1">
                <a:solidFill>
                  <a:schemeClr val="accent2"/>
                </a:solidFill>
              </a:rPr>
              <a:t>无歧义地</a:t>
            </a:r>
            <a:r>
              <a:rPr lang="zh-CN" altLang="en-US" sz="2800" b="1"/>
              <a:t>表示出来。</a:t>
            </a:r>
            <a:endParaRPr lang="zh-CN" altLang="en-US" sz="28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ln/>
        </p:spPr>
        <p:txBody>
          <a:bodyPr/>
          <a:lstStyle/>
          <a:p>
            <a:pPr eaLnBrk="1" hangingPunct="1"/>
            <a:r>
              <a:rPr lang="zh-CN" altLang="zh-CN" sz="4000" dirty="0"/>
              <a:t>泛化</a:t>
            </a:r>
            <a:r>
              <a:rPr lang="zh-CN" altLang="zh-CN" sz="4000" dirty="0" smtClean="0"/>
              <a:t>关系</a:t>
            </a:r>
            <a:r>
              <a:rPr lang="en-US" altLang="zh-CN" sz="4000" dirty="0" smtClean="0"/>
              <a:t>(</a:t>
            </a:r>
            <a:r>
              <a:rPr lang="zh-CN" altLang="en-US" sz="4000" dirty="0" smtClean="0"/>
              <a:t>继承</a:t>
            </a:r>
            <a:r>
              <a:rPr lang="en-US" altLang="zh-CN" sz="4000" dirty="0" smtClean="0"/>
              <a:t>)</a:t>
            </a:r>
            <a:endParaRPr lang="zh-CN" altLang="zh-CN" dirty="0"/>
          </a:p>
        </p:txBody>
      </p:sp>
      <p:sp>
        <p:nvSpPr>
          <p:cNvPr id="32771" name="Rectangle 3"/>
          <p:cNvSpPr>
            <a:spLocks noGrp="1" noChangeArrowheads="1"/>
          </p:cNvSpPr>
          <p:nvPr>
            <p:ph type="body" idx="1"/>
          </p:nvPr>
        </p:nvSpPr>
        <p:spPr>
          <a:xfrm>
            <a:off x="566738" y="1752600"/>
            <a:ext cx="8001000" cy="4267200"/>
          </a:xfrm>
          <a:ln/>
        </p:spPr>
        <p:txBody>
          <a:bodyPr/>
          <a:lstStyle/>
          <a:p>
            <a:pPr marL="469900" indent="-469900" algn="l" eaLnBrk="1" hangingPunct="1">
              <a:buFont typeface="Wingdings" pitchFamily="2" charset="2"/>
              <a:buChar char="o"/>
            </a:pPr>
            <a:r>
              <a:rPr lang="zh-CN" altLang="zh-CN" sz="2800" dirty="0"/>
              <a:t>泛化关系：表示为类与类之间的继承关系，接口与接口之间的继承，类对接口的实现关系。</a:t>
            </a:r>
          </a:p>
          <a:p>
            <a:pPr marL="469900" indent="-469900" algn="l" eaLnBrk="1" hangingPunct="1">
              <a:buFont typeface="Wingdings" pitchFamily="2" charset="2"/>
              <a:buChar char="o"/>
            </a:pPr>
            <a:r>
              <a:rPr lang="zh-CN" altLang="zh-CN" sz="2800" dirty="0"/>
              <a:t>表示方法： 用一个空心箭头＋实线，箭头指向父类。或空心箭头＋虚线，如果父类是接口。</a:t>
            </a:r>
            <a:endParaRPr lang="zh-CN" altLang="zh-CN" dirty="0"/>
          </a:p>
        </p:txBody>
      </p:sp>
      <p:pic>
        <p:nvPicPr>
          <p:cNvPr id="3277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038600"/>
            <a:ext cx="7086600"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ln/>
        </p:spPr>
        <p:txBody>
          <a:bodyPr/>
          <a:lstStyle/>
          <a:p>
            <a:pPr eaLnBrk="1" hangingPunct="1"/>
            <a:r>
              <a:rPr lang="zh-CN" altLang="en-US" sz="4000" dirty="0"/>
              <a:t>关联关系</a:t>
            </a:r>
            <a:endParaRPr lang="zh-CN" altLang="zh-CN" dirty="0"/>
          </a:p>
        </p:txBody>
      </p:sp>
      <p:sp>
        <p:nvSpPr>
          <p:cNvPr id="33795" name="Rectangle 3"/>
          <p:cNvSpPr>
            <a:spLocks noGrp="1" noChangeArrowheads="1"/>
          </p:cNvSpPr>
          <p:nvPr>
            <p:ph type="body" idx="1"/>
          </p:nvPr>
        </p:nvSpPr>
        <p:spPr>
          <a:xfrm>
            <a:off x="457200" y="1600200"/>
            <a:ext cx="8229600" cy="2057400"/>
          </a:xfrm>
          <a:ln/>
        </p:spPr>
        <p:txBody>
          <a:bodyPr/>
          <a:lstStyle/>
          <a:p>
            <a:pPr marL="469900" indent="-469900" algn="l" eaLnBrk="1" hangingPunct="1">
              <a:lnSpc>
                <a:spcPct val="90000"/>
              </a:lnSpc>
              <a:buFont typeface="Wingdings" pitchFamily="2" charset="2"/>
              <a:buChar char="o"/>
            </a:pPr>
            <a:r>
              <a:rPr lang="zh-CN" altLang="en-US" sz="2100" dirty="0"/>
              <a:t>关联关系：类与类之间的联接，它使一个类知道另一个类的属性和方法。</a:t>
            </a:r>
          </a:p>
          <a:p>
            <a:pPr marL="469900" indent="-469900" algn="l" eaLnBrk="1" hangingPunct="1">
              <a:lnSpc>
                <a:spcPct val="90000"/>
              </a:lnSpc>
              <a:buFont typeface="Wingdings" pitchFamily="2" charset="2"/>
              <a:buChar char="o"/>
            </a:pPr>
            <a:r>
              <a:rPr lang="zh-CN" altLang="en-US" sz="2100" dirty="0"/>
              <a:t>表示方法：用 实线＋箭头， 箭头指向被使用的类。</a:t>
            </a:r>
          </a:p>
          <a:p>
            <a:pPr marL="469900" indent="-469900" algn="l" eaLnBrk="1" hangingPunct="1">
              <a:lnSpc>
                <a:spcPct val="90000"/>
              </a:lnSpc>
              <a:buFont typeface="Wingdings" pitchFamily="2" charset="2"/>
              <a:buChar char="o"/>
            </a:pPr>
            <a:r>
              <a:rPr lang="zh-CN" altLang="en-US" sz="2100" dirty="0"/>
              <a:t>在示范代码中，</a:t>
            </a:r>
            <a:r>
              <a:rPr lang="en-US" altLang="zh-CN" sz="2100" dirty="0"/>
              <a:t>Employee</a:t>
            </a:r>
            <a:r>
              <a:rPr lang="zh-CN" altLang="en-US" sz="2100" dirty="0"/>
              <a:t>可以有</a:t>
            </a:r>
            <a:r>
              <a:rPr lang="en-US" altLang="zh-CN" sz="2100" dirty="0"/>
              <a:t>0</a:t>
            </a:r>
            <a:r>
              <a:rPr lang="zh-CN" altLang="en-US" sz="2100" dirty="0"/>
              <a:t>个或更多的</a:t>
            </a:r>
            <a:r>
              <a:rPr lang="en-US" altLang="zh-CN" sz="2100" dirty="0" err="1"/>
              <a:t>TimeCard</a:t>
            </a:r>
            <a:r>
              <a:rPr lang="zh-CN" altLang="en-US" sz="2100" dirty="0"/>
              <a:t>对象。但是，每个</a:t>
            </a:r>
            <a:r>
              <a:rPr lang="en-US" altLang="zh-CN" sz="2100" dirty="0" err="1"/>
              <a:t>TimeCard</a:t>
            </a:r>
            <a:r>
              <a:rPr lang="zh-CN" altLang="en-US" sz="2100" dirty="0"/>
              <a:t>只从属于单独一个</a:t>
            </a:r>
            <a:r>
              <a:rPr lang="en-US" altLang="zh-CN" sz="2100" dirty="0"/>
              <a:t>Employee</a:t>
            </a:r>
            <a:r>
              <a:rPr lang="zh-CN" altLang="en-US" sz="2100" dirty="0"/>
              <a:t>。</a:t>
            </a:r>
            <a:endParaRPr lang="zh-CN" altLang="en-US" dirty="0"/>
          </a:p>
        </p:txBody>
      </p:sp>
      <p:pic>
        <p:nvPicPr>
          <p:cNvPr id="337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810000"/>
            <a:ext cx="8001000"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ln/>
        </p:spPr>
        <p:txBody>
          <a:bodyPr/>
          <a:lstStyle/>
          <a:p>
            <a:pPr eaLnBrk="1" hangingPunct="1"/>
            <a:r>
              <a:rPr lang="zh-CN" altLang="zh-CN" sz="4000" dirty="0"/>
              <a:t>聚合关系</a:t>
            </a:r>
            <a:endParaRPr lang="zh-CN" altLang="zh-CN" dirty="0"/>
          </a:p>
        </p:txBody>
      </p:sp>
      <p:sp>
        <p:nvSpPr>
          <p:cNvPr id="34819" name="Rectangle 3"/>
          <p:cNvSpPr>
            <a:spLocks noGrp="1" noChangeArrowheads="1"/>
          </p:cNvSpPr>
          <p:nvPr>
            <p:ph type="body" idx="1"/>
          </p:nvPr>
        </p:nvSpPr>
        <p:spPr>
          <a:xfrm>
            <a:off x="457200" y="1600200"/>
            <a:ext cx="8229600" cy="2362200"/>
          </a:xfrm>
          <a:ln/>
        </p:spPr>
        <p:txBody>
          <a:bodyPr/>
          <a:lstStyle/>
          <a:p>
            <a:pPr marL="469900" indent="-469900" algn="l" eaLnBrk="1" hangingPunct="1">
              <a:buFont typeface="Wingdings" pitchFamily="2" charset="2"/>
              <a:buChar char="o"/>
            </a:pPr>
            <a:r>
              <a:rPr lang="zh-CN" altLang="zh-CN" sz="2600" dirty="0"/>
              <a:t>聚合关系：是关联关系的一种，是强的关联关系。聚合关系是整体和个体的关系。关联关系的两个类处于同一层次上</a:t>
            </a:r>
            <a:r>
              <a:rPr lang="zh-CN" altLang="zh-CN" sz="2600" dirty="0" smtClean="0"/>
              <a:t>，聚合</a:t>
            </a:r>
            <a:r>
              <a:rPr lang="zh-CN" altLang="zh-CN" sz="2600" dirty="0"/>
              <a:t>关系两个类处于不同的层次，一个是整体，一个是部分。</a:t>
            </a:r>
          </a:p>
          <a:p>
            <a:pPr marL="469900" indent="-469900" algn="just" eaLnBrk="1" hangingPunct="1">
              <a:buFont typeface="Wingdings" pitchFamily="2" charset="2"/>
              <a:buChar char="o"/>
            </a:pPr>
            <a:r>
              <a:rPr lang="zh-CN" altLang="zh-CN" sz="2600" dirty="0"/>
              <a:t>表示方法：空心菱形＋实线＋箭头，箭头</a:t>
            </a:r>
            <a:r>
              <a:rPr lang="zh-CN" altLang="zh-CN" sz="2600" dirty="0" smtClean="0"/>
              <a:t>指向</a:t>
            </a:r>
            <a:r>
              <a:rPr lang="zh-CN" altLang="en-US" sz="2600" dirty="0"/>
              <a:t>聚合</a:t>
            </a:r>
            <a:r>
              <a:rPr lang="zh-CN" altLang="zh-CN" sz="2600" dirty="0" smtClean="0"/>
              <a:t>部分</a:t>
            </a:r>
            <a:r>
              <a:rPr lang="zh-CN" altLang="zh-CN" sz="2600" dirty="0"/>
              <a:t>。</a:t>
            </a:r>
            <a:endParaRPr lang="zh-CN" altLang="zh-CN" dirty="0"/>
          </a:p>
        </p:txBody>
      </p:sp>
      <p:pic>
        <p:nvPicPr>
          <p:cNvPr id="348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750" y="4221055"/>
            <a:ext cx="7086600"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ln/>
        </p:spPr>
        <p:txBody>
          <a:bodyPr/>
          <a:lstStyle/>
          <a:p>
            <a:pPr eaLnBrk="1" hangingPunct="1"/>
            <a:r>
              <a:rPr lang="zh-CN" altLang="zh-CN" sz="4000" dirty="0"/>
              <a:t>合成关系</a:t>
            </a:r>
            <a:endParaRPr lang="zh-CN" altLang="zh-CN" dirty="0"/>
          </a:p>
        </p:txBody>
      </p:sp>
      <p:sp>
        <p:nvSpPr>
          <p:cNvPr id="35843" name="Rectangle 3"/>
          <p:cNvSpPr>
            <a:spLocks noGrp="1" noChangeArrowheads="1"/>
          </p:cNvSpPr>
          <p:nvPr>
            <p:ph type="body" idx="1"/>
          </p:nvPr>
        </p:nvSpPr>
        <p:spPr>
          <a:xfrm>
            <a:off x="457200" y="1600200"/>
            <a:ext cx="8229600" cy="1828800"/>
          </a:xfrm>
          <a:ln/>
        </p:spPr>
        <p:txBody>
          <a:bodyPr/>
          <a:lstStyle/>
          <a:p>
            <a:pPr marL="469900" indent="-469900" algn="l" eaLnBrk="1" hangingPunct="1">
              <a:buFont typeface="Wingdings" pitchFamily="2" charset="2"/>
              <a:buChar char="o"/>
            </a:pPr>
            <a:r>
              <a:rPr lang="zh-CN" altLang="zh-CN" sz="2600" dirty="0"/>
              <a:t>合成关系：是关联关系的一种，是比聚合关系强的关系。它要求普通的聚合关系中代表整体的对象负责代表部分的对象的生命周期，合成关系不能共享。</a:t>
            </a:r>
          </a:p>
          <a:p>
            <a:pPr marL="469900" indent="-469900" algn="l" eaLnBrk="1" hangingPunct="1">
              <a:buFont typeface="Wingdings" pitchFamily="2" charset="2"/>
              <a:buChar char="o"/>
            </a:pPr>
            <a:r>
              <a:rPr lang="zh-CN" altLang="zh-CN" sz="2600" dirty="0"/>
              <a:t>表示方法：实心菱形＋实线＋箭头，</a:t>
            </a:r>
            <a:endParaRPr lang="zh-CN" altLang="zh-CN" dirty="0"/>
          </a:p>
        </p:txBody>
      </p:sp>
      <p:pic>
        <p:nvPicPr>
          <p:cNvPr id="358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429000"/>
            <a:ext cx="678180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Rectangle 5"/>
          <p:cNvSpPr>
            <a:spLocks noChangeArrowheads="1"/>
          </p:cNvSpPr>
          <p:nvPr/>
        </p:nvSpPr>
        <p:spPr bwMode="auto">
          <a:xfrm>
            <a:off x="533400" y="5486400"/>
            <a:ext cx="81105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solidFill>
                  <a:srgbClr val="000000"/>
                </a:solidFill>
                <a:sym typeface="Verdana" pitchFamily="34" charset="0"/>
              </a:rPr>
              <a:t>Employee</a:t>
            </a:r>
            <a:r>
              <a:rPr lang="zh-CN" altLang="en-US">
                <a:solidFill>
                  <a:srgbClr val="000000"/>
                </a:solidFill>
                <a:sym typeface="Verdana" pitchFamily="34" charset="0"/>
              </a:rPr>
              <a:t>和</a:t>
            </a:r>
            <a:r>
              <a:rPr lang="en-US" altLang="zh-CN">
                <a:solidFill>
                  <a:srgbClr val="000000"/>
                </a:solidFill>
                <a:sym typeface="Verdana" pitchFamily="34" charset="0"/>
              </a:rPr>
              <a:t>TimeCard</a:t>
            </a:r>
            <a:r>
              <a:rPr lang="zh-CN" altLang="en-US">
                <a:solidFill>
                  <a:srgbClr val="000000"/>
                </a:solidFill>
                <a:sym typeface="Verdana" pitchFamily="34" charset="0"/>
              </a:rPr>
              <a:t>的关系或许更适合表示成“合成”，而不是表示成“关联”。</a:t>
            </a:r>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ln/>
        </p:spPr>
        <p:txBody>
          <a:bodyPr/>
          <a:lstStyle/>
          <a:p>
            <a:pPr eaLnBrk="1" hangingPunct="1"/>
            <a:r>
              <a:rPr lang="zh-CN" altLang="en-US" sz="4000" dirty="0"/>
              <a:t>依赖关系</a:t>
            </a:r>
            <a:endParaRPr lang="zh-CN" altLang="zh-CN" dirty="0"/>
          </a:p>
        </p:txBody>
      </p:sp>
      <p:sp>
        <p:nvSpPr>
          <p:cNvPr id="36867" name="Rectangle 3"/>
          <p:cNvSpPr>
            <a:spLocks noGrp="1" noChangeArrowheads="1"/>
          </p:cNvSpPr>
          <p:nvPr>
            <p:ph type="body" idx="1"/>
          </p:nvPr>
        </p:nvSpPr>
        <p:spPr>
          <a:xfrm>
            <a:off x="457200" y="1600200"/>
            <a:ext cx="8229600" cy="2209800"/>
          </a:xfrm>
          <a:ln/>
        </p:spPr>
        <p:txBody>
          <a:bodyPr/>
          <a:lstStyle/>
          <a:p>
            <a:pPr marL="469900" indent="-469900" algn="l" eaLnBrk="1" hangingPunct="1">
              <a:buFont typeface="Wingdings" pitchFamily="2" charset="2"/>
              <a:buChar char="o"/>
            </a:pPr>
            <a:r>
              <a:rPr lang="en-US" altLang="zh-CN" sz="2600" dirty="0"/>
              <a:t> </a:t>
            </a:r>
            <a:r>
              <a:rPr lang="zh-CN" altLang="en-US" sz="2600" dirty="0"/>
              <a:t>依赖关系：是类与类之间的连接，表示一个类依赖于另一个类的定义。例如如果</a:t>
            </a:r>
            <a:r>
              <a:rPr lang="en-US" altLang="zh-CN" sz="2600" dirty="0"/>
              <a:t>A</a:t>
            </a:r>
            <a:r>
              <a:rPr lang="zh-CN" altLang="en-US" sz="2600" dirty="0"/>
              <a:t>依赖于</a:t>
            </a:r>
            <a:r>
              <a:rPr lang="en-US" altLang="zh-CN" sz="2600" dirty="0"/>
              <a:t>B</a:t>
            </a:r>
            <a:r>
              <a:rPr lang="zh-CN" altLang="en-US" sz="2600" dirty="0"/>
              <a:t>，则</a:t>
            </a:r>
            <a:r>
              <a:rPr lang="en-US" altLang="zh-CN" sz="2600" dirty="0"/>
              <a:t>B</a:t>
            </a:r>
            <a:r>
              <a:rPr lang="zh-CN" altLang="en-US" sz="2600" dirty="0"/>
              <a:t>体现为局部变量，方法的参数、或静态方法的调用。</a:t>
            </a:r>
          </a:p>
          <a:p>
            <a:pPr marL="469900" indent="-469900" algn="l" eaLnBrk="1" hangingPunct="1">
              <a:buFont typeface="Wingdings" pitchFamily="2" charset="2"/>
              <a:buChar char="o"/>
            </a:pPr>
            <a:r>
              <a:rPr lang="zh-CN" altLang="en-US" sz="2600" dirty="0"/>
              <a:t>表示方法：虚线＋箭头</a:t>
            </a:r>
            <a:endParaRPr lang="zh-CN" altLang="en-US" dirty="0"/>
          </a:p>
        </p:txBody>
      </p:sp>
      <p:pic>
        <p:nvPicPr>
          <p:cNvPr id="368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581400"/>
            <a:ext cx="8077200"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noChangeArrowheads="1"/>
          </p:cNvSpPr>
          <p:nvPr>
            <p:ph type="title" idx="4294967295"/>
          </p:nvPr>
        </p:nvSpPr>
        <p:spPr>
          <a:ln/>
        </p:spPr>
        <p:txBody>
          <a:bodyPr/>
          <a:lstStyle/>
          <a:p>
            <a:r>
              <a:rPr lang="en-US" altLang="zh-CN"/>
              <a:t>UML</a:t>
            </a:r>
            <a:r>
              <a:rPr lang="zh-CN" altLang="en-US"/>
              <a:t>开发工具</a:t>
            </a:r>
          </a:p>
        </p:txBody>
      </p:sp>
      <p:sp>
        <p:nvSpPr>
          <p:cNvPr id="37891" name="内容占位符 2"/>
          <p:cNvSpPr>
            <a:spLocks noGrp="1" noChangeArrowheads="1"/>
          </p:cNvSpPr>
          <p:nvPr>
            <p:ph idx="1"/>
          </p:nvPr>
        </p:nvSpPr>
        <p:spPr>
          <a:xfrm>
            <a:off x="566738" y="1752600"/>
            <a:ext cx="8001000" cy="4267200"/>
          </a:xfrm>
          <a:ln/>
        </p:spPr>
        <p:txBody>
          <a:bodyPr/>
          <a:lstStyle/>
          <a:p>
            <a:pPr marL="469900" indent="-469900" algn="l">
              <a:buFont typeface="Wingdings" pitchFamily="2" charset="2"/>
              <a:buChar char="o"/>
            </a:pPr>
            <a:r>
              <a:rPr lang="en-US" altLang="zh-CN" sz="2400"/>
              <a:t>IBM Rational Rose</a:t>
            </a:r>
            <a:endParaRPr lang="zh-CN" altLang="en-US" sz="2400"/>
          </a:p>
          <a:p>
            <a:pPr marL="469900" indent="-469900" algn="l">
              <a:buFont typeface="Wingdings" pitchFamily="2" charset="2"/>
              <a:buChar char="o"/>
            </a:pPr>
            <a:r>
              <a:rPr lang="en-US" altLang="zh-CN" sz="2400"/>
              <a:t>Microsoft Visio-UML </a:t>
            </a:r>
            <a:r>
              <a:rPr lang="zh-CN" altLang="en-US" sz="2400"/>
              <a:t>模型图</a:t>
            </a:r>
            <a:endParaRPr lang="en-US" altLang="zh-CN" sz="2400"/>
          </a:p>
          <a:p>
            <a:pPr marL="469900" indent="-469900" algn="l">
              <a:buFont typeface="Wingdings" pitchFamily="2" charset="2"/>
              <a:buChar char="o"/>
            </a:pPr>
            <a:r>
              <a:rPr lang="en-US" altLang="zh-CN" sz="2400"/>
              <a:t>Borland Together</a:t>
            </a:r>
            <a:endParaRPr lang="zh-CN" altLang="en-US" sz="2400"/>
          </a:p>
          <a:p>
            <a:pPr marL="469900" indent="-469900" algn="l">
              <a:buFont typeface="Wingdings" pitchFamily="2" charset="2"/>
              <a:buChar char="o"/>
            </a:pPr>
            <a:r>
              <a:rPr lang="en-US" altLang="zh-CN" sz="2400"/>
              <a:t>Jude (Java and UML Developers Environment)</a:t>
            </a:r>
            <a:r>
              <a:rPr lang="zh-CN" altLang="en-US" sz="2400"/>
              <a:t>，一个小巧实用的</a:t>
            </a:r>
            <a:r>
              <a:rPr lang="en-US" altLang="zh-CN" sz="2400"/>
              <a:t>UML</a:t>
            </a:r>
            <a:r>
              <a:rPr lang="zh-CN" altLang="en-US" sz="2400"/>
              <a:t>建模软件，是一个中日合作采用</a:t>
            </a:r>
            <a:r>
              <a:rPr lang="en-US" altLang="zh-CN" sz="2400"/>
              <a:t>XP</a:t>
            </a:r>
            <a:r>
              <a:rPr lang="zh-CN" altLang="en-US" sz="2400"/>
              <a:t>开发方式纯</a:t>
            </a:r>
            <a:r>
              <a:rPr lang="en-US" altLang="zh-CN" sz="2400"/>
              <a:t>JAVA</a:t>
            </a:r>
            <a:r>
              <a:rPr lang="zh-CN" altLang="en-US" sz="2400"/>
              <a:t>开发的软件，也可以说是半个国产软件</a:t>
            </a:r>
            <a:endParaRPr lang="en-US" altLang="zh-CN" sz="2400"/>
          </a:p>
          <a:p>
            <a:pPr marL="469900" indent="-469900" algn="l">
              <a:buFont typeface="Wingdings" pitchFamily="2" charset="2"/>
              <a:buChar char="o"/>
            </a:pPr>
            <a:r>
              <a:rPr lang="en-US" altLang="zh-CN" sz="2400"/>
              <a:t>EclipseUML</a:t>
            </a:r>
            <a:endParaRPr lang="zh-CN" altLang="en-US" sz="2400"/>
          </a:p>
          <a:p>
            <a:pPr marL="469900" indent="-469900" algn="l">
              <a:buFont typeface="Wingdings" pitchFamily="2" charset="2"/>
              <a:buChar char="o"/>
            </a:pPr>
            <a:r>
              <a:rPr lang="en-US" altLang="zh-CN" sz="2400"/>
              <a:t>RoseStarUML</a:t>
            </a:r>
            <a:r>
              <a:rPr lang="zh-CN" altLang="en-US" sz="2400"/>
              <a:t>：一款开放源码的</a:t>
            </a:r>
            <a:r>
              <a:rPr lang="en-US" altLang="zh-CN" sz="2400"/>
              <a:t>UML</a:t>
            </a:r>
            <a:r>
              <a:rPr lang="zh-CN" altLang="en-US" sz="2400"/>
              <a:t>开发工具，是由韩国公司主导开发出来的产品。</a:t>
            </a:r>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ln/>
        </p:spPr>
        <p:txBody>
          <a:bodyPr/>
          <a:lstStyle/>
          <a:p>
            <a:pPr algn="ctr" eaLnBrk="1" hangingPunct="1"/>
            <a:r>
              <a:rPr lang="en-US" altLang="zh-CN" dirty="0" smtClean="0"/>
              <a:t>1.2 </a:t>
            </a:r>
            <a:r>
              <a:rPr lang="zh-CN" altLang="en-US" dirty="0"/>
              <a:t>面向对象分析</a:t>
            </a:r>
            <a:r>
              <a:rPr lang="en-US" altLang="zh-CN" dirty="0"/>
              <a:t>(OOA)</a:t>
            </a:r>
            <a:endParaRPr lang="zh-CN" altLang="en-US" dirty="0"/>
          </a:p>
        </p:txBody>
      </p:sp>
      <p:sp>
        <p:nvSpPr>
          <p:cNvPr id="38915" name="Rectangle 3"/>
          <p:cNvSpPr>
            <a:spLocks noGrp="1" noChangeArrowheads="1"/>
          </p:cNvSpPr>
          <p:nvPr>
            <p:ph type="body" idx="1"/>
          </p:nvPr>
        </p:nvSpPr>
        <p:spPr>
          <a:xfrm>
            <a:off x="566738" y="1752600"/>
            <a:ext cx="8001000" cy="4267200"/>
          </a:xfrm>
          <a:ln/>
        </p:spPr>
        <p:txBody>
          <a:bodyPr/>
          <a:lstStyle/>
          <a:p>
            <a:pPr marL="469900" indent="-469900" algn="l" eaLnBrk="1" hangingPunct="1"/>
            <a:r>
              <a:rPr lang="en-US" altLang="zh-CN"/>
              <a:t>1. </a:t>
            </a:r>
            <a:r>
              <a:rPr lang="zh-CN" altLang="en-US"/>
              <a:t>基本内涵</a:t>
            </a:r>
          </a:p>
          <a:p>
            <a:pPr marL="469900" indent="-469900" algn="l" eaLnBrk="1" hangingPunct="1"/>
            <a:r>
              <a:rPr lang="zh-CN" altLang="en-US" sz="2600">
                <a:latin typeface="宋体" pitchFamily="2" charset="-122"/>
                <a:sym typeface="宋体" pitchFamily="2" charset="-122"/>
              </a:rPr>
              <a:t>	    </a:t>
            </a:r>
            <a:r>
              <a:rPr lang="zh-CN" altLang="en-US" sz="2600" b="1">
                <a:solidFill>
                  <a:schemeClr val="accent2"/>
                </a:solidFill>
                <a:latin typeface="宋体" pitchFamily="2" charset="-122"/>
                <a:sym typeface="宋体" pitchFamily="2" charset="-122"/>
              </a:rPr>
              <a:t>面向对象的分析</a:t>
            </a:r>
            <a:r>
              <a:rPr lang="zh-CN" altLang="en-US" sz="2600">
                <a:latin typeface="宋体" pitchFamily="2" charset="-122"/>
                <a:sym typeface="宋体" pitchFamily="2" charset="-122"/>
              </a:rPr>
              <a:t>就是运用面向对象方法进行系统分析，</a:t>
            </a:r>
            <a:r>
              <a:rPr lang="zh-CN" altLang="en-US" sz="2600">
                <a:solidFill>
                  <a:schemeClr val="tx2"/>
                </a:solidFill>
              </a:rPr>
              <a:t>抽取和整理用户需求并建立问题域精确模型的过程</a:t>
            </a:r>
            <a:r>
              <a:rPr lang="zh-CN" altLang="en-US" sz="2600"/>
              <a:t>。</a:t>
            </a:r>
          </a:p>
          <a:p>
            <a:pPr marL="469900" indent="-469900" algn="l" eaLnBrk="1" hangingPunct="1"/>
            <a:r>
              <a:rPr lang="zh-CN" altLang="en-US" sz="2600"/>
              <a:t>	     </a:t>
            </a:r>
            <a:r>
              <a:rPr lang="zh-CN" altLang="en-US" sz="2600">
                <a:latin typeface="宋体" pitchFamily="2" charset="-122"/>
                <a:sym typeface="宋体" pitchFamily="2" charset="-122"/>
              </a:rPr>
              <a:t>它强调运用面向对象方法进行分析，用面向对象的概念和表示法表达、分析结果。</a:t>
            </a:r>
            <a:endParaRPr lang="zh-CN" altLang="en-US" sz="2600" b="1"/>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ln/>
        </p:spPr>
        <p:txBody>
          <a:bodyPr/>
          <a:lstStyle/>
          <a:p>
            <a:pPr eaLnBrk="1" hangingPunct="1"/>
            <a:r>
              <a:rPr lang="en-US" altLang="zh-CN" sz="3000"/>
              <a:t>2. </a:t>
            </a:r>
            <a:r>
              <a:rPr lang="zh-CN" altLang="en-US" sz="3000"/>
              <a:t>基本任务</a:t>
            </a:r>
            <a:endParaRPr lang="zh-CN" altLang="en-US"/>
          </a:p>
        </p:txBody>
      </p:sp>
      <p:sp>
        <p:nvSpPr>
          <p:cNvPr id="39939" name="Rectangle 3"/>
          <p:cNvSpPr>
            <a:spLocks noGrp="1" noChangeArrowheads="1"/>
          </p:cNvSpPr>
          <p:nvPr>
            <p:ph type="body" idx="1"/>
          </p:nvPr>
        </p:nvSpPr>
        <p:spPr>
          <a:xfrm>
            <a:off x="566738" y="1752600"/>
            <a:ext cx="8001000" cy="4267200"/>
          </a:xfrm>
          <a:ln/>
        </p:spPr>
        <p:txBody>
          <a:bodyPr/>
          <a:lstStyle/>
          <a:p>
            <a:pPr marL="469900" indent="-469900" algn="l" eaLnBrk="1" hangingPunct="1"/>
            <a:r>
              <a:rPr lang="en-US" altLang="zh-CN"/>
              <a:t>	</a:t>
            </a:r>
            <a:r>
              <a:rPr lang="en-US" altLang="zh-CN" sz="2600"/>
              <a:t>OOA</a:t>
            </a:r>
            <a:r>
              <a:rPr lang="zh-CN" altLang="en-US" sz="2600"/>
              <a:t>分析工作主要包含</a:t>
            </a:r>
            <a:r>
              <a:rPr lang="en-US" altLang="zh-CN" sz="2600"/>
              <a:t>3</a:t>
            </a:r>
            <a:r>
              <a:rPr lang="zh-CN" altLang="en-US" sz="2600"/>
              <a:t>项内容：</a:t>
            </a:r>
          </a:p>
          <a:p>
            <a:pPr marL="1304925" lvl="2" indent="-395288" algn="l" eaLnBrk="1" hangingPunct="1">
              <a:buFont typeface="Wingdings" pitchFamily="2" charset="2"/>
              <a:buChar char="Ø"/>
            </a:pPr>
            <a:r>
              <a:rPr lang="zh-CN" altLang="en-US" sz="2600"/>
              <a:t>理解用户需求；</a:t>
            </a:r>
          </a:p>
          <a:p>
            <a:pPr marL="1304925" lvl="2" indent="-395288" algn="l" eaLnBrk="1" hangingPunct="1">
              <a:buFont typeface="Wingdings" pitchFamily="2" charset="2"/>
              <a:buChar char="Ø"/>
            </a:pPr>
            <a:r>
              <a:rPr lang="zh-CN" altLang="en-US" sz="2600"/>
              <a:t>表达用户需求；</a:t>
            </a:r>
          </a:p>
          <a:p>
            <a:pPr marL="1304925" lvl="2" indent="-395288" algn="l" eaLnBrk="1" hangingPunct="1">
              <a:buFont typeface="Wingdings" pitchFamily="2" charset="2"/>
              <a:buChar char="Ø"/>
            </a:pPr>
            <a:r>
              <a:rPr lang="zh-CN" altLang="en-US" sz="2600"/>
              <a:t>验证用户需求。</a:t>
            </a:r>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ln/>
        </p:spPr>
        <p:txBody>
          <a:bodyPr/>
          <a:lstStyle/>
          <a:p>
            <a:pPr eaLnBrk="1" hangingPunct="1"/>
            <a:r>
              <a:rPr lang="en-US" altLang="zh-CN" sz="3000"/>
              <a:t>3. </a:t>
            </a:r>
            <a:r>
              <a:rPr lang="zh-CN" altLang="en-US" sz="3000"/>
              <a:t>基本步骤</a:t>
            </a:r>
            <a:endParaRPr lang="zh-CN" altLang="en-US"/>
          </a:p>
        </p:txBody>
      </p:sp>
      <p:sp>
        <p:nvSpPr>
          <p:cNvPr id="40963" name="Rectangle 3"/>
          <p:cNvSpPr>
            <a:spLocks noGrp="1" noChangeArrowheads="1"/>
          </p:cNvSpPr>
          <p:nvPr>
            <p:ph type="body" idx="1"/>
          </p:nvPr>
        </p:nvSpPr>
        <p:spPr>
          <a:xfrm>
            <a:off x="566738" y="1752600"/>
            <a:ext cx="8001000" cy="4772025"/>
          </a:xfrm>
          <a:ln/>
        </p:spPr>
        <p:txBody>
          <a:bodyPr/>
          <a:lstStyle/>
          <a:p>
            <a:pPr marL="469900" indent="-469900" algn="l" eaLnBrk="1" hangingPunct="1"/>
            <a:r>
              <a:rPr lang="en-US" altLang="zh-CN" sz="2600"/>
              <a:t>	     </a:t>
            </a:r>
            <a:r>
              <a:rPr lang="zh-CN" altLang="en-US" sz="2600"/>
              <a:t>面向对象分析工作大体上按照下列顺序进行：</a:t>
            </a:r>
          </a:p>
          <a:p>
            <a:pPr marL="1693863" lvl="3" indent="-385763" algn="l" eaLnBrk="1" hangingPunct="1">
              <a:buFont typeface="Wingdings" pitchFamily="2" charset="2"/>
              <a:buChar char="Ø"/>
            </a:pPr>
            <a:r>
              <a:rPr lang="zh-CN" altLang="en-US" sz="2400"/>
              <a:t>第一步，寻找类</a:t>
            </a:r>
            <a:r>
              <a:rPr lang="en-US" altLang="zh-CN" sz="2400">
                <a:latin typeface="Arial" pitchFamily="34" charset="0"/>
                <a:sym typeface="Arial" pitchFamily="34" charset="0"/>
              </a:rPr>
              <a:t>—</a:t>
            </a:r>
            <a:r>
              <a:rPr lang="en-US" altLang="zh-CN" sz="2400"/>
              <a:t>&amp;</a:t>
            </a:r>
            <a:r>
              <a:rPr lang="en-US" altLang="zh-CN" sz="2400">
                <a:latin typeface="Arial" pitchFamily="34" charset="0"/>
                <a:sym typeface="Arial" pitchFamily="34" charset="0"/>
              </a:rPr>
              <a:t>—</a:t>
            </a:r>
            <a:r>
              <a:rPr lang="zh-CN" altLang="en-US" sz="2400"/>
              <a:t>对象；</a:t>
            </a:r>
          </a:p>
          <a:p>
            <a:pPr marL="1693863" lvl="3" indent="-385763" algn="l" eaLnBrk="1" hangingPunct="1">
              <a:buFont typeface="Wingdings" pitchFamily="2" charset="2"/>
              <a:buChar char="Ø"/>
            </a:pPr>
            <a:r>
              <a:rPr lang="zh-CN" altLang="en-US" sz="2400"/>
              <a:t>第二步，确定对象之间的关联；</a:t>
            </a:r>
          </a:p>
          <a:p>
            <a:pPr marL="1693863" lvl="3" indent="-385763" algn="l" eaLnBrk="1" hangingPunct="1">
              <a:buFont typeface="Wingdings" pitchFamily="2" charset="2"/>
              <a:buChar char="Ø"/>
            </a:pPr>
            <a:r>
              <a:rPr lang="zh-CN" altLang="en-US" sz="2400"/>
              <a:t>第三步，定义对象的属性；</a:t>
            </a:r>
          </a:p>
          <a:p>
            <a:pPr marL="1693863" lvl="3" indent="-385763" algn="l" eaLnBrk="1" hangingPunct="1">
              <a:buFont typeface="Wingdings" pitchFamily="2" charset="2"/>
              <a:buChar char="Ø"/>
            </a:pPr>
            <a:r>
              <a:rPr lang="zh-CN" altLang="en-US" sz="2400"/>
              <a:t>第四步，定义对象的服务。 </a:t>
            </a:r>
          </a:p>
          <a:p>
            <a:pPr marL="1693863" lvl="3" indent="-385763" algn="l" eaLnBrk="1" hangingPunct="1"/>
            <a:endParaRPr lang="zh-CN" altLang="en-US" sz="1000"/>
          </a:p>
          <a:p>
            <a:pPr marL="469900" indent="-469900" algn="l" eaLnBrk="1" hangingPunct="1"/>
            <a:r>
              <a:rPr lang="zh-CN" altLang="en-US" sz="2400"/>
              <a:t>		 事实上，分析工作</a:t>
            </a:r>
            <a:r>
              <a:rPr lang="zh-CN" altLang="en-US" sz="2400">
                <a:solidFill>
                  <a:srgbClr val="FF0000"/>
                </a:solidFill>
              </a:rPr>
              <a:t>不可能</a:t>
            </a:r>
            <a:r>
              <a:rPr lang="zh-CN" altLang="en-US" sz="2400"/>
              <a:t>严格地按照预定顺序进行，系统的模型往往需要</a:t>
            </a:r>
            <a:r>
              <a:rPr lang="zh-CN" altLang="en-US" sz="2400">
                <a:solidFill>
                  <a:srgbClr val="FF0000"/>
                </a:solidFill>
              </a:rPr>
              <a:t>反复</a:t>
            </a:r>
            <a:r>
              <a:rPr lang="zh-CN" altLang="en-US" sz="2400"/>
              <a:t>构造多遍才能建成。</a:t>
            </a:r>
          </a:p>
          <a:p>
            <a:pPr marL="469900" indent="-469900" algn="l" eaLnBrk="1" hangingPunct="1"/>
            <a:r>
              <a:rPr lang="zh-CN" altLang="en-US" sz="2400"/>
              <a:t>		 通常，先构造出模型的子集，然后再逐渐扩充，直到完全、充分地理解整个问题，才能最终把模型建立起来。</a:t>
            </a:r>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ln/>
        </p:spPr>
        <p:txBody>
          <a:bodyPr/>
          <a:lstStyle/>
          <a:p>
            <a:pPr eaLnBrk="1" hangingPunct="1">
              <a:buClr>
                <a:schemeClr val="accent2"/>
              </a:buClr>
              <a:buFont typeface="Wingdings" pitchFamily="2" charset="2"/>
              <a:buNone/>
            </a:pPr>
            <a:r>
              <a:rPr lang="en-US" altLang="zh-CN" sz="3000"/>
              <a:t>1) </a:t>
            </a:r>
            <a:r>
              <a:rPr lang="zh-CN" altLang="en-US" sz="3000"/>
              <a:t>确定类</a:t>
            </a:r>
            <a:r>
              <a:rPr lang="en-US" altLang="zh-CN" sz="3000">
                <a:latin typeface="Arial" pitchFamily="34" charset="0"/>
                <a:sym typeface="Arial" pitchFamily="34" charset="0"/>
              </a:rPr>
              <a:t>—</a:t>
            </a:r>
            <a:r>
              <a:rPr lang="en-US" altLang="zh-CN" sz="3000"/>
              <a:t>&amp;</a:t>
            </a:r>
            <a:r>
              <a:rPr lang="en-US" altLang="zh-CN" sz="3000">
                <a:latin typeface="Arial" pitchFamily="34" charset="0"/>
                <a:sym typeface="Arial" pitchFamily="34" charset="0"/>
              </a:rPr>
              <a:t>—</a:t>
            </a:r>
            <a:r>
              <a:rPr lang="zh-CN" altLang="en-US" sz="3000"/>
              <a:t>对象</a:t>
            </a:r>
            <a:endParaRPr lang="zh-CN" altLang="en-US" sz="3000" baseline="-25000"/>
          </a:p>
        </p:txBody>
      </p:sp>
      <p:sp>
        <p:nvSpPr>
          <p:cNvPr id="41987" name="Rectangle 3"/>
          <p:cNvSpPr>
            <a:spLocks noGrp="1" noChangeArrowheads="1"/>
          </p:cNvSpPr>
          <p:nvPr>
            <p:ph type="body" idx="1"/>
          </p:nvPr>
        </p:nvSpPr>
        <p:spPr>
          <a:xfrm>
            <a:off x="566738" y="1752600"/>
            <a:ext cx="8001000" cy="4267200"/>
          </a:xfrm>
          <a:ln/>
        </p:spPr>
        <p:txBody>
          <a:bodyPr/>
          <a:lstStyle/>
          <a:p>
            <a:pPr marL="571500" indent="-571500" algn="l" eaLnBrk="1" hangingPunct="1"/>
            <a:r>
              <a:rPr lang="en-US" altLang="zh-CN" sz="2600" b="1">
                <a:solidFill>
                  <a:schemeClr val="accent2"/>
                </a:solidFill>
              </a:rPr>
              <a:t>[</a:t>
            </a:r>
            <a:r>
              <a:rPr lang="zh-CN" altLang="en-US" sz="2600" b="1">
                <a:solidFill>
                  <a:schemeClr val="accent2"/>
                </a:solidFill>
              </a:rPr>
              <a:t>步骤</a:t>
            </a:r>
            <a:r>
              <a:rPr lang="en-US" altLang="zh-CN" sz="2600" b="1">
                <a:solidFill>
                  <a:schemeClr val="accent2"/>
                </a:solidFill>
              </a:rPr>
              <a:t>]</a:t>
            </a:r>
            <a:r>
              <a:rPr lang="zh-CN" altLang="en-US" sz="2600" b="1">
                <a:solidFill>
                  <a:schemeClr val="accent2"/>
                </a:solidFill>
              </a:rPr>
              <a:t>：</a:t>
            </a:r>
          </a:p>
          <a:p>
            <a:pPr marL="571500" indent="-571500" algn="l" eaLnBrk="1" hangingPunct="1">
              <a:buClr>
                <a:schemeClr val="tx1"/>
              </a:buClr>
              <a:buFont typeface="Wingdings" pitchFamily="2" charset="2"/>
              <a:buAutoNum type="circleNumDbPlain"/>
            </a:pPr>
            <a:r>
              <a:rPr lang="zh-CN" altLang="en-US" sz="2600"/>
              <a:t>找出侯选的类</a:t>
            </a:r>
            <a:r>
              <a:rPr lang="en-US" altLang="zh-CN" sz="2600">
                <a:latin typeface="Arial" pitchFamily="34" charset="0"/>
                <a:sym typeface="Arial" pitchFamily="34" charset="0"/>
              </a:rPr>
              <a:t>—</a:t>
            </a:r>
            <a:r>
              <a:rPr lang="en-US" altLang="zh-CN" sz="2600"/>
              <a:t>&amp;</a:t>
            </a:r>
            <a:r>
              <a:rPr lang="en-US" altLang="zh-CN" sz="2600">
                <a:latin typeface="Arial" pitchFamily="34" charset="0"/>
                <a:sym typeface="Arial" pitchFamily="34" charset="0"/>
              </a:rPr>
              <a:t>—</a:t>
            </a:r>
            <a:r>
              <a:rPr lang="zh-CN" altLang="en-US" sz="2600"/>
              <a:t>对象。</a:t>
            </a:r>
          </a:p>
          <a:p>
            <a:pPr marL="571500" indent="-571500" algn="l" eaLnBrk="1" hangingPunct="1"/>
            <a:r>
              <a:rPr lang="zh-CN" altLang="en-US" sz="2400"/>
              <a:t>	     对象是对问题域中有意义的事物的抽象，它们既可能是物理实体，也可能是抽象概念。</a:t>
            </a:r>
          </a:p>
          <a:p>
            <a:pPr marL="571500" indent="-571500" algn="l" eaLnBrk="1" hangingPunct="1"/>
            <a:r>
              <a:rPr lang="zh-CN" altLang="en-US" sz="2400"/>
              <a:t>         通常，将需求陈述中的名词 或名词短语作为类</a:t>
            </a:r>
            <a:r>
              <a:rPr lang="en-US" altLang="zh-CN" sz="2400">
                <a:latin typeface="Arial" pitchFamily="34" charset="0"/>
                <a:sym typeface="Arial" pitchFamily="34" charset="0"/>
              </a:rPr>
              <a:t>—</a:t>
            </a:r>
            <a:r>
              <a:rPr lang="en-US" altLang="zh-CN" sz="2400"/>
              <a:t>&amp;</a:t>
            </a:r>
            <a:r>
              <a:rPr lang="en-US" altLang="zh-CN" sz="2400">
                <a:latin typeface="Arial" pitchFamily="34" charset="0"/>
                <a:sym typeface="Arial" pitchFamily="34" charset="0"/>
              </a:rPr>
              <a:t>—</a:t>
            </a:r>
            <a:r>
              <a:rPr lang="zh-CN" altLang="en-US" sz="2400"/>
              <a:t>对象的候选者。</a:t>
            </a: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ln/>
        </p:spPr>
        <p:txBody>
          <a:bodyPr/>
          <a:lstStyle/>
          <a:p>
            <a:pPr eaLnBrk="1" hangingPunct="1"/>
            <a:r>
              <a:rPr lang="en-US" altLang="zh-CN" sz="3000"/>
              <a:t>1. </a:t>
            </a:r>
            <a:r>
              <a:rPr lang="zh-CN" altLang="en-US" sz="3000"/>
              <a:t>建模的目的：</a:t>
            </a:r>
            <a:endParaRPr lang="zh-CN" altLang="en-US"/>
          </a:p>
        </p:txBody>
      </p:sp>
      <p:sp>
        <p:nvSpPr>
          <p:cNvPr id="6147" name="Rectangle 3"/>
          <p:cNvSpPr>
            <a:spLocks noGrp="1" noChangeArrowheads="1"/>
          </p:cNvSpPr>
          <p:nvPr>
            <p:ph type="body" idx="1"/>
          </p:nvPr>
        </p:nvSpPr>
        <p:spPr>
          <a:xfrm>
            <a:off x="539750" y="1916113"/>
            <a:ext cx="8001000" cy="2665412"/>
          </a:xfrm>
          <a:ln/>
        </p:spPr>
        <p:txBody>
          <a:bodyPr/>
          <a:lstStyle/>
          <a:p>
            <a:pPr marL="469900" indent="-469900" algn="l" eaLnBrk="1" hangingPunct="1">
              <a:lnSpc>
                <a:spcPct val="90000"/>
              </a:lnSpc>
            </a:pPr>
            <a:r>
              <a:rPr lang="zh-CN" altLang="en-US" sz="2400" b="1"/>
              <a:t>  </a:t>
            </a:r>
            <a:r>
              <a:rPr lang="en-US" altLang="zh-CN" sz="2400" b="1"/>
              <a:t>(1)</a:t>
            </a:r>
            <a:r>
              <a:rPr lang="zh-CN" altLang="en-US" sz="2400" b="1"/>
              <a:t>模型帮助我们将系统可视化</a:t>
            </a:r>
            <a:r>
              <a:rPr lang="en-US" altLang="zh-CN" sz="2400" b="1"/>
              <a:t>,</a:t>
            </a:r>
            <a:r>
              <a:rPr lang="zh-CN" altLang="en-US" sz="2400" b="1"/>
              <a:t>可以更好地理解系统。</a:t>
            </a:r>
          </a:p>
          <a:p>
            <a:pPr marL="469900" indent="-469900" algn="l" eaLnBrk="1" hangingPunct="1">
              <a:lnSpc>
                <a:spcPct val="90000"/>
              </a:lnSpc>
            </a:pPr>
            <a:r>
              <a:rPr lang="zh-CN" altLang="en-US" sz="2400" b="1"/>
              <a:t>  </a:t>
            </a:r>
            <a:r>
              <a:rPr lang="en-US" altLang="zh-CN" sz="2400" b="1"/>
              <a:t>(2)</a:t>
            </a:r>
            <a:r>
              <a:rPr lang="zh-CN" altLang="en-US" sz="2400" b="1"/>
              <a:t>模型可以让我们直观、详细描述系统的结构和行为</a:t>
            </a:r>
            <a:r>
              <a:rPr lang="en-US" altLang="zh-CN" sz="2400" b="1"/>
              <a:t>,</a:t>
            </a:r>
            <a:r>
              <a:rPr lang="zh-CN" altLang="en-US" sz="2400" b="1"/>
              <a:t>并利用它和同事容易</a:t>
            </a:r>
            <a:r>
              <a:rPr lang="zh-CN" altLang="en-US" sz="2400" b="1">
                <a:solidFill>
                  <a:schemeClr val="accent2"/>
                </a:solidFill>
              </a:rPr>
              <a:t>沟通</a:t>
            </a:r>
            <a:r>
              <a:rPr lang="zh-CN" altLang="en-US" sz="2400" b="1"/>
              <a:t>。</a:t>
            </a:r>
          </a:p>
          <a:p>
            <a:pPr marL="469900" indent="-469900" algn="l" eaLnBrk="1" hangingPunct="1">
              <a:lnSpc>
                <a:spcPct val="90000"/>
              </a:lnSpc>
            </a:pPr>
            <a:r>
              <a:rPr lang="zh-CN" altLang="en-US" sz="2400" b="1"/>
              <a:t>  </a:t>
            </a:r>
            <a:r>
              <a:rPr lang="en-US" altLang="zh-CN" sz="2400" b="1"/>
              <a:t>(3)</a:t>
            </a:r>
            <a:r>
              <a:rPr lang="zh-CN" altLang="en-US" sz="2400" b="1">
                <a:solidFill>
                  <a:schemeClr val="accent2"/>
                </a:solidFill>
              </a:rPr>
              <a:t>模型提供了指导我们创建系统的模板</a:t>
            </a:r>
            <a:r>
              <a:rPr lang="en-US" altLang="zh-CN" sz="2400" b="1"/>
              <a:t>,</a:t>
            </a:r>
            <a:r>
              <a:rPr lang="zh-CN" altLang="en-US" sz="2400" b="1"/>
              <a:t>我们可以用它为使用系统的人提供帮助。</a:t>
            </a:r>
          </a:p>
          <a:p>
            <a:pPr marL="469900" indent="-469900" algn="l" eaLnBrk="1" hangingPunct="1">
              <a:lnSpc>
                <a:spcPct val="90000"/>
              </a:lnSpc>
            </a:pPr>
            <a:r>
              <a:rPr lang="zh-CN" altLang="en-US" sz="2400" b="1"/>
              <a:t>（</a:t>
            </a:r>
            <a:r>
              <a:rPr lang="en-US" altLang="zh-CN" sz="2400" b="1"/>
              <a:t>4</a:t>
            </a:r>
            <a:r>
              <a:rPr lang="zh-CN" altLang="en-US" sz="2400" b="1"/>
              <a:t>）模型对我们所做的</a:t>
            </a:r>
            <a:r>
              <a:rPr lang="zh-CN" altLang="en-US" sz="2400" b="1">
                <a:solidFill>
                  <a:schemeClr val="accent2"/>
                </a:solidFill>
              </a:rPr>
              <a:t>决策进行文档化</a:t>
            </a:r>
            <a:r>
              <a:rPr lang="zh-CN" altLang="en-US" sz="2400" b="1"/>
              <a:t>。</a:t>
            </a:r>
            <a:endParaRPr lang="zh-CN" altLang="en-US" sz="2400"/>
          </a:p>
        </p:txBody>
      </p:sp>
      <p:sp>
        <p:nvSpPr>
          <p:cNvPr id="6148" name="AutoShape 5"/>
          <p:cNvSpPr>
            <a:spLocks noChangeArrowheads="1"/>
          </p:cNvSpPr>
          <p:nvPr/>
        </p:nvSpPr>
        <p:spPr bwMode="auto">
          <a:xfrm>
            <a:off x="684213" y="4581525"/>
            <a:ext cx="7796212" cy="1736725"/>
          </a:xfrm>
          <a:prstGeom prst="roundRect">
            <a:avLst>
              <a:gd name="adj" fmla="val 16667"/>
            </a:avLst>
          </a:prstGeom>
          <a:solidFill>
            <a:schemeClr val="accent1"/>
          </a:solidFill>
          <a:ln w="9525" cmpd="sng">
            <a:solidFill>
              <a:schemeClr val="tx1"/>
            </a:solidFill>
            <a:miter lim="800000"/>
            <a:headEnd/>
            <a:tailEnd/>
          </a:ln>
        </p:spPr>
        <p:txBody>
          <a:bodyPr anchor="ctr">
            <a:spAutoFit/>
          </a:bodyPr>
          <a:lstStyle/>
          <a:p>
            <a:pPr eaLnBrk="1" hangingPunct="1">
              <a:spcBef>
                <a:spcPct val="20000"/>
              </a:spcBef>
              <a:buFont typeface="Wingdings" pitchFamily="2" charset="2"/>
              <a:buNone/>
            </a:pPr>
            <a:r>
              <a:rPr lang="zh-CN" altLang="en-US" b="1">
                <a:solidFill>
                  <a:srgbClr val="000000"/>
                </a:solidFill>
                <a:sym typeface="Verdana" pitchFamily="34" charset="0"/>
              </a:rPr>
              <a:t>系统越大越需要建立问题模型。</a:t>
            </a:r>
            <a:r>
              <a:rPr lang="zh-CN" altLang="en-US">
                <a:solidFill>
                  <a:srgbClr val="000000"/>
                </a:solidFill>
                <a:sym typeface="Verdana" pitchFamily="34" charset="0"/>
              </a:rPr>
              <a:t>为了开发复杂的软件系统，系统分析员应该抽象出目标系统的特性，使用精确的表示方法构造系统的模型，并在设计过程中逐渐把和实现有关的细节加进模型中，直至最终用程序实现模型。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p:cTn id="7" dur="1000" fill="hold"/>
                                        <p:tgtEl>
                                          <p:spTgt spid="6148"/>
                                        </p:tgtEl>
                                        <p:attrNameLst>
                                          <p:attrName>ppt_w</p:attrName>
                                        </p:attrNameLst>
                                      </p:cBhvr>
                                      <p:tavLst>
                                        <p:tav tm="0">
                                          <p:val>
                                            <p:strVal val="#ppt_w*0.70"/>
                                          </p:val>
                                        </p:tav>
                                        <p:tav tm="100000">
                                          <p:val>
                                            <p:strVal val="#ppt_w"/>
                                          </p:val>
                                        </p:tav>
                                      </p:tavLst>
                                    </p:anim>
                                    <p:anim calcmode="lin" valueType="num">
                                      <p:cBhvr>
                                        <p:cTn id="8" dur="1000" fill="hold"/>
                                        <p:tgtEl>
                                          <p:spTgt spid="6148"/>
                                        </p:tgtEl>
                                        <p:attrNameLst>
                                          <p:attrName>ppt_h</p:attrName>
                                        </p:attrNameLst>
                                      </p:cBhvr>
                                      <p:tavLst>
                                        <p:tav tm="0">
                                          <p:val>
                                            <p:strVal val="#ppt_h"/>
                                          </p:val>
                                        </p:tav>
                                        <p:tav tm="100000">
                                          <p:val>
                                            <p:strVal val="#ppt_h"/>
                                          </p:val>
                                        </p:tav>
                                      </p:tavLst>
                                    </p:anim>
                                    <p:animEffect>
                                      <p:cBhvr>
                                        <p:cTn id="9" dur="10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bldLvl="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1"/>
          </p:nvPr>
        </p:nvSpPr>
        <p:spPr>
          <a:xfrm>
            <a:off x="566738" y="1052513"/>
            <a:ext cx="8001000" cy="5545137"/>
          </a:xfrm>
          <a:ln/>
        </p:spPr>
        <p:txBody>
          <a:bodyPr/>
          <a:lstStyle/>
          <a:p>
            <a:pPr marL="571500" indent="-571500" algn="l" eaLnBrk="1" hangingPunct="1">
              <a:lnSpc>
                <a:spcPct val="90000"/>
              </a:lnSpc>
              <a:buClr>
                <a:schemeClr val="tx1"/>
              </a:buClr>
              <a:buFont typeface="Wingdings" pitchFamily="2" charset="2"/>
              <a:buAutoNum type="circleNumDbPlain" startAt="2"/>
            </a:pPr>
            <a:r>
              <a:rPr lang="zh-CN" altLang="en-US" sz="2600">
                <a:solidFill>
                  <a:schemeClr val="tx2"/>
                </a:solidFill>
              </a:rPr>
              <a:t>筛选出正确的类</a:t>
            </a:r>
            <a:r>
              <a:rPr lang="en-US" altLang="zh-CN" sz="2600">
                <a:solidFill>
                  <a:schemeClr val="tx2"/>
                </a:solidFill>
                <a:latin typeface="Arial" pitchFamily="34" charset="0"/>
                <a:sym typeface="Arial" pitchFamily="34" charset="0"/>
              </a:rPr>
              <a:t>—</a:t>
            </a:r>
            <a:r>
              <a:rPr lang="en-US" altLang="zh-CN" sz="2600">
                <a:solidFill>
                  <a:schemeClr val="tx2"/>
                </a:solidFill>
              </a:rPr>
              <a:t>&amp;</a:t>
            </a:r>
            <a:r>
              <a:rPr lang="en-US" altLang="zh-CN" sz="2600">
                <a:solidFill>
                  <a:schemeClr val="tx2"/>
                </a:solidFill>
                <a:latin typeface="Arial" pitchFamily="34" charset="0"/>
                <a:sym typeface="Arial" pitchFamily="34" charset="0"/>
              </a:rPr>
              <a:t>—</a:t>
            </a:r>
            <a:r>
              <a:rPr lang="zh-CN" altLang="en-US" sz="2600">
                <a:solidFill>
                  <a:schemeClr val="tx2"/>
                </a:solidFill>
              </a:rPr>
              <a:t>对象。</a:t>
            </a:r>
          </a:p>
          <a:p>
            <a:pPr marL="571500" indent="-571500" algn="l" eaLnBrk="1" hangingPunct="1">
              <a:lnSpc>
                <a:spcPct val="90000"/>
              </a:lnSpc>
              <a:buClr>
                <a:schemeClr val="tx1"/>
              </a:buClr>
            </a:pPr>
            <a:endParaRPr lang="zh-CN" altLang="en-US" sz="1400">
              <a:solidFill>
                <a:schemeClr val="tx2"/>
              </a:solidFill>
            </a:endParaRPr>
          </a:p>
          <a:p>
            <a:pPr marL="571500" indent="-571500" algn="l" eaLnBrk="1" hangingPunct="1">
              <a:lnSpc>
                <a:spcPct val="90000"/>
              </a:lnSpc>
            </a:pPr>
            <a:r>
              <a:rPr lang="zh-CN" altLang="en-US" sz="2400">
                <a:solidFill>
                  <a:schemeClr val="tx2"/>
                </a:solidFill>
              </a:rPr>
              <a:t>	     找出候选的类</a:t>
            </a:r>
            <a:r>
              <a:rPr lang="en-US" altLang="zh-CN" sz="2400">
                <a:solidFill>
                  <a:schemeClr val="tx2"/>
                </a:solidFill>
                <a:latin typeface="Arial" pitchFamily="34" charset="0"/>
                <a:sym typeface="Arial" pitchFamily="34" charset="0"/>
              </a:rPr>
              <a:t>—</a:t>
            </a:r>
            <a:r>
              <a:rPr lang="en-US" altLang="zh-CN" sz="2400">
                <a:solidFill>
                  <a:schemeClr val="tx2"/>
                </a:solidFill>
              </a:rPr>
              <a:t>&amp;</a:t>
            </a:r>
            <a:r>
              <a:rPr lang="en-US" altLang="zh-CN" sz="2400">
                <a:solidFill>
                  <a:schemeClr val="tx2"/>
                </a:solidFill>
                <a:latin typeface="Arial" pitchFamily="34" charset="0"/>
                <a:sym typeface="Arial" pitchFamily="34" charset="0"/>
              </a:rPr>
              <a:t>—</a:t>
            </a:r>
            <a:r>
              <a:rPr lang="zh-CN" altLang="en-US" sz="2400">
                <a:solidFill>
                  <a:schemeClr val="tx2"/>
                </a:solidFill>
              </a:rPr>
              <a:t>对象之后，还应该严格考察每个候选者，从中去掉不正确的或不必要的。 </a:t>
            </a:r>
          </a:p>
          <a:p>
            <a:pPr marL="571500" indent="-571500" algn="l" eaLnBrk="1" hangingPunct="1">
              <a:lnSpc>
                <a:spcPct val="90000"/>
              </a:lnSpc>
            </a:pPr>
            <a:endParaRPr lang="zh-CN" altLang="en-US" sz="1200">
              <a:solidFill>
                <a:schemeClr val="tx2"/>
              </a:solidFill>
            </a:endParaRPr>
          </a:p>
          <a:p>
            <a:pPr marL="571500" indent="-571500" algn="l" eaLnBrk="1" hangingPunct="1">
              <a:lnSpc>
                <a:spcPct val="90000"/>
              </a:lnSpc>
            </a:pPr>
            <a:r>
              <a:rPr lang="zh-CN" altLang="en-US" sz="2400">
                <a:solidFill>
                  <a:schemeClr val="tx2"/>
                </a:solidFill>
              </a:rPr>
              <a:t>	     删除的依据如下：</a:t>
            </a:r>
          </a:p>
          <a:p>
            <a:pPr marL="571500" indent="-571500" algn="l" eaLnBrk="1" hangingPunct="1">
              <a:lnSpc>
                <a:spcPct val="90000"/>
              </a:lnSpc>
            </a:pPr>
            <a:endParaRPr lang="zh-CN" altLang="en-US" sz="1200">
              <a:solidFill>
                <a:schemeClr val="tx2"/>
              </a:solidFill>
            </a:endParaRPr>
          </a:p>
          <a:p>
            <a:pPr marL="1693863" lvl="3" indent="-385763" algn="l" eaLnBrk="1" hangingPunct="1">
              <a:lnSpc>
                <a:spcPct val="90000"/>
              </a:lnSpc>
              <a:buClr>
                <a:schemeClr val="tx1"/>
              </a:buClr>
              <a:buFont typeface="Wingdings" pitchFamily="2" charset="2"/>
              <a:buChar char="Ø"/>
            </a:pPr>
            <a:r>
              <a:rPr lang="zh-CN" altLang="en-US" b="1">
                <a:solidFill>
                  <a:schemeClr val="accent2"/>
                </a:solidFill>
              </a:rPr>
              <a:t>冗余的：</a:t>
            </a:r>
            <a:r>
              <a:rPr lang="zh-CN" altLang="en-US"/>
              <a:t>两个类名表示了相同的信息，应该保留较全面的类</a:t>
            </a:r>
            <a:r>
              <a:rPr lang="en-US" altLang="zh-CN">
                <a:latin typeface="Arial" pitchFamily="34" charset="0"/>
                <a:sym typeface="Arial" pitchFamily="34" charset="0"/>
              </a:rPr>
              <a:t>—</a:t>
            </a:r>
            <a:r>
              <a:rPr lang="en-US" altLang="zh-CN"/>
              <a:t>&amp;</a:t>
            </a:r>
            <a:r>
              <a:rPr lang="en-US" altLang="zh-CN">
                <a:latin typeface="Arial" pitchFamily="34" charset="0"/>
                <a:sym typeface="Arial" pitchFamily="34" charset="0"/>
              </a:rPr>
              <a:t>—</a:t>
            </a:r>
            <a:r>
              <a:rPr lang="zh-CN" altLang="en-US"/>
              <a:t>对象。</a:t>
            </a:r>
          </a:p>
          <a:p>
            <a:pPr marL="1693863" lvl="3" indent="-385763" algn="l" eaLnBrk="1" hangingPunct="1">
              <a:lnSpc>
                <a:spcPct val="90000"/>
              </a:lnSpc>
              <a:buClr>
                <a:schemeClr val="tx1"/>
              </a:buClr>
              <a:buFont typeface="Wingdings" pitchFamily="2" charset="2"/>
              <a:buChar char="Ø"/>
            </a:pPr>
            <a:r>
              <a:rPr lang="zh-CN" altLang="en-US" b="1">
                <a:solidFill>
                  <a:schemeClr val="accent2"/>
                </a:solidFill>
              </a:rPr>
              <a:t>无关的：</a:t>
            </a:r>
            <a:r>
              <a:rPr lang="zh-CN" altLang="en-US"/>
              <a:t>与目标系统无关的类</a:t>
            </a:r>
            <a:r>
              <a:rPr lang="en-US" altLang="zh-CN">
                <a:latin typeface="Arial" pitchFamily="34" charset="0"/>
                <a:sym typeface="Arial" pitchFamily="34" charset="0"/>
              </a:rPr>
              <a:t>—</a:t>
            </a:r>
            <a:r>
              <a:rPr lang="en-US" altLang="zh-CN"/>
              <a:t>&amp;</a:t>
            </a:r>
            <a:r>
              <a:rPr lang="en-US" altLang="zh-CN">
                <a:latin typeface="Arial" pitchFamily="34" charset="0"/>
                <a:sym typeface="Arial" pitchFamily="34" charset="0"/>
              </a:rPr>
              <a:t>—</a:t>
            </a:r>
            <a:r>
              <a:rPr lang="zh-CN" altLang="en-US"/>
              <a:t>对象。</a:t>
            </a:r>
          </a:p>
          <a:p>
            <a:pPr marL="1693863" lvl="3" indent="-385763" algn="l" eaLnBrk="1" hangingPunct="1">
              <a:lnSpc>
                <a:spcPct val="90000"/>
              </a:lnSpc>
              <a:buClr>
                <a:schemeClr val="tx1"/>
              </a:buClr>
              <a:buFont typeface="Wingdings" pitchFamily="2" charset="2"/>
              <a:buChar char="Ø"/>
            </a:pPr>
            <a:r>
              <a:rPr lang="zh-CN" altLang="en-US" b="1">
                <a:solidFill>
                  <a:schemeClr val="accent2"/>
                </a:solidFill>
              </a:rPr>
              <a:t>笼统的：</a:t>
            </a:r>
            <a:r>
              <a:rPr lang="zh-CN" altLang="en-US"/>
              <a:t>用精确的代替模糊、笼统的类</a:t>
            </a:r>
            <a:r>
              <a:rPr lang="en-US" altLang="zh-CN">
                <a:latin typeface="Arial" pitchFamily="34" charset="0"/>
                <a:sym typeface="Arial" pitchFamily="34" charset="0"/>
              </a:rPr>
              <a:t>—</a:t>
            </a:r>
            <a:r>
              <a:rPr lang="en-US" altLang="zh-CN"/>
              <a:t>&amp;</a:t>
            </a:r>
            <a:r>
              <a:rPr lang="en-US" altLang="zh-CN">
                <a:latin typeface="Arial" pitchFamily="34" charset="0"/>
                <a:sym typeface="Arial" pitchFamily="34" charset="0"/>
              </a:rPr>
              <a:t>—</a:t>
            </a:r>
            <a:r>
              <a:rPr lang="zh-CN" altLang="en-US"/>
              <a:t>对象。</a:t>
            </a:r>
          </a:p>
          <a:p>
            <a:pPr marL="1693863" lvl="3" indent="-385763" algn="l" eaLnBrk="1" hangingPunct="1">
              <a:lnSpc>
                <a:spcPct val="90000"/>
              </a:lnSpc>
              <a:buClr>
                <a:schemeClr val="tx1"/>
              </a:buClr>
              <a:buFont typeface="Wingdings" pitchFamily="2" charset="2"/>
              <a:buChar char="Ø"/>
            </a:pPr>
            <a:r>
              <a:rPr lang="zh-CN" altLang="en-US" b="1">
                <a:solidFill>
                  <a:schemeClr val="accent2"/>
                </a:solidFill>
              </a:rPr>
              <a:t>无关的属性：</a:t>
            </a:r>
            <a:r>
              <a:rPr lang="zh-CN" altLang="en-US"/>
              <a:t>去掉类</a:t>
            </a:r>
            <a:r>
              <a:rPr lang="en-US" altLang="zh-CN">
                <a:latin typeface="Arial" pitchFamily="34" charset="0"/>
                <a:sym typeface="Arial" pitchFamily="34" charset="0"/>
              </a:rPr>
              <a:t>—</a:t>
            </a:r>
            <a:r>
              <a:rPr lang="en-US" altLang="zh-CN"/>
              <a:t>&amp;</a:t>
            </a:r>
            <a:r>
              <a:rPr lang="en-US" altLang="zh-CN">
                <a:latin typeface="Arial" pitchFamily="34" charset="0"/>
                <a:sym typeface="Arial" pitchFamily="34" charset="0"/>
              </a:rPr>
              <a:t>—</a:t>
            </a:r>
            <a:r>
              <a:rPr lang="zh-CN" altLang="en-US"/>
              <a:t>对象中无关的属性。</a:t>
            </a:r>
          </a:p>
          <a:p>
            <a:pPr marL="1693863" lvl="3" indent="-385763" algn="l" eaLnBrk="1" hangingPunct="1">
              <a:lnSpc>
                <a:spcPct val="90000"/>
              </a:lnSpc>
              <a:buClr>
                <a:schemeClr val="tx1"/>
              </a:buClr>
              <a:buFont typeface="Wingdings" pitchFamily="2" charset="2"/>
              <a:buChar char="Ø"/>
            </a:pPr>
            <a:r>
              <a:rPr lang="zh-CN" altLang="en-US" b="1">
                <a:solidFill>
                  <a:schemeClr val="accent2"/>
                </a:solidFill>
              </a:rPr>
              <a:t>操作：</a:t>
            </a:r>
            <a:r>
              <a:rPr lang="zh-CN" altLang="en-US"/>
              <a:t>通常用动词定义类中的操作。</a:t>
            </a:r>
          </a:p>
          <a:p>
            <a:pPr marL="1693863" lvl="3" indent="-385763" algn="l" eaLnBrk="1" hangingPunct="1">
              <a:lnSpc>
                <a:spcPct val="90000"/>
              </a:lnSpc>
              <a:buClr>
                <a:schemeClr val="tx1"/>
              </a:buClr>
              <a:buFont typeface="Wingdings" pitchFamily="2" charset="2"/>
              <a:buChar char="Ø"/>
            </a:pPr>
            <a:r>
              <a:rPr lang="zh-CN" altLang="en-US" b="1">
                <a:solidFill>
                  <a:schemeClr val="accent2"/>
                </a:solidFill>
              </a:rPr>
              <a:t>实现：</a:t>
            </a:r>
            <a:r>
              <a:rPr lang="zh-CN" altLang="en-US"/>
              <a:t>在系统分析阶段应该少考虑或不考虑怎样实现目标系统。</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ln/>
        </p:spPr>
        <p:txBody>
          <a:bodyPr/>
          <a:lstStyle/>
          <a:p>
            <a:pPr eaLnBrk="1" hangingPunct="1">
              <a:buClr>
                <a:schemeClr val="accent2"/>
              </a:buClr>
              <a:buFont typeface="Wingdings" pitchFamily="2" charset="2"/>
              <a:buNone/>
            </a:pPr>
            <a:r>
              <a:rPr lang="en-US" altLang="zh-CN" sz="3000"/>
              <a:t>2) </a:t>
            </a:r>
            <a:r>
              <a:rPr lang="zh-CN" altLang="en-US" sz="3000"/>
              <a:t>确定关联</a:t>
            </a:r>
            <a:endParaRPr lang="zh-CN" altLang="en-US"/>
          </a:p>
        </p:txBody>
      </p:sp>
      <p:sp>
        <p:nvSpPr>
          <p:cNvPr id="44035" name="Rectangle 3"/>
          <p:cNvSpPr>
            <a:spLocks noGrp="1" noChangeArrowheads="1"/>
          </p:cNvSpPr>
          <p:nvPr>
            <p:ph type="body" idx="1"/>
          </p:nvPr>
        </p:nvSpPr>
        <p:spPr>
          <a:xfrm>
            <a:off x="566738" y="1752600"/>
            <a:ext cx="8001000" cy="4267200"/>
          </a:xfrm>
          <a:ln/>
        </p:spPr>
        <p:txBody>
          <a:bodyPr/>
          <a:lstStyle/>
          <a:p>
            <a:pPr marL="469900" indent="-469900" algn="l" eaLnBrk="1" hangingPunct="1">
              <a:buFont typeface="Wingdings" pitchFamily="2" charset="2"/>
              <a:buChar char="Ø"/>
            </a:pPr>
            <a:r>
              <a:rPr lang="zh-CN" altLang="zh-CN" sz="2400"/>
              <a:t>在需求陈述中使用的描述性动词或动词词组，通常表示关联关系。因此，在初步确定关联时，大多数关联可以通过直接提取需求陈述中的动词词组而得出。</a:t>
            </a:r>
          </a:p>
          <a:p>
            <a:pPr marL="469900" indent="-469900" algn="l" eaLnBrk="1" hangingPunct="1">
              <a:buFont typeface="Wingdings" pitchFamily="2" charset="2"/>
              <a:buChar char="Ø"/>
            </a:pPr>
            <a:r>
              <a:rPr lang="zh-CN" altLang="zh-CN" sz="2400"/>
              <a:t>分析员还应该与用户及领域专家讨论问题域实体间的相互依赖、相互作用关系，根据领域知识再进一步补充一些关联。</a:t>
            </a:r>
          </a:p>
          <a:p>
            <a:pPr marL="469900" indent="-469900" algn="l" eaLnBrk="1" hangingPunct="1">
              <a:buFont typeface="Wingdings" pitchFamily="2" charset="2"/>
              <a:buChar char="Ø"/>
            </a:pPr>
            <a:r>
              <a:rPr lang="zh-CN" altLang="zh-CN" sz="2400"/>
              <a:t>最后，还需对初步确定的关联进行进一步筛选，以去掉不正确的或不必要的关联。三个或三个以上对象之间的关联，大多可以分解为二元关联。</a:t>
            </a:r>
            <a:endParaRPr lang="zh-CN"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ln/>
        </p:spPr>
        <p:txBody>
          <a:bodyPr/>
          <a:lstStyle/>
          <a:p>
            <a:pPr eaLnBrk="1" hangingPunct="1">
              <a:buClr>
                <a:schemeClr val="accent2"/>
              </a:buClr>
              <a:buFont typeface="Wingdings" pitchFamily="2" charset="2"/>
              <a:buNone/>
            </a:pPr>
            <a:r>
              <a:rPr lang="en-US" altLang="zh-CN" sz="3000"/>
              <a:t>3) </a:t>
            </a:r>
            <a:r>
              <a:rPr lang="zh-CN" altLang="en-US" sz="3000"/>
              <a:t>确定属性</a:t>
            </a:r>
            <a:endParaRPr lang="zh-CN" altLang="en-US"/>
          </a:p>
        </p:txBody>
      </p:sp>
      <p:sp>
        <p:nvSpPr>
          <p:cNvPr id="45059" name="Rectangle 3"/>
          <p:cNvSpPr>
            <a:spLocks noGrp="1" noChangeArrowheads="1"/>
          </p:cNvSpPr>
          <p:nvPr>
            <p:ph type="body" idx="1"/>
          </p:nvPr>
        </p:nvSpPr>
        <p:spPr>
          <a:xfrm>
            <a:off x="566738" y="1752600"/>
            <a:ext cx="8001000" cy="4267200"/>
          </a:xfrm>
          <a:ln/>
        </p:spPr>
        <p:txBody>
          <a:bodyPr/>
          <a:lstStyle/>
          <a:p>
            <a:pPr marL="469900" indent="-469900" algn="l" eaLnBrk="1" hangingPunct="1"/>
            <a:r>
              <a:rPr lang="en-US" altLang="zh-CN"/>
              <a:t>	</a:t>
            </a:r>
            <a:r>
              <a:rPr lang="en-US" altLang="zh-CN" sz="2600"/>
              <a:t>   </a:t>
            </a:r>
            <a:r>
              <a:rPr lang="zh-CN" altLang="en-US" sz="2600"/>
              <a:t>分析并确定每个对象有哪些特性。</a:t>
            </a:r>
            <a:endParaRPr lang="en-US" altLang="zh-CN" sz="2600"/>
          </a:p>
          <a:p>
            <a:pPr marL="469900" indent="-469900" algn="l" eaLnBrk="1" hangingPunct="1"/>
            <a:r>
              <a:rPr lang="en-US" altLang="zh-CN" sz="2600"/>
              <a:t>		</a:t>
            </a:r>
            <a:r>
              <a:rPr lang="zh-CN" altLang="en-US" sz="2600"/>
              <a:t>确定属性的过程包括</a:t>
            </a:r>
            <a:r>
              <a:rPr lang="zh-CN" altLang="en-US" sz="2600" b="1">
                <a:solidFill>
                  <a:schemeClr val="accent2"/>
                </a:solidFill>
              </a:rPr>
              <a:t>分析</a:t>
            </a:r>
            <a:r>
              <a:rPr lang="zh-CN" altLang="en-US" sz="2600"/>
              <a:t>和</a:t>
            </a:r>
            <a:r>
              <a:rPr lang="zh-CN" altLang="en-US" sz="2600" b="1">
                <a:solidFill>
                  <a:schemeClr val="accent2"/>
                </a:solidFill>
              </a:rPr>
              <a:t>选择</a:t>
            </a:r>
            <a:r>
              <a:rPr lang="zh-CN" altLang="en-US" sz="2600"/>
              <a:t>两个步骤。</a:t>
            </a:r>
          </a:p>
          <a:p>
            <a:pPr marL="469900" indent="-469900" algn="l" eaLnBrk="1" hangingPunct="1"/>
            <a:r>
              <a:rPr lang="zh-CN" altLang="en-US" sz="2600"/>
              <a:t>		通常，在需求陈述中用名词词组表示属性。应该仅考虑与具体应用直接相关的属性，不必考虑那些超出所要解决的问题范围的属性。</a:t>
            </a:r>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ln/>
        </p:spPr>
        <p:txBody>
          <a:bodyPr/>
          <a:lstStyle/>
          <a:p>
            <a:pPr eaLnBrk="1" hangingPunct="1">
              <a:buClr>
                <a:schemeClr val="accent2"/>
              </a:buClr>
              <a:buFont typeface="Wingdings" pitchFamily="2" charset="2"/>
              <a:buNone/>
            </a:pPr>
            <a:r>
              <a:rPr lang="en-US" altLang="zh-CN" sz="3000"/>
              <a:t>4) </a:t>
            </a:r>
            <a:r>
              <a:rPr lang="zh-CN" altLang="en-US" sz="3000"/>
              <a:t>确定服务</a:t>
            </a:r>
            <a:endParaRPr lang="zh-CN" altLang="en-US"/>
          </a:p>
        </p:txBody>
      </p:sp>
      <p:sp>
        <p:nvSpPr>
          <p:cNvPr id="46083" name="Rectangle 3"/>
          <p:cNvSpPr>
            <a:spLocks noGrp="1" noChangeArrowheads="1"/>
          </p:cNvSpPr>
          <p:nvPr>
            <p:ph type="body" idx="1"/>
          </p:nvPr>
        </p:nvSpPr>
        <p:spPr>
          <a:xfrm>
            <a:off x="566738" y="1752600"/>
            <a:ext cx="8001000" cy="4267200"/>
          </a:xfrm>
          <a:ln/>
        </p:spPr>
        <p:txBody>
          <a:bodyPr/>
          <a:lstStyle/>
          <a:p>
            <a:pPr marL="469900" indent="-469900" algn="l" eaLnBrk="1" hangingPunct="1"/>
            <a:r>
              <a:rPr lang="en-US" altLang="zh-CN" sz="2600"/>
              <a:t>		</a:t>
            </a:r>
            <a:r>
              <a:rPr lang="zh-CN" altLang="en-US" sz="2600"/>
              <a:t>分析并确定每个对象有哪些对属性的操作。</a:t>
            </a:r>
            <a:endParaRPr lang="en-US" altLang="zh-CN" sz="2600"/>
          </a:p>
          <a:p>
            <a:pPr marL="469900" indent="-469900" algn="l" eaLnBrk="1" hangingPunct="1"/>
            <a:r>
              <a:rPr lang="en-US" altLang="zh-CN" sz="2600"/>
              <a:t>		</a:t>
            </a:r>
            <a:r>
              <a:rPr lang="zh-CN" altLang="en-US" sz="2600"/>
              <a:t>在确定类中应该有的服务时，既要考虑该类实体的常规行为，又要考虑为完成本系统功能所需要提供的服务。</a:t>
            </a:r>
          </a:p>
          <a:p>
            <a:pPr marL="469900" indent="-469900" algn="l" eaLnBrk="1" hangingPunct="1">
              <a:buFont typeface="Wingdings" pitchFamily="2" charset="2"/>
              <a:buChar char="o"/>
            </a:pPr>
            <a:endParaRPr lang="zh-CN" altLang="en-US" sz="260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ln/>
        </p:spPr>
        <p:txBody>
          <a:bodyPr/>
          <a:lstStyle/>
          <a:p>
            <a:pPr eaLnBrk="1" hangingPunct="1">
              <a:buClr>
                <a:schemeClr val="accent2"/>
              </a:buClr>
              <a:buFont typeface="Wingdings" pitchFamily="2" charset="2"/>
              <a:buNone/>
            </a:pPr>
            <a:r>
              <a:rPr lang="en-US" altLang="zh-CN" sz="3000"/>
              <a:t>5) </a:t>
            </a:r>
            <a:r>
              <a:rPr lang="zh-CN" altLang="en-US" sz="3000"/>
              <a:t>识别继承关系</a:t>
            </a:r>
            <a:endParaRPr lang="zh-CN" altLang="en-US"/>
          </a:p>
        </p:txBody>
      </p:sp>
      <p:sp>
        <p:nvSpPr>
          <p:cNvPr id="47107" name="Rectangle 3"/>
          <p:cNvSpPr>
            <a:spLocks noGrp="1" noChangeArrowheads="1"/>
          </p:cNvSpPr>
          <p:nvPr>
            <p:ph type="body" idx="1"/>
          </p:nvPr>
        </p:nvSpPr>
        <p:spPr>
          <a:xfrm>
            <a:off x="566738" y="1752600"/>
            <a:ext cx="8001000" cy="4267200"/>
          </a:xfrm>
          <a:ln/>
        </p:spPr>
        <p:txBody>
          <a:bodyPr/>
          <a:lstStyle/>
          <a:p>
            <a:pPr marL="469900" indent="-469900" algn="l" eaLnBrk="1" hangingPunct="1"/>
            <a:r>
              <a:rPr lang="en-US" altLang="zh-CN" sz="2600"/>
              <a:t>		 </a:t>
            </a:r>
            <a:r>
              <a:rPr lang="zh-CN" altLang="en-US" sz="2600"/>
              <a:t>确定了类中应该定义的属性和服务之后，就可以利用继承机制共享公共性质，并对系统中的类加以层次化组织。</a:t>
            </a:r>
          </a:p>
          <a:p>
            <a:pPr marL="469900" indent="-469900" algn="l" eaLnBrk="1" hangingPunct="1"/>
            <a:r>
              <a:rPr lang="zh-CN" altLang="en-US" sz="2600"/>
              <a:t> 		一般说来，可以使用两种方式建立继承关系： </a:t>
            </a:r>
          </a:p>
          <a:p>
            <a:pPr marL="1693863" lvl="3" indent="-385763" algn="l" eaLnBrk="1" hangingPunct="1">
              <a:buClr>
                <a:schemeClr val="tx1"/>
              </a:buClr>
              <a:buFont typeface="Wingdings" pitchFamily="2" charset="2"/>
              <a:buChar char="Ø"/>
            </a:pPr>
            <a:r>
              <a:rPr lang="zh-CN" altLang="en-US" sz="2400" b="1">
                <a:solidFill>
                  <a:schemeClr val="accent2"/>
                </a:solidFill>
              </a:rPr>
              <a:t>自底向上</a:t>
            </a:r>
            <a:r>
              <a:rPr lang="zh-CN" altLang="en-US" sz="2400"/>
              <a:t>：抽象出现有类的共同性质泛化出父类，这个过程实质上模拟了人类</a:t>
            </a:r>
            <a:r>
              <a:rPr lang="zh-CN" altLang="en-US" sz="2400" b="1">
                <a:solidFill>
                  <a:schemeClr val="accent2"/>
                </a:solidFill>
              </a:rPr>
              <a:t>归纳</a:t>
            </a:r>
            <a:r>
              <a:rPr lang="zh-CN" altLang="en-US" sz="2400"/>
              <a:t>思维过程。</a:t>
            </a:r>
          </a:p>
          <a:p>
            <a:pPr marL="1693863" lvl="3" indent="-385763" algn="l" eaLnBrk="1" hangingPunct="1">
              <a:buClr>
                <a:schemeClr val="tx1"/>
              </a:buClr>
              <a:buFont typeface="Wingdings" pitchFamily="2" charset="2"/>
              <a:buChar char="Ø"/>
            </a:pPr>
            <a:r>
              <a:rPr lang="zh-CN" altLang="en-US" sz="2400" b="1">
                <a:solidFill>
                  <a:schemeClr val="accent2"/>
                </a:solidFill>
              </a:rPr>
              <a:t>自顶向下</a:t>
            </a:r>
            <a:r>
              <a:rPr lang="zh-CN" altLang="en-US" sz="2400"/>
              <a:t>：把现有类细化成更具体的子类，这模似了人类的</a:t>
            </a:r>
            <a:r>
              <a:rPr lang="zh-CN" altLang="en-US" sz="2400" b="1">
                <a:solidFill>
                  <a:schemeClr val="accent2"/>
                </a:solidFill>
              </a:rPr>
              <a:t>演绎</a:t>
            </a:r>
            <a:r>
              <a:rPr lang="zh-CN" altLang="en-US" sz="2400"/>
              <a:t>思维过程。 </a:t>
            </a:r>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0" name="Group 2"/>
          <p:cNvGrpSpPr>
            <a:grpSpLocks/>
          </p:cNvGrpSpPr>
          <p:nvPr/>
        </p:nvGrpSpPr>
        <p:grpSpPr bwMode="auto">
          <a:xfrm>
            <a:off x="2517775" y="1917700"/>
            <a:ext cx="4462463" cy="3827463"/>
            <a:chOff x="0" y="0"/>
            <a:chExt cx="2152" cy="1624"/>
          </a:xfrm>
        </p:grpSpPr>
        <p:sp>
          <p:nvSpPr>
            <p:cNvPr id="48131" name="Rectangle 3"/>
            <p:cNvSpPr>
              <a:spLocks noChangeArrowheads="1"/>
            </p:cNvSpPr>
            <p:nvPr/>
          </p:nvSpPr>
          <p:spPr bwMode="auto">
            <a:xfrm>
              <a:off x="336" y="0"/>
              <a:ext cx="1480" cy="1288"/>
            </a:xfrm>
            <a:prstGeom prst="rect">
              <a:avLst/>
            </a:prstGeom>
            <a:solidFill>
              <a:schemeClr val="bg1"/>
            </a:solidFill>
            <a:ln w="12700" cmpd="sng">
              <a:solidFill>
                <a:schemeClr val="tx1"/>
              </a:solidFill>
              <a:miter lim="800000"/>
              <a:headEnd/>
              <a:tailEnd/>
            </a:ln>
          </p:spPr>
          <p:txBody>
            <a:bodyPr wrap="none" anchor="ctr"/>
            <a:lstStyle/>
            <a:p>
              <a:endParaRPr lang="zh-CN" altLang="zh-CN">
                <a:solidFill>
                  <a:srgbClr val="000000"/>
                </a:solidFill>
                <a:latin typeface="Times New Roman" pitchFamily="18" charset="0"/>
                <a:sym typeface="Times New Roman" pitchFamily="18" charset="0"/>
              </a:endParaRPr>
            </a:p>
          </p:txBody>
        </p:sp>
        <p:sp>
          <p:nvSpPr>
            <p:cNvPr id="48132" name="AutoShape 4"/>
            <p:cNvSpPr>
              <a:spLocks noChangeArrowheads="1"/>
            </p:cNvSpPr>
            <p:nvPr/>
          </p:nvSpPr>
          <p:spPr bwMode="auto">
            <a:xfrm>
              <a:off x="432" y="925"/>
              <a:ext cx="1240" cy="219"/>
            </a:xfrm>
            <a:prstGeom prst="parallelogram">
              <a:avLst>
                <a:gd name="adj" fmla="val 141500"/>
              </a:avLst>
            </a:prstGeom>
            <a:gradFill rotWithShape="0">
              <a:gsLst>
                <a:gs pos="0">
                  <a:srgbClr val="007676"/>
                </a:gs>
                <a:gs pos="50000">
                  <a:srgbClr val="00FFFF"/>
                </a:gs>
                <a:gs pos="100000">
                  <a:srgbClr val="007676"/>
                </a:gs>
              </a:gsLst>
              <a:lin ang="18900000" scaled="1"/>
            </a:gradFill>
            <a:ln w="12700" cmpd="sng">
              <a:solidFill>
                <a:schemeClr val="tx1"/>
              </a:solidFill>
              <a:miter lim="800000"/>
              <a:headEnd/>
              <a:tailEnd/>
            </a:ln>
          </p:spPr>
          <p:txBody>
            <a:bodyPr wrap="none" lIns="90488" tIns="44450" rIns="90488" bIns="44450" anchor="ctr"/>
            <a:lstStyle/>
            <a:p>
              <a:pPr algn="ctr"/>
              <a:r>
                <a:rPr lang="zh-CN" altLang="en-US" sz="2000" b="1">
                  <a:solidFill>
                    <a:srgbClr val="000000"/>
                  </a:solidFill>
                  <a:latin typeface="宋体" pitchFamily="2" charset="-122"/>
                  <a:sym typeface="宋体" pitchFamily="2" charset="-122"/>
                </a:rPr>
                <a:t>关系层</a:t>
              </a:r>
              <a:endParaRPr lang="zh-CN" altLang="en-US"/>
            </a:p>
          </p:txBody>
        </p:sp>
        <p:sp>
          <p:nvSpPr>
            <p:cNvPr id="48133" name="AutoShape 5"/>
            <p:cNvSpPr>
              <a:spLocks noChangeArrowheads="1"/>
            </p:cNvSpPr>
            <p:nvPr/>
          </p:nvSpPr>
          <p:spPr bwMode="auto">
            <a:xfrm>
              <a:off x="432" y="606"/>
              <a:ext cx="1240" cy="220"/>
            </a:xfrm>
            <a:prstGeom prst="parallelogram">
              <a:avLst>
                <a:gd name="adj" fmla="val 140857"/>
              </a:avLst>
            </a:prstGeom>
            <a:gradFill rotWithShape="0">
              <a:gsLst>
                <a:gs pos="0">
                  <a:srgbClr val="007676"/>
                </a:gs>
                <a:gs pos="50000">
                  <a:srgbClr val="00FFFF"/>
                </a:gs>
                <a:gs pos="100000">
                  <a:srgbClr val="007676"/>
                </a:gs>
              </a:gsLst>
              <a:lin ang="18900000" scaled="1"/>
            </a:gradFill>
            <a:ln w="12700" cmpd="sng">
              <a:solidFill>
                <a:schemeClr val="tx1"/>
              </a:solidFill>
              <a:miter lim="800000"/>
              <a:headEnd/>
              <a:tailEnd/>
            </a:ln>
          </p:spPr>
          <p:txBody>
            <a:bodyPr wrap="none" lIns="90488" tIns="44450" rIns="90488" bIns="44450" anchor="ctr"/>
            <a:lstStyle/>
            <a:p>
              <a:pPr algn="ctr"/>
              <a:r>
                <a:rPr lang="zh-CN" altLang="en-US" sz="2000" b="1">
                  <a:solidFill>
                    <a:srgbClr val="000000"/>
                  </a:solidFill>
                  <a:latin typeface="宋体" pitchFamily="2" charset="-122"/>
                  <a:sym typeface="宋体" pitchFamily="2" charset="-122"/>
                </a:rPr>
                <a:t>特征层</a:t>
              </a:r>
              <a:endParaRPr lang="zh-CN" altLang="en-US"/>
            </a:p>
          </p:txBody>
        </p:sp>
        <p:sp>
          <p:nvSpPr>
            <p:cNvPr id="48134" name="AutoShape 6"/>
            <p:cNvSpPr>
              <a:spLocks noChangeArrowheads="1"/>
            </p:cNvSpPr>
            <p:nvPr/>
          </p:nvSpPr>
          <p:spPr bwMode="auto">
            <a:xfrm>
              <a:off x="432" y="288"/>
              <a:ext cx="1240" cy="219"/>
            </a:xfrm>
            <a:prstGeom prst="parallelogram">
              <a:avLst>
                <a:gd name="adj" fmla="val 141500"/>
              </a:avLst>
            </a:prstGeom>
            <a:gradFill rotWithShape="0">
              <a:gsLst>
                <a:gs pos="0">
                  <a:srgbClr val="007676"/>
                </a:gs>
                <a:gs pos="50000">
                  <a:srgbClr val="00FFFF"/>
                </a:gs>
                <a:gs pos="100000">
                  <a:srgbClr val="007676"/>
                </a:gs>
              </a:gsLst>
              <a:lin ang="18900000" scaled="1"/>
            </a:gradFill>
            <a:ln w="12700" cmpd="sng">
              <a:solidFill>
                <a:schemeClr val="tx1"/>
              </a:solidFill>
              <a:miter lim="800000"/>
              <a:headEnd/>
              <a:tailEnd/>
            </a:ln>
          </p:spPr>
          <p:txBody>
            <a:bodyPr wrap="none" lIns="90488" tIns="44450" rIns="90488" bIns="44450" anchor="ctr"/>
            <a:lstStyle/>
            <a:p>
              <a:pPr algn="ctr"/>
              <a:r>
                <a:rPr lang="zh-CN" altLang="en-US" sz="2000" b="1">
                  <a:solidFill>
                    <a:srgbClr val="000000"/>
                  </a:solidFill>
                  <a:latin typeface="宋体" pitchFamily="2" charset="-122"/>
                  <a:sym typeface="宋体" pitchFamily="2" charset="-122"/>
                </a:rPr>
                <a:t>对象层</a:t>
              </a:r>
              <a:endParaRPr lang="zh-CN" altLang="en-US"/>
            </a:p>
          </p:txBody>
        </p:sp>
        <p:sp>
          <p:nvSpPr>
            <p:cNvPr id="48135" name="Rectangle 7"/>
            <p:cNvSpPr>
              <a:spLocks noChangeArrowheads="1"/>
            </p:cNvSpPr>
            <p:nvPr/>
          </p:nvSpPr>
          <p:spPr bwMode="auto">
            <a:xfrm>
              <a:off x="570" y="30"/>
              <a:ext cx="950"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r>
                <a:rPr lang="zh-CN" altLang="en-US" sz="2000" b="1">
                  <a:solidFill>
                    <a:srgbClr val="000000"/>
                  </a:solidFill>
                  <a:latin typeface="宋体" pitchFamily="2" charset="-122"/>
                  <a:sym typeface="宋体" pitchFamily="2" charset="-122"/>
                </a:rPr>
                <a:t>基本模型</a:t>
              </a:r>
              <a:r>
                <a:rPr lang="en-US" altLang="zh-CN" sz="2000" b="1">
                  <a:solidFill>
                    <a:srgbClr val="000000"/>
                  </a:solidFill>
                  <a:latin typeface="宋体" pitchFamily="2" charset="-122"/>
                  <a:sym typeface="宋体" pitchFamily="2" charset="-122"/>
                </a:rPr>
                <a:t>(</a:t>
              </a:r>
              <a:r>
                <a:rPr lang="zh-CN" altLang="en-US" sz="2000" b="1">
                  <a:solidFill>
                    <a:srgbClr val="000000"/>
                  </a:solidFill>
                  <a:latin typeface="宋体" pitchFamily="2" charset="-122"/>
                  <a:sym typeface="宋体" pitchFamily="2" charset="-122"/>
                </a:rPr>
                <a:t>类图</a:t>
              </a:r>
              <a:r>
                <a:rPr lang="en-US" altLang="zh-CN" sz="2000" b="1">
                  <a:solidFill>
                    <a:srgbClr val="000000"/>
                  </a:solidFill>
                  <a:latin typeface="宋体" pitchFamily="2" charset="-122"/>
                  <a:sym typeface="宋体" pitchFamily="2" charset="-122"/>
                </a:rPr>
                <a:t>)</a:t>
              </a:r>
              <a:endParaRPr lang="zh-CN" altLang="en-US"/>
            </a:p>
          </p:txBody>
        </p:sp>
        <p:sp>
          <p:nvSpPr>
            <p:cNvPr id="48136" name="Rectangle 8"/>
            <p:cNvSpPr>
              <a:spLocks noChangeArrowheads="1"/>
            </p:cNvSpPr>
            <p:nvPr/>
          </p:nvSpPr>
          <p:spPr bwMode="auto">
            <a:xfrm>
              <a:off x="0" y="0"/>
              <a:ext cx="232" cy="1288"/>
            </a:xfrm>
            <a:prstGeom prst="rect">
              <a:avLst/>
            </a:prstGeom>
            <a:solidFill>
              <a:schemeClr val="bg1"/>
            </a:solidFill>
            <a:ln w="12700" cmpd="sng">
              <a:solidFill>
                <a:schemeClr val="tx1"/>
              </a:solidFill>
              <a:miter lim="800000"/>
              <a:headEnd/>
              <a:tailEnd/>
            </a:ln>
          </p:spPr>
          <p:txBody>
            <a:bodyPr wrap="none" lIns="90488" tIns="44450" rIns="90488" bIns="44450" anchor="ctr"/>
            <a:lstStyle/>
            <a:p>
              <a:pPr algn="ctr"/>
              <a:r>
                <a:rPr lang="zh-CN" altLang="en-US" sz="2000" b="1">
                  <a:solidFill>
                    <a:srgbClr val="000000"/>
                  </a:solidFill>
                  <a:latin typeface="宋体" pitchFamily="2" charset="-122"/>
                  <a:sym typeface="宋体" pitchFamily="2" charset="-122"/>
                </a:rPr>
                <a:t>交</a:t>
              </a:r>
            </a:p>
            <a:p>
              <a:pPr algn="ctr"/>
              <a:endParaRPr lang="zh-CN" altLang="en-US" sz="2000" b="1">
                <a:solidFill>
                  <a:srgbClr val="000000"/>
                </a:solidFill>
                <a:latin typeface="宋体" pitchFamily="2" charset="-122"/>
                <a:sym typeface="宋体" pitchFamily="2" charset="-122"/>
              </a:endParaRPr>
            </a:p>
            <a:p>
              <a:pPr algn="ctr"/>
              <a:r>
                <a:rPr lang="zh-CN" altLang="en-US" sz="2000" b="1">
                  <a:solidFill>
                    <a:srgbClr val="000000"/>
                  </a:solidFill>
                  <a:latin typeface="宋体" pitchFamily="2" charset="-122"/>
                  <a:sym typeface="宋体" pitchFamily="2" charset="-122"/>
                </a:rPr>
                <a:t>互</a:t>
              </a:r>
            </a:p>
            <a:p>
              <a:pPr algn="ctr"/>
              <a:endParaRPr lang="zh-CN" altLang="en-US" sz="2000" b="1">
                <a:solidFill>
                  <a:srgbClr val="000000"/>
                </a:solidFill>
                <a:latin typeface="宋体" pitchFamily="2" charset="-122"/>
                <a:sym typeface="宋体" pitchFamily="2" charset="-122"/>
              </a:endParaRPr>
            </a:p>
            <a:p>
              <a:pPr algn="ctr"/>
              <a:r>
                <a:rPr lang="zh-CN" altLang="en-US" sz="2000" b="1">
                  <a:solidFill>
                    <a:srgbClr val="000000"/>
                  </a:solidFill>
                  <a:latin typeface="宋体" pitchFamily="2" charset="-122"/>
                  <a:sym typeface="宋体" pitchFamily="2" charset="-122"/>
                </a:rPr>
                <a:t>图</a:t>
              </a:r>
              <a:endParaRPr lang="zh-CN" altLang="en-US"/>
            </a:p>
          </p:txBody>
        </p:sp>
        <p:sp>
          <p:nvSpPr>
            <p:cNvPr id="48137" name="Rectangle 9"/>
            <p:cNvSpPr>
              <a:spLocks noChangeArrowheads="1"/>
            </p:cNvSpPr>
            <p:nvPr/>
          </p:nvSpPr>
          <p:spPr bwMode="auto">
            <a:xfrm>
              <a:off x="1920" y="0"/>
              <a:ext cx="232" cy="1288"/>
            </a:xfrm>
            <a:prstGeom prst="rect">
              <a:avLst/>
            </a:prstGeom>
            <a:solidFill>
              <a:schemeClr val="bg1"/>
            </a:solidFill>
            <a:ln w="12700" cmpd="sng">
              <a:solidFill>
                <a:schemeClr val="tx1"/>
              </a:solidFill>
              <a:miter lim="800000"/>
              <a:headEnd/>
              <a:tailEnd/>
            </a:ln>
          </p:spPr>
          <p:txBody>
            <a:bodyPr wrap="none" lIns="90488" tIns="44450" rIns="90488" bIns="44450" anchor="ctr"/>
            <a:lstStyle/>
            <a:p>
              <a:pPr algn="ctr"/>
              <a:r>
                <a:rPr lang="zh-CN" altLang="en-US" sz="2000" b="1">
                  <a:solidFill>
                    <a:srgbClr val="000000"/>
                  </a:solidFill>
                  <a:latin typeface="宋体" pitchFamily="2" charset="-122"/>
                  <a:sym typeface="宋体" pitchFamily="2" charset="-122"/>
                </a:rPr>
                <a:t>主</a:t>
              </a:r>
            </a:p>
            <a:p>
              <a:pPr algn="ctr"/>
              <a:endParaRPr lang="zh-CN" altLang="en-US" sz="2000" b="1">
                <a:solidFill>
                  <a:srgbClr val="000000"/>
                </a:solidFill>
                <a:latin typeface="宋体" pitchFamily="2" charset="-122"/>
                <a:sym typeface="宋体" pitchFamily="2" charset="-122"/>
              </a:endParaRPr>
            </a:p>
            <a:p>
              <a:pPr algn="ctr"/>
              <a:r>
                <a:rPr lang="zh-CN" altLang="en-US" sz="2000" b="1">
                  <a:solidFill>
                    <a:srgbClr val="000000"/>
                  </a:solidFill>
                  <a:latin typeface="宋体" pitchFamily="2" charset="-122"/>
                  <a:sym typeface="宋体" pitchFamily="2" charset="-122"/>
                </a:rPr>
                <a:t>题</a:t>
              </a:r>
            </a:p>
            <a:p>
              <a:pPr algn="ctr"/>
              <a:endParaRPr lang="zh-CN" altLang="en-US" sz="2000" b="1">
                <a:solidFill>
                  <a:srgbClr val="000000"/>
                </a:solidFill>
                <a:latin typeface="宋体" pitchFamily="2" charset="-122"/>
                <a:sym typeface="宋体" pitchFamily="2" charset="-122"/>
              </a:endParaRPr>
            </a:p>
            <a:p>
              <a:pPr algn="ctr"/>
              <a:r>
                <a:rPr lang="zh-CN" altLang="en-US" sz="2000" b="1">
                  <a:solidFill>
                    <a:srgbClr val="000000"/>
                  </a:solidFill>
                  <a:latin typeface="宋体" pitchFamily="2" charset="-122"/>
                  <a:sym typeface="宋体" pitchFamily="2" charset="-122"/>
                </a:rPr>
                <a:t>图</a:t>
              </a:r>
              <a:endParaRPr lang="zh-CN" altLang="en-US"/>
            </a:p>
          </p:txBody>
        </p:sp>
        <p:sp>
          <p:nvSpPr>
            <p:cNvPr id="48138" name="Rectangle 10"/>
            <p:cNvSpPr>
              <a:spLocks noChangeArrowheads="1"/>
            </p:cNvSpPr>
            <p:nvPr/>
          </p:nvSpPr>
          <p:spPr bwMode="auto">
            <a:xfrm>
              <a:off x="0" y="1392"/>
              <a:ext cx="2152" cy="232"/>
            </a:xfrm>
            <a:prstGeom prst="rect">
              <a:avLst/>
            </a:prstGeom>
            <a:solidFill>
              <a:schemeClr val="bg1"/>
            </a:solidFill>
            <a:ln w="12700" cmpd="sng">
              <a:solidFill>
                <a:schemeClr val="tx1"/>
              </a:solidFill>
              <a:miter lim="800000"/>
              <a:headEnd/>
              <a:tailEnd/>
            </a:ln>
          </p:spPr>
          <p:txBody>
            <a:bodyPr wrap="none" lIns="90488" tIns="44450" rIns="90488" bIns="44450" anchor="ctr"/>
            <a:lstStyle/>
            <a:p>
              <a:pPr algn="ctr"/>
              <a:r>
                <a:rPr lang="zh-CN" altLang="en-US" sz="2000" b="1">
                  <a:solidFill>
                    <a:srgbClr val="000000"/>
                  </a:solidFill>
                  <a:latin typeface="宋体" pitchFamily="2" charset="-122"/>
                  <a:sym typeface="宋体" pitchFamily="2" charset="-122"/>
                </a:rPr>
                <a:t>详  细  说  明</a:t>
              </a:r>
              <a:endParaRPr lang="zh-CN" altLang="en-US"/>
            </a:p>
          </p:txBody>
        </p:sp>
      </p:grpSp>
      <p:grpSp>
        <p:nvGrpSpPr>
          <p:cNvPr id="48139" name="Group 11"/>
          <p:cNvGrpSpPr>
            <a:grpSpLocks/>
          </p:cNvGrpSpPr>
          <p:nvPr/>
        </p:nvGrpSpPr>
        <p:grpSpPr bwMode="auto">
          <a:xfrm>
            <a:off x="374650" y="971550"/>
            <a:ext cx="3538538" cy="1901825"/>
            <a:chOff x="0" y="0"/>
            <a:chExt cx="2229" cy="1198"/>
          </a:xfrm>
        </p:grpSpPr>
        <p:sp>
          <p:nvSpPr>
            <p:cNvPr id="48140" name="Text Box 12"/>
            <p:cNvSpPr>
              <a:spLocks noChangeArrowheads="1"/>
            </p:cNvSpPr>
            <p:nvPr/>
          </p:nvSpPr>
          <p:spPr bwMode="auto">
            <a:xfrm>
              <a:off x="0" y="0"/>
              <a:ext cx="1186" cy="768"/>
            </a:xfrm>
            <a:prstGeom prst="rect">
              <a:avLst/>
            </a:prstGeom>
            <a:solidFill>
              <a:srgbClr val="DA8CA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r>
                <a:rPr lang="zh-CN" altLang="en-US" sz="2000" b="1">
                  <a:latin typeface="楷体_GB2312" pitchFamily="1" charset="-122"/>
                  <a:ea typeface="楷体_GB2312" pitchFamily="1" charset="-122"/>
                  <a:sym typeface="楷体_GB2312" pitchFamily="1" charset="-122"/>
                </a:rPr>
                <a:t>给出所有与问题域和系统责任有关的对象，用对象类表示</a:t>
              </a:r>
              <a:endParaRPr lang="zh-CN" altLang="en-US"/>
            </a:p>
          </p:txBody>
        </p:sp>
        <p:sp>
          <p:nvSpPr>
            <p:cNvPr id="48141" name="Line 13"/>
            <p:cNvSpPr>
              <a:spLocks noChangeShapeType="1"/>
            </p:cNvSpPr>
            <p:nvPr/>
          </p:nvSpPr>
          <p:spPr bwMode="auto">
            <a:xfrm>
              <a:off x="1109" y="631"/>
              <a:ext cx="1120" cy="567"/>
            </a:xfrm>
            <a:prstGeom prst="line">
              <a:avLst/>
            </a:prstGeom>
            <a:noFill/>
            <a:ln w="9525" cmpd="sng">
              <a:solidFill>
                <a:srgbClr val="0000CC"/>
              </a:solidFill>
              <a:miter lim="800000"/>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zh-CN" altLang="zh-CN">
                <a:solidFill>
                  <a:srgbClr val="000000"/>
                </a:solidFill>
                <a:sym typeface="Verdana" pitchFamily="34" charset="0"/>
              </a:endParaRPr>
            </a:p>
          </p:txBody>
        </p:sp>
      </p:grpSp>
      <p:grpSp>
        <p:nvGrpSpPr>
          <p:cNvPr id="48142" name="Group 14"/>
          <p:cNvGrpSpPr>
            <a:grpSpLocks/>
          </p:cNvGrpSpPr>
          <p:nvPr/>
        </p:nvGrpSpPr>
        <p:grpSpPr bwMode="auto">
          <a:xfrm>
            <a:off x="449263" y="3065463"/>
            <a:ext cx="3390900" cy="914400"/>
            <a:chOff x="0" y="0"/>
            <a:chExt cx="2136" cy="576"/>
          </a:xfrm>
        </p:grpSpPr>
        <p:sp>
          <p:nvSpPr>
            <p:cNvPr id="48143" name="Text Box 15"/>
            <p:cNvSpPr>
              <a:spLocks noChangeArrowheads="1"/>
            </p:cNvSpPr>
            <p:nvPr/>
          </p:nvSpPr>
          <p:spPr bwMode="auto">
            <a:xfrm>
              <a:off x="0" y="0"/>
              <a:ext cx="863" cy="576"/>
            </a:xfrm>
            <a:prstGeom prst="rect">
              <a:avLst/>
            </a:prstGeom>
            <a:solidFill>
              <a:srgbClr val="DA8CA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r>
                <a:rPr lang="zh-CN" altLang="en-US" sz="2000" b="1">
                  <a:latin typeface="楷体_GB2312" pitchFamily="1" charset="-122"/>
                  <a:ea typeface="楷体_GB2312" pitchFamily="1" charset="-122"/>
                  <a:sym typeface="楷体_GB2312" pitchFamily="1" charset="-122"/>
                </a:rPr>
                <a:t>定义每个对象类的属性与服务</a:t>
              </a:r>
              <a:endParaRPr lang="zh-CN" altLang="en-US"/>
            </a:p>
          </p:txBody>
        </p:sp>
        <p:sp>
          <p:nvSpPr>
            <p:cNvPr id="48144" name="Line 16"/>
            <p:cNvSpPr>
              <a:spLocks noChangeShapeType="1"/>
            </p:cNvSpPr>
            <p:nvPr/>
          </p:nvSpPr>
          <p:spPr bwMode="auto">
            <a:xfrm>
              <a:off x="830" y="280"/>
              <a:ext cx="1306" cy="36"/>
            </a:xfrm>
            <a:prstGeom prst="line">
              <a:avLst/>
            </a:prstGeom>
            <a:noFill/>
            <a:ln w="9525" cmpd="sng">
              <a:solidFill>
                <a:srgbClr val="0000CC"/>
              </a:solidFill>
              <a:miter lim="800000"/>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zh-CN" altLang="zh-CN">
                <a:solidFill>
                  <a:srgbClr val="000000"/>
                </a:solidFill>
                <a:sym typeface="Verdana" pitchFamily="34" charset="0"/>
              </a:endParaRPr>
            </a:p>
          </p:txBody>
        </p:sp>
      </p:grpSp>
      <p:grpSp>
        <p:nvGrpSpPr>
          <p:cNvPr id="48145" name="Group 17"/>
          <p:cNvGrpSpPr>
            <a:grpSpLocks/>
          </p:cNvGrpSpPr>
          <p:nvPr/>
        </p:nvGrpSpPr>
        <p:grpSpPr bwMode="auto">
          <a:xfrm>
            <a:off x="503238" y="4460875"/>
            <a:ext cx="3262312" cy="1250950"/>
            <a:chOff x="0" y="0"/>
            <a:chExt cx="2055" cy="788"/>
          </a:xfrm>
        </p:grpSpPr>
        <p:sp>
          <p:nvSpPr>
            <p:cNvPr id="48146" name="Text Box 18"/>
            <p:cNvSpPr>
              <a:spLocks noChangeArrowheads="1"/>
            </p:cNvSpPr>
            <p:nvPr/>
          </p:nvSpPr>
          <p:spPr bwMode="auto">
            <a:xfrm>
              <a:off x="0" y="212"/>
              <a:ext cx="1012" cy="576"/>
            </a:xfrm>
            <a:prstGeom prst="rect">
              <a:avLst/>
            </a:prstGeom>
            <a:solidFill>
              <a:srgbClr val="DA8CA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r>
                <a:rPr lang="zh-CN" altLang="en-US" sz="2000" b="1">
                  <a:latin typeface="楷体_GB2312" pitchFamily="1" charset="-122"/>
                  <a:ea typeface="楷体_GB2312" pitchFamily="1" charset="-122"/>
                  <a:sym typeface="楷体_GB2312" pitchFamily="1" charset="-122"/>
                </a:rPr>
                <a:t>通过结构与连接描述对象之间的关系</a:t>
              </a:r>
              <a:endParaRPr lang="zh-CN" altLang="en-US"/>
            </a:p>
          </p:txBody>
        </p:sp>
        <p:sp>
          <p:nvSpPr>
            <p:cNvPr id="48147" name="Line 19"/>
            <p:cNvSpPr>
              <a:spLocks noChangeShapeType="1"/>
            </p:cNvSpPr>
            <p:nvPr/>
          </p:nvSpPr>
          <p:spPr bwMode="auto">
            <a:xfrm flipV="1">
              <a:off x="1114" y="0"/>
              <a:ext cx="941" cy="461"/>
            </a:xfrm>
            <a:prstGeom prst="line">
              <a:avLst/>
            </a:prstGeom>
            <a:noFill/>
            <a:ln w="9525" cmpd="sng">
              <a:solidFill>
                <a:srgbClr val="0000CC"/>
              </a:solidFill>
              <a:miter lim="800000"/>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zh-CN">
                <a:solidFill>
                  <a:srgbClr val="000000"/>
                </a:solidFill>
                <a:sym typeface="Verdana" pitchFamily="34" charset="0"/>
              </a:endParaRPr>
            </a:p>
          </p:txBody>
        </p:sp>
      </p:grpSp>
      <p:grpSp>
        <p:nvGrpSpPr>
          <p:cNvPr id="48148" name="Group 20"/>
          <p:cNvGrpSpPr>
            <a:grpSpLocks/>
          </p:cNvGrpSpPr>
          <p:nvPr/>
        </p:nvGrpSpPr>
        <p:grpSpPr bwMode="auto">
          <a:xfrm>
            <a:off x="5807075" y="5213350"/>
            <a:ext cx="2863850" cy="1219200"/>
            <a:chOff x="0" y="0"/>
            <a:chExt cx="1804" cy="768"/>
          </a:xfrm>
        </p:grpSpPr>
        <p:sp>
          <p:nvSpPr>
            <p:cNvPr id="48149" name="Text Box 21"/>
            <p:cNvSpPr>
              <a:spLocks noChangeArrowheads="1"/>
            </p:cNvSpPr>
            <p:nvPr/>
          </p:nvSpPr>
          <p:spPr bwMode="auto">
            <a:xfrm>
              <a:off x="1132" y="0"/>
              <a:ext cx="672" cy="768"/>
            </a:xfrm>
            <a:prstGeom prst="rect">
              <a:avLst/>
            </a:prstGeom>
            <a:solidFill>
              <a:srgbClr val="DA8CA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r>
                <a:rPr lang="zh-CN" altLang="en-US" sz="2000" b="1">
                  <a:latin typeface="楷体_GB2312" pitchFamily="1" charset="-122"/>
                  <a:ea typeface="楷体_GB2312" pitchFamily="1" charset="-122"/>
                  <a:sym typeface="楷体_GB2312" pitchFamily="1" charset="-122"/>
                </a:rPr>
                <a:t>对模型中的所有元素进行详细说明</a:t>
              </a:r>
              <a:endParaRPr lang="zh-CN" altLang="en-US"/>
            </a:p>
          </p:txBody>
        </p:sp>
        <p:sp>
          <p:nvSpPr>
            <p:cNvPr id="48150" name="Line 22"/>
            <p:cNvSpPr>
              <a:spLocks noChangeShapeType="1"/>
            </p:cNvSpPr>
            <p:nvPr/>
          </p:nvSpPr>
          <p:spPr bwMode="auto">
            <a:xfrm flipH="1" flipV="1">
              <a:off x="0" y="345"/>
              <a:ext cx="1113" cy="288"/>
            </a:xfrm>
            <a:prstGeom prst="line">
              <a:avLst/>
            </a:prstGeom>
            <a:noFill/>
            <a:ln w="9525" cmpd="sng">
              <a:solidFill>
                <a:srgbClr val="0000CC"/>
              </a:solidFill>
              <a:miter lim="800000"/>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zh-CN">
                <a:solidFill>
                  <a:srgbClr val="000000"/>
                </a:solidFill>
                <a:sym typeface="Verdana" pitchFamily="34" charset="0"/>
              </a:endParaRPr>
            </a:p>
          </p:txBody>
        </p:sp>
      </p:grpSp>
      <p:grpSp>
        <p:nvGrpSpPr>
          <p:cNvPr id="48151" name="Group 23"/>
          <p:cNvGrpSpPr>
            <a:grpSpLocks/>
          </p:cNvGrpSpPr>
          <p:nvPr/>
        </p:nvGrpSpPr>
        <p:grpSpPr bwMode="auto">
          <a:xfrm>
            <a:off x="6997700" y="2470150"/>
            <a:ext cx="1690688" cy="1219200"/>
            <a:chOff x="0" y="0"/>
            <a:chExt cx="1065" cy="768"/>
          </a:xfrm>
        </p:grpSpPr>
        <p:sp>
          <p:nvSpPr>
            <p:cNvPr id="48152" name="Text Box 24"/>
            <p:cNvSpPr>
              <a:spLocks noChangeArrowheads="1"/>
            </p:cNvSpPr>
            <p:nvPr/>
          </p:nvSpPr>
          <p:spPr bwMode="auto">
            <a:xfrm>
              <a:off x="345" y="0"/>
              <a:ext cx="720" cy="76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r>
                <a:rPr lang="zh-CN" altLang="en-US" sz="2000" b="1">
                  <a:latin typeface="楷体_GB2312" pitchFamily="1" charset="-122"/>
                  <a:ea typeface="楷体_GB2312" pitchFamily="1" charset="-122"/>
                  <a:sym typeface="楷体_GB2312" pitchFamily="1" charset="-122"/>
                </a:rPr>
                <a:t>对关系密切的类打包，帮助理解类图</a:t>
              </a:r>
              <a:endParaRPr lang="zh-CN" altLang="en-US"/>
            </a:p>
          </p:txBody>
        </p:sp>
        <p:sp>
          <p:nvSpPr>
            <p:cNvPr id="48153" name="Line 25"/>
            <p:cNvSpPr>
              <a:spLocks noChangeShapeType="1"/>
            </p:cNvSpPr>
            <p:nvPr/>
          </p:nvSpPr>
          <p:spPr bwMode="auto">
            <a:xfrm flipH="1">
              <a:off x="0" y="172"/>
              <a:ext cx="326" cy="326"/>
            </a:xfrm>
            <a:prstGeom prst="line">
              <a:avLst/>
            </a:prstGeom>
            <a:noFill/>
            <a:ln w="9525" cmpd="sng">
              <a:solidFill>
                <a:srgbClr val="0000CC"/>
              </a:solidFill>
              <a:miter lim="800000"/>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zh-CN">
                <a:solidFill>
                  <a:srgbClr val="000000"/>
                </a:solidFill>
                <a:sym typeface="Verdana" pitchFamily="34" charset="0"/>
              </a:endParaRPr>
            </a:p>
          </p:txBody>
        </p:sp>
      </p:grpSp>
      <p:grpSp>
        <p:nvGrpSpPr>
          <p:cNvPr id="48154" name="Group 26"/>
          <p:cNvGrpSpPr>
            <a:grpSpLocks/>
          </p:cNvGrpSpPr>
          <p:nvPr/>
        </p:nvGrpSpPr>
        <p:grpSpPr bwMode="auto">
          <a:xfrm>
            <a:off x="2882900" y="468313"/>
            <a:ext cx="4414838" cy="1492250"/>
            <a:chOff x="0" y="0"/>
            <a:chExt cx="1790" cy="940"/>
          </a:xfrm>
        </p:grpSpPr>
        <p:sp>
          <p:nvSpPr>
            <p:cNvPr id="48155" name="Text Box 27"/>
            <p:cNvSpPr>
              <a:spLocks noChangeArrowheads="1"/>
            </p:cNvSpPr>
            <p:nvPr/>
          </p:nvSpPr>
          <p:spPr bwMode="auto">
            <a:xfrm>
              <a:off x="618" y="0"/>
              <a:ext cx="1172" cy="76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r>
                <a:rPr lang="zh-CN" altLang="en-US" sz="2000" b="1">
                  <a:latin typeface="楷体_GB2312" pitchFamily="1" charset="-122"/>
                  <a:ea typeface="楷体_GB2312" pitchFamily="1" charset="-122"/>
                  <a:sym typeface="楷体_GB2312" pitchFamily="1" charset="-122"/>
                </a:rPr>
                <a:t>一幅交互图表现完成某一项特定功能的一组对象之间的详细交互。每一项功能用一个 </a:t>
              </a:r>
              <a:r>
                <a:rPr lang="en-US" altLang="zh-CN" sz="2000" b="1">
                  <a:latin typeface="楷体_GB2312" pitchFamily="1" charset="-122"/>
                  <a:ea typeface="楷体_GB2312" pitchFamily="1" charset="-122"/>
                  <a:sym typeface="楷体_GB2312" pitchFamily="1" charset="-122"/>
                </a:rPr>
                <a:t>use case</a:t>
              </a:r>
              <a:r>
                <a:rPr lang="zh-CN" altLang="en-US" sz="2000" b="1">
                  <a:latin typeface="楷体_GB2312" pitchFamily="1" charset="-122"/>
                  <a:ea typeface="楷体_GB2312" pitchFamily="1" charset="-122"/>
                  <a:sym typeface="楷体_GB2312" pitchFamily="1" charset="-122"/>
                </a:rPr>
                <a:t>描述</a:t>
              </a:r>
              <a:endParaRPr lang="zh-CN" altLang="en-US"/>
            </a:p>
          </p:txBody>
        </p:sp>
        <p:sp>
          <p:nvSpPr>
            <p:cNvPr id="48156" name="Line 28"/>
            <p:cNvSpPr>
              <a:spLocks noChangeShapeType="1"/>
            </p:cNvSpPr>
            <p:nvPr/>
          </p:nvSpPr>
          <p:spPr bwMode="auto">
            <a:xfrm flipH="1">
              <a:off x="0" y="404"/>
              <a:ext cx="627" cy="536"/>
            </a:xfrm>
            <a:prstGeom prst="line">
              <a:avLst/>
            </a:prstGeom>
            <a:noFill/>
            <a:ln w="9525" cmpd="sng">
              <a:solidFill>
                <a:srgbClr val="0000CC"/>
              </a:solidFill>
              <a:miter lim="800000"/>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zh-CN" altLang="zh-CN">
                <a:solidFill>
                  <a:srgbClr val="000000"/>
                </a:solidFill>
                <a:sym typeface="Verdana" pitchFamily="34" charset="0"/>
              </a:endParaRPr>
            </a:p>
          </p:txBody>
        </p:sp>
      </p:grpSp>
      <p:sp>
        <p:nvSpPr>
          <p:cNvPr id="48157" name="Text Box 29"/>
          <p:cNvSpPr>
            <a:spLocks noChangeArrowheads="1"/>
          </p:cNvSpPr>
          <p:nvPr/>
        </p:nvSpPr>
        <p:spPr bwMode="auto">
          <a:xfrm>
            <a:off x="30163" y="52388"/>
            <a:ext cx="46545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pPr algn="ctr">
              <a:buFont typeface="Wingdings" pitchFamily="2" charset="2"/>
              <a:buNone/>
            </a:pPr>
            <a:r>
              <a:rPr lang="en-US" altLang="zh-CN" sz="2800" b="1">
                <a:solidFill>
                  <a:srgbClr val="D60093"/>
                </a:solidFill>
                <a:latin typeface="Times New Roman" pitchFamily="18" charset="0"/>
                <a:ea typeface="微软简魏碑" pitchFamily="2" charset="-122"/>
                <a:sym typeface="Times New Roman" pitchFamily="18" charset="0"/>
              </a:rPr>
              <a:t>OOA</a:t>
            </a:r>
            <a:r>
              <a:rPr lang="zh-CN" altLang="en-US" sz="2800" b="1">
                <a:solidFill>
                  <a:srgbClr val="D60093"/>
                </a:solidFill>
                <a:latin typeface="Times New Roman" pitchFamily="18" charset="0"/>
                <a:ea typeface="微软简魏碑" pitchFamily="2" charset="-122"/>
                <a:sym typeface="Times New Roman" pitchFamily="18" charset="0"/>
              </a:rPr>
              <a:t>模型（</a:t>
            </a:r>
            <a:r>
              <a:rPr lang="en-US" altLang="zh-CN" sz="2800" b="1">
                <a:solidFill>
                  <a:srgbClr val="D60093"/>
                </a:solidFill>
                <a:latin typeface="Times New Roman" pitchFamily="18" charset="0"/>
                <a:ea typeface="微软简魏碑" pitchFamily="2" charset="-122"/>
                <a:sym typeface="Times New Roman" pitchFamily="18" charset="0"/>
              </a:rPr>
              <a:t>based on UML</a:t>
            </a:r>
            <a:r>
              <a:rPr lang="zh-CN" altLang="en-US" sz="2800" b="1">
                <a:solidFill>
                  <a:srgbClr val="D60093"/>
                </a:solidFill>
                <a:latin typeface="Times New Roman" pitchFamily="18" charset="0"/>
                <a:ea typeface="微软简魏碑" pitchFamily="2" charset="-122"/>
                <a:sym typeface="Times New Roman" pitchFamily="18" charset="0"/>
              </a:rPr>
              <a:t>）</a:t>
            </a:r>
            <a:r>
              <a:rPr lang="en-US" altLang="zh-CN" sz="2800" b="1">
                <a:solidFill>
                  <a:srgbClr val="D60093"/>
                </a:solidFill>
                <a:latin typeface="Times New Roman" pitchFamily="18" charset="0"/>
                <a:ea typeface="微软简魏碑" pitchFamily="2" charset="-122"/>
                <a:sym typeface="Times New Roman" pitchFamily="18" charset="0"/>
              </a:rPr>
              <a:t>:</a:t>
            </a:r>
            <a:endParaRPr lang="en-US" altLang="zh-CN">
              <a:solidFill>
                <a:srgbClr val="D60093"/>
              </a:solidFill>
              <a:latin typeface="Times New Roman" pitchFamily="18" charset="0"/>
              <a:ea typeface="微软简魏碑" pitchFamily="2" charset="-122"/>
              <a:sym typeface="Times New Roman" pitchFamily="18" charset="0"/>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ln/>
        </p:spPr>
        <p:txBody>
          <a:bodyPr/>
          <a:lstStyle/>
          <a:p>
            <a:pPr algn="ctr" eaLnBrk="1" hangingPunct="1"/>
            <a:r>
              <a:rPr lang="en-US" altLang="zh-CN" dirty="0" smtClean="0"/>
              <a:t>1.3 </a:t>
            </a:r>
            <a:r>
              <a:rPr lang="zh-CN" altLang="en-US" dirty="0"/>
              <a:t>面向对象设计</a:t>
            </a:r>
            <a:r>
              <a:rPr lang="en-US" altLang="zh-CN" dirty="0"/>
              <a:t>(OOD)</a:t>
            </a:r>
            <a:endParaRPr lang="zh-CN" altLang="en-US" dirty="0"/>
          </a:p>
        </p:txBody>
      </p:sp>
      <p:sp>
        <p:nvSpPr>
          <p:cNvPr id="49155" name="Rectangle 3"/>
          <p:cNvSpPr>
            <a:spLocks noGrp="1" noChangeArrowheads="1"/>
          </p:cNvSpPr>
          <p:nvPr>
            <p:ph type="body" idx="1"/>
          </p:nvPr>
        </p:nvSpPr>
        <p:spPr>
          <a:xfrm>
            <a:off x="566738" y="1752600"/>
            <a:ext cx="8001000" cy="4267200"/>
          </a:xfrm>
          <a:ln/>
        </p:spPr>
        <p:txBody>
          <a:bodyPr/>
          <a:lstStyle/>
          <a:p>
            <a:pPr marL="469900" indent="-469900" algn="l" eaLnBrk="1" hangingPunct="1"/>
            <a:r>
              <a:rPr lang="en-US" altLang="zh-CN" sz="2600">
                <a:latin typeface="宋体" pitchFamily="2" charset="-122"/>
                <a:sym typeface="宋体" pitchFamily="2" charset="-122"/>
              </a:rPr>
              <a:t>	    </a:t>
            </a:r>
            <a:r>
              <a:rPr lang="zh-CN" altLang="en-US" sz="2600">
                <a:latin typeface="宋体" pitchFamily="2" charset="-122"/>
                <a:sym typeface="宋体" pitchFamily="2" charset="-122"/>
              </a:rPr>
              <a:t>面向对象分析是提取和整理用户需求，并建立问题域精确模型的过程。</a:t>
            </a:r>
            <a:r>
              <a:rPr lang="zh-CN" altLang="en-US" sz="2600" b="1">
                <a:solidFill>
                  <a:schemeClr val="accent2"/>
                </a:solidFill>
                <a:latin typeface="宋体" pitchFamily="2" charset="-122"/>
                <a:sym typeface="宋体" pitchFamily="2" charset="-122"/>
              </a:rPr>
              <a:t>面向对象设计</a:t>
            </a:r>
            <a:r>
              <a:rPr lang="zh-CN" altLang="en-US" sz="2600">
                <a:latin typeface="宋体" pitchFamily="2" charset="-122"/>
                <a:sym typeface="宋体" pitchFamily="2" charset="-122"/>
              </a:rPr>
              <a:t>则是把分析阶段得到的需求转变成符合</a:t>
            </a:r>
            <a:r>
              <a:rPr lang="zh-CN" altLang="en-US" sz="2600" i="1">
                <a:latin typeface="宋体" pitchFamily="2" charset="-122"/>
                <a:sym typeface="宋体" pitchFamily="2" charset="-122"/>
              </a:rPr>
              <a:t>成本和质量要求的</a:t>
            </a:r>
            <a:r>
              <a:rPr lang="zh-CN" altLang="en-US" sz="2600">
                <a:latin typeface="宋体" pitchFamily="2" charset="-122"/>
                <a:sym typeface="宋体" pitchFamily="2" charset="-122"/>
              </a:rPr>
              <a:t>系统实现方案的过程。</a:t>
            </a:r>
          </a:p>
          <a:p>
            <a:pPr marL="469900" indent="-469900" algn="l" eaLnBrk="1" hangingPunct="1"/>
            <a:r>
              <a:rPr lang="zh-CN" altLang="en-US" sz="2600">
                <a:latin typeface="宋体" pitchFamily="2" charset="-122"/>
                <a:sym typeface="宋体" pitchFamily="2" charset="-122"/>
              </a:rPr>
              <a:t>	    从面向对象分析到面向对象设计，是一个逐渐扩充模型的过程。或者说，面向对象设计就是用面向对象观点建立求解域模型的过程。</a:t>
            </a:r>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ln/>
        </p:spPr>
        <p:txBody>
          <a:bodyPr/>
          <a:lstStyle/>
          <a:p>
            <a:pPr eaLnBrk="1" hangingPunct="1"/>
            <a:r>
              <a:rPr lang="en-US" altLang="zh-CN" sz="3000"/>
              <a:t>1. </a:t>
            </a:r>
            <a:r>
              <a:rPr lang="zh-CN" altLang="en-US" sz="3000"/>
              <a:t>发展过程</a:t>
            </a:r>
            <a:r>
              <a:rPr lang="en-US" altLang="zh-CN" sz="3000" baseline="-25000"/>
              <a:t>_I</a:t>
            </a:r>
            <a:endParaRPr lang="zh-CN" altLang="en-US"/>
          </a:p>
        </p:txBody>
      </p:sp>
      <p:sp>
        <p:nvSpPr>
          <p:cNvPr id="50179" name="Rectangle 3"/>
          <p:cNvSpPr>
            <a:spLocks noGrp="1" noChangeArrowheads="1"/>
          </p:cNvSpPr>
          <p:nvPr>
            <p:ph type="body" idx="1"/>
          </p:nvPr>
        </p:nvSpPr>
        <p:spPr>
          <a:xfrm>
            <a:off x="566738" y="1752600"/>
            <a:ext cx="8001000" cy="2252663"/>
          </a:xfrm>
          <a:ln/>
        </p:spPr>
        <p:txBody>
          <a:bodyPr/>
          <a:lstStyle/>
          <a:p>
            <a:pPr marL="469900" indent="-469900" algn="l" eaLnBrk="1" hangingPunct="1"/>
            <a:r>
              <a:rPr lang="en-US" altLang="zh-CN" sz="2800"/>
              <a:t>1) </a:t>
            </a:r>
            <a:r>
              <a:rPr lang="zh-CN" altLang="en-US" sz="2800"/>
              <a:t>早期的</a:t>
            </a:r>
            <a:r>
              <a:rPr lang="en-US" altLang="zh-CN" sz="2800"/>
              <a:t>OOD</a:t>
            </a:r>
            <a:r>
              <a:rPr lang="zh-CN" altLang="en-US" sz="2800"/>
              <a:t>（</a:t>
            </a:r>
            <a:r>
              <a:rPr lang="en-US" altLang="zh-CN" sz="2800"/>
              <a:t>80</a:t>
            </a:r>
            <a:r>
              <a:rPr lang="zh-CN" altLang="en-US" sz="2800"/>
              <a:t>年代至</a:t>
            </a:r>
            <a:r>
              <a:rPr lang="en-US" altLang="zh-CN" sz="2800"/>
              <a:t>90</a:t>
            </a:r>
            <a:r>
              <a:rPr lang="zh-CN" altLang="en-US" sz="2800"/>
              <a:t>年代初）</a:t>
            </a:r>
          </a:p>
          <a:p>
            <a:pPr marL="908050" lvl="1" indent="-436563" algn="l" eaLnBrk="1" hangingPunct="1">
              <a:buFont typeface="Wingdings" pitchFamily="2" charset="2"/>
              <a:buChar char="Ø"/>
            </a:pPr>
            <a:r>
              <a:rPr lang="en-US" altLang="zh-CN" sz="2400"/>
              <a:t>1982 </a:t>
            </a:r>
            <a:r>
              <a:rPr lang="zh-CN" altLang="en-US" sz="2400"/>
              <a:t>年</a:t>
            </a:r>
            <a:r>
              <a:rPr lang="en-US" altLang="zh-CN" sz="2400"/>
              <a:t>G. Booch</a:t>
            </a:r>
            <a:r>
              <a:rPr lang="zh-CN" altLang="en-US" sz="2400"/>
              <a:t>发表</a:t>
            </a:r>
            <a:r>
              <a:rPr lang="zh-CN" altLang="en-US" sz="2400">
                <a:latin typeface="Arial" pitchFamily="34" charset="0"/>
                <a:sym typeface="Arial" pitchFamily="34" charset="0"/>
              </a:rPr>
              <a:t>“</a:t>
            </a:r>
            <a:r>
              <a:rPr lang="en-US" altLang="zh-CN" sz="2400"/>
              <a:t>Object-Oriented Design</a:t>
            </a:r>
            <a:r>
              <a:rPr lang="en-US" altLang="zh-CN" sz="2400">
                <a:latin typeface="Arial" pitchFamily="34" charset="0"/>
                <a:sym typeface="Arial" pitchFamily="34" charset="0"/>
              </a:rPr>
              <a:t>”</a:t>
            </a:r>
            <a:r>
              <a:rPr lang="en-US" altLang="zh-CN" sz="2400"/>
              <a:t> </a:t>
            </a:r>
            <a:r>
              <a:rPr lang="zh-CN" altLang="en-US" sz="2400"/>
              <a:t>，首次称</a:t>
            </a:r>
            <a:r>
              <a:rPr lang="zh-CN" altLang="en-US" sz="2400">
                <a:latin typeface="Arial" pitchFamily="34" charset="0"/>
                <a:sym typeface="Arial" pitchFamily="34" charset="0"/>
              </a:rPr>
              <a:t>“</a:t>
            </a:r>
            <a:r>
              <a:rPr lang="zh-CN" altLang="en-US" sz="2400"/>
              <a:t>面向对象的设计</a:t>
            </a:r>
            <a:r>
              <a:rPr lang="zh-CN" altLang="en-US" sz="2400">
                <a:latin typeface="Arial" pitchFamily="34" charset="0"/>
                <a:sym typeface="Arial" pitchFamily="34" charset="0"/>
              </a:rPr>
              <a:t>”</a:t>
            </a:r>
            <a:r>
              <a:rPr lang="zh-CN" altLang="en-US" sz="2400"/>
              <a:t>。</a:t>
            </a:r>
          </a:p>
          <a:p>
            <a:pPr marL="908050" lvl="1" indent="-436563" algn="l" eaLnBrk="1" hangingPunct="1">
              <a:buFont typeface="Wingdings" pitchFamily="2" charset="2"/>
              <a:buChar char="Ø"/>
            </a:pPr>
            <a:r>
              <a:rPr lang="en-US" altLang="zh-CN" sz="2400"/>
              <a:t>1986 </a:t>
            </a:r>
            <a:r>
              <a:rPr lang="zh-CN" altLang="en-US" sz="2400"/>
              <a:t>年发表</a:t>
            </a:r>
            <a:r>
              <a:rPr lang="zh-CN" altLang="en-US" sz="2400">
                <a:latin typeface="Arial" pitchFamily="34" charset="0"/>
                <a:sym typeface="Arial" pitchFamily="34" charset="0"/>
              </a:rPr>
              <a:t>“</a:t>
            </a:r>
            <a:r>
              <a:rPr lang="en-US" altLang="zh-CN" sz="2400"/>
              <a:t>Object-Oriented Development</a:t>
            </a:r>
            <a:r>
              <a:rPr lang="en-US" altLang="zh-CN" sz="2400">
                <a:latin typeface="Arial" pitchFamily="34" charset="0"/>
                <a:sym typeface="Arial" pitchFamily="34" charset="0"/>
              </a:rPr>
              <a:t>”</a:t>
            </a:r>
            <a:r>
              <a:rPr lang="zh-CN" altLang="en-US" sz="2400"/>
              <a:t>，较完整地阐述了</a:t>
            </a:r>
            <a:r>
              <a:rPr lang="en-US" altLang="zh-CN" sz="2400"/>
              <a:t>OOD</a:t>
            </a:r>
            <a:r>
              <a:rPr lang="zh-CN" altLang="en-US" sz="2400"/>
              <a:t>思想。</a:t>
            </a:r>
            <a:endParaRPr lang="zh-CN" altLang="en-US"/>
          </a:p>
        </p:txBody>
      </p:sp>
      <p:sp>
        <p:nvSpPr>
          <p:cNvPr id="50180" name="AutoShape 5"/>
          <p:cNvSpPr>
            <a:spLocks noChangeArrowheads="1"/>
          </p:cNvSpPr>
          <p:nvPr/>
        </p:nvSpPr>
        <p:spPr bwMode="auto">
          <a:xfrm>
            <a:off x="5580063" y="4005263"/>
            <a:ext cx="2879725" cy="1223962"/>
          </a:xfrm>
          <a:prstGeom prst="wedgeRectCallout">
            <a:avLst>
              <a:gd name="adj1" fmla="val -60306"/>
              <a:gd name="adj2" fmla="val -71269"/>
            </a:avLst>
          </a:prstGeom>
          <a:solidFill>
            <a:schemeClr val="accent1"/>
          </a:solidFill>
          <a:ln w="9525" cmpd="sng">
            <a:solidFill>
              <a:schemeClr val="tx1"/>
            </a:solidFill>
            <a:miter lim="800000"/>
            <a:headEnd/>
            <a:tailEnd/>
          </a:ln>
        </p:spPr>
        <p:txBody>
          <a:bodyPr/>
          <a:lstStyle/>
          <a:p>
            <a:pPr>
              <a:buFont typeface="Wingdings" pitchFamily="2" charset="2"/>
              <a:buNone/>
            </a:pPr>
            <a:r>
              <a:rPr lang="en-US" altLang="zh-CN" sz="2200" b="1">
                <a:solidFill>
                  <a:srgbClr val="000000"/>
                </a:solidFill>
                <a:sym typeface="Verdana" pitchFamily="34" charset="0"/>
              </a:rPr>
              <a:t> </a:t>
            </a:r>
            <a:r>
              <a:rPr lang="zh-CN" altLang="en-US" sz="2200" b="1">
                <a:solidFill>
                  <a:srgbClr val="000000"/>
                </a:solidFill>
                <a:sym typeface="Verdana" pitchFamily="34" charset="0"/>
              </a:rPr>
              <a:t>两个术语都用</a:t>
            </a:r>
            <a:r>
              <a:rPr lang="en-US" altLang="zh-CN" sz="2200" b="1">
                <a:solidFill>
                  <a:srgbClr val="000000"/>
                </a:solidFill>
                <a:sym typeface="Verdana" pitchFamily="34" charset="0"/>
              </a:rPr>
              <a:t>OOD</a:t>
            </a:r>
            <a:r>
              <a:rPr lang="zh-CN" altLang="en-US" sz="2200" b="1">
                <a:solidFill>
                  <a:srgbClr val="000000"/>
                </a:solidFill>
                <a:sym typeface="Verdana" pitchFamily="34" charset="0"/>
              </a:rPr>
              <a:t>作为缩写，内容上也没有根本区别。</a:t>
            </a:r>
            <a:endParaRPr lang="zh-CN" altLang="en-US"/>
          </a:p>
        </p:txBody>
      </p:sp>
      <p:sp>
        <p:nvSpPr>
          <p:cNvPr id="50181" name="Text Box 6"/>
          <p:cNvSpPr>
            <a:spLocks noChangeArrowheads="1"/>
          </p:cNvSpPr>
          <p:nvPr/>
        </p:nvSpPr>
        <p:spPr bwMode="auto">
          <a:xfrm>
            <a:off x="611188" y="3933825"/>
            <a:ext cx="78486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pPr lvl="1" eaLnBrk="1" hangingPunct="1">
              <a:spcBef>
                <a:spcPct val="20000"/>
              </a:spcBef>
              <a:buFont typeface="Wingdings" pitchFamily="2" charset="2"/>
              <a:buChar char="Ø"/>
            </a:pPr>
            <a:r>
              <a:rPr lang="en-US" altLang="zh-CN"/>
              <a:t>  1983</a:t>
            </a:r>
            <a:r>
              <a:rPr lang="zh-CN" altLang="en-US"/>
              <a:t>年</a:t>
            </a:r>
            <a:r>
              <a:rPr lang="en-US" altLang="zh-CN"/>
              <a:t>R. J. Abbott</a:t>
            </a:r>
            <a:r>
              <a:rPr lang="zh-CN" altLang="en-US"/>
              <a:t>提出正文分析方法，用规范的英语描述对一个问题的解释，然后从描述中提取对象及其特征。例：名词</a:t>
            </a:r>
            <a:r>
              <a:rPr lang="en-US" altLang="zh-CN"/>
              <a:t>——</a:t>
            </a:r>
            <a:r>
              <a:rPr lang="zh-CN" altLang="en-US"/>
              <a:t>对象，动词</a:t>
            </a:r>
            <a:r>
              <a:rPr lang="en-US" altLang="zh-CN"/>
              <a:t>——</a:t>
            </a:r>
            <a:r>
              <a:rPr lang="zh-CN" altLang="en-US"/>
              <a:t>操作。被后来的许多</a:t>
            </a:r>
            <a:r>
              <a:rPr lang="en-US" altLang="zh-CN"/>
              <a:t>OOD</a:t>
            </a:r>
            <a:r>
              <a:rPr lang="zh-CN" altLang="en-US"/>
              <a:t>方法所采用。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0180"/>
                                        </p:tgtEl>
                                        <p:attrNameLst>
                                          <p:attrName>style.visibility</p:attrName>
                                        </p:attrNameLst>
                                      </p:cBhvr>
                                      <p:to>
                                        <p:strVal val="visible"/>
                                      </p:to>
                                    </p:set>
                                    <p:anim calcmode="lin" valueType="num">
                                      <p:cBhvr>
                                        <p:cTn id="7" dur="1000" fill="hold"/>
                                        <p:tgtEl>
                                          <p:spTgt spid="50180"/>
                                        </p:tgtEl>
                                        <p:attrNameLst>
                                          <p:attrName>ppt_w</p:attrName>
                                        </p:attrNameLst>
                                      </p:cBhvr>
                                      <p:tavLst>
                                        <p:tav tm="0">
                                          <p:val>
                                            <p:strVal val="#ppt_w*0.70"/>
                                          </p:val>
                                        </p:tav>
                                        <p:tav tm="100000">
                                          <p:val>
                                            <p:strVal val="#ppt_w"/>
                                          </p:val>
                                        </p:tav>
                                      </p:tavLst>
                                    </p:anim>
                                    <p:anim calcmode="lin" valueType="num">
                                      <p:cBhvr>
                                        <p:cTn id="8" dur="1000" fill="hold"/>
                                        <p:tgtEl>
                                          <p:spTgt spid="50180"/>
                                        </p:tgtEl>
                                        <p:attrNameLst>
                                          <p:attrName>ppt_h</p:attrName>
                                        </p:attrNameLst>
                                      </p:cBhvr>
                                      <p:tavLst>
                                        <p:tav tm="0">
                                          <p:val>
                                            <p:strVal val="#ppt_h"/>
                                          </p:val>
                                        </p:tav>
                                        <p:tav tm="100000">
                                          <p:val>
                                            <p:strVal val="#ppt_h"/>
                                          </p:val>
                                        </p:tav>
                                      </p:tavLst>
                                    </p:anim>
                                    <p:animEffect>
                                      <p:cBhvr>
                                        <p:cTn id="9" dur="1000"/>
                                        <p:tgtEl>
                                          <p:spTgt spid="50180"/>
                                        </p:tgtEl>
                                      </p:cBhvr>
                                    </p:animEffect>
                                  </p:childTnLst>
                                  <p:subTnLst>
                                    <p:set>
                                      <p:cBhvr override="childStyle">
                                        <p:cTn dur="1" display="1" masterRel="nextClick" afterEffect="1"/>
                                        <p:tgtEl>
                                          <p:spTgt spid="50180"/>
                                        </p:tgtEl>
                                        <p:attrNameLst>
                                          <p:attrName>style.visibility</p:attrName>
                                        </p:attrNameLst>
                                      </p:cBhvr>
                                      <p:to>
                                        <p:strVal val="hidden"/>
                                      </p:to>
                                    </p:set>
                                  </p:sub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50181"/>
                                        </p:tgtEl>
                                        <p:attrNameLst>
                                          <p:attrName>style.visibility</p:attrName>
                                        </p:attrNameLst>
                                      </p:cBhvr>
                                      <p:to>
                                        <p:strVal val="visible"/>
                                      </p:to>
                                    </p:set>
                                    <p:anim calcmode="lin" valueType="num">
                                      <p:cBhvr>
                                        <p:cTn id="14" dur="1000" fill="hold"/>
                                        <p:tgtEl>
                                          <p:spTgt spid="50181"/>
                                        </p:tgtEl>
                                        <p:attrNameLst>
                                          <p:attrName>ppt_w</p:attrName>
                                        </p:attrNameLst>
                                      </p:cBhvr>
                                      <p:tavLst>
                                        <p:tav tm="0">
                                          <p:val>
                                            <p:strVal val="#ppt_w*0.70"/>
                                          </p:val>
                                        </p:tav>
                                        <p:tav tm="100000">
                                          <p:val>
                                            <p:strVal val="#ppt_w"/>
                                          </p:val>
                                        </p:tav>
                                      </p:tavLst>
                                    </p:anim>
                                    <p:anim calcmode="lin" valueType="num">
                                      <p:cBhvr>
                                        <p:cTn id="15" dur="1000" fill="hold"/>
                                        <p:tgtEl>
                                          <p:spTgt spid="50181"/>
                                        </p:tgtEl>
                                        <p:attrNameLst>
                                          <p:attrName>ppt_h</p:attrName>
                                        </p:attrNameLst>
                                      </p:cBhvr>
                                      <p:tavLst>
                                        <p:tav tm="0">
                                          <p:val>
                                            <p:strVal val="#ppt_h"/>
                                          </p:val>
                                        </p:tav>
                                        <p:tav tm="100000">
                                          <p:val>
                                            <p:strVal val="#ppt_h"/>
                                          </p:val>
                                        </p:tav>
                                      </p:tavLst>
                                    </p:anim>
                                    <p:animEffect>
                                      <p:cBhvr>
                                        <p:cTn id="16" dur="1000"/>
                                        <p:tgtEl>
                                          <p:spTgt spid="50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bldLvl="0" animBg="1" autoUpdateAnimBg="0"/>
      <p:bldP spid="50181" grpId="0" bldLvl="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ln/>
        </p:spPr>
        <p:txBody>
          <a:bodyPr/>
          <a:lstStyle/>
          <a:p>
            <a:pPr eaLnBrk="1" hangingPunct="1"/>
            <a:r>
              <a:rPr lang="en-US" altLang="zh-CN" sz="3000"/>
              <a:t>1. </a:t>
            </a:r>
            <a:r>
              <a:rPr lang="zh-CN" altLang="en-US" sz="3000"/>
              <a:t>发展过程</a:t>
            </a:r>
            <a:r>
              <a:rPr lang="en-US" altLang="zh-CN" sz="3000" baseline="-25000"/>
              <a:t>_II</a:t>
            </a:r>
            <a:endParaRPr lang="zh-CN" altLang="en-US"/>
          </a:p>
        </p:txBody>
      </p:sp>
      <p:sp>
        <p:nvSpPr>
          <p:cNvPr id="51203" name="Rectangle 3"/>
          <p:cNvSpPr>
            <a:spLocks noGrp="1" noChangeArrowheads="1"/>
          </p:cNvSpPr>
          <p:nvPr>
            <p:ph type="body" idx="1"/>
          </p:nvPr>
        </p:nvSpPr>
        <p:spPr>
          <a:xfrm>
            <a:off x="566738" y="1752600"/>
            <a:ext cx="8108950" cy="4267200"/>
          </a:xfrm>
          <a:ln/>
        </p:spPr>
        <p:txBody>
          <a:bodyPr/>
          <a:lstStyle/>
          <a:p>
            <a:pPr marL="908050" lvl="1" indent="-436563" algn="l">
              <a:lnSpc>
                <a:spcPct val="90000"/>
              </a:lnSpc>
              <a:spcBef>
                <a:spcPct val="0"/>
              </a:spcBef>
              <a:buFont typeface="Wingdings" pitchFamily="2" charset="2"/>
              <a:buChar char="Ø"/>
            </a:pPr>
            <a:r>
              <a:rPr lang="en-US" altLang="zh-CN" sz="2400"/>
              <a:t>1986</a:t>
            </a:r>
            <a:r>
              <a:rPr lang="zh-CN" altLang="en-US" sz="2400"/>
              <a:t>年后，相继出现了一批（早期的）</a:t>
            </a:r>
            <a:r>
              <a:rPr lang="en-US" altLang="zh-CN" sz="2400"/>
              <a:t>OOD</a:t>
            </a:r>
            <a:r>
              <a:rPr lang="zh-CN" altLang="en-US" sz="2400"/>
              <a:t>方法。</a:t>
            </a:r>
          </a:p>
          <a:p>
            <a:pPr marL="908050" lvl="1" indent="-436563" algn="l" eaLnBrk="1" hangingPunct="1">
              <a:lnSpc>
                <a:spcPct val="90000"/>
              </a:lnSpc>
            </a:pPr>
            <a:r>
              <a:rPr lang="zh-CN" altLang="en-US" sz="2400" b="1">
                <a:solidFill>
                  <a:schemeClr val="hlink"/>
                </a:solidFill>
              </a:rPr>
              <a:t>如：</a:t>
            </a:r>
          </a:p>
          <a:p>
            <a:pPr marL="1304925" lvl="2" indent="-395288" algn="l" eaLnBrk="1" hangingPunct="1">
              <a:lnSpc>
                <a:spcPct val="90000"/>
              </a:lnSpc>
              <a:buFont typeface="Wingdings" pitchFamily="2" charset="2"/>
              <a:buChar char="l"/>
            </a:pPr>
            <a:r>
              <a:rPr lang="en-US" altLang="zh-CN" sz="2200"/>
              <a:t>Booch86</a:t>
            </a:r>
            <a:r>
              <a:rPr lang="en-US" altLang="zh-CN" sz="2200">
                <a:latin typeface="Arial" pitchFamily="34" charset="0"/>
                <a:sym typeface="Arial" pitchFamily="34" charset="0"/>
              </a:rPr>
              <a:t>——</a:t>
            </a:r>
            <a:r>
              <a:rPr lang="en-US" altLang="zh-CN" sz="2200"/>
              <a:t>Object-Oriented Development</a:t>
            </a:r>
            <a:r>
              <a:rPr lang="zh-CN" altLang="en-US" sz="2200"/>
              <a:t>（</a:t>
            </a:r>
            <a:r>
              <a:rPr lang="zh-CN" altLang="en-US" sz="2200" b="1">
                <a:solidFill>
                  <a:schemeClr val="accent2"/>
                </a:solidFill>
              </a:rPr>
              <a:t>面向对象的开发</a:t>
            </a:r>
            <a:r>
              <a:rPr lang="zh-CN" altLang="en-US" sz="2200"/>
              <a:t>）</a:t>
            </a:r>
          </a:p>
          <a:p>
            <a:pPr marL="1304925" lvl="2" indent="-395288" algn="l" eaLnBrk="1" hangingPunct="1">
              <a:lnSpc>
                <a:spcPct val="90000"/>
              </a:lnSpc>
              <a:buFont typeface="Wingdings" pitchFamily="2" charset="2"/>
              <a:buChar char="l"/>
            </a:pPr>
            <a:r>
              <a:rPr lang="en-US" altLang="zh-CN" sz="2200"/>
              <a:t>GOOD</a:t>
            </a:r>
            <a:r>
              <a:rPr lang="en-US" altLang="zh-CN" sz="2200">
                <a:latin typeface="Arial" pitchFamily="34" charset="0"/>
                <a:sym typeface="Arial" pitchFamily="34" charset="0"/>
              </a:rPr>
              <a:t>——</a:t>
            </a:r>
            <a:r>
              <a:rPr lang="en-US" altLang="zh-CN" sz="2200"/>
              <a:t>General Object-Oriented Development</a:t>
            </a:r>
            <a:r>
              <a:rPr lang="zh-CN" altLang="en-US" sz="2200"/>
              <a:t>（</a:t>
            </a:r>
            <a:r>
              <a:rPr lang="zh-CN" altLang="en-US" sz="2200" b="1">
                <a:solidFill>
                  <a:schemeClr val="accent2"/>
                </a:solidFill>
              </a:rPr>
              <a:t>通用面向对象的开发</a:t>
            </a:r>
            <a:r>
              <a:rPr lang="zh-CN" altLang="en-US" sz="2200"/>
              <a:t>）</a:t>
            </a:r>
          </a:p>
          <a:p>
            <a:pPr marL="1304925" lvl="2" indent="-395288" algn="l" eaLnBrk="1" hangingPunct="1">
              <a:lnSpc>
                <a:spcPct val="90000"/>
              </a:lnSpc>
              <a:buFont typeface="Wingdings" pitchFamily="2" charset="2"/>
              <a:buChar char="l"/>
            </a:pPr>
            <a:r>
              <a:rPr lang="en-US" altLang="zh-CN" sz="2200"/>
              <a:t>HOOD</a:t>
            </a:r>
            <a:r>
              <a:rPr lang="en-US" altLang="zh-CN" sz="2200">
                <a:latin typeface="Arial" pitchFamily="34" charset="0"/>
                <a:sym typeface="Arial" pitchFamily="34" charset="0"/>
              </a:rPr>
              <a:t>——</a:t>
            </a:r>
            <a:r>
              <a:rPr lang="en-US" altLang="zh-CN" sz="2200"/>
              <a:t>Hierarchical Object-Oriented Design</a:t>
            </a:r>
            <a:r>
              <a:rPr lang="zh-CN" altLang="en-US" sz="2200"/>
              <a:t>（</a:t>
            </a:r>
            <a:r>
              <a:rPr lang="zh-CN" altLang="en-US" sz="2200" b="1">
                <a:solidFill>
                  <a:schemeClr val="accent2"/>
                </a:solidFill>
              </a:rPr>
              <a:t>层次式面向对象的设计</a:t>
            </a:r>
            <a:r>
              <a:rPr lang="zh-CN" altLang="en-US" sz="2200"/>
              <a:t>）</a:t>
            </a:r>
          </a:p>
          <a:p>
            <a:pPr marL="1304925" lvl="2" indent="-395288" algn="l" eaLnBrk="1" hangingPunct="1">
              <a:lnSpc>
                <a:spcPct val="90000"/>
              </a:lnSpc>
              <a:buFont typeface="Wingdings" pitchFamily="2" charset="2"/>
              <a:buChar char="l"/>
            </a:pPr>
            <a:r>
              <a:rPr lang="en-US" altLang="zh-CN" sz="2200"/>
              <a:t>OOSD</a:t>
            </a:r>
            <a:r>
              <a:rPr lang="en-US" altLang="zh-CN" sz="2200">
                <a:latin typeface="Arial" pitchFamily="34" charset="0"/>
                <a:sym typeface="Arial" pitchFamily="34" charset="0"/>
              </a:rPr>
              <a:t>——</a:t>
            </a:r>
            <a:r>
              <a:rPr lang="en-US" altLang="zh-CN" sz="2200"/>
              <a:t>Object-Oriented Structured Design</a:t>
            </a:r>
            <a:r>
              <a:rPr lang="zh-CN" altLang="en-US" sz="2200"/>
              <a:t>（</a:t>
            </a:r>
            <a:r>
              <a:rPr lang="zh-CN" altLang="en-US" sz="2200" b="1">
                <a:solidFill>
                  <a:schemeClr val="accent2"/>
                </a:solidFill>
              </a:rPr>
              <a:t>面向对象的结构设计</a:t>
            </a:r>
            <a:r>
              <a:rPr lang="zh-CN" altLang="en-US" sz="2200"/>
              <a:t>）</a:t>
            </a:r>
          </a:p>
          <a:p>
            <a:pPr marL="908050" lvl="1" indent="-436563" algn="l" eaLnBrk="1" hangingPunct="1">
              <a:lnSpc>
                <a:spcPct val="90000"/>
              </a:lnSpc>
              <a:buSzPct val="60000"/>
            </a:pPr>
            <a:r>
              <a:rPr lang="en-US" altLang="zh-CN">
                <a:latin typeface="Arial" pitchFamily="34" charset="0"/>
                <a:sym typeface="Arial" pitchFamily="34" charset="0"/>
              </a:rPr>
              <a:t>……</a:t>
            </a:r>
            <a:endParaRPr lang="en-US" altLang="zh-CN"/>
          </a:p>
          <a:p>
            <a:pPr marL="908050" lvl="1" indent="-436563" algn="just" eaLnBrk="1" hangingPunct="1">
              <a:lnSpc>
                <a:spcPct val="90000"/>
              </a:lnSpc>
              <a:spcBef>
                <a:spcPct val="0"/>
              </a:spcBef>
            </a:pPr>
            <a:endParaRPr lang="zh-CN" altLang="en-US" sz="240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ln/>
        </p:spPr>
        <p:txBody>
          <a:bodyPr/>
          <a:lstStyle/>
          <a:p>
            <a:pPr eaLnBrk="1" hangingPunct="1"/>
            <a:r>
              <a:rPr lang="en-US" altLang="zh-CN" sz="3000"/>
              <a:t>1. </a:t>
            </a:r>
            <a:r>
              <a:rPr lang="zh-CN" altLang="en-US" sz="3000"/>
              <a:t>发展过程</a:t>
            </a:r>
            <a:r>
              <a:rPr lang="en-US" altLang="zh-CN" sz="3000" baseline="-25000"/>
              <a:t>_III</a:t>
            </a:r>
            <a:endParaRPr lang="zh-CN" altLang="en-US"/>
          </a:p>
        </p:txBody>
      </p:sp>
      <p:sp>
        <p:nvSpPr>
          <p:cNvPr id="52227" name="Rectangle 3"/>
          <p:cNvSpPr>
            <a:spLocks noGrp="1" noChangeArrowheads="1"/>
          </p:cNvSpPr>
          <p:nvPr>
            <p:ph type="body" idx="1"/>
          </p:nvPr>
        </p:nvSpPr>
        <p:spPr>
          <a:xfrm>
            <a:off x="566738" y="1752600"/>
            <a:ext cx="8001000" cy="4413250"/>
          </a:xfrm>
          <a:ln/>
        </p:spPr>
        <p:txBody>
          <a:bodyPr/>
          <a:lstStyle/>
          <a:p>
            <a:pPr marL="469900" indent="-469900" algn="l" eaLnBrk="1" hangingPunct="1"/>
            <a:r>
              <a:rPr lang="en-US" altLang="zh-CN" sz="2400" dirty="0"/>
              <a:t>2) </a:t>
            </a:r>
            <a:r>
              <a:rPr lang="en-US" altLang="zh-CN" sz="2400" dirty="0" smtClean="0"/>
              <a:t>OOD</a:t>
            </a:r>
            <a:r>
              <a:rPr lang="zh-CN" altLang="en-US" sz="2400" dirty="0"/>
              <a:t>（</a:t>
            </a:r>
            <a:r>
              <a:rPr lang="en-US" altLang="zh-CN" sz="2400" dirty="0"/>
              <a:t>90</a:t>
            </a:r>
            <a:r>
              <a:rPr lang="zh-CN" altLang="en-US" sz="2400" dirty="0"/>
              <a:t>年代以后）</a:t>
            </a:r>
          </a:p>
          <a:p>
            <a:pPr marL="908050" lvl="1" indent="-436563" algn="l" eaLnBrk="1" hangingPunct="1"/>
            <a:r>
              <a:rPr lang="en-US" altLang="zh-CN" sz="2400" b="1" dirty="0">
                <a:solidFill>
                  <a:schemeClr val="hlink"/>
                </a:solidFill>
              </a:rPr>
              <a:t>[</a:t>
            </a:r>
            <a:r>
              <a:rPr lang="zh-CN" altLang="en-US" sz="2400" b="1" dirty="0">
                <a:solidFill>
                  <a:schemeClr val="hlink"/>
                </a:solidFill>
              </a:rPr>
              <a:t>特点</a:t>
            </a:r>
            <a:r>
              <a:rPr lang="en-US" altLang="zh-CN" sz="2400" b="1" dirty="0">
                <a:solidFill>
                  <a:schemeClr val="hlink"/>
                </a:solidFill>
              </a:rPr>
              <a:t>]</a:t>
            </a:r>
            <a:r>
              <a:rPr lang="zh-CN" altLang="en-US" sz="2400" b="1" dirty="0">
                <a:solidFill>
                  <a:schemeClr val="hlink"/>
                </a:solidFill>
              </a:rPr>
              <a:t>：</a:t>
            </a:r>
          </a:p>
          <a:p>
            <a:pPr marL="1304925" lvl="2" indent="-395288" algn="l" eaLnBrk="1" hangingPunct="1">
              <a:buFont typeface="Wingdings" pitchFamily="2" charset="2"/>
              <a:buChar char="Ø"/>
            </a:pPr>
            <a:r>
              <a:rPr lang="zh-CN" altLang="en-US" sz="2200" dirty="0"/>
              <a:t>以面向对象的分析为基础，一般不依赖结构化分析。</a:t>
            </a:r>
          </a:p>
          <a:p>
            <a:pPr marL="1304925" lvl="2" indent="-395288" algn="l" eaLnBrk="1" hangingPunct="1">
              <a:buFont typeface="Wingdings" pitchFamily="2" charset="2"/>
              <a:buChar char="Ø"/>
            </a:pPr>
            <a:r>
              <a:rPr lang="zh-CN" altLang="en-US" sz="2200" dirty="0"/>
              <a:t>与相应的</a:t>
            </a:r>
            <a:r>
              <a:rPr lang="en-US" altLang="zh-CN" sz="2200" dirty="0"/>
              <a:t>OOA</a:t>
            </a:r>
            <a:r>
              <a:rPr lang="zh-CN" altLang="en-US" sz="2200" dirty="0"/>
              <a:t>方法共同构成一种</a:t>
            </a:r>
            <a:r>
              <a:rPr lang="en-US" altLang="zh-CN" sz="2200" dirty="0"/>
              <a:t>OOA&amp;D</a:t>
            </a:r>
            <a:r>
              <a:rPr lang="zh-CN" altLang="en-US" sz="2200" dirty="0"/>
              <a:t>方法体系。</a:t>
            </a:r>
            <a:r>
              <a:rPr lang="en-US" altLang="zh-CN" sz="2200" dirty="0"/>
              <a:t>OOA</a:t>
            </a:r>
            <a:r>
              <a:rPr lang="zh-CN" altLang="en-US" sz="2200" dirty="0"/>
              <a:t>和</a:t>
            </a:r>
            <a:r>
              <a:rPr lang="en-US" altLang="zh-CN" sz="2200" dirty="0"/>
              <a:t>OOD</a:t>
            </a:r>
            <a:r>
              <a:rPr lang="zh-CN" altLang="en-US" sz="2200" dirty="0"/>
              <a:t>采用一致的概念与原则，但属于软件生命周期的不同阶段，有不同的目标及策略。</a:t>
            </a:r>
          </a:p>
          <a:p>
            <a:pPr marL="1304925" lvl="2" indent="-395288" algn="l" eaLnBrk="1" hangingPunct="1">
              <a:buFont typeface="Wingdings" pitchFamily="2" charset="2"/>
              <a:buChar char="Ø"/>
            </a:pPr>
            <a:r>
              <a:rPr lang="zh-CN" altLang="en-US" sz="2200" dirty="0"/>
              <a:t>较全面地体现面向对象方法的概念与原则。</a:t>
            </a:r>
          </a:p>
          <a:p>
            <a:pPr marL="1304925" lvl="2" indent="-395288" algn="l" eaLnBrk="1" hangingPunct="1">
              <a:buFont typeface="Wingdings" pitchFamily="2" charset="2"/>
              <a:buChar char="Ø"/>
            </a:pPr>
            <a:r>
              <a:rPr lang="zh-CN" altLang="en-US" sz="2200" dirty="0"/>
              <a:t>大多数方法独立于编程语言，通过面向对象的分析与设计所得到的系统模型可以由不同的编程语言实现。</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ln/>
        </p:spPr>
        <p:txBody>
          <a:bodyPr/>
          <a:lstStyle/>
          <a:p>
            <a:pPr eaLnBrk="1" hangingPunct="1"/>
            <a:r>
              <a:rPr lang="en-US" altLang="zh-CN" sz="4000"/>
              <a:t>2.</a:t>
            </a:r>
            <a:r>
              <a:rPr lang="zh-CN" altLang="en-US"/>
              <a:t>建立问题模型方法</a:t>
            </a:r>
          </a:p>
        </p:txBody>
      </p:sp>
      <p:sp>
        <p:nvSpPr>
          <p:cNvPr id="7171" name="Rectangle 3"/>
          <p:cNvSpPr>
            <a:spLocks noGrp="1" noChangeArrowheads="1"/>
          </p:cNvSpPr>
          <p:nvPr>
            <p:ph type="body" idx="1"/>
          </p:nvPr>
        </p:nvSpPr>
        <p:spPr>
          <a:xfrm>
            <a:off x="566738" y="1752600"/>
            <a:ext cx="8001000" cy="4267200"/>
          </a:xfrm>
          <a:ln/>
        </p:spPr>
        <p:txBody>
          <a:bodyPr/>
          <a:lstStyle/>
          <a:p>
            <a:pPr marL="609600" indent="-609600" algn="l" eaLnBrk="1" hangingPunct="1">
              <a:lnSpc>
                <a:spcPct val="81000"/>
              </a:lnSpc>
              <a:buFont typeface="Wingdings" pitchFamily="2" charset="2"/>
              <a:buAutoNum type="arabicPeriod"/>
            </a:pPr>
            <a:r>
              <a:rPr lang="zh-CN" altLang="en-US" sz="2000" b="1" dirty="0"/>
              <a:t>从算法的角度建立问题模型</a:t>
            </a:r>
            <a:r>
              <a:rPr lang="en-US" altLang="zh-CN" sz="2000" b="1" dirty="0"/>
              <a:t>:</a:t>
            </a:r>
            <a:r>
              <a:rPr lang="zh-CN" altLang="en-US" sz="2000" b="1" dirty="0"/>
              <a:t>所有的问题都用过程</a:t>
            </a:r>
            <a:r>
              <a:rPr lang="en-US" altLang="zh-CN" sz="2000" b="1" dirty="0"/>
              <a:t>/</a:t>
            </a:r>
            <a:r>
              <a:rPr lang="zh-CN" altLang="en-US" sz="2000" b="1" dirty="0"/>
              <a:t>函数作为主要构造块</a:t>
            </a:r>
          </a:p>
          <a:p>
            <a:pPr marL="609600" indent="-609600" algn="l" eaLnBrk="1" hangingPunct="1">
              <a:lnSpc>
                <a:spcPct val="81000"/>
              </a:lnSpc>
              <a:buFont typeface="Wingdings" pitchFamily="2" charset="2"/>
              <a:buAutoNum type="arabicPeriod"/>
            </a:pPr>
            <a:r>
              <a:rPr lang="zh-CN" altLang="en-US" sz="2000" b="1" dirty="0"/>
              <a:t>面向对象的建模</a:t>
            </a:r>
            <a:r>
              <a:rPr lang="en-US" altLang="zh-CN" sz="2000" b="1" dirty="0"/>
              <a:t>:</a:t>
            </a:r>
            <a:r>
              <a:rPr lang="zh-CN" altLang="en-US" sz="2000" b="1" dirty="0"/>
              <a:t>所有的问题都用对象</a:t>
            </a:r>
            <a:r>
              <a:rPr lang="en-US" altLang="zh-CN" sz="2000" b="1" dirty="0"/>
              <a:t>/</a:t>
            </a:r>
            <a:r>
              <a:rPr lang="zh-CN" altLang="en-US" sz="2000" b="1" dirty="0"/>
              <a:t>类作为主要构造块</a:t>
            </a:r>
          </a:p>
          <a:p>
            <a:pPr marL="609600" indent="-609600" algn="l" eaLnBrk="1" hangingPunct="1">
              <a:lnSpc>
                <a:spcPct val="81000"/>
              </a:lnSpc>
              <a:buFont typeface="Wingdings" pitchFamily="2" charset="2"/>
              <a:buAutoNum type="arabicPeriod"/>
            </a:pPr>
            <a:endParaRPr lang="zh-CN" altLang="en-US" sz="2000" b="1" dirty="0"/>
          </a:p>
          <a:p>
            <a:pPr marL="609600" indent="-609600" algn="l" eaLnBrk="1" hangingPunct="1">
              <a:lnSpc>
                <a:spcPct val="81000"/>
              </a:lnSpc>
            </a:pPr>
            <a:r>
              <a:rPr lang="zh-CN" altLang="en-US" sz="2000" b="1" dirty="0"/>
              <a:t>面向对象的建模的方法很多</a:t>
            </a:r>
            <a:r>
              <a:rPr lang="en-US" altLang="zh-CN" sz="2000" b="1" dirty="0"/>
              <a:t>:</a:t>
            </a:r>
            <a:endParaRPr lang="zh-CN" altLang="en-US" sz="2000" b="1" dirty="0"/>
          </a:p>
          <a:p>
            <a:pPr marL="990600" lvl="1" indent="-646113" algn="l" eaLnBrk="1" hangingPunct="1">
              <a:lnSpc>
                <a:spcPct val="81000"/>
              </a:lnSpc>
              <a:buFont typeface="Wingdings" pitchFamily="2" charset="2"/>
              <a:buChar char="•"/>
            </a:pPr>
            <a:r>
              <a:rPr lang="en-US" altLang="zh-CN" sz="2200" b="1" dirty="0"/>
              <a:t>Rumbaugh---OMT</a:t>
            </a:r>
            <a:endParaRPr lang="zh-CN" altLang="en-US" sz="2200" b="1" dirty="0"/>
          </a:p>
          <a:p>
            <a:pPr marL="990600" lvl="1" indent="-646113" algn="l" eaLnBrk="1" hangingPunct="1">
              <a:lnSpc>
                <a:spcPct val="81000"/>
              </a:lnSpc>
              <a:buFont typeface="Wingdings" pitchFamily="2" charset="2"/>
              <a:buChar char="•"/>
            </a:pPr>
            <a:r>
              <a:rPr lang="en-US" altLang="zh-CN" sz="2200" b="1" dirty="0" err="1"/>
              <a:t>Booch</a:t>
            </a:r>
            <a:r>
              <a:rPr lang="en-US" altLang="zh-CN" sz="2200" b="1" dirty="0"/>
              <a:t> Yourdon --- OOA&amp;D</a:t>
            </a:r>
            <a:endParaRPr lang="zh-CN" altLang="en-US" sz="2200" b="1" dirty="0"/>
          </a:p>
          <a:p>
            <a:pPr marL="990600" lvl="1" indent="-646113" algn="l" eaLnBrk="1" hangingPunct="1">
              <a:lnSpc>
                <a:spcPct val="81000"/>
              </a:lnSpc>
              <a:buFont typeface="Wingdings" pitchFamily="2" charset="2"/>
              <a:buChar char="•"/>
            </a:pPr>
            <a:r>
              <a:rPr lang="en-US" altLang="zh-CN" sz="2200" b="1" dirty="0"/>
              <a:t>Jacobson --- OOSE</a:t>
            </a:r>
            <a:endParaRPr lang="zh-CN" altLang="en-US" sz="2200" b="1" dirty="0"/>
          </a:p>
          <a:p>
            <a:pPr marL="990600" lvl="1" indent="-646113" algn="l" eaLnBrk="1" hangingPunct="1">
              <a:lnSpc>
                <a:spcPct val="81000"/>
              </a:lnSpc>
              <a:buFont typeface="Wingdings" pitchFamily="2" charset="2"/>
              <a:buChar char="•"/>
            </a:pPr>
            <a:r>
              <a:rPr lang="en-US" altLang="zh-CN" sz="2200" b="1" dirty="0"/>
              <a:t>Robert</a:t>
            </a:r>
            <a:r>
              <a:rPr lang="en-US" altLang="zh-CN" sz="2400" dirty="0"/>
              <a:t> </a:t>
            </a:r>
            <a:r>
              <a:rPr lang="en-US" altLang="zh-CN" sz="2200" b="1" dirty="0" smtClean="0"/>
              <a:t>Martin  </a:t>
            </a:r>
            <a:r>
              <a:rPr lang="en-US" altLang="zh-CN" sz="2200" b="1" dirty="0"/>
              <a:t>--- OOD</a:t>
            </a:r>
            <a:endParaRPr lang="zh-CN" altLang="en-US" sz="2200" b="1" dirty="0"/>
          </a:p>
          <a:p>
            <a:pPr marL="609600" indent="-609600" algn="l" eaLnBrk="1" hangingPunct="1">
              <a:lnSpc>
                <a:spcPct val="81000"/>
              </a:lnSpc>
            </a:pPr>
            <a:endParaRPr lang="zh-CN" altLang="en-US" sz="2000" b="1" dirty="0"/>
          </a:p>
          <a:p>
            <a:pPr marL="609600" indent="-609600" algn="l" eaLnBrk="1" hangingPunct="1">
              <a:lnSpc>
                <a:spcPct val="81000"/>
              </a:lnSpc>
            </a:pPr>
            <a:r>
              <a:rPr lang="zh-CN" altLang="en-US" sz="2000" b="1" dirty="0"/>
              <a:t>每种方法都有自己的建模内容和图形化工具。</a:t>
            </a:r>
          </a:p>
          <a:p>
            <a:pPr marL="609600" indent="-609600" algn="l" eaLnBrk="1" hangingPunct="1">
              <a:lnSpc>
                <a:spcPct val="81000"/>
              </a:lnSpc>
            </a:pPr>
            <a:r>
              <a:rPr lang="zh-CN" altLang="en-US" sz="2000" b="1" dirty="0"/>
              <a:t>目前最好最流行的图形化工具是</a:t>
            </a:r>
            <a:r>
              <a:rPr lang="en-US" altLang="zh-CN" sz="2000" b="1" dirty="0"/>
              <a:t>UML</a:t>
            </a:r>
            <a:r>
              <a:rPr lang="zh-CN" altLang="en-US" sz="2000" b="1" dirty="0"/>
              <a:t>。</a:t>
            </a:r>
            <a:r>
              <a:rPr lang="en-US" altLang="zh-CN" sz="2000" b="1" dirty="0"/>
              <a:t>UML</a:t>
            </a:r>
            <a:r>
              <a:rPr lang="zh-CN" altLang="en-US" sz="2000" b="1" dirty="0"/>
              <a:t>的软件：</a:t>
            </a:r>
            <a:r>
              <a:rPr lang="en-US" altLang="zh-CN" sz="2000" b="1" dirty="0"/>
              <a:t>Rational Rose; Visio </a:t>
            </a:r>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ln/>
        </p:spPr>
        <p:txBody>
          <a:bodyPr/>
          <a:lstStyle/>
          <a:p>
            <a:pPr eaLnBrk="1" hangingPunct="1"/>
            <a:r>
              <a:rPr lang="en-US" altLang="zh-CN" sz="3000"/>
              <a:t>2. </a:t>
            </a:r>
            <a:r>
              <a:rPr lang="zh-CN" altLang="en-US" sz="3000"/>
              <a:t>定义</a:t>
            </a:r>
            <a:endParaRPr lang="zh-CN" altLang="en-US"/>
          </a:p>
        </p:txBody>
      </p:sp>
      <p:sp>
        <p:nvSpPr>
          <p:cNvPr id="53251" name="Rectangle 3"/>
          <p:cNvSpPr>
            <a:spLocks noGrp="1" noChangeArrowheads="1"/>
          </p:cNvSpPr>
          <p:nvPr>
            <p:ph type="body" idx="1"/>
          </p:nvPr>
        </p:nvSpPr>
        <p:spPr>
          <a:xfrm>
            <a:off x="566738" y="1752600"/>
            <a:ext cx="8001000" cy="4267200"/>
          </a:xfrm>
          <a:ln/>
        </p:spPr>
        <p:txBody>
          <a:bodyPr/>
          <a:lstStyle/>
          <a:p>
            <a:pPr marL="469900" indent="-469900" algn="l">
              <a:spcBef>
                <a:spcPct val="0"/>
              </a:spcBef>
            </a:pPr>
            <a:r>
              <a:rPr lang="en-US" altLang="zh-CN" sz="2600"/>
              <a:t>	     </a:t>
            </a:r>
            <a:r>
              <a:rPr lang="zh-CN" altLang="en-US" sz="2600"/>
              <a:t>面向对象的设计（</a:t>
            </a:r>
            <a:r>
              <a:rPr lang="en-US" altLang="zh-CN" sz="2600"/>
              <a:t>OOD</a:t>
            </a:r>
            <a:r>
              <a:rPr lang="zh-CN" altLang="en-US" sz="2600"/>
              <a:t>）就在是</a:t>
            </a:r>
            <a:r>
              <a:rPr lang="en-US" altLang="zh-CN" sz="2600"/>
              <a:t>OOA</a:t>
            </a:r>
            <a:r>
              <a:rPr lang="zh-CN" altLang="en-US" sz="2600"/>
              <a:t>模型基础上运用面向对象方法进行系统设计，目标是产生一个符合具体实现条件的</a:t>
            </a:r>
            <a:r>
              <a:rPr lang="en-US" altLang="zh-CN" sz="2600"/>
              <a:t>OOD</a:t>
            </a:r>
            <a:r>
              <a:rPr lang="zh-CN" altLang="en-US" sz="2600"/>
              <a:t>模型。</a:t>
            </a:r>
            <a:endParaRPr lang="en-US" altLang="zh-CN" sz="2600"/>
          </a:p>
          <a:p>
            <a:pPr marL="469900" indent="-469900" algn="l">
              <a:spcBef>
                <a:spcPct val="0"/>
              </a:spcBef>
            </a:pPr>
            <a:endParaRPr lang="zh-CN" altLang="en-US" sz="2600"/>
          </a:p>
        </p:txBody>
      </p:sp>
      <p:sp>
        <p:nvSpPr>
          <p:cNvPr id="53252" name="Text Box 2"/>
          <p:cNvSpPr>
            <a:spLocks noChangeArrowheads="1"/>
          </p:cNvSpPr>
          <p:nvPr/>
        </p:nvSpPr>
        <p:spPr bwMode="auto">
          <a:xfrm>
            <a:off x="827088" y="3284538"/>
            <a:ext cx="7962900"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r>
              <a:rPr lang="en-US" altLang="zh-CN" b="1">
                <a:solidFill>
                  <a:srgbClr val="FF0000"/>
                </a:solidFill>
                <a:latin typeface="微软简魏碑" pitchFamily="2" charset="-122"/>
                <a:ea typeface="微软简魏碑" pitchFamily="2" charset="-122"/>
                <a:sym typeface="微软简魏碑" pitchFamily="2" charset="-122"/>
              </a:rPr>
              <a:t>OOD</a:t>
            </a:r>
            <a:r>
              <a:rPr lang="zh-CN" altLang="en-US" b="1">
                <a:solidFill>
                  <a:srgbClr val="FF0000"/>
                </a:solidFill>
                <a:latin typeface="微软简魏碑" pitchFamily="2" charset="-122"/>
                <a:ea typeface="微软简魏碑" pitchFamily="2" charset="-122"/>
                <a:sym typeface="微软简魏碑" pitchFamily="2" charset="-122"/>
              </a:rPr>
              <a:t>与</a:t>
            </a:r>
            <a:r>
              <a:rPr lang="en-US" altLang="zh-CN" b="1">
                <a:solidFill>
                  <a:srgbClr val="FF0000"/>
                </a:solidFill>
                <a:latin typeface="微软简魏碑" pitchFamily="2" charset="-122"/>
                <a:ea typeface="微软简魏碑" pitchFamily="2" charset="-122"/>
                <a:sym typeface="微软简魏碑" pitchFamily="2" charset="-122"/>
              </a:rPr>
              <a:t>OOA</a:t>
            </a:r>
            <a:r>
              <a:rPr lang="zh-CN" altLang="en-US" b="1">
                <a:solidFill>
                  <a:srgbClr val="FF0000"/>
                </a:solidFill>
                <a:latin typeface="微软简魏碑" pitchFamily="2" charset="-122"/>
                <a:ea typeface="微软简魏碑" pitchFamily="2" charset="-122"/>
                <a:sym typeface="微软简魏碑" pitchFamily="2" charset="-122"/>
              </a:rPr>
              <a:t>、</a:t>
            </a:r>
            <a:r>
              <a:rPr lang="en-US" altLang="zh-CN" b="1">
                <a:solidFill>
                  <a:srgbClr val="FF0000"/>
                </a:solidFill>
                <a:latin typeface="微软简魏碑" pitchFamily="2" charset="-122"/>
                <a:ea typeface="微软简魏碑" pitchFamily="2" charset="-122"/>
                <a:sym typeface="微软简魏碑" pitchFamily="2" charset="-122"/>
              </a:rPr>
              <a:t>OOP</a:t>
            </a:r>
            <a:r>
              <a:rPr lang="zh-CN" altLang="en-US" b="1">
                <a:solidFill>
                  <a:srgbClr val="FF0000"/>
                </a:solidFill>
                <a:latin typeface="微软简魏碑" pitchFamily="2" charset="-122"/>
                <a:ea typeface="微软简魏碑" pitchFamily="2" charset="-122"/>
                <a:sym typeface="微软简魏碑" pitchFamily="2" charset="-122"/>
              </a:rPr>
              <a:t>关系：</a:t>
            </a:r>
            <a:endParaRPr lang="en-US" altLang="zh-CN" b="1">
              <a:solidFill>
                <a:srgbClr val="FF0000"/>
              </a:solidFill>
              <a:latin typeface="微软简魏碑" pitchFamily="2" charset="-122"/>
              <a:ea typeface="微软简魏碑" pitchFamily="2" charset="-122"/>
              <a:sym typeface="微软简魏碑" pitchFamily="2" charset="-122"/>
            </a:endParaRPr>
          </a:p>
          <a:p>
            <a:pPr>
              <a:buFont typeface="Wingdings" pitchFamily="2" charset="2"/>
              <a:buNone/>
            </a:pPr>
            <a:r>
              <a:rPr lang="en-US" altLang="zh-CN">
                <a:latin typeface="Times New Roman" pitchFamily="18" charset="0"/>
                <a:ea typeface="微软简魏碑" pitchFamily="2" charset="-122"/>
                <a:sym typeface="Times New Roman" pitchFamily="18" charset="0"/>
              </a:rPr>
              <a:t>      OOD</a:t>
            </a:r>
            <a:r>
              <a:rPr lang="zh-CN" altLang="en-US">
                <a:latin typeface="Times New Roman" pitchFamily="18" charset="0"/>
                <a:ea typeface="微软简魏碑" pitchFamily="2" charset="-122"/>
                <a:sym typeface="Times New Roman" pitchFamily="18" charset="0"/>
              </a:rPr>
              <a:t>是</a:t>
            </a:r>
            <a:r>
              <a:rPr lang="en-US" altLang="zh-CN">
                <a:latin typeface="Times New Roman" pitchFamily="18" charset="0"/>
                <a:ea typeface="微软简魏碑" pitchFamily="2" charset="-122"/>
                <a:sym typeface="Times New Roman" pitchFamily="18" charset="0"/>
              </a:rPr>
              <a:t>OO</a:t>
            </a:r>
            <a:r>
              <a:rPr lang="zh-CN" altLang="en-US">
                <a:latin typeface="Times New Roman" pitchFamily="18" charset="0"/>
                <a:ea typeface="微软简魏碑" pitchFamily="2" charset="-122"/>
                <a:sym typeface="Times New Roman" pitchFamily="18" charset="0"/>
              </a:rPr>
              <a:t>软件工程中承前启后的中间环节</a:t>
            </a:r>
          </a:p>
          <a:p>
            <a:pPr lvl="1">
              <a:buFont typeface="Wingdings" pitchFamily="2" charset="2"/>
              <a:buNone/>
            </a:pPr>
            <a:r>
              <a:rPr lang="en-US" altLang="zh-CN">
                <a:latin typeface="Times New Roman" pitchFamily="18" charset="0"/>
                <a:ea typeface="微软简魏碑" pitchFamily="2" charset="-122"/>
                <a:sym typeface="Times New Roman" pitchFamily="18" charset="0"/>
              </a:rPr>
              <a:t>		</a:t>
            </a:r>
            <a:r>
              <a:rPr lang="zh-CN" altLang="en-US">
                <a:latin typeface="Times New Roman" pitchFamily="18" charset="0"/>
                <a:ea typeface="微软简魏碑" pitchFamily="2" charset="-122"/>
                <a:sym typeface="Times New Roman" pitchFamily="18" charset="0"/>
              </a:rPr>
              <a:t>往前</a:t>
            </a:r>
            <a:r>
              <a:rPr lang="en-US" altLang="zh-CN">
                <a:latin typeface="Times New Roman" pitchFamily="18" charset="0"/>
                <a:ea typeface="微软简魏碑" pitchFamily="2" charset="-122"/>
                <a:sym typeface="Times New Roman" pitchFamily="18" charset="0"/>
              </a:rPr>
              <a:t>——OOA</a:t>
            </a:r>
            <a:r>
              <a:rPr lang="zh-CN" altLang="en-US">
                <a:latin typeface="Times New Roman" pitchFamily="18" charset="0"/>
                <a:ea typeface="微软简魏碑" pitchFamily="2" charset="-122"/>
                <a:sym typeface="Times New Roman" pitchFamily="18" charset="0"/>
              </a:rPr>
              <a:t>（全部用</a:t>
            </a:r>
            <a:r>
              <a:rPr lang="en-US" altLang="zh-CN">
                <a:latin typeface="Times New Roman" pitchFamily="18" charset="0"/>
                <a:ea typeface="微软简魏碑" pitchFamily="2" charset="-122"/>
                <a:sym typeface="Times New Roman" pitchFamily="18" charset="0"/>
              </a:rPr>
              <a:t>OO</a:t>
            </a:r>
            <a:r>
              <a:rPr lang="zh-CN" altLang="en-US">
                <a:latin typeface="Times New Roman" pitchFamily="18" charset="0"/>
                <a:ea typeface="微软简魏碑" pitchFamily="2" charset="-122"/>
                <a:sym typeface="Times New Roman" pitchFamily="18" charset="0"/>
              </a:rPr>
              <a:t>概念建模）</a:t>
            </a:r>
          </a:p>
          <a:p>
            <a:pPr lvl="1">
              <a:buFont typeface="Wingdings" pitchFamily="2" charset="2"/>
              <a:buNone/>
            </a:pPr>
            <a:r>
              <a:rPr lang="en-US" altLang="zh-CN">
                <a:latin typeface="Times New Roman" pitchFamily="18" charset="0"/>
                <a:ea typeface="微软简魏碑" pitchFamily="2" charset="-122"/>
                <a:sym typeface="Times New Roman" pitchFamily="18" charset="0"/>
              </a:rPr>
              <a:t>		</a:t>
            </a:r>
            <a:r>
              <a:rPr lang="zh-CN" altLang="en-US">
                <a:latin typeface="Times New Roman" pitchFamily="18" charset="0"/>
                <a:ea typeface="微软简魏碑" pitchFamily="2" charset="-122"/>
                <a:sym typeface="Times New Roman" pitchFamily="18" charset="0"/>
              </a:rPr>
              <a:t>往后</a:t>
            </a:r>
            <a:r>
              <a:rPr lang="en-US" altLang="zh-CN">
                <a:latin typeface="Times New Roman" pitchFamily="18" charset="0"/>
                <a:ea typeface="微软简魏碑" pitchFamily="2" charset="-122"/>
                <a:sym typeface="Times New Roman" pitchFamily="18" charset="0"/>
              </a:rPr>
              <a:t>——OOP</a:t>
            </a:r>
            <a:r>
              <a:rPr lang="zh-CN" altLang="en-US">
                <a:latin typeface="Times New Roman" pitchFamily="18" charset="0"/>
                <a:ea typeface="微软简魏碑" pitchFamily="2" charset="-122"/>
                <a:sym typeface="Times New Roman" pitchFamily="18" charset="0"/>
              </a:rPr>
              <a:t>（用</a:t>
            </a:r>
            <a:r>
              <a:rPr lang="en-US" altLang="zh-CN">
                <a:latin typeface="Times New Roman" pitchFamily="18" charset="0"/>
                <a:ea typeface="微软简魏碑" pitchFamily="2" charset="-122"/>
                <a:sym typeface="Times New Roman" pitchFamily="18" charset="0"/>
              </a:rPr>
              <a:t>OOPL</a:t>
            </a:r>
            <a:r>
              <a:rPr lang="zh-CN" altLang="en-US">
                <a:latin typeface="Times New Roman" pitchFamily="18" charset="0"/>
                <a:ea typeface="微软简魏碑" pitchFamily="2" charset="-122"/>
                <a:sym typeface="Times New Roman" pitchFamily="18" charset="0"/>
              </a:rPr>
              <a:t>支持的</a:t>
            </a:r>
            <a:r>
              <a:rPr lang="en-US" altLang="zh-CN">
                <a:latin typeface="Times New Roman" pitchFamily="18" charset="0"/>
                <a:ea typeface="微软简魏碑" pitchFamily="2" charset="-122"/>
                <a:sym typeface="Times New Roman" pitchFamily="18" charset="0"/>
              </a:rPr>
              <a:t>OO</a:t>
            </a:r>
            <a:r>
              <a:rPr lang="zh-CN" altLang="en-US">
                <a:latin typeface="Times New Roman" pitchFamily="18" charset="0"/>
                <a:ea typeface="微软简魏碑" pitchFamily="2" charset="-122"/>
                <a:sym typeface="Times New Roman" pitchFamily="18" charset="0"/>
              </a:rPr>
              <a:t>概念编程）</a:t>
            </a:r>
          </a:p>
          <a:p>
            <a:pPr>
              <a:buFont typeface="Wingdings" pitchFamily="2" charset="2"/>
              <a:buNone/>
            </a:pPr>
            <a:r>
              <a:rPr lang="en-US" altLang="zh-CN">
                <a:latin typeface="Times New Roman" pitchFamily="18" charset="0"/>
                <a:ea typeface="微软简魏碑" pitchFamily="2" charset="-122"/>
                <a:sym typeface="Times New Roman" pitchFamily="18" charset="0"/>
              </a:rPr>
              <a:t>      OOD</a:t>
            </a:r>
            <a:r>
              <a:rPr lang="zh-CN" altLang="en-US">
                <a:latin typeface="Times New Roman" pitchFamily="18" charset="0"/>
                <a:ea typeface="微软简魏碑" pitchFamily="2" charset="-122"/>
                <a:sym typeface="Times New Roman" pitchFamily="18" charset="0"/>
              </a:rPr>
              <a:t>使用与</a:t>
            </a:r>
            <a:r>
              <a:rPr lang="en-US" altLang="zh-CN">
                <a:latin typeface="Times New Roman" pitchFamily="18" charset="0"/>
                <a:ea typeface="微软简魏碑" pitchFamily="2" charset="-122"/>
                <a:sym typeface="Times New Roman" pitchFamily="18" charset="0"/>
              </a:rPr>
              <a:t>OOA</a:t>
            </a:r>
            <a:r>
              <a:rPr lang="zh-CN" altLang="en-US">
                <a:latin typeface="Times New Roman" pitchFamily="18" charset="0"/>
                <a:ea typeface="微软简魏碑" pitchFamily="2" charset="-122"/>
                <a:sym typeface="Times New Roman" pitchFamily="18" charset="0"/>
              </a:rPr>
              <a:t>和</a:t>
            </a:r>
            <a:r>
              <a:rPr lang="en-US" altLang="zh-CN">
                <a:latin typeface="Times New Roman" pitchFamily="18" charset="0"/>
                <a:ea typeface="微软简魏碑" pitchFamily="2" charset="-122"/>
                <a:sym typeface="Times New Roman" pitchFamily="18" charset="0"/>
              </a:rPr>
              <a:t>OOP</a:t>
            </a:r>
            <a:r>
              <a:rPr lang="zh-CN" altLang="en-US">
                <a:latin typeface="Times New Roman" pitchFamily="18" charset="0"/>
                <a:ea typeface="微软简魏碑" pitchFamily="2" charset="-122"/>
                <a:sym typeface="Times New Roman" pitchFamily="18" charset="0"/>
              </a:rPr>
              <a:t>一致的概念建立完整的、可实现的系统设计模型。</a:t>
            </a:r>
            <a:endParaRPr lang="zh-CN"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a:spLocks noChangeArrowheads="1"/>
          </p:cNvSpPr>
          <p:nvPr/>
        </p:nvSpPr>
        <p:spPr bwMode="auto">
          <a:xfrm>
            <a:off x="500063" y="1071563"/>
            <a:ext cx="8358187"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r>
              <a:rPr lang="en-US" altLang="zh-CN" sz="2800">
                <a:latin typeface="Verdana" pitchFamily="34" charset="0"/>
                <a:ea typeface="微软简魏碑" pitchFamily="2" charset="-122"/>
                <a:sym typeface="Verdana" pitchFamily="34" charset="0"/>
              </a:rPr>
              <a:t>OOA</a:t>
            </a:r>
            <a:r>
              <a:rPr lang="zh-CN" altLang="en-US" sz="2800">
                <a:latin typeface="Verdana" pitchFamily="34" charset="0"/>
                <a:ea typeface="微软简魏碑" pitchFamily="2" charset="-122"/>
                <a:sym typeface="Verdana" pitchFamily="34" charset="0"/>
              </a:rPr>
              <a:t>与</a:t>
            </a:r>
            <a:r>
              <a:rPr lang="en-US" altLang="zh-CN" sz="2800">
                <a:latin typeface="Verdana" pitchFamily="34" charset="0"/>
                <a:ea typeface="微软简魏碑" pitchFamily="2" charset="-122"/>
                <a:sym typeface="Verdana" pitchFamily="34" charset="0"/>
              </a:rPr>
              <a:t>OOD</a:t>
            </a:r>
            <a:r>
              <a:rPr lang="zh-CN" altLang="en-US" sz="2800" b="1">
                <a:solidFill>
                  <a:schemeClr val="hlink"/>
                </a:solidFill>
                <a:latin typeface="Verdana" pitchFamily="34" charset="0"/>
                <a:ea typeface="微软简魏碑" pitchFamily="2" charset="-122"/>
                <a:sym typeface="Verdana" pitchFamily="34" charset="0"/>
              </a:rPr>
              <a:t>的目标、内容</a:t>
            </a:r>
            <a:endParaRPr lang="en-US" altLang="zh-CN" sz="2800" b="1">
              <a:solidFill>
                <a:schemeClr val="hlink"/>
              </a:solidFill>
              <a:latin typeface="Verdana" pitchFamily="34" charset="0"/>
              <a:ea typeface="微软简魏碑" pitchFamily="2" charset="-122"/>
              <a:sym typeface="Verdana" pitchFamily="34" charset="0"/>
            </a:endParaRPr>
          </a:p>
          <a:p>
            <a:endParaRPr lang="zh-CN" altLang="en-US" sz="1200" b="1">
              <a:latin typeface="Verdana" pitchFamily="34" charset="0"/>
              <a:ea typeface="微软简魏碑" pitchFamily="2" charset="-122"/>
              <a:sym typeface="Verdana" pitchFamily="34" charset="0"/>
            </a:endParaRPr>
          </a:p>
          <a:p>
            <a:pPr lvl="1"/>
            <a:r>
              <a:rPr lang="en-US" altLang="zh-CN">
                <a:latin typeface="Verdana" pitchFamily="34" charset="0"/>
                <a:ea typeface="微软简魏碑" pitchFamily="2" charset="-122"/>
                <a:sym typeface="Verdana" pitchFamily="34" charset="0"/>
              </a:rPr>
              <a:t>OOA——</a:t>
            </a:r>
            <a:r>
              <a:rPr lang="zh-CN" altLang="en-US">
                <a:latin typeface="Verdana" pitchFamily="34" charset="0"/>
                <a:ea typeface="微软简魏碑" pitchFamily="2" charset="-122"/>
                <a:sym typeface="Verdana" pitchFamily="34" charset="0"/>
              </a:rPr>
              <a:t>主要</a:t>
            </a:r>
            <a:r>
              <a:rPr lang="zh-CN" altLang="en-US" b="1">
                <a:solidFill>
                  <a:srgbClr val="0000CC"/>
                </a:solidFill>
                <a:latin typeface="Verdana" pitchFamily="34" charset="0"/>
                <a:ea typeface="微软简魏碑" pitchFamily="2" charset="-122"/>
                <a:sym typeface="Verdana" pitchFamily="34" charset="0"/>
              </a:rPr>
              <a:t>内容</a:t>
            </a:r>
            <a:r>
              <a:rPr lang="zh-CN" altLang="en-US">
                <a:latin typeface="Verdana" pitchFamily="34" charset="0"/>
                <a:ea typeface="微软简魏碑" pitchFamily="2" charset="-122"/>
                <a:sym typeface="Verdana" pitchFamily="34" charset="0"/>
              </a:rPr>
              <a:t>是研究问题域和用户需求，运用面向对象的观点和原则发现问题域中与系统责任有关的对象，以及对象的特征和相互关系。</a:t>
            </a:r>
            <a:r>
              <a:rPr lang="zh-CN" altLang="en-US" b="1">
                <a:solidFill>
                  <a:srgbClr val="0000CC"/>
                </a:solidFill>
                <a:latin typeface="Verdana" pitchFamily="34" charset="0"/>
                <a:ea typeface="微软简魏碑" pitchFamily="2" charset="-122"/>
                <a:sym typeface="Verdana" pitchFamily="34" charset="0"/>
              </a:rPr>
              <a:t>目标</a:t>
            </a:r>
            <a:r>
              <a:rPr lang="zh-CN" altLang="en-US">
                <a:latin typeface="Verdana" pitchFamily="34" charset="0"/>
                <a:ea typeface="微软简魏碑" pitchFamily="2" charset="-122"/>
                <a:sym typeface="Verdana" pitchFamily="34" charset="0"/>
              </a:rPr>
              <a:t>是建立一个直接映射问题域，符合用户需求的</a:t>
            </a:r>
            <a:r>
              <a:rPr lang="en-US" altLang="zh-CN">
                <a:latin typeface="Verdana" pitchFamily="34" charset="0"/>
                <a:ea typeface="微软简魏碑" pitchFamily="2" charset="-122"/>
                <a:sym typeface="Verdana" pitchFamily="34" charset="0"/>
              </a:rPr>
              <a:t>OOA</a:t>
            </a:r>
            <a:r>
              <a:rPr lang="zh-CN" altLang="en-US">
                <a:latin typeface="Verdana" pitchFamily="34" charset="0"/>
                <a:ea typeface="微软简魏碑" pitchFamily="2" charset="-122"/>
                <a:sym typeface="Verdana" pitchFamily="34" charset="0"/>
              </a:rPr>
              <a:t>模型。</a:t>
            </a:r>
            <a:endParaRPr lang="zh-CN" altLang="en-US" sz="1200">
              <a:latin typeface="Verdana" pitchFamily="34" charset="0"/>
              <a:ea typeface="微软简魏碑" pitchFamily="2" charset="-122"/>
              <a:sym typeface="Verdana" pitchFamily="34" charset="0"/>
            </a:endParaRPr>
          </a:p>
          <a:p>
            <a:pPr lvl="1"/>
            <a:r>
              <a:rPr lang="en-US" altLang="zh-CN">
                <a:latin typeface="Verdana" pitchFamily="34" charset="0"/>
                <a:ea typeface="微软简魏碑" pitchFamily="2" charset="-122"/>
                <a:sym typeface="Verdana" pitchFamily="34" charset="0"/>
              </a:rPr>
              <a:t>OOD——</a:t>
            </a:r>
            <a:r>
              <a:rPr lang="zh-CN" altLang="en-US">
                <a:latin typeface="Verdana" pitchFamily="34" charset="0"/>
                <a:ea typeface="微软简魏碑" pitchFamily="2" charset="-122"/>
                <a:sym typeface="Verdana" pitchFamily="34" charset="0"/>
              </a:rPr>
              <a:t>主要</a:t>
            </a:r>
            <a:r>
              <a:rPr lang="zh-CN" altLang="en-US" b="1">
                <a:solidFill>
                  <a:srgbClr val="0000CC"/>
                </a:solidFill>
                <a:latin typeface="Verdana" pitchFamily="34" charset="0"/>
                <a:ea typeface="微软简魏碑" pitchFamily="2" charset="-122"/>
                <a:sym typeface="Verdana" pitchFamily="34" charset="0"/>
              </a:rPr>
              <a:t>内容</a:t>
            </a:r>
            <a:r>
              <a:rPr lang="zh-CN" altLang="en-US">
                <a:latin typeface="Verdana" pitchFamily="34" charset="0"/>
                <a:ea typeface="微软简魏碑" pitchFamily="2" charset="-122"/>
                <a:sym typeface="Verdana" pitchFamily="34" charset="0"/>
              </a:rPr>
              <a:t>是以</a:t>
            </a:r>
            <a:r>
              <a:rPr lang="en-US" altLang="zh-CN">
                <a:latin typeface="Verdana" pitchFamily="34" charset="0"/>
                <a:ea typeface="微软简魏碑" pitchFamily="2" charset="-122"/>
                <a:sym typeface="Verdana" pitchFamily="34" charset="0"/>
              </a:rPr>
              <a:t>OOA</a:t>
            </a:r>
            <a:r>
              <a:rPr lang="zh-CN" altLang="en-US">
                <a:latin typeface="Verdana" pitchFamily="34" charset="0"/>
                <a:ea typeface="微软简魏碑" pitchFamily="2" charset="-122"/>
                <a:sym typeface="Verdana" pitchFamily="34" charset="0"/>
              </a:rPr>
              <a:t>模型为基础，按照实现的要求进行设计决策，包括</a:t>
            </a:r>
            <a:r>
              <a:rPr lang="zh-CN" altLang="en-US">
                <a:solidFill>
                  <a:srgbClr val="FF0000"/>
                </a:solidFill>
                <a:latin typeface="Verdana" pitchFamily="34" charset="0"/>
                <a:ea typeface="微软简魏碑" pitchFamily="2" charset="-122"/>
                <a:sym typeface="Verdana" pitchFamily="34" charset="0"/>
              </a:rPr>
              <a:t>全局性的决策和局部细节</a:t>
            </a:r>
            <a:r>
              <a:rPr lang="zh-CN" altLang="en-US">
                <a:latin typeface="Verdana" pitchFamily="34" charset="0"/>
                <a:ea typeface="微软简魏碑" pitchFamily="2" charset="-122"/>
                <a:sym typeface="Verdana" pitchFamily="34" charset="0"/>
              </a:rPr>
              <a:t>的设计。</a:t>
            </a:r>
            <a:r>
              <a:rPr lang="zh-CN" altLang="en-US" b="1">
                <a:solidFill>
                  <a:srgbClr val="0000CC"/>
                </a:solidFill>
                <a:latin typeface="Verdana" pitchFamily="34" charset="0"/>
                <a:ea typeface="微软简魏碑" pitchFamily="2" charset="-122"/>
                <a:sym typeface="Verdana" pitchFamily="34" charset="0"/>
              </a:rPr>
              <a:t>目标</a:t>
            </a:r>
            <a:r>
              <a:rPr lang="zh-CN" altLang="en-US">
                <a:latin typeface="Verdana" pitchFamily="34" charset="0"/>
                <a:ea typeface="微软简魏碑" pitchFamily="2" charset="-122"/>
                <a:sym typeface="Verdana" pitchFamily="34" charset="0"/>
              </a:rPr>
              <a:t>是产生一个满足用户需求，并且完全可实现的</a:t>
            </a:r>
            <a:r>
              <a:rPr lang="en-US" altLang="zh-CN">
                <a:latin typeface="Verdana" pitchFamily="34" charset="0"/>
                <a:ea typeface="微软简魏碑" pitchFamily="2" charset="-122"/>
                <a:sym typeface="Verdana" pitchFamily="34" charset="0"/>
              </a:rPr>
              <a:t>OOD</a:t>
            </a:r>
            <a:r>
              <a:rPr lang="zh-CN" altLang="en-US">
                <a:latin typeface="Verdana" pitchFamily="34" charset="0"/>
                <a:ea typeface="微软简魏碑" pitchFamily="2" charset="-122"/>
                <a:sym typeface="Verdana" pitchFamily="34" charset="0"/>
              </a:rPr>
              <a:t>模型。</a:t>
            </a:r>
            <a:endParaRPr lang="zh-CN" altLang="en-US" sz="1800">
              <a:latin typeface="Verdana" pitchFamily="34" charset="0"/>
              <a:ea typeface="微软简魏碑" pitchFamily="2" charset="-122"/>
              <a:sym typeface="Verdana" pitchFamily="34" charset="0"/>
            </a:endParaRPr>
          </a:p>
          <a:p>
            <a:pPr lvl="1"/>
            <a:r>
              <a:rPr lang="zh-CN" altLang="en-US" sz="1800" b="1">
                <a:latin typeface="Verdana" pitchFamily="34" charset="0"/>
                <a:ea typeface="微软简魏碑" pitchFamily="2" charset="-122"/>
                <a:sym typeface="Verdana" pitchFamily="34" charset="0"/>
              </a:rPr>
              <a:t>全局性设计决策：</a:t>
            </a:r>
            <a:r>
              <a:rPr lang="zh-CN" altLang="en-US" sz="1800">
                <a:latin typeface="Verdana" pitchFamily="34" charset="0"/>
                <a:ea typeface="微软简魏碑" pitchFamily="2" charset="-122"/>
                <a:sym typeface="Verdana" pitchFamily="34" charset="0"/>
              </a:rPr>
              <a:t>体系结构、分布方案、并发控制、人机交互、数据管理等。</a:t>
            </a:r>
            <a:r>
              <a:rPr lang="en-US" altLang="zh-CN" sz="1800">
                <a:latin typeface="Verdana" pitchFamily="34" charset="0"/>
                <a:ea typeface="微软简魏碑" pitchFamily="2" charset="-122"/>
                <a:sym typeface="Verdana" pitchFamily="34" charset="0"/>
              </a:rPr>
              <a:t>OOD</a:t>
            </a:r>
            <a:r>
              <a:rPr lang="zh-CN" altLang="en-US" sz="1800">
                <a:latin typeface="Verdana" pitchFamily="34" charset="0"/>
                <a:ea typeface="微软简魏碑" pitchFamily="2" charset="-122"/>
                <a:sym typeface="Verdana" pitchFamily="34" charset="0"/>
              </a:rPr>
              <a:t>方法应支持用户以</a:t>
            </a:r>
            <a:r>
              <a:rPr lang="en-US" altLang="zh-CN" sz="1800">
                <a:latin typeface="Verdana" pitchFamily="34" charset="0"/>
                <a:ea typeface="微软简魏碑" pitchFamily="2" charset="-122"/>
                <a:sym typeface="Verdana" pitchFamily="34" charset="0"/>
              </a:rPr>
              <a:t>OO</a:t>
            </a:r>
            <a:r>
              <a:rPr lang="zh-CN" altLang="en-US" sz="1800">
                <a:latin typeface="Verdana" pitchFamily="34" charset="0"/>
                <a:ea typeface="微软简魏碑" pitchFamily="2" charset="-122"/>
                <a:sym typeface="Verdana" pitchFamily="34" charset="0"/>
              </a:rPr>
              <a:t>概念表达对这些问题的设计。</a:t>
            </a:r>
          </a:p>
          <a:p>
            <a:pPr lvl="1" algn="just"/>
            <a:r>
              <a:rPr lang="zh-CN" altLang="en-US" sz="1800" b="1">
                <a:latin typeface="Verdana" pitchFamily="34" charset="0"/>
                <a:ea typeface="微软简魏碑" pitchFamily="2" charset="-122"/>
                <a:sym typeface="Verdana" pitchFamily="34" charset="0"/>
              </a:rPr>
              <a:t>局部细节的设计：</a:t>
            </a:r>
            <a:r>
              <a:rPr lang="zh-CN" altLang="en-US" sz="1800">
                <a:latin typeface="Verdana" pitchFamily="34" charset="0"/>
                <a:ea typeface="微软简魏碑" pitchFamily="2" charset="-122"/>
                <a:sym typeface="Verdana" pitchFamily="34" charset="0"/>
              </a:rPr>
              <a:t>对每个对象类的每个属性和每个服务给出详细的定义。</a:t>
            </a:r>
            <a:endParaRPr lang="zh-CN" altLang="en-US"/>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ln/>
        </p:spPr>
        <p:txBody>
          <a:bodyPr/>
          <a:lstStyle/>
          <a:p>
            <a:pPr eaLnBrk="1" hangingPunct="1"/>
            <a:r>
              <a:rPr lang="en-US" altLang="zh-CN" sz="3000"/>
              <a:t>3. </a:t>
            </a:r>
            <a:r>
              <a:rPr lang="zh-CN" altLang="en-US" sz="3000"/>
              <a:t>设计内容</a:t>
            </a:r>
            <a:endParaRPr lang="zh-CN" altLang="en-US"/>
          </a:p>
        </p:txBody>
      </p:sp>
      <p:sp>
        <p:nvSpPr>
          <p:cNvPr id="55299" name="Rectangle 3"/>
          <p:cNvSpPr>
            <a:spLocks noGrp="1" noChangeArrowheads="1"/>
          </p:cNvSpPr>
          <p:nvPr>
            <p:ph type="body" idx="1"/>
          </p:nvPr>
        </p:nvSpPr>
        <p:spPr>
          <a:xfrm>
            <a:off x="566738" y="1752600"/>
            <a:ext cx="8001000" cy="4267200"/>
          </a:xfrm>
          <a:ln/>
        </p:spPr>
        <p:txBody>
          <a:bodyPr/>
          <a:lstStyle/>
          <a:p>
            <a:pPr marL="469900" indent="-469900" algn="l" eaLnBrk="1" hangingPunct="1"/>
            <a:r>
              <a:rPr lang="en-US" altLang="zh-CN" sz="2600"/>
              <a:t>	    </a:t>
            </a:r>
            <a:r>
              <a:rPr lang="zh-CN" altLang="en-US" sz="2600"/>
              <a:t>通常，一个实用的软件系统在逻辑上由</a:t>
            </a:r>
            <a:r>
              <a:rPr lang="zh-CN" altLang="en-US" sz="2600">
                <a:solidFill>
                  <a:srgbClr val="FF0000"/>
                </a:solidFill>
              </a:rPr>
              <a:t>问题域子系统</a:t>
            </a:r>
            <a:r>
              <a:rPr lang="zh-CN" altLang="en-US" sz="2600"/>
              <a:t>、</a:t>
            </a:r>
            <a:r>
              <a:rPr lang="zh-CN" altLang="en-US" sz="2600">
                <a:solidFill>
                  <a:srgbClr val="FF0000"/>
                </a:solidFill>
              </a:rPr>
              <a:t>人机交互子系统</a:t>
            </a:r>
            <a:r>
              <a:rPr lang="zh-CN" altLang="en-US" sz="2600"/>
              <a:t>、</a:t>
            </a:r>
            <a:r>
              <a:rPr lang="zh-CN" altLang="en-US" sz="2600">
                <a:solidFill>
                  <a:srgbClr val="FF0000"/>
                </a:solidFill>
              </a:rPr>
              <a:t>任务管理子系统</a:t>
            </a:r>
            <a:r>
              <a:rPr lang="zh-CN" altLang="en-US" sz="2600"/>
              <a:t>和</a:t>
            </a:r>
            <a:r>
              <a:rPr lang="zh-CN" altLang="en-US" sz="2600">
                <a:solidFill>
                  <a:srgbClr val="FF0000"/>
                </a:solidFill>
              </a:rPr>
              <a:t>数据管理子系统</a:t>
            </a:r>
            <a:r>
              <a:rPr lang="zh-CN" altLang="en-US" sz="2600"/>
              <a:t>等四大部分组成。</a:t>
            </a:r>
          </a:p>
          <a:p>
            <a:pPr marL="469900" indent="-469900" algn="l" eaLnBrk="1" hangingPunct="1"/>
            <a:r>
              <a:rPr lang="zh-CN" altLang="en-US" sz="2600"/>
              <a:t>		针对上述四个部分，在</a:t>
            </a:r>
            <a:r>
              <a:rPr lang="en-US" altLang="zh-CN" sz="2600"/>
              <a:t>OOD</a:t>
            </a:r>
            <a:r>
              <a:rPr lang="zh-CN" altLang="en-US" sz="2600"/>
              <a:t>中进行以下四个相应的活动：</a:t>
            </a:r>
          </a:p>
          <a:p>
            <a:pPr marL="1304925" lvl="2" indent="-395288" algn="l" eaLnBrk="1" hangingPunct="1">
              <a:buFont typeface="Wingdings" pitchFamily="2" charset="2"/>
              <a:buChar char="Ø"/>
            </a:pPr>
            <a:r>
              <a:rPr lang="zh-CN" altLang="en-US" sz="2600"/>
              <a:t>设计问题域部分；</a:t>
            </a:r>
          </a:p>
          <a:p>
            <a:pPr marL="1304925" lvl="2" indent="-395288" algn="l" eaLnBrk="1" hangingPunct="1">
              <a:buFont typeface="Wingdings" pitchFamily="2" charset="2"/>
              <a:buChar char="Ø"/>
            </a:pPr>
            <a:r>
              <a:rPr lang="zh-CN" altLang="en-US" sz="2600"/>
              <a:t>设计人机交互部分的；</a:t>
            </a:r>
          </a:p>
          <a:p>
            <a:pPr marL="1304925" lvl="2" indent="-395288" algn="l" eaLnBrk="1" hangingPunct="1">
              <a:buFont typeface="Wingdings" pitchFamily="2" charset="2"/>
              <a:buChar char="Ø"/>
            </a:pPr>
            <a:r>
              <a:rPr lang="zh-CN" altLang="en-US" sz="2600"/>
              <a:t>设计任务管理部分；</a:t>
            </a:r>
          </a:p>
          <a:p>
            <a:pPr marL="1304925" lvl="2" indent="-395288" algn="l" eaLnBrk="1" hangingPunct="1">
              <a:buFont typeface="Wingdings" pitchFamily="2" charset="2"/>
              <a:buChar char="Ø"/>
            </a:pPr>
            <a:r>
              <a:rPr lang="zh-CN" altLang="en-US" sz="2600"/>
              <a:t>设计数据管理部分。</a:t>
            </a:r>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ln/>
        </p:spPr>
        <p:txBody>
          <a:bodyPr/>
          <a:lstStyle/>
          <a:p>
            <a:pPr eaLnBrk="1" hangingPunct="1"/>
            <a:r>
              <a:rPr lang="en-US" altLang="zh-CN" sz="3000"/>
              <a:t>4. </a:t>
            </a:r>
            <a:r>
              <a:rPr lang="zh-CN" altLang="en-US" sz="3000"/>
              <a:t>设计准则</a:t>
            </a:r>
            <a:r>
              <a:rPr lang="en-US" altLang="zh-CN" sz="3000" baseline="-25000"/>
              <a:t>_I</a:t>
            </a:r>
            <a:endParaRPr lang="zh-CN" altLang="en-US"/>
          </a:p>
        </p:txBody>
      </p:sp>
      <p:sp>
        <p:nvSpPr>
          <p:cNvPr id="56323" name="Rectangle 3"/>
          <p:cNvSpPr>
            <a:spLocks noGrp="1" noChangeArrowheads="1"/>
          </p:cNvSpPr>
          <p:nvPr>
            <p:ph type="body" idx="1"/>
          </p:nvPr>
        </p:nvSpPr>
        <p:spPr>
          <a:xfrm>
            <a:off x="566738" y="1752600"/>
            <a:ext cx="8001000" cy="4267200"/>
          </a:xfrm>
          <a:ln/>
        </p:spPr>
        <p:txBody>
          <a:bodyPr/>
          <a:lstStyle/>
          <a:p>
            <a:pPr marL="469900" indent="-469900" algn="l" eaLnBrk="1" hangingPunct="1">
              <a:buFont typeface="Wingdings" pitchFamily="2" charset="2"/>
              <a:buChar char="Ø"/>
            </a:pPr>
            <a:r>
              <a:rPr lang="zh-CN" altLang="zh-CN" sz="2600"/>
              <a:t>模块化</a:t>
            </a:r>
          </a:p>
          <a:p>
            <a:pPr marL="469900" indent="-469900" algn="l" eaLnBrk="1" hangingPunct="1"/>
            <a:r>
              <a:rPr lang="zh-CN" altLang="zh-CN" sz="2400"/>
              <a:t>	    面向对象软件开发模式，很自然的支持了把系统分解成模块的设计原则：</a:t>
            </a:r>
            <a:r>
              <a:rPr lang="zh-CN" altLang="zh-CN" sz="2400">
                <a:solidFill>
                  <a:srgbClr val="FF0000"/>
                </a:solidFill>
              </a:rPr>
              <a:t>对象就是模块</a:t>
            </a:r>
            <a:r>
              <a:rPr lang="zh-CN" altLang="zh-CN" sz="2400"/>
              <a:t>。</a:t>
            </a:r>
          </a:p>
          <a:p>
            <a:pPr marL="469900" indent="-469900" algn="l" eaLnBrk="1" hangingPunct="1">
              <a:buFont typeface="Wingdings" pitchFamily="2" charset="2"/>
              <a:buChar char="Ø"/>
            </a:pPr>
            <a:r>
              <a:rPr lang="zh-CN" altLang="zh-CN" sz="2600"/>
              <a:t>抽象</a:t>
            </a:r>
          </a:p>
          <a:p>
            <a:pPr marL="469900" indent="-469900" algn="l" eaLnBrk="1" hangingPunct="1"/>
            <a:r>
              <a:rPr lang="zh-CN" altLang="zh-CN" sz="2400"/>
              <a:t>	    面向对象方法不仅支持过程抽象，而且支持数据抽象。</a:t>
            </a:r>
            <a:r>
              <a:rPr lang="zh-CN" altLang="zh-CN" sz="2400">
                <a:solidFill>
                  <a:srgbClr val="FF0000"/>
                </a:solidFill>
              </a:rPr>
              <a:t>类实际上是一种抽象数据数据类型</a:t>
            </a:r>
            <a:r>
              <a:rPr lang="zh-CN" altLang="zh-CN" sz="2400"/>
              <a:t>。</a:t>
            </a:r>
          </a:p>
          <a:p>
            <a:pPr marL="469900" indent="-469900" algn="l" eaLnBrk="1" hangingPunct="1">
              <a:buFont typeface="Wingdings" pitchFamily="2" charset="2"/>
              <a:buChar char="Ø"/>
            </a:pPr>
            <a:r>
              <a:rPr lang="zh-CN" altLang="zh-CN" sz="2600"/>
              <a:t>信息隐藏</a:t>
            </a:r>
          </a:p>
          <a:p>
            <a:pPr marL="469900" indent="-469900" algn="l" eaLnBrk="1" hangingPunct="1"/>
            <a:r>
              <a:rPr lang="zh-CN" altLang="zh-CN" sz="2400"/>
              <a:t>	    在面向对象方法中，信息隐藏通过</a:t>
            </a:r>
            <a:r>
              <a:rPr lang="zh-CN" altLang="zh-CN" sz="2400">
                <a:solidFill>
                  <a:srgbClr val="FF0000"/>
                </a:solidFill>
              </a:rPr>
              <a:t>对象的封装性</a:t>
            </a:r>
            <a:r>
              <a:rPr lang="zh-CN" altLang="zh-CN" sz="2400"/>
              <a:t>实现：类结构分离了接口与实现，从而支持了信息隐藏。</a:t>
            </a:r>
            <a:endParaRPr lang="zh-CN" altLang="zh-C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body" idx="1"/>
          </p:nvPr>
        </p:nvSpPr>
        <p:spPr>
          <a:xfrm>
            <a:off x="566738" y="1752600"/>
            <a:ext cx="8001000" cy="4267200"/>
          </a:xfrm>
          <a:ln/>
        </p:spPr>
        <p:txBody>
          <a:bodyPr/>
          <a:lstStyle/>
          <a:p>
            <a:pPr marL="469900" indent="-469900" algn="l" eaLnBrk="1" hangingPunct="1">
              <a:buFont typeface="Wingdings" pitchFamily="2" charset="2"/>
              <a:buChar char="Ø"/>
            </a:pPr>
            <a:r>
              <a:rPr lang="zh-CN" altLang="en-US" sz="2600"/>
              <a:t>弱耦合</a:t>
            </a:r>
          </a:p>
          <a:p>
            <a:pPr marL="469900" indent="-469900" algn="l" eaLnBrk="1" hangingPunct="1"/>
            <a:r>
              <a:rPr lang="zh-CN" altLang="en-US" sz="2400"/>
              <a:t>	    在面向对象方法中，耦合主要指不同对象之间相互关联的紧密程度。</a:t>
            </a:r>
          </a:p>
          <a:p>
            <a:pPr marL="469900" indent="-469900" algn="l" eaLnBrk="1" hangingPunct="1"/>
            <a:r>
              <a:rPr lang="zh-CN" altLang="en-US" sz="2400"/>
              <a:t>	    一般说来，对象之间的耦合可分为以下两类：</a:t>
            </a:r>
          </a:p>
          <a:p>
            <a:pPr marL="1693863" lvl="3" indent="-385763" algn="l" eaLnBrk="1" hangingPunct="1">
              <a:buSzPct val="60000"/>
              <a:buFont typeface="Wingdings" pitchFamily="2" charset="2"/>
              <a:buChar char="l"/>
            </a:pPr>
            <a:r>
              <a:rPr lang="zh-CN" altLang="en-US" sz="2200" b="1">
                <a:solidFill>
                  <a:schemeClr val="accent2"/>
                </a:solidFill>
              </a:rPr>
              <a:t>交互耦合</a:t>
            </a:r>
            <a:r>
              <a:rPr lang="zh-CN" altLang="en-US" sz="2200"/>
              <a:t>：</a:t>
            </a:r>
            <a:r>
              <a:rPr lang="en-US" altLang="zh-CN" sz="2200">
                <a:latin typeface="Arial" pitchFamily="34" charset="0"/>
                <a:sym typeface="Arial" pitchFamily="34" charset="0"/>
              </a:rPr>
              <a:t>——</a:t>
            </a:r>
            <a:r>
              <a:rPr lang="zh-CN" altLang="en-US" sz="2200"/>
              <a:t>对象之间的耦合通过消息来实现，则这种耦合就是交互耦合。</a:t>
            </a:r>
          </a:p>
          <a:p>
            <a:pPr marL="1693863" lvl="3" indent="-385763" algn="l" eaLnBrk="1" hangingPunct="1">
              <a:buSzPct val="60000"/>
              <a:buFont typeface="Wingdings" pitchFamily="2" charset="2"/>
              <a:buChar char="l"/>
            </a:pPr>
            <a:r>
              <a:rPr lang="zh-CN" altLang="en-US" sz="2200" b="1">
                <a:solidFill>
                  <a:schemeClr val="accent2"/>
                </a:solidFill>
              </a:rPr>
              <a:t>继承耦合</a:t>
            </a:r>
            <a:r>
              <a:rPr lang="zh-CN" altLang="en-US" sz="2200"/>
              <a:t>：</a:t>
            </a:r>
            <a:r>
              <a:rPr lang="en-US" altLang="zh-CN" sz="2200">
                <a:latin typeface="Arial" pitchFamily="34" charset="0"/>
                <a:sym typeface="Arial" pitchFamily="34" charset="0"/>
              </a:rPr>
              <a:t>——</a:t>
            </a:r>
            <a:r>
              <a:rPr lang="zh-CN" altLang="en-US" sz="2200"/>
              <a:t>继承是一般化类与特殊类之间耦合的一种形式。</a:t>
            </a:r>
          </a:p>
          <a:p>
            <a:pPr marL="469900" indent="-469900" algn="l" eaLnBrk="1" hangingPunct="1">
              <a:buSzPct val="60000"/>
            </a:pPr>
            <a:r>
              <a:rPr lang="zh-CN" altLang="en-US" sz="2400"/>
              <a:t>  		在面向对象设计时，应尽量降低交互耦合的程度，提高继承耦合程度。</a:t>
            </a:r>
            <a:endParaRPr lang="zh-CN" altLang="en-US"/>
          </a:p>
        </p:txBody>
      </p:sp>
      <p:sp>
        <p:nvSpPr>
          <p:cNvPr id="57347" name="Rectangle 4"/>
          <p:cNvSpPr>
            <a:spLocks noGrp="1" noChangeArrowheads="1"/>
          </p:cNvSpPr>
          <p:nvPr>
            <p:ph type="title" idx="4294967295"/>
          </p:nvPr>
        </p:nvSpPr>
        <p:spPr>
          <a:ln/>
        </p:spPr>
        <p:txBody>
          <a:bodyPr/>
          <a:lstStyle/>
          <a:p>
            <a:pPr eaLnBrk="1" hangingPunct="1"/>
            <a:r>
              <a:rPr lang="en-US" altLang="zh-CN" sz="3000"/>
              <a:t>4. </a:t>
            </a:r>
            <a:r>
              <a:rPr lang="zh-CN" altLang="en-US" sz="3000"/>
              <a:t>设计准则</a:t>
            </a:r>
            <a:r>
              <a:rPr lang="en-US" altLang="zh-CN" sz="3000" baseline="-25000"/>
              <a:t>_II</a:t>
            </a:r>
            <a:endParaRPr lang="zh-CN" altLang="en-US"/>
          </a:p>
        </p:txBody>
      </p:sp>
      <p:grpSp>
        <p:nvGrpSpPr>
          <p:cNvPr id="57348" name="Group 7"/>
          <p:cNvGrpSpPr>
            <a:grpSpLocks/>
          </p:cNvGrpSpPr>
          <p:nvPr/>
        </p:nvGrpSpPr>
        <p:grpSpPr bwMode="auto">
          <a:xfrm>
            <a:off x="4356100" y="260350"/>
            <a:ext cx="4575175" cy="5113338"/>
            <a:chOff x="0" y="0"/>
            <a:chExt cx="2882" cy="3221"/>
          </a:xfrm>
        </p:grpSpPr>
        <p:sp>
          <p:nvSpPr>
            <p:cNvPr id="57349" name="AutoShape 5"/>
            <p:cNvSpPr>
              <a:spLocks noChangeArrowheads="1"/>
            </p:cNvSpPr>
            <p:nvPr/>
          </p:nvSpPr>
          <p:spPr bwMode="auto">
            <a:xfrm>
              <a:off x="0" y="0"/>
              <a:ext cx="2882" cy="1361"/>
            </a:xfrm>
            <a:prstGeom prst="wedgeRectCallout">
              <a:avLst>
                <a:gd name="adj1" fmla="val -32444"/>
                <a:gd name="adj2" fmla="val 169764"/>
              </a:avLst>
            </a:prstGeom>
            <a:solidFill>
              <a:schemeClr val="accent1"/>
            </a:solidFill>
            <a:ln w="9525" cmpd="sng">
              <a:solidFill>
                <a:schemeClr val="tx1"/>
              </a:solidFill>
              <a:miter lim="800000"/>
              <a:headEnd/>
              <a:tailEnd/>
            </a:ln>
          </p:spPr>
          <p:txBody>
            <a:bodyPr/>
            <a:lstStyle/>
            <a:p>
              <a:pPr>
                <a:buFont typeface="Wingdings" pitchFamily="2" charset="2"/>
                <a:buNone/>
              </a:pPr>
              <a:r>
                <a:rPr lang="en-US" altLang="zh-CN" sz="2200" b="1">
                  <a:solidFill>
                    <a:srgbClr val="000000"/>
                  </a:solidFill>
                  <a:sym typeface="Verdana" pitchFamily="34" charset="0"/>
                </a:rPr>
                <a:t>    </a:t>
              </a:r>
              <a:r>
                <a:rPr lang="zh-CN" altLang="en-US" sz="2200" b="1">
                  <a:solidFill>
                    <a:srgbClr val="000000"/>
                  </a:solidFill>
                  <a:sym typeface="Verdana" pitchFamily="34" charset="0"/>
                </a:rPr>
                <a:t>为使交互耦合尽可能松散，应该遵守下述准则：</a:t>
              </a:r>
            </a:p>
            <a:p>
              <a:pPr>
                <a:buFont typeface="Wingdings" pitchFamily="2" charset="2"/>
                <a:buNone/>
              </a:pPr>
              <a:r>
                <a:rPr lang="en-US" altLang="zh-CN" sz="2200" b="1">
                  <a:solidFill>
                    <a:srgbClr val="000000"/>
                  </a:solidFill>
                  <a:sym typeface="Verdana" pitchFamily="34" charset="0"/>
                </a:rPr>
                <a:t>1) </a:t>
              </a:r>
              <a:r>
                <a:rPr lang="zh-CN" altLang="en-US" sz="2200" b="1">
                  <a:solidFill>
                    <a:srgbClr val="000000"/>
                  </a:solidFill>
                  <a:sym typeface="Verdana" pitchFamily="34" charset="0"/>
                </a:rPr>
                <a:t>尽量降低消息连接的复杂程度。即减少消息中包含的参数个数，降低参数的复杂程度。</a:t>
              </a:r>
            </a:p>
            <a:p>
              <a:pPr>
                <a:buFont typeface="Wingdings" pitchFamily="2" charset="2"/>
                <a:buNone/>
              </a:pPr>
              <a:r>
                <a:rPr lang="en-US" altLang="zh-CN" sz="2200" b="1">
                  <a:solidFill>
                    <a:srgbClr val="000000"/>
                  </a:solidFill>
                  <a:sym typeface="Verdana" pitchFamily="34" charset="0"/>
                </a:rPr>
                <a:t>2) </a:t>
              </a:r>
              <a:r>
                <a:rPr lang="zh-CN" altLang="en-US" sz="2200" b="1">
                  <a:solidFill>
                    <a:srgbClr val="000000"/>
                  </a:solidFill>
                  <a:sym typeface="Verdana" pitchFamily="34" charset="0"/>
                </a:rPr>
                <a:t>减少对象发送</a:t>
              </a:r>
              <a:r>
                <a:rPr lang="en-US" altLang="zh-CN" sz="2200" b="1">
                  <a:solidFill>
                    <a:srgbClr val="000000"/>
                  </a:solidFill>
                  <a:sym typeface="Verdana" pitchFamily="34" charset="0"/>
                </a:rPr>
                <a:t>/</a:t>
              </a:r>
              <a:r>
                <a:rPr lang="zh-CN" altLang="en-US" sz="2200" b="1">
                  <a:solidFill>
                    <a:srgbClr val="000000"/>
                  </a:solidFill>
                  <a:sym typeface="Verdana" pitchFamily="34" charset="0"/>
                </a:rPr>
                <a:t>接收的消息数。</a:t>
              </a:r>
              <a:endParaRPr lang="zh-CN" altLang="en-US"/>
            </a:p>
          </p:txBody>
        </p:sp>
        <p:sp>
          <p:nvSpPr>
            <p:cNvPr id="57350" name="Line 6"/>
            <p:cNvSpPr>
              <a:spLocks noChangeShapeType="1"/>
            </p:cNvSpPr>
            <p:nvPr/>
          </p:nvSpPr>
          <p:spPr bwMode="auto">
            <a:xfrm>
              <a:off x="181" y="3221"/>
              <a:ext cx="2087" cy="1"/>
            </a:xfrm>
            <a:prstGeom prst="line">
              <a:avLst/>
            </a:prstGeom>
            <a:noFill/>
            <a:ln w="38100" cmpd="sng">
              <a:solidFill>
                <a:schemeClr val="accent2"/>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zh-CN">
                <a:solidFill>
                  <a:srgbClr val="000000"/>
                </a:solidFill>
                <a:sym typeface="Verdana"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57348"/>
                                        </p:tgtEl>
                                        <p:attrNameLst>
                                          <p:attrName>style.visibility</p:attrName>
                                        </p:attrNameLst>
                                      </p:cBhvr>
                                      <p:to>
                                        <p:strVal val="visible"/>
                                      </p:to>
                                    </p:set>
                                    <p:anim calcmode="lin" valueType="num">
                                      <p:cBhvr>
                                        <p:cTn id="7" dur="1000" fill="hold"/>
                                        <p:tgtEl>
                                          <p:spTgt spid="57348"/>
                                        </p:tgtEl>
                                        <p:attrNameLst>
                                          <p:attrName>ppt_w</p:attrName>
                                        </p:attrNameLst>
                                      </p:cBhvr>
                                      <p:tavLst>
                                        <p:tav tm="0">
                                          <p:val>
                                            <p:strVal val="#ppt_w*0.70"/>
                                          </p:val>
                                        </p:tav>
                                        <p:tav tm="100000">
                                          <p:val>
                                            <p:strVal val="#ppt_w"/>
                                          </p:val>
                                        </p:tav>
                                      </p:tavLst>
                                    </p:anim>
                                    <p:anim calcmode="lin" valueType="num">
                                      <p:cBhvr>
                                        <p:cTn id="8" dur="1000" fill="hold"/>
                                        <p:tgtEl>
                                          <p:spTgt spid="57348"/>
                                        </p:tgtEl>
                                        <p:attrNameLst>
                                          <p:attrName>ppt_h</p:attrName>
                                        </p:attrNameLst>
                                      </p:cBhvr>
                                      <p:tavLst>
                                        <p:tav tm="0">
                                          <p:val>
                                            <p:strVal val="#ppt_h"/>
                                          </p:val>
                                        </p:tav>
                                        <p:tav tm="100000">
                                          <p:val>
                                            <p:strVal val="#ppt_h"/>
                                          </p:val>
                                        </p:tav>
                                      </p:tavLst>
                                    </p:anim>
                                    <p:animEffect>
                                      <p:cBhvr>
                                        <p:cTn id="9" dur="1000"/>
                                        <p:tgtEl>
                                          <p:spTgt spid="57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ln/>
        </p:spPr>
        <p:txBody>
          <a:bodyPr/>
          <a:lstStyle/>
          <a:p>
            <a:pPr eaLnBrk="1" hangingPunct="1"/>
            <a:r>
              <a:rPr lang="en-US" altLang="zh-CN" sz="3000"/>
              <a:t>4. </a:t>
            </a:r>
            <a:r>
              <a:rPr lang="zh-CN" altLang="en-US" sz="3000"/>
              <a:t>设计准则</a:t>
            </a:r>
            <a:r>
              <a:rPr lang="en-US" altLang="zh-CN" sz="3000" baseline="-25000"/>
              <a:t>_III</a:t>
            </a:r>
            <a:endParaRPr lang="zh-CN" altLang="en-US"/>
          </a:p>
        </p:txBody>
      </p:sp>
      <p:sp>
        <p:nvSpPr>
          <p:cNvPr id="58371" name="Rectangle 3"/>
          <p:cNvSpPr>
            <a:spLocks noGrp="1" noChangeArrowheads="1"/>
          </p:cNvSpPr>
          <p:nvPr>
            <p:ph type="body" idx="1"/>
          </p:nvPr>
        </p:nvSpPr>
        <p:spPr>
          <a:xfrm>
            <a:off x="566738" y="1752600"/>
            <a:ext cx="8001000" cy="4267200"/>
          </a:xfrm>
          <a:ln/>
        </p:spPr>
        <p:txBody>
          <a:bodyPr/>
          <a:lstStyle/>
          <a:p>
            <a:pPr marL="469900" indent="-469900" algn="l" eaLnBrk="1" hangingPunct="1"/>
            <a:r>
              <a:rPr lang="en-US" altLang="zh-CN" sz="2600"/>
              <a:t>5) </a:t>
            </a:r>
            <a:r>
              <a:rPr lang="zh-CN" altLang="en-US" sz="2600"/>
              <a:t>强内聚</a:t>
            </a:r>
          </a:p>
          <a:p>
            <a:pPr marL="469900" indent="-469900" algn="l" eaLnBrk="1" hangingPunct="1"/>
            <a:r>
              <a:rPr lang="zh-CN" altLang="en-US" sz="2600"/>
              <a:t>	    在</a:t>
            </a:r>
            <a:r>
              <a:rPr lang="en-US" altLang="zh-CN" sz="2600"/>
              <a:t>OOD</a:t>
            </a:r>
            <a:r>
              <a:rPr lang="zh-CN" altLang="en-US" sz="2600"/>
              <a:t>中存在以下</a:t>
            </a:r>
            <a:r>
              <a:rPr lang="en-US" altLang="zh-CN" sz="2600"/>
              <a:t>3</a:t>
            </a:r>
            <a:r>
              <a:rPr lang="zh-CN" altLang="en-US" sz="2600"/>
              <a:t>种内聚：</a:t>
            </a:r>
          </a:p>
          <a:p>
            <a:pPr marL="1693863" lvl="3" indent="-385763" algn="l" eaLnBrk="1" hangingPunct="1">
              <a:buFont typeface="Wingdings" pitchFamily="2" charset="2"/>
              <a:buChar char="Ø"/>
            </a:pPr>
            <a:r>
              <a:rPr lang="zh-CN" altLang="en-US" sz="2400" b="1">
                <a:solidFill>
                  <a:schemeClr val="accent2"/>
                </a:solidFill>
              </a:rPr>
              <a:t>服务内聚</a:t>
            </a:r>
            <a:r>
              <a:rPr lang="zh-CN" altLang="en-US" sz="2400"/>
              <a:t>：一个服务应该完成一个且仅完成一个功能。</a:t>
            </a:r>
          </a:p>
          <a:p>
            <a:pPr marL="1693863" lvl="3" indent="-385763" algn="l" eaLnBrk="1" hangingPunct="1">
              <a:buFont typeface="Wingdings" pitchFamily="2" charset="2"/>
              <a:buChar char="Ø"/>
            </a:pPr>
            <a:r>
              <a:rPr lang="zh-CN" altLang="en-US" sz="2400" b="1">
                <a:solidFill>
                  <a:schemeClr val="accent2"/>
                </a:solidFill>
              </a:rPr>
              <a:t>类内聚</a:t>
            </a:r>
            <a:r>
              <a:rPr lang="zh-CN" altLang="en-US" sz="2400"/>
              <a:t>：一个类应该只有一个用途。</a:t>
            </a:r>
          </a:p>
          <a:p>
            <a:pPr marL="1693863" lvl="3" indent="-385763" algn="l" eaLnBrk="1" hangingPunct="1">
              <a:buFont typeface="Wingdings" pitchFamily="2" charset="2"/>
              <a:buChar char="Ø"/>
            </a:pPr>
            <a:r>
              <a:rPr lang="zh-CN" altLang="en-US" sz="2400" b="1">
                <a:solidFill>
                  <a:schemeClr val="accent2"/>
                </a:solidFill>
              </a:rPr>
              <a:t>一般</a:t>
            </a:r>
            <a:r>
              <a:rPr lang="en-US" altLang="zh-CN" sz="2400" b="1">
                <a:solidFill>
                  <a:schemeClr val="accent2"/>
                </a:solidFill>
                <a:latin typeface="Arial" pitchFamily="34" charset="0"/>
                <a:sym typeface="Arial" pitchFamily="34" charset="0"/>
              </a:rPr>
              <a:t>—</a:t>
            </a:r>
            <a:r>
              <a:rPr lang="zh-CN" altLang="en-US" sz="2400" b="1">
                <a:solidFill>
                  <a:schemeClr val="accent2"/>
                </a:solidFill>
              </a:rPr>
              <a:t>特殊内聚</a:t>
            </a:r>
            <a:r>
              <a:rPr lang="zh-CN" altLang="en-US" sz="2400"/>
              <a:t>：设计出的一般</a:t>
            </a:r>
            <a:r>
              <a:rPr lang="en-US" altLang="zh-CN" sz="2400">
                <a:latin typeface="Arial" pitchFamily="34" charset="0"/>
                <a:sym typeface="Arial" pitchFamily="34" charset="0"/>
              </a:rPr>
              <a:t>—</a:t>
            </a:r>
            <a:r>
              <a:rPr lang="zh-CN" altLang="en-US" sz="2400"/>
              <a:t>特殊结构应该是对相应领域知识的正确抽取，应该符合多数人的概念。</a:t>
            </a:r>
          </a:p>
          <a:p>
            <a:pPr marL="469900" indent="-469900" algn="l" eaLnBrk="1" hangingPunct="1"/>
            <a:r>
              <a:rPr lang="zh-CN" altLang="en-US" sz="2600"/>
              <a:t>	    在设计时应该力求做到高内聚。</a:t>
            </a:r>
            <a:endParaRPr lang="zh-CN"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ln/>
        </p:spPr>
        <p:txBody>
          <a:bodyPr/>
          <a:lstStyle/>
          <a:p>
            <a:pPr eaLnBrk="1" hangingPunct="1"/>
            <a:r>
              <a:rPr lang="en-US" altLang="zh-CN" sz="3000"/>
              <a:t>4. </a:t>
            </a:r>
            <a:r>
              <a:rPr lang="zh-CN" altLang="en-US" sz="3000"/>
              <a:t>设计准则</a:t>
            </a:r>
            <a:r>
              <a:rPr lang="en-US" altLang="zh-CN" sz="3000" baseline="-25000"/>
              <a:t>_IV</a:t>
            </a:r>
            <a:endParaRPr lang="zh-CN" altLang="en-US"/>
          </a:p>
        </p:txBody>
      </p:sp>
      <p:sp>
        <p:nvSpPr>
          <p:cNvPr id="59395" name="Rectangle 3"/>
          <p:cNvSpPr>
            <a:spLocks noGrp="1" noChangeArrowheads="1"/>
          </p:cNvSpPr>
          <p:nvPr>
            <p:ph type="body" idx="1"/>
          </p:nvPr>
        </p:nvSpPr>
        <p:spPr>
          <a:xfrm>
            <a:off x="566738" y="1752600"/>
            <a:ext cx="8001000" cy="4267200"/>
          </a:xfrm>
          <a:ln/>
        </p:spPr>
        <p:txBody>
          <a:bodyPr/>
          <a:lstStyle/>
          <a:p>
            <a:pPr marL="469900" indent="-469900" algn="l" eaLnBrk="1" hangingPunct="1">
              <a:buFont typeface="Wingdings" pitchFamily="2" charset="2"/>
              <a:buChar char="Ø"/>
            </a:pPr>
            <a:r>
              <a:rPr lang="zh-CN" altLang="zh-CN" sz="2600"/>
              <a:t>可重用</a:t>
            </a:r>
          </a:p>
          <a:p>
            <a:pPr marL="469900" indent="-469900" algn="l" eaLnBrk="1" hangingPunct="1"/>
            <a:r>
              <a:rPr lang="zh-CN" altLang="zh-CN" sz="2400"/>
              <a:t>	    重用有两方面的含义：一是尽量使用已有的类（包括开发环境提供的类库，以及以往开发类似系统时创建的类）；二是如果确实需要创建新类，则在设计这些新类的协议时，应该考虑将来的重复使用性。</a:t>
            </a:r>
            <a:endParaRPr lang="zh-CN" altLang="zh-C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a:spLocks noChangeArrowheads="1"/>
          </p:cNvSpPr>
          <p:nvPr/>
        </p:nvSpPr>
        <p:spPr bwMode="auto">
          <a:xfrm>
            <a:off x="865188" y="358775"/>
            <a:ext cx="3074987"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r>
              <a:rPr lang="en-US" altLang="zh-CN" sz="3200" b="1">
                <a:solidFill>
                  <a:srgbClr val="8C0000"/>
                </a:solidFill>
                <a:latin typeface="Times New Roman" pitchFamily="18" charset="0"/>
                <a:ea typeface="微软简魏碑" pitchFamily="2" charset="-122"/>
                <a:sym typeface="Times New Roman" pitchFamily="18" charset="0"/>
              </a:rPr>
              <a:t>OOD</a:t>
            </a:r>
            <a:r>
              <a:rPr lang="zh-CN" altLang="en-US" sz="3200" b="1">
                <a:solidFill>
                  <a:srgbClr val="8C0000"/>
                </a:solidFill>
                <a:latin typeface="Times New Roman" pitchFamily="18" charset="0"/>
                <a:ea typeface="微软简魏碑" pitchFamily="2" charset="-122"/>
                <a:sym typeface="Times New Roman" pitchFamily="18" charset="0"/>
              </a:rPr>
              <a:t>模型</a:t>
            </a:r>
            <a:endParaRPr lang="zh-CN" altLang="en-US" sz="2800" b="1">
              <a:solidFill>
                <a:schemeClr val="hlink"/>
              </a:solidFill>
              <a:latin typeface="Times New Roman" pitchFamily="18" charset="0"/>
              <a:ea typeface="微软简魏碑" pitchFamily="2" charset="-122"/>
              <a:sym typeface="Times New Roman" pitchFamily="18" charset="0"/>
            </a:endParaRPr>
          </a:p>
          <a:p>
            <a:pPr lvl="1"/>
            <a:r>
              <a:rPr lang="zh-CN" altLang="en-US" b="1">
                <a:latin typeface="Times New Roman" pitchFamily="18" charset="0"/>
                <a:ea typeface="微软简魏碑" pitchFamily="2" charset="-122"/>
                <a:sym typeface="Times New Roman" pitchFamily="18" charset="0"/>
              </a:rPr>
              <a:t>从两个侧面来描述</a:t>
            </a:r>
            <a:endParaRPr lang="zh-CN" altLang="en-US"/>
          </a:p>
        </p:txBody>
      </p:sp>
      <p:sp>
        <p:nvSpPr>
          <p:cNvPr id="60419" name="Rectangle 3"/>
          <p:cNvSpPr>
            <a:spLocks noChangeArrowheads="1"/>
          </p:cNvSpPr>
          <p:nvPr/>
        </p:nvSpPr>
        <p:spPr bwMode="auto">
          <a:xfrm>
            <a:off x="5741988" y="2552700"/>
            <a:ext cx="2684462" cy="2671763"/>
          </a:xfrm>
          <a:prstGeom prst="rect">
            <a:avLst/>
          </a:prstGeom>
          <a:noFill/>
          <a:ln w="28575" cmpd="sng">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zh-CN" altLang="zh-CN">
              <a:solidFill>
                <a:srgbClr val="000000"/>
              </a:solidFill>
              <a:latin typeface="Times New Roman" pitchFamily="18" charset="0"/>
              <a:sym typeface="Times New Roman" pitchFamily="18" charset="0"/>
            </a:endParaRPr>
          </a:p>
        </p:txBody>
      </p:sp>
      <p:sp>
        <p:nvSpPr>
          <p:cNvPr id="60420" name="Line 4"/>
          <p:cNvSpPr>
            <a:spLocks noChangeShapeType="1"/>
          </p:cNvSpPr>
          <p:nvPr/>
        </p:nvSpPr>
        <p:spPr bwMode="auto">
          <a:xfrm>
            <a:off x="4371975" y="1444625"/>
            <a:ext cx="2684463" cy="0"/>
          </a:xfrm>
          <a:prstGeom prst="line">
            <a:avLst/>
          </a:prstGeom>
          <a:noFill/>
          <a:ln w="28575" cmpd="sng">
            <a:solidFill>
              <a:srgbClr val="0000CC"/>
            </a:solidFill>
            <a:miter lim="800000"/>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zh-CN">
              <a:solidFill>
                <a:srgbClr val="000000"/>
              </a:solidFill>
              <a:sym typeface="Verdana" pitchFamily="34" charset="0"/>
            </a:endParaRPr>
          </a:p>
        </p:txBody>
      </p:sp>
      <p:sp>
        <p:nvSpPr>
          <p:cNvPr id="60421" name="Line 5"/>
          <p:cNvSpPr>
            <a:spLocks noChangeShapeType="1"/>
          </p:cNvSpPr>
          <p:nvPr/>
        </p:nvSpPr>
        <p:spPr bwMode="auto">
          <a:xfrm rot="16200000">
            <a:off x="3008313" y="2790825"/>
            <a:ext cx="2684462" cy="1588"/>
          </a:xfrm>
          <a:prstGeom prst="line">
            <a:avLst/>
          </a:prstGeom>
          <a:noFill/>
          <a:ln w="28575" cmpd="sng">
            <a:solidFill>
              <a:srgbClr val="0000CC"/>
            </a:solidFill>
            <a:miter lim="800000"/>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zh-CN">
              <a:solidFill>
                <a:srgbClr val="000000"/>
              </a:solidFill>
              <a:sym typeface="Verdana" pitchFamily="34" charset="0"/>
            </a:endParaRPr>
          </a:p>
        </p:txBody>
      </p:sp>
      <p:sp>
        <p:nvSpPr>
          <p:cNvPr id="60422" name="Line 6"/>
          <p:cNvSpPr>
            <a:spLocks noChangeShapeType="1"/>
          </p:cNvSpPr>
          <p:nvPr/>
        </p:nvSpPr>
        <p:spPr bwMode="auto">
          <a:xfrm>
            <a:off x="4357688" y="4127500"/>
            <a:ext cx="1371600" cy="1111250"/>
          </a:xfrm>
          <a:prstGeom prst="line">
            <a:avLst/>
          </a:prstGeom>
          <a:noFill/>
          <a:ln w="28575" cmpd="sng">
            <a:solidFill>
              <a:srgbClr val="0000CC"/>
            </a:solidFill>
            <a:miter lim="800000"/>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zh-CN">
              <a:solidFill>
                <a:srgbClr val="000000"/>
              </a:solidFill>
              <a:sym typeface="Verdana" pitchFamily="34" charset="0"/>
            </a:endParaRPr>
          </a:p>
        </p:txBody>
      </p:sp>
      <p:sp>
        <p:nvSpPr>
          <p:cNvPr id="60423" name="Line 7"/>
          <p:cNvSpPr>
            <a:spLocks noChangeShapeType="1"/>
          </p:cNvSpPr>
          <p:nvPr/>
        </p:nvSpPr>
        <p:spPr bwMode="auto">
          <a:xfrm>
            <a:off x="4365625" y="1452563"/>
            <a:ext cx="1371600" cy="1111250"/>
          </a:xfrm>
          <a:prstGeom prst="line">
            <a:avLst/>
          </a:prstGeom>
          <a:noFill/>
          <a:ln w="28575" cmpd="sng">
            <a:solidFill>
              <a:srgbClr val="0000CC"/>
            </a:solidFill>
            <a:miter lim="800000"/>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zh-CN">
              <a:solidFill>
                <a:srgbClr val="000000"/>
              </a:solidFill>
              <a:sym typeface="Verdana" pitchFamily="34" charset="0"/>
            </a:endParaRPr>
          </a:p>
        </p:txBody>
      </p:sp>
      <p:sp>
        <p:nvSpPr>
          <p:cNvPr id="60424" name="Line 8"/>
          <p:cNvSpPr>
            <a:spLocks noChangeShapeType="1"/>
          </p:cNvSpPr>
          <p:nvPr/>
        </p:nvSpPr>
        <p:spPr bwMode="auto">
          <a:xfrm>
            <a:off x="7058025" y="1431925"/>
            <a:ext cx="1371600" cy="1111250"/>
          </a:xfrm>
          <a:prstGeom prst="line">
            <a:avLst/>
          </a:prstGeom>
          <a:noFill/>
          <a:ln w="28575" cmpd="sng">
            <a:solidFill>
              <a:srgbClr val="0000CC"/>
            </a:solidFill>
            <a:miter lim="800000"/>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zh-CN">
              <a:solidFill>
                <a:srgbClr val="000000"/>
              </a:solidFill>
              <a:sym typeface="Verdana" pitchFamily="34" charset="0"/>
            </a:endParaRPr>
          </a:p>
        </p:txBody>
      </p:sp>
      <p:grpSp>
        <p:nvGrpSpPr>
          <p:cNvPr id="60425" name="Group 9"/>
          <p:cNvGrpSpPr>
            <a:grpSpLocks/>
          </p:cNvGrpSpPr>
          <p:nvPr/>
        </p:nvGrpSpPr>
        <p:grpSpPr bwMode="auto">
          <a:xfrm>
            <a:off x="1879600" y="2554288"/>
            <a:ext cx="7913688" cy="3819525"/>
            <a:chOff x="0" y="0"/>
            <a:chExt cx="4985" cy="2406"/>
          </a:xfrm>
        </p:grpSpPr>
        <p:sp>
          <p:nvSpPr>
            <p:cNvPr id="60426" name="Rectangle 10"/>
            <p:cNvSpPr>
              <a:spLocks noChangeArrowheads="1"/>
            </p:cNvSpPr>
            <p:nvPr/>
          </p:nvSpPr>
          <p:spPr bwMode="auto">
            <a:xfrm>
              <a:off x="2770" y="0"/>
              <a:ext cx="1018" cy="1273"/>
            </a:xfrm>
            <a:prstGeom prst="rect">
              <a:avLst/>
            </a:prstGeom>
            <a:noFill/>
            <a:ln w="2857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zh-CN">
                <a:solidFill>
                  <a:srgbClr val="000000"/>
                </a:solidFill>
                <a:latin typeface="Times New Roman" pitchFamily="18" charset="0"/>
                <a:sym typeface="Times New Roman" pitchFamily="18" charset="0"/>
              </a:endParaRPr>
            </a:p>
          </p:txBody>
        </p:sp>
        <p:sp>
          <p:nvSpPr>
            <p:cNvPr id="60427" name="Line 11"/>
            <p:cNvSpPr>
              <a:spLocks noChangeShapeType="1"/>
            </p:cNvSpPr>
            <p:nvPr/>
          </p:nvSpPr>
          <p:spPr bwMode="auto">
            <a:xfrm flipH="1">
              <a:off x="2434" y="1264"/>
              <a:ext cx="327" cy="436"/>
            </a:xfrm>
            <a:prstGeom prst="line">
              <a:avLst/>
            </a:prstGeom>
            <a:noFill/>
            <a:ln w="38100" cmpd="sng">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zh-CN">
                <a:solidFill>
                  <a:srgbClr val="000000"/>
                </a:solidFill>
                <a:sym typeface="Verdana" pitchFamily="34" charset="0"/>
              </a:endParaRPr>
            </a:p>
          </p:txBody>
        </p:sp>
        <p:sp>
          <p:nvSpPr>
            <p:cNvPr id="60428" name="Line 12"/>
            <p:cNvSpPr>
              <a:spLocks noChangeShapeType="1"/>
            </p:cNvSpPr>
            <p:nvPr/>
          </p:nvSpPr>
          <p:spPr bwMode="auto">
            <a:xfrm>
              <a:off x="3788" y="1273"/>
              <a:ext cx="328" cy="400"/>
            </a:xfrm>
            <a:prstGeom prst="line">
              <a:avLst/>
            </a:prstGeom>
            <a:noFill/>
            <a:ln w="38100" cmpd="sng">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zh-CN">
                <a:solidFill>
                  <a:srgbClr val="000000"/>
                </a:solidFill>
                <a:sym typeface="Verdana" pitchFamily="34" charset="0"/>
              </a:endParaRPr>
            </a:p>
          </p:txBody>
        </p:sp>
        <p:sp>
          <p:nvSpPr>
            <p:cNvPr id="60429" name="Text Box 13"/>
            <p:cNvSpPr>
              <a:spLocks noChangeArrowheads="1"/>
            </p:cNvSpPr>
            <p:nvPr/>
          </p:nvSpPr>
          <p:spPr bwMode="auto">
            <a:xfrm>
              <a:off x="2498" y="218"/>
              <a:ext cx="192" cy="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r>
                <a:rPr lang="zh-CN" altLang="en-US" sz="2000" b="1">
                  <a:latin typeface="Times New Roman" pitchFamily="18" charset="0"/>
                  <a:sym typeface="Times New Roman" pitchFamily="18" charset="0"/>
                </a:rPr>
                <a:t>人机交互部分</a:t>
              </a:r>
              <a:endParaRPr lang="zh-CN" altLang="en-US"/>
            </a:p>
          </p:txBody>
        </p:sp>
        <p:sp>
          <p:nvSpPr>
            <p:cNvPr id="60430" name="Text Box 14"/>
            <p:cNvSpPr>
              <a:spLocks noChangeArrowheads="1"/>
            </p:cNvSpPr>
            <p:nvPr/>
          </p:nvSpPr>
          <p:spPr bwMode="auto">
            <a:xfrm>
              <a:off x="3866" y="223"/>
              <a:ext cx="192" cy="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r>
                <a:rPr lang="zh-CN" altLang="en-US" sz="2000" b="1">
                  <a:latin typeface="Times New Roman" pitchFamily="18" charset="0"/>
                  <a:sym typeface="Times New Roman" pitchFamily="18" charset="0"/>
                </a:rPr>
                <a:t>数据接口部分</a:t>
              </a:r>
              <a:endParaRPr lang="zh-CN" altLang="en-US"/>
            </a:p>
          </p:txBody>
        </p:sp>
        <p:sp>
          <p:nvSpPr>
            <p:cNvPr id="60431" name="Text Box 15"/>
            <p:cNvSpPr>
              <a:spLocks noChangeArrowheads="1"/>
            </p:cNvSpPr>
            <p:nvPr/>
          </p:nvSpPr>
          <p:spPr bwMode="auto">
            <a:xfrm>
              <a:off x="2806" y="1381"/>
              <a:ext cx="9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r>
                <a:rPr lang="zh-CN" altLang="en-US" sz="2000" b="1">
                  <a:latin typeface="Times New Roman" pitchFamily="18" charset="0"/>
                  <a:sym typeface="Times New Roman" pitchFamily="18" charset="0"/>
                </a:rPr>
                <a:t>控制接口部分</a:t>
              </a:r>
              <a:endParaRPr lang="zh-CN" altLang="en-US"/>
            </a:p>
          </p:txBody>
        </p:sp>
        <p:sp>
          <p:nvSpPr>
            <p:cNvPr id="60432" name="Text Box 16"/>
            <p:cNvSpPr>
              <a:spLocks noChangeArrowheads="1"/>
            </p:cNvSpPr>
            <p:nvPr/>
          </p:nvSpPr>
          <p:spPr bwMode="auto">
            <a:xfrm>
              <a:off x="2923" y="360"/>
              <a:ext cx="678"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pPr algn="ctr"/>
              <a:r>
                <a:rPr lang="zh-CN" altLang="en-US" sz="2800" b="1">
                  <a:latin typeface="Times New Roman" pitchFamily="18" charset="0"/>
                  <a:sym typeface="Times New Roman" pitchFamily="18" charset="0"/>
                </a:rPr>
                <a:t>问题域</a:t>
              </a:r>
            </a:p>
            <a:p>
              <a:pPr algn="ctr"/>
              <a:r>
                <a:rPr lang="zh-CN" altLang="en-US" sz="2800" b="1">
                  <a:latin typeface="Times New Roman" pitchFamily="18" charset="0"/>
                  <a:sym typeface="Times New Roman" pitchFamily="18" charset="0"/>
                </a:rPr>
                <a:t>部分</a:t>
              </a:r>
              <a:endParaRPr lang="zh-CN" altLang="en-US"/>
            </a:p>
          </p:txBody>
        </p:sp>
        <p:sp>
          <p:nvSpPr>
            <p:cNvPr id="60433" name="AutoShape 17"/>
            <p:cNvSpPr>
              <a:spLocks noChangeArrowheads="1"/>
            </p:cNvSpPr>
            <p:nvPr/>
          </p:nvSpPr>
          <p:spPr bwMode="auto">
            <a:xfrm>
              <a:off x="0" y="1816"/>
              <a:ext cx="4985" cy="590"/>
            </a:xfrm>
            <a:prstGeom prst="cloudCallout">
              <a:avLst>
                <a:gd name="adj1" fmla="val 11889"/>
                <a:gd name="adj2" fmla="val -158806"/>
              </a:avLst>
            </a:prstGeom>
            <a:noFill/>
            <a:ln w="19050" cmpd="sng">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a:r>
                <a:rPr lang="zh-CN" altLang="en-US" sz="2000" b="1">
                  <a:solidFill>
                    <a:srgbClr val="0000CC"/>
                  </a:solidFill>
                  <a:latin typeface="Times New Roman" pitchFamily="18" charset="0"/>
                  <a:ea typeface="微软简魏碑" pitchFamily="2" charset="-122"/>
                  <a:sym typeface="Times New Roman" pitchFamily="18" charset="0"/>
                </a:rPr>
                <a:t>从一个侧面观察</a:t>
              </a:r>
              <a:endParaRPr lang="zh-CN" altLang="en-US" sz="2000" b="1">
                <a:solidFill>
                  <a:srgbClr val="000000"/>
                </a:solidFill>
                <a:latin typeface="Times New Roman" pitchFamily="18" charset="0"/>
                <a:ea typeface="微软简魏碑" pitchFamily="2" charset="-122"/>
                <a:sym typeface="Times New Roman" pitchFamily="18" charset="0"/>
              </a:endParaRPr>
            </a:p>
            <a:p>
              <a:pPr algn="ctr"/>
              <a:r>
                <a:rPr lang="en-US" altLang="zh-CN" sz="2000">
                  <a:solidFill>
                    <a:srgbClr val="000000"/>
                  </a:solidFill>
                  <a:latin typeface="Times New Roman" pitchFamily="18" charset="0"/>
                  <a:ea typeface="微软简魏碑" pitchFamily="2" charset="-122"/>
                  <a:sym typeface="Times New Roman" pitchFamily="18" charset="0"/>
                </a:rPr>
                <a:t>OOD</a:t>
              </a:r>
              <a:r>
                <a:rPr lang="zh-CN" altLang="en-US" sz="2000">
                  <a:solidFill>
                    <a:srgbClr val="000000"/>
                  </a:solidFill>
                  <a:latin typeface="Times New Roman" pitchFamily="18" charset="0"/>
                  <a:ea typeface="微软简魏碑" pitchFamily="2" charset="-122"/>
                  <a:sym typeface="Times New Roman" pitchFamily="18" charset="0"/>
                </a:rPr>
                <a:t>模型包括：</a:t>
              </a:r>
              <a:r>
                <a:rPr lang="zh-CN" altLang="en-US" sz="2000" b="1">
                  <a:solidFill>
                    <a:srgbClr val="000000"/>
                  </a:solidFill>
                  <a:latin typeface="Times New Roman" pitchFamily="18" charset="0"/>
                  <a:ea typeface="微软简魏碑" pitchFamily="2" charset="-122"/>
                  <a:sym typeface="Times New Roman" pitchFamily="18" charset="0"/>
                </a:rPr>
                <a:t>一个核心部分</a:t>
              </a:r>
              <a:r>
                <a:rPr lang="en-US" altLang="zh-CN" sz="2000" b="1">
                  <a:solidFill>
                    <a:srgbClr val="000000"/>
                  </a:solidFill>
                  <a:latin typeface="Times New Roman" pitchFamily="18" charset="0"/>
                  <a:ea typeface="微软简魏碑" pitchFamily="2" charset="-122"/>
                  <a:sym typeface="Times New Roman" pitchFamily="18" charset="0"/>
                </a:rPr>
                <a:t>+</a:t>
              </a:r>
              <a:r>
                <a:rPr lang="zh-CN" altLang="en-US" sz="2000" b="1">
                  <a:solidFill>
                    <a:srgbClr val="000000"/>
                  </a:solidFill>
                  <a:latin typeface="Times New Roman" pitchFamily="18" charset="0"/>
                  <a:ea typeface="微软简魏碑" pitchFamily="2" charset="-122"/>
                  <a:sym typeface="Times New Roman" pitchFamily="18" charset="0"/>
                </a:rPr>
                <a:t>几个外围部分</a:t>
              </a:r>
              <a:endParaRPr lang="zh-CN" altLang="en-US"/>
            </a:p>
          </p:txBody>
        </p:sp>
      </p:grpSp>
      <p:grpSp>
        <p:nvGrpSpPr>
          <p:cNvPr id="60434" name="Group 18"/>
          <p:cNvGrpSpPr>
            <a:grpSpLocks/>
          </p:cNvGrpSpPr>
          <p:nvPr/>
        </p:nvGrpSpPr>
        <p:grpSpPr bwMode="auto">
          <a:xfrm>
            <a:off x="-103188" y="1674813"/>
            <a:ext cx="5826126" cy="3338512"/>
            <a:chOff x="0" y="0"/>
            <a:chExt cx="3670" cy="2103"/>
          </a:xfrm>
        </p:grpSpPr>
        <p:sp>
          <p:nvSpPr>
            <p:cNvPr id="60435" name="Line 19"/>
            <p:cNvSpPr>
              <a:spLocks noChangeShapeType="1"/>
            </p:cNvSpPr>
            <p:nvPr/>
          </p:nvSpPr>
          <p:spPr bwMode="auto">
            <a:xfrm>
              <a:off x="2806" y="1186"/>
              <a:ext cx="864" cy="700"/>
            </a:xfrm>
            <a:prstGeom prst="line">
              <a:avLst/>
            </a:prstGeom>
            <a:noFill/>
            <a:ln w="28575" cmpd="sng">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zh-CN">
                <a:solidFill>
                  <a:srgbClr val="000000"/>
                </a:solidFill>
                <a:sym typeface="Verdana" pitchFamily="34" charset="0"/>
              </a:endParaRPr>
            </a:p>
          </p:txBody>
        </p:sp>
        <p:sp>
          <p:nvSpPr>
            <p:cNvPr id="60436" name="Line 20"/>
            <p:cNvSpPr>
              <a:spLocks noChangeShapeType="1"/>
            </p:cNvSpPr>
            <p:nvPr/>
          </p:nvSpPr>
          <p:spPr bwMode="auto">
            <a:xfrm>
              <a:off x="2983" y="0"/>
              <a:ext cx="1" cy="1336"/>
            </a:xfrm>
            <a:prstGeom prst="line">
              <a:avLst/>
            </a:prstGeom>
            <a:noFill/>
            <a:ln w="28575" cmpd="sng">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zh-CN">
                <a:solidFill>
                  <a:srgbClr val="000000"/>
                </a:solidFill>
                <a:sym typeface="Verdana" pitchFamily="34" charset="0"/>
              </a:endParaRPr>
            </a:p>
          </p:txBody>
        </p:sp>
        <p:sp>
          <p:nvSpPr>
            <p:cNvPr id="60437" name="Line 21"/>
            <p:cNvSpPr>
              <a:spLocks noChangeShapeType="1"/>
            </p:cNvSpPr>
            <p:nvPr/>
          </p:nvSpPr>
          <p:spPr bwMode="auto">
            <a:xfrm>
              <a:off x="3461" y="396"/>
              <a:ext cx="1" cy="1336"/>
            </a:xfrm>
            <a:prstGeom prst="line">
              <a:avLst/>
            </a:prstGeom>
            <a:noFill/>
            <a:ln w="28575" cmpd="sng">
              <a:solidFill>
                <a:schemeClr val="bg2"/>
              </a:solidFill>
              <a:miter lim="800000"/>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zh-CN">
                <a:solidFill>
                  <a:srgbClr val="000000"/>
                </a:solidFill>
                <a:sym typeface="Verdana" pitchFamily="34" charset="0"/>
              </a:endParaRPr>
            </a:p>
          </p:txBody>
        </p:sp>
        <p:sp>
          <p:nvSpPr>
            <p:cNvPr id="60438" name="Text Box 22"/>
            <p:cNvSpPr>
              <a:spLocks noChangeArrowheads="1"/>
            </p:cNvSpPr>
            <p:nvPr/>
          </p:nvSpPr>
          <p:spPr bwMode="auto">
            <a:xfrm>
              <a:off x="2804" y="236"/>
              <a:ext cx="173" cy="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r>
                <a:rPr lang="zh-CN" altLang="en-US" b="1" i="1">
                  <a:latin typeface="Times New Roman" pitchFamily="18" charset="0"/>
                  <a:sym typeface="Times New Roman" pitchFamily="18" charset="0"/>
                </a:rPr>
                <a:t>交    互    图</a:t>
              </a:r>
              <a:endParaRPr lang="zh-CN" altLang="en-US"/>
            </a:p>
          </p:txBody>
        </p:sp>
        <p:sp>
          <p:nvSpPr>
            <p:cNvPr id="60439" name="Text Box 23"/>
            <p:cNvSpPr>
              <a:spLocks noChangeArrowheads="1"/>
            </p:cNvSpPr>
            <p:nvPr/>
          </p:nvSpPr>
          <p:spPr bwMode="auto">
            <a:xfrm>
              <a:off x="3491" y="786"/>
              <a:ext cx="173" cy="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r>
                <a:rPr lang="zh-CN" altLang="en-US" b="1" i="1">
                  <a:latin typeface="Times New Roman" pitchFamily="18" charset="0"/>
                  <a:sym typeface="Times New Roman" pitchFamily="18" charset="0"/>
                </a:rPr>
                <a:t>主    题    图</a:t>
              </a:r>
              <a:endParaRPr lang="zh-CN" altLang="en-US"/>
            </a:p>
          </p:txBody>
        </p:sp>
        <p:sp>
          <p:nvSpPr>
            <p:cNvPr id="60440" name="Text Box 24"/>
            <p:cNvSpPr>
              <a:spLocks noChangeArrowheads="1"/>
            </p:cNvSpPr>
            <p:nvPr/>
          </p:nvSpPr>
          <p:spPr bwMode="auto">
            <a:xfrm>
              <a:off x="3126" y="513"/>
              <a:ext cx="23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r>
                <a:rPr lang="zh-CN" altLang="en-US" b="1" i="1">
                  <a:latin typeface="Times New Roman" pitchFamily="18" charset="0"/>
                  <a:sym typeface="Times New Roman" pitchFamily="18" charset="0"/>
                </a:rPr>
                <a:t>类       图</a:t>
              </a:r>
              <a:endParaRPr lang="zh-CN" altLang="en-US"/>
            </a:p>
          </p:txBody>
        </p:sp>
        <p:sp>
          <p:nvSpPr>
            <p:cNvPr id="60441" name="Text Box 25"/>
            <p:cNvSpPr>
              <a:spLocks noChangeArrowheads="1"/>
            </p:cNvSpPr>
            <p:nvPr/>
          </p:nvSpPr>
          <p:spPr bwMode="auto">
            <a:xfrm>
              <a:off x="2847" y="1335"/>
              <a:ext cx="801"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r>
                <a:rPr lang="zh-CN" altLang="en-US" sz="2000" b="1">
                  <a:latin typeface="Times New Roman" pitchFamily="18" charset="0"/>
                  <a:sym typeface="Times New Roman" pitchFamily="18" charset="0"/>
                </a:rPr>
                <a:t>详</a:t>
              </a:r>
            </a:p>
            <a:p>
              <a:r>
                <a:rPr lang="zh-CN" altLang="en-US" sz="2000" b="1">
                  <a:latin typeface="Times New Roman" pitchFamily="18" charset="0"/>
                  <a:sym typeface="Times New Roman" pitchFamily="18" charset="0"/>
                </a:rPr>
                <a:t>     细</a:t>
              </a:r>
            </a:p>
            <a:p>
              <a:r>
                <a:rPr lang="zh-CN" altLang="en-US" sz="2000" b="1">
                  <a:latin typeface="Times New Roman" pitchFamily="18" charset="0"/>
                  <a:sym typeface="Times New Roman" pitchFamily="18" charset="0"/>
                </a:rPr>
                <a:t>          说</a:t>
              </a:r>
            </a:p>
            <a:p>
              <a:r>
                <a:rPr lang="zh-CN" altLang="en-US" sz="2000" b="1">
                  <a:latin typeface="Times New Roman" pitchFamily="18" charset="0"/>
                  <a:sym typeface="Times New Roman" pitchFamily="18" charset="0"/>
                </a:rPr>
                <a:t>                明</a:t>
              </a:r>
              <a:endParaRPr lang="zh-CN" altLang="en-US"/>
            </a:p>
          </p:txBody>
        </p:sp>
        <p:sp>
          <p:nvSpPr>
            <p:cNvPr id="60442" name="AutoShape 26"/>
            <p:cNvSpPr>
              <a:spLocks noChangeArrowheads="1"/>
            </p:cNvSpPr>
            <p:nvPr/>
          </p:nvSpPr>
          <p:spPr bwMode="auto">
            <a:xfrm>
              <a:off x="0" y="907"/>
              <a:ext cx="3182" cy="885"/>
            </a:xfrm>
            <a:prstGeom prst="cloudCallout">
              <a:avLst>
                <a:gd name="adj1" fmla="val 69366"/>
                <a:gd name="adj2" fmla="val -86565"/>
              </a:avLst>
            </a:prstGeom>
            <a:noFill/>
            <a:ln w="19050" cmpd="sng">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a:r>
                <a:rPr lang="zh-CN" altLang="en-US" sz="2000" b="1">
                  <a:solidFill>
                    <a:srgbClr val="0000CC"/>
                  </a:solidFill>
                  <a:latin typeface="Times New Roman" pitchFamily="18" charset="0"/>
                  <a:ea typeface="微软简魏碑" pitchFamily="2" charset="-122"/>
                  <a:sym typeface="Times New Roman" pitchFamily="18" charset="0"/>
                </a:rPr>
                <a:t>从另一侧面观察</a:t>
              </a:r>
            </a:p>
            <a:p>
              <a:pPr algn="ctr"/>
              <a:r>
                <a:rPr lang="en-US" altLang="zh-CN" sz="2000">
                  <a:solidFill>
                    <a:srgbClr val="000000"/>
                  </a:solidFill>
                  <a:latin typeface="Times New Roman" pitchFamily="18" charset="0"/>
                  <a:ea typeface="微软简魏碑" pitchFamily="2" charset="-122"/>
                  <a:sym typeface="Times New Roman" pitchFamily="18" charset="0"/>
                </a:rPr>
                <a:t>OOD</a:t>
              </a:r>
              <a:r>
                <a:rPr lang="zh-CN" altLang="en-US" sz="2000">
                  <a:solidFill>
                    <a:srgbClr val="000000"/>
                  </a:solidFill>
                  <a:latin typeface="Times New Roman" pitchFamily="18" charset="0"/>
                  <a:ea typeface="微软简魏碑" pitchFamily="2" charset="-122"/>
                  <a:sym typeface="Times New Roman" pitchFamily="18" charset="0"/>
                </a:rPr>
                <a:t>模型</a:t>
              </a:r>
              <a:r>
                <a:rPr lang="zh-CN" altLang="en-US" sz="2000" b="1">
                  <a:solidFill>
                    <a:srgbClr val="000000"/>
                  </a:solidFill>
                  <a:latin typeface="Times New Roman" pitchFamily="18" charset="0"/>
                  <a:ea typeface="微软简魏碑" pitchFamily="2" charset="-122"/>
                  <a:sym typeface="Times New Roman" pitchFamily="18" charset="0"/>
                </a:rPr>
                <a:t>采用</a:t>
              </a:r>
              <a:r>
                <a:rPr lang="en-US" altLang="zh-CN" sz="2000" b="1">
                  <a:solidFill>
                    <a:srgbClr val="000000"/>
                  </a:solidFill>
                  <a:latin typeface="Times New Roman" pitchFamily="18" charset="0"/>
                  <a:ea typeface="微软简魏碑" pitchFamily="2" charset="-122"/>
                  <a:sym typeface="Times New Roman" pitchFamily="18" charset="0"/>
                </a:rPr>
                <a:t>OOA</a:t>
              </a:r>
              <a:r>
                <a:rPr lang="zh-CN" altLang="en-US" sz="2000" b="1">
                  <a:solidFill>
                    <a:srgbClr val="000000"/>
                  </a:solidFill>
                  <a:latin typeface="Times New Roman" pitchFamily="18" charset="0"/>
                  <a:ea typeface="微软简魏碑" pitchFamily="2" charset="-122"/>
                  <a:sym typeface="Times New Roman" pitchFamily="18" charset="0"/>
                </a:rPr>
                <a:t>的概念及</a:t>
              </a:r>
              <a:endParaRPr lang="en-US" altLang="zh-CN" sz="2000" b="1">
                <a:solidFill>
                  <a:srgbClr val="000000"/>
                </a:solidFill>
                <a:latin typeface="Times New Roman" pitchFamily="18" charset="0"/>
                <a:ea typeface="微软简魏碑" pitchFamily="2" charset="-122"/>
                <a:sym typeface="Times New Roman" pitchFamily="18" charset="0"/>
              </a:endParaRPr>
            </a:p>
            <a:p>
              <a:pPr algn="ctr">
                <a:buFont typeface="Wingdings" pitchFamily="2" charset="2"/>
                <a:buNone/>
              </a:pPr>
              <a:r>
                <a:rPr lang="en-US" altLang="zh-CN" sz="2000" b="1">
                  <a:solidFill>
                    <a:srgbClr val="000000"/>
                  </a:solidFill>
                  <a:latin typeface="Times New Roman" pitchFamily="18" charset="0"/>
                  <a:ea typeface="微软简魏碑" pitchFamily="2" charset="-122"/>
                  <a:sym typeface="Times New Roman" pitchFamily="18" charset="0"/>
                </a:rPr>
                <a:t>        </a:t>
              </a:r>
              <a:r>
                <a:rPr lang="zh-CN" altLang="en-US" sz="2000" b="1">
                  <a:solidFill>
                    <a:srgbClr val="000000"/>
                  </a:solidFill>
                  <a:latin typeface="Times New Roman" pitchFamily="18" charset="0"/>
                  <a:ea typeface="微软简魏碑" pitchFamily="2" charset="-122"/>
                  <a:sym typeface="Times New Roman" pitchFamily="18" charset="0"/>
                </a:rPr>
                <a:t>模型组织方式</a:t>
              </a:r>
              <a:endParaRPr lang="zh-CN" altLang="en-US"/>
            </a:p>
          </p:txBody>
        </p:sp>
      </p:gr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ln/>
        </p:spPr>
        <p:txBody>
          <a:bodyPr/>
          <a:lstStyle/>
          <a:p>
            <a:pPr algn="ctr" eaLnBrk="1" hangingPunct="1"/>
            <a:r>
              <a:rPr lang="en-US" altLang="zh-CN" dirty="0" smtClean="0"/>
              <a:t>1.4 </a:t>
            </a:r>
            <a:r>
              <a:rPr lang="zh-CN" altLang="en-US" dirty="0"/>
              <a:t>面向对象实现</a:t>
            </a:r>
          </a:p>
        </p:txBody>
      </p:sp>
      <p:sp>
        <p:nvSpPr>
          <p:cNvPr id="61443" name="Rectangle 3"/>
          <p:cNvSpPr>
            <a:spLocks noGrp="1" noChangeArrowheads="1"/>
          </p:cNvSpPr>
          <p:nvPr>
            <p:ph type="body" idx="1"/>
          </p:nvPr>
        </p:nvSpPr>
        <p:spPr>
          <a:xfrm>
            <a:off x="566738" y="1752600"/>
            <a:ext cx="8001000" cy="4267200"/>
          </a:xfrm>
          <a:ln/>
        </p:spPr>
        <p:txBody>
          <a:bodyPr/>
          <a:lstStyle/>
          <a:p>
            <a:pPr marL="469900" indent="-469900" algn="l" eaLnBrk="1" hangingPunct="1"/>
            <a:r>
              <a:rPr lang="en-US" altLang="zh-CN"/>
              <a:t>1. </a:t>
            </a:r>
            <a:r>
              <a:rPr lang="zh-CN" altLang="en-US"/>
              <a:t>基本任务</a:t>
            </a:r>
          </a:p>
          <a:p>
            <a:pPr marL="908050" lvl="1" indent="-436563" algn="l" eaLnBrk="1" hangingPunct="1">
              <a:buFont typeface="Wingdings" pitchFamily="2" charset="2"/>
              <a:buChar char="Ø"/>
            </a:pPr>
            <a:r>
              <a:rPr lang="zh-CN" altLang="en-US"/>
              <a:t>	把面向对象设计的结果翻译成用某种面 向对象程序语言书写的面向对象程序。</a:t>
            </a:r>
          </a:p>
          <a:p>
            <a:pPr marL="908050" lvl="1" indent="-436563" algn="l" eaLnBrk="1" hangingPunct="1">
              <a:buFont typeface="Wingdings" pitchFamily="2" charset="2"/>
              <a:buChar char="Ø"/>
            </a:pPr>
            <a:r>
              <a:rPr lang="zh-CN" altLang="en-US"/>
              <a:t>测试和调试编写出的面向对象程序。</a:t>
            </a:r>
          </a:p>
          <a:p>
            <a:pPr marL="908050" lvl="1" indent="-436563" algn="l" eaLnBrk="1" hangingPunct="1"/>
            <a:endParaRPr lang="zh-CN" altLang="en-US" sz="1400"/>
          </a:p>
          <a:p>
            <a:pPr marL="469900" indent="-469900" algn="l" eaLnBrk="1" hangingPunct="1"/>
            <a:r>
              <a:rPr lang="zh-CN" altLang="en-US" sz="2600"/>
              <a:t>	    程序的质量主要由设计的质量决定，应该将大量的时间花在系统分析与设计上，但是</a:t>
            </a:r>
            <a:r>
              <a:rPr lang="zh-CN" altLang="en-US" sz="2600">
                <a:solidFill>
                  <a:srgbClr val="FF0000"/>
                </a:solidFill>
              </a:rPr>
              <a:t>所选用的程序语言的特点对程序质量也有重要影响</a:t>
            </a:r>
            <a:r>
              <a:rPr lang="zh-CN" altLang="en-US" sz="2600"/>
              <a:t>。</a:t>
            </a:r>
            <a:endParaRPr lang="zh-CN"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ln/>
        </p:spPr>
        <p:txBody>
          <a:bodyPr/>
          <a:lstStyle/>
          <a:p>
            <a:pPr eaLnBrk="1" hangingPunct="1"/>
            <a:r>
              <a:rPr lang="en-US" altLang="zh-CN" sz="3000"/>
              <a:t>2. </a:t>
            </a:r>
            <a:r>
              <a:rPr lang="zh-CN" altLang="en-US" sz="3000"/>
              <a:t>面向对象语言的选择</a:t>
            </a:r>
            <a:endParaRPr lang="zh-CN" altLang="en-US"/>
          </a:p>
        </p:txBody>
      </p:sp>
      <p:sp>
        <p:nvSpPr>
          <p:cNvPr id="62467" name="Rectangle 3"/>
          <p:cNvSpPr>
            <a:spLocks noGrp="1" noChangeArrowheads="1"/>
          </p:cNvSpPr>
          <p:nvPr>
            <p:ph type="body" idx="1"/>
          </p:nvPr>
        </p:nvSpPr>
        <p:spPr>
          <a:xfrm>
            <a:off x="566738" y="1752600"/>
            <a:ext cx="8001000" cy="4267200"/>
          </a:xfrm>
          <a:ln/>
        </p:spPr>
        <p:txBody>
          <a:bodyPr/>
          <a:lstStyle/>
          <a:p>
            <a:pPr marL="469900" indent="-469900" algn="l" eaLnBrk="1" hangingPunct="1"/>
            <a:r>
              <a:rPr lang="en-US" altLang="zh-CN"/>
              <a:t>	</a:t>
            </a:r>
            <a:r>
              <a:rPr lang="zh-CN" altLang="en-US" sz="2600"/>
              <a:t>面向对象语言可以分为两类：</a:t>
            </a:r>
          </a:p>
          <a:p>
            <a:pPr marL="1304925" lvl="2" indent="-395288" algn="l" eaLnBrk="1" hangingPunct="1">
              <a:buFont typeface="Wingdings" pitchFamily="2" charset="2"/>
              <a:buChar char="Ø"/>
            </a:pPr>
            <a:r>
              <a:rPr lang="zh-CN" altLang="en-US" sz="2400"/>
              <a:t>纯面向对象语言。</a:t>
            </a:r>
          </a:p>
          <a:p>
            <a:pPr marL="1304925" lvl="2" indent="-395288" algn="l" eaLnBrk="1" hangingPunct="1"/>
            <a:r>
              <a:rPr lang="en-US" altLang="zh-CN" sz="2400" b="1">
                <a:solidFill>
                  <a:schemeClr val="hlink"/>
                </a:solidFill>
              </a:rPr>
              <a:t>[</a:t>
            </a:r>
            <a:r>
              <a:rPr lang="zh-CN" altLang="en-US" sz="2400" b="1">
                <a:solidFill>
                  <a:schemeClr val="hlink"/>
                </a:solidFill>
              </a:rPr>
              <a:t>例如</a:t>
            </a:r>
            <a:r>
              <a:rPr lang="en-US" altLang="zh-CN" sz="2400" b="1">
                <a:solidFill>
                  <a:schemeClr val="hlink"/>
                </a:solidFill>
              </a:rPr>
              <a:t>]</a:t>
            </a:r>
            <a:r>
              <a:rPr lang="zh-CN" altLang="en-US" sz="2400" b="1">
                <a:solidFill>
                  <a:schemeClr val="hlink"/>
                </a:solidFill>
              </a:rPr>
              <a:t>：</a:t>
            </a:r>
            <a:r>
              <a:rPr lang="en-US" altLang="zh-CN" sz="2400"/>
              <a:t>Java</a:t>
            </a:r>
            <a:r>
              <a:rPr lang="zh-CN" altLang="en-US" sz="2400"/>
              <a:t>，</a:t>
            </a:r>
            <a:r>
              <a:rPr lang="en-US" altLang="zh-CN" sz="2400"/>
              <a:t>C#</a:t>
            </a:r>
            <a:r>
              <a:rPr lang="zh-CN" altLang="en-US" sz="2400"/>
              <a:t>，</a:t>
            </a:r>
            <a:r>
              <a:rPr lang="en-US" altLang="zh-CN" sz="2400"/>
              <a:t>Smalltalk, Eiffel</a:t>
            </a:r>
            <a:r>
              <a:rPr lang="zh-CN" altLang="en-US" sz="2400"/>
              <a:t>等。</a:t>
            </a:r>
          </a:p>
          <a:p>
            <a:pPr marL="1304925" lvl="2" indent="-395288" algn="l" eaLnBrk="1" hangingPunct="1"/>
            <a:endParaRPr lang="zh-CN" altLang="en-US" sz="1200"/>
          </a:p>
          <a:p>
            <a:pPr marL="1304925" lvl="2" indent="-395288" algn="l" eaLnBrk="1" hangingPunct="1">
              <a:buFont typeface="Wingdings" pitchFamily="2" charset="2"/>
              <a:buChar char="Ø"/>
            </a:pPr>
            <a:r>
              <a:rPr lang="zh-CN" altLang="en-US" sz="2400"/>
              <a:t>混合型面向对象语言（即在过程语言的基础上增加面向对象机制）</a:t>
            </a:r>
          </a:p>
          <a:p>
            <a:pPr marL="1304925" lvl="2" indent="-395288" algn="l" eaLnBrk="1" hangingPunct="1"/>
            <a:r>
              <a:rPr lang="en-US" altLang="zh-CN" sz="2400" b="1">
                <a:solidFill>
                  <a:schemeClr val="hlink"/>
                </a:solidFill>
              </a:rPr>
              <a:t>[</a:t>
            </a:r>
            <a:r>
              <a:rPr lang="zh-CN" altLang="en-US" sz="2400" b="1">
                <a:solidFill>
                  <a:schemeClr val="hlink"/>
                </a:solidFill>
              </a:rPr>
              <a:t>例如</a:t>
            </a:r>
            <a:r>
              <a:rPr lang="en-US" altLang="zh-CN" sz="2400" b="1">
                <a:solidFill>
                  <a:schemeClr val="hlink"/>
                </a:solidFill>
              </a:rPr>
              <a:t>]</a:t>
            </a:r>
            <a:r>
              <a:rPr lang="zh-CN" altLang="en-US" sz="2400" b="1">
                <a:solidFill>
                  <a:schemeClr val="hlink"/>
                </a:solidFill>
              </a:rPr>
              <a:t>：</a:t>
            </a:r>
            <a:r>
              <a:rPr lang="en-US" altLang="zh-CN" sz="2400"/>
              <a:t>C++</a:t>
            </a:r>
            <a:r>
              <a:rPr lang="zh-CN" altLang="en-US" sz="2400"/>
              <a:t>。</a:t>
            </a: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684213" y="550863"/>
            <a:ext cx="7770812" cy="801687"/>
          </a:xfrm>
          <a:ln/>
        </p:spPr>
        <p:txBody>
          <a:bodyPr/>
          <a:lstStyle/>
          <a:p>
            <a:pPr eaLnBrk="1" hangingPunct="1"/>
            <a:r>
              <a:rPr lang="en-US" altLang="zh-CN" u="sng">
                <a:solidFill>
                  <a:srgbClr val="CC0000"/>
                </a:solidFill>
                <a:ea typeface="仿宋_GB2312" pitchFamily="1" charset="-122"/>
              </a:rPr>
              <a:t>OMT</a:t>
            </a:r>
            <a:r>
              <a:rPr lang="zh-CN" altLang="en-US"/>
              <a:t>建模</a:t>
            </a:r>
          </a:p>
        </p:txBody>
      </p:sp>
      <p:sp>
        <p:nvSpPr>
          <p:cNvPr id="8195" name="Rectangle 3"/>
          <p:cNvSpPr>
            <a:spLocks noGrp="1" noChangeArrowheads="1"/>
          </p:cNvSpPr>
          <p:nvPr>
            <p:ph type="body" idx="1"/>
          </p:nvPr>
        </p:nvSpPr>
        <p:spPr>
          <a:xfrm>
            <a:off x="642938" y="1714500"/>
            <a:ext cx="7772400" cy="4810125"/>
          </a:xfrm>
          <a:ln/>
        </p:spPr>
        <p:txBody>
          <a:bodyPr/>
          <a:lstStyle/>
          <a:p>
            <a:pPr marL="469900" indent="-469900" algn="l" eaLnBrk="1" hangingPunct="1">
              <a:lnSpc>
                <a:spcPct val="120000"/>
              </a:lnSpc>
            </a:pPr>
            <a:r>
              <a:rPr lang="en-US" altLang="zh-CN" sz="1800" b="1" u="sng" dirty="0">
                <a:solidFill>
                  <a:srgbClr val="CC0000"/>
                </a:solidFill>
                <a:ea typeface="仿宋_GB2312" pitchFamily="1" charset="-122"/>
              </a:rPr>
              <a:t>OMT</a:t>
            </a:r>
            <a:r>
              <a:rPr lang="zh-CN" altLang="en-US" sz="1800" b="1" u="sng" dirty="0">
                <a:solidFill>
                  <a:srgbClr val="CC0000"/>
                </a:solidFill>
                <a:ea typeface="仿宋_GB2312" pitchFamily="1" charset="-122"/>
              </a:rPr>
              <a:t>是著名的对象模型化技术</a:t>
            </a:r>
            <a:r>
              <a:rPr lang="en-US" altLang="zh-CN" sz="1800" b="1" u="sng" dirty="0">
                <a:solidFill>
                  <a:srgbClr val="CC0000"/>
                </a:solidFill>
                <a:ea typeface="仿宋_GB2312" pitchFamily="1" charset="-122"/>
              </a:rPr>
              <a:t>OMT</a:t>
            </a:r>
            <a:r>
              <a:rPr lang="zh-CN" altLang="en-US" sz="1800" b="1" u="sng" dirty="0">
                <a:solidFill>
                  <a:srgbClr val="CC0000"/>
                </a:solidFill>
                <a:ea typeface="仿宋_GB2312" pitchFamily="1" charset="-122"/>
              </a:rPr>
              <a:t>。</a:t>
            </a:r>
          </a:p>
          <a:p>
            <a:pPr marL="469900" indent="-469900" algn="l" eaLnBrk="1" hangingPunct="1">
              <a:lnSpc>
                <a:spcPct val="120000"/>
              </a:lnSpc>
            </a:pPr>
            <a:r>
              <a:rPr lang="en-US" altLang="zh-CN" sz="2200" b="1" dirty="0"/>
              <a:t>OMT</a:t>
            </a:r>
            <a:r>
              <a:rPr lang="zh-CN" altLang="en-US" sz="2200" b="1" dirty="0"/>
              <a:t>认为用面向对象方法开发软件，通常需要建立三种形式的模型，它们分别是：</a:t>
            </a:r>
          </a:p>
          <a:p>
            <a:pPr marL="908050" lvl="1" indent="-436563" algn="l" eaLnBrk="1" hangingPunct="1">
              <a:lnSpc>
                <a:spcPct val="120000"/>
              </a:lnSpc>
            </a:pPr>
            <a:r>
              <a:rPr lang="en-US" altLang="zh-CN" sz="1900" b="1" dirty="0"/>
              <a:t>1.</a:t>
            </a:r>
            <a:r>
              <a:rPr lang="zh-CN" altLang="en-US" sz="1900" b="1" dirty="0"/>
              <a:t>描述系统数据结构的</a:t>
            </a:r>
            <a:r>
              <a:rPr lang="zh-CN" altLang="en-US" sz="1900" b="1" dirty="0">
                <a:solidFill>
                  <a:srgbClr val="FF0000"/>
                </a:solidFill>
              </a:rPr>
              <a:t>对象模型</a:t>
            </a:r>
            <a:r>
              <a:rPr lang="en-US" altLang="zh-CN" sz="1900" b="1" dirty="0"/>
              <a:t>(</a:t>
            </a:r>
            <a:r>
              <a:rPr lang="zh-CN" altLang="en-US" sz="1900" b="1" dirty="0"/>
              <a:t>基本、核心</a:t>
            </a:r>
            <a:r>
              <a:rPr lang="en-US" altLang="zh-CN" sz="1900" b="1" dirty="0"/>
              <a:t>)</a:t>
            </a:r>
            <a:endParaRPr lang="zh-CN" altLang="en-US" sz="1900" b="1" dirty="0"/>
          </a:p>
          <a:p>
            <a:pPr marL="908050" lvl="1" indent="-436563" algn="l" eaLnBrk="1" hangingPunct="1">
              <a:lnSpc>
                <a:spcPct val="120000"/>
              </a:lnSpc>
            </a:pPr>
            <a:r>
              <a:rPr lang="en-US" altLang="zh-CN" sz="1900" b="1" dirty="0"/>
              <a:t>2.</a:t>
            </a:r>
            <a:r>
              <a:rPr lang="zh-CN" altLang="en-US" sz="1900" b="1" dirty="0"/>
              <a:t>描述系统控制结构的</a:t>
            </a:r>
            <a:r>
              <a:rPr lang="zh-CN" altLang="en-US" sz="1900" b="1" dirty="0">
                <a:solidFill>
                  <a:srgbClr val="FF0000"/>
                </a:solidFill>
              </a:rPr>
              <a:t>动态模型</a:t>
            </a:r>
          </a:p>
          <a:p>
            <a:pPr marL="908050" lvl="1" indent="-436563" algn="l" eaLnBrk="1" hangingPunct="1">
              <a:lnSpc>
                <a:spcPct val="120000"/>
              </a:lnSpc>
            </a:pPr>
            <a:r>
              <a:rPr lang="en-US" altLang="zh-CN" sz="1900" b="1" dirty="0"/>
              <a:t>3.</a:t>
            </a:r>
            <a:r>
              <a:rPr lang="zh-CN" altLang="en-US" sz="1900" b="1" dirty="0"/>
              <a:t>描述系统功能的</a:t>
            </a:r>
            <a:r>
              <a:rPr lang="zh-CN" altLang="en-US" sz="1900" b="1" dirty="0">
                <a:solidFill>
                  <a:srgbClr val="FF0000"/>
                </a:solidFill>
              </a:rPr>
              <a:t>功能模型</a:t>
            </a:r>
          </a:p>
          <a:p>
            <a:pPr marL="469900" indent="-469900" algn="l" eaLnBrk="1" hangingPunct="1">
              <a:lnSpc>
                <a:spcPct val="120000"/>
              </a:lnSpc>
            </a:pPr>
            <a:r>
              <a:rPr lang="zh-CN" altLang="en-US" sz="2200" b="1" dirty="0"/>
              <a:t>这三个模型从</a:t>
            </a:r>
            <a:r>
              <a:rPr lang="en-US" altLang="zh-CN" sz="2200" b="1" dirty="0"/>
              <a:t>3</a:t>
            </a:r>
            <a:r>
              <a:rPr lang="zh-CN" altLang="en-US" sz="2200" b="1" dirty="0"/>
              <a:t>个不同但又密切相关的角度模拟目标系统。</a:t>
            </a:r>
          </a:p>
          <a:p>
            <a:pPr marL="469900" indent="-469900" algn="l" eaLnBrk="1" hangingPunct="1">
              <a:lnSpc>
                <a:spcPct val="120000"/>
              </a:lnSpc>
            </a:pPr>
            <a:r>
              <a:rPr lang="zh-CN" altLang="en-US" sz="2200" b="1" dirty="0"/>
              <a:t>一个典型的软件系统组合了上述三方面内容：它使用数据结构（对象模型），执行操作（动态模型），并且完成数据值的变化（功能模型）。</a:t>
            </a:r>
          </a:p>
          <a:p>
            <a:pPr marL="469900" indent="-469900" algn="l" eaLnBrk="1" hangingPunct="1">
              <a:lnSpc>
                <a:spcPct val="120000"/>
              </a:lnSpc>
            </a:pPr>
            <a:endParaRPr lang="zh-CN" altLang="en-US" sz="2200" b="1"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noChangeArrowheads="1"/>
          </p:cNvSpPr>
          <p:nvPr>
            <p:ph type="title" idx="4294967295"/>
          </p:nvPr>
        </p:nvSpPr>
        <p:spPr>
          <a:ln/>
        </p:spPr>
        <p:txBody>
          <a:bodyPr/>
          <a:lstStyle/>
          <a:p>
            <a:r>
              <a:rPr lang="zh-CN" altLang="zh-CN"/>
              <a:t>选择面向对象语言或工具的原则</a:t>
            </a:r>
          </a:p>
        </p:txBody>
      </p:sp>
      <p:sp>
        <p:nvSpPr>
          <p:cNvPr id="63491" name="内容占位符 2"/>
          <p:cNvSpPr>
            <a:spLocks noGrp="1" noChangeArrowheads="1"/>
          </p:cNvSpPr>
          <p:nvPr>
            <p:ph idx="1"/>
          </p:nvPr>
        </p:nvSpPr>
        <p:spPr>
          <a:xfrm>
            <a:off x="566738" y="1752600"/>
            <a:ext cx="8001000" cy="4267200"/>
          </a:xfrm>
          <a:ln/>
        </p:spPr>
        <p:txBody>
          <a:bodyPr/>
          <a:lstStyle/>
          <a:p>
            <a:pPr marL="469900" indent="-469900" algn="l">
              <a:lnSpc>
                <a:spcPct val="80000"/>
              </a:lnSpc>
              <a:buFont typeface="Wingdings" pitchFamily="2" charset="2"/>
              <a:buChar char="o"/>
            </a:pPr>
            <a:r>
              <a:rPr lang="zh-CN" altLang="en-US" sz="2600"/>
              <a:t>计算模式：</a:t>
            </a:r>
            <a:r>
              <a:rPr lang="en-US" altLang="zh-CN" sz="2600"/>
              <a:t>C/S</a:t>
            </a:r>
            <a:r>
              <a:rPr lang="zh-CN" altLang="en-US" sz="2600"/>
              <a:t>或</a:t>
            </a:r>
            <a:r>
              <a:rPr lang="en-US" altLang="zh-CN" sz="2600"/>
              <a:t>B/S</a:t>
            </a:r>
            <a:endParaRPr lang="zh-CN" altLang="en-US" sz="2600"/>
          </a:p>
          <a:p>
            <a:pPr marL="469900" indent="-469900" algn="l">
              <a:lnSpc>
                <a:spcPct val="80000"/>
              </a:lnSpc>
              <a:buFont typeface="Wingdings" pitchFamily="2" charset="2"/>
              <a:buChar char="o"/>
            </a:pPr>
            <a:r>
              <a:rPr lang="zh-CN" altLang="en-US" sz="2600"/>
              <a:t>运行平台：</a:t>
            </a:r>
            <a:r>
              <a:rPr lang="en-US" altLang="zh-CN" sz="2600"/>
              <a:t>PC/</a:t>
            </a:r>
            <a:r>
              <a:rPr lang="zh-CN" altLang="en-US" sz="2600"/>
              <a:t>嵌入式系统</a:t>
            </a:r>
            <a:r>
              <a:rPr lang="en-US" altLang="zh-CN" sz="2600"/>
              <a:t>/SmartDevice/other</a:t>
            </a:r>
            <a:endParaRPr lang="zh-CN" altLang="en-US" sz="2600"/>
          </a:p>
          <a:p>
            <a:pPr marL="469900" indent="-469900" algn="l">
              <a:lnSpc>
                <a:spcPct val="80000"/>
              </a:lnSpc>
              <a:buFont typeface="Wingdings" pitchFamily="2" charset="2"/>
              <a:buChar char="o"/>
            </a:pPr>
            <a:r>
              <a:rPr lang="en-US" altLang="zh-CN" sz="2600"/>
              <a:t>OS</a:t>
            </a:r>
            <a:r>
              <a:rPr lang="zh-CN" altLang="en-US" sz="2600"/>
              <a:t>平台：</a:t>
            </a:r>
            <a:r>
              <a:rPr lang="en-US" altLang="zh-CN" sz="2600"/>
              <a:t>Windows/Linux/</a:t>
            </a:r>
            <a:r>
              <a:rPr lang="zh-CN" altLang="en-US" sz="2600"/>
              <a:t>嵌入式</a:t>
            </a:r>
            <a:r>
              <a:rPr lang="en-US" altLang="zh-CN" sz="2600"/>
              <a:t>OS/other</a:t>
            </a:r>
            <a:endParaRPr lang="zh-CN" altLang="en-US" sz="2600"/>
          </a:p>
          <a:p>
            <a:pPr marL="469900" indent="-469900" algn="l">
              <a:lnSpc>
                <a:spcPct val="80000"/>
              </a:lnSpc>
              <a:buFont typeface="Wingdings" pitchFamily="2" charset="2"/>
              <a:buChar char="o"/>
            </a:pPr>
            <a:r>
              <a:rPr lang="zh-CN" altLang="en-US" sz="2600"/>
              <a:t>时间、空间需求</a:t>
            </a:r>
            <a:endParaRPr lang="en-US" altLang="zh-CN" sz="2600"/>
          </a:p>
          <a:p>
            <a:pPr marL="469900" indent="-469900" algn="l">
              <a:lnSpc>
                <a:spcPct val="80000"/>
              </a:lnSpc>
              <a:buFont typeface="Wingdings" pitchFamily="2" charset="2"/>
              <a:buChar char="o"/>
            </a:pPr>
            <a:r>
              <a:rPr lang="zh-CN" altLang="en-US" sz="2600"/>
              <a:t>可参考的资源</a:t>
            </a:r>
            <a:endParaRPr lang="en-US" altLang="zh-CN" sz="2600"/>
          </a:p>
          <a:p>
            <a:pPr marL="469900" indent="-469900" algn="l">
              <a:lnSpc>
                <a:spcPct val="80000"/>
              </a:lnSpc>
              <a:buFont typeface="Wingdings" pitchFamily="2" charset="2"/>
              <a:buChar char="o"/>
            </a:pPr>
            <a:r>
              <a:rPr lang="zh-CN" altLang="en-US" sz="2600"/>
              <a:t>语言或工具的功能、类库、配置、发布</a:t>
            </a:r>
            <a:endParaRPr lang="en-US" altLang="zh-CN" sz="2600"/>
          </a:p>
          <a:p>
            <a:pPr marL="469900" indent="-469900" algn="l">
              <a:lnSpc>
                <a:spcPct val="80000"/>
              </a:lnSpc>
              <a:buFont typeface="Wingdings" pitchFamily="2" charset="2"/>
              <a:buChar char="o"/>
            </a:pPr>
            <a:r>
              <a:rPr lang="zh-CN" altLang="en-US" sz="2600"/>
              <a:t>语言或工具未来的发展前景</a:t>
            </a:r>
            <a:endParaRPr lang="en-US" altLang="zh-CN" sz="2600"/>
          </a:p>
          <a:p>
            <a:pPr marL="469900" indent="-469900" algn="l">
              <a:lnSpc>
                <a:spcPct val="80000"/>
              </a:lnSpc>
              <a:buFont typeface="Wingdings" pitchFamily="2" charset="2"/>
              <a:buChar char="o"/>
            </a:pPr>
            <a:r>
              <a:rPr lang="zh-CN" altLang="en-US" sz="2600"/>
              <a:t>开发人员的基础</a:t>
            </a:r>
            <a:endParaRPr lang="en-US" altLang="zh-CN" sz="2600"/>
          </a:p>
          <a:p>
            <a:pPr marL="469900" indent="-469900" algn="l">
              <a:lnSpc>
                <a:spcPct val="80000"/>
              </a:lnSpc>
              <a:buFont typeface="Wingdings" pitchFamily="2" charset="2"/>
              <a:buChar char="o"/>
            </a:pPr>
            <a:r>
              <a:rPr lang="zh-CN" altLang="en-US" sz="2600"/>
              <a:t>项目的未来前景</a:t>
            </a:r>
            <a:endParaRPr lang="en-US" altLang="zh-CN" sz="2600"/>
          </a:p>
          <a:p>
            <a:pPr marL="469900" indent="-469900" algn="l">
              <a:lnSpc>
                <a:spcPct val="80000"/>
              </a:lnSpc>
              <a:buFont typeface="Wingdings" pitchFamily="2" charset="2"/>
              <a:buChar char="o"/>
            </a:pPr>
            <a:r>
              <a:rPr lang="zh-CN" altLang="en-US" sz="2600"/>
              <a:t>等等</a:t>
            </a:r>
            <a:endParaRPr lang="en-US" altLang="zh-CN" sz="2600"/>
          </a:p>
          <a:p>
            <a:pPr marL="469900" indent="-469900" algn="l">
              <a:lnSpc>
                <a:spcPct val="80000"/>
              </a:lnSpc>
              <a:buFont typeface="Wingdings" pitchFamily="2" charset="2"/>
              <a:buChar char="o"/>
            </a:pPr>
            <a:endParaRPr lang="zh-CN" altLang="en-US" sz="2600"/>
          </a:p>
          <a:p>
            <a:pPr marL="469900" indent="-469900" algn="l">
              <a:lnSpc>
                <a:spcPct val="80000"/>
              </a:lnSpc>
              <a:buFont typeface="Wingdings" pitchFamily="2" charset="2"/>
              <a:buChar char="o"/>
            </a:pPr>
            <a:endParaRPr lang="zh-CN" altLang="en-US" sz="260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ln/>
        </p:spPr>
        <p:txBody>
          <a:bodyPr/>
          <a:lstStyle/>
          <a:p>
            <a:pPr algn="ctr" eaLnBrk="1" hangingPunct="1"/>
            <a:r>
              <a:rPr lang="en-US" altLang="zh-CN" sz="3000"/>
              <a:t> </a:t>
            </a:r>
            <a:r>
              <a:rPr lang="zh-CN" altLang="en-US"/>
              <a:t>一个面向对象的</a:t>
            </a:r>
            <a:r>
              <a:rPr lang="en-US" altLang="zh-CN"/>
              <a:t>C++</a:t>
            </a:r>
            <a:r>
              <a:rPr lang="zh-CN" altLang="en-US"/>
              <a:t>程序实例</a:t>
            </a:r>
          </a:p>
        </p:txBody>
      </p:sp>
      <p:sp>
        <p:nvSpPr>
          <p:cNvPr id="64515" name="Rectangle 3"/>
          <p:cNvSpPr>
            <a:spLocks noGrp="1" noChangeArrowheads="1"/>
          </p:cNvSpPr>
          <p:nvPr>
            <p:ph type="body" idx="1"/>
          </p:nvPr>
        </p:nvSpPr>
        <p:spPr>
          <a:xfrm>
            <a:off x="566738" y="1752600"/>
            <a:ext cx="8001000" cy="4267200"/>
          </a:xfrm>
          <a:ln/>
        </p:spPr>
        <p:txBody>
          <a:bodyPr/>
          <a:lstStyle/>
          <a:p>
            <a:pPr marL="469900" indent="-469900" algn="l" eaLnBrk="1" hangingPunct="1"/>
            <a:r>
              <a:rPr lang="en-US" altLang="zh-CN" sz="2800"/>
              <a:t>1. </a:t>
            </a:r>
            <a:r>
              <a:rPr lang="zh-CN" altLang="en-US" sz="2800"/>
              <a:t>需求陈述（一个简单图形程序的需求）：</a:t>
            </a:r>
            <a:r>
              <a:rPr lang="zh-CN" altLang="en-US" sz="3400"/>
              <a:t> </a:t>
            </a:r>
          </a:p>
          <a:p>
            <a:pPr marL="469900" indent="-469900" algn="l" eaLnBrk="1" hangingPunct="1"/>
            <a:r>
              <a:rPr lang="zh-CN" altLang="en-US" sz="2600">
                <a:solidFill>
                  <a:srgbClr val="CC0066"/>
                </a:solidFill>
              </a:rPr>
              <a:t>	    </a:t>
            </a:r>
            <a:r>
              <a:rPr lang="zh-CN" altLang="en-US" sz="2600">
                <a:solidFill>
                  <a:srgbClr val="002060"/>
                </a:solidFill>
              </a:rPr>
              <a:t>在显示器荧光屏上圆心坐标为（</a:t>
            </a:r>
            <a:r>
              <a:rPr lang="en-US" altLang="zh-CN" sz="2600">
                <a:solidFill>
                  <a:srgbClr val="002060"/>
                </a:solidFill>
              </a:rPr>
              <a:t>100</a:t>
            </a:r>
            <a:r>
              <a:rPr lang="zh-CN" altLang="en-US" sz="2600">
                <a:solidFill>
                  <a:srgbClr val="002060"/>
                </a:solidFill>
              </a:rPr>
              <a:t>，</a:t>
            </a:r>
            <a:r>
              <a:rPr lang="en-US" altLang="zh-CN" sz="2600">
                <a:solidFill>
                  <a:srgbClr val="002060"/>
                </a:solidFill>
              </a:rPr>
              <a:t>100</a:t>
            </a:r>
            <a:r>
              <a:rPr lang="zh-CN" altLang="en-US" sz="2600">
                <a:solidFill>
                  <a:srgbClr val="002060"/>
                </a:solidFill>
              </a:rPr>
              <a:t>）的位置上，画一个半径为</a:t>
            </a:r>
            <a:r>
              <a:rPr lang="en-US" altLang="zh-CN" sz="2600">
                <a:solidFill>
                  <a:srgbClr val="002060"/>
                </a:solidFill>
              </a:rPr>
              <a:t>40</a:t>
            </a:r>
            <a:r>
              <a:rPr lang="zh-CN" altLang="en-US" sz="2600">
                <a:solidFill>
                  <a:srgbClr val="002060"/>
                </a:solidFill>
              </a:rPr>
              <a:t>的圆，在圆心坐标为（</a:t>
            </a:r>
            <a:r>
              <a:rPr lang="en-US" altLang="zh-CN" sz="2600">
                <a:solidFill>
                  <a:srgbClr val="002060"/>
                </a:solidFill>
              </a:rPr>
              <a:t>200</a:t>
            </a:r>
            <a:r>
              <a:rPr lang="zh-CN" altLang="en-US" sz="2600">
                <a:solidFill>
                  <a:srgbClr val="002060"/>
                </a:solidFill>
              </a:rPr>
              <a:t>，</a:t>
            </a:r>
            <a:r>
              <a:rPr lang="en-US" altLang="zh-CN" sz="2600">
                <a:solidFill>
                  <a:srgbClr val="002060"/>
                </a:solidFill>
              </a:rPr>
              <a:t>300</a:t>
            </a:r>
            <a:r>
              <a:rPr lang="zh-CN" altLang="en-US" sz="2600">
                <a:solidFill>
                  <a:srgbClr val="002060"/>
                </a:solidFill>
              </a:rPr>
              <a:t>）的位置上，画一个半径为</a:t>
            </a:r>
            <a:r>
              <a:rPr lang="en-US" altLang="zh-CN" sz="2600">
                <a:solidFill>
                  <a:srgbClr val="002060"/>
                </a:solidFill>
              </a:rPr>
              <a:t>20</a:t>
            </a:r>
            <a:r>
              <a:rPr lang="zh-CN" altLang="en-US" sz="2600">
                <a:solidFill>
                  <a:srgbClr val="002060"/>
                </a:solidFill>
              </a:rPr>
              <a:t>的圆，在圆心坐标为（</a:t>
            </a:r>
            <a:r>
              <a:rPr lang="en-US" altLang="zh-CN" sz="2600">
                <a:solidFill>
                  <a:srgbClr val="002060"/>
                </a:solidFill>
              </a:rPr>
              <a:t>400</a:t>
            </a:r>
            <a:r>
              <a:rPr lang="zh-CN" altLang="en-US" sz="2600">
                <a:solidFill>
                  <a:srgbClr val="002060"/>
                </a:solidFill>
              </a:rPr>
              <a:t>，</a:t>
            </a:r>
            <a:r>
              <a:rPr lang="en-US" altLang="zh-CN" sz="2600">
                <a:solidFill>
                  <a:srgbClr val="002060"/>
                </a:solidFill>
              </a:rPr>
              <a:t>150</a:t>
            </a:r>
            <a:r>
              <a:rPr lang="zh-CN" altLang="en-US" sz="2600">
                <a:solidFill>
                  <a:srgbClr val="002060"/>
                </a:solidFill>
              </a:rPr>
              <a:t>）的位置上，画一条弧，弧的起始角度为</a:t>
            </a:r>
            <a:r>
              <a:rPr lang="en-US" altLang="zh-CN" sz="2600">
                <a:solidFill>
                  <a:srgbClr val="002060"/>
                </a:solidFill>
              </a:rPr>
              <a:t>30</a:t>
            </a:r>
            <a:r>
              <a:rPr lang="zh-CN" altLang="en-US" sz="2600">
                <a:solidFill>
                  <a:srgbClr val="002060"/>
                </a:solidFill>
              </a:rPr>
              <a:t>，结束角度为</a:t>
            </a:r>
            <a:r>
              <a:rPr lang="en-US" altLang="zh-CN" sz="2600">
                <a:solidFill>
                  <a:srgbClr val="002060"/>
                </a:solidFill>
              </a:rPr>
              <a:t>120</a:t>
            </a:r>
            <a:r>
              <a:rPr lang="zh-CN" altLang="en-US" sz="2600">
                <a:solidFill>
                  <a:srgbClr val="002060"/>
                </a:solidFill>
              </a:rPr>
              <a:t>，半径为</a:t>
            </a:r>
            <a:r>
              <a:rPr lang="en-US" altLang="zh-CN" sz="2600">
                <a:solidFill>
                  <a:srgbClr val="002060"/>
                </a:solidFill>
              </a:rPr>
              <a:t>50</a:t>
            </a:r>
            <a:r>
              <a:rPr lang="zh-CN" altLang="en-US" sz="2600">
                <a:solidFill>
                  <a:srgbClr val="002060"/>
                </a:solidFill>
              </a:rPr>
              <a:t>。</a:t>
            </a:r>
            <a:endParaRPr lang="zh-CN" alt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a:ln/>
        </p:spPr>
        <p:txBody>
          <a:bodyPr/>
          <a:lstStyle/>
          <a:p>
            <a:pPr eaLnBrk="1" hangingPunct="1"/>
            <a:r>
              <a:rPr lang="en-US" altLang="zh-CN" sz="2800"/>
              <a:t>2. </a:t>
            </a:r>
            <a:r>
              <a:rPr lang="zh-CN" altLang="en-US" sz="2800"/>
              <a:t>面向对象分析</a:t>
            </a:r>
            <a:endParaRPr lang="zh-CN" altLang="en-US"/>
          </a:p>
        </p:txBody>
      </p:sp>
      <p:sp>
        <p:nvSpPr>
          <p:cNvPr id="65539" name="Rectangle 3"/>
          <p:cNvSpPr>
            <a:spLocks noGrp="1" noChangeArrowheads="1"/>
          </p:cNvSpPr>
          <p:nvPr>
            <p:ph type="body" idx="1"/>
          </p:nvPr>
        </p:nvSpPr>
        <p:spPr>
          <a:xfrm>
            <a:off x="566738" y="1752600"/>
            <a:ext cx="8001000" cy="4267200"/>
          </a:xfrm>
          <a:ln/>
        </p:spPr>
        <p:txBody>
          <a:bodyPr/>
          <a:lstStyle/>
          <a:p>
            <a:pPr marL="469900" indent="-469900" algn="l" eaLnBrk="1" hangingPunct="1">
              <a:buFont typeface="Wingdings" pitchFamily="2" charset="2"/>
              <a:buChar char="Ø"/>
            </a:pPr>
            <a:r>
              <a:rPr lang="zh-CN" altLang="zh-CN" sz="2600"/>
              <a:t>确定对象</a:t>
            </a:r>
          </a:p>
          <a:p>
            <a:pPr marL="469900" indent="-469900" algn="l" eaLnBrk="1" hangingPunct="1"/>
            <a:r>
              <a:rPr lang="zh-CN" altLang="zh-CN" sz="2600"/>
              <a:t>	    使用</a:t>
            </a:r>
            <a:r>
              <a:rPr lang="zh-CN" altLang="zh-CN" sz="2600">
                <a:latin typeface="Arial" pitchFamily="34" charset="0"/>
                <a:sym typeface="Arial" pitchFamily="34" charset="0"/>
              </a:rPr>
              <a:t>“</a:t>
            </a:r>
            <a:r>
              <a:rPr lang="zh-CN" altLang="zh-CN" sz="2600"/>
              <a:t>语法分析</a:t>
            </a:r>
            <a:r>
              <a:rPr lang="zh-CN" altLang="zh-CN" sz="2600">
                <a:latin typeface="Arial" pitchFamily="34" charset="0"/>
                <a:sym typeface="Arial" pitchFamily="34" charset="0"/>
              </a:rPr>
              <a:t>”</a:t>
            </a:r>
            <a:r>
              <a:rPr lang="zh-CN" altLang="zh-CN" sz="2600"/>
              <a:t>方法，在需求陈述中包含的名词或名词短语是对象的候选者，它们有下列一些：</a:t>
            </a:r>
          </a:p>
          <a:p>
            <a:pPr marL="469900" indent="-469900" algn="l" eaLnBrk="1" hangingPunct="1"/>
            <a:r>
              <a:rPr lang="zh-CN" altLang="zh-CN" sz="2600"/>
              <a:t> 	</a:t>
            </a:r>
            <a:r>
              <a:rPr lang="zh-CN" altLang="zh-CN" sz="2600" b="1">
                <a:solidFill>
                  <a:schemeClr val="accent2"/>
                </a:solidFill>
              </a:rPr>
              <a:t>	显示器荧光屏</a:t>
            </a:r>
            <a:r>
              <a:rPr lang="zh-CN" altLang="zh-CN" sz="2600"/>
              <a:t>，</a:t>
            </a:r>
            <a:r>
              <a:rPr lang="zh-CN" altLang="zh-CN" sz="2600" b="1">
                <a:solidFill>
                  <a:schemeClr val="accent2"/>
                </a:solidFill>
              </a:rPr>
              <a:t>圆心坐标</a:t>
            </a:r>
            <a:r>
              <a:rPr lang="zh-CN" altLang="zh-CN" sz="2600"/>
              <a:t>，</a:t>
            </a:r>
            <a:r>
              <a:rPr lang="zh-CN" altLang="zh-CN" sz="2600" b="1">
                <a:solidFill>
                  <a:schemeClr val="accent2"/>
                </a:solidFill>
              </a:rPr>
              <a:t>位置</a:t>
            </a:r>
            <a:r>
              <a:rPr lang="zh-CN" altLang="zh-CN" sz="2600"/>
              <a:t>，</a:t>
            </a:r>
            <a:r>
              <a:rPr lang="zh-CN" altLang="zh-CN" sz="2600" b="1">
                <a:solidFill>
                  <a:schemeClr val="accent2"/>
                </a:solidFill>
              </a:rPr>
              <a:t>半径</a:t>
            </a:r>
            <a:r>
              <a:rPr lang="zh-CN" altLang="zh-CN" sz="2600"/>
              <a:t>，</a:t>
            </a:r>
            <a:r>
              <a:rPr lang="zh-CN" altLang="zh-CN" sz="2600" b="1">
                <a:solidFill>
                  <a:schemeClr val="accent2"/>
                </a:solidFill>
              </a:rPr>
              <a:t>圆</a:t>
            </a:r>
            <a:r>
              <a:rPr lang="zh-CN" altLang="zh-CN" sz="2600"/>
              <a:t>，</a:t>
            </a:r>
            <a:r>
              <a:rPr lang="zh-CN" altLang="zh-CN" sz="2600" b="1">
                <a:solidFill>
                  <a:schemeClr val="accent2"/>
                </a:solidFill>
              </a:rPr>
              <a:t>弧</a:t>
            </a:r>
            <a:r>
              <a:rPr lang="zh-CN" altLang="zh-CN" sz="2600"/>
              <a:t>，</a:t>
            </a:r>
            <a:r>
              <a:rPr lang="zh-CN" altLang="zh-CN" sz="2600" b="1">
                <a:solidFill>
                  <a:schemeClr val="accent2"/>
                </a:solidFill>
              </a:rPr>
              <a:t>起始角度</a:t>
            </a:r>
            <a:r>
              <a:rPr lang="zh-CN" altLang="zh-CN" sz="2600"/>
              <a:t>，</a:t>
            </a:r>
            <a:r>
              <a:rPr lang="zh-CN" altLang="zh-CN" sz="2600" b="1">
                <a:solidFill>
                  <a:schemeClr val="accent2"/>
                </a:solidFill>
              </a:rPr>
              <a:t>结束角度</a:t>
            </a:r>
            <a:r>
              <a:rPr lang="zh-CN" altLang="zh-CN" sz="2600"/>
              <a:t>。</a:t>
            </a:r>
            <a:endParaRPr lang="zh-CN" altLang="zh-CN"/>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body" idx="1"/>
          </p:nvPr>
        </p:nvSpPr>
        <p:spPr>
          <a:xfrm>
            <a:off x="566738" y="1052513"/>
            <a:ext cx="8001000" cy="4967287"/>
          </a:xfrm>
          <a:ln/>
        </p:spPr>
        <p:txBody>
          <a:bodyPr/>
          <a:lstStyle/>
          <a:p>
            <a:pPr marL="469900" indent="-469900" algn="l" eaLnBrk="1" hangingPunct="1">
              <a:lnSpc>
                <a:spcPct val="90000"/>
              </a:lnSpc>
            </a:pPr>
            <a:r>
              <a:rPr lang="en-US" altLang="zh-CN" sz="2600" b="1"/>
              <a:t>[</a:t>
            </a:r>
            <a:r>
              <a:rPr lang="zh-CN" altLang="en-US" sz="2600" b="1"/>
              <a:t>分析</a:t>
            </a:r>
            <a:r>
              <a:rPr lang="en-US" altLang="zh-CN" sz="2600" b="1"/>
              <a:t>]</a:t>
            </a:r>
            <a:r>
              <a:rPr lang="zh-CN" altLang="en-US" sz="2600" b="1"/>
              <a:t>：</a:t>
            </a:r>
          </a:p>
          <a:p>
            <a:pPr marL="469900" indent="-469900" algn="l" eaLnBrk="1" hangingPunct="1">
              <a:lnSpc>
                <a:spcPct val="90000"/>
              </a:lnSpc>
            </a:pPr>
            <a:endParaRPr lang="zh-CN" altLang="en-US" sz="1400"/>
          </a:p>
          <a:p>
            <a:pPr marL="469900" indent="-469900" algn="l" eaLnBrk="1" hangingPunct="1">
              <a:lnSpc>
                <a:spcPct val="90000"/>
              </a:lnSpc>
              <a:buClr>
                <a:schemeClr val="tx1"/>
              </a:buClr>
              <a:buFont typeface="Wingdings" pitchFamily="2" charset="2"/>
              <a:buChar char="•"/>
            </a:pPr>
            <a:r>
              <a:rPr lang="zh-CN" altLang="en-US" sz="2400">
                <a:latin typeface="Arial" pitchFamily="34" charset="0"/>
                <a:sym typeface="Arial" pitchFamily="34" charset="0"/>
              </a:rPr>
              <a:t>“</a:t>
            </a:r>
            <a:r>
              <a:rPr lang="zh-CN" altLang="en-US" sz="2400" b="1">
                <a:solidFill>
                  <a:schemeClr val="accent2"/>
                </a:solidFill>
              </a:rPr>
              <a:t>显示器荧光屏</a:t>
            </a:r>
            <a:r>
              <a:rPr lang="zh-CN" altLang="en-US" sz="2400">
                <a:latin typeface="Arial" pitchFamily="34" charset="0"/>
                <a:sym typeface="Arial" pitchFamily="34" charset="0"/>
              </a:rPr>
              <a:t>”</a:t>
            </a:r>
            <a:r>
              <a:rPr lang="zh-CN" altLang="en-US" sz="2400"/>
              <a:t>是一种输出设备，是运行程序的物质基础（硬件平台），应该从候选对象中删去。</a:t>
            </a:r>
          </a:p>
          <a:p>
            <a:pPr marL="469900" indent="-469900" algn="l" eaLnBrk="1" hangingPunct="1">
              <a:lnSpc>
                <a:spcPct val="90000"/>
              </a:lnSpc>
              <a:buClr>
                <a:schemeClr val="tx1"/>
              </a:buClr>
              <a:buFont typeface="Wingdings" pitchFamily="2" charset="2"/>
              <a:buChar char="•"/>
            </a:pPr>
            <a:r>
              <a:rPr lang="zh-CN" altLang="en-US" sz="2400">
                <a:latin typeface="Arial" pitchFamily="34" charset="0"/>
                <a:sym typeface="Arial" pitchFamily="34" charset="0"/>
              </a:rPr>
              <a:t>“</a:t>
            </a:r>
            <a:r>
              <a:rPr lang="zh-CN" altLang="en-US" sz="2400" b="1">
                <a:solidFill>
                  <a:schemeClr val="accent2"/>
                </a:solidFill>
              </a:rPr>
              <a:t>圆心坐标</a:t>
            </a:r>
            <a:r>
              <a:rPr lang="zh-CN" altLang="en-US" sz="2400">
                <a:latin typeface="Arial" pitchFamily="34" charset="0"/>
                <a:sym typeface="Arial" pitchFamily="34" charset="0"/>
              </a:rPr>
              <a:t>”</a:t>
            </a:r>
            <a:r>
              <a:rPr lang="zh-CN" altLang="en-US" sz="2400"/>
              <a:t>和</a:t>
            </a:r>
            <a:r>
              <a:rPr lang="zh-CN" altLang="en-US" sz="2400">
                <a:latin typeface="Arial" pitchFamily="34" charset="0"/>
                <a:sym typeface="Arial" pitchFamily="34" charset="0"/>
              </a:rPr>
              <a:t>“</a:t>
            </a:r>
            <a:r>
              <a:rPr lang="zh-CN" altLang="en-US" sz="2400" b="1">
                <a:solidFill>
                  <a:schemeClr val="accent2"/>
                </a:solidFill>
              </a:rPr>
              <a:t>半径</a:t>
            </a:r>
            <a:r>
              <a:rPr lang="zh-CN" altLang="en-US" sz="2400">
                <a:latin typeface="Arial" pitchFamily="34" charset="0"/>
                <a:sym typeface="Arial" pitchFamily="34" charset="0"/>
              </a:rPr>
              <a:t>”</a:t>
            </a:r>
            <a:r>
              <a:rPr lang="zh-CN" altLang="en-US" sz="2400"/>
              <a:t>实质上是圆和弧的基本属性，并不需要独立存在，因此也应该从候选者中删去。</a:t>
            </a:r>
          </a:p>
          <a:p>
            <a:pPr marL="469900" indent="-469900" algn="l" eaLnBrk="1" hangingPunct="1">
              <a:lnSpc>
                <a:spcPct val="90000"/>
              </a:lnSpc>
              <a:buClr>
                <a:schemeClr val="tx1"/>
              </a:buClr>
              <a:buFont typeface="Wingdings" pitchFamily="2" charset="2"/>
              <a:buChar char="•"/>
            </a:pPr>
            <a:r>
              <a:rPr lang="zh-CN" altLang="en-US" sz="2400">
                <a:latin typeface="Arial" pitchFamily="34" charset="0"/>
                <a:sym typeface="Arial" pitchFamily="34" charset="0"/>
              </a:rPr>
              <a:t>“</a:t>
            </a:r>
            <a:r>
              <a:rPr lang="zh-CN" altLang="en-US" sz="2400" b="1">
                <a:solidFill>
                  <a:schemeClr val="accent2"/>
                </a:solidFill>
              </a:rPr>
              <a:t>位置</a:t>
            </a:r>
            <a:r>
              <a:rPr lang="zh-CN" altLang="en-US" sz="2400" b="1">
                <a:solidFill>
                  <a:schemeClr val="accent2"/>
                </a:solidFill>
                <a:latin typeface="Arial" pitchFamily="34" charset="0"/>
                <a:sym typeface="Arial" pitchFamily="34" charset="0"/>
              </a:rPr>
              <a:t>”</a:t>
            </a:r>
            <a:r>
              <a:rPr lang="zh-CN" altLang="en-US" sz="2400"/>
              <a:t>实际上是指圆心的位置，也就是圆心坐标，没必要重复列出。</a:t>
            </a:r>
          </a:p>
          <a:p>
            <a:pPr marL="469900" indent="-469900" algn="l" eaLnBrk="1" hangingPunct="1">
              <a:lnSpc>
                <a:spcPct val="90000"/>
              </a:lnSpc>
              <a:buClr>
                <a:schemeClr val="tx1"/>
              </a:buClr>
              <a:buFont typeface="Wingdings" pitchFamily="2" charset="2"/>
              <a:buChar char="•"/>
            </a:pPr>
            <a:r>
              <a:rPr lang="zh-CN" altLang="en-US" sz="2400">
                <a:latin typeface="Arial" pitchFamily="34" charset="0"/>
                <a:sym typeface="Arial" pitchFamily="34" charset="0"/>
              </a:rPr>
              <a:t>“</a:t>
            </a:r>
            <a:r>
              <a:rPr lang="zh-CN" altLang="en-US" sz="2400" b="1">
                <a:solidFill>
                  <a:schemeClr val="accent2"/>
                </a:solidFill>
              </a:rPr>
              <a:t>起始角度</a:t>
            </a:r>
            <a:r>
              <a:rPr lang="zh-CN" altLang="en-US" sz="2400">
                <a:latin typeface="Arial" pitchFamily="34" charset="0"/>
                <a:sym typeface="Arial" pitchFamily="34" charset="0"/>
              </a:rPr>
              <a:t>”</a:t>
            </a:r>
            <a:r>
              <a:rPr lang="zh-CN" altLang="en-US" sz="2400"/>
              <a:t>和</a:t>
            </a:r>
            <a:r>
              <a:rPr lang="zh-CN" altLang="en-US" sz="2400">
                <a:latin typeface="Arial" pitchFamily="34" charset="0"/>
                <a:sym typeface="Arial" pitchFamily="34" charset="0"/>
              </a:rPr>
              <a:t>“</a:t>
            </a:r>
            <a:r>
              <a:rPr lang="zh-CN" altLang="en-US" sz="2400" b="1">
                <a:solidFill>
                  <a:schemeClr val="accent2"/>
                </a:solidFill>
              </a:rPr>
              <a:t>结束角度</a:t>
            </a:r>
            <a:r>
              <a:rPr lang="zh-CN" altLang="en-US" sz="2400">
                <a:latin typeface="Arial" pitchFamily="34" charset="0"/>
                <a:sym typeface="Arial" pitchFamily="34" charset="0"/>
              </a:rPr>
              <a:t>”</a:t>
            </a:r>
            <a:r>
              <a:rPr lang="zh-CN" altLang="en-US" sz="2400"/>
              <a:t>实质上是弧的属性，也应该从候选者中删去。</a:t>
            </a:r>
          </a:p>
          <a:p>
            <a:pPr marL="469900" indent="-469900" algn="l" eaLnBrk="1" hangingPunct="1">
              <a:lnSpc>
                <a:spcPct val="90000"/>
              </a:lnSpc>
              <a:buClr>
                <a:schemeClr val="tx1"/>
              </a:buClr>
            </a:pPr>
            <a:endParaRPr lang="zh-CN" altLang="en-US" sz="1000"/>
          </a:p>
          <a:p>
            <a:pPr marL="469900" indent="-469900" algn="l" eaLnBrk="1" hangingPunct="1">
              <a:lnSpc>
                <a:spcPct val="90000"/>
              </a:lnSpc>
              <a:buClr>
                <a:schemeClr val="tx1"/>
              </a:buClr>
            </a:pPr>
            <a:r>
              <a:rPr lang="en-US" altLang="zh-CN" sz="2600" b="1"/>
              <a:t>[</a:t>
            </a:r>
            <a:r>
              <a:rPr lang="zh-CN" altLang="en-US" sz="2600" b="1"/>
              <a:t>结论</a:t>
            </a:r>
            <a:r>
              <a:rPr lang="en-US" altLang="zh-CN" sz="2600" b="1"/>
              <a:t>]</a:t>
            </a:r>
            <a:r>
              <a:rPr lang="zh-CN" altLang="en-US" sz="2600" b="1"/>
              <a:t>：</a:t>
            </a:r>
          </a:p>
          <a:p>
            <a:pPr marL="469900" indent="-469900" algn="l" eaLnBrk="1" hangingPunct="1">
              <a:lnSpc>
                <a:spcPct val="90000"/>
              </a:lnSpc>
              <a:buClr>
                <a:schemeClr val="tx1"/>
              </a:buClr>
            </a:pPr>
            <a:r>
              <a:rPr lang="zh-CN" altLang="en-US" sz="2600"/>
              <a:t>	    最后得出的是</a:t>
            </a:r>
            <a:r>
              <a:rPr lang="zh-CN" altLang="en-US" sz="2600" b="1">
                <a:solidFill>
                  <a:schemeClr val="accent2"/>
                </a:solidFill>
              </a:rPr>
              <a:t>圆</a:t>
            </a:r>
            <a:r>
              <a:rPr lang="en-US" altLang="zh-CN" sz="2600"/>
              <a:t>(Circle)</a:t>
            </a:r>
            <a:r>
              <a:rPr lang="zh-CN" altLang="en-US" sz="2600"/>
              <a:t>和</a:t>
            </a:r>
            <a:r>
              <a:rPr lang="zh-CN" altLang="en-US" sz="2600" b="1">
                <a:solidFill>
                  <a:schemeClr val="accent2"/>
                </a:solidFill>
              </a:rPr>
              <a:t>弧</a:t>
            </a:r>
            <a:r>
              <a:rPr lang="en-US" altLang="zh-CN" sz="2600"/>
              <a:t>(Arc)</a:t>
            </a:r>
            <a:r>
              <a:rPr lang="zh-CN" altLang="en-US" sz="2600"/>
              <a:t>两类对象。</a:t>
            </a:r>
            <a:endParaRPr lang="zh-CN" alt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type="body" idx="1"/>
          </p:nvPr>
        </p:nvSpPr>
        <p:spPr>
          <a:xfrm>
            <a:off x="566738" y="1752600"/>
            <a:ext cx="8001000" cy="4267200"/>
          </a:xfrm>
          <a:ln/>
        </p:spPr>
        <p:txBody>
          <a:bodyPr/>
          <a:lstStyle/>
          <a:p>
            <a:pPr marL="469900" indent="-469900" algn="l" eaLnBrk="1" hangingPunct="1">
              <a:buFont typeface="Wingdings" pitchFamily="2" charset="2"/>
              <a:buChar char="•"/>
            </a:pPr>
            <a:r>
              <a:rPr lang="zh-CN" altLang="en-US" sz="2600" b="1">
                <a:solidFill>
                  <a:schemeClr val="accent2"/>
                </a:solidFill>
              </a:rPr>
              <a:t>圆</a:t>
            </a:r>
            <a:r>
              <a:rPr lang="zh-CN" altLang="en-US" sz="2600"/>
              <a:t>的两个基本属性是圆心坐标和半径。</a:t>
            </a:r>
          </a:p>
          <a:p>
            <a:pPr marL="469900" indent="-469900" algn="l" eaLnBrk="1" hangingPunct="1">
              <a:buFont typeface="Wingdings" pitchFamily="2" charset="2"/>
              <a:buChar char="•"/>
            </a:pPr>
            <a:r>
              <a:rPr lang="zh-CN" altLang="en-US" sz="2600" b="1">
                <a:solidFill>
                  <a:schemeClr val="accent2"/>
                </a:solidFill>
              </a:rPr>
              <a:t>弧</a:t>
            </a:r>
            <a:r>
              <a:rPr lang="zh-CN" altLang="en-US" sz="2600"/>
              <a:t>的基本属性有圆心坐标，半径，起始角度和结束角度。</a:t>
            </a:r>
          </a:p>
          <a:p>
            <a:pPr marL="469900" indent="-469900" algn="l" eaLnBrk="1" hangingPunct="1"/>
            <a:r>
              <a:rPr lang="en-US" altLang="zh-CN" sz="2600" b="1"/>
              <a:t>[</a:t>
            </a:r>
            <a:r>
              <a:rPr lang="zh-CN" altLang="en-US" sz="2600" b="1"/>
              <a:t>分析</a:t>
            </a:r>
            <a:r>
              <a:rPr lang="en-US" altLang="zh-CN" sz="2600" b="1"/>
              <a:t>]</a:t>
            </a:r>
            <a:r>
              <a:rPr lang="zh-CN" altLang="en-US" sz="2600" b="1"/>
              <a:t>：</a:t>
            </a:r>
          </a:p>
          <a:p>
            <a:pPr marL="469900" indent="-469900" algn="l" eaLnBrk="1" hangingPunct="1"/>
            <a:r>
              <a:rPr lang="zh-CN" altLang="en-US" sz="2600"/>
              <a:t>	    由于不可能在需求陈述中找到所有属性，还必须借助领域知识和常识，才能分析得出所需要的全部属性。因此，圆和弧都应该再增加一个属性</a:t>
            </a:r>
            <a:r>
              <a:rPr lang="en-US" altLang="zh-CN" sz="2600">
                <a:latin typeface="Arial" pitchFamily="34" charset="0"/>
                <a:sym typeface="Arial" pitchFamily="34" charset="0"/>
              </a:rPr>
              <a:t>——</a:t>
            </a:r>
            <a:r>
              <a:rPr lang="zh-CN" altLang="en-US" sz="2600"/>
              <a:t>可见性。</a:t>
            </a:r>
          </a:p>
          <a:p>
            <a:pPr marL="469900" indent="-469900" algn="l" eaLnBrk="1" hangingPunct="1"/>
            <a:endParaRPr lang="zh-CN" altLang="en-US" sz="2600"/>
          </a:p>
        </p:txBody>
      </p:sp>
      <p:sp>
        <p:nvSpPr>
          <p:cNvPr id="67587" name="Rectangle 5"/>
          <p:cNvSpPr>
            <a:spLocks noGrp="1" noChangeArrowheads="1"/>
          </p:cNvSpPr>
          <p:nvPr>
            <p:ph type="title" idx="4294967295"/>
          </p:nvPr>
        </p:nvSpPr>
        <p:spPr>
          <a:ln/>
        </p:spPr>
        <p:txBody>
          <a:bodyPr/>
          <a:lstStyle/>
          <a:p>
            <a:pPr eaLnBrk="1" hangingPunct="1">
              <a:buClr>
                <a:schemeClr val="accent2"/>
              </a:buClr>
              <a:buFont typeface="Wingdings" pitchFamily="2" charset="2"/>
              <a:buChar char="Ø"/>
            </a:pPr>
            <a:r>
              <a:rPr lang="en-US" altLang="zh-CN" sz="2600"/>
              <a:t> </a:t>
            </a:r>
            <a:r>
              <a:rPr lang="zh-CN" altLang="en-US" sz="2600"/>
              <a:t>确定属性</a:t>
            </a:r>
            <a:endParaRPr lang="zh-CN" alt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a:ln/>
        </p:spPr>
        <p:txBody>
          <a:bodyPr/>
          <a:lstStyle/>
          <a:p>
            <a:pPr eaLnBrk="1" hangingPunct="1">
              <a:buClr>
                <a:schemeClr val="accent2"/>
              </a:buClr>
              <a:buFont typeface="Wingdings" pitchFamily="2" charset="2"/>
              <a:buChar char="Ø"/>
            </a:pPr>
            <a:r>
              <a:rPr lang="en-US" altLang="zh-CN" sz="2600"/>
              <a:t> </a:t>
            </a:r>
            <a:r>
              <a:rPr lang="zh-CN" altLang="en-US" sz="2600"/>
              <a:t>确定服务</a:t>
            </a:r>
            <a:endParaRPr lang="zh-CN" altLang="en-US"/>
          </a:p>
        </p:txBody>
      </p:sp>
      <p:sp>
        <p:nvSpPr>
          <p:cNvPr id="68611" name="Rectangle 3"/>
          <p:cNvSpPr>
            <a:spLocks noGrp="1" noChangeArrowheads="1"/>
          </p:cNvSpPr>
          <p:nvPr>
            <p:ph type="body" idx="1"/>
          </p:nvPr>
        </p:nvSpPr>
        <p:spPr>
          <a:xfrm>
            <a:off x="566738" y="1752600"/>
            <a:ext cx="8001000" cy="4267200"/>
          </a:xfrm>
          <a:ln/>
        </p:spPr>
        <p:txBody>
          <a:bodyPr/>
          <a:lstStyle/>
          <a:p>
            <a:pPr marL="469900" indent="-469900" algn="l" eaLnBrk="1" hangingPunct="1"/>
            <a:r>
              <a:rPr lang="en-US" altLang="zh-CN" sz="2600">
                <a:solidFill>
                  <a:schemeClr val="tx2"/>
                </a:solidFill>
              </a:rPr>
              <a:t>	    </a:t>
            </a:r>
            <a:r>
              <a:rPr lang="zh-CN" altLang="en-US" sz="2600">
                <a:solidFill>
                  <a:schemeClr val="tx2"/>
                </a:solidFill>
              </a:rPr>
              <a:t>在分析阶段可以认为，每个属性都是可以访问的。所谓可以访问是指提供了访问对象属性的对外接口。（由对象主动地向外界提供服务）</a:t>
            </a:r>
          </a:p>
          <a:p>
            <a:pPr marL="469900" indent="-469900" algn="l" eaLnBrk="1" hangingPunct="1"/>
            <a:r>
              <a:rPr lang="zh-CN" altLang="en-US"/>
              <a:t>	</a:t>
            </a:r>
            <a:r>
              <a:rPr lang="en-US" altLang="zh-CN" sz="2600" b="1"/>
              <a:t>[</a:t>
            </a:r>
            <a:r>
              <a:rPr lang="zh-CN" altLang="en-US" sz="2600" b="1"/>
              <a:t>分析</a:t>
            </a:r>
            <a:r>
              <a:rPr lang="en-US" altLang="zh-CN" sz="2600" b="1"/>
              <a:t>]</a:t>
            </a:r>
            <a:r>
              <a:rPr lang="zh-CN" altLang="en-US" sz="2600" b="1"/>
              <a:t>：</a:t>
            </a:r>
            <a:r>
              <a:rPr lang="zh-CN" altLang="en-US"/>
              <a:t> </a:t>
            </a:r>
          </a:p>
          <a:p>
            <a:pPr marL="469900" indent="-469900" algn="l" eaLnBrk="1" hangingPunct="1"/>
            <a:r>
              <a:rPr lang="zh-CN" altLang="en-US" sz="2600">
                <a:solidFill>
                  <a:schemeClr val="tx2"/>
                </a:solidFill>
              </a:rPr>
              <a:t>        由这个程序应完成的功能可知，圆和弧都应该提供在荧光屏上</a:t>
            </a:r>
            <a:r>
              <a:rPr lang="zh-CN" altLang="en-US" sz="2600">
                <a:solidFill>
                  <a:schemeClr val="tx2"/>
                </a:solidFill>
                <a:latin typeface="Arial" pitchFamily="34" charset="0"/>
                <a:sym typeface="Arial" pitchFamily="34" charset="0"/>
              </a:rPr>
              <a:t>“</a:t>
            </a:r>
            <a:r>
              <a:rPr lang="zh-CN" altLang="en-US" sz="2600" b="1">
                <a:solidFill>
                  <a:schemeClr val="accent2"/>
                </a:solidFill>
              </a:rPr>
              <a:t>画自己</a:t>
            </a:r>
            <a:r>
              <a:rPr lang="zh-CN" altLang="en-US" sz="2600">
                <a:solidFill>
                  <a:schemeClr val="tx2"/>
                </a:solidFill>
                <a:latin typeface="Arial" pitchFamily="34" charset="0"/>
                <a:sym typeface="Arial" pitchFamily="34" charset="0"/>
              </a:rPr>
              <a:t>”</a:t>
            </a:r>
            <a:r>
              <a:rPr lang="zh-CN" altLang="en-US" sz="2600">
                <a:solidFill>
                  <a:schemeClr val="tx2"/>
                </a:solidFill>
              </a:rPr>
              <a:t>的服务。相应地也应该提供</a:t>
            </a:r>
            <a:r>
              <a:rPr lang="zh-CN" altLang="en-US" sz="2600">
                <a:solidFill>
                  <a:schemeClr val="tx2"/>
                </a:solidFill>
                <a:latin typeface="Arial" pitchFamily="34" charset="0"/>
                <a:sym typeface="Arial" pitchFamily="34" charset="0"/>
              </a:rPr>
              <a:t>“</a:t>
            </a:r>
            <a:r>
              <a:rPr lang="zh-CN" altLang="en-US" sz="2600" b="1">
                <a:solidFill>
                  <a:schemeClr val="accent2"/>
                </a:solidFill>
              </a:rPr>
              <a:t>隐藏自己</a:t>
            </a:r>
            <a:r>
              <a:rPr lang="zh-CN" altLang="en-US" sz="2600">
                <a:solidFill>
                  <a:schemeClr val="tx2"/>
                </a:solidFill>
                <a:latin typeface="Arial" pitchFamily="34" charset="0"/>
                <a:sym typeface="Arial" pitchFamily="34" charset="0"/>
              </a:rPr>
              <a:t>”</a:t>
            </a:r>
            <a:r>
              <a:rPr lang="zh-CN" altLang="en-US" sz="2600">
                <a:solidFill>
                  <a:schemeClr val="tx2"/>
                </a:solidFill>
              </a:rPr>
              <a:t>这样一个服务。</a:t>
            </a:r>
            <a:r>
              <a:rPr lang="zh-CN" altLang="en-US"/>
              <a:t> </a:t>
            </a:r>
          </a:p>
          <a:p>
            <a:pPr marL="469900" indent="-469900" algn="l" eaLnBrk="1" hangingPunct="1"/>
            <a:endParaRPr lang="zh-CN" altLang="en-US" sz="2600">
              <a:solidFill>
                <a:schemeClr val="tx2"/>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3"/>
          <p:cNvSpPr>
            <a:spLocks noGrp="1" noChangeArrowheads="1"/>
          </p:cNvSpPr>
          <p:nvPr>
            <p:ph type="title" idx="4294967295"/>
          </p:nvPr>
        </p:nvSpPr>
        <p:spPr>
          <a:ln/>
        </p:spPr>
        <p:txBody>
          <a:bodyPr/>
          <a:lstStyle/>
          <a:p>
            <a:pPr eaLnBrk="1" hangingPunct="1"/>
            <a:r>
              <a:rPr lang="en-US" altLang="zh-CN" sz="2600" b="1"/>
              <a:t>[</a:t>
            </a:r>
            <a:r>
              <a:rPr lang="zh-CN" altLang="en-US" sz="2600" b="1"/>
              <a:t>结论</a:t>
            </a:r>
            <a:r>
              <a:rPr lang="en-US" altLang="zh-CN" sz="2600" b="1"/>
              <a:t>]</a:t>
            </a:r>
            <a:r>
              <a:rPr lang="zh-CN" altLang="en-US" sz="2600" b="1"/>
              <a:t>：</a:t>
            </a:r>
            <a:endParaRPr lang="zh-CN" altLang="en-US"/>
          </a:p>
        </p:txBody>
      </p:sp>
      <p:sp>
        <p:nvSpPr>
          <p:cNvPr id="69635" name="Rectangle 44"/>
          <p:cNvSpPr>
            <a:spLocks noGrp="1" noChangeArrowheads="1"/>
          </p:cNvSpPr>
          <p:nvPr>
            <p:ph type="body" idx="1"/>
          </p:nvPr>
        </p:nvSpPr>
        <p:spPr>
          <a:xfrm>
            <a:off x="539750" y="1773238"/>
            <a:ext cx="8001000" cy="4267200"/>
          </a:xfrm>
          <a:ln/>
        </p:spPr>
        <p:txBody>
          <a:bodyPr/>
          <a:lstStyle/>
          <a:p>
            <a:pPr marL="469900" indent="-469900" algn="l" eaLnBrk="1" hangingPunct="1"/>
            <a:r>
              <a:rPr lang="en-US" altLang="zh-CN" sz="2600"/>
              <a:t>	    </a:t>
            </a:r>
            <a:r>
              <a:rPr lang="zh-CN" altLang="en-US" sz="2600"/>
              <a:t>圆和弧分别有各自的属性和服务，如下图所示。</a:t>
            </a:r>
            <a:endParaRPr lang="zh-CN" altLang="en-US"/>
          </a:p>
        </p:txBody>
      </p:sp>
      <p:grpSp>
        <p:nvGrpSpPr>
          <p:cNvPr id="69636" name="Group 49"/>
          <p:cNvGrpSpPr>
            <a:grpSpLocks/>
          </p:cNvGrpSpPr>
          <p:nvPr/>
        </p:nvGrpSpPr>
        <p:grpSpPr bwMode="auto">
          <a:xfrm>
            <a:off x="1906588" y="2708275"/>
            <a:ext cx="2089150" cy="3503613"/>
            <a:chOff x="0" y="0"/>
            <a:chExt cx="1316" cy="2207"/>
          </a:xfrm>
        </p:grpSpPr>
        <p:sp>
          <p:nvSpPr>
            <p:cNvPr id="69637" name="Rectangle 45"/>
            <p:cNvSpPr>
              <a:spLocks noChangeArrowheads="1"/>
            </p:cNvSpPr>
            <p:nvPr/>
          </p:nvSpPr>
          <p:spPr bwMode="auto">
            <a:xfrm>
              <a:off x="0" y="14"/>
              <a:ext cx="1316" cy="2193"/>
            </a:xfrm>
            <a:prstGeom prst="rect">
              <a:avLst/>
            </a:prstGeom>
            <a:solidFill>
              <a:schemeClr val="bg1"/>
            </a:solidFill>
            <a:ln w="9525" cmpd="sng">
              <a:solidFill>
                <a:schemeClr val="tx1"/>
              </a:solidFill>
              <a:miter lim="800000"/>
              <a:headEnd/>
              <a:tailEnd/>
            </a:ln>
          </p:spPr>
          <p:txBody>
            <a:bodyPr anchor="ctr">
              <a:spAutoFit/>
            </a:bodyPr>
            <a:lstStyle/>
            <a:p>
              <a:pPr>
                <a:buFont typeface="Wingdings" pitchFamily="2" charset="2"/>
                <a:buNone/>
              </a:pPr>
              <a:endParaRPr lang="zh-CN" altLang="en-US" sz="3200" b="1">
                <a:solidFill>
                  <a:srgbClr val="000000"/>
                </a:solidFill>
                <a:sym typeface="Verdana" pitchFamily="34" charset="0"/>
              </a:endParaRPr>
            </a:p>
            <a:p>
              <a:pPr>
                <a:buFont typeface="Wingdings" pitchFamily="2" charset="2"/>
                <a:buNone/>
              </a:pPr>
              <a:r>
                <a:rPr lang="zh-CN" altLang="en-US" sz="2200" b="1">
                  <a:solidFill>
                    <a:srgbClr val="000000"/>
                  </a:solidFill>
                  <a:sym typeface="Verdana" pitchFamily="34" charset="0"/>
                </a:rPr>
                <a:t>圆心坐标</a:t>
              </a:r>
            </a:p>
            <a:p>
              <a:pPr>
                <a:buFont typeface="Wingdings" pitchFamily="2" charset="2"/>
                <a:buNone/>
              </a:pPr>
              <a:r>
                <a:rPr lang="zh-CN" altLang="en-US" sz="2200" b="1">
                  <a:solidFill>
                    <a:srgbClr val="000000"/>
                  </a:solidFill>
                  <a:sym typeface="Verdana" pitchFamily="34" charset="0"/>
                </a:rPr>
                <a:t>半径</a:t>
              </a:r>
            </a:p>
            <a:p>
              <a:pPr>
                <a:buFont typeface="Wingdings" pitchFamily="2" charset="2"/>
                <a:buNone/>
              </a:pPr>
              <a:r>
                <a:rPr lang="zh-CN" altLang="en-US" sz="2200" b="1">
                  <a:solidFill>
                    <a:srgbClr val="000000"/>
                  </a:solidFill>
                  <a:sym typeface="Verdana" pitchFamily="34" charset="0"/>
                </a:rPr>
                <a:t>可见性</a:t>
              </a:r>
            </a:p>
            <a:p>
              <a:pPr>
                <a:buFont typeface="Wingdings" pitchFamily="2" charset="2"/>
                <a:buNone/>
              </a:pPr>
              <a:endParaRPr lang="zh-CN" altLang="en-US" sz="1400" b="1">
                <a:solidFill>
                  <a:srgbClr val="000000"/>
                </a:solidFill>
                <a:sym typeface="Verdana" pitchFamily="34" charset="0"/>
              </a:endParaRPr>
            </a:p>
            <a:p>
              <a:pPr>
                <a:buFont typeface="Wingdings" pitchFamily="2" charset="2"/>
                <a:buNone/>
              </a:pPr>
              <a:r>
                <a:rPr lang="zh-CN" altLang="en-US" sz="2200" b="1">
                  <a:solidFill>
                    <a:srgbClr val="000000"/>
                  </a:solidFill>
                  <a:sym typeface="Verdana" pitchFamily="34" charset="0"/>
                </a:rPr>
                <a:t>读</a:t>
              </a:r>
              <a:r>
                <a:rPr lang="en-US" altLang="zh-CN" sz="2200" b="1">
                  <a:solidFill>
                    <a:srgbClr val="000000"/>
                  </a:solidFill>
                  <a:sym typeface="Verdana" pitchFamily="34" charset="0"/>
                </a:rPr>
                <a:t>/</a:t>
              </a:r>
              <a:r>
                <a:rPr lang="zh-CN" altLang="en-US" sz="2200" b="1">
                  <a:solidFill>
                    <a:srgbClr val="000000"/>
                  </a:solidFill>
                  <a:sym typeface="Verdana" pitchFamily="34" charset="0"/>
                </a:rPr>
                <a:t>写圆心坐标</a:t>
              </a:r>
            </a:p>
            <a:p>
              <a:pPr>
                <a:buFont typeface="Wingdings" pitchFamily="2" charset="2"/>
                <a:buNone/>
              </a:pPr>
              <a:r>
                <a:rPr lang="zh-CN" altLang="en-US" sz="2200" b="1">
                  <a:solidFill>
                    <a:srgbClr val="000000"/>
                  </a:solidFill>
                  <a:sym typeface="Verdana" pitchFamily="34" charset="0"/>
                </a:rPr>
                <a:t>读</a:t>
              </a:r>
              <a:r>
                <a:rPr lang="en-US" altLang="zh-CN" sz="2200" b="1">
                  <a:solidFill>
                    <a:srgbClr val="000000"/>
                  </a:solidFill>
                  <a:sym typeface="Verdana" pitchFamily="34" charset="0"/>
                </a:rPr>
                <a:t>/</a:t>
              </a:r>
              <a:r>
                <a:rPr lang="zh-CN" altLang="en-US" sz="2200" b="1">
                  <a:solidFill>
                    <a:srgbClr val="000000"/>
                  </a:solidFill>
                  <a:sym typeface="Verdana" pitchFamily="34" charset="0"/>
                </a:rPr>
                <a:t>写半径</a:t>
              </a:r>
            </a:p>
            <a:p>
              <a:pPr>
                <a:buFont typeface="Wingdings" pitchFamily="2" charset="2"/>
                <a:buNone/>
              </a:pPr>
              <a:r>
                <a:rPr lang="zh-CN" altLang="en-US" sz="2200" b="1">
                  <a:solidFill>
                    <a:srgbClr val="000000"/>
                  </a:solidFill>
                  <a:sym typeface="Verdana" pitchFamily="34" charset="0"/>
                </a:rPr>
                <a:t>读</a:t>
              </a:r>
              <a:r>
                <a:rPr lang="en-US" altLang="zh-CN" sz="2200" b="1">
                  <a:solidFill>
                    <a:srgbClr val="000000"/>
                  </a:solidFill>
                  <a:sym typeface="Verdana" pitchFamily="34" charset="0"/>
                </a:rPr>
                <a:t>/</a:t>
              </a:r>
              <a:r>
                <a:rPr lang="zh-CN" altLang="en-US" sz="2200" b="1">
                  <a:solidFill>
                    <a:srgbClr val="000000"/>
                  </a:solidFill>
                  <a:sym typeface="Verdana" pitchFamily="34" charset="0"/>
                </a:rPr>
                <a:t>写可见性</a:t>
              </a:r>
            </a:p>
            <a:p>
              <a:pPr>
                <a:buFont typeface="Wingdings" pitchFamily="2" charset="2"/>
                <a:buNone/>
              </a:pPr>
              <a:r>
                <a:rPr lang="zh-CN" altLang="en-US" sz="2200" b="1">
                  <a:solidFill>
                    <a:srgbClr val="000000"/>
                  </a:solidFill>
                  <a:sym typeface="Verdana" pitchFamily="34" charset="0"/>
                </a:rPr>
                <a:t>显示</a:t>
              </a:r>
            </a:p>
            <a:p>
              <a:pPr>
                <a:buFont typeface="Wingdings" pitchFamily="2" charset="2"/>
                <a:buNone/>
              </a:pPr>
              <a:r>
                <a:rPr lang="zh-CN" altLang="en-US" sz="2200" b="1">
                  <a:solidFill>
                    <a:srgbClr val="000000"/>
                  </a:solidFill>
                  <a:sym typeface="Verdana" pitchFamily="34" charset="0"/>
                </a:rPr>
                <a:t>隐藏</a:t>
              </a:r>
              <a:endParaRPr lang="zh-CN" altLang="en-US"/>
            </a:p>
          </p:txBody>
        </p:sp>
        <p:sp>
          <p:nvSpPr>
            <p:cNvPr id="69638" name="Line 46"/>
            <p:cNvSpPr>
              <a:spLocks noChangeShapeType="1"/>
            </p:cNvSpPr>
            <p:nvPr/>
          </p:nvSpPr>
          <p:spPr bwMode="auto">
            <a:xfrm>
              <a:off x="23" y="1043"/>
              <a:ext cx="1270" cy="1"/>
            </a:xfrm>
            <a:prstGeom prst="line">
              <a:avLst/>
            </a:prstGeom>
            <a:noFill/>
            <a:ln w="9525" cmpd="sng">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zh-CN">
                <a:solidFill>
                  <a:srgbClr val="000000"/>
                </a:solidFill>
                <a:sym typeface="Verdana" pitchFamily="34" charset="0"/>
              </a:endParaRPr>
            </a:p>
          </p:txBody>
        </p:sp>
        <p:sp>
          <p:nvSpPr>
            <p:cNvPr id="69639" name="Line 47"/>
            <p:cNvSpPr>
              <a:spLocks noChangeShapeType="1"/>
            </p:cNvSpPr>
            <p:nvPr/>
          </p:nvSpPr>
          <p:spPr bwMode="auto">
            <a:xfrm>
              <a:off x="23" y="317"/>
              <a:ext cx="1270" cy="1"/>
            </a:xfrm>
            <a:prstGeom prst="line">
              <a:avLst/>
            </a:prstGeom>
            <a:noFill/>
            <a:ln w="9525" cmpd="sng">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zh-CN">
                <a:solidFill>
                  <a:srgbClr val="000000"/>
                </a:solidFill>
                <a:sym typeface="Verdana" pitchFamily="34" charset="0"/>
              </a:endParaRPr>
            </a:p>
          </p:txBody>
        </p:sp>
        <p:sp>
          <p:nvSpPr>
            <p:cNvPr id="69640" name="Text Box 48"/>
            <p:cNvSpPr>
              <a:spLocks noChangeArrowheads="1"/>
            </p:cNvSpPr>
            <p:nvPr/>
          </p:nvSpPr>
          <p:spPr bwMode="auto">
            <a:xfrm>
              <a:off x="500" y="0"/>
              <a:ext cx="3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pPr>
                <a:spcBef>
                  <a:spcPct val="50000"/>
                </a:spcBef>
                <a:buFont typeface="Wingdings" pitchFamily="2" charset="2"/>
                <a:buNone/>
              </a:pPr>
              <a:r>
                <a:rPr lang="zh-CN" altLang="en-US" b="1"/>
                <a:t>圆</a:t>
              </a:r>
              <a:endParaRPr lang="zh-CN" altLang="en-US"/>
            </a:p>
          </p:txBody>
        </p:sp>
      </p:grpSp>
      <p:grpSp>
        <p:nvGrpSpPr>
          <p:cNvPr id="69641" name="Group 56"/>
          <p:cNvGrpSpPr>
            <a:grpSpLocks/>
          </p:cNvGrpSpPr>
          <p:nvPr/>
        </p:nvGrpSpPr>
        <p:grpSpPr bwMode="auto">
          <a:xfrm>
            <a:off x="4859338" y="2565400"/>
            <a:ext cx="2087562" cy="4159250"/>
            <a:chOff x="0" y="0"/>
            <a:chExt cx="1315" cy="2620"/>
          </a:xfrm>
        </p:grpSpPr>
        <p:sp>
          <p:nvSpPr>
            <p:cNvPr id="69642" name="Rectangle 51"/>
            <p:cNvSpPr>
              <a:spLocks noChangeArrowheads="1"/>
            </p:cNvSpPr>
            <p:nvPr/>
          </p:nvSpPr>
          <p:spPr bwMode="auto">
            <a:xfrm>
              <a:off x="0" y="0"/>
              <a:ext cx="1315" cy="2620"/>
            </a:xfrm>
            <a:prstGeom prst="rect">
              <a:avLst/>
            </a:prstGeom>
            <a:solidFill>
              <a:schemeClr val="bg1"/>
            </a:solidFill>
            <a:ln w="9525" cmpd="sng">
              <a:solidFill>
                <a:schemeClr val="tx1"/>
              </a:solidFill>
              <a:miter lim="800000"/>
              <a:headEnd/>
              <a:tailEnd/>
            </a:ln>
          </p:spPr>
          <p:txBody>
            <a:bodyPr anchor="ctr">
              <a:spAutoFit/>
            </a:bodyPr>
            <a:lstStyle/>
            <a:p>
              <a:pPr>
                <a:buFont typeface="Wingdings" pitchFamily="2" charset="2"/>
                <a:buNone/>
              </a:pPr>
              <a:endParaRPr lang="zh-CN" altLang="en-US" sz="3200" b="1">
                <a:solidFill>
                  <a:srgbClr val="000000"/>
                </a:solidFill>
                <a:sym typeface="Verdana" pitchFamily="34" charset="0"/>
              </a:endParaRPr>
            </a:p>
            <a:p>
              <a:pPr>
                <a:buFont typeface="Wingdings" pitchFamily="2" charset="2"/>
                <a:buNone/>
              </a:pPr>
              <a:r>
                <a:rPr lang="zh-CN" altLang="en-US" sz="1800" b="1">
                  <a:solidFill>
                    <a:srgbClr val="000000"/>
                  </a:solidFill>
                  <a:sym typeface="Verdana" pitchFamily="34" charset="0"/>
                </a:rPr>
                <a:t>圆心坐标</a:t>
              </a:r>
            </a:p>
            <a:p>
              <a:pPr>
                <a:buFont typeface="Wingdings" pitchFamily="2" charset="2"/>
                <a:buNone/>
              </a:pPr>
              <a:r>
                <a:rPr lang="zh-CN" altLang="en-US" sz="1800" b="1">
                  <a:solidFill>
                    <a:srgbClr val="000000"/>
                  </a:solidFill>
                  <a:sym typeface="Verdana" pitchFamily="34" charset="0"/>
                </a:rPr>
                <a:t>半径</a:t>
              </a:r>
            </a:p>
            <a:p>
              <a:pPr>
                <a:buFont typeface="Wingdings" pitchFamily="2" charset="2"/>
                <a:buNone/>
              </a:pPr>
              <a:r>
                <a:rPr lang="zh-CN" altLang="en-US" sz="1800" b="1">
                  <a:solidFill>
                    <a:srgbClr val="000000"/>
                  </a:solidFill>
                  <a:sym typeface="Verdana" pitchFamily="34" charset="0"/>
                </a:rPr>
                <a:t>起始角度</a:t>
              </a:r>
            </a:p>
            <a:p>
              <a:pPr>
                <a:buFont typeface="Wingdings" pitchFamily="2" charset="2"/>
                <a:buNone/>
              </a:pPr>
              <a:r>
                <a:rPr lang="zh-CN" altLang="en-US" sz="1800" b="1">
                  <a:solidFill>
                    <a:srgbClr val="000000"/>
                  </a:solidFill>
                  <a:sym typeface="Verdana" pitchFamily="34" charset="0"/>
                </a:rPr>
                <a:t>结束角度</a:t>
              </a:r>
            </a:p>
            <a:p>
              <a:pPr>
                <a:buFont typeface="Wingdings" pitchFamily="2" charset="2"/>
                <a:buNone/>
              </a:pPr>
              <a:r>
                <a:rPr lang="zh-CN" altLang="en-US" sz="1800" b="1">
                  <a:solidFill>
                    <a:srgbClr val="000000"/>
                  </a:solidFill>
                  <a:sym typeface="Verdana" pitchFamily="34" charset="0"/>
                </a:rPr>
                <a:t>可见性</a:t>
              </a:r>
            </a:p>
            <a:p>
              <a:pPr>
                <a:buFont typeface="Wingdings" pitchFamily="2" charset="2"/>
                <a:buNone/>
              </a:pPr>
              <a:endParaRPr lang="zh-CN" altLang="en-US" sz="1800" b="1">
                <a:solidFill>
                  <a:srgbClr val="000000"/>
                </a:solidFill>
                <a:sym typeface="Verdana" pitchFamily="34" charset="0"/>
              </a:endParaRPr>
            </a:p>
            <a:p>
              <a:pPr>
                <a:buFont typeface="Wingdings" pitchFamily="2" charset="2"/>
                <a:buNone/>
              </a:pPr>
              <a:r>
                <a:rPr lang="zh-CN" altLang="en-US" sz="1800" b="1">
                  <a:solidFill>
                    <a:srgbClr val="000000"/>
                  </a:solidFill>
                  <a:sym typeface="Verdana" pitchFamily="34" charset="0"/>
                </a:rPr>
                <a:t>读</a:t>
              </a:r>
              <a:r>
                <a:rPr lang="en-US" altLang="zh-CN" sz="1800" b="1">
                  <a:solidFill>
                    <a:srgbClr val="000000"/>
                  </a:solidFill>
                  <a:sym typeface="Verdana" pitchFamily="34" charset="0"/>
                </a:rPr>
                <a:t>/</a:t>
              </a:r>
              <a:r>
                <a:rPr lang="zh-CN" altLang="en-US" sz="1800" b="1">
                  <a:solidFill>
                    <a:srgbClr val="000000"/>
                  </a:solidFill>
                  <a:sym typeface="Verdana" pitchFamily="34" charset="0"/>
                </a:rPr>
                <a:t>写圆心坐标</a:t>
              </a:r>
            </a:p>
            <a:p>
              <a:pPr>
                <a:buFont typeface="Wingdings" pitchFamily="2" charset="2"/>
                <a:buNone/>
              </a:pPr>
              <a:r>
                <a:rPr lang="zh-CN" altLang="en-US" sz="1800" b="1">
                  <a:solidFill>
                    <a:srgbClr val="000000"/>
                  </a:solidFill>
                  <a:sym typeface="Verdana" pitchFamily="34" charset="0"/>
                </a:rPr>
                <a:t>读</a:t>
              </a:r>
              <a:r>
                <a:rPr lang="en-US" altLang="zh-CN" sz="1800" b="1">
                  <a:solidFill>
                    <a:srgbClr val="000000"/>
                  </a:solidFill>
                  <a:sym typeface="Verdana" pitchFamily="34" charset="0"/>
                </a:rPr>
                <a:t>/</a:t>
              </a:r>
              <a:r>
                <a:rPr lang="zh-CN" altLang="en-US" sz="1800" b="1">
                  <a:solidFill>
                    <a:srgbClr val="000000"/>
                  </a:solidFill>
                  <a:sym typeface="Verdana" pitchFamily="34" charset="0"/>
                </a:rPr>
                <a:t>写半径</a:t>
              </a:r>
            </a:p>
            <a:p>
              <a:pPr>
                <a:buFont typeface="Wingdings" pitchFamily="2" charset="2"/>
                <a:buNone/>
              </a:pPr>
              <a:r>
                <a:rPr lang="zh-CN" altLang="en-US" sz="1800" b="1">
                  <a:solidFill>
                    <a:srgbClr val="000000"/>
                  </a:solidFill>
                  <a:sym typeface="Verdana" pitchFamily="34" charset="0"/>
                </a:rPr>
                <a:t>读</a:t>
              </a:r>
              <a:r>
                <a:rPr lang="en-US" altLang="zh-CN" sz="1800" b="1">
                  <a:solidFill>
                    <a:srgbClr val="000000"/>
                  </a:solidFill>
                  <a:sym typeface="Verdana" pitchFamily="34" charset="0"/>
                </a:rPr>
                <a:t>/</a:t>
              </a:r>
              <a:r>
                <a:rPr lang="zh-CN" altLang="en-US" sz="1800" b="1">
                  <a:solidFill>
                    <a:srgbClr val="000000"/>
                  </a:solidFill>
                  <a:sym typeface="Verdana" pitchFamily="34" charset="0"/>
                </a:rPr>
                <a:t>写起始角度</a:t>
              </a:r>
            </a:p>
            <a:p>
              <a:pPr>
                <a:buFont typeface="Wingdings" pitchFamily="2" charset="2"/>
                <a:buNone/>
              </a:pPr>
              <a:r>
                <a:rPr lang="zh-CN" altLang="en-US" sz="1800" b="1">
                  <a:solidFill>
                    <a:srgbClr val="000000"/>
                  </a:solidFill>
                  <a:sym typeface="Verdana" pitchFamily="34" charset="0"/>
                </a:rPr>
                <a:t>读</a:t>
              </a:r>
              <a:r>
                <a:rPr lang="en-US" altLang="zh-CN" sz="1800" b="1">
                  <a:solidFill>
                    <a:srgbClr val="000000"/>
                  </a:solidFill>
                  <a:sym typeface="Verdana" pitchFamily="34" charset="0"/>
                </a:rPr>
                <a:t>/</a:t>
              </a:r>
              <a:r>
                <a:rPr lang="zh-CN" altLang="en-US" sz="1800" b="1">
                  <a:solidFill>
                    <a:srgbClr val="000000"/>
                  </a:solidFill>
                  <a:sym typeface="Verdana" pitchFamily="34" charset="0"/>
                </a:rPr>
                <a:t>写结束角度</a:t>
              </a:r>
            </a:p>
            <a:p>
              <a:pPr>
                <a:buFont typeface="Wingdings" pitchFamily="2" charset="2"/>
                <a:buNone/>
              </a:pPr>
              <a:r>
                <a:rPr lang="zh-CN" altLang="en-US" sz="1800" b="1">
                  <a:solidFill>
                    <a:srgbClr val="000000"/>
                  </a:solidFill>
                  <a:sym typeface="Verdana" pitchFamily="34" charset="0"/>
                </a:rPr>
                <a:t>读</a:t>
              </a:r>
              <a:r>
                <a:rPr lang="en-US" altLang="zh-CN" sz="1800" b="1">
                  <a:solidFill>
                    <a:srgbClr val="000000"/>
                  </a:solidFill>
                  <a:sym typeface="Verdana" pitchFamily="34" charset="0"/>
                </a:rPr>
                <a:t>/</a:t>
              </a:r>
              <a:r>
                <a:rPr lang="zh-CN" altLang="en-US" sz="1800" b="1">
                  <a:solidFill>
                    <a:srgbClr val="000000"/>
                  </a:solidFill>
                  <a:sym typeface="Verdana" pitchFamily="34" charset="0"/>
                </a:rPr>
                <a:t>写可见性</a:t>
              </a:r>
            </a:p>
            <a:p>
              <a:pPr>
                <a:buFont typeface="Wingdings" pitchFamily="2" charset="2"/>
                <a:buNone/>
              </a:pPr>
              <a:r>
                <a:rPr lang="zh-CN" altLang="en-US" sz="1800" b="1">
                  <a:solidFill>
                    <a:srgbClr val="000000"/>
                  </a:solidFill>
                  <a:sym typeface="Verdana" pitchFamily="34" charset="0"/>
                </a:rPr>
                <a:t>显示</a:t>
              </a:r>
            </a:p>
            <a:p>
              <a:pPr>
                <a:buFont typeface="Wingdings" pitchFamily="2" charset="2"/>
                <a:buNone/>
              </a:pPr>
              <a:r>
                <a:rPr lang="zh-CN" altLang="en-US" sz="1800" b="1">
                  <a:solidFill>
                    <a:srgbClr val="000000"/>
                  </a:solidFill>
                  <a:sym typeface="Verdana" pitchFamily="34" charset="0"/>
                </a:rPr>
                <a:t>隐藏</a:t>
              </a:r>
              <a:endParaRPr lang="zh-CN" altLang="en-US"/>
            </a:p>
          </p:txBody>
        </p:sp>
        <p:sp>
          <p:nvSpPr>
            <p:cNvPr id="69643" name="Line 52"/>
            <p:cNvSpPr>
              <a:spLocks noChangeShapeType="1"/>
            </p:cNvSpPr>
            <p:nvPr/>
          </p:nvSpPr>
          <p:spPr bwMode="auto">
            <a:xfrm>
              <a:off x="23" y="1277"/>
              <a:ext cx="1270" cy="1"/>
            </a:xfrm>
            <a:prstGeom prst="line">
              <a:avLst/>
            </a:prstGeom>
            <a:noFill/>
            <a:ln w="9525" cmpd="sng">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zh-CN">
                <a:solidFill>
                  <a:srgbClr val="000000"/>
                </a:solidFill>
                <a:sym typeface="Verdana" pitchFamily="34" charset="0"/>
              </a:endParaRPr>
            </a:p>
          </p:txBody>
        </p:sp>
        <p:sp>
          <p:nvSpPr>
            <p:cNvPr id="69644" name="Line 53"/>
            <p:cNvSpPr>
              <a:spLocks noChangeShapeType="1"/>
            </p:cNvSpPr>
            <p:nvPr/>
          </p:nvSpPr>
          <p:spPr bwMode="auto">
            <a:xfrm>
              <a:off x="0" y="325"/>
              <a:ext cx="1315" cy="1"/>
            </a:xfrm>
            <a:prstGeom prst="line">
              <a:avLst/>
            </a:prstGeom>
            <a:noFill/>
            <a:ln w="9525" cmpd="sng">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zh-CN">
                <a:solidFill>
                  <a:srgbClr val="000000"/>
                </a:solidFill>
                <a:sym typeface="Verdana" pitchFamily="34" charset="0"/>
              </a:endParaRPr>
            </a:p>
          </p:txBody>
        </p:sp>
        <p:sp>
          <p:nvSpPr>
            <p:cNvPr id="69645" name="Text Box 54"/>
            <p:cNvSpPr>
              <a:spLocks noChangeArrowheads="1"/>
            </p:cNvSpPr>
            <p:nvPr/>
          </p:nvSpPr>
          <p:spPr bwMode="auto">
            <a:xfrm>
              <a:off x="454" y="37"/>
              <a:ext cx="3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宋体" pitchFamily="2" charset="-122"/>
                </a:defRPr>
              </a:lvl1pPr>
              <a:lvl2pPr marL="742950" indent="-285750">
                <a:defRPr sz="2400">
                  <a:solidFill>
                    <a:schemeClr val="tx1"/>
                  </a:solidFill>
                  <a:latin typeface="Arial" pitchFamily="34" charset="0"/>
                  <a:ea typeface="宋体" pitchFamily="2" charset="-122"/>
                </a:defRPr>
              </a:lvl2pPr>
              <a:lvl3pPr marL="1143000" indent="-228600">
                <a:defRPr sz="2400">
                  <a:solidFill>
                    <a:schemeClr val="tx1"/>
                  </a:solidFill>
                  <a:latin typeface="Arial" pitchFamily="34" charset="0"/>
                  <a:ea typeface="宋体" pitchFamily="2" charset="-122"/>
                </a:defRPr>
              </a:lvl3pPr>
              <a:lvl4pPr marL="1600200" indent="-228600">
                <a:defRPr sz="2400">
                  <a:solidFill>
                    <a:schemeClr val="tx1"/>
                  </a:solidFill>
                  <a:latin typeface="Arial" pitchFamily="34" charset="0"/>
                  <a:ea typeface="宋体" pitchFamily="2" charset="-122"/>
                </a:defRPr>
              </a:lvl4pPr>
              <a:lvl5pPr marL="2057400" indent="-228600">
                <a:defRPr sz="2400">
                  <a:solidFill>
                    <a:schemeClr val="tx1"/>
                  </a:solidFill>
                  <a:latin typeface="Arial" pitchFamily="34" charset="0"/>
                  <a:ea typeface="宋体" pitchFamily="2" charset="-122"/>
                </a:defRPr>
              </a:lvl5pPr>
              <a:lvl6pPr marL="25146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6pPr>
              <a:lvl7pPr marL="29718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7pPr>
              <a:lvl8pPr marL="34290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8pPr>
              <a:lvl9pPr marL="3886200" indent="-228600" eaLnBrk="0" fontAlgn="base" hangingPunct="0">
                <a:spcBef>
                  <a:spcPct val="0"/>
                </a:spcBef>
                <a:spcAft>
                  <a:spcPct val="0"/>
                </a:spcAft>
                <a:buClr>
                  <a:schemeClr val="accent2"/>
                </a:buClr>
                <a:buSzPct val="60000"/>
                <a:buFont typeface="Wingdings" pitchFamily="2" charset="2"/>
                <a:buChar char="l"/>
                <a:defRPr sz="2400">
                  <a:solidFill>
                    <a:schemeClr val="tx1"/>
                  </a:solidFill>
                  <a:latin typeface="Arial" pitchFamily="34" charset="0"/>
                  <a:ea typeface="宋体" pitchFamily="2" charset="-122"/>
                </a:defRPr>
              </a:lvl9pPr>
            </a:lstStyle>
            <a:p>
              <a:pPr>
                <a:spcBef>
                  <a:spcPct val="50000"/>
                </a:spcBef>
                <a:buFont typeface="Wingdings" pitchFamily="2" charset="2"/>
                <a:buNone/>
              </a:pPr>
              <a:r>
                <a:rPr lang="zh-CN" altLang="en-US" b="1"/>
                <a:t>弧</a:t>
              </a:r>
              <a:endParaRPr lang="zh-CN" altLang="en-US"/>
            </a:p>
          </p:txBody>
        </p:sp>
      </p:gr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ln/>
        </p:spPr>
        <p:txBody>
          <a:bodyPr/>
          <a:lstStyle/>
          <a:p>
            <a:pPr eaLnBrk="1" hangingPunct="1"/>
            <a:r>
              <a:rPr lang="en-US" altLang="zh-CN" sz="2800"/>
              <a:t>3. </a:t>
            </a:r>
            <a:r>
              <a:rPr lang="zh-CN" altLang="en-US" sz="2800"/>
              <a:t>面向对象设计</a:t>
            </a:r>
            <a:r>
              <a:rPr lang="en-US" altLang="zh-CN" sz="2800" baseline="-25000"/>
              <a:t>_I</a:t>
            </a:r>
            <a:endParaRPr lang="zh-CN" altLang="en-US"/>
          </a:p>
        </p:txBody>
      </p:sp>
      <p:sp>
        <p:nvSpPr>
          <p:cNvPr id="70659" name="Rectangle 3"/>
          <p:cNvSpPr>
            <a:spLocks noGrp="1" noChangeArrowheads="1"/>
          </p:cNvSpPr>
          <p:nvPr>
            <p:ph type="body" idx="1"/>
          </p:nvPr>
        </p:nvSpPr>
        <p:spPr>
          <a:xfrm>
            <a:off x="566738" y="1752600"/>
            <a:ext cx="5157787" cy="4267200"/>
          </a:xfrm>
          <a:ln/>
        </p:spPr>
        <p:txBody>
          <a:bodyPr/>
          <a:lstStyle/>
          <a:p>
            <a:pPr marL="469900" indent="-469900" algn="l" eaLnBrk="1" hangingPunct="1">
              <a:buFont typeface="Wingdings" pitchFamily="2" charset="2"/>
              <a:buChar char="Ø"/>
            </a:pPr>
            <a:r>
              <a:rPr lang="zh-CN" altLang="zh-CN" sz="2600"/>
              <a:t>建立类等级</a:t>
            </a:r>
          </a:p>
          <a:p>
            <a:pPr marL="469900" indent="-469900" algn="l" eaLnBrk="1" hangingPunct="1"/>
            <a:r>
              <a:rPr lang="zh-CN" altLang="zh-CN" sz="2600"/>
              <a:t>	    </a:t>
            </a:r>
            <a:r>
              <a:rPr lang="zh-CN" altLang="zh-CN" sz="2400"/>
              <a:t>面向对象程序的一个突出优点来源于继承性。应该尽量抽取出相似类的公共属性和公共服务，以建立这些相似类的父类，并在类等级的适当层次中正确地定义各个属性和服务。</a:t>
            </a:r>
          </a:p>
          <a:p>
            <a:pPr marL="469900" indent="-469900" algn="l" eaLnBrk="1" hangingPunct="1"/>
            <a:r>
              <a:rPr lang="zh-CN" altLang="zh-CN" sz="2400"/>
              <a:t>		简单图形程序的对象模型如下图（为简明起见，图中没有列出读／写属性值的常规服务）。</a:t>
            </a:r>
            <a:endParaRPr lang="zh-CN" altLang="zh-CN"/>
          </a:p>
        </p:txBody>
      </p:sp>
      <p:grpSp>
        <p:nvGrpSpPr>
          <p:cNvPr id="70660" name="Group 42"/>
          <p:cNvGrpSpPr>
            <a:grpSpLocks/>
          </p:cNvGrpSpPr>
          <p:nvPr/>
        </p:nvGrpSpPr>
        <p:grpSpPr bwMode="auto">
          <a:xfrm>
            <a:off x="5651500" y="0"/>
            <a:ext cx="3095625" cy="6858000"/>
            <a:chOff x="0" y="0"/>
            <a:chExt cx="1950" cy="4320"/>
          </a:xfrm>
        </p:grpSpPr>
        <p:sp>
          <p:nvSpPr>
            <p:cNvPr id="70661" name="Rectangle 41"/>
            <p:cNvSpPr>
              <a:spLocks noChangeArrowheads="1"/>
            </p:cNvSpPr>
            <p:nvPr/>
          </p:nvSpPr>
          <p:spPr bwMode="auto">
            <a:xfrm>
              <a:off x="0" y="0"/>
              <a:ext cx="1950" cy="4320"/>
            </a:xfrm>
            <a:prstGeom prst="rect">
              <a:avLst/>
            </a:prstGeom>
            <a:solidFill>
              <a:schemeClr val="bg1"/>
            </a:solidFill>
            <a:ln w="9525" cmpd="sng">
              <a:solidFill>
                <a:schemeClr val="tx1"/>
              </a:solidFill>
              <a:miter lim="800000"/>
              <a:headEnd/>
              <a:tailEnd/>
            </a:ln>
          </p:spPr>
          <p:txBody>
            <a:bodyPr wrap="none" anchor="ctr">
              <a:spAutoFit/>
            </a:bodyPr>
            <a:lstStyle/>
            <a:p>
              <a:endParaRPr lang="zh-CN" altLang="zh-CN">
                <a:solidFill>
                  <a:srgbClr val="000000"/>
                </a:solidFill>
                <a:sym typeface="Verdana" pitchFamily="34" charset="0"/>
              </a:endParaRPr>
            </a:p>
          </p:txBody>
        </p:sp>
        <p:grpSp>
          <p:nvGrpSpPr>
            <p:cNvPr id="70662" name="Group 4"/>
            <p:cNvGrpSpPr>
              <a:grpSpLocks/>
            </p:cNvGrpSpPr>
            <p:nvPr/>
          </p:nvGrpSpPr>
          <p:grpSpPr bwMode="auto">
            <a:xfrm>
              <a:off x="362" y="74"/>
              <a:ext cx="1225" cy="4173"/>
              <a:chOff x="0" y="0"/>
              <a:chExt cx="1225" cy="4173"/>
            </a:xfrm>
          </p:grpSpPr>
          <p:grpSp>
            <p:nvGrpSpPr>
              <p:cNvPr id="70663" name="Group 5"/>
              <p:cNvGrpSpPr>
                <a:grpSpLocks/>
              </p:cNvGrpSpPr>
              <p:nvPr/>
            </p:nvGrpSpPr>
            <p:grpSpPr bwMode="auto">
              <a:xfrm>
                <a:off x="113" y="0"/>
                <a:ext cx="998" cy="724"/>
                <a:chOff x="0" y="0"/>
                <a:chExt cx="998" cy="724"/>
              </a:xfrm>
            </p:grpSpPr>
            <p:sp>
              <p:nvSpPr>
                <p:cNvPr id="70664" name="Rectangle 6"/>
                <p:cNvSpPr>
                  <a:spLocks noChangeArrowheads="1"/>
                </p:cNvSpPr>
                <p:nvPr/>
              </p:nvSpPr>
              <p:spPr bwMode="auto">
                <a:xfrm>
                  <a:off x="0" y="0"/>
                  <a:ext cx="998" cy="724"/>
                </a:xfrm>
                <a:prstGeom prst="rect">
                  <a:avLst/>
                </a:prstGeom>
                <a:solidFill>
                  <a:schemeClr val="bg1"/>
                </a:solidFill>
                <a:ln w="9525" cmpd="sng">
                  <a:solidFill>
                    <a:schemeClr val="tx1"/>
                  </a:solidFill>
                  <a:prstDash val="dash"/>
                  <a:miter lim="800000"/>
                  <a:headEnd/>
                  <a:tailEnd/>
                </a:ln>
              </p:spPr>
              <p:txBody>
                <a:bodyPr anchor="ctr">
                  <a:spAutoFit/>
                </a:bodyPr>
                <a:lstStyle/>
                <a:p>
                  <a:endParaRPr lang="zh-CN" altLang="zh-CN">
                    <a:solidFill>
                      <a:srgbClr val="000000"/>
                    </a:solidFill>
                    <a:sym typeface="Verdana" pitchFamily="34" charset="0"/>
                  </a:endParaRPr>
                </a:p>
              </p:txBody>
            </p:sp>
            <p:grpSp>
              <p:nvGrpSpPr>
                <p:cNvPr id="70665" name="Group 7"/>
                <p:cNvGrpSpPr>
                  <a:grpSpLocks/>
                </p:cNvGrpSpPr>
                <p:nvPr/>
              </p:nvGrpSpPr>
              <p:grpSpPr bwMode="auto">
                <a:xfrm>
                  <a:off x="82" y="89"/>
                  <a:ext cx="833" cy="545"/>
                  <a:chOff x="0" y="0"/>
                  <a:chExt cx="833" cy="545"/>
                </a:xfrm>
              </p:grpSpPr>
              <p:sp>
                <p:nvSpPr>
                  <p:cNvPr id="70666" name="Rectangle 8"/>
                  <p:cNvSpPr>
                    <a:spLocks noChangeArrowheads="1"/>
                  </p:cNvSpPr>
                  <p:nvPr/>
                </p:nvSpPr>
                <p:spPr bwMode="auto">
                  <a:xfrm>
                    <a:off x="0" y="0"/>
                    <a:ext cx="833" cy="545"/>
                  </a:xfrm>
                  <a:prstGeom prst="rect">
                    <a:avLst/>
                  </a:prstGeom>
                  <a:solidFill>
                    <a:schemeClr val="bg1"/>
                  </a:solidFill>
                  <a:ln w="9525" cmpd="sng">
                    <a:solidFill>
                      <a:schemeClr val="tx1"/>
                    </a:solidFill>
                    <a:miter lim="800000"/>
                    <a:headEnd/>
                    <a:tailEnd/>
                  </a:ln>
                </p:spPr>
                <p:txBody>
                  <a:bodyPr anchor="ctr">
                    <a:spAutoFit/>
                  </a:bodyPr>
                  <a:lstStyle/>
                  <a:p>
                    <a:pPr algn="ctr">
                      <a:buFont typeface="Wingdings" pitchFamily="2" charset="2"/>
                      <a:buNone/>
                    </a:pPr>
                    <a:r>
                      <a:rPr lang="zh-CN" altLang="en-US" sz="1600" b="1">
                        <a:solidFill>
                          <a:srgbClr val="000000"/>
                        </a:solidFill>
                        <a:sym typeface="Verdana" pitchFamily="34" charset="0"/>
                      </a:rPr>
                      <a:t>位置</a:t>
                    </a:r>
                  </a:p>
                  <a:p>
                    <a:pPr algn="ctr">
                      <a:buFont typeface="Wingdings" pitchFamily="2" charset="2"/>
                      <a:buNone/>
                    </a:pPr>
                    <a:r>
                      <a:rPr lang="zh-CN" altLang="en-US" sz="1600" b="1">
                        <a:solidFill>
                          <a:srgbClr val="000000"/>
                        </a:solidFill>
                        <a:sym typeface="Verdana" pitchFamily="34" charset="0"/>
                      </a:rPr>
                      <a:t>坐标</a:t>
                    </a:r>
                  </a:p>
                  <a:p>
                    <a:pPr algn="ctr">
                      <a:buFont typeface="Wingdings" pitchFamily="2" charset="2"/>
                      <a:buNone/>
                    </a:pPr>
                    <a:endParaRPr lang="zh-CN" altLang="en-US" sz="1800" b="1">
                      <a:solidFill>
                        <a:srgbClr val="000000"/>
                      </a:solidFill>
                      <a:sym typeface="Verdana" pitchFamily="34" charset="0"/>
                    </a:endParaRPr>
                  </a:p>
                </p:txBody>
              </p:sp>
              <p:sp>
                <p:nvSpPr>
                  <p:cNvPr id="70667" name="Line 9"/>
                  <p:cNvSpPr>
                    <a:spLocks noChangeShapeType="1"/>
                  </p:cNvSpPr>
                  <p:nvPr/>
                </p:nvSpPr>
                <p:spPr bwMode="auto">
                  <a:xfrm>
                    <a:off x="7" y="183"/>
                    <a:ext cx="819" cy="1"/>
                  </a:xfrm>
                  <a:prstGeom prst="line">
                    <a:avLst/>
                  </a:prstGeom>
                  <a:noFill/>
                  <a:ln w="9525" cmpd="sng">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zh-CN">
                      <a:solidFill>
                        <a:srgbClr val="000000"/>
                      </a:solidFill>
                      <a:sym typeface="Verdana" pitchFamily="34" charset="0"/>
                    </a:endParaRPr>
                  </a:p>
                </p:txBody>
              </p:sp>
              <p:sp>
                <p:nvSpPr>
                  <p:cNvPr id="70668" name="Line 10"/>
                  <p:cNvSpPr>
                    <a:spLocks noChangeShapeType="1"/>
                  </p:cNvSpPr>
                  <p:nvPr/>
                </p:nvSpPr>
                <p:spPr bwMode="auto">
                  <a:xfrm>
                    <a:off x="7" y="365"/>
                    <a:ext cx="819" cy="1"/>
                  </a:xfrm>
                  <a:prstGeom prst="line">
                    <a:avLst/>
                  </a:prstGeom>
                  <a:noFill/>
                  <a:ln w="9525" cmpd="sng">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zh-CN">
                      <a:solidFill>
                        <a:srgbClr val="000000"/>
                      </a:solidFill>
                      <a:sym typeface="Verdana" pitchFamily="34" charset="0"/>
                    </a:endParaRPr>
                  </a:p>
                </p:txBody>
              </p:sp>
            </p:grpSp>
          </p:grpSp>
          <p:grpSp>
            <p:nvGrpSpPr>
              <p:cNvPr id="70669" name="Group 11"/>
              <p:cNvGrpSpPr>
                <a:grpSpLocks/>
              </p:cNvGrpSpPr>
              <p:nvPr/>
            </p:nvGrpSpPr>
            <p:grpSpPr bwMode="auto">
              <a:xfrm>
                <a:off x="113" y="952"/>
                <a:ext cx="998" cy="817"/>
                <a:chOff x="0" y="0"/>
                <a:chExt cx="998" cy="817"/>
              </a:xfrm>
            </p:grpSpPr>
            <p:sp>
              <p:nvSpPr>
                <p:cNvPr id="70670" name="Rectangle 12"/>
                <p:cNvSpPr>
                  <a:spLocks noChangeArrowheads="1"/>
                </p:cNvSpPr>
                <p:nvPr/>
              </p:nvSpPr>
              <p:spPr bwMode="auto">
                <a:xfrm>
                  <a:off x="0" y="0"/>
                  <a:ext cx="998" cy="817"/>
                </a:xfrm>
                <a:prstGeom prst="rect">
                  <a:avLst/>
                </a:prstGeom>
                <a:solidFill>
                  <a:schemeClr val="bg1"/>
                </a:solidFill>
                <a:ln w="9525" cmpd="sng">
                  <a:solidFill>
                    <a:schemeClr val="tx1"/>
                  </a:solidFill>
                  <a:prstDash val="dash"/>
                  <a:miter lim="800000"/>
                  <a:headEnd/>
                  <a:tailEnd/>
                </a:ln>
              </p:spPr>
              <p:txBody>
                <a:bodyPr anchor="ctr">
                  <a:spAutoFit/>
                </a:bodyPr>
                <a:lstStyle/>
                <a:p>
                  <a:endParaRPr lang="zh-CN" altLang="zh-CN">
                    <a:solidFill>
                      <a:srgbClr val="000000"/>
                    </a:solidFill>
                    <a:sym typeface="Verdana" pitchFamily="34" charset="0"/>
                  </a:endParaRPr>
                </a:p>
              </p:txBody>
            </p:sp>
            <p:grpSp>
              <p:nvGrpSpPr>
                <p:cNvPr id="70671" name="Group 13"/>
                <p:cNvGrpSpPr>
                  <a:grpSpLocks/>
                </p:cNvGrpSpPr>
                <p:nvPr/>
              </p:nvGrpSpPr>
              <p:grpSpPr bwMode="auto">
                <a:xfrm>
                  <a:off x="62" y="68"/>
                  <a:ext cx="873" cy="680"/>
                  <a:chOff x="0" y="0"/>
                  <a:chExt cx="873" cy="680"/>
                </a:xfrm>
              </p:grpSpPr>
              <p:sp>
                <p:nvSpPr>
                  <p:cNvPr id="70672" name="Rectangle 14"/>
                  <p:cNvSpPr>
                    <a:spLocks noChangeArrowheads="1"/>
                  </p:cNvSpPr>
                  <p:nvPr/>
                </p:nvSpPr>
                <p:spPr bwMode="auto">
                  <a:xfrm>
                    <a:off x="0" y="0"/>
                    <a:ext cx="873" cy="680"/>
                  </a:xfrm>
                  <a:prstGeom prst="rect">
                    <a:avLst/>
                  </a:prstGeom>
                  <a:solidFill>
                    <a:schemeClr val="bg1"/>
                  </a:solidFill>
                  <a:ln w="9525" cmpd="sng">
                    <a:solidFill>
                      <a:schemeClr val="tx1"/>
                    </a:solidFill>
                    <a:miter lim="800000"/>
                    <a:headEnd/>
                    <a:tailEnd/>
                  </a:ln>
                </p:spPr>
                <p:txBody>
                  <a:bodyPr anchor="ctr">
                    <a:spAutoFit/>
                  </a:bodyPr>
                  <a:lstStyle/>
                  <a:p>
                    <a:pPr algn="ctr">
                      <a:buFont typeface="Wingdings" pitchFamily="2" charset="2"/>
                      <a:buNone/>
                    </a:pPr>
                    <a:r>
                      <a:rPr lang="zh-CN" altLang="en-US" sz="1600" b="1">
                        <a:solidFill>
                          <a:srgbClr val="000000"/>
                        </a:solidFill>
                        <a:sym typeface="Verdana" pitchFamily="34" charset="0"/>
                      </a:rPr>
                      <a:t>点</a:t>
                    </a:r>
                  </a:p>
                  <a:p>
                    <a:pPr algn="ctr">
                      <a:buFont typeface="Wingdings" pitchFamily="2" charset="2"/>
                      <a:buNone/>
                    </a:pPr>
                    <a:r>
                      <a:rPr lang="zh-CN" altLang="en-US" sz="1600" b="1">
                        <a:solidFill>
                          <a:srgbClr val="000000"/>
                        </a:solidFill>
                        <a:sym typeface="Verdana" pitchFamily="34" charset="0"/>
                      </a:rPr>
                      <a:t>可见性</a:t>
                    </a:r>
                  </a:p>
                  <a:p>
                    <a:pPr algn="ctr">
                      <a:buFont typeface="Wingdings" pitchFamily="2" charset="2"/>
                      <a:buNone/>
                    </a:pPr>
                    <a:r>
                      <a:rPr lang="zh-CN" altLang="en-US" sz="1600" b="1">
                        <a:solidFill>
                          <a:srgbClr val="000000"/>
                        </a:solidFill>
                        <a:sym typeface="Verdana" pitchFamily="34" charset="0"/>
                      </a:rPr>
                      <a:t>显示</a:t>
                    </a:r>
                  </a:p>
                  <a:p>
                    <a:pPr algn="ctr">
                      <a:buFont typeface="Wingdings" pitchFamily="2" charset="2"/>
                      <a:buNone/>
                    </a:pPr>
                    <a:r>
                      <a:rPr lang="zh-CN" altLang="en-US" sz="1600" b="1">
                        <a:solidFill>
                          <a:srgbClr val="000000"/>
                        </a:solidFill>
                        <a:sym typeface="Verdana" pitchFamily="34" charset="0"/>
                      </a:rPr>
                      <a:t>隐藏</a:t>
                    </a:r>
                    <a:endParaRPr lang="zh-CN" altLang="en-US"/>
                  </a:p>
                </p:txBody>
              </p:sp>
              <p:sp>
                <p:nvSpPr>
                  <p:cNvPr id="70673" name="Line 15"/>
                  <p:cNvSpPr>
                    <a:spLocks noChangeShapeType="1"/>
                  </p:cNvSpPr>
                  <p:nvPr/>
                </p:nvSpPr>
                <p:spPr bwMode="auto">
                  <a:xfrm>
                    <a:off x="10" y="182"/>
                    <a:ext cx="854" cy="1"/>
                  </a:xfrm>
                  <a:prstGeom prst="line">
                    <a:avLst/>
                  </a:prstGeom>
                  <a:noFill/>
                  <a:ln w="9525" cmpd="sng">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zh-CN">
                      <a:solidFill>
                        <a:srgbClr val="000000"/>
                      </a:solidFill>
                      <a:sym typeface="Verdana" pitchFamily="34" charset="0"/>
                    </a:endParaRPr>
                  </a:p>
                </p:txBody>
              </p:sp>
              <p:sp>
                <p:nvSpPr>
                  <p:cNvPr id="70674" name="Line 16"/>
                  <p:cNvSpPr>
                    <a:spLocks noChangeShapeType="1"/>
                  </p:cNvSpPr>
                  <p:nvPr/>
                </p:nvSpPr>
                <p:spPr bwMode="auto">
                  <a:xfrm>
                    <a:off x="10" y="364"/>
                    <a:ext cx="854" cy="1"/>
                  </a:xfrm>
                  <a:prstGeom prst="line">
                    <a:avLst/>
                  </a:prstGeom>
                  <a:noFill/>
                  <a:ln w="9525" cmpd="sng">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zh-CN">
                      <a:solidFill>
                        <a:srgbClr val="000000"/>
                      </a:solidFill>
                      <a:sym typeface="Verdana" pitchFamily="34" charset="0"/>
                    </a:endParaRPr>
                  </a:p>
                </p:txBody>
              </p:sp>
            </p:grpSp>
          </p:grpSp>
          <p:grpSp>
            <p:nvGrpSpPr>
              <p:cNvPr id="70675" name="Group 17"/>
              <p:cNvGrpSpPr>
                <a:grpSpLocks/>
              </p:cNvGrpSpPr>
              <p:nvPr/>
            </p:nvGrpSpPr>
            <p:grpSpPr bwMode="auto">
              <a:xfrm>
                <a:off x="522" y="635"/>
                <a:ext cx="181" cy="363"/>
                <a:chOff x="0" y="0"/>
                <a:chExt cx="181" cy="454"/>
              </a:xfrm>
            </p:grpSpPr>
            <p:sp>
              <p:nvSpPr>
                <p:cNvPr id="70676" name="Line 18"/>
                <p:cNvSpPr>
                  <a:spLocks noChangeShapeType="1"/>
                </p:cNvSpPr>
                <p:nvPr/>
              </p:nvSpPr>
              <p:spPr bwMode="auto">
                <a:xfrm>
                  <a:off x="90" y="0"/>
                  <a:ext cx="1" cy="181"/>
                </a:xfrm>
                <a:prstGeom prst="line">
                  <a:avLst/>
                </a:prstGeom>
                <a:noFill/>
                <a:ln w="9525" cmpd="sng">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zh-CN">
                    <a:solidFill>
                      <a:srgbClr val="000000"/>
                    </a:solidFill>
                    <a:sym typeface="Verdana" pitchFamily="34" charset="0"/>
                  </a:endParaRPr>
                </a:p>
              </p:txBody>
            </p:sp>
            <p:sp>
              <p:nvSpPr>
                <p:cNvPr id="70677" name="AutoShape 19"/>
                <p:cNvSpPr>
                  <a:spLocks noChangeArrowheads="1"/>
                </p:cNvSpPr>
                <p:nvPr/>
              </p:nvSpPr>
              <p:spPr bwMode="auto">
                <a:xfrm rot="16200000">
                  <a:off x="45" y="134"/>
                  <a:ext cx="91" cy="181"/>
                </a:xfrm>
                <a:prstGeom prst="flowChartDelay">
                  <a:avLst/>
                </a:prstGeom>
                <a:solidFill>
                  <a:schemeClr val="bg1"/>
                </a:solidFill>
                <a:ln w="9525" cmpd="sng">
                  <a:solidFill>
                    <a:schemeClr val="tx1"/>
                  </a:solidFill>
                  <a:miter lim="800000"/>
                  <a:headEnd/>
                  <a:tailEnd/>
                </a:ln>
              </p:spPr>
              <p:txBody>
                <a:bodyPr wrap="none" anchor="ctr">
                  <a:spAutoFit/>
                </a:bodyPr>
                <a:lstStyle/>
                <a:p>
                  <a:endParaRPr lang="zh-CN" altLang="zh-CN">
                    <a:solidFill>
                      <a:srgbClr val="000000"/>
                    </a:solidFill>
                    <a:sym typeface="Verdana" pitchFamily="34" charset="0"/>
                  </a:endParaRPr>
                </a:p>
              </p:txBody>
            </p:sp>
            <p:sp>
              <p:nvSpPr>
                <p:cNvPr id="70678" name="Line 20"/>
                <p:cNvSpPr>
                  <a:spLocks noChangeShapeType="1"/>
                </p:cNvSpPr>
                <p:nvPr/>
              </p:nvSpPr>
              <p:spPr bwMode="auto">
                <a:xfrm>
                  <a:off x="90" y="273"/>
                  <a:ext cx="1" cy="181"/>
                </a:xfrm>
                <a:prstGeom prst="line">
                  <a:avLst/>
                </a:prstGeom>
                <a:noFill/>
                <a:ln w="9525" cmpd="sng">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zh-CN">
                    <a:solidFill>
                      <a:srgbClr val="000000"/>
                    </a:solidFill>
                    <a:sym typeface="Verdana" pitchFamily="34" charset="0"/>
                  </a:endParaRPr>
                </a:p>
              </p:txBody>
            </p:sp>
          </p:grpSp>
          <p:grpSp>
            <p:nvGrpSpPr>
              <p:cNvPr id="70679" name="Group 21"/>
              <p:cNvGrpSpPr>
                <a:grpSpLocks/>
              </p:cNvGrpSpPr>
              <p:nvPr/>
            </p:nvGrpSpPr>
            <p:grpSpPr bwMode="auto">
              <a:xfrm>
                <a:off x="159" y="2041"/>
                <a:ext cx="907" cy="816"/>
                <a:chOff x="0" y="0"/>
                <a:chExt cx="907" cy="816"/>
              </a:xfrm>
            </p:grpSpPr>
            <p:sp>
              <p:nvSpPr>
                <p:cNvPr id="70680" name="Rectangle 22"/>
                <p:cNvSpPr>
                  <a:spLocks noChangeArrowheads="1"/>
                </p:cNvSpPr>
                <p:nvPr/>
              </p:nvSpPr>
              <p:spPr bwMode="auto">
                <a:xfrm>
                  <a:off x="0" y="0"/>
                  <a:ext cx="907" cy="816"/>
                </a:xfrm>
                <a:prstGeom prst="rect">
                  <a:avLst/>
                </a:prstGeom>
                <a:solidFill>
                  <a:schemeClr val="bg1"/>
                </a:solidFill>
                <a:ln w="9525" cmpd="sng">
                  <a:solidFill>
                    <a:schemeClr val="tx1"/>
                  </a:solidFill>
                  <a:prstDash val="dash"/>
                  <a:miter lim="800000"/>
                  <a:headEnd/>
                  <a:tailEnd/>
                </a:ln>
              </p:spPr>
              <p:txBody>
                <a:bodyPr anchor="ctr">
                  <a:spAutoFit/>
                </a:bodyPr>
                <a:lstStyle/>
                <a:p>
                  <a:endParaRPr lang="zh-CN" altLang="zh-CN">
                    <a:solidFill>
                      <a:srgbClr val="000000"/>
                    </a:solidFill>
                    <a:sym typeface="Verdana" pitchFamily="34" charset="0"/>
                  </a:endParaRPr>
                </a:p>
              </p:txBody>
            </p:sp>
            <p:grpSp>
              <p:nvGrpSpPr>
                <p:cNvPr id="70681" name="Group 23"/>
                <p:cNvGrpSpPr>
                  <a:grpSpLocks/>
                </p:cNvGrpSpPr>
                <p:nvPr/>
              </p:nvGrpSpPr>
              <p:grpSpPr bwMode="auto">
                <a:xfrm>
                  <a:off x="45" y="68"/>
                  <a:ext cx="817" cy="680"/>
                  <a:chOff x="0" y="0"/>
                  <a:chExt cx="817" cy="680"/>
                </a:xfrm>
              </p:grpSpPr>
              <p:sp>
                <p:nvSpPr>
                  <p:cNvPr id="70682" name="Rectangle 24"/>
                  <p:cNvSpPr>
                    <a:spLocks noChangeArrowheads="1"/>
                  </p:cNvSpPr>
                  <p:nvPr/>
                </p:nvSpPr>
                <p:spPr bwMode="auto">
                  <a:xfrm>
                    <a:off x="0" y="0"/>
                    <a:ext cx="817" cy="680"/>
                  </a:xfrm>
                  <a:prstGeom prst="rect">
                    <a:avLst/>
                  </a:prstGeom>
                  <a:solidFill>
                    <a:schemeClr val="bg1"/>
                  </a:solidFill>
                  <a:ln w="9525" cmpd="sng">
                    <a:solidFill>
                      <a:schemeClr val="tx1"/>
                    </a:solidFill>
                    <a:miter lim="800000"/>
                    <a:headEnd/>
                    <a:tailEnd/>
                  </a:ln>
                </p:spPr>
                <p:txBody>
                  <a:bodyPr anchor="ctr">
                    <a:spAutoFit/>
                  </a:bodyPr>
                  <a:lstStyle/>
                  <a:p>
                    <a:pPr algn="ctr">
                      <a:buFont typeface="Wingdings" pitchFamily="2" charset="2"/>
                      <a:buNone/>
                    </a:pPr>
                    <a:r>
                      <a:rPr lang="zh-CN" altLang="en-US" sz="1600" b="1">
                        <a:solidFill>
                          <a:srgbClr val="000000"/>
                        </a:solidFill>
                        <a:sym typeface="Verdana" pitchFamily="34" charset="0"/>
                      </a:rPr>
                      <a:t>圆</a:t>
                    </a:r>
                  </a:p>
                  <a:p>
                    <a:pPr algn="ctr">
                      <a:buFont typeface="Wingdings" pitchFamily="2" charset="2"/>
                      <a:buNone/>
                    </a:pPr>
                    <a:r>
                      <a:rPr lang="zh-CN" altLang="en-US" sz="1600" b="1">
                        <a:solidFill>
                          <a:srgbClr val="000000"/>
                        </a:solidFill>
                        <a:sym typeface="Verdana" pitchFamily="34" charset="0"/>
                      </a:rPr>
                      <a:t>半径</a:t>
                    </a:r>
                  </a:p>
                  <a:p>
                    <a:pPr algn="ctr">
                      <a:buFont typeface="Wingdings" pitchFamily="2" charset="2"/>
                      <a:buNone/>
                    </a:pPr>
                    <a:r>
                      <a:rPr lang="zh-CN" altLang="en-US" sz="1600" b="1">
                        <a:solidFill>
                          <a:srgbClr val="000000"/>
                        </a:solidFill>
                        <a:sym typeface="Verdana" pitchFamily="34" charset="0"/>
                      </a:rPr>
                      <a:t>显示</a:t>
                    </a:r>
                  </a:p>
                  <a:p>
                    <a:pPr algn="ctr">
                      <a:buFont typeface="Wingdings" pitchFamily="2" charset="2"/>
                      <a:buNone/>
                    </a:pPr>
                    <a:r>
                      <a:rPr lang="zh-CN" altLang="en-US" sz="1600" b="1">
                        <a:solidFill>
                          <a:srgbClr val="000000"/>
                        </a:solidFill>
                        <a:sym typeface="Verdana" pitchFamily="34" charset="0"/>
                      </a:rPr>
                      <a:t>隐藏</a:t>
                    </a:r>
                    <a:endParaRPr lang="zh-CN" altLang="en-US"/>
                  </a:p>
                </p:txBody>
              </p:sp>
              <p:sp>
                <p:nvSpPr>
                  <p:cNvPr id="70683" name="Line 25"/>
                  <p:cNvSpPr>
                    <a:spLocks noChangeShapeType="1"/>
                  </p:cNvSpPr>
                  <p:nvPr/>
                </p:nvSpPr>
                <p:spPr bwMode="auto">
                  <a:xfrm>
                    <a:off x="2" y="162"/>
                    <a:ext cx="814" cy="1"/>
                  </a:xfrm>
                  <a:prstGeom prst="line">
                    <a:avLst/>
                  </a:prstGeom>
                  <a:noFill/>
                  <a:ln w="9525" cmpd="sng">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zh-CN">
                      <a:solidFill>
                        <a:srgbClr val="000000"/>
                      </a:solidFill>
                      <a:sym typeface="Verdana" pitchFamily="34" charset="0"/>
                    </a:endParaRPr>
                  </a:p>
                </p:txBody>
              </p:sp>
              <p:sp>
                <p:nvSpPr>
                  <p:cNvPr id="70684" name="Line 26"/>
                  <p:cNvSpPr>
                    <a:spLocks noChangeShapeType="1"/>
                  </p:cNvSpPr>
                  <p:nvPr/>
                </p:nvSpPr>
                <p:spPr bwMode="auto">
                  <a:xfrm>
                    <a:off x="2" y="344"/>
                    <a:ext cx="814" cy="1"/>
                  </a:xfrm>
                  <a:prstGeom prst="line">
                    <a:avLst/>
                  </a:prstGeom>
                  <a:noFill/>
                  <a:ln w="9525" cmpd="sng">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zh-CN">
                      <a:solidFill>
                        <a:srgbClr val="000000"/>
                      </a:solidFill>
                      <a:sym typeface="Verdana" pitchFamily="34" charset="0"/>
                    </a:endParaRPr>
                  </a:p>
                </p:txBody>
              </p:sp>
            </p:grpSp>
          </p:grpSp>
          <p:grpSp>
            <p:nvGrpSpPr>
              <p:cNvPr id="70685" name="Group 27"/>
              <p:cNvGrpSpPr>
                <a:grpSpLocks/>
              </p:cNvGrpSpPr>
              <p:nvPr/>
            </p:nvGrpSpPr>
            <p:grpSpPr bwMode="auto">
              <a:xfrm>
                <a:off x="0" y="3130"/>
                <a:ext cx="1225" cy="1043"/>
                <a:chOff x="0" y="0"/>
                <a:chExt cx="1225" cy="1043"/>
              </a:xfrm>
            </p:grpSpPr>
            <p:sp>
              <p:nvSpPr>
                <p:cNvPr id="70686" name="Rectangle 28"/>
                <p:cNvSpPr>
                  <a:spLocks noChangeArrowheads="1"/>
                </p:cNvSpPr>
                <p:nvPr/>
              </p:nvSpPr>
              <p:spPr bwMode="auto">
                <a:xfrm>
                  <a:off x="0" y="0"/>
                  <a:ext cx="1225" cy="1043"/>
                </a:xfrm>
                <a:prstGeom prst="rect">
                  <a:avLst/>
                </a:prstGeom>
                <a:solidFill>
                  <a:schemeClr val="bg1"/>
                </a:solidFill>
                <a:ln w="9525" cmpd="sng">
                  <a:solidFill>
                    <a:schemeClr val="tx1"/>
                  </a:solidFill>
                  <a:prstDash val="dash"/>
                  <a:miter lim="800000"/>
                  <a:headEnd/>
                  <a:tailEnd/>
                </a:ln>
              </p:spPr>
              <p:txBody>
                <a:bodyPr anchor="ctr">
                  <a:spAutoFit/>
                </a:bodyPr>
                <a:lstStyle/>
                <a:p>
                  <a:endParaRPr lang="zh-CN" altLang="zh-CN">
                    <a:solidFill>
                      <a:srgbClr val="000000"/>
                    </a:solidFill>
                    <a:sym typeface="Verdana" pitchFamily="34" charset="0"/>
                  </a:endParaRPr>
                </a:p>
              </p:txBody>
            </p:sp>
            <p:grpSp>
              <p:nvGrpSpPr>
                <p:cNvPr id="70687" name="Group 29"/>
                <p:cNvGrpSpPr>
                  <a:grpSpLocks/>
                </p:cNvGrpSpPr>
                <p:nvPr/>
              </p:nvGrpSpPr>
              <p:grpSpPr bwMode="auto">
                <a:xfrm>
                  <a:off x="45" y="57"/>
                  <a:ext cx="1134" cy="929"/>
                  <a:chOff x="0" y="0"/>
                  <a:chExt cx="1134" cy="929"/>
                </a:xfrm>
              </p:grpSpPr>
              <p:sp>
                <p:nvSpPr>
                  <p:cNvPr id="70688" name="Rectangle 30"/>
                  <p:cNvSpPr>
                    <a:spLocks noChangeArrowheads="1"/>
                  </p:cNvSpPr>
                  <p:nvPr/>
                </p:nvSpPr>
                <p:spPr bwMode="auto">
                  <a:xfrm>
                    <a:off x="0" y="0"/>
                    <a:ext cx="1134" cy="929"/>
                  </a:xfrm>
                  <a:prstGeom prst="rect">
                    <a:avLst/>
                  </a:prstGeom>
                  <a:solidFill>
                    <a:schemeClr val="bg1"/>
                  </a:solidFill>
                  <a:ln w="9525" cmpd="sng">
                    <a:solidFill>
                      <a:schemeClr val="tx1"/>
                    </a:solidFill>
                    <a:miter lim="800000"/>
                    <a:headEnd/>
                    <a:tailEnd/>
                  </a:ln>
                </p:spPr>
                <p:txBody>
                  <a:bodyPr anchor="ctr">
                    <a:spAutoFit/>
                  </a:bodyPr>
                  <a:lstStyle/>
                  <a:p>
                    <a:pPr algn="ctr">
                      <a:buFont typeface="Wingdings" pitchFamily="2" charset="2"/>
                      <a:buNone/>
                    </a:pPr>
                    <a:r>
                      <a:rPr lang="zh-CN" altLang="en-US" sz="1800" b="1">
                        <a:solidFill>
                          <a:srgbClr val="000000"/>
                        </a:solidFill>
                        <a:sym typeface="Verdana" pitchFamily="34" charset="0"/>
                      </a:rPr>
                      <a:t>弧</a:t>
                    </a:r>
                  </a:p>
                  <a:p>
                    <a:pPr algn="ctr">
                      <a:buFont typeface="Wingdings" pitchFamily="2" charset="2"/>
                      <a:buNone/>
                    </a:pPr>
                    <a:r>
                      <a:rPr lang="zh-CN" altLang="en-US" sz="1800" b="1">
                        <a:solidFill>
                          <a:srgbClr val="000000"/>
                        </a:solidFill>
                        <a:sym typeface="Verdana" pitchFamily="34" charset="0"/>
                      </a:rPr>
                      <a:t>起始角度</a:t>
                    </a:r>
                  </a:p>
                  <a:p>
                    <a:pPr algn="ctr">
                      <a:buFont typeface="Wingdings" pitchFamily="2" charset="2"/>
                      <a:buNone/>
                    </a:pPr>
                    <a:r>
                      <a:rPr lang="zh-CN" altLang="en-US" sz="1800" b="1">
                        <a:solidFill>
                          <a:srgbClr val="000000"/>
                        </a:solidFill>
                        <a:sym typeface="Verdana" pitchFamily="34" charset="0"/>
                      </a:rPr>
                      <a:t>结束角度</a:t>
                    </a:r>
                  </a:p>
                  <a:p>
                    <a:pPr algn="ctr">
                      <a:buFont typeface="Wingdings" pitchFamily="2" charset="2"/>
                      <a:buNone/>
                    </a:pPr>
                    <a:r>
                      <a:rPr lang="zh-CN" altLang="en-US" sz="1800" b="1">
                        <a:solidFill>
                          <a:srgbClr val="000000"/>
                        </a:solidFill>
                        <a:sym typeface="Verdana" pitchFamily="34" charset="0"/>
                      </a:rPr>
                      <a:t>显示</a:t>
                    </a:r>
                  </a:p>
                  <a:p>
                    <a:pPr algn="ctr">
                      <a:buFont typeface="Wingdings" pitchFamily="2" charset="2"/>
                      <a:buNone/>
                    </a:pPr>
                    <a:r>
                      <a:rPr lang="zh-CN" altLang="en-US" sz="1800" b="1">
                        <a:solidFill>
                          <a:srgbClr val="000000"/>
                        </a:solidFill>
                        <a:sym typeface="Verdana" pitchFamily="34" charset="0"/>
                      </a:rPr>
                      <a:t>隐藏</a:t>
                    </a:r>
                    <a:endParaRPr lang="zh-CN" altLang="en-US"/>
                  </a:p>
                </p:txBody>
              </p:sp>
              <p:sp>
                <p:nvSpPr>
                  <p:cNvPr id="70689" name="Line 31"/>
                  <p:cNvSpPr>
                    <a:spLocks noChangeShapeType="1"/>
                  </p:cNvSpPr>
                  <p:nvPr/>
                </p:nvSpPr>
                <p:spPr bwMode="auto">
                  <a:xfrm>
                    <a:off x="0" y="227"/>
                    <a:ext cx="1134" cy="1"/>
                  </a:xfrm>
                  <a:prstGeom prst="line">
                    <a:avLst/>
                  </a:prstGeom>
                  <a:noFill/>
                  <a:ln w="9525" cmpd="sng">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zh-CN">
                      <a:solidFill>
                        <a:srgbClr val="000000"/>
                      </a:solidFill>
                      <a:sym typeface="Verdana" pitchFamily="34" charset="0"/>
                    </a:endParaRPr>
                  </a:p>
                </p:txBody>
              </p:sp>
              <p:sp>
                <p:nvSpPr>
                  <p:cNvPr id="70690" name="Line 32"/>
                  <p:cNvSpPr>
                    <a:spLocks noChangeShapeType="1"/>
                  </p:cNvSpPr>
                  <p:nvPr/>
                </p:nvSpPr>
                <p:spPr bwMode="auto">
                  <a:xfrm>
                    <a:off x="0" y="545"/>
                    <a:ext cx="1134" cy="1"/>
                  </a:xfrm>
                  <a:prstGeom prst="line">
                    <a:avLst/>
                  </a:prstGeom>
                  <a:noFill/>
                  <a:ln w="9525" cmpd="sng">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zh-CN">
                      <a:solidFill>
                        <a:srgbClr val="000000"/>
                      </a:solidFill>
                      <a:sym typeface="Verdana" pitchFamily="34" charset="0"/>
                    </a:endParaRPr>
                  </a:p>
                </p:txBody>
              </p:sp>
            </p:grpSp>
          </p:grpSp>
          <p:grpSp>
            <p:nvGrpSpPr>
              <p:cNvPr id="70691" name="Group 33"/>
              <p:cNvGrpSpPr>
                <a:grpSpLocks/>
              </p:cNvGrpSpPr>
              <p:nvPr/>
            </p:nvGrpSpPr>
            <p:grpSpPr bwMode="auto">
              <a:xfrm>
                <a:off x="522" y="1723"/>
                <a:ext cx="181" cy="363"/>
                <a:chOff x="0" y="0"/>
                <a:chExt cx="181" cy="454"/>
              </a:xfrm>
            </p:grpSpPr>
            <p:sp>
              <p:nvSpPr>
                <p:cNvPr id="70692" name="Line 34"/>
                <p:cNvSpPr>
                  <a:spLocks noChangeShapeType="1"/>
                </p:cNvSpPr>
                <p:nvPr/>
              </p:nvSpPr>
              <p:spPr bwMode="auto">
                <a:xfrm>
                  <a:off x="90" y="0"/>
                  <a:ext cx="1" cy="181"/>
                </a:xfrm>
                <a:prstGeom prst="line">
                  <a:avLst/>
                </a:prstGeom>
                <a:noFill/>
                <a:ln w="9525" cmpd="sng">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zh-CN">
                    <a:solidFill>
                      <a:srgbClr val="000000"/>
                    </a:solidFill>
                    <a:sym typeface="Verdana" pitchFamily="34" charset="0"/>
                  </a:endParaRPr>
                </a:p>
              </p:txBody>
            </p:sp>
            <p:sp>
              <p:nvSpPr>
                <p:cNvPr id="70693" name="AutoShape 35"/>
                <p:cNvSpPr>
                  <a:spLocks noChangeArrowheads="1"/>
                </p:cNvSpPr>
                <p:nvPr/>
              </p:nvSpPr>
              <p:spPr bwMode="auto">
                <a:xfrm rot="16200000">
                  <a:off x="45" y="134"/>
                  <a:ext cx="91" cy="181"/>
                </a:xfrm>
                <a:prstGeom prst="flowChartDelay">
                  <a:avLst/>
                </a:prstGeom>
                <a:solidFill>
                  <a:schemeClr val="bg1"/>
                </a:solidFill>
                <a:ln w="9525" cmpd="sng">
                  <a:solidFill>
                    <a:schemeClr val="tx1"/>
                  </a:solidFill>
                  <a:miter lim="800000"/>
                  <a:headEnd/>
                  <a:tailEnd/>
                </a:ln>
              </p:spPr>
              <p:txBody>
                <a:bodyPr wrap="none" anchor="ctr">
                  <a:spAutoFit/>
                </a:bodyPr>
                <a:lstStyle/>
                <a:p>
                  <a:endParaRPr lang="zh-CN" altLang="zh-CN">
                    <a:solidFill>
                      <a:srgbClr val="000000"/>
                    </a:solidFill>
                    <a:sym typeface="Verdana" pitchFamily="34" charset="0"/>
                  </a:endParaRPr>
                </a:p>
              </p:txBody>
            </p:sp>
            <p:sp>
              <p:nvSpPr>
                <p:cNvPr id="70694" name="Line 36"/>
                <p:cNvSpPr>
                  <a:spLocks noChangeShapeType="1"/>
                </p:cNvSpPr>
                <p:nvPr/>
              </p:nvSpPr>
              <p:spPr bwMode="auto">
                <a:xfrm>
                  <a:off x="90" y="273"/>
                  <a:ext cx="1" cy="181"/>
                </a:xfrm>
                <a:prstGeom prst="line">
                  <a:avLst/>
                </a:prstGeom>
                <a:noFill/>
                <a:ln w="9525" cmpd="sng">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zh-CN">
                    <a:solidFill>
                      <a:srgbClr val="000000"/>
                    </a:solidFill>
                    <a:sym typeface="Verdana" pitchFamily="34" charset="0"/>
                  </a:endParaRPr>
                </a:p>
              </p:txBody>
            </p:sp>
          </p:grpSp>
          <p:grpSp>
            <p:nvGrpSpPr>
              <p:cNvPr id="70695" name="Group 37"/>
              <p:cNvGrpSpPr>
                <a:grpSpLocks/>
              </p:cNvGrpSpPr>
              <p:nvPr/>
            </p:nvGrpSpPr>
            <p:grpSpPr bwMode="auto">
              <a:xfrm>
                <a:off x="522" y="2812"/>
                <a:ext cx="181" cy="363"/>
                <a:chOff x="0" y="0"/>
                <a:chExt cx="181" cy="454"/>
              </a:xfrm>
            </p:grpSpPr>
            <p:sp>
              <p:nvSpPr>
                <p:cNvPr id="70696" name="Line 38"/>
                <p:cNvSpPr>
                  <a:spLocks noChangeShapeType="1"/>
                </p:cNvSpPr>
                <p:nvPr/>
              </p:nvSpPr>
              <p:spPr bwMode="auto">
                <a:xfrm>
                  <a:off x="90" y="0"/>
                  <a:ext cx="1" cy="181"/>
                </a:xfrm>
                <a:prstGeom prst="line">
                  <a:avLst/>
                </a:prstGeom>
                <a:noFill/>
                <a:ln w="9525" cmpd="sng">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zh-CN">
                    <a:solidFill>
                      <a:srgbClr val="000000"/>
                    </a:solidFill>
                    <a:sym typeface="Verdana" pitchFamily="34" charset="0"/>
                  </a:endParaRPr>
                </a:p>
              </p:txBody>
            </p:sp>
            <p:sp>
              <p:nvSpPr>
                <p:cNvPr id="70697" name="AutoShape 39"/>
                <p:cNvSpPr>
                  <a:spLocks noChangeArrowheads="1"/>
                </p:cNvSpPr>
                <p:nvPr/>
              </p:nvSpPr>
              <p:spPr bwMode="auto">
                <a:xfrm rot="16200000">
                  <a:off x="45" y="134"/>
                  <a:ext cx="91" cy="181"/>
                </a:xfrm>
                <a:prstGeom prst="flowChartDelay">
                  <a:avLst/>
                </a:prstGeom>
                <a:solidFill>
                  <a:schemeClr val="bg1"/>
                </a:solidFill>
                <a:ln w="9525" cmpd="sng">
                  <a:solidFill>
                    <a:schemeClr val="tx1"/>
                  </a:solidFill>
                  <a:miter lim="800000"/>
                  <a:headEnd/>
                  <a:tailEnd/>
                </a:ln>
              </p:spPr>
              <p:txBody>
                <a:bodyPr wrap="none" anchor="ctr">
                  <a:spAutoFit/>
                </a:bodyPr>
                <a:lstStyle/>
                <a:p>
                  <a:endParaRPr lang="zh-CN" altLang="zh-CN">
                    <a:solidFill>
                      <a:srgbClr val="000000"/>
                    </a:solidFill>
                    <a:sym typeface="Verdana" pitchFamily="34" charset="0"/>
                  </a:endParaRPr>
                </a:p>
              </p:txBody>
            </p:sp>
            <p:sp>
              <p:nvSpPr>
                <p:cNvPr id="70698" name="Line 40"/>
                <p:cNvSpPr>
                  <a:spLocks noChangeShapeType="1"/>
                </p:cNvSpPr>
                <p:nvPr/>
              </p:nvSpPr>
              <p:spPr bwMode="auto">
                <a:xfrm>
                  <a:off x="90" y="273"/>
                  <a:ext cx="1" cy="181"/>
                </a:xfrm>
                <a:prstGeom prst="line">
                  <a:avLst/>
                </a:prstGeom>
                <a:noFill/>
                <a:ln w="9525" cmpd="sng">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zh-CN">
                    <a:solidFill>
                      <a:srgbClr val="000000"/>
                    </a:solidFill>
                    <a:sym typeface="Verdana" pitchFamily="34" charset="0"/>
                  </a:endParaRPr>
                </a:p>
              </p:txBody>
            </p:sp>
          </p:grpSp>
        </p:grpSp>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a:ln/>
        </p:spPr>
        <p:txBody>
          <a:bodyPr/>
          <a:lstStyle/>
          <a:p>
            <a:pPr eaLnBrk="1" hangingPunct="1"/>
            <a:r>
              <a:rPr lang="en-US" altLang="zh-CN" sz="2800"/>
              <a:t>3. </a:t>
            </a:r>
            <a:r>
              <a:rPr lang="zh-CN" altLang="en-US" sz="2800"/>
              <a:t>面向对象设计</a:t>
            </a:r>
            <a:r>
              <a:rPr lang="en-US" altLang="zh-CN" sz="2800" baseline="-25000"/>
              <a:t>_II</a:t>
            </a:r>
            <a:endParaRPr lang="zh-CN" altLang="en-US"/>
          </a:p>
        </p:txBody>
      </p:sp>
      <p:sp>
        <p:nvSpPr>
          <p:cNvPr id="71683" name="Rectangle 3"/>
          <p:cNvSpPr>
            <a:spLocks noGrp="1" noChangeArrowheads="1"/>
          </p:cNvSpPr>
          <p:nvPr>
            <p:ph type="body" idx="1"/>
          </p:nvPr>
        </p:nvSpPr>
        <p:spPr>
          <a:xfrm>
            <a:off x="566738" y="1752600"/>
            <a:ext cx="8001000" cy="4267200"/>
          </a:xfrm>
          <a:ln/>
        </p:spPr>
        <p:txBody>
          <a:bodyPr/>
          <a:lstStyle/>
          <a:p>
            <a:pPr marL="469900" indent="-469900" algn="l" eaLnBrk="1" hangingPunct="1">
              <a:buFont typeface="Wingdings" pitchFamily="2" charset="2"/>
              <a:buChar char="Ø"/>
            </a:pPr>
            <a:r>
              <a:rPr lang="zh-CN" altLang="en-US" sz="2600"/>
              <a:t>定义属性</a:t>
            </a:r>
          </a:p>
          <a:p>
            <a:pPr marL="469900" indent="-469900" algn="l" eaLnBrk="1" hangingPunct="1"/>
            <a:r>
              <a:rPr lang="zh-CN" altLang="en-US"/>
              <a:t>	    </a:t>
            </a:r>
            <a:r>
              <a:rPr lang="zh-CN" altLang="en-US" sz="2400"/>
              <a:t>所谓定义属性就是要确定每个属性的数据类型和数据结构，同时还要确定每个属性的</a:t>
            </a:r>
            <a:r>
              <a:rPr lang="zh-CN" altLang="en-US" sz="2400" b="1">
                <a:solidFill>
                  <a:schemeClr val="accent2"/>
                </a:solidFill>
              </a:rPr>
              <a:t>访问权限</a:t>
            </a:r>
            <a:r>
              <a:rPr lang="zh-CN" altLang="en-US" sz="2400"/>
              <a:t>（通常被定义在保护部分或私有部分）。</a:t>
            </a:r>
          </a:p>
          <a:p>
            <a:pPr marL="469900" indent="-469900" algn="l" eaLnBrk="1" hangingPunct="1"/>
            <a:endParaRPr lang="zh-CN" altLang="en-US" sz="1400"/>
          </a:p>
          <a:p>
            <a:pPr marL="469900" indent="-469900" algn="l" eaLnBrk="1" hangingPunct="1">
              <a:buFont typeface="Wingdings" pitchFamily="2" charset="2"/>
              <a:buChar char="Ø"/>
            </a:pPr>
            <a:r>
              <a:rPr lang="zh-CN" altLang="en-US" sz="2600"/>
              <a:t>定义服务</a:t>
            </a:r>
          </a:p>
          <a:p>
            <a:pPr marL="469900" indent="-469900" algn="l" eaLnBrk="1" hangingPunct="1"/>
            <a:r>
              <a:rPr lang="zh-CN" altLang="en-US" sz="2400"/>
              <a:t>	    实现</a:t>
            </a:r>
            <a:r>
              <a:rPr lang="zh-CN" altLang="en-US" sz="2400">
                <a:latin typeface="Arial" pitchFamily="34" charset="0"/>
                <a:sym typeface="Arial" pitchFamily="34" charset="0"/>
              </a:rPr>
              <a:t>“</a:t>
            </a:r>
            <a:r>
              <a:rPr lang="zh-CN" altLang="en-US" sz="2400" b="1">
                <a:solidFill>
                  <a:schemeClr val="accent2"/>
                </a:solidFill>
              </a:rPr>
              <a:t>显示</a:t>
            </a:r>
            <a:r>
              <a:rPr lang="zh-CN" altLang="en-US" sz="2400">
                <a:latin typeface="Arial" pitchFamily="34" charset="0"/>
                <a:sym typeface="Arial" pitchFamily="34" charset="0"/>
              </a:rPr>
              <a:t>”</a:t>
            </a:r>
            <a:r>
              <a:rPr lang="zh-CN" altLang="en-US" sz="2400"/>
              <a:t>服务的算法概括来说就是，把</a:t>
            </a:r>
            <a:r>
              <a:rPr lang="zh-CN" altLang="en-US" sz="2400">
                <a:latin typeface="Arial" pitchFamily="34" charset="0"/>
                <a:sym typeface="Arial" pitchFamily="34" charset="0"/>
              </a:rPr>
              <a:t>“</a:t>
            </a:r>
            <a:r>
              <a:rPr lang="zh-CN" altLang="en-US" sz="2400" b="1">
                <a:solidFill>
                  <a:schemeClr val="accent2"/>
                </a:solidFill>
              </a:rPr>
              <a:t>可见性</a:t>
            </a:r>
            <a:r>
              <a:rPr lang="zh-CN" altLang="en-US" sz="2400">
                <a:latin typeface="Arial" pitchFamily="34" charset="0"/>
                <a:sym typeface="Arial" pitchFamily="34" charset="0"/>
              </a:rPr>
              <a:t>”</a:t>
            </a:r>
            <a:r>
              <a:rPr lang="zh-CN" altLang="en-US" sz="2400"/>
              <a:t>属性设置为</a:t>
            </a:r>
            <a:r>
              <a:rPr lang="en-US" altLang="zh-CN" sz="2400"/>
              <a:t>true</a:t>
            </a:r>
            <a:r>
              <a:rPr lang="zh-CN" altLang="en-US" sz="2400"/>
              <a:t>，然后调用相应的库函数用当前的前景颜色画出所要的图形。</a:t>
            </a:r>
            <a:endParaRPr lang="zh-CN" alt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a:ln/>
        </p:spPr>
        <p:txBody>
          <a:bodyPr/>
          <a:lstStyle/>
          <a:p>
            <a:pPr eaLnBrk="1" hangingPunct="1"/>
            <a:r>
              <a:rPr lang="en-US" altLang="zh-CN" sz="2800"/>
              <a:t>4. </a:t>
            </a:r>
            <a:r>
              <a:rPr lang="zh-CN" altLang="en-US" sz="2800"/>
              <a:t>面向对象实现</a:t>
            </a:r>
            <a:r>
              <a:rPr lang="en-US" altLang="zh-CN" sz="2800" baseline="-25000"/>
              <a:t>_I</a:t>
            </a:r>
            <a:endParaRPr lang="zh-CN" altLang="en-US"/>
          </a:p>
        </p:txBody>
      </p:sp>
      <p:sp>
        <p:nvSpPr>
          <p:cNvPr id="72707" name="Rectangle 3"/>
          <p:cNvSpPr>
            <a:spLocks noGrp="1" noChangeArrowheads="1"/>
          </p:cNvSpPr>
          <p:nvPr>
            <p:ph type="body" idx="1"/>
          </p:nvPr>
        </p:nvSpPr>
        <p:spPr>
          <a:xfrm>
            <a:off x="566738" y="1752600"/>
            <a:ext cx="8001000" cy="4267200"/>
          </a:xfrm>
          <a:ln/>
        </p:spPr>
        <p:txBody>
          <a:bodyPr/>
          <a:lstStyle/>
          <a:p>
            <a:pPr marL="469900" indent="-469900" algn="l" eaLnBrk="1" hangingPunct="1">
              <a:lnSpc>
                <a:spcPct val="90000"/>
              </a:lnSpc>
              <a:buFont typeface="Wingdings" pitchFamily="2" charset="2"/>
              <a:buChar char="Ø"/>
            </a:pPr>
            <a:r>
              <a:rPr lang="zh-CN" altLang="en-US" sz="2600"/>
              <a:t>圆类的定义</a:t>
            </a:r>
          </a:p>
          <a:p>
            <a:pPr marL="908050" lvl="1" indent="-436563" algn="l" eaLnBrk="1" hangingPunct="1">
              <a:lnSpc>
                <a:spcPct val="90000"/>
              </a:lnSpc>
            </a:pPr>
            <a:r>
              <a:rPr lang="en-US" altLang="zh-CN" sz="2400">
                <a:solidFill>
                  <a:srgbClr val="000000"/>
                </a:solidFill>
              </a:rPr>
              <a:t>class Circle :public Point{</a:t>
            </a:r>
            <a:endParaRPr lang="zh-CN" altLang="en-US" sz="2400">
              <a:solidFill>
                <a:srgbClr val="000000"/>
              </a:solidFill>
            </a:endParaRPr>
          </a:p>
          <a:p>
            <a:pPr marL="908050" lvl="1" indent="-436563" algn="l" eaLnBrk="1" hangingPunct="1">
              <a:lnSpc>
                <a:spcPct val="90000"/>
              </a:lnSpc>
            </a:pPr>
            <a:r>
              <a:rPr lang="en-US" altLang="zh-CN" sz="2400">
                <a:solidFill>
                  <a:srgbClr val="000000"/>
                </a:solidFill>
              </a:rPr>
              <a:t>   protected:</a:t>
            </a:r>
            <a:endParaRPr lang="zh-CN" altLang="en-US" sz="2400">
              <a:solidFill>
                <a:srgbClr val="000000"/>
              </a:solidFill>
            </a:endParaRPr>
          </a:p>
          <a:p>
            <a:pPr marL="908050" lvl="1" indent="-436563" algn="l" eaLnBrk="1" hangingPunct="1">
              <a:lnSpc>
                <a:spcPct val="90000"/>
              </a:lnSpc>
            </a:pPr>
            <a:r>
              <a:rPr lang="en-US" altLang="zh-CN" sz="2400">
                <a:solidFill>
                  <a:srgbClr val="000000"/>
                </a:solidFill>
              </a:rPr>
              <a:t>      int Radius</a:t>
            </a:r>
            <a:r>
              <a:rPr lang="zh-CN" altLang="en-US" sz="2400">
                <a:solidFill>
                  <a:srgbClr val="000000"/>
                </a:solidFill>
              </a:rPr>
              <a:t>；</a:t>
            </a:r>
          </a:p>
          <a:p>
            <a:pPr marL="908050" lvl="1" indent="-436563" algn="l" eaLnBrk="1" hangingPunct="1">
              <a:lnSpc>
                <a:spcPct val="90000"/>
              </a:lnSpc>
            </a:pPr>
            <a:r>
              <a:rPr lang="zh-CN" altLang="en-US" sz="2400">
                <a:solidFill>
                  <a:srgbClr val="000000"/>
                </a:solidFill>
              </a:rPr>
              <a:t>   </a:t>
            </a:r>
            <a:r>
              <a:rPr lang="en-US" altLang="zh-CN" sz="2400">
                <a:solidFill>
                  <a:srgbClr val="000000"/>
                </a:solidFill>
              </a:rPr>
              <a:t>public:</a:t>
            </a:r>
            <a:endParaRPr lang="zh-CN" altLang="en-US" sz="2400">
              <a:solidFill>
                <a:srgbClr val="000000"/>
              </a:solidFill>
            </a:endParaRPr>
          </a:p>
          <a:p>
            <a:pPr marL="908050" lvl="1" indent="-436563" algn="l" eaLnBrk="1" hangingPunct="1">
              <a:lnSpc>
                <a:spcPct val="90000"/>
              </a:lnSpc>
            </a:pPr>
            <a:r>
              <a:rPr lang="en-US" altLang="zh-CN" sz="2400">
                <a:solidFill>
                  <a:srgbClr val="000000"/>
                </a:solidFill>
              </a:rPr>
              <a:t>	  Circle (int InitX,int InitY,int InitRadius)</a:t>
            </a:r>
            <a:r>
              <a:rPr lang="zh-CN" altLang="en-US" sz="2400">
                <a:solidFill>
                  <a:srgbClr val="000000"/>
                </a:solidFill>
              </a:rPr>
              <a:t>；</a:t>
            </a:r>
          </a:p>
          <a:p>
            <a:pPr marL="908050" lvl="1" indent="-436563" algn="l" eaLnBrk="1" hangingPunct="1">
              <a:lnSpc>
                <a:spcPct val="90000"/>
              </a:lnSpc>
            </a:pPr>
            <a:r>
              <a:rPr lang="zh-CN" altLang="en-US" sz="2400">
                <a:solidFill>
                  <a:srgbClr val="000000"/>
                </a:solidFill>
              </a:rPr>
              <a:t>	  </a:t>
            </a:r>
            <a:r>
              <a:rPr lang="en-US" altLang="zh-CN" sz="2400">
                <a:solidFill>
                  <a:srgbClr val="000000"/>
                </a:solidFill>
              </a:rPr>
              <a:t>void Show( )</a:t>
            </a:r>
            <a:r>
              <a:rPr lang="zh-CN" altLang="en-US" sz="2400">
                <a:solidFill>
                  <a:srgbClr val="000000"/>
                </a:solidFill>
              </a:rPr>
              <a:t>；</a:t>
            </a:r>
          </a:p>
          <a:p>
            <a:pPr marL="908050" lvl="1" indent="-436563" algn="l" eaLnBrk="1" hangingPunct="1">
              <a:lnSpc>
                <a:spcPct val="90000"/>
              </a:lnSpc>
            </a:pPr>
            <a:r>
              <a:rPr lang="zh-CN" altLang="en-US" sz="2400">
                <a:solidFill>
                  <a:srgbClr val="000000"/>
                </a:solidFill>
              </a:rPr>
              <a:t>      </a:t>
            </a:r>
            <a:r>
              <a:rPr lang="en-US" altLang="zh-CN" sz="2400">
                <a:solidFill>
                  <a:srgbClr val="000000"/>
                </a:solidFill>
              </a:rPr>
              <a:t>void Hide( )</a:t>
            </a:r>
            <a:r>
              <a:rPr lang="zh-CN" altLang="en-US" sz="2400">
                <a:solidFill>
                  <a:srgbClr val="000000"/>
                </a:solidFill>
              </a:rPr>
              <a:t>；</a:t>
            </a:r>
          </a:p>
          <a:p>
            <a:pPr marL="908050" lvl="1" indent="-436563" algn="l" eaLnBrk="1" hangingPunct="1">
              <a:lnSpc>
                <a:spcPct val="90000"/>
              </a:lnSpc>
            </a:pPr>
            <a:r>
              <a:rPr lang="zh-CN" altLang="en-US" sz="2400">
                <a:solidFill>
                  <a:srgbClr val="000000"/>
                </a:solidFill>
              </a:rPr>
              <a:t>      </a:t>
            </a:r>
            <a:r>
              <a:rPr lang="en-US" altLang="zh-CN" sz="2400">
                <a:solidFill>
                  <a:srgbClr val="000000"/>
                </a:solidFill>
              </a:rPr>
              <a:t>int GetRadius( )</a:t>
            </a:r>
            <a:r>
              <a:rPr lang="zh-CN" altLang="en-US" sz="2400">
                <a:solidFill>
                  <a:srgbClr val="000000"/>
                </a:solidFill>
              </a:rPr>
              <a:t>；</a:t>
            </a:r>
            <a:endParaRPr lang="zh-CN" altLang="en-US" sz="2400">
              <a:solidFill>
                <a:srgbClr val="000000"/>
              </a:solidFill>
              <a:sym typeface="Times New Roman" pitchFamily="18" charset="0"/>
            </a:endParaRPr>
          </a:p>
          <a:p>
            <a:pPr marL="908050" lvl="1" indent="-436563" algn="l" eaLnBrk="1" hangingPunct="1">
              <a:lnSpc>
                <a:spcPct val="90000"/>
              </a:lnSpc>
            </a:pPr>
            <a:r>
              <a:rPr lang="en-US" altLang="zh-CN" sz="2400">
                <a:solidFill>
                  <a:srgbClr val="000000"/>
                </a:solidFill>
                <a:sym typeface="Times New Roman" pitchFamily="18" charset="0"/>
              </a:rPr>
              <a:t>}</a:t>
            </a:r>
            <a:r>
              <a:rPr lang="zh-CN" altLang="en-US" sz="2400">
                <a:solidFill>
                  <a:srgbClr val="000000"/>
                </a:solidFill>
                <a:sym typeface="Times New Roman" pitchFamily="18" charset="0"/>
              </a:rPr>
              <a:t>；</a:t>
            </a: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ln/>
        </p:spPr>
        <p:txBody>
          <a:bodyPr/>
          <a:lstStyle/>
          <a:p>
            <a:pPr eaLnBrk="1" hangingPunct="1"/>
            <a:r>
              <a:rPr lang="en-US" altLang="zh-CN" sz="2800" b="1"/>
              <a:t>[</a:t>
            </a:r>
            <a:r>
              <a:rPr lang="zh-CN" altLang="en-US" sz="2800" b="1"/>
              <a:t>分析</a:t>
            </a:r>
            <a:r>
              <a:rPr lang="en-US" altLang="zh-CN" sz="2800" b="1"/>
              <a:t>]</a:t>
            </a:r>
            <a:r>
              <a:rPr lang="zh-CN" altLang="en-US" sz="2800" b="1"/>
              <a:t>：</a:t>
            </a:r>
            <a:endParaRPr lang="zh-CN" altLang="en-US"/>
          </a:p>
        </p:txBody>
      </p:sp>
      <p:sp>
        <p:nvSpPr>
          <p:cNvPr id="9219" name="Rectangle 3"/>
          <p:cNvSpPr>
            <a:spLocks noGrp="1" noChangeArrowheads="1"/>
          </p:cNvSpPr>
          <p:nvPr>
            <p:ph type="body" idx="1"/>
          </p:nvPr>
        </p:nvSpPr>
        <p:spPr>
          <a:xfrm>
            <a:off x="566738" y="1752600"/>
            <a:ext cx="8001000" cy="4484688"/>
          </a:xfrm>
          <a:ln/>
        </p:spPr>
        <p:txBody>
          <a:bodyPr/>
          <a:lstStyle/>
          <a:p>
            <a:pPr marL="469900" indent="-469900" algn="just" eaLnBrk="1" hangingPunct="1">
              <a:lnSpc>
                <a:spcPct val="90000"/>
              </a:lnSpc>
              <a:buClr>
                <a:schemeClr val="tx1"/>
              </a:buClr>
              <a:buFont typeface="Wingdings" pitchFamily="2" charset="2"/>
              <a:buChar char="Ø"/>
            </a:pPr>
            <a:r>
              <a:rPr lang="zh-CN" altLang="zh-CN" sz="2300" b="1">
                <a:solidFill>
                  <a:schemeClr val="accent2"/>
                </a:solidFill>
              </a:rPr>
              <a:t>对象模型</a:t>
            </a:r>
            <a:r>
              <a:rPr lang="zh-CN" altLang="zh-CN" sz="2300"/>
              <a:t>是三个模型中最关键的一个模型。它的作用是描述系统的静态结构，包括构成系统的类和对象，它们的属性和操作，及它们之间的关系。</a:t>
            </a:r>
            <a:r>
              <a:rPr lang="zh-CN" altLang="zh-CN" sz="2300">
                <a:latin typeface="宋体" pitchFamily="2" charset="-122"/>
                <a:sym typeface="宋体" pitchFamily="2" charset="-122"/>
              </a:rPr>
              <a:t>（</a:t>
            </a:r>
            <a:r>
              <a:rPr lang="zh-CN" altLang="zh-CN" sz="2300" b="1">
                <a:solidFill>
                  <a:schemeClr val="accent2"/>
                </a:solidFill>
                <a:latin typeface="宋体" pitchFamily="2" charset="-122"/>
                <a:sym typeface="宋体" pitchFamily="2" charset="-122"/>
              </a:rPr>
              <a:t>定义“对谁做”</a:t>
            </a:r>
            <a:r>
              <a:rPr lang="zh-CN" altLang="zh-CN" sz="2300">
                <a:latin typeface="宋体" pitchFamily="2" charset="-122"/>
                <a:sym typeface="宋体" pitchFamily="2" charset="-122"/>
              </a:rPr>
              <a:t>）</a:t>
            </a:r>
          </a:p>
          <a:p>
            <a:pPr marL="469900" indent="-469900" algn="just" eaLnBrk="1" hangingPunct="1">
              <a:lnSpc>
                <a:spcPct val="90000"/>
              </a:lnSpc>
              <a:buClr>
                <a:schemeClr val="tx1"/>
              </a:buClr>
            </a:pPr>
            <a:endParaRPr lang="zh-CN" altLang="zh-CN" sz="1000">
              <a:latin typeface="宋体" pitchFamily="2" charset="-122"/>
              <a:sym typeface="宋体" pitchFamily="2" charset="-122"/>
            </a:endParaRPr>
          </a:p>
          <a:p>
            <a:pPr marL="469900" indent="-469900" algn="just" eaLnBrk="1" hangingPunct="1">
              <a:lnSpc>
                <a:spcPct val="105000"/>
              </a:lnSpc>
              <a:buClr>
                <a:schemeClr val="tx1"/>
              </a:buClr>
              <a:buFont typeface="Wingdings" pitchFamily="2" charset="2"/>
              <a:buChar char="Ø"/>
            </a:pPr>
            <a:r>
              <a:rPr lang="zh-CN" altLang="zh-CN" sz="2300" b="1">
                <a:solidFill>
                  <a:schemeClr val="accent2"/>
                </a:solidFill>
              </a:rPr>
              <a:t>动态模型</a:t>
            </a:r>
            <a:r>
              <a:rPr lang="zh-CN" altLang="zh-CN" sz="2300"/>
              <a:t>着重于系统的控制逻辑。要想对一个系统了解得比较清楚，还应当考察在任何时刻对象及其关系的改变。系统的这些涉及时序和改变状况用动态模型来描述。（</a:t>
            </a:r>
            <a:r>
              <a:rPr lang="zh-CN" altLang="zh-CN" sz="2300" b="1">
                <a:solidFill>
                  <a:schemeClr val="accent2"/>
                </a:solidFill>
                <a:latin typeface="宋体" pitchFamily="2" charset="-122"/>
                <a:sym typeface="宋体" pitchFamily="2" charset="-122"/>
              </a:rPr>
              <a:t>定义“何时做”</a:t>
            </a:r>
            <a:r>
              <a:rPr lang="zh-CN" altLang="zh-CN" sz="2300"/>
              <a:t>）</a:t>
            </a:r>
          </a:p>
          <a:p>
            <a:pPr marL="469900" indent="-469900" algn="just" eaLnBrk="1" hangingPunct="1">
              <a:lnSpc>
                <a:spcPct val="105000"/>
              </a:lnSpc>
              <a:buClr>
                <a:schemeClr val="tx1"/>
              </a:buClr>
            </a:pPr>
            <a:endParaRPr lang="zh-CN" altLang="zh-CN" sz="1000"/>
          </a:p>
          <a:p>
            <a:pPr marL="469900" indent="-469900" algn="just" eaLnBrk="1" hangingPunct="1">
              <a:lnSpc>
                <a:spcPct val="105000"/>
              </a:lnSpc>
              <a:buClr>
                <a:schemeClr val="tx1"/>
              </a:buClr>
              <a:buFont typeface="Wingdings" pitchFamily="2" charset="2"/>
              <a:buChar char="Ø"/>
            </a:pPr>
            <a:r>
              <a:rPr lang="zh-CN" altLang="zh-CN" sz="2300" b="1">
                <a:solidFill>
                  <a:schemeClr val="accent2"/>
                </a:solidFill>
              </a:rPr>
              <a:t>功能模型</a:t>
            </a:r>
            <a:r>
              <a:rPr lang="zh-CN" altLang="zh-CN" sz="2300"/>
              <a:t>着重于系统内部数据的传送和处理。功能模型表明，通过计算，从输入数据能得到什么样的输出数据，不考虑参加计算的数据按什么时序执行。（</a:t>
            </a:r>
            <a:r>
              <a:rPr lang="zh-CN" altLang="zh-CN" sz="2300" b="1">
                <a:solidFill>
                  <a:schemeClr val="accent2"/>
                </a:solidFill>
                <a:latin typeface="宋体" pitchFamily="2" charset="-122"/>
                <a:sym typeface="宋体" pitchFamily="2" charset="-122"/>
              </a:rPr>
              <a:t>定义“做什么”</a:t>
            </a:r>
            <a:r>
              <a:rPr lang="zh-CN" altLang="zh-CN" sz="2300"/>
              <a:t>）</a:t>
            </a:r>
            <a:endParaRPr lang="zh-CN" altLang="zh-CN"/>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Grp="1" noChangeArrowheads="1"/>
          </p:cNvSpPr>
          <p:nvPr>
            <p:ph type="body" idx="1"/>
          </p:nvPr>
        </p:nvSpPr>
        <p:spPr>
          <a:xfrm>
            <a:off x="566738" y="1752600"/>
            <a:ext cx="8001000" cy="4267200"/>
          </a:xfrm>
          <a:ln/>
        </p:spPr>
        <p:txBody>
          <a:bodyPr/>
          <a:lstStyle/>
          <a:p>
            <a:pPr marL="908050" lvl="1" indent="-436563" algn="l" eaLnBrk="1" hangingPunct="1">
              <a:buClr>
                <a:schemeClr val="tx1"/>
              </a:buClr>
            </a:pPr>
            <a:r>
              <a:rPr lang="en-US" altLang="zh-CN" sz="2400"/>
              <a:t>Circle::Circle(int InitX,int InitY, int InitRadius):Point(InitX,InitY)</a:t>
            </a:r>
            <a:endParaRPr lang="zh-CN" altLang="en-US" sz="2400"/>
          </a:p>
          <a:p>
            <a:pPr marL="908050" lvl="1" indent="-436563" algn="l" eaLnBrk="1" hangingPunct="1">
              <a:buClr>
                <a:schemeClr val="tx1"/>
              </a:buClr>
            </a:pPr>
            <a:r>
              <a:rPr lang="en-US" altLang="zh-CN" sz="2400"/>
              <a:t>{</a:t>
            </a:r>
            <a:endParaRPr lang="zh-CN" altLang="en-US" sz="2400"/>
          </a:p>
          <a:p>
            <a:pPr marL="908050" lvl="1" indent="-436563" algn="l" eaLnBrk="1" hangingPunct="1">
              <a:buClr>
                <a:schemeClr val="tx1"/>
              </a:buClr>
            </a:pPr>
            <a:r>
              <a:rPr lang="en-US" altLang="zh-CN" sz="2400"/>
              <a:t>Radius = InitRadius</a:t>
            </a:r>
            <a:r>
              <a:rPr lang="zh-CN" altLang="en-US" sz="2400"/>
              <a:t>；</a:t>
            </a:r>
          </a:p>
          <a:p>
            <a:pPr marL="908050" lvl="1" indent="-436563" algn="l" eaLnBrk="1" hangingPunct="1">
              <a:buClr>
                <a:schemeClr val="tx1"/>
              </a:buClr>
            </a:pPr>
            <a:r>
              <a:rPr lang="en-US" altLang="zh-CN" sz="2400"/>
              <a:t>}</a:t>
            </a:r>
            <a:endParaRPr lang="zh-CN" altLang="en-US" sz="2400"/>
          </a:p>
          <a:p>
            <a:pPr marL="908050" lvl="1" indent="-436563" algn="l" eaLnBrk="1" hangingPunct="1">
              <a:buClr>
                <a:schemeClr val="tx1"/>
              </a:buClr>
            </a:pPr>
            <a:r>
              <a:rPr lang="en-US" altLang="zh-CN" sz="2400"/>
              <a:t>void Circle::Show()</a:t>
            </a:r>
            <a:endParaRPr lang="zh-CN" altLang="en-US" sz="2400"/>
          </a:p>
          <a:p>
            <a:pPr marL="908050" lvl="1" indent="-436563" algn="l" eaLnBrk="1" hangingPunct="1">
              <a:buClr>
                <a:schemeClr val="tx1"/>
              </a:buClr>
            </a:pPr>
            <a:r>
              <a:rPr lang="en-US" altLang="zh-CN" sz="2400"/>
              <a:t>{</a:t>
            </a:r>
            <a:endParaRPr lang="zh-CN" altLang="en-US" sz="2400"/>
          </a:p>
          <a:p>
            <a:pPr marL="908050" lvl="1" indent="-436563" algn="l" eaLnBrk="1" hangingPunct="1">
              <a:buClr>
                <a:schemeClr val="tx1"/>
              </a:buClr>
            </a:pPr>
            <a:r>
              <a:rPr lang="en-US" altLang="zh-CN" sz="2400"/>
              <a:t>	Visible = true</a:t>
            </a:r>
            <a:r>
              <a:rPr lang="zh-CN" altLang="en-US" sz="2400"/>
              <a:t>；</a:t>
            </a:r>
          </a:p>
          <a:p>
            <a:pPr marL="908050" lvl="1" indent="-436563" algn="l" eaLnBrk="1" hangingPunct="1">
              <a:buClr>
                <a:schemeClr val="tx1"/>
              </a:buClr>
            </a:pPr>
            <a:r>
              <a:rPr lang="zh-CN" altLang="en-US" sz="2400"/>
              <a:t>	</a:t>
            </a:r>
            <a:r>
              <a:rPr lang="en-US" altLang="zh-CN" sz="2400"/>
              <a:t>circle(X,Y,Radius)</a:t>
            </a:r>
            <a:r>
              <a:rPr lang="zh-CN" altLang="en-US" sz="2400"/>
              <a:t>；</a:t>
            </a:r>
          </a:p>
          <a:p>
            <a:pPr marL="908050" lvl="1" indent="-436563" algn="l" eaLnBrk="1" hangingPunct="1">
              <a:buClr>
                <a:schemeClr val="tx1"/>
              </a:buClr>
            </a:pPr>
            <a:r>
              <a:rPr lang="en-US" altLang="zh-CN" sz="2400"/>
              <a:t>}</a:t>
            </a:r>
            <a:endParaRPr lang="zh-CN" altLang="en-US"/>
          </a:p>
        </p:txBody>
      </p:sp>
      <p:sp>
        <p:nvSpPr>
          <p:cNvPr id="73731" name="Rectangle 4"/>
          <p:cNvSpPr>
            <a:spLocks noGrp="1" noChangeArrowheads="1"/>
          </p:cNvSpPr>
          <p:nvPr>
            <p:ph type="title" idx="4294967295"/>
          </p:nvPr>
        </p:nvSpPr>
        <p:spPr>
          <a:ln/>
        </p:spPr>
        <p:txBody>
          <a:bodyPr/>
          <a:lstStyle/>
          <a:p>
            <a:pPr eaLnBrk="1" hangingPunct="1"/>
            <a:r>
              <a:rPr lang="en-US" altLang="zh-CN" sz="2800"/>
              <a:t>4. </a:t>
            </a:r>
            <a:r>
              <a:rPr lang="zh-CN" altLang="en-US" sz="2800"/>
              <a:t>面向对象实现</a:t>
            </a:r>
            <a:r>
              <a:rPr lang="en-US" altLang="zh-CN" sz="2800" baseline="-25000"/>
              <a:t>_II</a:t>
            </a:r>
            <a:endParaRPr lang="zh-CN" alt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038"/>
          <p:cNvSpPr>
            <a:spLocks noGrp="1" noChangeArrowheads="1"/>
          </p:cNvSpPr>
          <p:nvPr>
            <p:ph type="title" idx="4294967295"/>
          </p:nvPr>
        </p:nvSpPr>
        <p:spPr>
          <a:ln/>
        </p:spPr>
        <p:txBody>
          <a:bodyPr/>
          <a:lstStyle/>
          <a:p>
            <a:pPr eaLnBrk="1" hangingPunct="1"/>
            <a:r>
              <a:rPr lang="en-US" altLang="zh-CN" sz="2800"/>
              <a:t>4. </a:t>
            </a:r>
            <a:r>
              <a:rPr lang="zh-CN" altLang="en-US" sz="2800"/>
              <a:t>面向对象实现</a:t>
            </a:r>
            <a:r>
              <a:rPr lang="en-US" altLang="zh-CN" sz="2800" baseline="-25000"/>
              <a:t>_III</a:t>
            </a:r>
            <a:endParaRPr lang="zh-CN" altLang="en-US"/>
          </a:p>
        </p:txBody>
      </p:sp>
      <p:sp>
        <p:nvSpPr>
          <p:cNvPr id="74755" name="Rectangle 3039"/>
          <p:cNvSpPr>
            <a:spLocks noGrp="1" noChangeArrowheads="1"/>
          </p:cNvSpPr>
          <p:nvPr>
            <p:ph type="body" idx="1"/>
          </p:nvPr>
        </p:nvSpPr>
        <p:spPr>
          <a:xfrm>
            <a:off x="566738" y="1752600"/>
            <a:ext cx="8001000" cy="4267200"/>
          </a:xfrm>
          <a:ln/>
        </p:spPr>
        <p:txBody>
          <a:bodyPr/>
          <a:lstStyle/>
          <a:p>
            <a:pPr marL="908050" lvl="1" indent="-436563" algn="l" eaLnBrk="1" hangingPunct="1">
              <a:lnSpc>
                <a:spcPct val="80000"/>
              </a:lnSpc>
            </a:pPr>
            <a:r>
              <a:rPr lang="en-US" altLang="zh-CN" sz="2000"/>
              <a:t>void Circle::Hide()</a:t>
            </a:r>
            <a:endParaRPr lang="zh-CN" altLang="en-US" sz="2000"/>
          </a:p>
          <a:p>
            <a:pPr marL="908050" lvl="1" indent="-436563" algn="l" eaLnBrk="1" hangingPunct="1">
              <a:lnSpc>
                <a:spcPct val="80000"/>
              </a:lnSpc>
            </a:pPr>
            <a:r>
              <a:rPr lang="en-US" altLang="zh-CN" sz="2000"/>
              <a:t>{</a:t>
            </a:r>
            <a:endParaRPr lang="zh-CN" altLang="en-US" sz="2000"/>
          </a:p>
          <a:p>
            <a:pPr marL="908050" lvl="1" indent="-436563" algn="l" eaLnBrk="1" hangingPunct="1">
              <a:lnSpc>
                <a:spcPct val="80000"/>
              </a:lnSpc>
            </a:pPr>
            <a:r>
              <a:rPr lang="en-US" altLang="zh-CN" sz="2000"/>
              <a:t>	int TempColor</a:t>
            </a:r>
            <a:r>
              <a:rPr lang="zh-CN" altLang="en-US" sz="2000"/>
              <a:t>；</a:t>
            </a:r>
          </a:p>
          <a:p>
            <a:pPr marL="908050" lvl="1" indent="-436563" algn="l" eaLnBrk="1" hangingPunct="1">
              <a:lnSpc>
                <a:spcPct val="80000"/>
              </a:lnSpc>
            </a:pPr>
            <a:r>
              <a:rPr lang="zh-CN" altLang="en-US" sz="2000"/>
              <a:t>	</a:t>
            </a:r>
            <a:r>
              <a:rPr lang="en-US" altLang="zh-CN" sz="2000"/>
              <a:t>TempColor = getcolor()</a:t>
            </a:r>
            <a:r>
              <a:rPr lang="zh-CN" altLang="en-US" sz="2000"/>
              <a:t>；</a:t>
            </a:r>
          </a:p>
          <a:p>
            <a:pPr marL="908050" lvl="1" indent="-436563" algn="l" eaLnBrk="1" hangingPunct="1">
              <a:lnSpc>
                <a:spcPct val="80000"/>
              </a:lnSpc>
            </a:pPr>
            <a:r>
              <a:rPr lang="zh-CN" altLang="en-US" sz="2000"/>
              <a:t>	</a:t>
            </a:r>
            <a:r>
              <a:rPr lang="en-US" altLang="zh-CN" sz="2000"/>
              <a:t>setcolor(getbkcolor())</a:t>
            </a:r>
            <a:r>
              <a:rPr lang="zh-CN" altLang="en-US" sz="2000"/>
              <a:t>；</a:t>
            </a:r>
          </a:p>
          <a:p>
            <a:pPr marL="908050" lvl="1" indent="-436563" algn="l" eaLnBrk="1" hangingPunct="1">
              <a:lnSpc>
                <a:spcPct val="80000"/>
              </a:lnSpc>
            </a:pPr>
            <a:r>
              <a:rPr lang="zh-CN" altLang="en-US" sz="2000"/>
              <a:t>	</a:t>
            </a:r>
            <a:r>
              <a:rPr lang="en-US" altLang="zh-CN" sz="2000"/>
              <a:t>Visible = false</a:t>
            </a:r>
            <a:r>
              <a:rPr lang="zh-CN" altLang="en-US" sz="2000"/>
              <a:t>；</a:t>
            </a:r>
          </a:p>
          <a:p>
            <a:pPr marL="908050" lvl="1" indent="-436563" algn="l" eaLnBrk="1" hangingPunct="1">
              <a:lnSpc>
                <a:spcPct val="80000"/>
              </a:lnSpc>
            </a:pPr>
            <a:r>
              <a:rPr lang="zh-CN" altLang="en-US" sz="2000"/>
              <a:t>	</a:t>
            </a:r>
            <a:r>
              <a:rPr lang="en-US" altLang="zh-CN" sz="2000"/>
              <a:t>circle(X,Y,Radius)</a:t>
            </a:r>
            <a:r>
              <a:rPr lang="zh-CN" altLang="en-US" sz="2000"/>
              <a:t>；</a:t>
            </a:r>
          </a:p>
          <a:p>
            <a:pPr marL="908050" lvl="1" indent="-436563" algn="l" eaLnBrk="1" hangingPunct="1">
              <a:lnSpc>
                <a:spcPct val="80000"/>
              </a:lnSpc>
            </a:pPr>
            <a:r>
              <a:rPr lang="zh-CN" altLang="en-US" sz="2000"/>
              <a:t>	</a:t>
            </a:r>
            <a:r>
              <a:rPr lang="en-US" altLang="zh-CN" sz="2000"/>
              <a:t>setcolor(Tempcolor)</a:t>
            </a:r>
            <a:r>
              <a:rPr lang="zh-CN" altLang="en-US" sz="2000"/>
              <a:t>；</a:t>
            </a:r>
          </a:p>
          <a:p>
            <a:pPr marL="908050" lvl="1" indent="-436563" algn="l" eaLnBrk="1" hangingPunct="1">
              <a:lnSpc>
                <a:spcPct val="80000"/>
              </a:lnSpc>
            </a:pPr>
            <a:r>
              <a:rPr lang="en-US" altLang="zh-CN" sz="2000"/>
              <a:t>}</a:t>
            </a:r>
            <a:endParaRPr lang="zh-CN" altLang="en-US" sz="2000"/>
          </a:p>
          <a:p>
            <a:pPr marL="908050" lvl="1" indent="-436563" algn="l" eaLnBrk="1" hangingPunct="1">
              <a:lnSpc>
                <a:spcPct val="80000"/>
              </a:lnSpc>
            </a:pPr>
            <a:r>
              <a:rPr lang="en-US" altLang="zh-CN" sz="2000"/>
              <a:t>int Circle::GetRadius()</a:t>
            </a:r>
            <a:endParaRPr lang="zh-CN" altLang="en-US" sz="2000"/>
          </a:p>
          <a:p>
            <a:pPr marL="908050" lvl="1" indent="-436563" algn="l" eaLnBrk="1" hangingPunct="1">
              <a:lnSpc>
                <a:spcPct val="80000"/>
              </a:lnSpc>
            </a:pPr>
            <a:r>
              <a:rPr lang="en-US" altLang="zh-CN" sz="2000"/>
              <a:t>{</a:t>
            </a:r>
            <a:endParaRPr lang="zh-CN" altLang="en-US" sz="2000"/>
          </a:p>
          <a:p>
            <a:pPr marL="908050" lvl="1" indent="-436563" algn="l" eaLnBrk="1" hangingPunct="1">
              <a:lnSpc>
                <a:spcPct val="80000"/>
              </a:lnSpc>
            </a:pPr>
            <a:r>
              <a:rPr lang="en-US" altLang="zh-CN" sz="2000"/>
              <a:t>	return Radius</a:t>
            </a:r>
            <a:r>
              <a:rPr lang="zh-CN" altLang="en-US" sz="2000"/>
              <a:t>；</a:t>
            </a:r>
          </a:p>
          <a:p>
            <a:pPr marL="908050" lvl="1" indent="-436563" algn="l" eaLnBrk="1" hangingPunct="1">
              <a:lnSpc>
                <a:spcPct val="80000"/>
              </a:lnSpc>
            </a:pPr>
            <a:r>
              <a:rPr lang="en-US" altLang="zh-CN" sz="2000"/>
              <a:t>}</a:t>
            </a:r>
            <a:r>
              <a:rPr lang="en-US" altLang="zh-CN" sz="2400"/>
              <a:t> </a:t>
            </a:r>
            <a:endParaRPr lang="zh-CN" alt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ln/>
        </p:spPr>
        <p:txBody>
          <a:bodyPr/>
          <a:lstStyle/>
          <a:p>
            <a:pPr eaLnBrk="1" hangingPunct="1"/>
            <a:r>
              <a:rPr lang="en-US" altLang="zh-CN" sz="2800"/>
              <a:t>5. </a:t>
            </a:r>
            <a:r>
              <a:rPr lang="zh-CN" altLang="en-US" sz="2800"/>
              <a:t>小结</a:t>
            </a:r>
            <a:endParaRPr lang="zh-CN" altLang="en-US"/>
          </a:p>
        </p:txBody>
      </p:sp>
      <p:sp>
        <p:nvSpPr>
          <p:cNvPr id="75779" name="Rectangle 3"/>
          <p:cNvSpPr>
            <a:spLocks noGrp="1" noChangeArrowheads="1"/>
          </p:cNvSpPr>
          <p:nvPr>
            <p:ph type="body" idx="1"/>
          </p:nvPr>
        </p:nvSpPr>
        <p:spPr>
          <a:xfrm>
            <a:off x="566738" y="1752600"/>
            <a:ext cx="8001000" cy="4267200"/>
          </a:xfrm>
          <a:ln/>
        </p:spPr>
        <p:txBody>
          <a:bodyPr/>
          <a:lstStyle/>
          <a:p>
            <a:pPr marL="469900" indent="-469900" algn="l" eaLnBrk="1" hangingPunct="1"/>
            <a:r>
              <a:rPr lang="en-US" altLang="zh-CN" sz="3900"/>
              <a:t> </a:t>
            </a:r>
            <a:r>
              <a:rPr lang="en-US" altLang="zh-CN" sz="2600"/>
              <a:t>	    </a:t>
            </a:r>
            <a:r>
              <a:rPr lang="zh-CN" altLang="en-US" sz="2600"/>
              <a:t>用面向对象程序设计方法，解决一个简单的实际工程的基本步骤如下：</a:t>
            </a:r>
          </a:p>
          <a:p>
            <a:pPr marL="469900" indent="-469900" algn="l" eaLnBrk="1" hangingPunct="1"/>
            <a:r>
              <a:rPr lang="zh-CN" altLang="en-US" sz="2600"/>
              <a:t>	</a:t>
            </a:r>
            <a:r>
              <a:rPr lang="en-US" altLang="zh-CN" sz="2600"/>
              <a:t>1) </a:t>
            </a:r>
            <a:r>
              <a:rPr lang="zh-CN" altLang="en-US" sz="2600"/>
              <a:t>面向对象分析：</a:t>
            </a:r>
          </a:p>
          <a:p>
            <a:pPr marL="469900" indent="-469900" algn="l" eaLnBrk="1" hangingPunct="1"/>
            <a:r>
              <a:rPr lang="zh-CN" altLang="en-US" sz="2400"/>
              <a:t>	    通过对用户需求的分析，合理地提取问题域中所涉及到类</a:t>
            </a:r>
            <a:r>
              <a:rPr lang="en-US" altLang="zh-CN" sz="2400"/>
              <a:t>-&amp;-</a:t>
            </a:r>
            <a:r>
              <a:rPr lang="zh-CN" altLang="en-US" sz="2400"/>
              <a:t>对象。包括：这些类</a:t>
            </a:r>
            <a:r>
              <a:rPr lang="en-US" altLang="zh-CN" sz="2400"/>
              <a:t>-&amp;-</a:t>
            </a:r>
            <a:r>
              <a:rPr lang="zh-CN" altLang="en-US" sz="2400"/>
              <a:t>对象中应该包括哪些属性和方法。</a:t>
            </a:r>
            <a:endParaRPr lang="zh-CN" alt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type="body" idx="1"/>
          </p:nvPr>
        </p:nvSpPr>
        <p:spPr>
          <a:xfrm>
            <a:off x="566738" y="1752600"/>
            <a:ext cx="8001000" cy="4267200"/>
          </a:xfrm>
          <a:ln/>
        </p:spPr>
        <p:txBody>
          <a:bodyPr/>
          <a:lstStyle/>
          <a:p>
            <a:pPr marL="469900" indent="-469900" algn="l" eaLnBrk="1" hangingPunct="1"/>
            <a:r>
              <a:rPr lang="en-US" altLang="zh-CN" sz="2600"/>
              <a:t>	2) </a:t>
            </a:r>
            <a:r>
              <a:rPr lang="zh-CN" altLang="en-US" sz="2600"/>
              <a:t>面向对象设计：</a:t>
            </a:r>
          </a:p>
          <a:p>
            <a:pPr marL="469900" indent="-469900" algn="l" eaLnBrk="1" hangingPunct="1"/>
            <a:r>
              <a:rPr lang="zh-CN" altLang="en-US" sz="2400"/>
              <a:t>         对分析中得到的准确结果，设计出实现程序的方案。包括：</a:t>
            </a:r>
          </a:p>
          <a:p>
            <a:pPr marL="1304925" lvl="2" indent="-395288" algn="l" eaLnBrk="1" hangingPunct="1">
              <a:buFont typeface="Wingdings" pitchFamily="2" charset="2"/>
              <a:buChar char="Ø"/>
            </a:pPr>
            <a:r>
              <a:rPr lang="zh-CN" altLang="en-US" sz="2000"/>
              <a:t>建立类之间的继承关系：根据对系统中共性和个性的划分建立类等级即类之间的继承关系（提取公共的属性和服务以建立父类）</a:t>
            </a:r>
          </a:p>
          <a:p>
            <a:pPr marL="1304925" lvl="2" indent="-395288" algn="l" eaLnBrk="1" hangingPunct="1">
              <a:buFont typeface="Wingdings" pitchFamily="2" charset="2"/>
              <a:buChar char="Ø"/>
            </a:pPr>
            <a:r>
              <a:rPr lang="zh-CN" altLang="en-US" sz="2000"/>
              <a:t>定义属性：确定属性的数据类型及访问权限。</a:t>
            </a:r>
          </a:p>
          <a:p>
            <a:pPr marL="1304925" lvl="2" indent="-395288" algn="l" eaLnBrk="1" hangingPunct="1">
              <a:buFont typeface="Wingdings" pitchFamily="2" charset="2"/>
              <a:buChar char="Ø"/>
            </a:pPr>
            <a:r>
              <a:rPr lang="zh-CN" altLang="en-US" sz="2000"/>
              <a:t>定义服务：确定实现服务的准确算法以及清晰的接口。</a:t>
            </a:r>
          </a:p>
          <a:p>
            <a:pPr marL="1304925" lvl="2" indent="-395288" algn="l" eaLnBrk="1" hangingPunct="1"/>
            <a:endParaRPr lang="zh-CN" altLang="en-US" sz="1200"/>
          </a:p>
          <a:p>
            <a:pPr marL="908050" lvl="1" indent="-436563" algn="l" eaLnBrk="1" hangingPunct="1"/>
            <a:r>
              <a:rPr lang="en-US" altLang="zh-CN"/>
              <a:t>3)</a:t>
            </a:r>
            <a:r>
              <a:rPr lang="zh-CN" altLang="en-US"/>
              <a:t>面向对象实现：</a:t>
            </a:r>
          </a:p>
          <a:p>
            <a:pPr marL="469900" indent="-469900" algn="l" eaLnBrk="1" hangingPunct="1"/>
            <a:r>
              <a:rPr lang="zh-CN" altLang="en-US" sz="2400"/>
              <a:t>		选择一种合适的编程语言，实现上述设计。</a:t>
            </a: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ln/>
        </p:spPr>
        <p:txBody>
          <a:bodyPr/>
          <a:lstStyle/>
          <a:p>
            <a:pPr algn="ctr" eaLnBrk="1" hangingPunct="1"/>
            <a:r>
              <a:rPr lang="zh-CN" altLang="en-US"/>
              <a:t>最核心的模型</a:t>
            </a:r>
            <a:r>
              <a:rPr lang="en-US" altLang="zh-CN"/>
              <a:t>-</a:t>
            </a:r>
            <a:r>
              <a:rPr lang="zh-CN" altLang="en-US">
                <a:solidFill>
                  <a:srgbClr val="FF0000"/>
                </a:solidFill>
              </a:rPr>
              <a:t>对象模型</a:t>
            </a:r>
            <a:endParaRPr lang="zh-CN" altLang="en-US"/>
          </a:p>
        </p:txBody>
      </p:sp>
      <p:sp>
        <p:nvSpPr>
          <p:cNvPr id="10243" name="Rectangle 3"/>
          <p:cNvSpPr>
            <a:spLocks noGrp="1" noChangeArrowheads="1"/>
          </p:cNvSpPr>
          <p:nvPr>
            <p:ph type="body" idx="1"/>
          </p:nvPr>
        </p:nvSpPr>
        <p:spPr>
          <a:xfrm>
            <a:off x="566738" y="1752600"/>
            <a:ext cx="8001000" cy="4267200"/>
          </a:xfrm>
          <a:ln/>
        </p:spPr>
        <p:txBody>
          <a:bodyPr/>
          <a:lstStyle/>
          <a:p>
            <a:pPr marL="469900" indent="-469900" algn="l" eaLnBrk="1" hangingPunct="1"/>
            <a:r>
              <a:rPr lang="en-US" altLang="zh-CN" sz="2600"/>
              <a:t>        </a:t>
            </a:r>
            <a:r>
              <a:rPr lang="zh-CN" altLang="en-US" sz="2600"/>
              <a:t>面向对象方法强调围绕对象而不是围绕功能来构造系统。</a:t>
            </a:r>
            <a:endParaRPr lang="en-US" altLang="zh-CN" sz="2600">
              <a:solidFill>
                <a:srgbClr val="FF0000"/>
              </a:solidFill>
            </a:endParaRPr>
          </a:p>
          <a:p>
            <a:pPr marL="469900" indent="-469900" algn="l" eaLnBrk="1" hangingPunct="1"/>
            <a:r>
              <a:rPr lang="en-US" altLang="zh-CN" sz="2600"/>
              <a:t>		</a:t>
            </a:r>
            <a:r>
              <a:rPr lang="zh-CN" altLang="en-US" sz="2600"/>
              <a:t>对象模型是上述三种模型中最重要、最基本、最核心的模型。</a:t>
            </a:r>
          </a:p>
          <a:p>
            <a:pPr marL="469900" indent="-469900" algn="l" eaLnBrk="1" hangingPunct="1"/>
            <a:r>
              <a:rPr lang="zh-CN" altLang="en-US" sz="2600"/>
              <a:t>        </a:t>
            </a:r>
            <a:r>
              <a:rPr lang="zh-CN" altLang="en-US" sz="2600" b="1">
                <a:solidFill>
                  <a:schemeClr val="accent2"/>
                </a:solidFill>
              </a:rPr>
              <a:t>对象模型</a:t>
            </a:r>
            <a:r>
              <a:rPr lang="zh-CN" altLang="en-US" sz="2600"/>
              <a:t>表示静态的、结构化的系统的</a:t>
            </a:r>
            <a:r>
              <a:rPr lang="zh-CN" altLang="en-US" sz="2600">
                <a:latin typeface="Arial" pitchFamily="34" charset="0"/>
                <a:sym typeface="Arial" pitchFamily="34" charset="0"/>
              </a:rPr>
              <a:t>“</a:t>
            </a:r>
            <a:r>
              <a:rPr lang="zh-CN" altLang="en-US" sz="2600"/>
              <a:t>数据</a:t>
            </a:r>
            <a:r>
              <a:rPr lang="zh-CN" altLang="en-US" sz="2600">
                <a:latin typeface="Arial" pitchFamily="34" charset="0"/>
                <a:sym typeface="Arial" pitchFamily="34" charset="0"/>
              </a:rPr>
              <a:t>”</a:t>
            </a:r>
            <a:r>
              <a:rPr lang="zh-CN" altLang="en-US" sz="2600"/>
              <a:t>性质。它是对模拟客观世界实体的对象以及对象彼此间的关系的映射，描述了系统的静态结构。</a:t>
            </a: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ln/>
        </p:spPr>
        <p:txBody>
          <a:bodyPr/>
          <a:lstStyle/>
          <a:p>
            <a:pPr eaLnBrk="1" hangingPunct="1"/>
            <a:endParaRPr lang="zh-CN" altLang="zh-CN" sz="3000"/>
          </a:p>
        </p:txBody>
      </p:sp>
      <p:sp>
        <p:nvSpPr>
          <p:cNvPr id="11267" name="Rectangle 3"/>
          <p:cNvSpPr>
            <a:spLocks noGrp="1" noChangeArrowheads="1"/>
          </p:cNvSpPr>
          <p:nvPr>
            <p:ph type="body" idx="1"/>
          </p:nvPr>
        </p:nvSpPr>
        <p:spPr>
          <a:xfrm>
            <a:off x="566738" y="1752600"/>
            <a:ext cx="8001000" cy="4267200"/>
          </a:xfrm>
          <a:ln/>
        </p:spPr>
        <p:txBody>
          <a:bodyPr/>
          <a:lstStyle/>
          <a:p>
            <a:pPr marL="469900" indent="-469900" algn="l" eaLnBrk="1" hangingPunct="1"/>
            <a:r>
              <a:rPr lang="en-US" altLang="zh-CN" sz="2600">
                <a:latin typeface="宋体" pitchFamily="2" charset="-122"/>
                <a:sym typeface="宋体" pitchFamily="2" charset="-122"/>
              </a:rPr>
              <a:t>	    </a:t>
            </a:r>
            <a:r>
              <a:rPr lang="en-US" altLang="zh-CN" sz="2800"/>
              <a:t>OMT</a:t>
            </a:r>
            <a:r>
              <a:rPr lang="zh-CN" altLang="en-US" sz="2600">
                <a:latin typeface="宋体" pitchFamily="2" charset="-122"/>
                <a:sym typeface="宋体" pitchFamily="2" charset="-122"/>
              </a:rPr>
              <a:t>对象模型化技术把分析时收集的信息构造在三类模型中，即对象模型、动态模型和功能模型。</a:t>
            </a:r>
            <a:endParaRPr lang="zh-CN" altLang="en-US"/>
          </a:p>
        </p:txBody>
      </p:sp>
      <p:grpSp>
        <p:nvGrpSpPr>
          <p:cNvPr id="11268" name="Group 13"/>
          <p:cNvGrpSpPr>
            <a:grpSpLocks/>
          </p:cNvGrpSpPr>
          <p:nvPr/>
        </p:nvGrpSpPr>
        <p:grpSpPr bwMode="auto">
          <a:xfrm>
            <a:off x="938213" y="3043238"/>
            <a:ext cx="7319962" cy="1177925"/>
            <a:chOff x="0" y="0"/>
            <a:chExt cx="4611" cy="742"/>
          </a:xfrm>
        </p:grpSpPr>
        <p:sp>
          <p:nvSpPr>
            <p:cNvPr id="11269" name="Line 4"/>
            <p:cNvSpPr>
              <a:spLocks noChangeShapeType="1"/>
            </p:cNvSpPr>
            <p:nvPr/>
          </p:nvSpPr>
          <p:spPr bwMode="auto">
            <a:xfrm>
              <a:off x="2628" y="549"/>
              <a:ext cx="519" cy="1"/>
            </a:xfrm>
            <a:prstGeom prst="line">
              <a:avLst/>
            </a:prstGeom>
            <a:noFill/>
            <a:ln w="28575" cap="sq" cmpd="sng">
              <a:solidFill>
                <a:schemeClr val="tx1"/>
              </a:solidFill>
              <a:miter lim="800000"/>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zh-CN">
                <a:solidFill>
                  <a:srgbClr val="000000"/>
                </a:solidFill>
                <a:sym typeface="Verdana" pitchFamily="34" charset="0"/>
              </a:endParaRPr>
            </a:p>
          </p:txBody>
        </p:sp>
        <p:sp>
          <p:nvSpPr>
            <p:cNvPr id="11270" name="Rectangle 5"/>
            <p:cNvSpPr>
              <a:spLocks/>
            </p:cNvSpPr>
            <p:nvPr/>
          </p:nvSpPr>
          <p:spPr bwMode="auto">
            <a:xfrm>
              <a:off x="1573" y="383"/>
              <a:ext cx="1052" cy="359"/>
            </a:xfrm>
            <a:prstGeom prst="rect">
              <a:avLst/>
            </a:prstGeom>
            <a:solidFill>
              <a:schemeClr val="bg1"/>
            </a:solidFill>
            <a:ln w="12700" cap="sq" cmpd="sng">
              <a:solidFill>
                <a:schemeClr val="tx1"/>
              </a:solidFill>
              <a:miter lim="800000"/>
              <a:headEnd/>
              <a:tailEnd/>
            </a:ln>
          </p:spPr>
          <p:txBody>
            <a:bodyPr wrap="none" anchor="ctr"/>
            <a:lstStyle/>
            <a:p>
              <a:pPr algn="ctr" eaLnBrk="1" hangingPunct="1">
                <a:buFont typeface="Wingdings" pitchFamily="2" charset="2"/>
                <a:buNone/>
              </a:pPr>
              <a:r>
                <a:rPr lang="zh-CN" altLang="en-US" b="1">
                  <a:solidFill>
                    <a:srgbClr val="000000"/>
                  </a:solidFill>
                  <a:latin typeface="Times New Roman" pitchFamily="18" charset="0"/>
                  <a:sym typeface="Times New Roman" pitchFamily="18" charset="0"/>
                </a:rPr>
                <a:t>动态模型</a:t>
              </a:r>
            </a:p>
          </p:txBody>
        </p:sp>
        <p:sp>
          <p:nvSpPr>
            <p:cNvPr id="11271" name="Line 6"/>
            <p:cNvSpPr>
              <a:spLocks noChangeShapeType="1"/>
            </p:cNvSpPr>
            <p:nvPr/>
          </p:nvSpPr>
          <p:spPr bwMode="auto">
            <a:xfrm>
              <a:off x="1057" y="549"/>
              <a:ext cx="519" cy="1"/>
            </a:xfrm>
            <a:prstGeom prst="line">
              <a:avLst/>
            </a:prstGeom>
            <a:noFill/>
            <a:ln w="28575" cap="sq" cmpd="sng">
              <a:solidFill>
                <a:schemeClr val="tx1"/>
              </a:solidFill>
              <a:miter lim="800000"/>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zh-CN">
                <a:solidFill>
                  <a:srgbClr val="000000"/>
                </a:solidFill>
                <a:sym typeface="Verdana" pitchFamily="34" charset="0"/>
              </a:endParaRPr>
            </a:p>
          </p:txBody>
        </p:sp>
        <p:sp>
          <p:nvSpPr>
            <p:cNvPr id="11272" name="Rectangle 7"/>
            <p:cNvSpPr>
              <a:spLocks/>
            </p:cNvSpPr>
            <p:nvPr/>
          </p:nvSpPr>
          <p:spPr bwMode="auto">
            <a:xfrm>
              <a:off x="0" y="358"/>
              <a:ext cx="1052" cy="359"/>
            </a:xfrm>
            <a:prstGeom prst="rect">
              <a:avLst/>
            </a:prstGeom>
            <a:solidFill>
              <a:schemeClr val="bg1"/>
            </a:solidFill>
            <a:ln w="12700" cap="sq" cmpd="sng">
              <a:solidFill>
                <a:schemeClr val="tx1"/>
              </a:solidFill>
              <a:miter lim="800000"/>
              <a:headEnd/>
              <a:tailEnd/>
            </a:ln>
          </p:spPr>
          <p:txBody>
            <a:bodyPr wrap="none" anchor="ctr"/>
            <a:lstStyle/>
            <a:p>
              <a:pPr algn="ctr" eaLnBrk="1" hangingPunct="1">
                <a:buFont typeface="Wingdings" pitchFamily="2" charset="2"/>
                <a:buNone/>
              </a:pPr>
              <a:r>
                <a:rPr lang="zh-CN" altLang="en-US" b="1">
                  <a:solidFill>
                    <a:srgbClr val="000000"/>
                  </a:solidFill>
                  <a:latin typeface="Times New Roman" pitchFamily="18" charset="0"/>
                  <a:sym typeface="Times New Roman" pitchFamily="18" charset="0"/>
                </a:rPr>
                <a:t>对象模型</a:t>
              </a:r>
            </a:p>
          </p:txBody>
        </p:sp>
        <p:sp>
          <p:nvSpPr>
            <p:cNvPr id="11273" name="Line 8"/>
            <p:cNvSpPr>
              <a:spLocks noChangeShapeType="1"/>
            </p:cNvSpPr>
            <p:nvPr/>
          </p:nvSpPr>
          <p:spPr bwMode="auto">
            <a:xfrm>
              <a:off x="512" y="3"/>
              <a:ext cx="1" cy="355"/>
            </a:xfrm>
            <a:prstGeom prst="line">
              <a:avLst/>
            </a:prstGeom>
            <a:noFill/>
            <a:ln w="28575" cap="sq" cmpd="sng">
              <a:solidFill>
                <a:schemeClr val="tx1"/>
              </a:solidFill>
              <a:miter lim="800000"/>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zh-CN">
                <a:solidFill>
                  <a:srgbClr val="000000"/>
                </a:solidFill>
                <a:sym typeface="Verdana" pitchFamily="34" charset="0"/>
              </a:endParaRPr>
            </a:p>
          </p:txBody>
        </p:sp>
        <p:sp>
          <p:nvSpPr>
            <p:cNvPr id="11274" name="Line 9"/>
            <p:cNvSpPr>
              <a:spLocks noChangeShapeType="1"/>
            </p:cNvSpPr>
            <p:nvPr/>
          </p:nvSpPr>
          <p:spPr bwMode="auto">
            <a:xfrm>
              <a:off x="4199" y="549"/>
              <a:ext cx="412" cy="1"/>
            </a:xfrm>
            <a:prstGeom prst="line">
              <a:avLst/>
            </a:prstGeom>
            <a:noFill/>
            <a:ln w="28575" cap="sq" cmpd="sng">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000000"/>
                </a:solidFill>
                <a:sym typeface="Verdana" pitchFamily="34" charset="0"/>
              </a:endParaRPr>
            </a:p>
          </p:txBody>
        </p:sp>
        <p:sp>
          <p:nvSpPr>
            <p:cNvPr id="11275" name="Rectangle 10"/>
            <p:cNvSpPr>
              <a:spLocks/>
            </p:cNvSpPr>
            <p:nvPr/>
          </p:nvSpPr>
          <p:spPr bwMode="auto">
            <a:xfrm>
              <a:off x="3147" y="358"/>
              <a:ext cx="1052" cy="359"/>
            </a:xfrm>
            <a:prstGeom prst="rect">
              <a:avLst/>
            </a:prstGeom>
            <a:solidFill>
              <a:schemeClr val="bg1"/>
            </a:solidFill>
            <a:ln w="12700" cap="sq" cmpd="sng">
              <a:solidFill>
                <a:schemeClr val="tx1"/>
              </a:solidFill>
              <a:miter lim="800000"/>
              <a:headEnd/>
              <a:tailEnd/>
            </a:ln>
          </p:spPr>
          <p:txBody>
            <a:bodyPr wrap="none" anchor="ctr"/>
            <a:lstStyle/>
            <a:p>
              <a:pPr algn="ctr" eaLnBrk="1" hangingPunct="1">
                <a:buFont typeface="Wingdings" pitchFamily="2" charset="2"/>
                <a:buNone/>
              </a:pPr>
              <a:r>
                <a:rPr lang="zh-CN" altLang="en-US" b="1">
                  <a:solidFill>
                    <a:srgbClr val="000000"/>
                  </a:solidFill>
                  <a:latin typeface="Times New Roman" pitchFamily="18" charset="0"/>
                  <a:sym typeface="Times New Roman" pitchFamily="18" charset="0"/>
                </a:rPr>
                <a:t>功能模型</a:t>
              </a:r>
            </a:p>
          </p:txBody>
        </p:sp>
        <p:sp>
          <p:nvSpPr>
            <p:cNvPr id="11276" name="Line 11"/>
            <p:cNvSpPr>
              <a:spLocks noChangeShapeType="1"/>
            </p:cNvSpPr>
            <p:nvPr/>
          </p:nvSpPr>
          <p:spPr bwMode="auto">
            <a:xfrm>
              <a:off x="512" y="0"/>
              <a:ext cx="4099" cy="1"/>
            </a:xfrm>
            <a:prstGeom prst="line">
              <a:avLst/>
            </a:prstGeom>
            <a:noFill/>
            <a:ln w="28575" cap="sq" cmpd="sng">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000000"/>
                </a:solidFill>
                <a:sym typeface="Verdana" pitchFamily="34" charset="0"/>
              </a:endParaRPr>
            </a:p>
          </p:txBody>
        </p:sp>
        <p:sp>
          <p:nvSpPr>
            <p:cNvPr id="11277" name="Line 12"/>
            <p:cNvSpPr>
              <a:spLocks noChangeShapeType="1"/>
            </p:cNvSpPr>
            <p:nvPr/>
          </p:nvSpPr>
          <p:spPr bwMode="auto">
            <a:xfrm>
              <a:off x="4611" y="4"/>
              <a:ext cx="1" cy="546"/>
            </a:xfrm>
            <a:prstGeom prst="line">
              <a:avLst/>
            </a:prstGeom>
            <a:noFill/>
            <a:ln w="28575" cap="sq" cmpd="sng">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zh-CN">
                <a:solidFill>
                  <a:srgbClr val="000000"/>
                </a:solidFill>
                <a:sym typeface="Verdana" pitchFamily="34" charset="0"/>
              </a:endParaRPr>
            </a:p>
          </p:txBody>
        </p:sp>
      </p:grpSp>
      <p:sp>
        <p:nvSpPr>
          <p:cNvPr id="11278" name="Rectangle 14"/>
          <p:cNvSpPr>
            <a:spLocks noChangeArrowheads="1"/>
          </p:cNvSpPr>
          <p:nvPr/>
        </p:nvSpPr>
        <p:spPr bwMode="auto">
          <a:xfrm>
            <a:off x="1042988" y="4797425"/>
            <a:ext cx="727392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Wingdings" pitchFamily="2" charset="2"/>
              <a:buNone/>
            </a:pPr>
            <a:r>
              <a:rPr lang="en-US" altLang="zh-CN" sz="2600">
                <a:solidFill>
                  <a:srgbClr val="000000"/>
                </a:solidFill>
                <a:latin typeface="宋体" pitchFamily="2" charset="-122"/>
                <a:sym typeface="宋体" pitchFamily="2" charset="-122"/>
              </a:rPr>
              <a:t>   </a:t>
            </a:r>
            <a:r>
              <a:rPr lang="zh-CN" altLang="en-US" sz="2600">
                <a:solidFill>
                  <a:srgbClr val="000000"/>
                </a:solidFill>
                <a:latin typeface="宋体" pitchFamily="2" charset="-122"/>
                <a:sym typeface="宋体" pitchFamily="2" charset="-122"/>
              </a:rPr>
              <a:t>这个模型化的过程是一个迭代过程。通过不断更新、细化，直到切合系统的真正需求为止。</a:t>
            </a:r>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
            <a:schemeClr val="accent2"/>
          </a:buClr>
          <a:buSzPct val="60000"/>
          <a:buFont typeface="Wingdings" pitchFamily="2" charset="2"/>
          <a:buChar char="l"/>
          <a:tabLst/>
          <a:defRPr kumimoji="0" lang="zh-CN" altLang="zh-CN" sz="2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
            <a:schemeClr val="accent2"/>
          </a:buClr>
          <a:buSzPct val="60000"/>
          <a:buFont typeface="Wingdings" pitchFamily="2" charset="2"/>
          <a:buChar char="l"/>
          <a:tabLst/>
          <a:defRPr kumimoji="0" lang="zh-CN" altLang="zh-CN" sz="2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docProps/app.xml><?xml version="1.0" encoding="utf-8"?>
<Properties xmlns="http://schemas.openxmlformats.org/officeDocument/2006/extended-properties" xmlns:vt="http://schemas.openxmlformats.org/officeDocument/2006/docPropsVTypes">
  <Template/>
  <TotalTime>163</TotalTime>
  <Pages>0</Pages>
  <Words>2960</Words>
  <Characters>0</Characters>
  <Application>Microsoft Office PowerPoint</Application>
  <DocSecurity>0</DocSecurity>
  <PresentationFormat>全屏显示(4:3)</PresentationFormat>
  <Lines>0</Lines>
  <Paragraphs>442</Paragraphs>
  <Slides>73</Slides>
  <Notes>0</Notes>
  <HiddenSlides>0</HiddenSlides>
  <MMClips>0</MMClips>
  <ScaleCrop>false</ScaleCrop>
  <HeadingPairs>
    <vt:vector size="4" baseType="variant">
      <vt:variant>
        <vt:lpstr>主题</vt:lpstr>
      </vt:variant>
      <vt:variant>
        <vt:i4>1</vt:i4>
      </vt:variant>
      <vt:variant>
        <vt:lpstr>幻灯片标题</vt:lpstr>
      </vt:variant>
      <vt:variant>
        <vt:i4>73</vt:i4>
      </vt:variant>
    </vt:vector>
  </HeadingPairs>
  <TitlesOfParts>
    <vt:vector size="74" baseType="lpstr">
      <vt:lpstr>Profile</vt:lpstr>
      <vt:lpstr>面向对象分析和设计</vt:lpstr>
      <vt:lpstr>主要内容</vt:lpstr>
      <vt:lpstr>1.1 面向对象建模</vt:lpstr>
      <vt:lpstr>1. 建模的目的：</vt:lpstr>
      <vt:lpstr>2.建立问题模型方法</vt:lpstr>
      <vt:lpstr>OMT建模</vt:lpstr>
      <vt:lpstr>[分析]：</vt:lpstr>
      <vt:lpstr>最核心的模型-对象模型</vt:lpstr>
      <vt:lpstr>PowerPoint 演示文稿</vt:lpstr>
      <vt:lpstr>PowerPoint 演示文稿</vt:lpstr>
      <vt:lpstr>UML建模技术</vt:lpstr>
      <vt:lpstr>2.UML系统视图</vt:lpstr>
      <vt:lpstr>PowerPoint 演示文稿</vt:lpstr>
      <vt:lpstr>UML图(preview)</vt:lpstr>
      <vt:lpstr>2) 时序图：打印</vt:lpstr>
      <vt:lpstr>3) 时序图：打电话</vt:lpstr>
      <vt:lpstr>4) 协同图：打印</vt:lpstr>
      <vt:lpstr>5) 状态图：电梯</vt:lpstr>
      <vt:lpstr>6) 封包</vt:lpstr>
      <vt:lpstr>7) 活动图：磁盘</vt:lpstr>
      <vt:lpstr>8) 构件分布图</vt:lpstr>
      <vt:lpstr>9) 构件图的组合</vt:lpstr>
      <vt:lpstr>10) 配置图：主机与外围设备</vt:lpstr>
      <vt:lpstr>11）类图</vt:lpstr>
      <vt:lpstr>类图</vt:lpstr>
      <vt:lpstr>PowerPoint 演示文稿</vt:lpstr>
      <vt:lpstr>12）对象图</vt:lpstr>
      <vt:lpstr>PowerPoint 演示文稿</vt:lpstr>
      <vt:lpstr>13）关系</vt:lpstr>
      <vt:lpstr>泛化关系(继承)</vt:lpstr>
      <vt:lpstr>关联关系</vt:lpstr>
      <vt:lpstr>聚合关系</vt:lpstr>
      <vt:lpstr>合成关系</vt:lpstr>
      <vt:lpstr>依赖关系</vt:lpstr>
      <vt:lpstr>UML开发工具</vt:lpstr>
      <vt:lpstr>1.2 面向对象分析(OOA)</vt:lpstr>
      <vt:lpstr>2. 基本任务</vt:lpstr>
      <vt:lpstr>3. 基本步骤</vt:lpstr>
      <vt:lpstr>1) 确定类—&amp;—对象</vt:lpstr>
      <vt:lpstr>PowerPoint 演示文稿</vt:lpstr>
      <vt:lpstr>2) 确定关联</vt:lpstr>
      <vt:lpstr>3) 确定属性</vt:lpstr>
      <vt:lpstr>4) 确定服务</vt:lpstr>
      <vt:lpstr>5) 识别继承关系</vt:lpstr>
      <vt:lpstr>PowerPoint 演示文稿</vt:lpstr>
      <vt:lpstr>1.3 面向对象设计(OOD)</vt:lpstr>
      <vt:lpstr>1. 发展过程_I</vt:lpstr>
      <vt:lpstr>1. 发展过程_II</vt:lpstr>
      <vt:lpstr>1. 发展过程_III</vt:lpstr>
      <vt:lpstr>2. 定义</vt:lpstr>
      <vt:lpstr>PowerPoint 演示文稿</vt:lpstr>
      <vt:lpstr>3. 设计内容</vt:lpstr>
      <vt:lpstr>4. 设计准则_I</vt:lpstr>
      <vt:lpstr>4. 设计准则_II</vt:lpstr>
      <vt:lpstr>4. 设计准则_III</vt:lpstr>
      <vt:lpstr>4. 设计准则_IV</vt:lpstr>
      <vt:lpstr>PowerPoint 演示文稿</vt:lpstr>
      <vt:lpstr>1.4 面向对象实现</vt:lpstr>
      <vt:lpstr>2. 面向对象语言的选择</vt:lpstr>
      <vt:lpstr>选择面向对象语言或工具的原则</vt:lpstr>
      <vt:lpstr> 一个面向对象的C++程序实例</vt:lpstr>
      <vt:lpstr>2. 面向对象分析</vt:lpstr>
      <vt:lpstr>PowerPoint 演示文稿</vt:lpstr>
      <vt:lpstr> 确定属性</vt:lpstr>
      <vt:lpstr> 确定服务</vt:lpstr>
      <vt:lpstr>[结论]：</vt:lpstr>
      <vt:lpstr>3. 面向对象设计_I</vt:lpstr>
      <vt:lpstr>3. 面向对象设计_II</vt:lpstr>
      <vt:lpstr>4. 面向对象实现_I</vt:lpstr>
      <vt:lpstr>4. 面向对象实现_II</vt:lpstr>
      <vt:lpstr>4. 面向对象实现_III</vt:lpstr>
      <vt:lpstr>5. 小结</vt:lpstr>
      <vt:lpstr>PowerPoint 演示文稿</vt:lpstr>
    </vt:vector>
  </TitlesOfParts>
  <Company>wuhan</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magic</dc:creator>
  <cp:lastModifiedBy>jiangcongfeng</cp:lastModifiedBy>
  <cp:revision>647</cp:revision>
  <dcterms:created xsi:type="dcterms:W3CDTF">2008-04-01T08:23:00Z</dcterms:created>
  <dcterms:modified xsi:type="dcterms:W3CDTF">2019-10-29T07:01:56Z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2052-9.1.0.4954</vt:lpwstr>
  </property>
</Properties>
</file>