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82" r:id="rId5"/>
    <p:sldId id="283" r:id="rId6"/>
    <p:sldId id="284" r:id="rId7"/>
    <p:sldId id="269" r:id="rId8"/>
    <p:sldId id="281" r:id="rId9"/>
    <p:sldId id="270" r:id="rId10"/>
    <p:sldId id="271" r:id="rId11"/>
    <p:sldId id="285" r:id="rId12"/>
    <p:sldId id="286" r:id="rId13"/>
    <p:sldId id="287" r:id="rId14"/>
    <p:sldId id="288" r:id="rId15"/>
    <p:sldId id="289" r:id="rId16"/>
    <p:sldId id="290" r:id="rId17"/>
    <p:sldId id="299" r:id="rId18"/>
    <p:sldId id="291" r:id="rId19"/>
    <p:sldId id="292" r:id="rId20"/>
    <p:sldId id="272" r:id="rId21"/>
    <p:sldId id="293" r:id="rId22"/>
    <p:sldId id="294" r:id="rId23"/>
    <p:sldId id="295" r:id="rId24"/>
    <p:sldId id="296" r:id="rId25"/>
    <p:sldId id="273" r:id="rId26"/>
    <p:sldId id="274" r:id="rId27"/>
    <p:sldId id="275" r:id="rId28"/>
    <p:sldId id="276" r:id="rId29"/>
    <p:sldId id="279" r:id="rId30"/>
    <p:sldId id="280" r:id="rId31"/>
    <p:sldId id="297" r:id="rId32"/>
    <p:sldId id="278" r:id="rId33"/>
    <p:sldId id="298" r:id="rId34"/>
  </p:sldIdLst>
  <p:sldSz cx="9144000" cy="6858000" type="screen4x3"/>
  <p:notesSz cx="6858000" cy="9144000"/>
  <p:defaultTextStyle>
    <a:defPPr>
      <a:defRPr lang="zh-CN"/>
    </a:defPPr>
    <a:lvl1pPr algn="l" rtl="0" fontAlgn="base">
      <a:spcBef>
        <a:spcPct val="0"/>
      </a:spcBef>
      <a:spcAft>
        <a:spcPct val="0"/>
      </a:spcAft>
      <a:defRPr sz="1400" kern="1200">
        <a:solidFill>
          <a:schemeClr val="tx1"/>
        </a:solidFill>
        <a:latin typeface="Arial" charset="0"/>
        <a:ea typeface="宋体" pitchFamily="2" charset="-122"/>
        <a:cs typeface="+mn-cs"/>
      </a:defRPr>
    </a:lvl1pPr>
    <a:lvl2pPr marL="457200" algn="l" rtl="0" fontAlgn="base">
      <a:spcBef>
        <a:spcPct val="0"/>
      </a:spcBef>
      <a:spcAft>
        <a:spcPct val="0"/>
      </a:spcAft>
      <a:defRPr sz="1400" kern="1200">
        <a:solidFill>
          <a:schemeClr val="tx1"/>
        </a:solidFill>
        <a:latin typeface="Arial" charset="0"/>
        <a:ea typeface="宋体" pitchFamily="2" charset="-122"/>
        <a:cs typeface="+mn-cs"/>
      </a:defRPr>
    </a:lvl2pPr>
    <a:lvl3pPr marL="914400" algn="l" rtl="0" fontAlgn="base">
      <a:spcBef>
        <a:spcPct val="0"/>
      </a:spcBef>
      <a:spcAft>
        <a:spcPct val="0"/>
      </a:spcAft>
      <a:defRPr sz="1400" kern="1200">
        <a:solidFill>
          <a:schemeClr val="tx1"/>
        </a:solidFill>
        <a:latin typeface="Arial" charset="0"/>
        <a:ea typeface="宋体" pitchFamily="2" charset="-122"/>
        <a:cs typeface="+mn-cs"/>
      </a:defRPr>
    </a:lvl3pPr>
    <a:lvl4pPr marL="1371600" algn="l" rtl="0" fontAlgn="base">
      <a:spcBef>
        <a:spcPct val="0"/>
      </a:spcBef>
      <a:spcAft>
        <a:spcPct val="0"/>
      </a:spcAft>
      <a:defRPr sz="1400" kern="1200">
        <a:solidFill>
          <a:schemeClr val="tx1"/>
        </a:solidFill>
        <a:latin typeface="Arial" charset="0"/>
        <a:ea typeface="宋体" pitchFamily="2" charset="-122"/>
        <a:cs typeface="+mn-cs"/>
      </a:defRPr>
    </a:lvl4pPr>
    <a:lvl5pPr marL="1828800" algn="l" rtl="0" fontAlgn="base">
      <a:spcBef>
        <a:spcPct val="0"/>
      </a:spcBef>
      <a:spcAft>
        <a:spcPct val="0"/>
      </a:spcAft>
      <a:defRPr sz="1400" kern="1200">
        <a:solidFill>
          <a:schemeClr val="tx1"/>
        </a:solidFill>
        <a:latin typeface="Arial" charset="0"/>
        <a:ea typeface="宋体" pitchFamily="2" charset="-122"/>
        <a:cs typeface="+mn-cs"/>
      </a:defRPr>
    </a:lvl5pPr>
    <a:lvl6pPr marL="2286000" algn="l" defTabSz="914400" rtl="0" eaLnBrk="1" latinLnBrk="0" hangingPunct="1">
      <a:defRPr sz="1400" kern="1200">
        <a:solidFill>
          <a:schemeClr val="tx1"/>
        </a:solidFill>
        <a:latin typeface="Arial" charset="0"/>
        <a:ea typeface="宋体" pitchFamily="2" charset="-122"/>
        <a:cs typeface="+mn-cs"/>
      </a:defRPr>
    </a:lvl6pPr>
    <a:lvl7pPr marL="2743200" algn="l" defTabSz="914400" rtl="0" eaLnBrk="1" latinLnBrk="0" hangingPunct="1">
      <a:defRPr sz="1400" kern="1200">
        <a:solidFill>
          <a:schemeClr val="tx1"/>
        </a:solidFill>
        <a:latin typeface="Arial" charset="0"/>
        <a:ea typeface="宋体" pitchFamily="2" charset="-122"/>
        <a:cs typeface="+mn-cs"/>
      </a:defRPr>
    </a:lvl7pPr>
    <a:lvl8pPr marL="3200400" algn="l" defTabSz="914400" rtl="0" eaLnBrk="1" latinLnBrk="0" hangingPunct="1">
      <a:defRPr sz="1400" kern="1200">
        <a:solidFill>
          <a:schemeClr val="tx1"/>
        </a:solidFill>
        <a:latin typeface="Arial" charset="0"/>
        <a:ea typeface="宋体" pitchFamily="2" charset="-122"/>
        <a:cs typeface="+mn-cs"/>
      </a:defRPr>
    </a:lvl8pPr>
    <a:lvl9pPr marL="3657600" algn="l" defTabSz="914400" rtl="0" eaLnBrk="1" latinLnBrk="0" hangingPunct="1">
      <a:defRPr sz="1400"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EEF7F8"/>
    <a:srgbClr val="0000FF"/>
    <a:srgbClr val="FF6600"/>
    <a:srgbClr val="004AB8"/>
    <a:srgbClr val="009900"/>
    <a:srgbClr val="008000"/>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28" autoAdjust="0"/>
    <p:restoredTop sz="94660"/>
  </p:normalViewPr>
  <p:slideViewPr>
    <p:cSldViewPr>
      <p:cViewPr varScale="1">
        <p:scale>
          <a:sx n="110" d="100"/>
          <a:sy n="110" d="100"/>
        </p:scale>
        <p:origin x="-1204" y="-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600" y="874713"/>
            <a:ext cx="6096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p>
        </p:txBody>
      </p:sp>
      <p:sp>
        <p:nvSpPr>
          <p:cNvPr id="5122" name="Rectangle 2"/>
          <p:cNvSpPr>
            <a:spLocks noGrp="1" noChangeArrowheads="1"/>
          </p:cNvSpPr>
          <p:nvPr>
            <p:ph type="ctrTitle"/>
          </p:nvPr>
        </p:nvSpPr>
        <p:spPr>
          <a:xfrm>
            <a:off x="1371600" y="533400"/>
            <a:ext cx="2895600" cy="1219200"/>
          </a:xfrm>
          <a:effectLst>
            <a:outerShdw dist="35921" dir="2700000" algn="ctr" rotWithShape="0">
              <a:schemeClr val="bg2">
                <a:alpha val="50000"/>
              </a:schemeClr>
            </a:outerShdw>
          </a:effectLst>
        </p:spPr>
        <p:txBody>
          <a:bodyPr/>
          <a:lstStyle>
            <a:lvl1pPr>
              <a:defRPr>
                <a:solidFill>
                  <a:srgbClr val="009900"/>
                </a:solidFill>
              </a:defRPr>
            </a:lvl1pPr>
          </a:lstStyle>
          <a:p>
            <a:r>
              <a:rPr lang="zh-CN" altLang="en-US"/>
              <a:t>第几章</a:t>
            </a:r>
          </a:p>
        </p:txBody>
      </p:sp>
      <p:sp>
        <p:nvSpPr>
          <p:cNvPr id="5123" name="Rectangle 3"/>
          <p:cNvSpPr>
            <a:spLocks noGrp="1" noChangeArrowheads="1"/>
          </p:cNvSpPr>
          <p:nvPr>
            <p:ph type="subTitle" idx="1"/>
          </p:nvPr>
        </p:nvSpPr>
        <p:spPr>
          <a:xfrm>
            <a:off x="1371600" y="2209800"/>
            <a:ext cx="5638800" cy="685800"/>
          </a:xfrm>
          <a:effectLst>
            <a:outerShdw dist="35921" dir="2700000" algn="ctr" rotWithShape="0">
              <a:schemeClr val="bg2"/>
            </a:outerShdw>
          </a:effectLst>
        </p:spPr>
        <p:txBody>
          <a:bodyPr/>
          <a:lstStyle>
            <a:lvl1pPr marL="0" indent="0">
              <a:buFont typeface="Wingdings" pitchFamily="2" charset="2"/>
              <a:buNone/>
              <a:defRPr sz="4000">
                <a:ea typeface="黑体" pitchFamily="2" charset="-122"/>
              </a:defRPr>
            </a:lvl1pPr>
          </a:lstStyle>
          <a:p>
            <a:r>
              <a:rPr lang="zh-CN" altLang="en-US"/>
              <a:t>章标题章标题章标题</a:t>
            </a:r>
          </a:p>
        </p:txBody>
      </p:sp>
    </p:spTree>
    <p:extLst>
      <p:ext uri="{BB962C8B-B14F-4D97-AF65-F5344CB8AC3E}">
        <p14:creationId xmlns:p14="http://schemas.microsoft.com/office/powerpoint/2010/main" val="2299208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096D139-6F8A-475B-BE5E-70C21FD707F9}" type="slidenum">
              <a:rPr lang="en-US" altLang="zh-CN"/>
              <a:pPr>
                <a:defRPr/>
              </a:pPr>
              <a:t>‹#›</a:t>
            </a:fld>
            <a:endParaRPr lang="en-US" altLang="zh-CN"/>
          </a:p>
        </p:txBody>
      </p:sp>
    </p:spTree>
    <p:extLst>
      <p:ext uri="{BB962C8B-B14F-4D97-AF65-F5344CB8AC3E}">
        <p14:creationId xmlns:p14="http://schemas.microsoft.com/office/powerpoint/2010/main" val="934842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914400"/>
            <a:ext cx="2095500" cy="4953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914400"/>
            <a:ext cx="6134100" cy="4953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1D88720-576F-4450-9713-28777C44E067}" type="slidenum">
              <a:rPr lang="en-US" altLang="zh-CN"/>
              <a:pPr>
                <a:defRPr/>
              </a:pPr>
              <a:t>‹#›</a:t>
            </a:fld>
            <a:endParaRPr lang="en-US" altLang="zh-CN"/>
          </a:p>
        </p:txBody>
      </p:sp>
    </p:spTree>
    <p:extLst>
      <p:ext uri="{BB962C8B-B14F-4D97-AF65-F5344CB8AC3E}">
        <p14:creationId xmlns:p14="http://schemas.microsoft.com/office/powerpoint/2010/main" val="3965232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914400"/>
            <a:ext cx="45720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32A46F4-E176-454F-A0B7-1C43A29F8A69}" type="slidenum">
              <a:rPr lang="en-US" altLang="zh-CN"/>
              <a:pPr>
                <a:defRPr/>
              </a:pPr>
              <a:t>‹#›</a:t>
            </a:fld>
            <a:endParaRPr lang="en-US" altLang="zh-CN"/>
          </a:p>
        </p:txBody>
      </p:sp>
    </p:spTree>
    <p:extLst>
      <p:ext uri="{BB962C8B-B14F-4D97-AF65-F5344CB8AC3E}">
        <p14:creationId xmlns:p14="http://schemas.microsoft.com/office/powerpoint/2010/main" val="2172922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6AC04E7-00B8-4001-9590-3A29254DD977}" type="slidenum">
              <a:rPr lang="en-US" altLang="zh-CN"/>
              <a:pPr>
                <a:defRPr/>
              </a:pPr>
              <a:t>‹#›</a:t>
            </a:fld>
            <a:endParaRPr lang="en-US" altLang="zh-CN"/>
          </a:p>
        </p:txBody>
      </p:sp>
    </p:spTree>
    <p:extLst>
      <p:ext uri="{BB962C8B-B14F-4D97-AF65-F5344CB8AC3E}">
        <p14:creationId xmlns:p14="http://schemas.microsoft.com/office/powerpoint/2010/main" val="4138310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13D55F0-1C05-434E-9062-5F0C59E06D86}" type="slidenum">
              <a:rPr lang="en-US" altLang="zh-CN"/>
              <a:pPr>
                <a:defRPr/>
              </a:pPr>
              <a:t>‹#›</a:t>
            </a:fld>
            <a:endParaRPr lang="en-US" altLang="zh-CN"/>
          </a:p>
        </p:txBody>
      </p:sp>
    </p:spTree>
    <p:extLst>
      <p:ext uri="{BB962C8B-B14F-4D97-AF65-F5344CB8AC3E}">
        <p14:creationId xmlns:p14="http://schemas.microsoft.com/office/powerpoint/2010/main" val="1169746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76AF39A-8653-48C2-8B8E-04EB8BD4FFFA}" type="slidenum">
              <a:rPr lang="en-US" altLang="zh-CN"/>
              <a:pPr>
                <a:defRPr/>
              </a:pPr>
              <a:t>‹#›</a:t>
            </a:fld>
            <a:endParaRPr lang="en-US" altLang="zh-CN"/>
          </a:p>
        </p:txBody>
      </p:sp>
    </p:spTree>
    <p:extLst>
      <p:ext uri="{BB962C8B-B14F-4D97-AF65-F5344CB8AC3E}">
        <p14:creationId xmlns:p14="http://schemas.microsoft.com/office/powerpoint/2010/main" val="405962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EB8E7790-ABB2-4ACD-B66B-79BA73F8DC63}" type="slidenum">
              <a:rPr lang="en-US" altLang="zh-CN"/>
              <a:pPr>
                <a:defRPr/>
              </a:pPr>
              <a:t>‹#›</a:t>
            </a:fld>
            <a:endParaRPr lang="en-US" altLang="zh-CN"/>
          </a:p>
        </p:txBody>
      </p:sp>
    </p:spTree>
    <p:extLst>
      <p:ext uri="{BB962C8B-B14F-4D97-AF65-F5344CB8AC3E}">
        <p14:creationId xmlns:p14="http://schemas.microsoft.com/office/powerpoint/2010/main" val="1654596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0CDC276C-F57C-4113-8B24-E4F18DB735AE}" type="slidenum">
              <a:rPr lang="en-US" altLang="zh-CN"/>
              <a:pPr>
                <a:defRPr/>
              </a:pPr>
              <a:t>‹#›</a:t>
            </a:fld>
            <a:endParaRPr lang="en-US" altLang="zh-CN"/>
          </a:p>
        </p:txBody>
      </p:sp>
    </p:spTree>
    <p:extLst>
      <p:ext uri="{BB962C8B-B14F-4D97-AF65-F5344CB8AC3E}">
        <p14:creationId xmlns:p14="http://schemas.microsoft.com/office/powerpoint/2010/main" val="2092298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797A9067-0044-4912-8E3E-CF9FA9CCBFF3}" type="slidenum">
              <a:rPr lang="en-US" altLang="zh-CN"/>
              <a:pPr>
                <a:defRPr/>
              </a:pPr>
              <a:t>‹#›</a:t>
            </a:fld>
            <a:endParaRPr lang="en-US" altLang="zh-CN"/>
          </a:p>
        </p:txBody>
      </p:sp>
    </p:spTree>
    <p:extLst>
      <p:ext uri="{BB962C8B-B14F-4D97-AF65-F5344CB8AC3E}">
        <p14:creationId xmlns:p14="http://schemas.microsoft.com/office/powerpoint/2010/main" val="3918693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DBF55FE-FA89-4A05-9199-BC791B58EBB1}" type="slidenum">
              <a:rPr lang="en-US" altLang="zh-CN"/>
              <a:pPr>
                <a:defRPr/>
              </a:pPr>
              <a:t>‹#›</a:t>
            </a:fld>
            <a:endParaRPr lang="en-US" altLang="zh-CN"/>
          </a:p>
        </p:txBody>
      </p:sp>
    </p:spTree>
    <p:extLst>
      <p:ext uri="{BB962C8B-B14F-4D97-AF65-F5344CB8AC3E}">
        <p14:creationId xmlns:p14="http://schemas.microsoft.com/office/powerpoint/2010/main" val="430226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2AB8E47-BD8E-4798-BD01-CA050C2318A5}" type="slidenum">
              <a:rPr lang="en-US" altLang="zh-CN"/>
              <a:pPr>
                <a:defRPr/>
              </a:pPr>
              <a:t>‹#›</a:t>
            </a:fld>
            <a:endParaRPr lang="en-US" altLang="zh-CN"/>
          </a:p>
        </p:txBody>
      </p:sp>
    </p:spTree>
    <p:extLst>
      <p:ext uri="{BB962C8B-B14F-4D97-AF65-F5344CB8AC3E}">
        <p14:creationId xmlns:p14="http://schemas.microsoft.com/office/powerpoint/2010/main" val="2586594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38200" y="914400"/>
            <a:ext cx="457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标题标题标题</a:t>
            </a:r>
          </a:p>
        </p:txBody>
      </p:sp>
      <p:sp>
        <p:nvSpPr>
          <p:cNvPr id="1027" name="Rectangle 3"/>
          <p:cNvSpPr>
            <a:spLocks noGrp="1" noChangeArrowheads="1"/>
          </p:cNvSpPr>
          <p:nvPr>
            <p:ph type="body" idx="1"/>
          </p:nvPr>
        </p:nvSpPr>
        <p:spPr bwMode="auto">
          <a:xfrm>
            <a:off x="381000" y="17526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 </a:t>
            </a:r>
            <a:r>
              <a:rPr lang="zh-CN" altLang="en-US" smtClean="0"/>
              <a:t>第一级</a:t>
            </a:r>
          </a:p>
          <a:p>
            <a:pPr lvl="1"/>
            <a:r>
              <a:rPr lang="zh-CN" altLang="en-US" smtClean="0"/>
              <a:t> 第二级</a:t>
            </a:r>
          </a:p>
          <a:p>
            <a:pPr lvl="2"/>
            <a:r>
              <a:rPr lang="zh-CN" altLang="en-US" smtClean="0"/>
              <a:t> 第三级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atin typeface="Arial" charset="0"/>
              </a:defRPr>
            </a:lvl1pPr>
          </a:lstStyle>
          <a:p>
            <a:pPr>
              <a:defRPr/>
            </a:pPr>
            <a:fld id="{4FEBA076-A7D4-4329-B4FC-F0052D775B84}" type="slidenum">
              <a:rPr lang="en-US" altLang="zh-CN"/>
              <a:pPr>
                <a:defRPr/>
              </a:pPr>
              <a:t>‹#›</a:t>
            </a:fld>
            <a:endParaRPr lang="en-US" altLang="zh-CN"/>
          </a:p>
        </p:txBody>
      </p:sp>
      <p:sp>
        <p:nvSpPr>
          <p:cNvPr id="1032" name="Line 8"/>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p>
        </p:txBody>
      </p:sp>
      <p:pic>
        <p:nvPicPr>
          <p:cNvPr id="2" name="Picture 9"/>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04800" y="1022350"/>
            <a:ext cx="533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9"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eaLnBrk="0" fontAlgn="base" hangingPunct="0">
        <a:spcBef>
          <a:spcPct val="0"/>
        </a:spcBef>
        <a:spcAft>
          <a:spcPct val="0"/>
        </a:spcAft>
        <a:defRPr sz="4000">
          <a:solidFill>
            <a:srgbClr val="008000"/>
          </a:solidFill>
          <a:latin typeface="+mj-lt"/>
          <a:ea typeface="+mj-ea"/>
          <a:cs typeface="+mj-cs"/>
        </a:defRPr>
      </a:lvl1pPr>
      <a:lvl2pPr algn="l" rtl="0" eaLnBrk="0" fontAlgn="base" hangingPunct="0">
        <a:spcBef>
          <a:spcPct val="0"/>
        </a:spcBef>
        <a:spcAft>
          <a:spcPct val="0"/>
        </a:spcAft>
        <a:defRPr sz="4000">
          <a:solidFill>
            <a:srgbClr val="008000"/>
          </a:solidFill>
          <a:latin typeface="Tahoma" pitchFamily="34" charset="0"/>
          <a:ea typeface="隶书" pitchFamily="49" charset="-122"/>
        </a:defRPr>
      </a:lvl2pPr>
      <a:lvl3pPr algn="l" rtl="0" eaLnBrk="0" fontAlgn="base" hangingPunct="0">
        <a:spcBef>
          <a:spcPct val="0"/>
        </a:spcBef>
        <a:spcAft>
          <a:spcPct val="0"/>
        </a:spcAft>
        <a:defRPr sz="4000">
          <a:solidFill>
            <a:srgbClr val="008000"/>
          </a:solidFill>
          <a:latin typeface="Tahoma" pitchFamily="34" charset="0"/>
          <a:ea typeface="隶书" pitchFamily="49" charset="-122"/>
        </a:defRPr>
      </a:lvl3pPr>
      <a:lvl4pPr algn="l" rtl="0" eaLnBrk="0" fontAlgn="base" hangingPunct="0">
        <a:spcBef>
          <a:spcPct val="0"/>
        </a:spcBef>
        <a:spcAft>
          <a:spcPct val="0"/>
        </a:spcAft>
        <a:defRPr sz="4000">
          <a:solidFill>
            <a:srgbClr val="008000"/>
          </a:solidFill>
          <a:latin typeface="Tahoma" pitchFamily="34" charset="0"/>
          <a:ea typeface="隶书" pitchFamily="49" charset="-122"/>
        </a:defRPr>
      </a:lvl4pPr>
      <a:lvl5pPr algn="l" rtl="0" eaLnBrk="0" fontAlgn="base" hangingPunct="0">
        <a:spcBef>
          <a:spcPct val="0"/>
        </a:spcBef>
        <a:spcAft>
          <a:spcPct val="0"/>
        </a:spcAft>
        <a:defRPr sz="4000">
          <a:solidFill>
            <a:srgbClr val="008000"/>
          </a:solidFill>
          <a:latin typeface="Tahoma" pitchFamily="34" charset="0"/>
          <a:ea typeface="隶书" pitchFamily="49" charset="-122"/>
        </a:defRPr>
      </a:lvl5pPr>
      <a:lvl6pPr marL="457200" algn="l" rtl="0" fontAlgn="base">
        <a:spcBef>
          <a:spcPct val="0"/>
        </a:spcBef>
        <a:spcAft>
          <a:spcPct val="0"/>
        </a:spcAft>
        <a:defRPr sz="4000">
          <a:solidFill>
            <a:srgbClr val="008000"/>
          </a:solidFill>
          <a:latin typeface="Tahoma" pitchFamily="34" charset="0"/>
          <a:ea typeface="隶书" pitchFamily="49" charset="-122"/>
        </a:defRPr>
      </a:lvl6pPr>
      <a:lvl7pPr marL="914400" algn="l" rtl="0" fontAlgn="base">
        <a:spcBef>
          <a:spcPct val="0"/>
        </a:spcBef>
        <a:spcAft>
          <a:spcPct val="0"/>
        </a:spcAft>
        <a:defRPr sz="4000">
          <a:solidFill>
            <a:srgbClr val="008000"/>
          </a:solidFill>
          <a:latin typeface="Tahoma" pitchFamily="34" charset="0"/>
          <a:ea typeface="隶书" pitchFamily="49" charset="-122"/>
        </a:defRPr>
      </a:lvl7pPr>
      <a:lvl8pPr marL="1371600" algn="l" rtl="0" fontAlgn="base">
        <a:spcBef>
          <a:spcPct val="0"/>
        </a:spcBef>
        <a:spcAft>
          <a:spcPct val="0"/>
        </a:spcAft>
        <a:defRPr sz="4000">
          <a:solidFill>
            <a:srgbClr val="008000"/>
          </a:solidFill>
          <a:latin typeface="Tahoma" pitchFamily="34" charset="0"/>
          <a:ea typeface="隶书" pitchFamily="49" charset="-122"/>
        </a:defRPr>
      </a:lvl8pPr>
      <a:lvl9pPr marL="1828800" algn="l" rtl="0" fontAlgn="base">
        <a:spcBef>
          <a:spcPct val="0"/>
        </a:spcBef>
        <a:spcAft>
          <a:spcPct val="0"/>
        </a:spcAft>
        <a:defRPr sz="4000">
          <a:solidFill>
            <a:srgbClr val="008000"/>
          </a:solidFill>
          <a:latin typeface="Tahoma" pitchFamily="34" charset="0"/>
          <a:ea typeface="隶书" pitchFamily="49" charset="-122"/>
        </a:defRPr>
      </a:lvl9pPr>
    </p:titleStyle>
    <p:bodyStyle>
      <a:lvl1pPr marL="342900" indent="-342900" algn="l" rtl="0" eaLnBrk="0" fontAlgn="base" hangingPunct="0">
        <a:lnSpc>
          <a:spcPct val="120000"/>
        </a:lnSpc>
        <a:spcBef>
          <a:spcPct val="20000"/>
        </a:spcBef>
        <a:spcAft>
          <a:spcPct val="0"/>
        </a:spcAft>
        <a:buClr>
          <a:srgbClr val="FF3300"/>
        </a:buClr>
        <a:buFont typeface="Wingdings" pitchFamily="2" charset="2"/>
        <a:buChar char="w"/>
        <a:defRPr sz="3200">
          <a:solidFill>
            <a:srgbClr val="080808"/>
          </a:solidFill>
          <a:latin typeface="+mn-lt"/>
          <a:ea typeface="+mn-ea"/>
          <a:cs typeface="+mn-cs"/>
        </a:defRPr>
      </a:lvl1pPr>
      <a:lvl2pPr marL="742950" indent="-285750" algn="l" rtl="0" eaLnBrk="0" fontAlgn="base" hangingPunct="0">
        <a:lnSpc>
          <a:spcPct val="120000"/>
        </a:lnSpc>
        <a:spcBef>
          <a:spcPct val="20000"/>
        </a:spcBef>
        <a:spcAft>
          <a:spcPct val="0"/>
        </a:spcAft>
        <a:buClr>
          <a:srgbClr val="0000FF"/>
        </a:buClr>
        <a:buFont typeface="Wingdings" pitchFamily="2" charset="2"/>
        <a:buChar char="ü"/>
        <a:defRPr sz="2400" b="1">
          <a:solidFill>
            <a:srgbClr val="333333"/>
          </a:solidFill>
          <a:latin typeface="+mn-lt"/>
          <a:ea typeface="楷体_GB2312" pitchFamily="49" charset="-122"/>
        </a:defRPr>
      </a:lvl2pPr>
      <a:lvl3pPr marL="1143000" indent="-228600" algn="l" rtl="0" eaLnBrk="0" fontAlgn="base" hangingPunct="0">
        <a:lnSpc>
          <a:spcPct val="120000"/>
        </a:lnSpc>
        <a:spcBef>
          <a:spcPct val="20000"/>
        </a:spcBef>
        <a:spcAft>
          <a:spcPct val="0"/>
        </a:spcAft>
        <a:buClr>
          <a:srgbClr val="FF3300"/>
        </a:buClr>
        <a:buFont typeface="Wingdings" pitchFamily="2" charset="2"/>
        <a:buChar char=""/>
        <a:defRPr sz="2000">
          <a:solidFill>
            <a:srgbClr val="333333"/>
          </a:solidFill>
          <a:latin typeface="+mn-lt"/>
          <a:ea typeface="黑体" pitchFamily="2" charset="-122"/>
        </a:defRPr>
      </a:lvl3pPr>
      <a:lvl4pPr marL="1600200" indent="-228600" algn="l" rtl="0" eaLnBrk="0" fontAlgn="base" hangingPunct="0">
        <a:spcBef>
          <a:spcPct val="20000"/>
        </a:spcBef>
        <a:spcAft>
          <a:spcPct val="0"/>
        </a:spcAft>
        <a:buChar char="–"/>
        <a:defRPr sz="2000">
          <a:solidFill>
            <a:srgbClr val="4D4D4D"/>
          </a:solidFill>
          <a:latin typeface="Arial" charset="0"/>
          <a:ea typeface="宋体" pitchFamily="2" charset="-122"/>
        </a:defRPr>
      </a:lvl4pPr>
      <a:lvl5pPr marL="2057400" indent="-228600" algn="l" rtl="0" eaLnBrk="0" fontAlgn="base" hangingPunct="0">
        <a:spcBef>
          <a:spcPct val="20000"/>
        </a:spcBef>
        <a:spcAft>
          <a:spcPct val="0"/>
        </a:spcAft>
        <a:buChar char="»"/>
        <a:defRPr sz="2000">
          <a:solidFill>
            <a:srgbClr val="4D4D4D"/>
          </a:solidFill>
          <a:latin typeface="Arial" charset="0"/>
          <a:ea typeface="宋体" pitchFamily="2" charset="-122"/>
        </a:defRPr>
      </a:lvl5pPr>
      <a:lvl6pPr marL="2514600" indent="-228600" algn="l" rtl="0" fontAlgn="base">
        <a:spcBef>
          <a:spcPct val="20000"/>
        </a:spcBef>
        <a:spcAft>
          <a:spcPct val="0"/>
        </a:spcAft>
        <a:buChar char="»"/>
        <a:defRPr sz="2000">
          <a:solidFill>
            <a:srgbClr val="4D4D4D"/>
          </a:solidFill>
          <a:latin typeface="Arial" charset="0"/>
          <a:ea typeface="宋体" pitchFamily="2" charset="-122"/>
        </a:defRPr>
      </a:lvl6pPr>
      <a:lvl7pPr marL="2971800" indent="-228600" algn="l" rtl="0" fontAlgn="base">
        <a:spcBef>
          <a:spcPct val="20000"/>
        </a:spcBef>
        <a:spcAft>
          <a:spcPct val="0"/>
        </a:spcAft>
        <a:buChar char="»"/>
        <a:defRPr sz="2000">
          <a:solidFill>
            <a:srgbClr val="4D4D4D"/>
          </a:solidFill>
          <a:latin typeface="Arial" charset="0"/>
          <a:ea typeface="宋体" pitchFamily="2" charset="-122"/>
        </a:defRPr>
      </a:lvl7pPr>
      <a:lvl8pPr marL="3429000" indent="-228600" algn="l" rtl="0" fontAlgn="base">
        <a:spcBef>
          <a:spcPct val="20000"/>
        </a:spcBef>
        <a:spcAft>
          <a:spcPct val="0"/>
        </a:spcAft>
        <a:buChar char="»"/>
        <a:defRPr sz="2000">
          <a:solidFill>
            <a:srgbClr val="4D4D4D"/>
          </a:solidFill>
          <a:latin typeface="Arial" charset="0"/>
          <a:ea typeface="宋体" pitchFamily="2" charset="-122"/>
        </a:defRPr>
      </a:lvl8pPr>
      <a:lvl9pPr marL="3886200" indent="-228600" algn="l" rtl="0" fontAlgn="base">
        <a:spcBef>
          <a:spcPct val="20000"/>
        </a:spcBef>
        <a:spcAft>
          <a:spcPct val="0"/>
        </a:spcAft>
        <a:buChar char="»"/>
        <a:defRPr sz="2000">
          <a:solidFill>
            <a:srgbClr val="4D4D4D"/>
          </a:solidFill>
          <a:latin typeface="Arial"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subTitle" idx="1"/>
          </p:nvPr>
        </p:nvSpPr>
        <p:spPr>
          <a:xfrm>
            <a:off x="1371600" y="1905000"/>
            <a:ext cx="4419600" cy="685800"/>
          </a:xfrm>
        </p:spPr>
        <p:txBody>
          <a:bodyPr/>
          <a:lstStyle/>
          <a:p>
            <a:pPr eaLnBrk="1" hangingPunct="1">
              <a:defRPr/>
            </a:pPr>
            <a:r>
              <a:rPr lang="zh-CN" altLang="en-US" smtClean="0"/>
              <a:t>工厂方法模式 </a:t>
            </a:r>
          </a:p>
        </p:txBody>
      </p:sp>
      <p:sp>
        <p:nvSpPr>
          <p:cNvPr id="5" name="标题 4"/>
          <p:cNvSpPr>
            <a:spLocks noGrp="1"/>
          </p:cNvSpPr>
          <p:nvPr>
            <p:ph type="ctrTitle"/>
          </p:nvPr>
        </p:nvSpPr>
        <p:spPr/>
        <p:txBody>
          <a:bodyPr/>
          <a:lstStyle/>
          <a:p>
            <a:pPr>
              <a:defRPr/>
            </a:pP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mtClean="0"/>
              <a:t>工厂方法模式</a:t>
            </a:r>
          </a:p>
        </p:txBody>
      </p:sp>
      <p:sp>
        <p:nvSpPr>
          <p:cNvPr id="12291" name="Rectangle 3"/>
          <p:cNvSpPr>
            <a:spLocks noGrp="1" noChangeArrowheads="1"/>
          </p:cNvSpPr>
          <p:nvPr>
            <p:ph type="body" idx="1"/>
          </p:nvPr>
        </p:nvSpPr>
        <p:spPr>
          <a:noFill/>
        </p:spPr>
        <p:txBody>
          <a:bodyPr/>
          <a:lstStyle/>
          <a:p>
            <a:pPr eaLnBrk="1" hangingPunct="1"/>
            <a:r>
              <a:rPr lang="zh-CN" altLang="en-US" smtClean="0"/>
              <a:t>模式结构</a:t>
            </a:r>
          </a:p>
          <a:p>
            <a:pPr lvl="1" eaLnBrk="1" hangingPunct="1"/>
            <a:r>
              <a:rPr lang="zh-CN" altLang="en-US" smtClean="0"/>
              <a:t>工厂方法模式包含如下角色：</a:t>
            </a:r>
          </a:p>
          <a:p>
            <a:pPr lvl="2" eaLnBrk="1" hangingPunct="1">
              <a:buFont typeface="Arial" charset="0"/>
              <a:buChar char="•"/>
            </a:pPr>
            <a:r>
              <a:rPr lang="en-US" altLang="en-US" smtClean="0">
                <a:ea typeface="黑体" pitchFamily="49" charset="-122"/>
              </a:rPr>
              <a:t>Product：抽象产品</a:t>
            </a:r>
          </a:p>
          <a:p>
            <a:pPr lvl="2" eaLnBrk="1" hangingPunct="1">
              <a:buFont typeface="Arial" charset="0"/>
              <a:buChar char="•"/>
            </a:pPr>
            <a:r>
              <a:rPr lang="en-US" altLang="en-US" smtClean="0">
                <a:ea typeface="黑体" pitchFamily="49" charset="-122"/>
              </a:rPr>
              <a:t>ConcreteProduct：具体产品</a:t>
            </a:r>
          </a:p>
          <a:p>
            <a:pPr lvl="2" eaLnBrk="1" hangingPunct="1">
              <a:buFont typeface="Arial" charset="0"/>
              <a:buChar char="•"/>
            </a:pPr>
            <a:r>
              <a:rPr lang="en-US" altLang="en-US" smtClean="0">
                <a:ea typeface="黑体" pitchFamily="49" charset="-122"/>
              </a:rPr>
              <a:t>Factory：抽象工厂</a:t>
            </a:r>
          </a:p>
          <a:p>
            <a:pPr lvl="2" eaLnBrk="1" hangingPunct="1">
              <a:buFont typeface="Arial" charset="0"/>
              <a:buChar char="•"/>
            </a:pPr>
            <a:r>
              <a:rPr lang="en-US" altLang="en-US" smtClean="0">
                <a:ea typeface="黑体" pitchFamily="49" charset="-122"/>
              </a:rPr>
              <a:t>ConcreteFactory：具体工厂</a:t>
            </a:r>
            <a:endParaRPr lang="zh-CN" altLang="en-US" smtClean="0">
              <a:ea typeface="黑体"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t>工厂方法模式</a:t>
            </a:r>
          </a:p>
        </p:txBody>
      </p:sp>
      <p:sp>
        <p:nvSpPr>
          <p:cNvPr id="13315" name="Rectangle 3"/>
          <p:cNvSpPr>
            <a:spLocks noGrp="1" noChangeArrowheads="1"/>
          </p:cNvSpPr>
          <p:nvPr>
            <p:ph type="body" idx="1"/>
          </p:nvPr>
        </p:nvSpPr>
        <p:spPr>
          <a:noFill/>
        </p:spPr>
        <p:txBody>
          <a:bodyPr/>
          <a:lstStyle/>
          <a:p>
            <a:pPr eaLnBrk="1" hangingPunct="1"/>
            <a:r>
              <a:rPr lang="zh-CN" altLang="en-US" smtClean="0"/>
              <a:t>模式分析</a:t>
            </a:r>
          </a:p>
          <a:p>
            <a:pPr lvl="1" eaLnBrk="1" hangingPunct="1"/>
            <a:r>
              <a:rPr lang="zh-CN" altLang="en-US" sz="2000" smtClean="0"/>
              <a:t>工厂方法模式是简单工厂模式的进一步抽象和推广。由于使用了面向对象的多态性，工厂方法模式保持了简单工厂模式的优点，而且克服了它的缺点。</a:t>
            </a:r>
            <a:r>
              <a:rPr lang="zh-CN" altLang="en-US" sz="2000" smtClean="0">
                <a:solidFill>
                  <a:srgbClr val="FF3300"/>
                </a:solidFill>
              </a:rPr>
              <a:t>在工厂方法模式中，核心的工厂类不再负责所有产品的创建，而是将具体创建工作交给子类去做。</a:t>
            </a:r>
            <a:r>
              <a:rPr lang="zh-CN" altLang="en-US" sz="2000" smtClean="0"/>
              <a:t>这个核心类仅仅负责给出具体工厂必须实现的接口，而不负责哪一个产品类被实例化这种细节，这使得</a:t>
            </a:r>
            <a:r>
              <a:rPr lang="zh-CN" altLang="en-US" sz="2000" smtClean="0">
                <a:solidFill>
                  <a:srgbClr val="FF3300"/>
                </a:solidFill>
              </a:rPr>
              <a:t>工厂方法模式可以允许系统在不修改工厂角色的情况下引进新产品</a:t>
            </a:r>
            <a:r>
              <a:rPr lang="zh-CN" altLang="en-US" sz="2000" smtClean="0"/>
              <a:t>。</a:t>
            </a:r>
            <a:r>
              <a:rPr lang="zh-CN" altLang="en-US" smtClean="0"/>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mtClean="0"/>
              <a:t>工厂方法模式</a:t>
            </a:r>
          </a:p>
        </p:txBody>
      </p:sp>
      <p:sp>
        <p:nvSpPr>
          <p:cNvPr id="14339" name="Rectangle 3"/>
          <p:cNvSpPr>
            <a:spLocks noGrp="1" noChangeArrowheads="1"/>
          </p:cNvSpPr>
          <p:nvPr>
            <p:ph type="body" idx="1"/>
          </p:nvPr>
        </p:nvSpPr>
        <p:spPr>
          <a:noFill/>
        </p:spPr>
        <p:txBody>
          <a:bodyPr/>
          <a:lstStyle/>
          <a:p>
            <a:pPr eaLnBrk="1" hangingPunct="1"/>
            <a:r>
              <a:rPr lang="zh-CN" altLang="en-US" smtClean="0"/>
              <a:t>模式分析</a:t>
            </a:r>
          </a:p>
          <a:p>
            <a:pPr lvl="1" eaLnBrk="1" hangingPunct="1"/>
            <a:r>
              <a:rPr lang="zh-CN" altLang="en-US" sz="2000" smtClean="0"/>
              <a:t>当系统扩展需要添加新的产品对象时，仅仅需要添加一个具体产品对象以及一个具体工厂对象，原有工厂对象不需要进行任何修改，也不需要修改客户端，</a:t>
            </a:r>
            <a:r>
              <a:rPr lang="zh-CN" altLang="en-US" sz="2000" smtClean="0">
                <a:solidFill>
                  <a:srgbClr val="FF3300"/>
                </a:solidFill>
              </a:rPr>
              <a:t>很好地符合了“开闭原则”</a:t>
            </a:r>
            <a:r>
              <a:rPr lang="zh-CN" altLang="en-US" sz="2000" smtClean="0"/>
              <a:t>。而简单工厂模式在添加新产品对象后不得不修改工厂方法，扩展性不好。</a:t>
            </a:r>
            <a:r>
              <a:rPr lang="zh-CN" altLang="en-US" sz="2000" smtClean="0">
                <a:solidFill>
                  <a:srgbClr val="FF3300"/>
                </a:solidFill>
              </a:rPr>
              <a:t>工厂方法模式退化后可以演变成简单工厂模式。</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t>工厂方法模式</a:t>
            </a:r>
          </a:p>
        </p:txBody>
      </p:sp>
      <p:sp>
        <p:nvSpPr>
          <p:cNvPr id="15363" name="Rectangle 3"/>
          <p:cNvSpPr>
            <a:spLocks noGrp="1" noChangeArrowheads="1"/>
          </p:cNvSpPr>
          <p:nvPr>
            <p:ph type="body" sz="half" idx="1"/>
          </p:nvPr>
        </p:nvSpPr>
        <p:spPr>
          <a:noFill/>
        </p:spPr>
        <p:txBody>
          <a:bodyPr/>
          <a:lstStyle/>
          <a:p>
            <a:pPr eaLnBrk="1" hangingPunct="1"/>
            <a:r>
              <a:rPr lang="zh-CN" altLang="en-US" sz="2800" smtClean="0"/>
              <a:t>模式分析</a:t>
            </a:r>
          </a:p>
          <a:p>
            <a:pPr lvl="1" eaLnBrk="1" hangingPunct="1"/>
            <a:r>
              <a:rPr lang="zh-CN" altLang="en-US" sz="2000" smtClean="0"/>
              <a:t>抽象工厂类代码：</a:t>
            </a:r>
          </a:p>
        </p:txBody>
      </p:sp>
      <p:graphicFrame>
        <p:nvGraphicFramePr>
          <p:cNvPr id="186382" name="Group 14"/>
          <p:cNvGraphicFramePr>
            <a:graphicFrameLocks noGrp="1"/>
          </p:cNvGraphicFramePr>
          <p:nvPr>
            <p:ph sz="half" idx="2"/>
          </p:nvPr>
        </p:nvGraphicFramePr>
        <p:xfrm>
          <a:off x="533400" y="3046413"/>
          <a:ext cx="8077200" cy="1066800"/>
        </p:xfrm>
        <a:graphic>
          <a:graphicData uri="http://schemas.openxmlformats.org/drawingml/2006/table">
            <a:tbl>
              <a:tblPr/>
              <a:tblGrid>
                <a:gridCol w="8077200"/>
              </a:tblGrid>
              <a:tr h="838200">
                <a:tc>
                  <a:txBody>
                    <a:bodyPr/>
                    <a:lstStyle/>
                    <a:p>
                      <a:pPr marL="342900" marR="0" lvl="0" indent="-66675"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rPr>
                        <a:t>public abstract class </a:t>
                      </a:r>
                      <a:r>
                        <a:rPr kumimoji="0" lang="en-US" altLang="zh-CN" sz="1600" b="0" i="0" u="none" strike="noStrike" cap="none" normalizeH="0" baseline="0" dirty="0" err="1" smtClean="0">
                          <a:ln>
                            <a:noFill/>
                          </a:ln>
                          <a:solidFill>
                            <a:schemeClr val="tx1"/>
                          </a:solidFill>
                          <a:effectLst/>
                          <a:latin typeface="Arial" charset="0"/>
                          <a:ea typeface="宋体" pitchFamily="2" charset="-122"/>
                          <a:cs typeface="Times New Roman" pitchFamily="18" charset="0"/>
                        </a:rPr>
                        <a:t>PayMethodFactory</a:t>
                      </a:r>
                      <a:endPar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rPr>
                        <a:t>{</a:t>
                      </a: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rPr>
                        <a:t>    public abstract </a:t>
                      </a:r>
                      <a:r>
                        <a:rPr kumimoji="0" lang="en-US" altLang="zh-CN" sz="1600" b="0" i="0" u="none" strike="noStrike" cap="none" normalizeH="0" baseline="0" dirty="0" err="1" smtClean="0">
                          <a:ln>
                            <a:noFill/>
                          </a:ln>
                          <a:solidFill>
                            <a:schemeClr val="tx1"/>
                          </a:solidFill>
                          <a:effectLst/>
                          <a:latin typeface="Arial" charset="0"/>
                          <a:ea typeface="宋体" pitchFamily="2" charset="-122"/>
                          <a:cs typeface="Times New Roman" pitchFamily="18" charset="0"/>
                        </a:rPr>
                        <a:t>AbstractPay</a:t>
                      </a:r>
                      <a:r>
                        <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Arial" charset="0"/>
                          <a:ea typeface="宋体" pitchFamily="2" charset="-122"/>
                          <a:cs typeface="Times New Roman" pitchFamily="18" charset="0"/>
                        </a:rPr>
                        <a:t>getPayMethod</a:t>
                      </a:r>
                      <a:r>
                        <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rPr>
                        <a:t>();</a:t>
                      </a: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5370" name="AutoShape 15"/>
          <p:cNvSpPr>
            <a:spLocks noChangeArrowheads="1"/>
          </p:cNvSpPr>
          <p:nvPr/>
        </p:nvSpPr>
        <p:spPr bwMode="auto">
          <a:xfrm rot="-1513970">
            <a:off x="5029200" y="2819400"/>
            <a:ext cx="1676400" cy="304800"/>
          </a:xfrm>
          <a:prstGeom prst="leftArrow">
            <a:avLst>
              <a:gd name="adj1" fmla="val 50000"/>
              <a:gd name="adj2" fmla="val 137500"/>
            </a:avLst>
          </a:prstGeom>
          <a:solidFill>
            <a:schemeClr val="accent1"/>
          </a:solidFill>
          <a:ln w="9525">
            <a:solidFill>
              <a:schemeClr val="tx1"/>
            </a:solidFill>
            <a:miter lim="800000"/>
            <a:headEnd/>
            <a:tailEnd/>
          </a:ln>
        </p:spPr>
        <p:txBody>
          <a:bodyPr wrap="none" anchor="ctr"/>
          <a:lstStyle>
            <a:lvl1pPr eaLnBrk="0" hangingPunct="0">
              <a:defRPr sz="1400">
                <a:solidFill>
                  <a:schemeClr val="tx1"/>
                </a:solidFill>
                <a:latin typeface="Arial" charset="0"/>
                <a:ea typeface="宋体" pitchFamily="2" charset="-122"/>
              </a:defRPr>
            </a:lvl1pPr>
            <a:lvl2pPr marL="742950" indent="-285750" eaLnBrk="0" hangingPunct="0">
              <a:defRPr sz="1400">
                <a:solidFill>
                  <a:schemeClr val="tx1"/>
                </a:solidFill>
                <a:latin typeface="Arial" charset="0"/>
                <a:ea typeface="宋体" pitchFamily="2" charset="-122"/>
              </a:defRPr>
            </a:lvl2pPr>
            <a:lvl3pPr marL="1143000" indent="-228600" eaLnBrk="0" hangingPunct="0">
              <a:defRPr sz="1400">
                <a:solidFill>
                  <a:schemeClr val="tx1"/>
                </a:solidFill>
                <a:latin typeface="Arial" charset="0"/>
                <a:ea typeface="宋体" pitchFamily="2" charset="-122"/>
              </a:defRPr>
            </a:lvl3pPr>
            <a:lvl4pPr marL="1600200" indent="-228600" eaLnBrk="0" hangingPunct="0">
              <a:defRPr sz="1400">
                <a:solidFill>
                  <a:schemeClr val="tx1"/>
                </a:solidFill>
                <a:latin typeface="Arial" charset="0"/>
                <a:ea typeface="宋体" pitchFamily="2" charset="-122"/>
              </a:defRPr>
            </a:lvl4pPr>
            <a:lvl5pPr marL="2057400" indent="-228600" eaLnBrk="0" hangingPunct="0">
              <a:defRPr sz="1400">
                <a:solidFill>
                  <a:schemeClr val="tx1"/>
                </a:solidFill>
                <a:latin typeface="Arial" charset="0"/>
                <a:ea typeface="宋体" pitchFamily="2" charset="-122"/>
              </a:defRPr>
            </a:lvl5pPr>
            <a:lvl6pPr marL="2514600" indent="-228600" eaLnBrk="0" fontAlgn="base" hangingPunct="0">
              <a:spcBef>
                <a:spcPct val="0"/>
              </a:spcBef>
              <a:spcAft>
                <a:spcPct val="0"/>
              </a:spcAft>
              <a:defRPr sz="1400">
                <a:solidFill>
                  <a:schemeClr val="tx1"/>
                </a:solidFill>
                <a:latin typeface="Arial" charset="0"/>
                <a:ea typeface="宋体" pitchFamily="2" charset="-122"/>
              </a:defRPr>
            </a:lvl6pPr>
            <a:lvl7pPr marL="2971800" indent="-228600" eaLnBrk="0" fontAlgn="base" hangingPunct="0">
              <a:spcBef>
                <a:spcPct val="0"/>
              </a:spcBef>
              <a:spcAft>
                <a:spcPct val="0"/>
              </a:spcAft>
              <a:defRPr sz="1400">
                <a:solidFill>
                  <a:schemeClr val="tx1"/>
                </a:solidFill>
                <a:latin typeface="Arial" charset="0"/>
                <a:ea typeface="宋体" pitchFamily="2" charset="-122"/>
              </a:defRPr>
            </a:lvl7pPr>
            <a:lvl8pPr marL="3429000" indent="-228600" eaLnBrk="0" fontAlgn="base" hangingPunct="0">
              <a:spcBef>
                <a:spcPct val="0"/>
              </a:spcBef>
              <a:spcAft>
                <a:spcPct val="0"/>
              </a:spcAft>
              <a:defRPr sz="1400">
                <a:solidFill>
                  <a:schemeClr val="tx1"/>
                </a:solidFill>
                <a:latin typeface="Arial" charset="0"/>
                <a:ea typeface="宋体" pitchFamily="2" charset="-122"/>
              </a:defRPr>
            </a:lvl8pPr>
            <a:lvl9pPr marL="3886200" indent="-228600" eaLnBrk="0" fontAlgn="base" hangingPunct="0">
              <a:spcBef>
                <a:spcPct val="0"/>
              </a:spcBef>
              <a:spcAft>
                <a:spcPct val="0"/>
              </a:spcAft>
              <a:defRPr sz="1400">
                <a:solidFill>
                  <a:schemeClr val="tx1"/>
                </a:solidFill>
                <a:latin typeface="Arial" charset="0"/>
                <a:ea typeface="宋体" pitchFamily="2" charset="-122"/>
              </a:defRPr>
            </a:lvl9pPr>
          </a:lstStyle>
          <a:p>
            <a:pPr eaLnBrk="1" hangingPunct="1"/>
            <a:endParaRPr lang="zh-CN" altLang="en-US"/>
          </a:p>
        </p:txBody>
      </p:sp>
      <p:sp>
        <p:nvSpPr>
          <p:cNvPr id="15371" name="Text Box 16"/>
          <p:cNvSpPr txBox="1">
            <a:spLocks noChangeArrowheads="1"/>
          </p:cNvSpPr>
          <p:nvPr/>
        </p:nvSpPr>
        <p:spPr bwMode="auto">
          <a:xfrm>
            <a:off x="5791200" y="2132013"/>
            <a:ext cx="2819400" cy="406400"/>
          </a:xfrm>
          <a:prstGeom prst="rect">
            <a:avLst/>
          </a:prstGeom>
          <a:solidFill>
            <a:srgbClr val="EEF7F8"/>
          </a:solidFill>
          <a:ln w="9525">
            <a:solidFill>
              <a:schemeClr val="tx1"/>
            </a:solidFill>
            <a:miter lim="800000"/>
            <a:headEnd/>
            <a:tailEnd/>
          </a:ln>
        </p:spPr>
        <p:txBody>
          <a:bodyPr>
            <a:spAutoFit/>
          </a:bodyPr>
          <a:lstStyle>
            <a:lvl1pPr eaLnBrk="0" hangingPunct="0">
              <a:defRPr sz="1400">
                <a:solidFill>
                  <a:schemeClr val="tx1"/>
                </a:solidFill>
                <a:latin typeface="Arial" charset="0"/>
                <a:ea typeface="宋体" pitchFamily="2" charset="-122"/>
              </a:defRPr>
            </a:lvl1pPr>
            <a:lvl2pPr marL="742950" indent="-285750" eaLnBrk="0" hangingPunct="0">
              <a:defRPr sz="1400">
                <a:solidFill>
                  <a:schemeClr val="tx1"/>
                </a:solidFill>
                <a:latin typeface="Arial" charset="0"/>
                <a:ea typeface="宋体" pitchFamily="2" charset="-122"/>
              </a:defRPr>
            </a:lvl2pPr>
            <a:lvl3pPr marL="1143000" indent="-228600" eaLnBrk="0" hangingPunct="0">
              <a:defRPr sz="1400">
                <a:solidFill>
                  <a:schemeClr val="tx1"/>
                </a:solidFill>
                <a:latin typeface="Arial" charset="0"/>
                <a:ea typeface="宋体" pitchFamily="2" charset="-122"/>
              </a:defRPr>
            </a:lvl3pPr>
            <a:lvl4pPr marL="1600200" indent="-228600" eaLnBrk="0" hangingPunct="0">
              <a:defRPr sz="1400">
                <a:solidFill>
                  <a:schemeClr val="tx1"/>
                </a:solidFill>
                <a:latin typeface="Arial" charset="0"/>
                <a:ea typeface="宋体" pitchFamily="2" charset="-122"/>
              </a:defRPr>
            </a:lvl4pPr>
            <a:lvl5pPr marL="2057400" indent="-228600" eaLnBrk="0" hangingPunct="0">
              <a:defRPr sz="1400">
                <a:solidFill>
                  <a:schemeClr val="tx1"/>
                </a:solidFill>
                <a:latin typeface="Arial" charset="0"/>
                <a:ea typeface="宋体" pitchFamily="2" charset="-122"/>
              </a:defRPr>
            </a:lvl5pPr>
            <a:lvl6pPr marL="2514600" indent="-228600" eaLnBrk="0" fontAlgn="base" hangingPunct="0">
              <a:spcBef>
                <a:spcPct val="0"/>
              </a:spcBef>
              <a:spcAft>
                <a:spcPct val="0"/>
              </a:spcAft>
              <a:defRPr sz="1400">
                <a:solidFill>
                  <a:schemeClr val="tx1"/>
                </a:solidFill>
                <a:latin typeface="Arial" charset="0"/>
                <a:ea typeface="宋体" pitchFamily="2" charset="-122"/>
              </a:defRPr>
            </a:lvl6pPr>
            <a:lvl7pPr marL="2971800" indent="-228600" eaLnBrk="0" fontAlgn="base" hangingPunct="0">
              <a:spcBef>
                <a:spcPct val="0"/>
              </a:spcBef>
              <a:spcAft>
                <a:spcPct val="0"/>
              </a:spcAft>
              <a:defRPr sz="1400">
                <a:solidFill>
                  <a:schemeClr val="tx1"/>
                </a:solidFill>
                <a:latin typeface="Arial" charset="0"/>
                <a:ea typeface="宋体" pitchFamily="2" charset="-122"/>
              </a:defRPr>
            </a:lvl7pPr>
            <a:lvl8pPr marL="3429000" indent="-228600" eaLnBrk="0" fontAlgn="base" hangingPunct="0">
              <a:spcBef>
                <a:spcPct val="0"/>
              </a:spcBef>
              <a:spcAft>
                <a:spcPct val="0"/>
              </a:spcAft>
              <a:defRPr sz="1400">
                <a:solidFill>
                  <a:schemeClr val="tx1"/>
                </a:solidFill>
                <a:latin typeface="Arial" charset="0"/>
                <a:ea typeface="宋体" pitchFamily="2" charset="-122"/>
              </a:defRPr>
            </a:lvl8pPr>
            <a:lvl9pPr marL="3886200" indent="-228600" eaLnBrk="0" fontAlgn="base" hangingPunct="0">
              <a:spcBef>
                <a:spcPct val="0"/>
              </a:spcBef>
              <a:spcAft>
                <a:spcPct val="0"/>
              </a:spcAft>
              <a:defRPr sz="1400">
                <a:solidFill>
                  <a:schemeClr val="tx1"/>
                </a:solidFill>
                <a:latin typeface="Arial" charset="0"/>
                <a:ea typeface="宋体" pitchFamily="2" charset="-122"/>
              </a:defRPr>
            </a:lvl9pPr>
          </a:lstStyle>
          <a:p>
            <a:pPr algn="ctr" eaLnBrk="1" hangingPunct="1">
              <a:spcBef>
                <a:spcPct val="50000"/>
              </a:spcBef>
            </a:pPr>
            <a:r>
              <a:rPr lang="zh-CN" altLang="en-US" sz="2000" b="1">
                <a:solidFill>
                  <a:srgbClr val="FF3300"/>
                </a:solidFill>
                <a:latin typeface="Tahoma" pitchFamily="34" charset="0"/>
                <a:ea typeface="黑体" pitchFamily="49" charset="-122"/>
              </a:rPr>
              <a:t>抽象工厂类</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mtClean="0"/>
              <a:t>工厂方法模式</a:t>
            </a:r>
          </a:p>
        </p:txBody>
      </p:sp>
      <p:sp>
        <p:nvSpPr>
          <p:cNvPr id="16387" name="Rectangle 3"/>
          <p:cNvSpPr>
            <a:spLocks noGrp="1" noChangeArrowheads="1"/>
          </p:cNvSpPr>
          <p:nvPr>
            <p:ph type="body" sz="half" idx="1"/>
          </p:nvPr>
        </p:nvSpPr>
        <p:spPr>
          <a:noFill/>
        </p:spPr>
        <p:txBody>
          <a:bodyPr/>
          <a:lstStyle/>
          <a:p>
            <a:pPr eaLnBrk="1" hangingPunct="1"/>
            <a:r>
              <a:rPr lang="zh-CN" altLang="en-US" sz="2800" smtClean="0"/>
              <a:t>模式分析</a:t>
            </a:r>
          </a:p>
          <a:p>
            <a:pPr lvl="1" eaLnBrk="1" hangingPunct="1"/>
            <a:r>
              <a:rPr lang="zh-CN" altLang="en-US" sz="2000" smtClean="0"/>
              <a:t>具体工厂类代码：</a:t>
            </a:r>
          </a:p>
        </p:txBody>
      </p:sp>
      <p:graphicFrame>
        <p:nvGraphicFramePr>
          <p:cNvPr id="188429" name="Group 13"/>
          <p:cNvGraphicFramePr>
            <a:graphicFrameLocks noGrp="1"/>
          </p:cNvGraphicFramePr>
          <p:nvPr>
            <p:ph sz="half" idx="2"/>
          </p:nvPr>
        </p:nvGraphicFramePr>
        <p:xfrm>
          <a:off x="533400" y="2892425"/>
          <a:ext cx="8077200" cy="2432294"/>
        </p:xfrm>
        <a:graphic>
          <a:graphicData uri="http://schemas.openxmlformats.org/drawingml/2006/table">
            <a:tbl>
              <a:tblPr/>
              <a:tblGrid>
                <a:gridCol w="8077200"/>
              </a:tblGrid>
              <a:tr h="2432050">
                <a:tc>
                  <a:txBody>
                    <a:bodyPr/>
                    <a:lstStyle/>
                    <a:p>
                      <a:pPr marL="0" marR="0" lvl="0" indent="27622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rgbClr val="080808"/>
                          </a:solidFill>
                          <a:effectLst/>
                          <a:latin typeface="Arial" charset="0"/>
                          <a:ea typeface="隶书" pitchFamily="49" charset="-122"/>
                        </a:rPr>
                        <a:t>public class </a:t>
                      </a:r>
                      <a:r>
                        <a:rPr kumimoji="0" lang="en-US" altLang="zh-CN" sz="1600" b="0" i="0" u="none" strike="noStrike" cap="none" normalizeH="0" baseline="0" dirty="0" err="1" smtClean="0">
                          <a:ln>
                            <a:noFill/>
                          </a:ln>
                          <a:solidFill>
                            <a:srgbClr val="080808"/>
                          </a:solidFill>
                          <a:effectLst/>
                          <a:latin typeface="Arial" charset="0"/>
                          <a:ea typeface="隶书" pitchFamily="49" charset="-122"/>
                        </a:rPr>
                        <a:t>CashPayFactory</a:t>
                      </a:r>
                      <a:r>
                        <a:rPr kumimoji="0" lang="en-US" altLang="zh-CN" sz="1600" b="0" i="0" u="none" strike="noStrike" cap="none" normalizeH="0" baseline="0" dirty="0" smtClean="0">
                          <a:ln>
                            <a:noFill/>
                          </a:ln>
                          <a:solidFill>
                            <a:srgbClr val="080808"/>
                          </a:solidFill>
                          <a:effectLst/>
                          <a:latin typeface="Arial" charset="0"/>
                          <a:ea typeface="隶书" pitchFamily="49" charset="-122"/>
                        </a:rPr>
                        <a:t> extends </a:t>
                      </a:r>
                      <a:r>
                        <a:rPr kumimoji="0" lang="en-US" altLang="zh-CN" sz="1600" b="0" i="0" u="none" strike="noStrike" cap="none" normalizeH="0" baseline="0" dirty="0" err="1" smtClean="0">
                          <a:ln>
                            <a:noFill/>
                          </a:ln>
                          <a:solidFill>
                            <a:srgbClr val="080808"/>
                          </a:solidFill>
                          <a:effectLst/>
                          <a:latin typeface="Arial" charset="0"/>
                          <a:ea typeface="隶书" pitchFamily="49" charset="-122"/>
                        </a:rPr>
                        <a:t>PayMethodFactory</a:t>
                      </a:r>
                      <a:endParaRPr kumimoji="0" lang="en-US" altLang="zh-CN" sz="1600" b="0" i="0" u="none" strike="noStrike" cap="none" normalizeH="0" baseline="0" dirty="0" smtClean="0">
                        <a:ln>
                          <a:noFill/>
                        </a:ln>
                        <a:solidFill>
                          <a:srgbClr val="080808"/>
                        </a:solidFill>
                        <a:effectLst/>
                        <a:latin typeface="Arial" charset="0"/>
                        <a:ea typeface="隶书" pitchFamily="49" charset="-122"/>
                      </a:endParaRPr>
                    </a:p>
                    <a:p>
                      <a:pPr marL="0" marR="0" lvl="0" indent="27622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rgbClr val="080808"/>
                          </a:solidFill>
                          <a:effectLst/>
                          <a:latin typeface="Arial" charset="0"/>
                          <a:ea typeface="隶书" pitchFamily="49" charset="-122"/>
                        </a:rPr>
                        <a:t>{</a:t>
                      </a:r>
                    </a:p>
                    <a:p>
                      <a:pPr marL="0" marR="0" lvl="0" indent="27622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rgbClr val="080808"/>
                          </a:solidFill>
                          <a:effectLst/>
                          <a:latin typeface="Arial" charset="0"/>
                          <a:ea typeface="隶书" pitchFamily="49" charset="-122"/>
                        </a:rPr>
                        <a:t>    public </a:t>
                      </a:r>
                      <a:r>
                        <a:rPr kumimoji="0" lang="en-US" altLang="zh-CN" sz="1600" b="0" i="0" u="none" strike="noStrike" cap="none" normalizeH="0" baseline="0" dirty="0" err="1" smtClean="0">
                          <a:ln>
                            <a:noFill/>
                          </a:ln>
                          <a:solidFill>
                            <a:srgbClr val="080808"/>
                          </a:solidFill>
                          <a:effectLst/>
                          <a:latin typeface="Arial" charset="0"/>
                          <a:ea typeface="隶书" pitchFamily="49" charset="-122"/>
                        </a:rPr>
                        <a:t>AbstractPay</a:t>
                      </a:r>
                      <a:r>
                        <a:rPr kumimoji="0" lang="en-US" altLang="zh-CN" sz="1600" b="0" i="0" u="none" strike="noStrike" cap="none" normalizeH="0" baseline="0" dirty="0" smtClean="0">
                          <a:ln>
                            <a:noFill/>
                          </a:ln>
                          <a:solidFill>
                            <a:srgbClr val="080808"/>
                          </a:solidFill>
                          <a:effectLst/>
                          <a:latin typeface="Arial" charset="0"/>
                          <a:ea typeface="隶书" pitchFamily="49" charset="-122"/>
                        </a:rPr>
                        <a:t> </a:t>
                      </a:r>
                      <a:r>
                        <a:rPr kumimoji="0" lang="en-US" altLang="zh-CN" sz="1600" b="0" i="0" u="none" strike="noStrike" cap="none" normalizeH="0" baseline="0" dirty="0" err="1" smtClean="0">
                          <a:ln>
                            <a:noFill/>
                          </a:ln>
                          <a:solidFill>
                            <a:srgbClr val="080808"/>
                          </a:solidFill>
                          <a:effectLst/>
                          <a:latin typeface="Arial" charset="0"/>
                          <a:ea typeface="隶书" pitchFamily="49" charset="-122"/>
                        </a:rPr>
                        <a:t>getPayMethod</a:t>
                      </a:r>
                      <a:r>
                        <a:rPr kumimoji="0" lang="en-US" altLang="zh-CN" sz="1600" b="0" i="0" u="none" strike="noStrike" cap="none" normalizeH="0" baseline="0" dirty="0" smtClean="0">
                          <a:ln>
                            <a:noFill/>
                          </a:ln>
                          <a:solidFill>
                            <a:srgbClr val="080808"/>
                          </a:solidFill>
                          <a:effectLst/>
                          <a:latin typeface="Arial" charset="0"/>
                          <a:ea typeface="隶书" pitchFamily="49" charset="-122"/>
                        </a:rPr>
                        <a:t>()</a:t>
                      </a:r>
                    </a:p>
                    <a:p>
                      <a:pPr marL="0" marR="0" lvl="0" indent="27622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rgbClr val="080808"/>
                          </a:solidFill>
                          <a:effectLst/>
                          <a:latin typeface="Arial" charset="0"/>
                          <a:ea typeface="隶书" pitchFamily="49" charset="-122"/>
                        </a:rPr>
                        <a:t>    {</a:t>
                      </a:r>
                    </a:p>
                    <a:p>
                      <a:pPr marL="0" marR="0" lvl="0" indent="27622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rgbClr val="080808"/>
                          </a:solidFill>
                          <a:effectLst/>
                          <a:latin typeface="Arial" charset="0"/>
                          <a:ea typeface="隶书" pitchFamily="49" charset="-122"/>
                        </a:rPr>
                        <a:t>        return new </a:t>
                      </a:r>
                      <a:r>
                        <a:rPr kumimoji="0" lang="en-US" altLang="zh-CN" sz="1600" b="0" i="0" u="none" strike="noStrike" cap="none" normalizeH="0" baseline="0" dirty="0" err="1" smtClean="0">
                          <a:ln>
                            <a:noFill/>
                          </a:ln>
                          <a:solidFill>
                            <a:srgbClr val="080808"/>
                          </a:solidFill>
                          <a:effectLst/>
                          <a:latin typeface="Arial" charset="0"/>
                          <a:ea typeface="隶书" pitchFamily="49" charset="-122"/>
                        </a:rPr>
                        <a:t>CashPay</a:t>
                      </a:r>
                      <a:r>
                        <a:rPr kumimoji="0" lang="en-US" altLang="zh-CN" sz="1600" b="0" i="0" u="none" strike="noStrike" cap="none" normalizeH="0" baseline="0" dirty="0" smtClean="0">
                          <a:ln>
                            <a:noFill/>
                          </a:ln>
                          <a:solidFill>
                            <a:srgbClr val="080808"/>
                          </a:solidFill>
                          <a:effectLst/>
                          <a:latin typeface="Arial" charset="0"/>
                          <a:ea typeface="隶书" pitchFamily="49" charset="-122"/>
                        </a:rPr>
                        <a:t>();</a:t>
                      </a:r>
                    </a:p>
                    <a:p>
                      <a:pPr marL="0" marR="0" lvl="0" indent="27622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rgbClr val="080808"/>
                          </a:solidFill>
                          <a:effectLst/>
                          <a:latin typeface="Arial" charset="0"/>
                          <a:ea typeface="隶书" pitchFamily="49" charset="-122"/>
                        </a:rPr>
                        <a:t>    }</a:t>
                      </a:r>
                    </a:p>
                    <a:p>
                      <a:pPr marL="0" marR="0" lvl="0" indent="27622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rgbClr val="080808"/>
                          </a:solidFill>
                          <a:effectLst/>
                          <a:latin typeface="Arial" charset="0"/>
                          <a:ea typeface="隶书" pitchFamily="49" charset="-122"/>
                        </a:rPr>
                        <a:t>}</a:t>
                      </a:r>
                      <a:r>
                        <a:rPr kumimoji="0" lang="en-US" altLang="zh-CN" sz="1600" b="0" i="0" u="none" strike="noStrike" cap="none" normalizeH="0" baseline="0" dirty="0" smtClean="0">
                          <a:ln>
                            <a:noFill/>
                          </a:ln>
                          <a:solidFill>
                            <a:srgbClr val="080808"/>
                          </a:solidFill>
                          <a:effectLst/>
                          <a:latin typeface="Tahoma" pitchFamily="34" charset="0"/>
                          <a:ea typeface="隶书" pitchFamily="49" charset="-122"/>
                        </a:rPr>
                        <a:t> </a:t>
                      </a: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6394" name="AutoShape 10"/>
          <p:cNvSpPr>
            <a:spLocks noChangeArrowheads="1"/>
          </p:cNvSpPr>
          <p:nvPr/>
        </p:nvSpPr>
        <p:spPr bwMode="auto">
          <a:xfrm rot="-1513970">
            <a:off x="5776913" y="2933700"/>
            <a:ext cx="1676400" cy="304800"/>
          </a:xfrm>
          <a:prstGeom prst="leftArrow">
            <a:avLst>
              <a:gd name="adj1" fmla="val 50000"/>
              <a:gd name="adj2" fmla="val 137500"/>
            </a:avLst>
          </a:prstGeom>
          <a:solidFill>
            <a:schemeClr val="accent1"/>
          </a:solidFill>
          <a:ln w="9525">
            <a:solidFill>
              <a:schemeClr val="tx1"/>
            </a:solidFill>
            <a:miter lim="800000"/>
            <a:headEnd/>
            <a:tailEnd/>
          </a:ln>
        </p:spPr>
        <p:txBody>
          <a:bodyPr wrap="none" anchor="ctr"/>
          <a:lstStyle>
            <a:lvl1pPr eaLnBrk="0" hangingPunct="0">
              <a:defRPr sz="1400">
                <a:solidFill>
                  <a:schemeClr val="tx1"/>
                </a:solidFill>
                <a:latin typeface="Arial" charset="0"/>
                <a:ea typeface="宋体" pitchFamily="2" charset="-122"/>
              </a:defRPr>
            </a:lvl1pPr>
            <a:lvl2pPr marL="742950" indent="-285750" eaLnBrk="0" hangingPunct="0">
              <a:defRPr sz="1400">
                <a:solidFill>
                  <a:schemeClr val="tx1"/>
                </a:solidFill>
                <a:latin typeface="Arial" charset="0"/>
                <a:ea typeface="宋体" pitchFamily="2" charset="-122"/>
              </a:defRPr>
            </a:lvl2pPr>
            <a:lvl3pPr marL="1143000" indent="-228600" eaLnBrk="0" hangingPunct="0">
              <a:defRPr sz="1400">
                <a:solidFill>
                  <a:schemeClr val="tx1"/>
                </a:solidFill>
                <a:latin typeface="Arial" charset="0"/>
                <a:ea typeface="宋体" pitchFamily="2" charset="-122"/>
              </a:defRPr>
            </a:lvl3pPr>
            <a:lvl4pPr marL="1600200" indent="-228600" eaLnBrk="0" hangingPunct="0">
              <a:defRPr sz="1400">
                <a:solidFill>
                  <a:schemeClr val="tx1"/>
                </a:solidFill>
                <a:latin typeface="Arial" charset="0"/>
                <a:ea typeface="宋体" pitchFamily="2" charset="-122"/>
              </a:defRPr>
            </a:lvl4pPr>
            <a:lvl5pPr marL="2057400" indent="-228600" eaLnBrk="0" hangingPunct="0">
              <a:defRPr sz="1400">
                <a:solidFill>
                  <a:schemeClr val="tx1"/>
                </a:solidFill>
                <a:latin typeface="Arial" charset="0"/>
                <a:ea typeface="宋体" pitchFamily="2" charset="-122"/>
              </a:defRPr>
            </a:lvl5pPr>
            <a:lvl6pPr marL="2514600" indent="-228600" eaLnBrk="0" fontAlgn="base" hangingPunct="0">
              <a:spcBef>
                <a:spcPct val="0"/>
              </a:spcBef>
              <a:spcAft>
                <a:spcPct val="0"/>
              </a:spcAft>
              <a:defRPr sz="1400">
                <a:solidFill>
                  <a:schemeClr val="tx1"/>
                </a:solidFill>
                <a:latin typeface="Arial" charset="0"/>
                <a:ea typeface="宋体" pitchFamily="2" charset="-122"/>
              </a:defRPr>
            </a:lvl6pPr>
            <a:lvl7pPr marL="2971800" indent="-228600" eaLnBrk="0" fontAlgn="base" hangingPunct="0">
              <a:spcBef>
                <a:spcPct val="0"/>
              </a:spcBef>
              <a:spcAft>
                <a:spcPct val="0"/>
              </a:spcAft>
              <a:defRPr sz="1400">
                <a:solidFill>
                  <a:schemeClr val="tx1"/>
                </a:solidFill>
                <a:latin typeface="Arial" charset="0"/>
                <a:ea typeface="宋体" pitchFamily="2" charset="-122"/>
              </a:defRPr>
            </a:lvl7pPr>
            <a:lvl8pPr marL="3429000" indent="-228600" eaLnBrk="0" fontAlgn="base" hangingPunct="0">
              <a:spcBef>
                <a:spcPct val="0"/>
              </a:spcBef>
              <a:spcAft>
                <a:spcPct val="0"/>
              </a:spcAft>
              <a:defRPr sz="1400">
                <a:solidFill>
                  <a:schemeClr val="tx1"/>
                </a:solidFill>
                <a:latin typeface="Arial" charset="0"/>
                <a:ea typeface="宋体" pitchFamily="2" charset="-122"/>
              </a:defRPr>
            </a:lvl8pPr>
            <a:lvl9pPr marL="3886200" indent="-228600" eaLnBrk="0" fontAlgn="base" hangingPunct="0">
              <a:spcBef>
                <a:spcPct val="0"/>
              </a:spcBef>
              <a:spcAft>
                <a:spcPct val="0"/>
              </a:spcAft>
              <a:defRPr sz="1400">
                <a:solidFill>
                  <a:schemeClr val="tx1"/>
                </a:solidFill>
                <a:latin typeface="Arial" charset="0"/>
                <a:ea typeface="宋体" pitchFamily="2" charset="-122"/>
              </a:defRPr>
            </a:lvl9pPr>
          </a:lstStyle>
          <a:p>
            <a:pPr eaLnBrk="1" hangingPunct="1"/>
            <a:endParaRPr lang="zh-CN" altLang="en-US"/>
          </a:p>
        </p:txBody>
      </p:sp>
      <p:sp>
        <p:nvSpPr>
          <p:cNvPr id="16395" name="Text Box 11"/>
          <p:cNvSpPr txBox="1">
            <a:spLocks noChangeArrowheads="1"/>
          </p:cNvSpPr>
          <p:nvPr/>
        </p:nvSpPr>
        <p:spPr bwMode="auto">
          <a:xfrm>
            <a:off x="6019800" y="2184400"/>
            <a:ext cx="2819400" cy="406400"/>
          </a:xfrm>
          <a:prstGeom prst="rect">
            <a:avLst/>
          </a:prstGeom>
          <a:solidFill>
            <a:srgbClr val="EEF7F8"/>
          </a:solidFill>
          <a:ln w="9525">
            <a:solidFill>
              <a:schemeClr val="tx1"/>
            </a:solidFill>
            <a:miter lim="800000"/>
            <a:headEnd/>
            <a:tailEnd/>
          </a:ln>
        </p:spPr>
        <p:txBody>
          <a:bodyPr>
            <a:spAutoFit/>
          </a:bodyPr>
          <a:lstStyle>
            <a:lvl1pPr eaLnBrk="0" hangingPunct="0">
              <a:defRPr sz="1400">
                <a:solidFill>
                  <a:schemeClr val="tx1"/>
                </a:solidFill>
                <a:latin typeface="Arial" charset="0"/>
                <a:ea typeface="宋体" pitchFamily="2" charset="-122"/>
              </a:defRPr>
            </a:lvl1pPr>
            <a:lvl2pPr marL="742950" indent="-285750" eaLnBrk="0" hangingPunct="0">
              <a:defRPr sz="1400">
                <a:solidFill>
                  <a:schemeClr val="tx1"/>
                </a:solidFill>
                <a:latin typeface="Arial" charset="0"/>
                <a:ea typeface="宋体" pitchFamily="2" charset="-122"/>
              </a:defRPr>
            </a:lvl2pPr>
            <a:lvl3pPr marL="1143000" indent="-228600" eaLnBrk="0" hangingPunct="0">
              <a:defRPr sz="1400">
                <a:solidFill>
                  <a:schemeClr val="tx1"/>
                </a:solidFill>
                <a:latin typeface="Arial" charset="0"/>
                <a:ea typeface="宋体" pitchFamily="2" charset="-122"/>
              </a:defRPr>
            </a:lvl3pPr>
            <a:lvl4pPr marL="1600200" indent="-228600" eaLnBrk="0" hangingPunct="0">
              <a:defRPr sz="1400">
                <a:solidFill>
                  <a:schemeClr val="tx1"/>
                </a:solidFill>
                <a:latin typeface="Arial" charset="0"/>
                <a:ea typeface="宋体" pitchFamily="2" charset="-122"/>
              </a:defRPr>
            </a:lvl4pPr>
            <a:lvl5pPr marL="2057400" indent="-228600" eaLnBrk="0" hangingPunct="0">
              <a:defRPr sz="1400">
                <a:solidFill>
                  <a:schemeClr val="tx1"/>
                </a:solidFill>
                <a:latin typeface="Arial" charset="0"/>
                <a:ea typeface="宋体" pitchFamily="2" charset="-122"/>
              </a:defRPr>
            </a:lvl5pPr>
            <a:lvl6pPr marL="2514600" indent="-228600" eaLnBrk="0" fontAlgn="base" hangingPunct="0">
              <a:spcBef>
                <a:spcPct val="0"/>
              </a:spcBef>
              <a:spcAft>
                <a:spcPct val="0"/>
              </a:spcAft>
              <a:defRPr sz="1400">
                <a:solidFill>
                  <a:schemeClr val="tx1"/>
                </a:solidFill>
                <a:latin typeface="Arial" charset="0"/>
                <a:ea typeface="宋体" pitchFamily="2" charset="-122"/>
              </a:defRPr>
            </a:lvl6pPr>
            <a:lvl7pPr marL="2971800" indent="-228600" eaLnBrk="0" fontAlgn="base" hangingPunct="0">
              <a:spcBef>
                <a:spcPct val="0"/>
              </a:spcBef>
              <a:spcAft>
                <a:spcPct val="0"/>
              </a:spcAft>
              <a:defRPr sz="1400">
                <a:solidFill>
                  <a:schemeClr val="tx1"/>
                </a:solidFill>
                <a:latin typeface="Arial" charset="0"/>
                <a:ea typeface="宋体" pitchFamily="2" charset="-122"/>
              </a:defRPr>
            </a:lvl7pPr>
            <a:lvl8pPr marL="3429000" indent="-228600" eaLnBrk="0" fontAlgn="base" hangingPunct="0">
              <a:spcBef>
                <a:spcPct val="0"/>
              </a:spcBef>
              <a:spcAft>
                <a:spcPct val="0"/>
              </a:spcAft>
              <a:defRPr sz="1400">
                <a:solidFill>
                  <a:schemeClr val="tx1"/>
                </a:solidFill>
                <a:latin typeface="Arial" charset="0"/>
                <a:ea typeface="宋体" pitchFamily="2" charset="-122"/>
              </a:defRPr>
            </a:lvl8pPr>
            <a:lvl9pPr marL="3886200" indent="-228600" eaLnBrk="0" fontAlgn="base" hangingPunct="0">
              <a:spcBef>
                <a:spcPct val="0"/>
              </a:spcBef>
              <a:spcAft>
                <a:spcPct val="0"/>
              </a:spcAft>
              <a:defRPr sz="1400">
                <a:solidFill>
                  <a:schemeClr val="tx1"/>
                </a:solidFill>
                <a:latin typeface="Arial" charset="0"/>
                <a:ea typeface="宋体" pitchFamily="2" charset="-122"/>
              </a:defRPr>
            </a:lvl9pPr>
          </a:lstStyle>
          <a:p>
            <a:pPr algn="ctr" eaLnBrk="1" hangingPunct="1">
              <a:spcBef>
                <a:spcPct val="50000"/>
              </a:spcBef>
            </a:pPr>
            <a:r>
              <a:rPr lang="zh-CN" altLang="en-US" sz="2000" b="1">
                <a:solidFill>
                  <a:srgbClr val="FF3300"/>
                </a:solidFill>
                <a:latin typeface="Tahoma" pitchFamily="34" charset="0"/>
                <a:ea typeface="黑体" pitchFamily="49" charset="-122"/>
              </a:rPr>
              <a:t>具体工厂类</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smtClean="0"/>
              <a:t>工厂方法模式</a:t>
            </a:r>
          </a:p>
        </p:txBody>
      </p:sp>
      <p:sp>
        <p:nvSpPr>
          <p:cNvPr id="17411" name="Rectangle 3"/>
          <p:cNvSpPr>
            <a:spLocks noGrp="1" noChangeArrowheads="1"/>
          </p:cNvSpPr>
          <p:nvPr>
            <p:ph type="body" sz="half" idx="1"/>
          </p:nvPr>
        </p:nvSpPr>
        <p:spPr>
          <a:xfrm>
            <a:off x="381000" y="1752600"/>
            <a:ext cx="8382000" cy="4114800"/>
          </a:xfrm>
          <a:noFill/>
        </p:spPr>
        <p:txBody>
          <a:bodyPr/>
          <a:lstStyle/>
          <a:p>
            <a:pPr eaLnBrk="1" hangingPunct="1">
              <a:lnSpc>
                <a:spcPct val="110000"/>
              </a:lnSpc>
            </a:pPr>
            <a:r>
              <a:rPr lang="zh-CN" altLang="en-US" sz="2400" smtClean="0"/>
              <a:t>模式分析</a:t>
            </a:r>
          </a:p>
          <a:p>
            <a:pPr lvl="1" eaLnBrk="1" hangingPunct="1">
              <a:lnSpc>
                <a:spcPct val="110000"/>
              </a:lnSpc>
            </a:pPr>
            <a:r>
              <a:rPr lang="zh-CN" altLang="en-US" sz="1800" smtClean="0"/>
              <a:t>客户类代码片段：</a:t>
            </a:r>
          </a:p>
          <a:p>
            <a:pPr lvl="1" eaLnBrk="1" hangingPunct="1">
              <a:lnSpc>
                <a:spcPct val="110000"/>
              </a:lnSpc>
            </a:pPr>
            <a:endParaRPr lang="zh-CN" altLang="en-US" sz="1800" smtClean="0"/>
          </a:p>
          <a:p>
            <a:pPr lvl="1" eaLnBrk="1" hangingPunct="1">
              <a:lnSpc>
                <a:spcPct val="110000"/>
              </a:lnSpc>
            </a:pPr>
            <a:endParaRPr lang="zh-CN" altLang="en-US" sz="1800" smtClean="0"/>
          </a:p>
          <a:p>
            <a:pPr lvl="1" eaLnBrk="1" hangingPunct="1">
              <a:lnSpc>
                <a:spcPct val="110000"/>
              </a:lnSpc>
            </a:pPr>
            <a:endParaRPr lang="zh-CN" altLang="en-US" sz="1800" smtClean="0"/>
          </a:p>
          <a:p>
            <a:pPr lvl="1" eaLnBrk="1" hangingPunct="1">
              <a:lnSpc>
                <a:spcPct val="110000"/>
              </a:lnSpc>
            </a:pPr>
            <a:endParaRPr lang="zh-CN" altLang="en-US" sz="1800" smtClean="0"/>
          </a:p>
          <a:p>
            <a:pPr lvl="1" eaLnBrk="1" hangingPunct="1">
              <a:lnSpc>
                <a:spcPct val="110000"/>
              </a:lnSpc>
            </a:pPr>
            <a:endParaRPr lang="zh-CN" altLang="en-US" sz="1800" smtClean="0"/>
          </a:p>
          <a:p>
            <a:pPr lvl="1" eaLnBrk="1" hangingPunct="1">
              <a:lnSpc>
                <a:spcPct val="110000"/>
              </a:lnSpc>
            </a:pPr>
            <a:endParaRPr lang="zh-CN" altLang="en-US" sz="1800" smtClean="0"/>
          </a:p>
          <a:p>
            <a:pPr lvl="1" eaLnBrk="1" hangingPunct="1">
              <a:lnSpc>
                <a:spcPct val="110000"/>
              </a:lnSpc>
            </a:pPr>
            <a:r>
              <a:rPr lang="zh-CN" altLang="en-US" sz="1800" smtClean="0"/>
              <a:t>为了提高系统的可扩展性和灵活性，</a:t>
            </a:r>
            <a:r>
              <a:rPr lang="zh-CN" altLang="en-US" sz="1800" smtClean="0">
                <a:solidFill>
                  <a:srgbClr val="FF3300"/>
                </a:solidFill>
              </a:rPr>
              <a:t>在定义工厂和产品时都必须使用抽象层</a:t>
            </a:r>
            <a:r>
              <a:rPr lang="zh-CN" altLang="en-US" sz="1800" smtClean="0"/>
              <a:t>，如果需要更换产品类，只需要更换对应的工厂即可，其他代码不需要进行任何修改。 </a:t>
            </a:r>
          </a:p>
        </p:txBody>
      </p:sp>
      <p:graphicFrame>
        <p:nvGraphicFramePr>
          <p:cNvPr id="189455" name="Group 15"/>
          <p:cNvGraphicFramePr>
            <a:graphicFrameLocks noGrp="1"/>
          </p:cNvGraphicFramePr>
          <p:nvPr>
            <p:ph sz="half" idx="2"/>
          </p:nvPr>
        </p:nvGraphicFramePr>
        <p:xfrm>
          <a:off x="685800" y="2684463"/>
          <a:ext cx="8077200" cy="1957387"/>
        </p:xfrm>
        <a:graphic>
          <a:graphicData uri="http://schemas.openxmlformats.org/drawingml/2006/table">
            <a:tbl>
              <a:tblPr/>
              <a:tblGrid>
                <a:gridCol w="8077200"/>
              </a:tblGrid>
              <a:tr h="1957387">
                <a:tc>
                  <a:txBody>
                    <a:bodyPr/>
                    <a:lstStyle/>
                    <a:p>
                      <a:pPr marL="0" marR="0" lvl="0" indent="27622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1" i="0" u="none" strike="noStrike" cap="none" normalizeH="0" baseline="0" smtClean="0">
                          <a:ln>
                            <a:noFill/>
                          </a:ln>
                          <a:solidFill>
                            <a:srgbClr val="FF3300"/>
                          </a:solidFill>
                          <a:effectLst/>
                          <a:latin typeface="Arial" charset="0"/>
                          <a:ea typeface="隶书" pitchFamily="49" charset="-122"/>
                        </a:rPr>
                        <a:t>PayMethodFactory factory;</a:t>
                      </a:r>
                    </a:p>
                    <a:p>
                      <a:pPr marL="0" marR="0" lvl="0" indent="27622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1" i="0" u="none" strike="noStrike" cap="none" normalizeH="0" baseline="0" smtClean="0">
                          <a:ln>
                            <a:noFill/>
                          </a:ln>
                          <a:solidFill>
                            <a:srgbClr val="FF3300"/>
                          </a:solidFill>
                          <a:effectLst/>
                          <a:latin typeface="Arial" charset="0"/>
                          <a:ea typeface="隶书" pitchFamily="49" charset="-122"/>
                        </a:rPr>
                        <a:t>AbstractPay payMethod;</a:t>
                      </a:r>
                      <a:endParaRPr kumimoji="0" lang="en-US" altLang="zh-CN" sz="1800" b="0" i="0" u="none" strike="noStrike" cap="none" normalizeH="0" baseline="0" smtClean="0">
                        <a:ln>
                          <a:noFill/>
                        </a:ln>
                        <a:solidFill>
                          <a:srgbClr val="FF3300"/>
                        </a:solidFill>
                        <a:effectLst/>
                        <a:latin typeface="Arial" charset="0"/>
                        <a:ea typeface="隶书" pitchFamily="49" charset="-122"/>
                      </a:endParaRPr>
                    </a:p>
                    <a:p>
                      <a:pPr marL="0" marR="0" lvl="0" indent="27622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Arial" charset="0"/>
                          <a:ea typeface="隶书" pitchFamily="49" charset="-122"/>
                        </a:rPr>
                        <a:t>factory=new CashPayFactory();</a:t>
                      </a:r>
                    </a:p>
                    <a:p>
                      <a:pPr marL="0" marR="0" lvl="0" indent="27622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Arial" charset="0"/>
                          <a:ea typeface="隶书" pitchFamily="49" charset="-122"/>
                        </a:rPr>
                        <a:t>payMethod =factory.getPayMethod();</a:t>
                      </a:r>
                    </a:p>
                    <a:p>
                      <a:pPr marL="0" marR="0" lvl="0" indent="27622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Arial" charset="0"/>
                          <a:ea typeface="隶书" pitchFamily="49" charset="-122"/>
                        </a:rPr>
                        <a:t>payMethod.pay(); </a:t>
                      </a:r>
                    </a:p>
                  </a:txBody>
                  <a:tcPr marT="45733" marB="4573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mtClean="0"/>
              <a:t>工厂方法模式</a:t>
            </a:r>
          </a:p>
        </p:txBody>
      </p:sp>
      <p:sp>
        <p:nvSpPr>
          <p:cNvPr id="18435" name="Rectangle 3"/>
          <p:cNvSpPr>
            <a:spLocks noGrp="1" noChangeArrowheads="1"/>
          </p:cNvSpPr>
          <p:nvPr>
            <p:ph type="body" sz="half" idx="1"/>
          </p:nvPr>
        </p:nvSpPr>
        <p:spPr>
          <a:xfrm>
            <a:off x="381000" y="1752600"/>
            <a:ext cx="8305800" cy="4114800"/>
          </a:xfrm>
          <a:noFill/>
        </p:spPr>
        <p:txBody>
          <a:bodyPr/>
          <a:lstStyle/>
          <a:p>
            <a:pPr eaLnBrk="1" hangingPunct="1"/>
            <a:r>
              <a:rPr lang="zh-CN" altLang="en-US" sz="2800" smtClean="0"/>
              <a:t>模式分析</a:t>
            </a:r>
          </a:p>
          <a:p>
            <a:pPr lvl="1" eaLnBrk="1" hangingPunct="1"/>
            <a:r>
              <a:rPr lang="zh-CN" altLang="en-US" sz="2000" smtClean="0"/>
              <a:t>配置文件代码：</a:t>
            </a:r>
          </a:p>
          <a:p>
            <a:pPr lvl="2" eaLnBrk="1" hangingPunct="1">
              <a:buFont typeface="Arial" charset="0"/>
              <a:buChar char="•"/>
            </a:pPr>
            <a:r>
              <a:rPr lang="zh-CN" altLang="en-US" sz="1800" smtClean="0">
                <a:ea typeface="黑体" pitchFamily="49" charset="-122"/>
              </a:rPr>
              <a:t>在实际的应用开发中，一般将具体工厂类的实例化过程进行改进，不直接使用</a:t>
            </a:r>
            <a:r>
              <a:rPr lang="en-US" altLang="zh-CN" sz="1800" smtClean="0">
                <a:ea typeface="黑体" pitchFamily="49" charset="-122"/>
              </a:rPr>
              <a:t>new</a:t>
            </a:r>
            <a:r>
              <a:rPr lang="zh-CN" altLang="en-US" sz="1800" smtClean="0">
                <a:ea typeface="黑体" pitchFamily="49" charset="-122"/>
              </a:rPr>
              <a:t>关键字来创建对象，而是将具体类的类名写入</a:t>
            </a:r>
            <a:r>
              <a:rPr lang="zh-CN" altLang="en-US" sz="1800" smtClean="0">
                <a:solidFill>
                  <a:srgbClr val="FF3300"/>
                </a:solidFill>
                <a:ea typeface="黑体" pitchFamily="49" charset="-122"/>
              </a:rPr>
              <a:t>配置文件</a:t>
            </a:r>
            <a:r>
              <a:rPr lang="zh-CN" altLang="en-US" sz="1800" smtClean="0">
                <a:ea typeface="黑体" pitchFamily="49" charset="-122"/>
              </a:rPr>
              <a:t>中，再通过</a:t>
            </a:r>
            <a:r>
              <a:rPr lang="en-US" altLang="zh-CN" sz="1800" smtClean="0">
                <a:ea typeface="黑体" pitchFamily="49" charset="-122"/>
              </a:rPr>
              <a:t>Java</a:t>
            </a:r>
            <a:r>
              <a:rPr lang="zh-CN" altLang="en-US" sz="1800" smtClean="0">
                <a:ea typeface="黑体" pitchFamily="49" charset="-122"/>
              </a:rPr>
              <a:t>的</a:t>
            </a:r>
            <a:r>
              <a:rPr lang="zh-CN" altLang="en-US" sz="1800" smtClean="0">
                <a:solidFill>
                  <a:srgbClr val="FF3300"/>
                </a:solidFill>
                <a:ea typeface="黑体" pitchFamily="49" charset="-122"/>
              </a:rPr>
              <a:t>反射机制</a:t>
            </a:r>
            <a:r>
              <a:rPr lang="zh-CN" altLang="en-US" sz="1800" smtClean="0">
                <a:ea typeface="黑体" pitchFamily="49" charset="-122"/>
              </a:rPr>
              <a:t>，读取</a:t>
            </a:r>
            <a:r>
              <a:rPr lang="en-US" altLang="zh-CN" sz="1800" smtClean="0">
                <a:ea typeface="黑体" pitchFamily="49" charset="-122"/>
              </a:rPr>
              <a:t>XML</a:t>
            </a:r>
            <a:r>
              <a:rPr lang="zh-CN" altLang="en-US" sz="1800" smtClean="0">
                <a:ea typeface="黑体" pitchFamily="49" charset="-122"/>
              </a:rPr>
              <a:t>格式的配置文件，根据存储在</a:t>
            </a:r>
            <a:r>
              <a:rPr lang="en-US" altLang="zh-CN" sz="1800" smtClean="0">
                <a:ea typeface="黑体" pitchFamily="49" charset="-122"/>
              </a:rPr>
              <a:t>XML</a:t>
            </a:r>
            <a:r>
              <a:rPr lang="zh-CN" altLang="en-US" sz="1800" smtClean="0">
                <a:ea typeface="黑体" pitchFamily="49" charset="-122"/>
              </a:rPr>
              <a:t>文件中的类名字符串生成对象。 </a:t>
            </a:r>
          </a:p>
        </p:txBody>
      </p:sp>
      <p:graphicFrame>
        <p:nvGraphicFramePr>
          <p:cNvPr id="190477" name="Group 13"/>
          <p:cNvGraphicFramePr>
            <a:graphicFrameLocks noGrp="1"/>
          </p:cNvGraphicFramePr>
          <p:nvPr>
            <p:ph sz="half" idx="2"/>
          </p:nvPr>
        </p:nvGraphicFramePr>
        <p:xfrm>
          <a:off x="609600" y="4267200"/>
          <a:ext cx="8077200" cy="1408172"/>
        </p:xfrm>
        <a:graphic>
          <a:graphicData uri="http://schemas.openxmlformats.org/drawingml/2006/table">
            <a:tbl>
              <a:tblPr/>
              <a:tblGrid>
                <a:gridCol w="8077200"/>
              </a:tblGrid>
              <a:tr h="1408113">
                <a:tc>
                  <a:txBody>
                    <a:bodyPr/>
                    <a:lstStyle/>
                    <a:p>
                      <a:pPr marL="0" marR="0" lvl="0" indent="27622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smtClean="0">
                          <a:ln>
                            <a:noFill/>
                          </a:ln>
                          <a:solidFill>
                            <a:srgbClr val="080808"/>
                          </a:solidFill>
                          <a:effectLst/>
                          <a:latin typeface="Arial" charset="0"/>
                          <a:ea typeface="隶书" pitchFamily="49" charset="-122"/>
                        </a:rPr>
                        <a:t>&lt;?xml version="1.0"?&gt;</a:t>
                      </a:r>
                    </a:p>
                    <a:p>
                      <a:pPr marL="0" marR="0" lvl="0" indent="27622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smtClean="0">
                          <a:ln>
                            <a:noFill/>
                          </a:ln>
                          <a:solidFill>
                            <a:srgbClr val="080808"/>
                          </a:solidFill>
                          <a:effectLst/>
                          <a:latin typeface="Arial" charset="0"/>
                          <a:ea typeface="隶书" pitchFamily="49" charset="-122"/>
                        </a:rPr>
                        <a:t>&lt;config&gt;</a:t>
                      </a:r>
                    </a:p>
                    <a:p>
                      <a:pPr marL="0" marR="0" lvl="0" indent="27622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smtClean="0">
                          <a:ln>
                            <a:noFill/>
                          </a:ln>
                          <a:solidFill>
                            <a:srgbClr val="080808"/>
                          </a:solidFill>
                          <a:effectLst/>
                          <a:latin typeface="Arial" charset="0"/>
                          <a:ea typeface="隶书" pitchFamily="49" charset="-122"/>
                        </a:rPr>
                        <a:t>	&lt;className&gt;CashPayFactory&lt;/className&gt;</a:t>
                      </a:r>
                    </a:p>
                    <a:p>
                      <a:pPr marL="0" marR="0" lvl="0" indent="27622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1" i="0" u="none" strike="noStrike" cap="none" normalizeH="0" baseline="0" smtClean="0">
                          <a:ln>
                            <a:noFill/>
                          </a:ln>
                          <a:solidFill>
                            <a:srgbClr val="080808"/>
                          </a:solidFill>
                          <a:effectLst/>
                          <a:latin typeface="Arial" charset="0"/>
                          <a:ea typeface="隶书" pitchFamily="49" charset="-122"/>
                        </a:rPr>
                        <a:t>&lt;/config&gt;</a:t>
                      </a:r>
                      <a:r>
                        <a:rPr kumimoji="0" lang="en-US" altLang="zh-CN" sz="1600" b="0" i="0" u="none" strike="noStrike" cap="none" normalizeH="0" baseline="0" smtClean="0">
                          <a:ln>
                            <a:noFill/>
                          </a:ln>
                          <a:solidFill>
                            <a:srgbClr val="080808"/>
                          </a:solidFill>
                          <a:effectLst/>
                          <a:latin typeface="Arial" charset="0"/>
                          <a:ea typeface="隶书" pitchFamily="49" charset="-122"/>
                        </a:rPr>
                        <a:t> </a:t>
                      </a: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mtClean="0"/>
              <a:t>工厂方法模式</a:t>
            </a:r>
          </a:p>
        </p:txBody>
      </p:sp>
      <p:sp>
        <p:nvSpPr>
          <p:cNvPr id="19459" name="Rectangle 3"/>
          <p:cNvSpPr>
            <a:spLocks noGrp="1" noChangeArrowheads="1"/>
          </p:cNvSpPr>
          <p:nvPr>
            <p:ph type="body" sz="half" idx="1"/>
          </p:nvPr>
        </p:nvSpPr>
        <p:spPr>
          <a:xfrm>
            <a:off x="381000" y="1752600"/>
            <a:ext cx="8305800" cy="4114800"/>
          </a:xfrm>
          <a:noFill/>
        </p:spPr>
        <p:txBody>
          <a:bodyPr/>
          <a:lstStyle/>
          <a:p>
            <a:pPr eaLnBrk="1" hangingPunct="1"/>
            <a:r>
              <a:rPr lang="zh-CN" altLang="en-US" sz="2800" smtClean="0"/>
              <a:t>模式分析</a:t>
            </a:r>
          </a:p>
          <a:p>
            <a:pPr lvl="1" eaLnBrk="1" hangingPunct="1"/>
            <a:r>
              <a:rPr lang="en-US" altLang="zh-CN" sz="2000" smtClean="0"/>
              <a:t>Java</a:t>
            </a:r>
            <a:r>
              <a:rPr lang="zh-CN" altLang="en-US" sz="2000" smtClean="0"/>
              <a:t>反射</a:t>
            </a:r>
            <a:r>
              <a:rPr lang="en-US" altLang="zh-CN" sz="2000" smtClean="0"/>
              <a:t>(Java Reflection)</a:t>
            </a:r>
            <a:r>
              <a:rPr lang="zh-CN" altLang="en-US" sz="2000" smtClean="0"/>
              <a:t>：</a:t>
            </a:r>
          </a:p>
          <a:p>
            <a:pPr lvl="2" eaLnBrk="1" hangingPunct="1">
              <a:buFont typeface="Arial" charset="0"/>
              <a:buChar char="•"/>
            </a:pPr>
            <a:r>
              <a:rPr lang="zh-CN" altLang="en-US" sz="1800" smtClean="0">
                <a:ea typeface="黑体" pitchFamily="49" charset="-122"/>
              </a:rPr>
              <a:t>是指</a:t>
            </a:r>
            <a:r>
              <a:rPr lang="zh-CN" altLang="en-US" sz="1800" smtClean="0">
                <a:solidFill>
                  <a:srgbClr val="FF3300"/>
                </a:solidFill>
                <a:ea typeface="黑体" pitchFamily="49" charset="-122"/>
              </a:rPr>
              <a:t>在程序运行时获取已知名称的类或已有对象的相关信息的一种机制</a:t>
            </a:r>
            <a:r>
              <a:rPr lang="zh-CN" altLang="en-US" sz="1800" smtClean="0">
                <a:ea typeface="黑体" pitchFamily="49" charset="-122"/>
              </a:rPr>
              <a:t>，包括类的方法、属性、超类等信息，还包括实例的创建和实例类型的判断等。可通过</a:t>
            </a:r>
            <a:r>
              <a:rPr lang="en-US" altLang="zh-CN" sz="1800" smtClean="0">
                <a:solidFill>
                  <a:srgbClr val="FF3300"/>
                </a:solidFill>
                <a:ea typeface="黑体" pitchFamily="49" charset="-122"/>
              </a:rPr>
              <a:t>Class</a:t>
            </a:r>
            <a:r>
              <a:rPr lang="zh-CN" altLang="en-US" sz="1800" smtClean="0">
                <a:solidFill>
                  <a:srgbClr val="FF3300"/>
                </a:solidFill>
                <a:ea typeface="黑体" pitchFamily="49" charset="-122"/>
              </a:rPr>
              <a:t>类的</a:t>
            </a:r>
            <a:r>
              <a:rPr lang="en-US" altLang="zh-CN" sz="1800" smtClean="0">
                <a:solidFill>
                  <a:srgbClr val="FF3300"/>
                </a:solidFill>
                <a:ea typeface="黑体" pitchFamily="49" charset="-122"/>
              </a:rPr>
              <a:t>forName()</a:t>
            </a:r>
            <a:r>
              <a:rPr lang="zh-CN" altLang="en-US" sz="1800" smtClean="0">
                <a:solidFill>
                  <a:srgbClr val="FF3300"/>
                </a:solidFill>
                <a:ea typeface="黑体" pitchFamily="49" charset="-122"/>
              </a:rPr>
              <a:t>方法</a:t>
            </a:r>
            <a:r>
              <a:rPr lang="zh-CN" altLang="en-US" sz="1800" smtClean="0">
                <a:ea typeface="黑体" pitchFamily="49" charset="-122"/>
              </a:rPr>
              <a:t>返回与带有给定字符串名的类或接口相关联的</a:t>
            </a:r>
            <a:r>
              <a:rPr lang="en-US" altLang="zh-CN" sz="1800" smtClean="0">
                <a:ea typeface="黑体" pitchFamily="49" charset="-122"/>
              </a:rPr>
              <a:t>Class</a:t>
            </a:r>
            <a:r>
              <a:rPr lang="zh-CN" altLang="en-US" sz="1800" smtClean="0">
                <a:ea typeface="黑体" pitchFamily="49" charset="-122"/>
              </a:rPr>
              <a:t>对象，再通过</a:t>
            </a:r>
            <a:r>
              <a:rPr lang="en-US" altLang="zh-CN" sz="1800" smtClean="0">
                <a:ea typeface="黑体" pitchFamily="49" charset="-122"/>
              </a:rPr>
              <a:t>newInstance()</a:t>
            </a:r>
            <a:r>
              <a:rPr lang="zh-CN" altLang="en-US" sz="1800" smtClean="0">
                <a:ea typeface="黑体" pitchFamily="49" charset="-122"/>
              </a:rPr>
              <a:t>方法创建此对象所表示的类的一个新实例，即</a:t>
            </a:r>
            <a:r>
              <a:rPr lang="zh-CN" altLang="en-US" sz="1800" smtClean="0">
                <a:solidFill>
                  <a:srgbClr val="FF3300"/>
                </a:solidFill>
                <a:ea typeface="黑体" pitchFamily="49" charset="-122"/>
              </a:rPr>
              <a:t>通过一个类名字符串得到类的实例</a:t>
            </a:r>
            <a:r>
              <a:rPr lang="zh-CN" altLang="en-US" sz="1800" smtClean="0">
                <a:ea typeface="黑体" pitchFamily="49" charset="-122"/>
              </a:rPr>
              <a:t>。 </a:t>
            </a:r>
          </a:p>
        </p:txBody>
      </p:sp>
      <p:graphicFrame>
        <p:nvGraphicFramePr>
          <p:cNvPr id="190477" name="Group 13"/>
          <p:cNvGraphicFramePr>
            <a:graphicFrameLocks noGrp="1"/>
          </p:cNvGraphicFramePr>
          <p:nvPr>
            <p:ph sz="half" idx="2"/>
          </p:nvPr>
        </p:nvGraphicFramePr>
        <p:xfrm>
          <a:off x="609600" y="4562475"/>
          <a:ext cx="8077200" cy="1408172"/>
        </p:xfrm>
        <a:graphic>
          <a:graphicData uri="http://schemas.openxmlformats.org/drawingml/2006/table">
            <a:tbl>
              <a:tblPr/>
              <a:tblGrid>
                <a:gridCol w="8077200"/>
              </a:tblGrid>
              <a:tr h="1408113">
                <a:tc>
                  <a:txBody>
                    <a:bodyPr/>
                    <a:lstStyle/>
                    <a:p>
                      <a:pPr marL="0" marR="0" lvl="0" indent="27622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rgbClr val="080808"/>
                          </a:solidFill>
                          <a:effectLst/>
                          <a:latin typeface="Arial" charset="0"/>
                          <a:ea typeface="隶书" pitchFamily="49" charset="-122"/>
                        </a:rPr>
                        <a:t>//</a:t>
                      </a:r>
                      <a:r>
                        <a:rPr kumimoji="0" lang="zh-CN" altLang="en-US" sz="1600" b="0" i="0" u="none" strike="noStrike" cap="none" normalizeH="0" baseline="0" dirty="0" smtClean="0">
                          <a:ln>
                            <a:noFill/>
                          </a:ln>
                          <a:solidFill>
                            <a:srgbClr val="080808"/>
                          </a:solidFill>
                          <a:effectLst/>
                          <a:latin typeface="Arial" charset="0"/>
                          <a:ea typeface="隶书" pitchFamily="49" charset="-122"/>
                        </a:rPr>
                        <a:t>创建一个字符串类型的对象</a:t>
                      </a:r>
                      <a:endParaRPr kumimoji="0" lang="en-US" altLang="zh-CN" sz="1600" b="0" i="0" u="none" strike="noStrike" cap="none" normalizeH="0" baseline="0" dirty="0" smtClean="0">
                        <a:ln>
                          <a:noFill/>
                        </a:ln>
                        <a:solidFill>
                          <a:srgbClr val="080808"/>
                        </a:solidFill>
                        <a:effectLst/>
                        <a:latin typeface="Arial" charset="0"/>
                        <a:ea typeface="隶书" pitchFamily="49" charset="-122"/>
                      </a:endParaRPr>
                    </a:p>
                    <a:p>
                      <a:pPr marL="0" marR="0" lvl="0" indent="27622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rgbClr val="080808"/>
                          </a:solidFill>
                          <a:effectLst/>
                          <a:latin typeface="Arial" charset="0"/>
                          <a:ea typeface="隶书" pitchFamily="49" charset="-122"/>
                        </a:rPr>
                        <a:t>Class c = </a:t>
                      </a:r>
                      <a:r>
                        <a:rPr kumimoji="0" lang="en-US" altLang="zh-CN" sz="1600" b="0" i="0" u="none" strike="noStrike" cap="none" normalizeH="0" baseline="0" dirty="0" err="1" smtClean="0">
                          <a:ln>
                            <a:noFill/>
                          </a:ln>
                          <a:solidFill>
                            <a:srgbClr val="080808"/>
                          </a:solidFill>
                          <a:effectLst/>
                          <a:latin typeface="Arial" charset="0"/>
                          <a:ea typeface="隶书" pitchFamily="49" charset="-122"/>
                        </a:rPr>
                        <a:t>Class.forName</a:t>
                      </a:r>
                      <a:r>
                        <a:rPr kumimoji="0" lang="en-US" altLang="zh-CN" sz="1600" b="0" i="0" u="none" strike="noStrike" cap="none" normalizeH="0" baseline="0" dirty="0" smtClean="0">
                          <a:ln>
                            <a:noFill/>
                          </a:ln>
                          <a:solidFill>
                            <a:srgbClr val="080808"/>
                          </a:solidFill>
                          <a:effectLst/>
                          <a:latin typeface="Arial" charset="0"/>
                          <a:ea typeface="隶书" pitchFamily="49" charset="-122"/>
                        </a:rPr>
                        <a:t>(“String”);</a:t>
                      </a:r>
                    </a:p>
                    <a:p>
                      <a:pPr marL="0" marR="0" lvl="0" indent="27622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rgbClr val="080808"/>
                          </a:solidFill>
                          <a:effectLst/>
                          <a:latin typeface="Arial" charset="0"/>
                          <a:ea typeface="隶书" pitchFamily="49" charset="-122"/>
                        </a:rPr>
                        <a:t>Object </a:t>
                      </a:r>
                      <a:r>
                        <a:rPr kumimoji="0" lang="en-US" altLang="zh-CN" sz="1600" b="0" i="0" u="none" strike="noStrike" cap="none" normalizeH="0" baseline="0" dirty="0" err="1" smtClean="0">
                          <a:ln>
                            <a:noFill/>
                          </a:ln>
                          <a:solidFill>
                            <a:srgbClr val="080808"/>
                          </a:solidFill>
                          <a:effectLst/>
                          <a:latin typeface="Arial" charset="0"/>
                          <a:ea typeface="隶书" pitchFamily="49" charset="-122"/>
                        </a:rPr>
                        <a:t>obj</a:t>
                      </a:r>
                      <a:r>
                        <a:rPr kumimoji="0" lang="en-US" altLang="zh-CN" sz="1600" b="0" i="0" u="none" strike="noStrike" cap="none" normalizeH="0" baseline="0" dirty="0" smtClean="0">
                          <a:ln>
                            <a:noFill/>
                          </a:ln>
                          <a:solidFill>
                            <a:srgbClr val="080808"/>
                          </a:solidFill>
                          <a:effectLst/>
                          <a:latin typeface="Arial" charset="0"/>
                          <a:ea typeface="隶书" pitchFamily="49" charset="-122"/>
                        </a:rPr>
                        <a:t> = </a:t>
                      </a:r>
                      <a:r>
                        <a:rPr kumimoji="0" lang="en-US" altLang="zh-CN" sz="1600" b="0" i="0" u="none" strike="noStrike" cap="none" normalizeH="0" baseline="0" dirty="0" err="1" smtClean="0">
                          <a:ln>
                            <a:noFill/>
                          </a:ln>
                          <a:solidFill>
                            <a:srgbClr val="080808"/>
                          </a:solidFill>
                          <a:effectLst/>
                          <a:latin typeface="Arial" charset="0"/>
                          <a:ea typeface="隶书" pitchFamily="49" charset="-122"/>
                        </a:rPr>
                        <a:t>c.newInstance</a:t>
                      </a:r>
                      <a:r>
                        <a:rPr kumimoji="0" lang="en-US" altLang="zh-CN" sz="1600" b="0" i="0" u="none" strike="noStrike" cap="none" normalizeH="0" baseline="0" dirty="0" smtClean="0">
                          <a:ln>
                            <a:noFill/>
                          </a:ln>
                          <a:solidFill>
                            <a:srgbClr val="080808"/>
                          </a:solidFill>
                          <a:effectLst/>
                          <a:latin typeface="Arial" charset="0"/>
                          <a:ea typeface="隶书" pitchFamily="49" charset="-122"/>
                        </a:rPr>
                        <a:t>();</a:t>
                      </a:r>
                    </a:p>
                    <a:p>
                      <a:pPr marL="0" marR="0" lvl="0" indent="27622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rgbClr val="080808"/>
                          </a:solidFill>
                          <a:effectLst/>
                          <a:latin typeface="Arial" charset="0"/>
                          <a:ea typeface="隶书" pitchFamily="49" charset="-122"/>
                        </a:rPr>
                        <a:t>return </a:t>
                      </a:r>
                      <a:r>
                        <a:rPr kumimoji="0" lang="en-US" altLang="zh-CN" sz="1600" b="0" i="0" u="none" strike="noStrike" cap="none" normalizeH="0" baseline="0" dirty="0" err="1" smtClean="0">
                          <a:ln>
                            <a:noFill/>
                          </a:ln>
                          <a:solidFill>
                            <a:srgbClr val="080808"/>
                          </a:solidFill>
                          <a:effectLst/>
                          <a:latin typeface="Arial" charset="0"/>
                          <a:ea typeface="隶书" pitchFamily="49" charset="-122"/>
                        </a:rPr>
                        <a:t>obj</a:t>
                      </a:r>
                      <a:r>
                        <a:rPr kumimoji="0" lang="en-US" altLang="zh-CN" sz="1600" b="0" i="0" u="none" strike="noStrike" cap="none" normalizeH="0" baseline="0" dirty="0" smtClean="0">
                          <a:ln>
                            <a:noFill/>
                          </a:ln>
                          <a:solidFill>
                            <a:srgbClr val="080808"/>
                          </a:solidFill>
                          <a:effectLst/>
                          <a:latin typeface="Arial" charset="0"/>
                          <a:ea typeface="隶书" pitchFamily="49" charset="-122"/>
                        </a:rPr>
                        <a:t>;</a:t>
                      </a: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TextBox 1"/>
          <p:cNvSpPr txBox="1"/>
          <p:nvPr/>
        </p:nvSpPr>
        <p:spPr>
          <a:xfrm>
            <a:off x="5181600" y="5181600"/>
            <a:ext cx="3057247" cy="307777"/>
          </a:xfrm>
          <a:prstGeom prst="rect">
            <a:avLst/>
          </a:prstGeom>
          <a:noFill/>
        </p:spPr>
        <p:txBody>
          <a:bodyPr wrap="none" rtlCol="0">
            <a:spAutoFit/>
          </a:bodyPr>
          <a:lstStyle/>
          <a:p>
            <a:r>
              <a:rPr lang="zh-CN" altLang="en-US" dirty="0" smtClean="0"/>
              <a:t>用户输入什么类名，就创建什么对象</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mtClean="0"/>
              <a:t>工厂方法模式</a:t>
            </a:r>
          </a:p>
        </p:txBody>
      </p:sp>
      <p:sp>
        <p:nvSpPr>
          <p:cNvPr id="20483" name="Rectangle 3"/>
          <p:cNvSpPr>
            <a:spLocks noGrp="1" noChangeArrowheads="1"/>
          </p:cNvSpPr>
          <p:nvPr>
            <p:ph type="body" sz="half" idx="1"/>
          </p:nvPr>
        </p:nvSpPr>
        <p:spPr>
          <a:xfrm>
            <a:off x="381000" y="1752600"/>
            <a:ext cx="8305800" cy="4114800"/>
          </a:xfrm>
          <a:noFill/>
        </p:spPr>
        <p:txBody>
          <a:bodyPr/>
          <a:lstStyle/>
          <a:p>
            <a:pPr eaLnBrk="1" hangingPunct="1"/>
            <a:r>
              <a:rPr lang="zh-CN" altLang="en-US" sz="2800" smtClean="0"/>
              <a:t>模式分析</a:t>
            </a:r>
          </a:p>
          <a:p>
            <a:pPr lvl="1" eaLnBrk="1" hangingPunct="1"/>
            <a:r>
              <a:rPr lang="zh-CN" altLang="en-US" sz="2000" smtClean="0"/>
              <a:t>工具类</a:t>
            </a:r>
            <a:r>
              <a:rPr lang="en-US" altLang="zh-CN" sz="2000" smtClean="0"/>
              <a:t>XMLUtil</a:t>
            </a:r>
            <a:r>
              <a:rPr lang="zh-CN" altLang="en-US" sz="2000" smtClean="0"/>
              <a:t>代码片段：</a:t>
            </a:r>
          </a:p>
        </p:txBody>
      </p:sp>
      <p:graphicFrame>
        <p:nvGraphicFramePr>
          <p:cNvPr id="191503" name="Group 15"/>
          <p:cNvGraphicFramePr>
            <a:graphicFrameLocks noGrp="1"/>
          </p:cNvGraphicFramePr>
          <p:nvPr>
            <p:ph sz="half" idx="2"/>
          </p:nvPr>
        </p:nvGraphicFramePr>
        <p:xfrm>
          <a:off x="457200" y="2819400"/>
          <a:ext cx="8077200" cy="3352800"/>
        </p:xfrm>
        <a:graphic>
          <a:graphicData uri="http://schemas.openxmlformats.org/drawingml/2006/table">
            <a:tbl>
              <a:tblPr/>
              <a:tblGrid>
                <a:gridCol w="8077200"/>
              </a:tblGrid>
              <a:tr h="3352800">
                <a:tc>
                  <a:txBody>
                    <a:bodyPr/>
                    <a:lstStyle/>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	//</a:t>
                      </a:r>
                      <a:r>
                        <a:rPr kumimoji="0" lang="zh-CN" altLang="en-US" sz="1400" b="0" i="0" u="none" strike="noStrike" cap="none" normalizeH="0" baseline="0" dirty="0" smtClean="0">
                          <a:ln>
                            <a:noFill/>
                          </a:ln>
                          <a:solidFill>
                            <a:srgbClr val="080808"/>
                          </a:solidFill>
                          <a:effectLst/>
                          <a:latin typeface="Tahoma" pitchFamily="34" charset="0"/>
                          <a:ea typeface="隶书" pitchFamily="49" charset="-122"/>
                        </a:rPr>
                        <a:t>创建</a:t>
                      </a: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DOM</a:t>
                      </a:r>
                      <a:r>
                        <a:rPr kumimoji="0" lang="zh-CN" altLang="en-US" sz="1400" b="0" i="0" u="none" strike="noStrike" cap="none" normalizeH="0" baseline="0" dirty="0" smtClean="0">
                          <a:ln>
                            <a:noFill/>
                          </a:ln>
                          <a:solidFill>
                            <a:srgbClr val="080808"/>
                          </a:solidFill>
                          <a:effectLst/>
                          <a:latin typeface="Tahoma" pitchFamily="34" charset="0"/>
                          <a:ea typeface="隶书" pitchFamily="49" charset="-122"/>
                        </a:rPr>
                        <a:t>文档对象</a:t>
                      </a: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zh-CN" altLang="en-US" sz="1400" b="0" i="0" u="none" strike="noStrike" cap="none" normalizeH="0" baseline="0" dirty="0" smtClean="0">
                          <a:ln>
                            <a:noFill/>
                          </a:ln>
                          <a:solidFill>
                            <a:srgbClr val="080808"/>
                          </a:solidFill>
                          <a:effectLst/>
                          <a:latin typeface="Tahoma" pitchFamily="34" charset="0"/>
                          <a:ea typeface="隶书" pitchFamily="49" charset="-122"/>
                        </a:rPr>
                        <a:t>	</a:t>
                      </a:r>
                      <a:r>
                        <a:rPr kumimoji="0" lang="en-US" altLang="zh-CN" sz="1400" b="0" i="0" u="none" strike="noStrike" cap="none" normalizeH="0" baseline="0" dirty="0" err="1" smtClean="0">
                          <a:ln>
                            <a:noFill/>
                          </a:ln>
                          <a:solidFill>
                            <a:srgbClr val="080808"/>
                          </a:solidFill>
                          <a:effectLst/>
                          <a:latin typeface="Tahoma" pitchFamily="34" charset="0"/>
                          <a:ea typeface="隶书" pitchFamily="49" charset="-122"/>
                        </a:rPr>
                        <a:t>DocumentBuilderFactory</a:t>
                      </a: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 </a:t>
                      </a:r>
                      <a:r>
                        <a:rPr kumimoji="0" lang="en-US" altLang="zh-CN" sz="1400" b="0" i="0" u="none" strike="noStrike" cap="none" normalizeH="0" baseline="0" dirty="0" err="1" smtClean="0">
                          <a:ln>
                            <a:noFill/>
                          </a:ln>
                          <a:solidFill>
                            <a:srgbClr val="080808"/>
                          </a:solidFill>
                          <a:effectLst/>
                          <a:latin typeface="Tahoma" pitchFamily="34" charset="0"/>
                          <a:ea typeface="隶书" pitchFamily="49" charset="-122"/>
                        </a:rPr>
                        <a:t>dFactory</a:t>
                      </a: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 = </a:t>
                      </a:r>
                      <a:r>
                        <a:rPr kumimoji="0" lang="en-US" altLang="zh-CN" sz="1400" b="0" i="0" u="none" strike="noStrike" cap="none" normalizeH="0" baseline="0" dirty="0" err="1" smtClean="0">
                          <a:ln>
                            <a:noFill/>
                          </a:ln>
                          <a:solidFill>
                            <a:srgbClr val="080808"/>
                          </a:solidFill>
                          <a:effectLst/>
                          <a:latin typeface="Tahoma" pitchFamily="34" charset="0"/>
                          <a:ea typeface="隶书" pitchFamily="49" charset="-122"/>
                        </a:rPr>
                        <a:t>DocumentBuilderFactory.newInstance</a:t>
                      </a: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a:t>
                      </a: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	</a:t>
                      </a:r>
                      <a:r>
                        <a:rPr kumimoji="0" lang="en-US" altLang="zh-CN" sz="1400" b="0" i="0" u="none" strike="noStrike" cap="none" normalizeH="0" baseline="0" dirty="0" err="1" smtClean="0">
                          <a:ln>
                            <a:noFill/>
                          </a:ln>
                          <a:solidFill>
                            <a:srgbClr val="080808"/>
                          </a:solidFill>
                          <a:effectLst/>
                          <a:latin typeface="Tahoma" pitchFamily="34" charset="0"/>
                          <a:ea typeface="隶书" pitchFamily="49" charset="-122"/>
                        </a:rPr>
                        <a:t>DocumentBuilder</a:t>
                      </a: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 builder = </a:t>
                      </a:r>
                      <a:r>
                        <a:rPr kumimoji="0" lang="en-US" altLang="zh-CN" sz="1400" b="0" i="0" u="none" strike="noStrike" cap="none" normalizeH="0" baseline="0" dirty="0" err="1" smtClean="0">
                          <a:ln>
                            <a:noFill/>
                          </a:ln>
                          <a:solidFill>
                            <a:srgbClr val="080808"/>
                          </a:solidFill>
                          <a:effectLst/>
                          <a:latin typeface="Tahoma" pitchFamily="34" charset="0"/>
                          <a:ea typeface="隶书" pitchFamily="49" charset="-122"/>
                        </a:rPr>
                        <a:t>dFactory.newDocumentBuilder</a:t>
                      </a: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a:t>
                      </a: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	Document doc;							doc = </a:t>
                      </a:r>
                      <a:r>
                        <a:rPr kumimoji="0" lang="en-US" altLang="zh-CN" sz="1400" b="0" i="0" u="none" strike="noStrike" cap="none" normalizeH="0" baseline="0" dirty="0" err="1" smtClean="0">
                          <a:ln>
                            <a:noFill/>
                          </a:ln>
                          <a:solidFill>
                            <a:srgbClr val="080808"/>
                          </a:solidFill>
                          <a:effectLst/>
                          <a:latin typeface="Tahoma" pitchFamily="34" charset="0"/>
                          <a:ea typeface="隶书" pitchFamily="49" charset="-122"/>
                        </a:rPr>
                        <a:t>builder.parse</a:t>
                      </a: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(new File("config.xml")); </a:t>
                      </a: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		</a:t>
                      </a: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	 //</a:t>
                      </a:r>
                      <a:r>
                        <a:rPr kumimoji="0" lang="zh-CN" altLang="en-US" sz="1400" b="0" i="0" u="none" strike="noStrike" cap="none" normalizeH="0" baseline="0" dirty="0" smtClean="0">
                          <a:ln>
                            <a:noFill/>
                          </a:ln>
                          <a:solidFill>
                            <a:srgbClr val="080808"/>
                          </a:solidFill>
                          <a:effectLst/>
                          <a:latin typeface="Tahoma" pitchFamily="34" charset="0"/>
                          <a:ea typeface="隶书" pitchFamily="49" charset="-122"/>
                        </a:rPr>
                        <a:t>获取包含类名的文本节点</a:t>
                      </a: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zh-CN" altLang="en-US" sz="1400" b="0" i="0" u="none" strike="noStrike" cap="none" normalizeH="0" baseline="0" dirty="0" smtClean="0">
                          <a:ln>
                            <a:noFill/>
                          </a:ln>
                          <a:solidFill>
                            <a:srgbClr val="080808"/>
                          </a:solidFill>
                          <a:effectLst/>
                          <a:latin typeface="Tahoma" pitchFamily="34" charset="0"/>
                          <a:ea typeface="隶书" pitchFamily="49" charset="-122"/>
                        </a:rPr>
                        <a:t>            </a:t>
                      </a:r>
                      <a:r>
                        <a:rPr kumimoji="0" lang="en-US" altLang="zh-CN" sz="1400" b="0" i="0" u="none" strike="noStrike" cap="none" normalizeH="0" baseline="0" dirty="0" err="1" smtClean="0">
                          <a:ln>
                            <a:noFill/>
                          </a:ln>
                          <a:solidFill>
                            <a:srgbClr val="080808"/>
                          </a:solidFill>
                          <a:effectLst/>
                          <a:latin typeface="Tahoma" pitchFamily="34" charset="0"/>
                          <a:ea typeface="隶书" pitchFamily="49" charset="-122"/>
                        </a:rPr>
                        <a:t>NodeList</a:t>
                      </a: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 </a:t>
                      </a:r>
                      <a:r>
                        <a:rPr kumimoji="0" lang="en-US" altLang="zh-CN" sz="1400" b="0" i="0" u="none" strike="noStrike" cap="none" normalizeH="0" baseline="0" dirty="0" err="1" smtClean="0">
                          <a:ln>
                            <a:noFill/>
                          </a:ln>
                          <a:solidFill>
                            <a:srgbClr val="080808"/>
                          </a:solidFill>
                          <a:effectLst/>
                          <a:latin typeface="Tahoma" pitchFamily="34" charset="0"/>
                          <a:ea typeface="隶书" pitchFamily="49" charset="-122"/>
                        </a:rPr>
                        <a:t>nl</a:t>
                      </a: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 = </a:t>
                      </a:r>
                      <a:r>
                        <a:rPr kumimoji="0" lang="en-US" altLang="zh-CN" sz="1400" b="0" i="0" u="none" strike="noStrike" cap="none" normalizeH="0" baseline="0" dirty="0" err="1" smtClean="0">
                          <a:ln>
                            <a:noFill/>
                          </a:ln>
                          <a:solidFill>
                            <a:srgbClr val="080808"/>
                          </a:solidFill>
                          <a:effectLst/>
                          <a:latin typeface="Tahoma" pitchFamily="34" charset="0"/>
                          <a:ea typeface="隶书" pitchFamily="49" charset="-122"/>
                        </a:rPr>
                        <a:t>doc.getElementsByTagName</a:t>
                      </a: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a:t>
                      </a:r>
                      <a:r>
                        <a:rPr kumimoji="0" lang="en-US" altLang="zh-CN" sz="1400" b="0" i="0" u="none" strike="noStrike" cap="none" normalizeH="0" baseline="0" dirty="0" err="1" smtClean="0">
                          <a:ln>
                            <a:noFill/>
                          </a:ln>
                          <a:solidFill>
                            <a:srgbClr val="080808"/>
                          </a:solidFill>
                          <a:effectLst/>
                          <a:latin typeface="Tahoma" pitchFamily="34" charset="0"/>
                          <a:ea typeface="隶书" pitchFamily="49" charset="-122"/>
                        </a:rPr>
                        <a:t>className</a:t>
                      </a: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a:t>
                      </a: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            Node </a:t>
                      </a:r>
                      <a:r>
                        <a:rPr kumimoji="0" lang="en-US" altLang="zh-CN" sz="1400" b="0" i="0" u="none" strike="noStrike" cap="none" normalizeH="0" baseline="0" dirty="0" err="1" smtClean="0">
                          <a:ln>
                            <a:noFill/>
                          </a:ln>
                          <a:solidFill>
                            <a:srgbClr val="080808"/>
                          </a:solidFill>
                          <a:effectLst/>
                          <a:latin typeface="Tahoma" pitchFamily="34" charset="0"/>
                          <a:ea typeface="隶书" pitchFamily="49" charset="-122"/>
                        </a:rPr>
                        <a:t>classNode</a:t>
                      </a: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a:t>
                      </a:r>
                      <a:r>
                        <a:rPr kumimoji="0" lang="en-US" altLang="zh-CN" sz="1400" b="0" i="0" u="none" strike="noStrike" cap="none" normalizeH="0" baseline="0" dirty="0" err="1" smtClean="0">
                          <a:ln>
                            <a:noFill/>
                          </a:ln>
                          <a:solidFill>
                            <a:srgbClr val="080808"/>
                          </a:solidFill>
                          <a:effectLst/>
                          <a:latin typeface="Tahoma" pitchFamily="34" charset="0"/>
                          <a:ea typeface="隶书" pitchFamily="49" charset="-122"/>
                        </a:rPr>
                        <a:t>nl.item</a:t>
                      </a: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(0).</a:t>
                      </a:r>
                      <a:r>
                        <a:rPr kumimoji="0" lang="en-US" altLang="zh-CN" sz="1400" b="0" i="0" u="none" strike="noStrike" cap="none" normalizeH="0" baseline="0" dirty="0" err="1" smtClean="0">
                          <a:ln>
                            <a:noFill/>
                          </a:ln>
                          <a:solidFill>
                            <a:srgbClr val="080808"/>
                          </a:solidFill>
                          <a:effectLst/>
                          <a:latin typeface="Tahoma" pitchFamily="34" charset="0"/>
                          <a:ea typeface="隶书" pitchFamily="49" charset="-122"/>
                        </a:rPr>
                        <a:t>getFirstChild</a:t>
                      </a: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a:t>
                      </a: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            String </a:t>
                      </a:r>
                      <a:r>
                        <a:rPr kumimoji="0" lang="en-US" altLang="zh-CN" sz="1400" b="0" i="0" u="none" strike="noStrike" cap="none" normalizeH="0" baseline="0" dirty="0" err="1" smtClean="0">
                          <a:ln>
                            <a:noFill/>
                          </a:ln>
                          <a:solidFill>
                            <a:srgbClr val="080808"/>
                          </a:solidFill>
                          <a:effectLst/>
                          <a:latin typeface="Tahoma" pitchFamily="34" charset="0"/>
                          <a:ea typeface="隶书" pitchFamily="49" charset="-122"/>
                        </a:rPr>
                        <a:t>cName</a:t>
                      </a: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a:t>
                      </a:r>
                      <a:r>
                        <a:rPr kumimoji="0" lang="en-US" altLang="zh-CN" sz="1400" b="0" i="0" u="none" strike="noStrike" cap="none" normalizeH="0" baseline="0" dirty="0" err="1" smtClean="0">
                          <a:ln>
                            <a:noFill/>
                          </a:ln>
                          <a:solidFill>
                            <a:srgbClr val="080808"/>
                          </a:solidFill>
                          <a:effectLst/>
                          <a:latin typeface="Tahoma" pitchFamily="34" charset="0"/>
                          <a:ea typeface="隶书" pitchFamily="49" charset="-122"/>
                        </a:rPr>
                        <a:t>classNode.getNodeValue</a:t>
                      </a: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a:t>
                      </a: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            </a:t>
                      </a: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            //</a:t>
                      </a:r>
                      <a:r>
                        <a:rPr kumimoji="0" lang="zh-CN" altLang="en-US" sz="1400" b="0" i="0" u="none" strike="noStrike" cap="none" normalizeH="0" baseline="0" dirty="0" smtClean="0">
                          <a:ln>
                            <a:noFill/>
                          </a:ln>
                          <a:solidFill>
                            <a:srgbClr val="080808"/>
                          </a:solidFill>
                          <a:effectLst/>
                          <a:latin typeface="Tahoma" pitchFamily="34" charset="0"/>
                          <a:ea typeface="隶书" pitchFamily="49" charset="-122"/>
                        </a:rPr>
                        <a:t>通过类名生成实例对象并将其返回</a:t>
                      </a: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zh-CN" altLang="en-US" sz="1400" b="0" i="0" u="none" strike="noStrike" cap="none" normalizeH="0" baseline="0" dirty="0" smtClean="0">
                          <a:ln>
                            <a:noFill/>
                          </a:ln>
                          <a:solidFill>
                            <a:srgbClr val="080808"/>
                          </a:solidFill>
                          <a:effectLst/>
                          <a:latin typeface="Tahoma" pitchFamily="34" charset="0"/>
                          <a:ea typeface="隶书" pitchFamily="49" charset="-122"/>
                        </a:rPr>
                        <a:t>            </a:t>
                      </a: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Class c=</a:t>
                      </a:r>
                      <a:r>
                        <a:rPr kumimoji="0" lang="en-US" altLang="zh-CN" sz="1400" b="0" i="0" u="none" strike="noStrike" cap="none" normalizeH="0" baseline="0" dirty="0" err="1" smtClean="0">
                          <a:ln>
                            <a:noFill/>
                          </a:ln>
                          <a:solidFill>
                            <a:srgbClr val="080808"/>
                          </a:solidFill>
                          <a:effectLst/>
                          <a:latin typeface="Tahoma" pitchFamily="34" charset="0"/>
                          <a:ea typeface="隶书" pitchFamily="49" charset="-122"/>
                        </a:rPr>
                        <a:t>Class.forName</a:t>
                      </a: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a:t>
                      </a:r>
                      <a:r>
                        <a:rPr kumimoji="0" lang="en-US" altLang="zh-CN" sz="1400" b="0" i="0" u="none" strike="noStrike" cap="none" normalizeH="0" baseline="0" dirty="0" err="1" smtClean="0">
                          <a:ln>
                            <a:noFill/>
                          </a:ln>
                          <a:solidFill>
                            <a:srgbClr val="080808"/>
                          </a:solidFill>
                          <a:effectLst/>
                          <a:latin typeface="Tahoma" pitchFamily="34" charset="0"/>
                          <a:ea typeface="隶书" pitchFamily="49" charset="-122"/>
                        </a:rPr>
                        <a:t>cName</a:t>
                      </a: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a:t>
                      </a: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	Object </a:t>
                      </a:r>
                      <a:r>
                        <a:rPr kumimoji="0" lang="en-US" altLang="zh-CN" sz="1400" b="0" i="0" u="none" strike="noStrike" cap="none" normalizeH="0" baseline="0" dirty="0" err="1" smtClean="0">
                          <a:ln>
                            <a:noFill/>
                          </a:ln>
                          <a:solidFill>
                            <a:srgbClr val="080808"/>
                          </a:solidFill>
                          <a:effectLst/>
                          <a:latin typeface="Tahoma" pitchFamily="34" charset="0"/>
                          <a:ea typeface="隶书" pitchFamily="49" charset="-122"/>
                        </a:rPr>
                        <a:t>obj</a:t>
                      </a: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a:t>
                      </a:r>
                      <a:r>
                        <a:rPr kumimoji="0" lang="en-US" altLang="zh-CN" sz="1400" b="0" i="0" u="none" strike="noStrike" cap="none" normalizeH="0" baseline="0" dirty="0" err="1" smtClean="0">
                          <a:ln>
                            <a:noFill/>
                          </a:ln>
                          <a:solidFill>
                            <a:srgbClr val="080808"/>
                          </a:solidFill>
                          <a:effectLst/>
                          <a:latin typeface="Tahoma" pitchFamily="34" charset="0"/>
                          <a:ea typeface="隶书" pitchFamily="49" charset="-122"/>
                        </a:rPr>
                        <a:t>c.newInstance</a:t>
                      </a: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a:t>
                      </a:r>
                    </a:p>
                    <a:p>
                      <a:pPr marL="0" marR="0" lvl="0" indent="276225"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            return </a:t>
                      </a:r>
                      <a:r>
                        <a:rPr kumimoji="0" lang="en-US" altLang="zh-CN" sz="1400" b="0" i="0" u="none" strike="noStrike" cap="none" normalizeH="0" baseline="0" dirty="0" err="1" smtClean="0">
                          <a:ln>
                            <a:noFill/>
                          </a:ln>
                          <a:solidFill>
                            <a:srgbClr val="080808"/>
                          </a:solidFill>
                          <a:effectLst/>
                          <a:latin typeface="Tahoma" pitchFamily="34" charset="0"/>
                          <a:ea typeface="隶书" pitchFamily="49" charset="-122"/>
                        </a:rPr>
                        <a:t>obj</a:t>
                      </a:r>
                      <a:r>
                        <a:rPr kumimoji="0" lang="en-US" altLang="zh-CN" sz="1400" b="0" i="0" u="none" strike="noStrike" cap="none" normalizeH="0" baseline="0" dirty="0" smtClean="0">
                          <a:ln>
                            <a:noFill/>
                          </a:ln>
                          <a:solidFill>
                            <a:srgbClr val="080808"/>
                          </a:solidFill>
                          <a:effectLst/>
                          <a:latin typeface="Tahoma" pitchFamily="34" charset="0"/>
                          <a:ea typeface="隶书" pitchFamily="49"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mtClean="0"/>
              <a:t>工厂方法模式</a:t>
            </a:r>
          </a:p>
        </p:txBody>
      </p:sp>
      <p:sp>
        <p:nvSpPr>
          <p:cNvPr id="21507" name="Rectangle 3"/>
          <p:cNvSpPr>
            <a:spLocks noGrp="1" noChangeArrowheads="1"/>
          </p:cNvSpPr>
          <p:nvPr>
            <p:ph type="body" sz="half" idx="1"/>
          </p:nvPr>
        </p:nvSpPr>
        <p:spPr>
          <a:xfrm>
            <a:off x="381000" y="1752600"/>
            <a:ext cx="8305800" cy="4114800"/>
          </a:xfrm>
          <a:noFill/>
        </p:spPr>
        <p:txBody>
          <a:bodyPr/>
          <a:lstStyle/>
          <a:p>
            <a:pPr eaLnBrk="1" hangingPunct="1"/>
            <a:r>
              <a:rPr lang="zh-CN" altLang="en-US" sz="2800" smtClean="0"/>
              <a:t>模式分析</a:t>
            </a:r>
          </a:p>
          <a:p>
            <a:pPr lvl="1" eaLnBrk="1" hangingPunct="1"/>
            <a:r>
              <a:rPr lang="zh-CN" altLang="en-US" sz="2000" smtClean="0"/>
              <a:t>修改后的客户类代码片段：</a:t>
            </a:r>
          </a:p>
        </p:txBody>
      </p:sp>
      <p:graphicFrame>
        <p:nvGraphicFramePr>
          <p:cNvPr id="192533" name="Group 21"/>
          <p:cNvGraphicFramePr>
            <a:graphicFrameLocks noGrp="1"/>
          </p:cNvGraphicFramePr>
          <p:nvPr>
            <p:ph sz="half" idx="2"/>
          </p:nvPr>
        </p:nvGraphicFramePr>
        <p:xfrm>
          <a:off x="685800" y="2819400"/>
          <a:ext cx="8077200" cy="2328863"/>
        </p:xfrm>
        <a:graphic>
          <a:graphicData uri="http://schemas.openxmlformats.org/drawingml/2006/table">
            <a:tbl>
              <a:tblPr/>
              <a:tblGrid>
                <a:gridCol w="8077200"/>
              </a:tblGrid>
              <a:tr h="2328863">
                <a:tc>
                  <a:txBody>
                    <a:bodyPr/>
                    <a:lstStyle/>
                    <a:p>
                      <a:pPr marL="0" marR="0" lvl="0" indent="27622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Arial" charset="0"/>
                          <a:ea typeface="隶书" pitchFamily="49" charset="-122"/>
                        </a:rPr>
                        <a:t>PayMethodFactory</a:t>
                      </a:r>
                      <a:r>
                        <a:rPr kumimoji="0" lang="en-US" altLang="zh-CN" sz="1800" b="1" i="0" u="none" strike="noStrike" cap="none" normalizeH="0" baseline="0" smtClean="0">
                          <a:ln>
                            <a:noFill/>
                          </a:ln>
                          <a:solidFill>
                            <a:srgbClr val="FF3300"/>
                          </a:solidFill>
                          <a:effectLst/>
                          <a:latin typeface="Arial" charset="0"/>
                          <a:ea typeface="隶书" pitchFamily="49" charset="-122"/>
                        </a:rPr>
                        <a:t> </a:t>
                      </a:r>
                      <a:r>
                        <a:rPr kumimoji="0" lang="en-US" altLang="zh-CN" sz="1800" b="0" i="0" u="none" strike="noStrike" cap="none" normalizeH="0" baseline="0" smtClean="0">
                          <a:ln>
                            <a:noFill/>
                          </a:ln>
                          <a:solidFill>
                            <a:srgbClr val="080808"/>
                          </a:solidFill>
                          <a:effectLst/>
                          <a:latin typeface="Arial" charset="0"/>
                          <a:ea typeface="隶书" pitchFamily="49" charset="-122"/>
                        </a:rPr>
                        <a:t>factory;</a:t>
                      </a:r>
                    </a:p>
                    <a:p>
                      <a:pPr marL="0" marR="0" lvl="0" indent="27622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Arial" charset="0"/>
                          <a:ea typeface="隶书" pitchFamily="49" charset="-122"/>
                        </a:rPr>
                        <a:t>AbstractPay payMethod;</a:t>
                      </a:r>
                    </a:p>
                    <a:p>
                      <a:pPr marL="0" marR="0" lvl="0" indent="27622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1" i="0" u="none" strike="noStrike" cap="none" normalizeH="0" baseline="0" smtClean="0">
                          <a:ln>
                            <a:noFill/>
                          </a:ln>
                          <a:solidFill>
                            <a:srgbClr val="FF3300"/>
                          </a:solidFill>
                          <a:effectLst/>
                          <a:latin typeface="Arial" charset="0"/>
                          <a:ea typeface="隶书" pitchFamily="49" charset="-122"/>
                        </a:rPr>
                        <a:t>factory=(PayMethodFactory)XMLUtil.getBean();</a:t>
                      </a:r>
                      <a:r>
                        <a:rPr kumimoji="0" lang="en-US" altLang="zh-CN" sz="1800" b="0" i="0" u="none" strike="noStrike" cap="none" normalizeH="0" baseline="0" smtClean="0">
                          <a:ln>
                            <a:noFill/>
                          </a:ln>
                          <a:solidFill>
                            <a:srgbClr val="080808"/>
                          </a:solidFill>
                          <a:effectLst/>
                          <a:latin typeface="Arial" charset="0"/>
                          <a:ea typeface="隶书" pitchFamily="49" charset="-122"/>
                        </a:rPr>
                        <a:t> //getBean()</a:t>
                      </a:r>
                      <a:r>
                        <a:rPr kumimoji="0" lang="zh-CN" altLang="en-US" sz="1800" b="0" i="0" u="none" strike="noStrike" cap="none" normalizeH="0" baseline="0" smtClean="0">
                          <a:ln>
                            <a:noFill/>
                          </a:ln>
                          <a:solidFill>
                            <a:srgbClr val="080808"/>
                          </a:solidFill>
                          <a:effectLst/>
                          <a:latin typeface="Arial" charset="0"/>
                          <a:ea typeface="隶书" pitchFamily="49" charset="-122"/>
                        </a:rPr>
                        <a:t>的返回类型为</a:t>
                      </a:r>
                      <a:r>
                        <a:rPr kumimoji="0" lang="en-US" altLang="zh-CN" sz="1800" b="0" i="0" u="none" strike="noStrike" cap="none" normalizeH="0" baseline="0" smtClean="0">
                          <a:ln>
                            <a:noFill/>
                          </a:ln>
                          <a:solidFill>
                            <a:srgbClr val="080808"/>
                          </a:solidFill>
                          <a:effectLst/>
                          <a:latin typeface="Arial" charset="0"/>
                          <a:ea typeface="隶书" pitchFamily="49" charset="-122"/>
                        </a:rPr>
                        <a:t>Object</a:t>
                      </a:r>
                      <a:r>
                        <a:rPr kumimoji="0" lang="zh-CN" altLang="en-US" sz="1800" b="0" i="0" u="none" strike="noStrike" cap="none" normalizeH="0" baseline="0" smtClean="0">
                          <a:ln>
                            <a:noFill/>
                          </a:ln>
                          <a:solidFill>
                            <a:srgbClr val="080808"/>
                          </a:solidFill>
                          <a:effectLst/>
                          <a:latin typeface="Arial" charset="0"/>
                          <a:ea typeface="隶书" pitchFamily="49" charset="-122"/>
                        </a:rPr>
                        <a:t>，此处需要进行强制类型转换</a:t>
                      </a:r>
                    </a:p>
                    <a:p>
                      <a:pPr marL="0" marR="0" lvl="0" indent="27622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Arial" charset="0"/>
                          <a:ea typeface="隶书" pitchFamily="49" charset="-122"/>
                        </a:rPr>
                        <a:t>payMethod =factory.getPayMethod();</a:t>
                      </a:r>
                    </a:p>
                    <a:p>
                      <a:pPr marL="0" marR="0" lvl="0" indent="276225"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rgbClr val="080808"/>
                          </a:solidFill>
                          <a:effectLst/>
                          <a:latin typeface="Arial" charset="0"/>
                          <a:ea typeface="隶书" pitchFamily="49" charset="-122"/>
                        </a:rPr>
                        <a:t>payMethod.pay();</a:t>
                      </a:r>
                      <a:r>
                        <a:rPr kumimoji="0" lang="en-US" altLang="zh-CN" sz="2000" b="0" i="0" u="none" strike="noStrike" cap="none" normalizeH="0" baseline="0" smtClean="0">
                          <a:ln>
                            <a:noFill/>
                          </a:ln>
                          <a:solidFill>
                            <a:srgbClr val="080808"/>
                          </a:solidFill>
                          <a:effectLst/>
                          <a:latin typeface="Tahoma" pitchFamily="34" charset="0"/>
                          <a:ea typeface="隶书" pitchFamily="49" charset="-122"/>
                        </a:rPr>
                        <a:t> </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教学内容</a:t>
            </a:r>
          </a:p>
        </p:txBody>
      </p:sp>
      <p:sp>
        <p:nvSpPr>
          <p:cNvPr id="4099" name="Rectangle 3"/>
          <p:cNvSpPr>
            <a:spLocks noGrp="1" noChangeArrowheads="1"/>
          </p:cNvSpPr>
          <p:nvPr>
            <p:ph type="body" idx="1"/>
          </p:nvPr>
        </p:nvSpPr>
        <p:spPr/>
        <p:txBody>
          <a:bodyPr/>
          <a:lstStyle/>
          <a:p>
            <a:pPr eaLnBrk="1" hangingPunct="1"/>
            <a:r>
              <a:rPr lang="zh-CN" altLang="en-US" dirty="0" smtClean="0"/>
              <a:t>工厂方法模式</a:t>
            </a:r>
          </a:p>
          <a:p>
            <a:pPr lvl="1" eaLnBrk="1" hangingPunct="1"/>
            <a:r>
              <a:rPr lang="zh-CN" altLang="en-US" dirty="0" smtClean="0"/>
              <a:t> 模式动机与定义</a:t>
            </a:r>
          </a:p>
          <a:p>
            <a:pPr lvl="1" eaLnBrk="1" hangingPunct="1"/>
            <a:r>
              <a:rPr lang="zh-CN" altLang="en-US" dirty="0" smtClean="0"/>
              <a:t> 模式结构与分析</a:t>
            </a:r>
          </a:p>
          <a:p>
            <a:pPr lvl="1" eaLnBrk="1" hangingPunct="1"/>
            <a:r>
              <a:rPr lang="zh-CN" altLang="en-US" dirty="0" smtClean="0"/>
              <a:t> 模式实例与解析</a:t>
            </a:r>
          </a:p>
          <a:p>
            <a:pPr lvl="1" eaLnBrk="1" hangingPunct="1"/>
            <a:r>
              <a:rPr lang="zh-CN" altLang="en-US" dirty="0" smtClean="0"/>
              <a:t> 模式效果与应用</a:t>
            </a:r>
          </a:p>
          <a:p>
            <a:pPr lvl="1" eaLnBrk="1" hangingPunct="1"/>
            <a:r>
              <a:rPr lang="zh-CN" altLang="en-US" dirty="0" smtClean="0"/>
              <a:t> 模式扩展</a:t>
            </a:r>
          </a:p>
          <a:p>
            <a:pPr eaLnBrk="1" hangingPunct="1"/>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t>工厂方法模式</a:t>
            </a:r>
          </a:p>
        </p:txBody>
      </p:sp>
      <p:sp>
        <p:nvSpPr>
          <p:cNvPr id="22531" name="Rectangle 3"/>
          <p:cNvSpPr>
            <a:spLocks noGrp="1" noChangeArrowheads="1"/>
          </p:cNvSpPr>
          <p:nvPr>
            <p:ph type="body" idx="1"/>
          </p:nvPr>
        </p:nvSpPr>
        <p:spPr>
          <a:noFill/>
        </p:spPr>
        <p:txBody>
          <a:bodyPr/>
          <a:lstStyle/>
          <a:p>
            <a:pPr eaLnBrk="1" hangingPunct="1"/>
            <a:r>
              <a:rPr lang="zh-CN" altLang="en-US" smtClean="0"/>
              <a:t>模式实例与解析</a:t>
            </a:r>
            <a:endParaRPr lang="zh-CN" altLang="en-US" sz="4000" smtClean="0"/>
          </a:p>
          <a:p>
            <a:pPr lvl="1" eaLnBrk="1" hangingPunct="1"/>
            <a:r>
              <a:rPr lang="zh-CN" altLang="en-US" smtClean="0"/>
              <a:t>实例一：电视机工厂</a:t>
            </a:r>
          </a:p>
          <a:p>
            <a:pPr lvl="2" eaLnBrk="1" hangingPunct="1">
              <a:buFont typeface="Arial" charset="0"/>
              <a:buChar char="•"/>
            </a:pPr>
            <a:r>
              <a:rPr lang="zh-CN" altLang="en-US" smtClean="0">
                <a:ea typeface="黑体" pitchFamily="49" charset="-122"/>
              </a:rPr>
              <a:t>将原有的工厂进行分割，为每种品牌的电视机提供一个子工厂，海尔工厂专门负责生产海尔电视机，海信工厂专门负责生产海信电视机，如果需要生产</a:t>
            </a:r>
            <a:r>
              <a:rPr lang="en-US" altLang="zh-CN" smtClean="0">
                <a:ea typeface="黑体" pitchFamily="49" charset="-122"/>
              </a:rPr>
              <a:t>TCL</a:t>
            </a:r>
            <a:r>
              <a:rPr lang="zh-CN" altLang="en-US" smtClean="0">
                <a:ea typeface="黑体" pitchFamily="49" charset="-122"/>
              </a:rPr>
              <a:t>电视机或创维电视机，只需要对应增加一个新的</a:t>
            </a:r>
            <a:r>
              <a:rPr lang="en-US" altLang="zh-CN" smtClean="0">
                <a:ea typeface="黑体" pitchFamily="49" charset="-122"/>
              </a:rPr>
              <a:t>TCL</a:t>
            </a:r>
            <a:r>
              <a:rPr lang="zh-CN" altLang="en-US" smtClean="0">
                <a:ea typeface="黑体" pitchFamily="49" charset="-122"/>
              </a:rPr>
              <a:t>工厂或创维工厂即可，原有的工厂无须做任何修改，使得整个系统具有更加的灵活性和可扩展性。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mtClean="0"/>
              <a:t>工厂方法模式</a:t>
            </a:r>
          </a:p>
        </p:txBody>
      </p:sp>
      <p:sp>
        <p:nvSpPr>
          <p:cNvPr id="23555" name="Rectangle 3"/>
          <p:cNvSpPr>
            <a:spLocks noGrp="1" noChangeArrowheads="1"/>
          </p:cNvSpPr>
          <p:nvPr>
            <p:ph type="body" idx="1"/>
          </p:nvPr>
        </p:nvSpPr>
        <p:spPr>
          <a:noFill/>
        </p:spPr>
        <p:txBody>
          <a:bodyPr/>
          <a:lstStyle/>
          <a:p>
            <a:pPr eaLnBrk="1" hangingPunct="1"/>
            <a:r>
              <a:rPr lang="zh-CN" altLang="en-US" smtClean="0"/>
              <a:t>模式实例与解析</a:t>
            </a:r>
            <a:endParaRPr lang="zh-CN" altLang="en-US" sz="4000" smtClean="0"/>
          </a:p>
          <a:p>
            <a:pPr lvl="1" eaLnBrk="1" hangingPunct="1"/>
            <a:r>
              <a:rPr lang="zh-CN" altLang="en-US" smtClean="0"/>
              <a:t>实例一：电视机工厂</a:t>
            </a:r>
          </a:p>
          <a:p>
            <a:pPr lvl="1" eaLnBrk="1" hangingPunct="1"/>
            <a:endParaRPr lang="en-US" altLang="zh-CN" smtClean="0"/>
          </a:p>
        </p:txBody>
      </p:sp>
      <p:pic>
        <p:nvPicPr>
          <p:cNvPr id="235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8288338" cy="500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mtClean="0"/>
              <a:t>工厂方法模式</a:t>
            </a:r>
          </a:p>
        </p:txBody>
      </p:sp>
      <p:sp>
        <p:nvSpPr>
          <p:cNvPr id="24579" name="Rectangle 3"/>
          <p:cNvSpPr>
            <a:spLocks noGrp="1" noChangeArrowheads="1"/>
          </p:cNvSpPr>
          <p:nvPr>
            <p:ph type="body" idx="1"/>
          </p:nvPr>
        </p:nvSpPr>
        <p:spPr>
          <a:noFill/>
        </p:spPr>
        <p:txBody>
          <a:bodyPr/>
          <a:lstStyle/>
          <a:p>
            <a:pPr eaLnBrk="1" hangingPunct="1"/>
            <a:r>
              <a:rPr lang="zh-CN" altLang="en-US" smtClean="0"/>
              <a:t>模式实例与解析</a:t>
            </a:r>
            <a:endParaRPr lang="zh-CN" altLang="en-US" sz="4000" smtClean="0"/>
          </a:p>
          <a:p>
            <a:pPr lvl="1" eaLnBrk="1" hangingPunct="1"/>
            <a:r>
              <a:rPr lang="zh-CN" altLang="en-US" smtClean="0"/>
              <a:t>实例一：电视机工厂</a:t>
            </a:r>
          </a:p>
          <a:p>
            <a:pPr lvl="2" eaLnBrk="1" hangingPunct="1">
              <a:buFont typeface="Arial" charset="0"/>
              <a:buChar char="•"/>
            </a:pPr>
            <a:r>
              <a:rPr lang="zh-CN" altLang="en-US" smtClean="0">
                <a:ea typeface="黑体" pitchFamily="49" charset="-122"/>
              </a:rPr>
              <a:t>参考代码</a:t>
            </a:r>
            <a:r>
              <a:rPr lang="en-US" altLang="zh-CN" smtClean="0">
                <a:ea typeface="黑体" pitchFamily="49" charset="-122"/>
              </a:rPr>
              <a:t>(Chapter 05 Factory Method\sample01)</a:t>
            </a:r>
            <a:endParaRPr lang="zh-CN" altLang="en-US" smtClean="0">
              <a:ea typeface="黑体" pitchFamily="49" charset="-122"/>
            </a:endParaRPr>
          </a:p>
        </p:txBody>
      </p:sp>
      <p:grpSp>
        <p:nvGrpSpPr>
          <p:cNvPr id="24580" name="Group 4"/>
          <p:cNvGrpSpPr>
            <a:grpSpLocks/>
          </p:cNvGrpSpPr>
          <p:nvPr/>
        </p:nvGrpSpPr>
        <p:grpSpPr bwMode="auto">
          <a:xfrm>
            <a:off x="3200400" y="3505200"/>
            <a:ext cx="2160588" cy="809625"/>
            <a:chOff x="2381" y="3283"/>
            <a:chExt cx="1361" cy="510"/>
          </a:xfrm>
        </p:grpSpPr>
        <p:pic>
          <p:nvPicPr>
            <p:cNvPr id="24581" name="Picture 5" descr="gif00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381" y="3283"/>
              <a:ext cx="252"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66" name="Text Box 6"/>
            <p:cNvSpPr txBox="1">
              <a:spLocks noChangeArrowheads="1"/>
            </p:cNvSpPr>
            <p:nvPr/>
          </p:nvSpPr>
          <p:spPr bwMode="auto">
            <a:xfrm>
              <a:off x="2608" y="3505"/>
              <a:ext cx="1134" cy="288"/>
            </a:xfrm>
            <a:prstGeom prst="rect">
              <a:avLst/>
            </a:prstGeom>
            <a:noFill/>
            <a:ln w="9525">
              <a:noFill/>
              <a:miter lim="800000"/>
              <a:headEnd/>
              <a:tailEnd/>
            </a:ln>
            <a:effectLst>
              <a:outerShdw dist="35921" dir="2700000" algn="ctr" rotWithShape="0">
                <a:schemeClr val="bg2"/>
              </a:outerShdw>
            </a:effectLst>
          </p:spPr>
          <p:txBody>
            <a:bodyPr>
              <a:spAutoFit/>
            </a:bodyPr>
            <a:lstStyle/>
            <a:p>
              <a:pPr>
                <a:spcBef>
                  <a:spcPct val="50000"/>
                </a:spcBef>
                <a:defRPr/>
              </a:pPr>
              <a:r>
                <a:rPr lang="zh-CN" altLang="en-US" sz="2400" b="1">
                  <a:solidFill>
                    <a:srgbClr val="009900"/>
                  </a:solidFill>
                  <a:latin typeface="华文行楷" pitchFamily="2" charset="-122"/>
                  <a:ea typeface="华文行楷" pitchFamily="2" charset="-122"/>
                </a:rPr>
                <a:t>演示</a:t>
              </a:r>
              <a:r>
                <a:rPr lang="en-US" altLang="zh-CN" sz="2400" b="1">
                  <a:solidFill>
                    <a:srgbClr val="009900"/>
                  </a:solidFill>
                  <a:latin typeface="Arial"/>
                  <a:ea typeface="华文行楷" pitchFamily="2" charset="-122"/>
                </a:rPr>
                <a:t>……</a:t>
              </a:r>
              <a:endParaRPr lang="en-US" altLang="zh-CN" sz="2400" b="1">
                <a:solidFill>
                  <a:srgbClr val="009900"/>
                </a:solidFill>
                <a:latin typeface="华文行楷" pitchFamily="2" charset="-122"/>
                <a:ea typeface="华文行楷" pitchFamily="2" charset="-122"/>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mtClean="0"/>
              <a:t>工厂方法模式</a:t>
            </a:r>
          </a:p>
        </p:txBody>
      </p:sp>
      <p:sp>
        <p:nvSpPr>
          <p:cNvPr id="25603" name="Rectangle 3"/>
          <p:cNvSpPr>
            <a:spLocks noGrp="1" noChangeArrowheads="1"/>
          </p:cNvSpPr>
          <p:nvPr>
            <p:ph type="body" idx="1"/>
          </p:nvPr>
        </p:nvSpPr>
        <p:spPr>
          <a:noFill/>
        </p:spPr>
        <p:txBody>
          <a:bodyPr/>
          <a:lstStyle/>
          <a:p>
            <a:pPr eaLnBrk="1" hangingPunct="1"/>
            <a:r>
              <a:rPr lang="zh-CN" altLang="en-US" smtClean="0"/>
              <a:t>模式实例与解析</a:t>
            </a:r>
            <a:endParaRPr lang="zh-CN" altLang="en-US" sz="4000" smtClean="0"/>
          </a:p>
          <a:p>
            <a:pPr lvl="1" eaLnBrk="1" hangingPunct="1"/>
            <a:r>
              <a:rPr lang="zh-CN" altLang="en-US" smtClean="0"/>
              <a:t>实例二：日志记录器</a:t>
            </a:r>
          </a:p>
          <a:p>
            <a:pPr lvl="2" eaLnBrk="1" hangingPunct="1">
              <a:buFont typeface="Arial" charset="0"/>
              <a:buChar char="•"/>
            </a:pPr>
            <a:r>
              <a:rPr lang="zh-CN" altLang="en-US" smtClean="0">
                <a:ea typeface="黑体" pitchFamily="49" charset="-122"/>
              </a:rPr>
              <a:t>某系统日志记录器要求支持多种日志记录方式，如文件记录、数据库记录等，且用户可以根据要求动态选择日志记录方式，现使用工厂方法模式设计该系统。</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mtClean="0"/>
              <a:t>工厂方法模式</a:t>
            </a:r>
          </a:p>
        </p:txBody>
      </p:sp>
      <p:sp>
        <p:nvSpPr>
          <p:cNvPr id="26627" name="Rectangle 3"/>
          <p:cNvSpPr>
            <a:spLocks noGrp="1" noChangeArrowheads="1"/>
          </p:cNvSpPr>
          <p:nvPr>
            <p:ph type="body" idx="1"/>
          </p:nvPr>
        </p:nvSpPr>
        <p:spPr>
          <a:noFill/>
        </p:spPr>
        <p:txBody>
          <a:bodyPr/>
          <a:lstStyle/>
          <a:p>
            <a:pPr eaLnBrk="1" hangingPunct="1"/>
            <a:r>
              <a:rPr lang="zh-CN" altLang="en-US" smtClean="0"/>
              <a:t>模式实例与解析</a:t>
            </a:r>
            <a:endParaRPr lang="zh-CN" altLang="en-US" sz="4000" smtClean="0"/>
          </a:p>
          <a:p>
            <a:pPr lvl="1" eaLnBrk="1" hangingPunct="1"/>
            <a:r>
              <a:rPr lang="zh-CN" altLang="en-US" smtClean="0"/>
              <a:t>实例二：日志记录器</a:t>
            </a:r>
          </a:p>
        </p:txBody>
      </p:sp>
      <p:pic>
        <p:nvPicPr>
          <p:cNvPr id="266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46263"/>
            <a:ext cx="8545513" cy="485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工厂方法模式</a:t>
            </a:r>
          </a:p>
        </p:txBody>
      </p:sp>
      <p:sp>
        <p:nvSpPr>
          <p:cNvPr id="27651" name="Rectangle 3"/>
          <p:cNvSpPr>
            <a:spLocks noGrp="1" noChangeArrowheads="1"/>
          </p:cNvSpPr>
          <p:nvPr>
            <p:ph type="body" idx="1"/>
          </p:nvPr>
        </p:nvSpPr>
        <p:spPr>
          <a:xfrm>
            <a:off x="381000" y="1752600"/>
            <a:ext cx="8382000" cy="4572000"/>
          </a:xfrm>
          <a:noFill/>
        </p:spPr>
        <p:txBody>
          <a:bodyPr/>
          <a:lstStyle/>
          <a:p>
            <a:pPr eaLnBrk="1" hangingPunct="1">
              <a:lnSpc>
                <a:spcPct val="100000"/>
              </a:lnSpc>
            </a:pPr>
            <a:r>
              <a:rPr lang="zh-CN" altLang="en-US" sz="2400" smtClean="0"/>
              <a:t>模式优缺点</a:t>
            </a:r>
            <a:endParaRPr lang="zh-CN" altLang="en-US" smtClean="0"/>
          </a:p>
          <a:p>
            <a:pPr lvl="1" eaLnBrk="1" hangingPunct="1">
              <a:lnSpc>
                <a:spcPct val="100000"/>
              </a:lnSpc>
            </a:pPr>
            <a:r>
              <a:rPr lang="zh-CN" altLang="en-US" sz="1800" smtClean="0"/>
              <a:t>工厂方法模式的优点</a:t>
            </a:r>
          </a:p>
          <a:p>
            <a:pPr lvl="2" eaLnBrk="1" hangingPunct="1">
              <a:lnSpc>
                <a:spcPct val="100000"/>
              </a:lnSpc>
              <a:buFont typeface="Arial" charset="0"/>
              <a:buChar char="•"/>
            </a:pPr>
            <a:r>
              <a:rPr kumimoji="1" lang="zh-CN" altLang="en-US" sz="1800" smtClean="0">
                <a:ea typeface="黑体" pitchFamily="49" charset="-122"/>
              </a:rPr>
              <a:t>在工厂方法模式中，工厂方法用来创建客户所需要的产品，同时还向客户隐藏了哪种具体产品类将被实例化这一细节，</a:t>
            </a:r>
            <a:r>
              <a:rPr kumimoji="1" lang="zh-CN" altLang="en-US" sz="1800" smtClean="0">
                <a:solidFill>
                  <a:srgbClr val="FF3300"/>
                </a:solidFill>
                <a:ea typeface="黑体" pitchFamily="49" charset="-122"/>
              </a:rPr>
              <a:t>用户只需要关心所需产品对应的工厂，无须关心创建细节，甚至无须知道具体产品类的类名</a:t>
            </a:r>
            <a:r>
              <a:rPr kumimoji="1" lang="zh-CN" altLang="en-US" sz="1800" smtClean="0">
                <a:ea typeface="黑体" pitchFamily="49" charset="-122"/>
              </a:rPr>
              <a:t>。</a:t>
            </a:r>
          </a:p>
          <a:p>
            <a:pPr lvl="2" eaLnBrk="1" hangingPunct="1">
              <a:lnSpc>
                <a:spcPct val="100000"/>
              </a:lnSpc>
              <a:buFont typeface="Arial" charset="0"/>
              <a:buChar char="•"/>
            </a:pPr>
            <a:r>
              <a:rPr kumimoji="1" lang="zh-CN" altLang="en-US" sz="1800" smtClean="0">
                <a:ea typeface="黑体" pitchFamily="49" charset="-122"/>
              </a:rPr>
              <a:t>基于工厂角色和产品角色的多态性设计是工厂方法模式的关键。它能够使</a:t>
            </a:r>
            <a:r>
              <a:rPr kumimoji="1" lang="zh-CN" altLang="en-US" sz="1800" smtClean="0">
                <a:solidFill>
                  <a:srgbClr val="FF3300"/>
                </a:solidFill>
                <a:ea typeface="黑体" pitchFamily="49" charset="-122"/>
              </a:rPr>
              <a:t>工厂可以自主确定创建何种产品对象，而如何创建这个对象的细节则完全封装在具体工厂内部</a:t>
            </a:r>
            <a:r>
              <a:rPr kumimoji="1" lang="zh-CN" altLang="en-US" sz="1800" smtClean="0">
                <a:ea typeface="黑体" pitchFamily="49" charset="-122"/>
              </a:rPr>
              <a:t>。工厂方法模式之所以又被称为多态工厂模式，是因为所有的具体工厂类都具有同一抽象父类。</a:t>
            </a:r>
          </a:p>
          <a:p>
            <a:pPr lvl="2" eaLnBrk="1" hangingPunct="1">
              <a:lnSpc>
                <a:spcPct val="100000"/>
              </a:lnSpc>
              <a:buFont typeface="Arial" charset="0"/>
              <a:buChar char="•"/>
            </a:pPr>
            <a:r>
              <a:rPr kumimoji="1" lang="zh-CN" altLang="en-US" sz="1800" smtClean="0">
                <a:ea typeface="黑体" pitchFamily="49" charset="-122"/>
              </a:rPr>
              <a:t>使用工厂方法模式的另一个优点是</a:t>
            </a:r>
            <a:r>
              <a:rPr kumimoji="1" lang="zh-CN" altLang="en-US" sz="1800" smtClean="0">
                <a:solidFill>
                  <a:srgbClr val="FF3300"/>
                </a:solidFill>
                <a:ea typeface="黑体" pitchFamily="49" charset="-122"/>
              </a:rPr>
              <a:t>在系统中加入新产品时，无须修改抽象工厂和抽象产品提供的接口，无须修改客户端，也无须修改其他的具体工厂和具体产品</a:t>
            </a:r>
            <a:r>
              <a:rPr kumimoji="1" lang="zh-CN" altLang="en-US" sz="1800" smtClean="0">
                <a:ea typeface="黑体" pitchFamily="49" charset="-122"/>
              </a:rPr>
              <a:t>，而</a:t>
            </a:r>
            <a:r>
              <a:rPr kumimoji="1" lang="zh-CN" altLang="en-US" sz="1800" smtClean="0">
                <a:solidFill>
                  <a:srgbClr val="FF3300"/>
                </a:solidFill>
                <a:ea typeface="黑体" pitchFamily="49" charset="-122"/>
              </a:rPr>
              <a:t>只要添加一个具体工厂和具体产品就可以了。</a:t>
            </a:r>
            <a:r>
              <a:rPr kumimoji="1" lang="zh-CN" altLang="en-US" sz="1800" smtClean="0">
                <a:ea typeface="黑体" pitchFamily="49" charset="-122"/>
              </a:rPr>
              <a:t>这样，系统的可扩展性也就变得非常好，完全符合“开闭原则”。</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t>工厂方法模式</a:t>
            </a:r>
          </a:p>
        </p:txBody>
      </p:sp>
      <p:sp>
        <p:nvSpPr>
          <p:cNvPr id="28675" name="Rectangle 3"/>
          <p:cNvSpPr>
            <a:spLocks noGrp="1" noChangeArrowheads="1"/>
          </p:cNvSpPr>
          <p:nvPr>
            <p:ph type="body" idx="1"/>
          </p:nvPr>
        </p:nvSpPr>
        <p:spPr>
          <a:noFill/>
        </p:spPr>
        <p:txBody>
          <a:bodyPr/>
          <a:lstStyle/>
          <a:p>
            <a:pPr eaLnBrk="1" hangingPunct="1">
              <a:lnSpc>
                <a:spcPct val="110000"/>
              </a:lnSpc>
            </a:pPr>
            <a:r>
              <a:rPr lang="zh-CN" altLang="en-US" smtClean="0"/>
              <a:t>模式优缺点</a:t>
            </a:r>
            <a:endParaRPr lang="zh-CN" altLang="en-US" sz="4000" smtClean="0"/>
          </a:p>
          <a:p>
            <a:pPr lvl="1" eaLnBrk="1" hangingPunct="1">
              <a:lnSpc>
                <a:spcPct val="110000"/>
              </a:lnSpc>
            </a:pPr>
            <a:r>
              <a:rPr lang="zh-CN" altLang="en-US" smtClean="0"/>
              <a:t>工厂方法模式的缺点</a:t>
            </a:r>
          </a:p>
          <a:p>
            <a:pPr lvl="2" eaLnBrk="1" hangingPunct="1">
              <a:lnSpc>
                <a:spcPct val="110000"/>
              </a:lnSpc>
              <a:buFont typeface="Arial" charset="0"/>
              <a:buChar char="•"/>
            </a:pPr>
            <a:r>
              <a:rPr kumimoji="1" lang="zh-CN" altLang="en-US" smtClean="0">
                <a:ea typeface="黑体" pitchFamily="49" charset="-122"/>
              </a:rPr>
              <a:t>在添加新产品时，</a:t>
            </a:r>
            <a:r>
              <a:rPr kumimoji="1" lang="zh-CN" altLang="en-US" smtClean="0">
                <a:solidFill>
                  <a:srgbClr val="FF3300"/>
                </a:solidFill>
                <a:ea typeface="黑体" pitchFamily="49" charset="-122"/>
              </a:rPr>
              <a:t>需要编写新的具体产品类，而且还要提供与之对应的具体工厂类，系统中类的个数将成对增加，在一定程度上增加了系统的复杂度</a:t>
            </a:r>
            <a:r>
              <a:rPr kumimoji="1" lang="zh-CN" altLang="en-US" smtClean="0">
                <a:ea typeface="黑体" pitchFamily="49" charset="-122"/>
              </a:rPr>
              <a:t>，有更多的类需要编译和运行，会给系统带来一些额外的开销。</a:t>
            </a:r>
          </a:p>
          <a:p>
            <a:pPr lvl="2" eaLnBrk="1" hangingPunct="1">
              <a:lnSpc>
                <a:spcPct val="110000"/>
              </a:lnSpc>
              <a:buFont typeface="Arial" charset="0"/>
              <a:buChar char="•"/>
            </a:pPr>
            <a:r>
              <a:rPr kumimoji="1" lang="zh-CN" altLang="en-US" smtClean="0">
                <a:ea typeface="黑体" pitchFamily="49" charset="-122"/>
              </a:rPr>
              <a:t>由于考虑到系统的可扩展性，需要引入抽象层，在客户端代码中均使用抽象层进行定义，</a:t>
            </a:r>
            <a:r>
              <a:rPr kumimoji="1" lang="zh-CN" altLang="en-US" smtClean="0">
                <a:solidFill>
                  <a:srgbClr val="FF3300"/>
                </a:solidFill>
                <a:ea typeface="黑体" pitchFamily="49" charset="-122"/>
              </a:rPr>
              <a:t>增加了系统的抽象性和理解难度</a:t>
            </a:r>
            <a:r>
              <a:rPr kumimoji="1" lang="zh-CN" altLang="en-US" smtClean="0">
                <a:ea typeface="黑体" pitchFamily="49" charset="-122"/>
              </a:rPr>
              <a:t>，且在实现时可能需要用到</a:t>
            </a:r>
            <a:r>
              <a:rPr kumimoji="1" lang="en-US" altLang="zh-CN" smtClean="0">
                <a:ea typeface="黑体" pitchFamily="49" charset="-122"/>
              </a:rPr>
              <a:t>DOM</a:t>
            </a:r>
            <a:r>
              <a:rPr kumimoji="1" lang="zh-CN" altLang="en-US" smtClean="0">
                <a:ea typeface="黑体" pitchFamily="49" charset="-122"/>
              </a:rPr>
              <a:t>、反射等技术，增加了系统的实现难度。</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mtClean="0"/>
              <a:t>工厂方法模式</a:t>
            </a:r>
          </a:p>
        </p:txBody>
      </p:sp>
      <p:sp>
        <p:nvSpPr>
          <p:cNvPr id="29699" name="Rectangle 3"/>
          <p:cNvSpPr>
            <a:spLocks noGrp="1" noChangeArrowheads="1"/>
          </p:cNvSpPr>
          <p:nvPr>
            <p:ph type="body" idx="1"/>
          </p:nvPr>
        </p:nvSpPr>
        <p:spPr>
          <a:noFill/>
        </p:spPr>
        <p:txBody>
          <a:bodyPr/>
          <a:lstStyle/>
          <a:p>
            <a:pPr eaLnBrk="1" hangingPunct="1">
              <a:lnSpc>
                <a:spcPct val="100000"/>
              </a:lnSpc>
            </a:pPr>
            <a:r>
              <a:rPr lang="zh-CN" altLang="en-US" sz="2800" smtClean="0"/>
              <a:t>模式适用环境</a:t>
            </a:r>
            <a:endParaRPr lang="zh-CN" altLang="en-US" sz="3600" smtClean="0"/>
          </a:p>
          <a:p>
            <a:pPr lvl="1" eaLnBrk="1" hangingPunct="1">
              <a:lnSpc>
                <a:spcPct val="100000"/>
              </a:lnSpc>
            </a:pPr>
            <a:r>
              <a:rPr lang="zh-CN" altLang="en-US" sz="2000" smtClean="0"/>
              <a:t>在以下情况下可以使用工厂方法模式：</a:t>
            </a:r>
          </a:p>
          <a:p>
            <a:pPr lvl="2" eaLnBrk="1" hangingPunct="1">
              <a:lnSpc>
                <a:spcPct val="100000"/>
              </a:lnSpc>
              <a:buFont typeface="Arial" charset="0"/>
              <a:buChar char="•"/>
            </a:pPr>
            <a:r>
              <a:rPr kumimoji="1" lang="zh-CN" altLang="en-US" sz="1800" smtClean="0">
                <a:solidFill>
                  <a:srgbClr val="FF3300"/>
                </a:solidFill>
                <a:ea typeface="黑体" pitchFamily="49" charset="-122"/>
              </a:rPr>
              <a:t>一个类不知道它所需要的对象的类</a:t>
            </a:r>
            <a:r>
              <a:rPr kumimoji="1" lang="zh-CN" altLang="en-US" sz="1800" smtClean="0">
                <a:ea typeface="黑体" pitchFamily="49" charset="-122"/>
              </a:rPr>
              <a:t>：在工厂方法模式中，客户端不需要知道具体产品类的类名，只需要知道所对应的工厂即可，具体的产品对象由具体工厂类创建；客户端需要知道创建具体产品的工厂类。</a:t>
            </a:r>
          </a:p>
          <a:p>
            <a:pPr lvl="2" eaLnBrk="1" hangingPunct="1">
              <a:lnSpc>
                <a:spcPct val="100000"/>
              </a:lnSpc>
              <a:buFont typeface="Arial" charset="0"/>
              <a:buChar char="•"/>
            </a:pPr>
            <a:r>
              <a:rPr kumimoji="1" lang="zh-CN" altLang="en-US" sz="1800" smtClean="0">
                <a:solidFill>
                  <a:srgbClr val="FF3300"/>
                </a:solidFill>
                <a:ea typeface="黑体" pitchFamily="49" charset="-122"/>
              </a:rPr>
              <a:t>一个类通过其子类来指定创建哪个对象</a:t>
            </a:r>
            <a:r>
              <a:rPr kumimoji="1" lang="zh-CN" altLang="en-US" sz="1800" smtClean="0">
                <a:ea typeface="黑体" pitchFamily="49" charset="-122"/>
              </a:rPr>
              <a:t>：在工厂方法模式中，对于抽象工厂类只需要提供一个创建产品的接口，而由其子类来确定具体要创建的对象，利用面向对象的多态性和里氏代换原则，在程序运行时，子类对象将覆盖父类对象，从而使得系统更容易扩展。</a:t>
            </a:r>
          </a:p>
          <a:p>
            <a:pPr lvl="2" eaLnBrk="1" hangingPunct="1">
              <a:lnSpc>
                <a:spcPct val="100000"/>
              </a:lnSpc>
              <a:buFont typeface="Arial" charset="0"/>
              <a:buChar char="•"/>
            </a:pPr>
            <a:r>
              <a:rPr kumimoji="1" lang="zh-CN" altLang="en-US" sz="1800" smtClean="0">
                <a:solidFill>
                  <a:srgbClr val="FF3300"/>
                </a:solidFill>
                <a:ea typeface="黑体" pitchFamily="49" charset="-122"/>
              </a:rPr>
              <a:t>将创建对象的任务委托给多个工厂子类中的某一个，客户端在使用时可以无须关心是哪一个工厂子类创建产品子类，需要时再动态指定</a:t>
            </a:r>
            <a:r>
              <a:rPr kumimoji="1" lang="zh-CN" altLang="en-US" sz="1800" smtClean="0">
                <a:ea typeface="黑体" pitchFamily="49" charset="-122"/>
              </a:rPr>
              <a:t>，可将具体工厂类的类名存储在配置文件或数据库中。</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mtClean="0"/>
              <a:t>工厂方法模式</a:t>
            </a:r>
          </a:p>
        </p:txBody>
      </p:sp>
      <p:sp>
        <p:nvSpPr>
          <p:cNvPr id="30723" name="Rectangle 3"/>
          <p:cNvSpPr>
            <a:spLocks noGrp="1" noChangeArrowheads="1"/>
          </p:cNvSpPr>
          <p:nvPr>
            <p:ph type="body" idx="1"/>
          </p:nvPr>
        </p:nvSpPr>
        <p:spPr>
          <a:noFill/>
        </p:spPr>
        <p:txBody>
          <a:bodyPr/>
          <a:lstStyle/>
          <a:p>
            <a:pPr eaLnBrk="1" hangingPunct="1"/>
            <a:r>
              <a:rPr lang="zh-CN" altLang="en-US" smtClean="0"/>
              <a:t>模式应用</a:t>
            </a:r>
          </a:p>
          <a:p>
            <a:pPr lvl="1" eaLnBrk="1" hangingPunct="1"/>
            <a:r>
              <a:rPr lang="en-US" altLang="zh-CN" smtClean="0"/>
              <a:t>(1) java.util.Collection</a:t>
            </a:r>
            <a:r>
              <a:rPr lang="zh-CN" altLang="en-US" smtClean="0"/>
              <a:t>接口的</a:t>
            </a:r>
            <a:r>
              <a:rPr lang="en-US" altLang="zh-CN" smtClean="0"/>
              <a:t>iterator()</a:t>
            </a:r>
            <a:r>
              <a:rPr lang="zh-CN" altLang="en-US" smtClean="0"/>
              <a:t>方法： </a:t>
            </a:r>
          </a:p>
        </p:txBody>
      </p:sp>
      <p:pic>
        <p:nvPicPr>
          <p:cNvPr id="3072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350" y="3086100"/>
            <a:ext cx="7969250"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smtClean="0"/>
              <a:t>工厂方法模式</a:t>
            </a:r>
          </a:p>
        </p:txBody>
      </p:sp>
      <p:sp>
        <p:nvSpPr>
          <p:cNvPr id="31747" name="Rectangle 3"/>
          <p:cNvSpPr>
            <a:spLocks noGrp="1" noChangeArrowheads="1"/>
          </p:cNvSpPr>
          <p:nvPr>
            <p:ph type="body" idx="1"/>
          </p:nvPr>
        </p:nvSpPr>
        <p:spPr>
          <a:noFill/>
        </p:spPr>
        <p:txBody>
          <a:bodyPr/>
          <a:lstStyle/>
          <a:p>
            <a:pPr eaLnBrk="1" hangingPunct="1"/>
            <a:r>
              <a:rPr lang="zh-CN" altLang="en-US" smtClean="0"/>
              <a:t>模式应用</a:t>
            </a:r>
          </a:p>
          <a:p>
            <a:pPr lvl="1" eaLnBrk="1" hangingPunct="1"/>
            <a:r>
              <a:rPr lang="en-US" altLang="zh-CN" smtClean="0"/>
              <a:t>(2) Java</a:t>
            </a:r>
            <a:r>
              <a:rPr lang="zh-CN" altLang="en-US" smtClean="0"/>
              <a:t>消息服务</a:t>
            </a:r>
            <a:r>
              <a:rPr lang="en-US" altLang="zh-CN" smtClean="0"/>
              <a:t>JMS(Java Messaging Service) </a:t>
            </a:r>
            <a:r>
              <a:rPr lang="zh-CN" altLang="en-US" smtClean="0"/>
              <a:t>：</a:t>
            </a:r>
          </a:p>
        </p:txBody>
      </p:sp>
      <p:graphicFrame>
        <p:nvGraphicFramePr>
          <p:cNvPr id="177171" name="Group 19"/>
          <p:cNvGraphicFramePr>
            <a:graphicFrameLocks noGrp="1"/>
          </p:cNvGraphicFramePr>
          <p:nvPr/>
        </p:nvGraphicFramePr>
        <p:xfrm>
          <a:off x="914400" y="3043238"/>
          <a:ext cx="7315200" cy="3590925"/>
        </p:xfrm>
        <a:graphic>
          <a:graphicData uri="http://schemas.openxmlformats.org/drawingml/2006/table">
            <a:tbl>
              <a:tblPr/>
              <a:tblGrid>
                <a:gridCol w="7315200"/>
              </a:tblGrid>
              <a:tr h="3590925">
                <a:tc>
                  <a:txBody>
                    <a:bodyPr/>
                    <a:lstStyle/>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fr-FR" altLang="zh-CN" sz="1400" b="0" i="0" u="none" strike="noStrike" cap="none" normalizeH="0" baseline="0" smtClean="0">
                          <a:ln>
                            <a:noFill/>
                          </a:ln>
                          <a:solidFill>
                            <a:srgbClr val="080808"/>
                          </a:solidFill>
                          <a:effectLst/>
                          <a:latin typeface="Tahoma" pitchFamily="34" charset="0"/>
                          <a:ea typeface="隶书" pitchFamily="49" charset="-122"/>
                        </a:rPr>
                        <a:t>//</a:t>
                      </a:r>
                      <a:r>
                        <a:rPr kumimoji="0" lang="zh-CN" altLang="fr-FR" sz="1400" b="0" i="0" u="none" strike="noStrike" cap="none" normalizeH="0" baseline="0" smtClean="0">
                          <a:ln>
                            <a:noFill/>
                          </a:ln>
                          <a:solidFill>
                            <a:srgbClr val="080808"/>
                          </a:solidFill>
                          <a:effectLst/>
                          <a:latin typeface="Tahoma" pitchFamily="34" charset="0"/>
                          <a:ea typeface="隶书" pitchFamily="49" charset="-122"/>
                        </a:rPr>
                        <a:t>使用上下文和</a:t>
                      </a:r>
                      <a:r>
                        <a:rPr kumimoji="0" lang="fr-FR" altLang="zh-CN" sz="1400" b="0" i="0" u="none" strike="noStrike" cap="none" normalizeH="0" baseline="0" smtClean="0">
                          <a:ln>
                            <a:noFill/>
                          </a:ln>
                          <a:solidFill>
                            <a:srgbClr val="080808"/>
                          </a:solidFill>
                          <a:effectLst/>
                          <a:latin typeface="Tahoma" pitchFamily="34" charset="0"/>
                          <a:ea typeface="隶书" pitchFamily="49" charset="-122"/>
                        </a:rPr>
                        <a:t>JNDI</a:t>
                      </a:r>
                      <a:r>
                        <a:rPr kumimoji="0" lang="zh-CN" altLang="fr-FR" sz="1400" b="0" i="0" u="none" strike="noStrike" cap="none" normalizeH="0" baseline="0" smtClean="0">
                          <a:ln>
                            <a:noFill/>
                          </a:ln>
                          <a:solidFill>
                            <a:srgbClr val="080808"/>
                          </a:solidFill>
                          <a:effectLst/>
                          <a:latin typeface="Tahoma" pitchFamily="34" charset="0"/>
                          <a:ea typeface="隶书" pitchFamily="49" charset="-122"/>
                        </a:rPr>
                        <a:t>得到连接工厂的引用，</a:t>
                      </a:r>
                      <a:r>
                        <a:rPr kumimoji="0" lang="en-US" altLang="zh-CN" sz="1400" b="0" i="0" u="none" strike="noStrike" cap="none" normalizeH="0" baseline="0" smtClean="0">
                          <a:ln>
                            <a:noFill/>
                          </a:ln>
                          <a:solidFill>
                            <a:srgbClr val="080808"/>
                          </a:solidFill>
                          <a:effectLst/>
                          <a:latin typeface="Tahoma" pitchFamily="34" charset="0"/>
                          <a:ea typeface="隶书" pitchFamily="49" charset="-122"/>
                        </a:rPr>
                        <a:t>ctx</a:t>
                      </a:r>
                      <a:r>
                        <a:rPr kumimoji="0" lang="zh-CN" altLang="en-US" sz="1400" b="0" i="0" u="none" strike="noStrike" cap="none" normalizeH="0" baseline="0" smtClean="0">
                          <a:ln>
                            <a:noFill/>
                          </a:ln>
                          <a:solidFill>
                            <a:srgbClr val="080808"/>
                          </a:solidFill>
                          <a:effectLst/>
                          <a:latin typeface="Tahoma" pitchFamily="34" charset="0"/>
                          <a:ea typeface="隶书" pitchFamily="49" charset="-122"/>
                        </a:rPr>
                        <a:t>是上下文</a:t>
                      </a:r>
                      <a:r>
                        <a:rPr kumimoji="0" lang="en-US" altLang="zh-CN" sz="1400" b="0" i="0" u="none" strike="noStrike" cap="none" normalizeH="0" baseline="0" smtClean="0">
                          <a:ln>
                            <a:noFill/>
                          </a:ln>
                          <a:solidFill>
                            <a:srgbClr val="080808"/>
                          </a:solidFill>
                          <a:effectLst/>
                          <a:latin typeface="Tahoma" pitchFamily="34" charset="0"/>
                          <a:ea typeface="隶书" pitchFamily="49" charset="-122"/>
                        </a:rPr>
                        <a:t>Context</a:t>
                      </a:r>
                      <a:r>
                        <a:rPr kumimoji="0" lang="zh-CN" altLang="en-US" sz="1400" b="0" i="0" u="none" strike="noStrike" cap="none" normalizeH="0" baseline="0" smtClean="0">
                          <a:ln>
                            <a:noFill/>
                          </a:ln>
                          <a:solidFill>
                            <a:srgbClr val="080808"/>
                          </a:solidFill>
                          <a:effectLst/>
                          <a:latin typeface="Tahoma" pitchFamily="34" charset="0"/>
                          <a:ea typeface="隶书" pitchFamily="49" charset="-122"/>
                        </a:rPr>
                        <a:t>类型的对象</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ahoma" pitchFamily="34" charset="0"/>
                          <a:ea typeface="隶书" pitchFamily="49" charset="-122"/>
                        </a:rPr>
                        <a:t>QueueConnectionFactory qConnFact=(QueueConnectionFactory)ctx.lookup("cfJndi");</a:t>
                      </a:r>
                      <a:endParaRPr kumimoji="0" lang="fr-FR" altLang="zh-CN" sz="1400" b="0" i="0" u="none" strike="noStrike" cap="none" normalizeH="0" baseline="0" smtClean="0">
                        <a:ln>
                          <a:noFill/>
                        </a:ln>
                        <a:solidFill>
                          <a:srgbClr val="080808"/>
                        </a:solidFill>
                        <a:effectLst/>
                        <a:latin typeface="Tahoma" pitchFamily="34" charset="0"/>
                        <a:ea typeface="隶书" pitchFamily="49" charset="-122"/>
                      </a:endParaRP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fr-FR" altLang="zh-CN" sz="1400" b="0" i="0" u="none" strike="noStrike" cap="none" normalizeH="0" baseline="0" smtClean="0">
                          <a:ln>
                            <a:noFill/>
                          </a:ln>
                          <a:solidFill>
                            <a:srgbClr val="080808"/>
                          </a:solidFill>
                          <a:effectLst/>
                          <a:latin typeface="Tahoma" pitchFamily="34" charset="0"/>
                          <a:ea typeface="隶书" pitchFamily="49" charset="-122"/>
                        </a:rPr>
                        <a:t>//</a:t>
                      </a:r>
                      <a:r>
                        <a:rPr kumimoji="0" lang="zh-CN" altLang="fr-FR" sz="1400" b="0" i="0" u="none" strike="noStrike" cap="none" normalizeH="0" baseline="0" smtClean="0">
                          <a:ln>
                            <a:noFill/>
                          </a:ln>
                          <a:solidFill>
                            <a:srgbClr val="080808"/>
                          </a:solidFill>
                          <a:effectLst/>
                          <a:latin typeface="Tahoma" pitchFamily="34" charset="0"/>
                          <a:ea typeface="隶书" pitchFamily="49" charset="-122"/>
                        </a:rPr>
                        <a:t>使用连接工厂创建一个连接</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fr-FR" altLang="zh-CN" sz="1400" b="0" i="0" u="none" strike="noStrike" cap="none" normalizeH="0" baseline="0" smtClean="0">
                          <a:ln>
                            <a:noFill/>
                          </a:ln>
                          <a:solidFill>
                            <a:srgbClr val="080808"/>
                          </a:solidFill>
                          <a:effectLst/>
                          <a:latin typeface="Tahoma" pitchFamily="34" charset="0"/>
                          <a:ea typeface="隶书" pitchFamily="49" charset="-122"/>
                        </a:rPr>
                        <a:t>QueueConnection </a:t>
                      </a:r>
                      <a:r>
                        <a:rPr kumimoji="0" lang="fr-FR" altLang="zh-CN" sz="1400" b="0" i="0" u="none" strike="noStrike" cap="none" normalizeH="0" baseline="0" smtClean="0">
                          <a:ln>
                            <a:noFill/>
                          </a:ln>
                          <a:solidFill>
                            <a:srgbClr val="FF3300"/>
                          </a:solidFill>
                          <a:effectLst/>
                          <a:latin typeface="Tahoma" pitchFamily="34" charset="0"/>
                          <a:ea typeface="隶书" pitchFamily="49" charset="-122"/>
                        </a:rPr>
                        <a:t>qConn=qConnFact.createQueueConnection();</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fr-FR" altLang="zh-CN" sz="1400" b="0" i="0" u="none" strike="noStrike" cap="none" normalizeH="0" baseline="0" smtClean="0">
                          <a:ln>
                            <a:noFill/>
                          </a:ln>
                          <a:solidFill>
                            <a:srgbClr val="080808"/>
                          </a:solidFill>
                          <a:effectLst/>
                          <a:latin typeface="Tahoma" pitchFamily="34" charset="0"/>
                          <a:ea typeface="隶书" pitchFamily="49" charset="-122"/>
                        </a:rPr>
                        <a:t>//</a:t>
                      </a:r>
                      <a:r>
                        <a:rPr kumimoji="0" lang="zh-CN" altLang="fr-FR" sz="1400" b="0" i="0" u="none" strike="noStrike" cap="none" normalizeH="0" baseline="0" smtClean="0">
                          <a:ln>
                            <a:noFill/>
                          </a:ln>
                          <a:solidFill>
                            <a:srgbClr val="080808"/>
                          </a:solidFill>
                          <a:effectLst/>
                          <a:latin typeface="Tahoma" pitchFamily="34" charset="0"/>
                          <a:ea typeface="隶书" pitchFamily="49" charset="-122"/>
                        </a:rPr>
                        <a:t>使用连接创建一个会话</a:t>
                      </a:r>
                      <a:endParaRPr kumimoji="0" lang="zh-CN" altLang="en-US" sz="1400" b="0" i="0" u="none" strike="noStrike" cap="none" normalizeH="0" baseline="0" smtClean="0">
                        <a:ln>
                          <a:noFill/>
                        </a:ln>
                        <a:solidFill>
                          <a:srgbClr val="080808"/>
                        </a:solidFill>
                        <a:effectLst/>
                        <a:latin typeface="Tahoma" pitchFamily="34" charset="0"/>
                        <a:ea typeface="隶书" pitchFamily="49" charset="-122"/>
                      </a:endParaRP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ahoma" pitchFamily="34" charset="0"/>
                          <a:ea typeface="隶书" pitchFamily="49" charset="-122"/>
                        </a:rPr>
                        <a:t>QueueSession </a:t>
                      </a:r>
                      <a:r>
                        <a:rPr kumimoji="0" lang="en-US" altLang="zh-CN" sz="1400" b="0" i="0" u="none" strike="noStrike" cap="none" normalizeH="0" baseline="0" smtClean="0">
                          <a:ln>
                            <a:noFill/>
                          </a:ln>
                          <a:solidFill>
                            <a:srgbClr val="FF3300"/>
                          </a:solidFill>
                          <a:effectLst/>
                          <a:latin typeface="Tahoma" pitchFamily="34" charset="0"/>
                          <a:ea typeface="隶书" pitchFamily="49" charset="-122"/>
                        </a:rPr>
                        <a:t>qSess=qConn.createQueueSession(false,javax.jms.QueueSession. AUTO_ACKNOWLEDGE);</a:t>
                      </a:r>
                      <a:endParaRPr kumimoji="0" lang="fr-FR" altLang="zh-CN" sz="1400" b="0" i="0" u="none" strike="noStrike" cap="none" normalizeH="0" baseline="0" smtClean="0">
                        <a:ln>
                          <a:noFill/>
                        </a:ln>
                        <a:solidFill>
                          <a:srgbClr val="FF3300"/>
                        </a:solidFill>
                        <a:effectLst/>
                        <a:latin typeface="Tahoma" pitchFamily="34" charset="0"/>
                        <a:ea typeface="隶书" pitchFamily="49" charset="-122"/>
                      </a:endParaRP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fr-FR" altLang="zh-CN" sz="1400" b="0" i="0" u="none" strike="noStrike" cap="none" normalizeH="0" baseline="0" smtClean="0">
                          <a:ln>
                            <a:noFill/>
                          </a:ln>
                          <a:solidFill>
                            <a:srgbClr val="080808"/>
                          </a:solidFill>
                          <a:effectLst/>
                          <a:latin typeface="Tahoma" pitchFamily="34" charset="0"/>
                          <a:ea typeface="隶书" pitchFamily="49" charset="-122"/>
                        </a:rPr>
                        <a:t>//</a:t>
                      </a:r>
                      <a:r>
                        <a:rPr kumimoji="0" lang="zh-CN" altLang="fr-FR" sz="1400" b="0" i="0" u="none" strike="noStrike" cap="none" normalizeH="0" baseline="0" smtClean="0">
                          <a:ln>
                            <a:noFill/>
                          </a:ln>
                          <a:solidFill>
                            <a:srgbClr val="080808"/>
                          </a:solidFill>
                          <a:effectLst/>
                          <a:latin typeface="Tahoma" pitchFamily="34" charset="0"/>
                          <a:ea typeface="隶书" pitchFamily="49" charset="-122"/>
                        </a:rPr>
                        <a:t>使用上下文和</a:t>
                      </a:r>
                      <a:r>
                        <a:rPr kumimoji="0" lang="fr-FR" altLang="zh-CN" sz="1400" b="0" i="0" u="none" strike="noStrike" cap="none" normalizeH="0" baseline="0" smtClean="0">
                          <a:ln>
                            <a:noFill/>
                          </a:ln>
                          <a:solidFill>
                            <a:srgbClr val="080808"/>
                          </a:solidFill>
                          <a:effectLst/>
                          <a:latin typeface="Tahoma" pitchFamily="34" charset="0"/>
                          <a:ea typeface="隶书" pitchFamily="49" charset="-122"/>
                        </a:rPr>
                        <a:t>JNDI</a:t>
                      </a:r>
                      <a:r>
                        <a:rPr kumimoji="0" lang="zh-CN" altLang="fr-FR" sz="1400" b="0" i="0" u="none" strike="noStrike" cap="none" normalizeH="0" baseline="0" smtClean="0">
                          <a:ln>
                            <a:noFill/>
                          </a:ln>
                          <a:solidFill>
                            <a:srgbClr val="080808"/>
                          </a:solidFill>
                          <a:effectLst/>
                          <a:latin typeface="Tahoma" pitchFamily="34" charset="0"/>
                          <a:ea typeface="隶书" pitchFamily="49" charset="-122"/>
                        </a:rPr>
                        <a:t>得到消息队列的引用</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fr-FR" altLang="zh-CN" sz="1400" b="0" i="0" u="none" strike="noStrike" cap="none" normalizeH="0" baseline="0" smtClean="0">
                          <a:ln>
                            <a:noFill/>
                          </a:ln>
                          <a:solidFill>
                            <a:srgbClr val="080808"/>
                          </a:solidFill>
                          <a:effectLst/>
                          <a:latin typeface="Tahoma" pitchFamily="34" charset="0"/>
                          <a:ea typeface="隶书" pitchFamily="49" charset="-122"/>
                        </a:rPr>
                        <a:t>Queue q=(Queue)ctx.lookup("myQueue");</a:t>
                      </a:r>
                      <a:endParaRPr kumimoji="0" lang="en-US" altLang="zh-CN" sz="1400" b="0" i="0" u="none" strike="noStrike" cap="none" normalizeH="0" baseline="0" smtClean="0">
                        <a:ln>
                          <a:noFill/>
                        </a:ln>
                        <a:solidFill>
                          <a:srgbClr val="080808"/>
                        </a:solidFill>
                        <a:effectLst/>
                        <a:latin typeface="Tahoma" pitchFamily="34" charset="0"/>
                        <a:ea typeface="隶书" pitchFamily="49" charset="-122"/>
                      </a:endParaRP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ahoma" pitchFamily="34" charset="0"/>
                          <a:ea typeface="隶书" pitchFamily="49" charset="-122"/>
                        </a:rPr>
                        <a:t>//</a:t>
                      </a:r>
                      <a:r>
                        <a:rPr kumimoji="0" lang="zh-CN" altLang="en-US" sz="1400" b="0" i="0" u="none" strike="noStrike" cap="none" normalizeH="0" baseline="0" smtClean="0">
                          <a:ln>
                            <a:noFill/>
                          </a:ln>
                          <a:solidFill>
                            <a:srgbClr val="080808"/>
                          </a:solidFill>
                          <a:effectLst/>
                          <a:latin typeface="Tahoma" pitchFamily="34" charset="0"/>
                          <a:ea typeface="隶书" pitchFamily="49" charset="-122"/>
                        </a:rPr>
                        <a:t>使用连接创建一个需要发送的消息类型的实例</a:t>
                      </a:r>
                      <a:endParaRPr kumimoji="0" lang="zh-CN" altLang="fr-FR" sz="1400" b="0" i="0" u="none" strike="noStrike" cap="none" normalizeH="0" baseline="0" smtClean="0">
                        <a:ln>
                          <a:noFill/>
                        </a:ln>
                        <a:solidFill>
                          <a:srgbClr val="080808"/>
                        </a:solidFill>
                        <a:effectLst/>
                        <a:latin typeface="Tahoma" pitchFamily="34" charset="0"/>
                        <a:ea typeface="隶书" pitchFamily="49" charset="-122"/>
                      </a:endParaRP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fr-FR" altLang="zh-CN" sz="1400" b="0" i="0" u="none" strike="noStrike" cap="none" normalizeH="0" baseline="0" smtClean="0">
                          <a:ln>
                            <a:noFill/>
                          </a:ln>
                          <a:solidFill>
                            <a:srgbClr val="080808"/>
                          </a:solidFill>
                          <a:effectLst/>
                          <a:latin typeface="Tahoma" pitchFamily="34" charset="0"/>
                          <a:ea typeface="隶书" pitchFamily="49" charset="-122"/>
                        </a:rPr>
                        <a:t>QueueSender </a:t>
                      </a:r>
                      <a:r>
                        <a:rPr kumimoji="0" lang="en-US" altLang="zh-CN" sz="1400" b="0" i="0" u="none" strike="noStrike" cap="none" normalizeH="0" baseline="0" smtClean="0">
                          <a:ln>
                            <a:noFill/>
                          </a:ln>
                          <a:solidFill>
                            <a:srgbClr val="FF3300"/>
                          </a:solidFill>
                          <a:effectLst/>
                          <a:latin typeface="Tahoma" pitchFamily="34" charset="0"/>
                          <a:ea typeface="隶书" pitchFamily="49" charset="-122"/>
                        </a:rPr>
                        <a:t>qSend=qSess.createSender(q);</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400" b="0" i="0" u="none" strike="noStrike" cap="none" normalizeH="0" baseline="0" smtClean="0">
                          <a:ln>
                            <a:noFill/>
                          </a:ln>
                          <a:solidFill>
                            <a:srgbClr val="080808"/>
                          </a:solidFill>
                          <a:effectLst/>
                          <a:latin typeface="Tahoma" pitchFamily="34" charset="0"/>
                          <a:ea typeface="隶书" pitchFamily="49" charset="-122"/>
                        </a:rPr>
                        <a:t>System.out.println("</a:t>
                      </a:r>
                      <a:r>
                        <a:rPr kumimoji="0" lang="zh-CN" altLang="en-US" sz="1400" b="0" i="0" u="none" strike="noStrike" cap="none" normalizeH="0" baseline="0" smtClean="0">
                          <a:ln>
                            <a:noFill/>
                          </a:ln>
                          <a:solidFill>
                            <a:srgbClr val="080808"/>
                          </a:solidFill>
                          <a:effectLst/>
                          <a:latin typeface="Tahoma" pitchFamily="34" charset="0"/>
                          <a:ea typeface="隶书" pitchFamily="49" charset="-122"/>
                        </a:rPr>
                        <a:t>开始发送消息</a:t>
                      </a:r>
                      <a:r>
                        <a:rPr kumimoji="0" lang="en-US" altLang="zh-CN" sz="1400" b="0" i="0" u="none" strike="noStrike" cap="none" normalizeH="0" baseline="0" smtClean="0">
                          <a:ln>
                            <a:noFill/>
                          </a:ln>
                          <a:solidFill>
                            <a:srgbClr val="080808"/>
                          </a:solidFill>
                          <a:effectLst/>
                          <a:latin typeface="Tahoma" pitchFamily="34" charset="0"/>
                          <a:ea typeface="隶书" pitchFamily="49" charset="-122"/>
                        </a:rPr>
                        <a:t>......"); </a:t>
                      </a:r>
                    </a:p>
                  </a:txBody>
                  <a:tcPr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工厂方法模式</a:t>
            </a:r>
          </a:p>
        </p:txBody>
      </p:sp>
      <p:sp>
        <p:nvSpPr>
          <p:cNvPr id="5123" name="Rectangle 3"/>
          <p:cNvSpPr>
            <a:spLocks noGrp="1" noChangeArrowheads="1"/>
          </p:cNvSpPr>
          <p:nvPr>
            <p:ph type="body" idx="1"/>
          </p:nvPr>
        </p:nvSpPr>
        <p:spPr>
          <a:noFill/>
        </p:spPr>
        <p:txBody>
          <a:bodyPr/>
          <a:lstStyle/>
          <a:p>
            <a:pPr eaLnBrk="1" hangingPunct="1">
              <a:lnSpc>
                <a:spcPct val="110000"/>
              </a:lnSpc>
            </a:pPr>
            <a:r>
              <a:rPr lang="zh-CN" altLang="en-US" sz="2800" smtClean="0"/>
              <a:t>简单工厂模式的不足</a:t>
            </a:r>
          </a:p>
          <a:p>
            <a:pPr lvl="1" eaLnBrk="1" hangingPunct="1">
              <a:lnSpc>
                <a:spcPct val="110000"/>
              </a:lnSpc>
            </a:pPr>
            <a:r>
              <a:rPr lang="zh-CN" altLang="en-US" sz="2200" smtClean="0"/>
              <a:t>在简单工厂模式中，只提供了一个工厂类，该工厂类处于对产品类进行实例化的中心位置，它知道每一个产品对象的创建细节，并决定何时实例化哪一个产品类。</a:t>
            </a:r>
            <a:r>
              <a:rPr lang="zh-CN" altLang="en-US" sz="2200" smtClean="0">
                <a:solidFill>
                  <a:srgbClr val="FF3300"/>
                </a:solidFill>
              </a:rPr>
              <a:t>简单工厂模式最大的缺点是当有新产品要加入到系统中时，必须修改工厂类，加入必要的处理逻辑，这违背了“开闭原则”。</a:t>
            </a:r>
            <a:r>
              <a:rPr lang="zh-CN" altLang="en-US" sz="2200" smtClean="0"/>
              <a:t>在简单工厂模式中，所有的产品都是由同一个工厂创建，工厂类职责较重，业务逻辑较为复杂，具体产品与工厂类之间的耦合度高，严重影响了系统的灵活性和扩展性，而工厂方法模式则可以很好地解决这一问题。</a:t>
            </a:r>
          </a:p>
          <a:p>
            <a:pPr lvl="1" eaLnBrk="1" hangingPunct="1">
              <a:lnSpc>
                <a:spcPct val="110000"/>
              </a:lnSpc>
              <a:buFont typeface="Wingdings" pitchFamily="2" charset="2"/>
              <a:buNone/>
            </a:pPr>
            <a:endParaRPr lang="en-US" altLang="zh-CN" sz="22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smtClean="0"/>
              <a:t>工厂方法模式</a:t>
            </a:r>
          </a:p>
        </p:txBody>
      </p:sp>
      <p:sp>
        <p:nvSpPr>
          <p:cNvPr id="32771" name="Rectangle 3"/>
          <p:cNvSpPr>
            <a:spLocks noGrp="1" noChangeArrowheads="1"/>
          </p:cNvSpPr>
          <p:nvPr>
            <p:ph type="body" idx="1"/>
          </p:nvPr>
        </p:nvSpPr>
        <p:spPr>
          <a:noFill/>
        </p:spPr>
        <p:txBody>
          <a:bodyPr/>
          <a:lstStyle/>
          <a:p>
            <a:pPr eaLnBrk="1" hangingPunct="1"/>
            <a:r>
              <a:rPr lang="zh-CN" altLang="en-US" smtClean="0"/>
              <a:t>模式应用</a:t>
            </a:r>
          </a:p>
          <a:p>
            <a:pPr lvl="1" eaLnBrk="1" hangingPunct="1"/>
            <a:r>
              <a:rPr lang="en-US" altLang="zh-CN" smtClean="0"/>
              <a:t>(3) JDBC</a:t>
            </a:r>
            <a:r>
              <a:rPr lang="zh-CN" altLang="en-US" smtClean="0"/>
              <a:t>中的工厂方法：</a:t>
            </a:r>
          </a:p>
        </p:txBody>
      </p:sp>
      <p:graphicFrame>
        <p:nvGraphicFramePr>
          <p:cNvPr id="179213" name="Group 13"/>
          <p:cNvGraphicFramePr>
            <a:graphicFrameLocks noGrp="1"/>
          </p:cNvGraphicFramePr>
          <p:nvPr/>
        </p:nvGraphicFramePr>
        <p:xfrm>
          <a:off x="914400" y="3124200"/>
          <a:ext cx="7696200" cy="2042132"/>
        </p:xfrm>
        <a:graphic>
          <a:graphicData uri="http://schemas.openxmlformats.org/drawingml/2006/table">
            <a:tbl>
              <a:tblPr/>
              <a:tblGrid>
                <a:gridCol w="7696200"/>
              </a:tblGrid>
              <a:tr h="2041525">
                <a:tc>
                  <a:txBody>
                    <a:bodyPr/>
                    <a:lstStyle/>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2000" b="0" i="0" u="none" strike="noStrike" cap="none" normalizeH="0" baseline="0" smtClean="0">
                          <a:ln>
                            <a:noFill/>
                          </a:ln>
                          <a:solidFill>
                            <a:srgbClr val="080808"/>
                          </a:solidFill>
                          <a:effectLst/>
                          <a:latin typeface="Times New Roman" pitchFamily="18" charset="0"/>
                          <a:ea typeface="隶书" pitchFamily="49" charset="-122"/>
                        </a:rPr>
                        <a:t>Connection </a:t>
                      </a:r>
                      <a:r>
                        <a:rPr kumimoji="0" lang="en-US" altLang="zh-CN" sz="2000" b="1" i="0" u="none" strike="noStrike" cap="none" normalizeH="0" baseline="0" smtClean="0">
                          <a:ln>
                            <a:noFill/>
                          </a:ln>
                          <a:solidFill>
                            <a:srgbClr val="FF3300"/>
                          </a:solidFill>
                          <a:effectLst/>
                          <a:latin typeface="Times New Roman" pitchFamily="18" charset="0"/>
                          <a:ea typeface="隶书" pitchFamily="49" charset="-122"/>
                        </a:rPr>
                        <a:t>conn=DriverManager.getConnection("jdbc:microsoft:sqlserver://localhost:1433; DatabaseName=DB;user=sa;password=");</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2000" b="0" i="0" u="none" strike="noStrike" cap="none" normalizeH="0" baseline="0" smtClean="0">
                          <a:ln>
                            <a:noFill/>
                          </a:ln>
                          <a:solidFill>
                            <a:srgbClr val="080808"/>
                          </a:solidFill>
                          <a:effectLst/>
                          <a:latin typeface="Times New Roman" pitchFamily="18" charset="0"/>
                          <a:ea typeface="隶书" pitchFamily="49" charset="-122"/>
                        </a:rPr>
                        <a:t>Statement </a:t>
                      </a:r>
                      <a:r>
                        <a:rPr kumimoji="0" lang="en-US" altLang="zh-CN" sz="2000" b="1" i="0" u="none" strike="noStrike" cap="none" normalizeH="0" baseline="0" smtClean="0">
                          <a:ln>
                            <a:noFill/>
                          </a:ln>
                          <a:solidFill>
                            <a:srgbClr val="FF3300"/>
                          </a:solidFill>
                          <a:effectLst/>
                          <a:latin typeface="Times New Roman" pitchFamily="18" charset="0"/>
                          <a:ea typeface="隶书" pitchFamily="49" charset="-122"/>
                        </a:rPr>
                        <a:t>statement=conn.createStatement();</a:t>
                      </a:r>
                    </a:p>
                    <a:p>
                      <a:pPr marL="0" marR="0" lvl="0" indent="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2000" b="0" i="0" u="none" strike="noStrike" cap="none" normalizeH="0" baseline="0" smtClean="0">
                          <a:ln>
                            <a:noFill/>
                          </a:ln>
                          <a:solidFill>
                            <a:srgbClr val="080808"/>
                          </a:solidFill>
                          <a:effectLst/>
                          <a:latin typeface="Times New Roman" pitchFamily="18" charset="0"/>
                          <a:ea typeface="隶书" pitchFamily="49" charset="-122"/>
                        </a:rPr>
                        <a:t>ResultSet </a:t>
                      </a:r>
                      <a:r>
                        <a:rPr kumimoji="0" lang="en-US" altLang="zh-CN" sz="2000" b="1" i="0" u="none" strike="noStrike" cap="none" normalizeH="0" baseline="0" smtClean="0">
                          <a:ln>
                            <a:noFill/>
                          </a:ln>
                          <a:solidFill>
                            <a:srgbClr val="FF3300"/>
                          </a:solidFill>
                          <a:effectLst/>
                          <a:latin typeface="Times New Roman" pitchFamily="18" charset="0"/>
                          <a:ea typeface="隶书" pitchFamily="49" charset="-122"/>
                        </a:rPr>
                        <a:t>rs=statement.executeQuery("select * from UserInfo");</a:t>
                      </a:r>
                    </a:p>
                  </a:txBody>
                  <a:tcPr marT="45706" marB="4570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smtClean="0"/>
              <a:t>工厂方法模式</a:t>
            </a:r>
          </a:p>
        </p:txBody>
      </p:sp>
      <p:sp>
        <p:nvSpPr>
          <p:cNvPr id="33795" name="Rectangle 3"/>
          <p:cNvSpPr>
            <a:spLocks noGrp="1" noChangeArrowheads="1"/>
          </p:cNvSpPr>
          <p:nvPr>
            <p:ph type="body" idx="1"/>
          </p:nvPr>
        </p:nvSpPr>
        <p:spPr>
          <a:xfrm>
            <a:off x="381000" y="1752600"/>
            <a:ext cx="8382000" cy="4572000"/>
          </a:xfrm>
          <a:noFill/>
        </p:spPr>
        <p:txBody>
          <a:bodyPr/>
          <a:lstStyle/>
          <a:p>
            <a:pPr eaLnBrk="1" hangingPunct="1">
              <a:lnSpc>
                <a:spcPct val="100000"/>
              </a:lnSpc>
            </a:pPr>
            <a:r>
              <a:rPr lang="zh-CN" altLang="en-US" sz="2400" dirty="0" smtClean="0"/>
              <a:t>模式扩展</a:t>
            </a:r>
          </a:p>
          <a:p>
            <a:pPr lvl="1" eaLnBrk="1" hangingPunct="1">
              <a:lnSpc>
                <a:spcPct val="100000"/>
              </a:lnSpc>
            </a:pPr>
            <a:r>
              <a:rPr lang="zh-CN" altLang="en-US" sz="1800" dirty="0" smtClean="0">
                <a:solidFill>
                  <a:srgbClr val="FF3300"/>
                </a:solidFill>
              </a:rPr>
              <a:t>使用多个工厂方法</a:t>
            </a:r>
            <a:r>
              <a:rPr lang="zh-CN" altLang="en-US" sz="1800" dirty="0" smtClean="0">
                <a:solidFill>
                  <a:schemeClr val="tx1"/>
                </a:solidFill>
              </a:rPr>
              <a:t>：</a:t>
            </a:r>
            <a:r>
              <a:rPr lang="zh-CN" altLang="en-US" sz="1800" dirty="0" smtClean="0"/>
              <a:t>在抽象工厂角色中可以定义多个工厂方法，从而使具体工厂角色实现这些不同的工厂方法，这些方法可以包含不同的业务逻辑，以满足对不同的产品对象的需求。</a:t>
            </a:r>
          </a:p>
          <a:p>
            <a:pPr lvl="1" eaLnBrk="1" hangingPunct="1">
              <a:lnSpc>
                <a:spcPct val="100000"/>
              </a:lnSpc>
            </a:pPr>
            <a:r>
              <a:rPr lang="zh-CN" altLang="en-US" sz="1800" dirty="0" smtClean="0">
                <a:solidFill>
                  <a:srgbClr val="FF3300"/>
                </a:solidFill>
              </a:rPr>
              <a:t>产品对象的重复使用</a:t>
            </a:r>
            <a:r>
              <a:rPr lang="zh-CN" altLang="en-US" sz="1800" dirty="0" smtClean="0"/>
              <a:t>：工厂对象将已经创建过的产品保存到一个集合（如数组、</a:t>
            </a:r>
            <a:r>
              <a:rPr lang="en-US" altLang="zh-CN" sz="1800" dirty="0" smtClean="0"/>
              <a:t>List</a:t>
            </a:r>
            <a:r>
              <a:rPr lang="zh-CN" altLang="en-US" sz="1800" dirty="0" smtClean="0"/>
              <a:t>等）中，然后根据客户对产品的请求，对集合进行查询。如果有满足要求的产品对象，就直接将该产品返回客户端；如果集合中没有这样的产品对象，那么就创建一个新的满足要求的产品对象，然后将这个对象再增加到集合中，再返回给客户端。 </a:t>
            </a:r>
          </a:p>
          <a:p>
            <a:pPr lvl="1" eaLnBrk="1" hangingPunct="1">
              <a:lnSpc>
                <a:spcPct val="100000"/>
              </a:lnSpc>
            </a:pPr>
            <a:r>
              <a:rPr lang="zh-CN" altLang="en-US" sz="1800" dirty="0" smtClean="0">
                <a:solidFill>
                  <a:srgbClr val="FF3300"/>
                </a:solidFill>
              </a:rPr>
              <a:t>多态性的丧失和模式的退化</a:t>
            </a:r>
            <a:r>
              <a:rPr lang="zh-CN" altLang="en-US" sz="1800" dirty="0" smtClean="0"/>
              <a:t>：如果工厂仅仅返回一个具体产品对象，便违背了工厂方法的用意，发生退化，此时就不再是工厂方法模式了。一般来说，工厂对象应当有一个抽象的父类型，如果工厂等级结构中只有一个具体工厂类的话，抽象工厂就可以省略，也将发生了退化。当只有一个具体工厂，在具体工厂中可以创建所有的产品对象，并且工厂方法设计为静态方法时，工厂方法模式就退化成简单工厂模式。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smtClean="0"/>
              <a:t>本章小结</a:t>
            </a:r>
          </a:p>
        </p:txBody>
      </p:sp>
      <p:sp>
        <p:nvSpPr>
          <p:cNvPr id="34819" name="Rectangle 3"/>
          <p:cNvSpPr>
            <a:spLocks noGrp="1" noChangeArrowheads="1"/>
          </p:cNvSpPr>
          <p:nvPr>
            <p:ph type="body" idx="1"/>
          </p:nvPr>
        </p:nvSpPr>
        <p:spPr/>
        <p:txBody>
          <a:bodyPr/>
          <a:lstStyle/>
          <a:p>
            <a:pPr eaLnBrk="1" hangingPunct="1">
              <a:lnSpc>
                <a:spcPct val="100000"/>
              </a:lnSpc>
            </a:pPr>
            <a:r>
              <a:rPr lang="zh-CN" altLang="en-US" sz="2000" smtClean="0"/>
              <a:t>工厂方法模式又称为工厂模式，它属于类创建型模式。在工厂方法模式中，工厂父类负责定义创建产品对象的公共接口，而工厂子类则负责生成具体的产品对象，这样做的目的是将产品类的实例化操作延迟到工厂子类中完成，即通过工厂子类来确定究竟应该实例化哪一个具体产品类。</a:t>
            </a:r>
          </a:p>
          <a:p>
            <a:pPr eaLnBrk="1" hangingPunct="1">
              <a:lnSpc>
                <a:spcPct val="100000"/>
              </a:lnSpc>
            </a:pPr>
            <a:r>
              <a:rPr lang="zh-CN" altLang="en-US" sz="2000" smtClean="0"/>
              <a:t>工厂方法模式包含四个角色：抽象产品是定义产品的接口，是工厂方法模式所创建对象的超类型，即产品对象的共同父类或接口；具体产品实现了抽象产品接口，某种类型的具体产品由专门的具体工厂创建，它们之间往往一一对应；抽象工厂中声明了工厂方法，用于返回一个产品，它是工厂方法模式的核心，任何在模式中创建对象的工厂类都必须实现该接口；具体工厂是抽象工厂类的子类，实现了抽象工厂中定义的工厂方法，并可由客户调用，返回一个具体产品类的实例。 </a:t>
            </a:r>
          </a:p>
          <a:p>
            <a:pPr eaLnBrk="1" hangingPunct="1">
              <a:lnSpc>
                <a:spcPct val="100000"/>
              </a:lnSpc>
            </a:pPr>
            <a:endParaRPr lang="en-US" altLang="zh-CN" sz="200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mtClean="0"/>
              <a:t>本章小结</a:t>
            </a:r>
          </a:p>
        </p:txBody>
      </p:sp>
      <p:sp>
        <p:nvSpPr>
          <p:cNvPr id="35843" name="Rectangle 3"/>
          <p:cNvSpPr>
            <a:spLocks noGrp="1" noChangeArrowheads="1"/>
          </p:cNvSpPr>
          <p:nvPr>
            <p:ph type="body" idx="1"/>
          </p:nvPr>
        </p:nvSpPr>
        <p:spPr/>
        <p:txBody>
          <a:bodyPr/>
          <a:lstStyle/>
          <a:p>
            <a:pPr eaLnBrk="1" hangingPunct="1">
              <a:lnSpc>
                <a:spcPct val="100000"/>
              </a:lnSpc>
            </a:pPr>
            <a:r>
              <a:rPr lang="zh-CN" altLang="en-US" sz="1800" smtClean="0"/>
              <a:t>工厂方法模式是简单工厂模式的进一步抽象和推广。由于使用了面向对象的多态性，工厂方法模式保持了简单工厂模式的优点，而且克服了它的缺点。在工厂方法模式中，核心的工厂类不再负责所有产品的创建，而是将具体创建工作交给子类去做。这个核心类仅仅负责给出具体工厂必须实现的接口，而不负责产品类被实例化这种细节，这使得工厂方法模式可以允许系统在不修改工厂角色的情况下引进新产品。 </a:t>
            </a:r>
          </a:p>
          <a:p>
            <a:pPr eaLnBrk="1" hangingPunct="1">
              <a:lnSpc>
                <a:spcPct val="100000"/>
              </a:lnSpc>
            </a:pPr>
            <a:r>
              <a:rPr lang="zh-CN" altLang="en-US" sz="1800" smtClean="0"/>
              <a:t>工厂方法模式的主要优点是增加新的产品类时无须修改现有系统，并封装了产品对象的创建细节，系统具有良好的灵活性和可扩展性；其缺点在于增加新产品的同时需要增加新的工厂，导致系统类的个数成对增加，在一定程度上增加了系统的复杂性。 </a:t>
            </a:r>
          </a:p>
          <a:p>
            <a:pPr eaLnBrk="1" hangingPunct="1">
              <a:lnSpc>
                <a:spcPct val="100000"/>
              </a:lnSpc>
            </a:pPr>
            <a:r>
              <a:rPr lang="zh-CN" altLang="en-US" sz="1800" smtClean="0"/>
              <a:t>工厂方法模式适用情况包括：一个类不知道它所需要的对象的类；一个类通过其子类来指定创建哪个对象；将创建对象的任务委托给多个工厂子类中的某一个，客户端在使用时可以无须关心是哪一个工厂子类创建产品子类，需要时再动态指定。</a:t>
            </a:r>
          </a:p>
          <a:p>
            <a:pPr eaLnBrk="1" hangingPunct="1">
              <a:lnSpc>
                <a:spcPct val="100000"/>
              </a:lnSpc>
            </a:pPr>
            <a:endParaRPr lang="en-US" altLang="zh-CN" sz="18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mtClean="0"/>
              <a:t>工厂方法模式</a:t>
            </a:r>
          </a:p>
        </p:txBody>
      </p:sp>
      <p:sp>
        <p:nvSpPr>
          <p:cNvPr id="6147" name="Rectangle 3"/>
          <p:cNvSpPr>
            <a:spLocks noGrp="1" noChangeArrowheads="1"/>
          </p:cNvSpPr>
          <p:nvPr>
            <p:ph type="body" idx="1"/>
          </p:nvPr>
        </p:nvSpPr>
        <p:spPr>
          <a:xfrm>
            <a:off x="381000" y="1752600"/>
            <a:ext cx="4343400" cy="4114800"/>
          </a:xfrm>
          <a:noFill/>
        </p:spPr>
        <p:txBody>
          <a:bodyPr/>
          <a:lstStyle/>
          <a:p>
            <a:pPr eaLnBrk="1" hangingPunct="1">
              <a:lnSpc>
                <a:spcPct val="110000"/>
              </a:lnSpc>
            </a:pPr>
            <a:r>
              <a:rPr lang="zh-CN" altLang="en-US" smtClean="0"/>
              <a:t>模式动机</a:t>
            </a:r>
          </a:p>
          <a:p>
            <a:pPr lvl="1" eaLnBrk="1" hangingPunct="1">
              <a:lnSpc>
                <a:spcPct val="110000"/>
              </a:lnSpc>
            </a:pPr>
            <a:r>
              <a:rPr lang="zh-CN" altLang="en-US" sz="2000" smtClean="0"/>
              <a:t>考虑这样一个系统，按钮工厂类可以返回一个具体的按钮实例，如圆形按钮、矩形按钮、菱形按钮等。在这个系统中，如果需要增加一种新类型的按钮，如椭圆形按钮，那么</a:t>
            </a:r>
            <a:r>
              <a:rPr lang="zh-CN" altLang="en-US" sz="2000" smtClean="0">
                <a:solidFill>
                  <a:srgbClr val="FF3300"/>
                </a:solidFill>
              </a:rPr>
              <a:t>除了增加一个新的具体产品类之外，还需要修改工厂类的代码，这就使得整个设计在一定程度上违反了“开闭原则”。</a:t>
            </a:r>
            <a:r>
              <a:rPr lang="zh-CN" altLang="en-US" sz="2000" smtClean="0"/>
              <a:t> </a:t>
            </a:r>
          </a:p>
        </p:txBody>
      </p:sp>
      <p:pic>
        <p:nvPicPr>
          <p:cNvPr id="614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2286000"/>
            <a:ext cx="3924300" cy="373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mtClean="0"/>
              <a:t>工厂方法模式</a:t>
            </a:r>
          </a:p>
        </p:txBody>
      </p:sp>
      <p:sp>
        <p:nvSpPr>
          <p:cNvPr id="7171" name="Rectangle 3"/>
          <p:cNvSpPr>
            <a:spLocks noGrp="1" noChangeArrowheads="1"/>
          </p:cNvSpPr>
          <p:nvPr>
            <p:ph type="body" idx="1"/>
          </p:nvPr>
        </p:nvSpPr>
        <p:spPr>
          <a:xfrm>
            <a:off x="381000" y="1752600"/>
            <a:ext cx="8305800" cy="4114800"/>
          </a:xfrm>
          <a:noFill/>
        </p:spPr>
        <p:txBody>
          <a:bodyPr/>
          <a:lstStyle/>
          <a:p>
            <a:pPr eaLnBrk="1" hangingPunct="1"/>
            <a:r>
              <a:rPr lang="zh-CN" altLang="en-US" sz="2800" smtClean="0"/>
              <a:t>模式动机</a:t>
            </a:r>
          </a:p>
          <a:p>
            <a:pPr lvl="1" eaLnBrk="1" hangingPunct="1"/>
            <a:r>
              <a:rPr lang="zh-CN" altLang="en-US" sz="2000" smtClean="0"/>
              <a:t>现在对该系统进行修改，不再设计一个按钮工厂类来统一负责所有产品的创建，而是</a:t>
            </a:r>
            <a:r>
              <a:rPr lang="zh-CN" altLang="en-US" sz="2000" smtClean="0">
                <a:solidFill>
                  <a:srgbClr val="FF3300"/>
                </a:solidFill>
              </a:rPr>
              <a:t>将具体按钮的创建过程交给专门的工厂子类去完成</a:t>
            </a:r>
            <a:r>
              <a:rPr lang="zh-CN" altLang="en-US" sz="2000" smtClean="0"/>
              <a:t>，我们</a:t>
            </a:r>
            <a:r>
              <a:rPr lang="zh-CN" altLang="en-US" sz="2000" smtClean="0">
                <a:solidFill>
                  <a:srgbClr val="FF3300"/>
                </a:solidFill>
              </a:rPr>
              <a:t>先定义一个抽象的按钮工厂类</a:t>
            </a:r>
            <a:r>
              <a:rPr lang="zh-CN" altLang="en-US" sz="2000" smtClean="0"/>
              <a:t>，</a:t>
            </a:r>
            <a:r>
              <a:rPr lang="zh-CN" altLang="en-US" sz="2000" smtClean="0">
                <a:solidFill>
                  <a:srgbClr val="FF3300"/>
                </a:solidFill>
              </a:rPr>
              <a:t>再定义具体的工厂类来生成圆形按钮、矩形按钮、菱形按钮等</a:t>
            </a:r>
            <a:r>
              <a:rPr lang="zh-CN" altLang="en-US" sz="2000" smtClean="0"/>
              <a:t>，它们实现在抽象按钮工厂类中定义的方法。这种抽象化的结果使这种结构</a:t>
            </a:r>
            <a:r>
              <a:rPr lang="zh-CN" altLang="en-US" sz="2000" smtClean="0">
                <a:solidFill>
                  <a:srgbClr val="FF3300"/>
                </a:solidFill>
              </a:rPr>
              <a:t>可以在不修改具体工厂类的情况下引进新的产品</a:t>
            </a:r>
            <a:r>
              <a:rPr lang="zh-CN" altLang="en-US" sz="2000" smtClean="0"/>
              <a:t>，如果出现新的按钮类型，只需要为这种新类型的按钮创建一个具体的工厂类就可以获得该新按钮的实例，这一特点无疑使得工厂方法模式具有超越简单工厂模式的优越性，</a:t>
            </a:r>
            <a:r>
              <a:rPr lang="zh-CN" altLang="en-US" sz="2000" smtClean="0">
                <a:solidFill>
                  <a:srgbClr val="FF3300"/>
                </a:solidFill>
              </a:rPr>
              <a:t>更加符合“开闭原则”</a:t>
            </a:r>
            <a:r>
              <a:rPr lang="zh-CN" altLang="en-US" sz="2000" smtClean="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mtClean="0"/>
              <a:t>工厂方法模式</a:t>
            </a:r>
          </a:p>
        </p:txBody>
      </p:sp>
      <p:sp>
        <p:nvSpPr>
          <p:cNvPr id="8195" name="Rectangle 3"/>
          <p:cNvSpPr>
            <a:spLocks noGrp="1" noChangeArrowheads="1"/>
          </p:cNvSpPr>
          <p:nvPr>
            <p:ph type="body" idx="1"/>
          </p:nvPr>
        </p:nvSpPr>
        <p:spPr>
          <a:xfrm>
            <a:off x="381000" y="1752600"/>
            <a:ext cx="8305800" cy="4114800"/>
          </a:xfrm>
          <a:noFill/>
        </p:spPr>
        <p:txBody>
          <a:bodyPr/>
          <a:lstStyle/>
          <a:p>
            <a:pPr eaLnBrk="1" hangingPunct="1"/>
            <a:r>
              <a:rPr lang="zh-CN" altLang="en-US" smtClean="0"/>
              <a:t>模式动机</a:t>
            </a:r>
          </a:p>
          <a:p>
            <a:pPr lvl="1" eaLnBrk="1" hangingPunct="1"/>
            <a:r>
              <a:rPr lang="zh-CN" altLang="en-US" sz="1800" smtClean="0"/>
              <a:t>使用工厂方法模式设计的按钮工厂</a:t>
            </a:r>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2133600"/>
            <a:ext cx="4113213" cy="456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mtClean="0"/>
              <a:t>工厂方法模式</a:t>
            </a:r>
          </a:p>
        </p:txBody>
      </p:sp>
      <p:sp>
        <p:nvSpPr>
          <p:cNvPr id="9219" name="Rectangle 3"/>
          <p:cNvSpPr>
            <a:spLocks noGrp="1" noChangeArrowheads="1"/>
          </p:cNvSpPr>
          <p:nvPr>
            <p:ph type="body" idx="1"/>
          </p:nvPr>
        </p:nvSpPr>
        <p:spPr>
          <a:noFill/>
        </p:spPr>
        <p:txBody>
          <a:bodyPr/>
          <a:lstStyle/>
          <a:p>
            <a:pPr eaLnBrk="1" hangingPunct="1">
              <a:lnSpc>
                <a:spcPct val="110000"/>
              </a:lnSpc>
            </a:pPr>
            <a:r>
              <a:rPr lang="zh-CN" altLang="en-US" dirty="0" smtClean="0"/>
              <a:t>模式定义</a:t>
            </a:r>
          </a:p>
          <a:p>
            <a:pPr lvl="1" algn="just" eaLnBrk="1" hangingPunct="1">
              <a:lnSpc>
                <a:spcPct val="110000"/>
              </a:lnSpc>
            </a:pPr>
            <a:r>
              <a:rPr lang="zh-CN" altLang="en-US" dirty="0" smtClean="0"/>
              <a:t>工厂方法模式</a:t>
            </a:r>
            <a:r>
              <a:rPr lang="en-US" altLang="zh-CN" dirty="0" smtClean="0"/>
              <a:t>(Factory Method Pattern)</a:t>
            </a:r>
            <a:r>
              <a:rPr lang="zh-CN" altLang="en-US" dirty="0" smtClean="0"/>
              <a:t>又称为工厂模式，也叫</a:t>
            </a:r>
            <a:r>
              <a:rPr lang="zh-CN" altLang="en-US" dirty="0" smtClean="0">
                <a:solidFill>
                  <a:srgbClr val="FF3300"/>
                </a:solidFill>
              </a:rPr>
              <a:t>虚拟构造器</a:t>
            </a:r>
            <a:r>
              <a:rPr lang="en-US" altLang="zh-CN" dirty="0" smtClean="0">
                <a:solidFill>
                  <a:srgbClr val="FF3300"/>
                </a:solidFill>
              </a:rPr>
              <a:t>(Virtual Constructor)</a:t>
            </a:r>
            <a:r>
              <a:rPr lang="zh-CN" altLang="en-US" dirty="0" smtClean="0">
                <a:solidFill>
                  <a:srgbClr val="FF3300"/>
                </a:solidFill>
              </a:rPr>
              <a:t>模式</a:t>
            </a:r>
            <a:r>
              <a:rPr lang="zh-CN" altLang="en-US" dirty="0" smtClean="0"/>
              <a:t>或者</a:t>
            </a:r>
            <a:r>
              <a:rPr lang="zh-CN" altLang="en-US" dirty="0" smtClean="0">
                <a:solidFill>
                  <a:srgbClr val="FF3300"/>
                </a:solidFill>
              </a:rPr>
              <a:t>多态工厂</a:t>
            </a:r>
            <a:r>
              <a:rPr lang="en-US" altLang="zh-CN" dirty="0" smtClean="0">
                <a:solidFill>
                  <a:srgbClr val="FF3300"/>
                </a:solidFill>
              </a:rPr>
              <a:t>(Polymorphic Factory)</a:t>
            </a:r>
            <a:r>
              <a:rPr lang="zh-CN" altLang="en-US" dirty="0" smtClean="0">
                <a:solidFill>
                  <a:srgbClr val="FF3300"/>
                </a:solidFill>
              </a:rPr>
              <a:t>模式</a:t>
            </a:r>
            <a:r>
              <a:rPr lang="zh-CN" altLang="en-US" dirty="0" smtClean="0"/>
              <a:t>，它属于类创建型模式。在工厂方法模式中，工厂</a:t>
            </a:r>
            <a:r>
              <a:rPr lang="zh-CN" altLang="en-US" dirty="0" smtClean="0">
                <a:solidFill>
                  <a:srgbClr val="FF0000"/>
                </a:solidFill>
              </a:rPr>
              <a:t>父类</a:t>
            </a:r>
            <a:r>
              <a:rPr lang="zh-CN" altLang="en-US" dirty="0" smtClean="0"/>
              <a:t>负责定义创建产品对象的</a:t>
            </a:r>
            <a:r>
              <a:rPr lang="zh-CN" altLang="en-US" dirty="0" smtClean="0">
                <a:solidFill>
                  <a:srgbClr val="FF0000"/>
                </a:solidFill>
              </a:rPr>
              <a:t>公共</a:t>
            </a:r>
            <a:r>
              <a:rPr lang="zh-CN" altLang="en-US" dirty="0" smtClean="0"/>
              <a:t>接口，而工厂</a:t>
            </a:r>
            <a:r>
              <a:rPr lang="zh-CN" altLang="en-US" dirty="0" smtClean="0">
                <a:solidFill>
                  <a:srgbClr val="FF0000"/>
                </a:solidFill>
              </a:rPr>
              <a:t>子类</a:t>
            </a:r>
            <a:r>
              <a:rPr lang="zh-CN" altLang="en-US" dirty="0" smtClean="0"/>
              <a:t>则负责生成</a:t>
            </a:r>
            <a:r>
              <a:rPr lang="zh-CN" altLang="en-US" dirty="0" smtClean="0">
                <a:solidFill>
                  <a:srgbClr val="FF0000"/>
                </a:solidFill>
              </a:rPr>
              <a:t>具体的</a:t>
            </a:r>
            <a:r>
              <a:rPr lang="zh-CN" altLang="en-US" dirty="0" smtClean="0"/>
              <a:t>产品对象，这样做的目的是将产品类的实例化操作延迟到工厂子类中完成，即通过工厂子类来确定究竟应该实例化哪一个具体产品类。</a:t>
            </a:r>
          </a:p>
          <a:p>
            <a:pPr eaLnBrk="1" hangingPunct="1">
              <a:lnSpc>
                <a:spcPct val="110000"/>
              </a:lnSpc>
            </a:pPr>
            <a:endParaRPr lang="en-US" altLang="zh-CN"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mtClean="0"/>
              <a:t>工厂方法模式</a:t>
            </a:r>
          </a:p>
        </p:txBody>
      </p:sp>
      <p:sp>
        <p:nvSpPr>
          <p:cNvPr id="10243" name="Rectangle 3"/>
          <p:cNvSpPr>
            <a:spLocks noGrp="1" noChangeArrowheads="1"/>
          </p:cNvSpPr>
          <p:nvPr>
            <p:ph type="body" idx="1"/>
          </p:nvPr>
        </p:nvSpPr>
        <p:spPr>
          <a:noFill/>
        </p:spPr>
        <p:txBody>
          <a:bodyPr/>
          <a:lstStyle/>
          <a:p>
            <a:pPr eaLnBrk="1" hangingPunct="1"/>
            <a:r>
              <a:rPr lang="zh-CN" altLang="en-US" smtClean="0"/>
              <a:t>模式定义</a:t>
            </a:r>
          </a:p>
          <a:p>
            <a:pPr lvl="1" eaLnBrk="1" hangingPunct="1"/>
            <a:r>
              <a:rPr lang="en-US" altLang="zh-CN" smtClean="0">
                <a:solidFill>
                  <a:srgbClr val="0000FF"/>
                </a:solidFill>
              </a:rPr>
              <a:t>Factory Method Pattern</a:t>
            </a:r>
            <a:r>
              <a:rPr lang="en-US" altLang="zh-CN" smtClean="0"/>
              <a:t>: Define an </a:t>
            </a:r>
            <a:r>
              <a:rPr lang="en-US" altLang="zh-CN" smtClean="0">
                <a:solidFill>
                  <a:srgbClr val="FF3300"/>
                </a:solidFill>
              </a:rPr>
              <a:t>interface</a:t>
            </a:r>
            <a:r>
              <a:rPr lang="en-US" altLang="zh-CN" smtClean="0"/>
              <a:t> for creating an object, but let </a:t>
            </a:r>
            <a:r>
              <a:rPr lang="en-US" altLang="zh-CN" smtClean="0">
                <a:solidFill>
                  <a:srgbClr val="FF3300"/>
                </a:solidFill>
              </a:rPr>
              <a:t>subclasses</a:t>
            </a:r>
            <a:r>
              <a:rPr lang="en-US" altLang="zh-CN" smtClean="0"/>
              <a:t> </a:t>
            </a:r>
            <a:r>
              <a:rPr lang="en-US" altLang="zh-CN" smtClean="0">
                <a:solidFill>
                  <a:srgbClr val="FF3300"/>
                </a:solidFill>
              </a:rPr>
              <a:t>decide which class to instantiate</a:t>
            </a:r>
            <a:r>
              <a:rPr lang="en-US" altLang="zh-CN" smtClean="0"/>
              <a:t>. Factory Method lets a class </a:t>
            </a:r>
            <a:r>
              <a:rPr lang="en-US" altLang="zh-CN" smtClean="0">
                <a:solidFill>
                  <a:srgbClr val="FF3300"/>
                </a:solidFill>
              </a:rPr>
              <a:t>defer instantiation to subclasses</a:t>
            </a:r>
            <a:r>
              <a:rPr lang="en-US" altLang="zh-CN" smtClean="0"/>
              <a:t>. </a:t>
            </a:r>
          </a:p>
          <a:p>
            <a:pPr lvl="1" eaLnBrk="1" hangingPunct="1"/>
            <a:r>
              <a:rPr lang="en-US" altLang="zh-CN" smtClean="0"/>
              <a:t>Frequency of use: </a:t>
            </a:r>
            <a:r>
              <a:rPr lang="en-US" altLang="zh-CN" smtClean="0">
                <a:solidFill>
                  <a:srgbClr val="FF3300"/>
                </a:solidFill>
              </a:rPr>
              <a:t>high</a:t>
            </a:r>
            <a:r>
              <a:rPr lang="en-US" altLang="zh-CN" smtClean="0"/>
              <a:t> </a:t>
            </a:r>
          </a:p>
          <a:p>
            <a:pPr eaLnBrk="1" hangingPunct="1"/>
            <a:endParaRPr lang="en-US" altLang="zh-CN" smtClean="0"/>
          </a:p>
        </p:txBody>
      </p:sp>
      <p:pic>
        <p:nvPicPr>
          <p:cNvPr id="10244" name="Picture 4" descr="use_hig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4360863"/>
            <a:ext cx="14478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mtClean="0"/>
              <a:t>工厂方法模式</a:t>
            </a:r>
          </a:p>
        </p:txBody>
      </p:sp>
      <p:sp>
        <p:nvSpPr>
          <p:cNvPr id="11267" name="Rectangle 3"/>
          <p:cNvSpPr>
            <a:spLocks noGrp="1" noChangeArrowheads="1"/>
          </p:cNvSpPr>
          <p:nvPr>
            <p:ph type="body" idx="1"/>
          </p:nvPr>
        </p:nvSpPr>
        <p:spPr>
          <a:noFill/>
        </p:spPr>
        <p:txBody>
          <a:bodyPr/>
          <a:lstStyle/>
          <a:p>
            <a:pPr eaLnBrk="1" hangingPunct="1"/>
            <a:r>
              <a:rPr lang="zh-CN" altLang="en-US" smtClean="0"/>
              <a:t>模式结构</a:t>
            </a:r>
          </a:p>
          <a:p>
            <a:pPr eaLnBrk="1" hangingPunct="1"/>
            <a:endParaRPr lang="en-US" altLang="zh-CN" smtClean="0"/>
          </a:p>
        </p:txBody>
      </p:sp>
      <p:pic>
        <p:nvPicPr>
          <p:cNvPr id="11268"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514600"/>
            <a:ext cx="7419975" cy="373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362200" y="2667000"/>
            <a:ext cx="902811" cy="307777"/>
          </a:xfrm>
          <a:prstGeom prst="rect">
            <a:avLst/>
          </a:prstGeom>
          <a:noFill/>
        </p:spPr>
        <p:txBody>
          <a:bodyPr wrap="none" rtlCol="0">
            <a:spAutoFit/>
          </a:bodyPr>
          <a:lstStyle/>
          <a:p>
            <a:r>
              <a:rPr lang="zh-CN" altLang="en-US" dirty="0" smtClean="0"/>
              <a:t>抽象产品</a:t>
            </a:r>
            <a:endParaRPr lang="zh-CN" altLang="en-US" dirty="0"/>
          </a:p>
        </p:txBody>
      </p:sp>
      <p:sp>
        <p:nvSpPr>
          <p:cNvPr id="6" name="TextBox 5"/>
          <p:cNvSpPr txBox="1"/>
          <p:nvPr/>
        </p:nvSpPr>
        <p:spPr>
          <a:xfrm>
            <a:off x="8216111" y="4343400"/>
            <a:ext cx="902811" cy="307777"/>
          </a:xfrm>
          <a:prstGeom prst="rect">
            <a:avLst/>
          </a:prstGeom>
          <a:noFill/>
        </p:spPr>
        <p:txBody>
          <a:bodyPr wrap="none" rtlCol="0">
            <a:spAutoFit/>
          </a:bodyPr>
          <a:lstStyle/>
          <a:p>
            <a:r>
              <a:rPr lang="zh-CN" altLang="en-US" dirty="0" smtClean="0"/>
              <a:t>具体</a:t>
            </a:r>
            <a:r>
              <a:rPr lang="zh-CN" altLang="en-US" dirty="0"/>
              <a:t>工厂</a:t>
            </a:r>
          </a:p>
        </p:txBody>
      </p:sp>
      <p:sp>
        <p:nvSpPr>
          <p:cNvPr id="7" name="TextBox 6"/>
          <p:cNvSpPr txBox="1"/>
          <p:nvPr/>
        </p:nvSpPr>
        <p:spPr>
          <a:xfrm>
            <a:off x="2743200" y="4333838"/>
            <a:ext cx="902811" cy="307777"/>
          </a:xfrm>
          <a:prstGeom prst="rect">
            <a:avLst/>
          </a:prstGeom>
          <a:noFill/>
        </p:spPr>
        <p:txBody>
          <a:bodyPr wrap="none" rtlCol="0">
            <a:spAutoFit/>
          </a:bodyPr>
          <a:lstStyle/>
          <a:p>
            <a:r>
              <a:rPr lang="zh-CN" altLang="en-US" dirty="0"/>
              <a:t>具体</a:t>
            </a:r>
            <a:r>
              <a:rPr lang="zh-CN" altLang="en-US" dirty="0" smtClean="0"/>
              <a:t>产品</a:t>
            </a:r>
            <a:endParaRPr lang="zh-CN" altLang="en-US" dirty="0"/>
          </a:p>
        </p:txBody>
      </p:sp>
      <p:sp>
        <p:nvSpPr>
          <p:cNvPr id="8" name="TextBox 7"/>
          <p:cNvSpPr txBox="1"/>
          <p:nvPr/>
        </p:nvSpPr>
        <p:spPr>
          <a:xfrm>
            <a:off x="8253714" y="2496273"/>
            <a:ext cx="902811" cy="307777"/>
          </a:xfrm>
          <a:prstGeom prst="rect">
            <a:avLst/>
          </a:prstGeom>
          <a:noFill/>
        </p:spPr>
        <p:txBody>
          <a:bodyPr wrap="none" rtlCol="0">
            <a:spAutoFit/>
          </a:bodyPr>
          <a:lstStyle/>
          <a:p>
            <a:r>
              <a:rPr lang="zh-CN" altLang="en-US" dirty="0" smtClean="0"/>
              <a:t>抽象工厂</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1106</TotalTime>
  <Words>2839</Words>
  <Application>Microsoft Office PowerPoint</Application>
  <PresentationFormat>全屏显示(4:3)</PresentationFormat>
  <Paragraphs>193</Paragraphs>
  <Slides>33</Slides>
  <Notes>0</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默认设计模板</vt:lpstr>
      <vt:lpstr>PowerPoint 演示文稿</vt:lpstr>
      <vt:lpstr>教学内容</vt:lpstr>
      <vt:lpstr>工厂方法模式</vt:lpstr>
      <vt:lpstr>工厂方法模式</vt:lpstr>
      <vt:lpstr>工厂方法模式</vt:lpstr>
      <vt:lpstr>工厂方法模式</vt:lpstr>
      <vt:lpstr>工厂方法模式</vt:lpstr>
      <vt:lpstr>工厂方法模式</vt:lpstr>
      <vt:lpstr>工厂方法模式</vt:lpstr>
      <vt:lpstr>工厂方法模式</vt:lpstr>
      <vt:lpstr>工厂方法模式</vt:lpstr>
      <vt:lpstr>工厂方法模式</vt:lpstr>
      <vt:lpstr>工厂方法模式</vt:lpstr>
      <vt:lpstr>工厂方法模式</vt:lpstr>
      <vt:lpstr>工厂方法模式</vt:lpstr>
      <vt:lpstr>工厂方法模式</vt:lpstr>
      <vt:lpstr>工厂方法模式</vt:lpstr>
      <vt:lpstr>工厂方法模式</vt:lpstr>
      <vt:lpstr>工厂方法模式</vt:lpstr>
      <vt:lpstr>工厂方法模式</vt:lpstr>
      <vt:lpstr>工厂方法模式</vt:lpstr>
      <vt:lpstr>工厂方法模式</vt:lpstr>
      <vt:lpstr>工厂方法模式</vt:lpstr>
      <vt:lpstr>工厂方法模式</vt:lpstr>
      <vt:lpstr>工厂方法模式</vt:lpstr>
      <vt:lpstr>工厂方法模式</vt:lpstr>
      <vt:lpstr>工厂方法模式</vt:lpstr>
      <vt:lpstr>工厂方法模式</vt:lpstr>
      <vt:lpstr>工厂方法模式</vt:lpstr>
      <vt:lpstr>工厂方法模式</vt:lpstr>
      <vt:lpstr>工厂方法模式</vt:lpstr>
      <vt:lpstr>本章小结</vt:lpstr>
      <vt:lpstr>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jiangcongfeng</dc:creator>
  <cp:lastModifiedBy>jiangcongfeng</cp:lastModifiedBy>
  <cp:revision>587</cp:revision>
  <cp:lastPrinted>1601-01-01T00:00:00Z</cp:lastPrinted>
  <dcterms:created xsi:type="dcterms:W3CDTF">1601-01-01T00:00:00Z</dcterms:created>
  <dcterms:modified xsi:type="dcterms:W3CDTF">2019-09-24T07:04:56Z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