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83" r:id="rId5"/>
    <p:sldId id="290" r:id="rId6"/>
    <p:sldId id="279" r:id="rId7"/>
    <p:sldId id="280" r:id="rId8"/>
    <p:sldId id="270" r:id="rId9"/>
    <p:sldId id="271" r:id="rId10"/>
    <p:sldId id="300" r:id="rId11"/>
    <p:sldId id="296" r:id="rId12"/>
    <p:sldId id="297" r:id="rId13"/>
    <p:sldId id="298" r:id="rId14"/>
    <p:sldId id="299" r:id="rId15"/>
    <p:sldId id="272" r:id="rId16"/>
    <p:sldId id="301" r:id="rId17"/>
    <p:sldId id="282" r:id="rId18"/>
    <p:sldId id="288" r:id="rId19"/>
    <p:sldId id="273" r:id="rId20"/>
    <p:sldId id="291" r:id="rId21"/>
    <p:sldId id="275" r:id="rId22"/>
    <p:sldId id="276" r:id="rId23"/>
    <p:sldId id="292" r:id="rId24"/>
    <p:sldId id="293" r:id="rId25"/>
    <p:sldId id="294" r:id="rId26"/>
    <p:sldId id="278" r:id="rId27"/>
    <p:sldId id="295" r:id="rId28"/>
    <p:sldId id="261" r:id="rId2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FF6600"/>
    <a:srgbClr val="004AB8"/>
    <a:srgbClr val="009900"/>
    <a:srgbClr val="008000"/>
    <a:srgbClr val="333333"/>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084" y="-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600" y="874713"/>
            <a:ext cx="6096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 name="Rectangle 2"/>
          <p:cNvSpPr>
            <a:spLocks noGrp="1" noChangeArrowheads="1"/>
          </p:cNvSpPr>
          <p:nvPr>
            <p:ph type="ctrTitle"/>
          </p:nvPr>
        </p:nvSpPr>
        <p:spPr>
          <a:xfrm>
            <a:off x="1371600" y="533400"/>
            <a:ext cx="2895600" cy="1219200"/>
          </a:xfrm>
          <a:effectLst>
            <a:outerShdw dist="35921" dir="2700000" algn="ctr" rotWithShape="0">
              <a:schemeClr val="bg2">
                <a:alpha val="50000"/>
              </a:schemeClr>
            </a:outerShdw>
          </a:effectLst>
        </p:spPr>
        <p:txBody>
          <a:bodyPr/>
          <a:lstStyle>
            <a:lvl1pPr>
              <a:defRPr>
                <a:solidFill>
                  <a:srgbClr val="009900"/>
                </a:solidFill>
              </a:defRPr>
            </a:lvl1pPr>
          </a:lstStyle>
          <a:p>
            <a:r>
              <a:rPr lang="zh-CN" altLang="en-US"/>
              <a:t>第几章</a:t>
            </a:r>
          </a:p>
        </p:txBody>
      </p:sp>
      <p:sp>
        <p:nvSpPr>
          <p:cNvPr id="5123" name="Rectangle 3"/>
          <p:cNvSpPr>
            <a:spLocks noGrp="1" noChangeArrowheads="1"/>
          </p:cNvSpPr>
          <p:nvPr>
            <p:ph type="subTitle" idx="1"/>
          </p:nvPr>
        </p:nvSpPr>
        <p:spPr>
          <a:xfrm>
            <a:off x="1371600" y="2209800"/>
            <a:ext cx="5638800" cy="685800"/>
          </a:xfrm>
          <a:effectLst>
            <a:outerShdw dist="35921" dir="2700000" algn="ctr" rotWithShape="0">
              <a:schemeClr val="bg2"/>
            </a:outerShdw>
          </a:effectLst>
        </p:spPr>
        <p:txBody>
          <a:bodyPr/>
          <a:lstStyle>
            <a:lvl1pPr marL="0" indent="0">
              <a:buFont typeface="Wingdings" pitchFamily="2" charset="2"/>
              <a:buNone/>
              <a:defRPr sz="4000">
                <a:ea typeface="黑体" pitchFamily="2" charset="-122"/>
              </a:defRPr>
            </a:lvl1pPr>
          </a:lstStyle>
          <a:p>
            <a:r>
              <a:rPr lang="zh-CN" altLang="en-US"/>
              <a:t>章标题章标题章标题</a:t>
            </a:r>
          </a:p>
        </p:txBody>
      </p:sp>
    </p:spTree>
    <p:extLst>
      <p:ext uri="{BB962C8B-B14F-4D97-AF65-F5344CB8AC3E}">
        <p14:creationId xmlns:p14="http://schemas.microsoft.com/office/powerpoint/2010/main" val="4088682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CE96477-7BF7-4ABD-9C56-306CBF3F91D2}" type="slidenum">
              <a:rPr lang="en-US" altLang="zh-CN"/>
              <a:pPr>
                <a:defRPr/>
              </a:pPr>
              <a:t>‹#›</a:t>
            </a:fld>
            <a:endParaRPr lang="en-US" altLang="zh-CN"/>
          </a:p>
        </p:txBody>
      </p:sp>
    </p:spTree>
    <p:extLst>
      <p:ext uri="{BB962C8B-B14F-4D97-AF65-F5344CB8AC3E}">
        <p14:creationId xmlns:p14="http://schemas.microsoft.com/office/powerpoint/2010/main" val="1395739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914400"/>
            <a:ext cx="2095500" cy="4953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914400"/>
            <a:ext cx="6134100" cy="4953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FEC6D9B-5F98-483E-96B4-9CEDC95C9132}" type="slidenum">
              <a:rPr lang="en-US" altLang="zh-CN"/>
              <a:pPr>
                <a:defRPr/>
              </a:pPr>
              <a:t>‹#›</a:t>
            </a:fld>
            <a:endParaRPr lang="en-US" altLang="zh-CN"/>
          </a:p>
        </p:txBody>
      </p:sp>
    </p:spTree>
    <p:extLst>
      <p:ext uri="{BB962C8B-B14F-4D97-AF65-F5344CB8AC3E}">
        <p14:creationId xmlns:p14="http://schemas.microsoft.com/office/powerpoint/2010/main" val="1708481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914400"/>
            <a:ext cx="45720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EFFB8CB-DE04-4263-A8D9-BF81ED0D8633}" type="slidenum">
              <a:rPr lang="en-US" altLang="zh-CN"/>
              <a:pPr>
                <a:defRPr/>
              </a:pPr>
              <a:t>‹#›</a:t>
            </a:fld>
            <a:endParaRPr lang="en-US" altLang="zh-CN"/>
          </a:p>
        </p:txBody>
      </p:sp>
    </p:spTree>
    <p:extLst>
      <p:ext uri="{BB962C8B-B14F-4D97-AF65-F5344CB8AC3E}">
        <p14:creationId xmlns:p14="http://schemas.microsoft.com/office/powerpoint/2010/main" val="3877253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8966AE7-B7D9-4C71-BA0C-9D8CAAB10668}" type="slidenum">
              <a:rPr lang="en-US" altLang="zh-CN"/>
              <a:pPr>
                <a:defRPr/>
              </a:pPr>
              <a:t>‹#›</a:t>
            </a:fld>
            <a:endParaRPr lang="en-US" altLang="zh-CN"/>
          </a:p>
        </p:txBody>
      </p:sp>
    </p:spTree>
    <p:extLst>
      <p:ext uri="{BB962C8B-B14F-4D97-AF65-F5344CB8AC3E}">
        <p14:creationId xmlns:p14="http://schemas.microsoft.com/office/powerpoint/2010/main" val="4223569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8D495CD-B081-4980-A62B-69BD3E7FCAC4}" type="slidenum">
              <a:rPr lang="en-US" altLang="zh-CN"/>
              <a:pPr>
                <a:defRPr/>
              </a:pPr>
              <a:t>‹#›</a:t>
            </a:fld>
            <a:endParaRPr lang="en-US" altLang="zh-CN"/>
          </a:p>
        </p:txBody>
      </p:sp>
    </p:spTree>
    <p:extLst>
      <p:ext uri="{BB962C8B-B14F-4D97-AF65-F5344CB8AC3E}">
        <p14:creationId xmlns:p14="http://schemas.microsoft.com/office/powerpoint/2010/main" val="2596497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8D8C2E6-25C1-44EA-8CB6-10D3BC6C7BB0}" type="slidenum">
              <a:rPr lang="en-US" altLang="zh-CN"/>
              <a:pPr>
                <a:defRPr/>
              </a:pPr>
              <a:t>‹#›</a:t>
            </a:fld>
            <a:endParaRPr lang="en-US" altLang="zh-CN"/>
          </a:p>
        </p:txBody>
      </p:sp>
    </p:spTree>
    <p:extLst>
      <p:ext uri="{BB962C8B-B14F-4D97-AF65-F5344CB8AC3E}">
        <p14:creationId xmlns:p14="http://schemas.microsoft.com/office/powerpoint/2010/main" val="2823779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05B6B28D-2354-4CD7-A798-549E008D40CC}" type="slidenum">
              <a:rPr lang="en-US" altLang="zh-CN"/>
              <a:pPr>
                <a:defRPr/>
              </a:pPr>
              <a:t>‹#›</a:t>
            </a:fld>
            <a:endParaRPr lang="en-US" altLang="zh-CN"/>
          </a:p>
        </p:txBody>
      </p:sp>
    </p:spTree>
    <p:extLst>
      <p:ext uri="{BB962C8B-B14F-4D97-AF65-F5344CB8AC3E}">
        <p14:creationId xmlns:p14="http://schemas.microsoft.com/office/powerpoint/2010/main" val="626579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BB858B0F-B949-4F05-980B-A9CE7A6DCA11}" type="slidenum">
              <a:rPr lang="en-US" altLang="zh-CN"/>
              <a:pPr>
                <a:defRPr/>
              </a:pPr>
              <a:t>‹#›</a:t>
            </a:fld>
            <a:endParaRPr lang="en-US" altLang="zh-CN"/>
          </a:p>
        </p:txBody>
      </p:sp>
    </p:spTree>
    <p:extLst>
      <p:ext uri="{BB962C8B-B14F-4D97-AF65-F5344CB8AC3E}">
        <p14:creationId xmlns:p14="http://schemas.microsoft.com/office/powerpoint/2010/main" val="3530910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6AB3E972-3E57-4CFA-BBF5-8EAD0A352439}" type="slidenum">
              <a:rPr lang="en-US" altLang="zh-CN"/>
              <a:pPr>
                <a:defRPr/>
              </a:pPr>
              <a:t>‹#›</a:t>
            </a:fld>
            <a:endParaRPr lang="en-US" altLang="zh-CN"/>
          </a:p>
        </p:txBody>
      </p:sp>
    </p:spTree>
    <p:extLst>
      <p:ext uri="{BB962C8B-B14F-4D97-AF65-F5344CB8AC3E}">
        <p14:creationId xmlns:p14="http://schemas.microsoft.com/office/powerpoint/2010/main" val="4186994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7641B3C-9426-4E35-860F-1FE97E24A51D}" type="slidenum">
              <a:rPr lang="en-US" altLang="zh-CN"/>
              <a:pPr>
                <a:defRPr/>
              </a:pPr>
              <a:t>‹#›</a:t>
            </a:fld>
            <a:endParaRPr lang="en-US" altLang="zh-CN"/>
          </a:p>
        </p:txBody>
      </p:sp>
    </p:spTree>
    <p:extLst>
      <p:ext uri="{BB962C8B-B14F-4D97-AF65-F5344CB8AC3E}">
        <p14:creationId xmlns:p14="http://schemas.microsoft.com/office/powerpoint/2010/main" val="886780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3A0F4D9-3754-4842-A50A-B30AF5EA53EF}" type="slidenum">
              <a:rPr lang="en-US" altLang="zh-CN"/>
              <a:pPr>
                <a:defRPr/>
              </a:pPr>
              <a:t>‹#›</a:t>
            </a:fld>
            <a:endParaRPr lang="en-US" altLang="zh-CN"/>
          </a:p>
        </p:txBody>
      </p:sp>
    </p:spTree>
    <p:extLst>
      <p:ext uri="{BB962C8B-B14F-4D97-AF65-F5344CB8AC3E}">
        <p14:creationId xmlns:p14="http://schemas.microsoft.com/office/powerpoint/2010/main" val="1055386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38200" y="914400"/>
            <a:ext cx="457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标题标题标题</a:t>
            </a:r>
          </a:p>
        </p:txBody>
      </p:sp>
      <p:sp>
        <p:nvSpPr>
          <p:cNvPr id="1027" name="Rectangle 3"/>
          <p:cNvSpPr>
            <a:spLocks noGrp="1" noChangeArrowheads="1"/>
          </p:cNvSpPr>
          <p:nvPr>
            <p:ph type="body" idx="1"/>
          </p:nvPr>
        </p:nvSpPr>
        <p:spPr bwMode="auto">
          <a:xfrm>
            <a:off x="381000" y="17526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 </a:t>
            </a:r>
            <a:r>
              <a:rPr lang="zh-CN" altLang="en-US" smtClean="0"/>
              <a:t>第一级</a:t>
            </a:r>
          </a:p>
          <a:p>
            <a:pPr lvl="1"/>
            <a:r>
              <a:rPr lang="zh-CN" altLang="en-US" smtClean="0"/>
              <a:t> 第二级</a:t>
            </a:r>
          </a:p>
          <a:p>
            <a:pPr lvl="2"/>
            <a:r>
              <a:rPr lang="zh-CN" altLang="en-US" smtClean="0"/>
              <a:t> 第三级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6E646629-EE17-49B6-90D2-C6B5380E6876}" type="slidenum">
              <a:rPr lang="en-US" altLang="zh-CN"/>
              <a:pPr>
                <a:defRPr/>
              </a:pPr>
              <a:t>‹#›</a:t>
            </a:fld>
            <a:endParaRPr lang="en-US" altLang="zh-CN"/>
          </a:p>
        </p:txBody>
      </p:sp>
      <p:sp>
        <p:nvSpPr>
          <p:cNvPr id="1031" name="Line 8"/>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032" name="Picture 9"/>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04800" y="1022350"/>
            <a:ext cx="533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6"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0" fontAlgn="base" hangingPunct="0">
        <a:spcBef>
          <a:spcPct val="0"/>
        </a:spcBef>
        <a:spcAft>
          <a:spcPct val="0"/>
        </a:spcAft>
        <a:defRPr sz="4000">
          <a:solidFill>
            <a:srgbClr val="008000"/>
          </a:solidFill>
          <a:latin typeface="+mj-lt"/>
          <a:ea typeface="+mj-ea"/>
          <a:cs typeface="+mj-cs"/>
        </a:defRPr>
      </a:lvl1pPr>
      <a:lvl2pPr algn="l" rtl="0" eaLnBrk="0" fontAlgn="base" hangingPunct="0">
        <a:spcBef>
          <a:spcPct val="0"/>
        </a:spcBef>
        <a:spcAft>
          <a:spcPct val="0"/>
        </a:spcAft>
        <a:defRPr sz="4000">
          <a:solidFill>
            <a:srgbClr val="008000"/>
          </a:solidFill>
          <a:latin typeface="Tahoma" pitchFamily="34" charset="0"/>
          <a:ea typeface="隶书" pitchFamily="49" charset="-122"/>
        </a:defRPr>
      </a:lvl2pPr>
      <a:lvl3pPr algn="l" rtl="0" eaLnBrk="0" fontAlgn="base" hangingPunct="0">
        <a:spcBef>
          <a:spcPct val="0"/>
        </a:spcBef>
        <a:spcAft>
          <a:spcPct val="0"/>
        </a:spcAft>
        <a:defRPr sz="4000">
          <a:solidFill>
            <a:srgbClr val="008000"/>
          </a:solidFill>
          <a:latin typeface="Tahoma" pitchFamily="34" charset="0"/>
          <a:ea typeface="隶书" pitchFamily="49" charset="-122"/>
        </a:defRPr>
      </a:lvl3pPr>
      <a:lvl4pPr algn="l" rtl="0" eaLnBrk="0" fontAlgn="base" hangingPunct="0">
        <a:spcBef>
          <a:spcPct val="0"/>
        </a:spcBef>
        <a:spcAft>
          <a:spcPct val="0"/>
        </a:spcAft>
        <a:defRPr sz="4000">
          <a:solidFill>
            <a:srgbClr val="008000"/>
          </a:solidFill>
          <a:latin typeface="Tahoma" pitchFamily="34" charset="0"/>
          <a:ea typeface="隶书" pitchFamily="49" charset="-122"/>
        </a:defRPr>
      </a:lvl4pPr>
      <a:lvl5pPr algn="l" rtl="0" eaLnBrk="0" fontAlgn="base" hangingPunct="0">
        <a:spcBef>
          <a:spcPct val="0"/>
        </a:spcBef>
        <a:spcAft>
          <a:spcPct val="0"/>
        </a:spcAft>
        <a:defRPr sz="4000">
          <a:solidFill>
            <a:srgbClr val="008000"/>
          </a:solidFill>
          <a:latin typeface="Tahoma" pitchFamily="34" charset="0"/>
          <a:ea typeface="隶书" pitchFamily="49" charset="-122"/>
        </a:defRPr>
      </a:lvl5pPr>
      <a:lvl6pPr marL="457200" algn="l" rtl="0" fontAlgn="base">
        <a:spcBef>
          <a:spcPct val="0"/>
        </a:spcBef>
        <a:spcAft>
          <a:spcPct val="0"/>
        </a:spcAft>
        <a:defRPr sz="4000">
          <a:solidFill>
            <a:srgbClr val="008000"/>
          </a:solidFill>
          <a:latin typeface="Tahoma" pitchFamily="34" charset="0"/>
          <a:ea typeface="隶书" pitchFamily="49" charset="-122"/>
        </a:defRPr>
      </a:lvl6pPr>
      <a:lvl7pPr marL="914400" algn="l" rtl="0" fontAlgn="base">
        <a:spcBef>
          <a:spcPct val="0"/>
        </a:spcBef>
        <a:spcAft>
          <a:spcPct val="0"/>
        </a:spcAft>
        <a:defRPr sz="4000">
          <a:solidFill>
            <a:srgbClr val="008000"/>
          </a:solidFill>
          <a:latin typeface="Tahoma" pitchFamily="34" charset="0"/>
          <a:ea typeface="隶书" pitchFamily="49" charset="-122"/>
        </a:defRPr>
      </a:lvl7pPr>
      <a:lvl8pPr marL="1371600" algn="l" rtl="0" fontAlgn="base">
        <a:spcBef>
          <a:spcPct val="0"/>
        </a:spcBef>
        <a:spcAft>
          <a:spcPct val="0"/>
        </a:spcAft>
        <a:defRPr sz="4000">
          <a:solidFill>
            <a:srgbClr val="008000"/>
          </a:solidFill>
          <a:latin typeface="Tahoma" pitchFamily="34" charset="0"/>
          <a:ea typeface="隶书" pitchFamily="49" charset="-122"/>
        </a:defRPr>
      </a:lvl8pPr>
      <a:lvl9pPr marL="1828800" algn="l" rtl="0" fontAlgn="base">
        <a:spcBef>
          <a:spcPct val="0"/>
        </a:spcBef>
        <a:spcAft>
          <a:spcPct val="0"/>
        </a:spcAft>
        <a:defRPr sz="4000">
          <a:solidFill>
            <a:srgbClr val="008000"/>
          </a:solidFill>
          <a:latin typeface="Tahoma" pitchFamily="34" charset="0"/>
          <a:ea typeface="隶书" pitchFamily="49" charset="-122"/>
        </a:defRPr>
      </a:lvl9pPr>
    </p:titleStyle>
    <p:bodyStyle>
      <a:lvl1pPr marL="342900" indent="-342900" algn="l" rtl="0" eaLnBrk="0" fontAlgn="base" hangingPunct="0">
        <a:lnSpc>
          <a:spcPct val="120000"/>
        </a:lnSpc>
        <a:spcBef>
          <a:spcPct val="20000"/>
        </a:spcBef>
        <a:spcAft>
          <a:spcPct val="0"/>
        </a:spcAft>
        <a:buClr>
          <a:srgbClr val="FF3300"/>
        </a:buClr>
        <a:buFont typeface="Wingdings" pitchFamily="2" charset="2"/>
        <a:buChar char="w"/>
        <a:defRPr sz="3200">
          <a:solidFill>
            <a:srgbClr val="080808"/>
          </a:solidFill>
          <a:latin typeface="+mn-lt"/>
          <a:ea typeface="+mn-ea"/>
          <a:cs typeface="+mn-cs"/>
        </a:defRPr>
      </a:lvl1pPr>
      <a:lvl2pPr marL="742950" indent="-285750" algn="l" rtl="0" eaLnBrk="0" fontAlgn="base" hangingPunct="0">
        <a:lnSpc>
          <a:spcPct val="120000"/>
        </a:lnSpc>
        <a:spcBef>
          <a:spcPct val="20000"/>
        </a:spcBef>
        <a:spcAft>
          <a:spcPct val="0"/>
        </a:spcAft>
        <a:buClr>
          <a:srgbClr val="0000FF"/>
        </a:buClr>
        <a:buFont typeface="Wingdings" pitchFamily="2" charset="2"/>
        <a:buChar char="ü"/>
        <a:defRPr sz="2400" b="1">
          <a:solidFill>
            <a:srgbClr val="333333"/>
          </a:solidFill>
          <a:latin typeface="+mn-lt"/>
          <a:ea typeface="楷体_GB2312" pitchFamily="49" charset="-122"/>
        </a:defRPr>
      </a:lvl2pPr>
      <a:lvl3pPr marL="1143000" indent="-228600" algn="l" rtl="0" eaLnBrk="0" fontAlgn="base" hangingPunct="0">
        <a:lnSpc>
          <a:spcPct val="120000"/>
        </a:lnSpc>
        <a:spcBef>
          <a:spcPct val="20000"/>
        </a:spcBef>
        <a:spcAft>
          <a:spcPct val="0"/>
        </a:spcAft>
        <a:buClr>
          <a:srgbClr val="FF3300"/>
        </a:buClr>
        <a:buFont typeface="Wingdings" pitchFamily="2" charset="2"/>
        <a:buChar char=""/>
        <a:defRPr sz="2000">
          <a:solidFill>
            <a:srgbClr val="333333"/>
          </a:solidFill>
          <a:latin typeface="+mn-lt"/>
          <a:ea typeface="黑体" pitchFamily="2" charset="-122"/>
        </a:defRPr>
      </a:lvl3pPr>
      <a:lvl4pPr marL="1600200" indent="-228600" algn="l" rtl="0" eaLnBrk="0" fontAlgn="base" hangingPunct="0">
        <a:spcBef>
          <a:spcPct val="20000"/>
        </a:spcBef>
        <a:spcAft>
          <a:spcPct val="0"/>
        </a:spcAft>
        <a:buChar char="–"/>
        <a:defRPr sz="2000">
          <a:solidFill>
            <a:srgbClr val="4D4D4D"/>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rgbClr val="4D4D4D"/>
          </a:solidFill>
          <a:latin typeface="Arial" charset="0"/>
          <a:ea typeface="宋体" pitchFamily="2" charset="-122"/>
        </a:defRPr>
      </a:lvl5pPr>
      <a:lvl6pPr marL="2514600" indent="-228600" algn="l" rtl="0" fontAlgn="base">
        <a:spcBef>
          <a:spcPct val="20000"/>
        </a:spcBef>
        <a:spcAft>
          <a:spcPct val="0"/>
        </a:spcAft>
        <a:buChar char="»"/>
        <a:defRPr sz="2000">
          <a:solidFill>
            <a:srgbClr val="4D4D4D"/>
          </a:solidFill>
          <a:latin typeface="Arial" charset="0"/>
          <a:ea typeface="宋体" pitchFamily="2" charset="-122"/>
        </a:defRPr>
      </a:lvl6pPr>
      <a:lvl7pPr marL="2971800" indent="-228600" algn="l" rtl="0" fontAlgn="base">
        <a:spcBef>
          <a:spcPct val="20000"/>
        </a:spcBef>
        <a:spcAft>
          <a:spcPct val="0"/>
        </a:spcAft>
        <a:buChar char="»"/>
        <a:defRPr sz="2000">
          <a:solidFill>
            <a:srgbClr val="4D4D4D"/>
          </a:solidFill>
          <a:latin typeface="Arial" charset="0"/>
          <a:ea typeface="宋体" pitchFamily="2" charset="-122"/>
        </a:defRPr>
      </a:lvl7pPr>
      <a:lvl8pPr marL="3429000" indent="-228600" algn="l" rtl="0" fontAlgn="base">
        <a:spcBef>
          <a:spcPct val="20000"/>
        </a:spcBef>
        <a:spcAft>
          <a:spcPct val="0"/>
        </a:spcAft>
        <a:buChar char="»"/>
        <a:defRPr sz="2000">
          <a:solidFill>
            <a:srgbClr val="4D4D4D"/>
          </a:solidFill>
          <a:latin typeface="Arial" charset="0"/>
          <a:ea typeface="宋体" pitchFamily="2" charset="-122"/>
        </a:defRPr>
      </a:lvl8pPr>
      <a:lvl9pPr marL="3886200" indent="-228600" algn="l" rtl="0" fontAlgn="base">
        <a:spcBef>
          <a:spcPct val="20000"/>
        </a:spcBef>
        <a:spcAft>
          <a:spcPct val="0"/>
        </a:spcAft>
        <a:buChar char="»"/>
        <a:defRPr sz="2000">
          <a:solidFill>
            <a:srgbClr val="4D4D4D"/>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1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smtClean="0"/>
              <a:t>第</a:t>
            </a:r>
            <a:r>
              <a:rPr lang="en-US" altLang="zh-CN" smtClean="0"/>
              <a:t>7</a:t>
            </a:r>
            <a:r>
              <a:rPr lang="zh-CN" altLang="en-US" smtClean="0"/>
              <a:t>章</a:t>
            </a:r>
          </a:p>
        </p:txBody>
      </p:sp>
      <p:sp>
        <p:nvSpPr>
          <p:cNvPr id="3075" name="Rectangle 3"/>
          <p:cNvSpPr>
            <a:spLocks noGrp="1" noChangeArrowheads="1"/>
          </p:cNvSpPr>
          <p:nvPr>
            <p:ph type="subTitle" idx="1"/>
          </p:nvPr>
        </p:nvSpPr>
        <p:spPr>
          <a:xfrm>
            <a:off x="1371600" y="1905000"/>
            <a:ext cx="4419600" cy="685800"/>
          </a:xfrm>
        </p:spPr>
        <p:txBody>
          <a:bodyPr/>
          <a:lstStyle/>
          <a:p>
            <a:pPr eaLnBrk="1" hangingPunct="1"/>
            <a:r>
              <a:rPr lang="zh-CN" altLang="en-US" smtClean="0"/>
              <a:t>建造者模式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mtClean="0"/>
              <a:t>建造者模式</a:t>
            </a:r>
          </a:p>
        </p:txBody>
      </p:sp>
      <p:sp>
        <p:nvSpPr>
          <p:cNvPr id="12291" name="Rectangle 3"/>
          <p:cNvSpPr>
            <a:spLocks noGrp="1" noChangeArrowheads="1"/>
          </p:cNvSpPr>
          <p:nvPr>
            <p:ph type="body" sz="half" idx="1"/>
          </p:nvPr>
        </p:nvSpPr>
        <p:spPr>
          <a:xfrm>
            <a:off x="381000" y="1752600"/>
            <a:ext cx="6705600" cy="4114800"/>
          </a:xfrm>
          <a:noFill/>
        </p:spPr>
        <p:txBody>
          <a:bodyPr/>
          <a:lstStyle/>
          <a:p>
            <a:pPr eaLnBrk="1" hangingPunct="1"/>
            <a:r>
              <a:rPr lang="zh-CN" altLang="en-US" sz="2800" smtClean="0"/>
              <a:t>模式分析</a:t>
            </a:r>
          </a:p>
          <a:p>
            <a:pPr lvl="1" eaLnBrk="1" hangingPunct="1"/>
            <a:r>
              <a:rPr lang="zh-CN" altLang="en-US" sz="2000" smtClean="0"/>
              <a:t>一个典型的复杂对象其类代码示例如下：</a:t>
            </a:r>
          </a:p>
        </p:txBody>
      </p:sp>
      <p:graphicFrame>
        <p:nvGraphicFramePr>
          <p:cNvPr id="205828" name="Group 4"/>
          <p:cNvGraphicFramePr>
            <a:graphicFrameLocks noGrp="1"/>
          </p:cNvGraphicFramePr>
          <p:nvPr>
            <p:ph sz="half" idx="2"/>
          </p:nvPr>
        </p:nvGraphicFramePr>
        <p:xfrm>
          <a:off x="990600" y="3048000"/>
          <a:ext cx="7239000" cy="2590800"/>
        </p:xfrm>
        <a:graphic>
          <a:graphicData uri="http://schemas.openxmlformats.org/drawingml/2006/table">
            <a:tbl>
              <a:tblPr/>
              <a:tblGrid>
                <a:gridCol w="7239000"/>
              </a:tblGrid>
              <a:tr h="25908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Product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private String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partA</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可以是任意类型</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private String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partB</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private String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partC</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partA</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Getter</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方法和</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Setter</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方法省略</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partB</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Getter</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方法和</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Setter</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方法省略</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partC</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Getter</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方法和</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Setter</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方法省略</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t>建造者模式</a:t>
            </a:r>
          </a:p>
        </p:txBody>
      </p:sp>
      <p:sp>
        <p:nvSpPr>
          <p:cNvPr id="13315" name="Rectangle 3"/>
          <p:cNvSpPr>
            <a:spLocks noGrp="1" noChangeArrowheads="1"/>
          </p:cNvSpPr>
          <p:nvPr>
            <p:ph type="body" sz="half" idx="1"/>
          </p:nvPr>
        </p:nvSpPr>
        <p:spPr>
          <a:xfrm>
            <a:off x="381000" y="1752600"/>
            <a:ext cx="8077200" cy="4114800"/>
          </a:xfrm>
          <a:noFill/>
        </p:spPr>
        <p:txBody>
          <a:bodyPr/>
          <a:lstStyle/>
          <a:p>
            <a:pPr eaLnBrk="1" hangingPunct="1"/>
            <a:r>
              <a:rPr lang="zh-CN" altLang="en-US" sz="2800" smtClean="0"/>
              <a:t>模式分析</a:t>
            </a:r>
          </a:p>
          <a:p>
            <a:pPr lvl="1" eaLnBrk="1" hangingPunct="1"/>
            <a:r>
              <a:rPr lang="zh-CN" altLang="en-US" sz="2000" smtClean="0"/>
              <a:t>抽象建造者类中定义了产品的创建方法和返回方法，其典型代码如下： </a:t>
            </a:r>
          </a:p>
        </p:txBody>
      </p:sp>
      <p:graphicFrame>
        <p:nvGraphicFramePr>
          <p:cNvPr id="201740" name="Group 12"/>
          <p:cNvGraphicFramePr>
            <a:graphicFrameLocks noGrp="1"/>
          </p:cNvGraphicFramePr>
          <p:nvPr>
            <p:ph sz="half" idx="2"/>
          </p:nvPr>
        </p:nvGraphicFramePr>
        <p:xfrm>
          <a:off x="990600" y="3200400"/>
          <a:ext cx="7239000" cy="2822575"/>
        </p:xfrm>
        <a:graphic>
          <a:graphicData uri="http://schemas.openxmlformats.org/drawingml/2006/table">
            <a:tbl>
              <a:tblPr/>
              <a:tblGrid>
                <a:gridCol w="7239000"/>
              </a:tblGrid>
              <a:tr h="2822575">
                <a:tc>
                  <a:txBody>
                    <a:bodyPr/>
                    <a:lstStyle/>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public abstract class Builder</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protected Product product=new Product();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public abstract void buildPartA();</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public abstract void buildPartB();</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public abstract void buildPartC();</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public Product getResult()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return product;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mtClean="0"/>
              <a:t>建造者模式</a:t>
            </a:r>
          </a:p>
        </p:txBody>
      </p:sp>
      <p:sp>
        <p:nvSpPr>
          <p:cNvPr id="14339" name="Rectangle 3"/>
          <p:cNvSpPr>
            <a:spLocks noGrp="1" noChangeArrowheads="1"/>
          </p:cNvSpPr>
          <p:nvPr>
            <p:ph type="body" sz="half" idx="1"/>
          </p:nvPr>
        </p:nvSpPr>
        <p:spPr>
          <a:xfrm>
            <a:off x="381000" y="1752600"/>
            <a:ext cx="8077200" cy="4114800"/>
          </a:xfrm>
          <a:noFill/>
        </p:spPr>
        <p:txBody>
          <a:bodyPr/>
          <a:lstStyle/>
          <a:p>
            <a:pPr eaLnBrk="1" hangingPunct="1"/>
            <a:r>
              <a:rPr lang="zh-CN" altLang="en-US" sz="2800" dirty="0" smtClean="0"/>
              <a:t>模式分析</a:t>
            </a:r>
          </a:p>
          <a:p>
            <a:pPr lvl="1" eaLnBrk="1" hangingPunct="1"/>
            <a:r>
              <a:rPr lang="zh-CN" altLang="en-US" dirty="0" smtClean="0"/>
              <a:t>建造者模式的结构中还引入了一个指挥者类</a:t>
            </a:r>
            <a:r>
              <a:rPr lang="en-US" altLang="zh-CN" dirty="0" smtClean="0"/>
              <a:t>Director</a:t>
            </a:r>
            <a:r>
              <a:rPr lang="zh-CN" altLang="en-US" dirty="0" smtClean="0"/>
              <a:t>，该类的作用主要有两个：一方面它</a:t>
            </a:r>
            <a:r>
              <a:rPr lang="zh-CN" altLang="en-US" dirty="0" smtClean="0">
                <a:solidFill>
                  <a:srgbClr val="FF3300"/>
                </a:solidFill>
              </a:rPr>
              <a:t>隔离了客户与生产过程</a:t>
            </a:r>
            <a:r>
              <a:rPr lang="zh-CN" altLang="en-US" dirty="0" smtClean="0"/>
              <a:t>；另一方面它</a:t>
            </a:r>
            <a:r>
              <a:rPr lang="zh-CN" altLang="en-US" dirty="0" smtClean="0">
                <a:solidFill>
                  <a:srgbClr val="FF3300"/>
                </a:solidFill>
              </a:rPr>
              <a:t>负责控制产品的生成过程</a:t>
            </a:r>
            <a:r>
              <a:rPr lang="zh-CN" altLang="en-US" dirty="0" smtClean="0"/>
              <a:t>。</a:t>
            </a:r>
            <a:r>
              <a:rPr lang="zh-CN" altLang="en-US" dirty="0" smtClean="0">
                <a:solidFill>
                  <a:srgbClr val="FF0000"/>
                </a:solidFill>
              </a:rPr>
              <a:t>指挥者针对抽象建造者编程</a:t>
            </a:r>
            <a:r>
              <a:rPr lang="zh-CN" altLang="en-US" dirty="0" smtClean="0"/>
              <a:t>，客户端只需要知道具体建造者的类型，即可通过指挥者类调用建造者的相关方法，返回一个完整的产品对象。</a:t>
            </a:r>
            <a:r>
              <a:rPr lang="zh-CN" altLang="en-US" sz="2000" dirty="0" smtClean="0"/>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t>建造者模式</a:t>
            </a:r>
          </a:p>
        </p:txBody>
      </p:sp>
      <p:sp>
        <p:nvSpPr>
          <p:cNvPr id="15363" name="Rectangle 3"/>
          <p:cNvSpPr>
            <a:spLocks noGrp="1" noChangeArrowheads="1"/>
          </p:cNvSpPr>
          <p:nvPr>
            <p:ph type="body" sz="half" idx="1"/>
          </p:nvPr>
        </p:nvSpPr>
        <p:spPr>
          <a:xfrm>
            <a:off x="381000" y="1752600"/>
            <a:ext cx="8077200" cy="4114800"/>
          </a:xfrm>
          <a:noFill/>
        </p:spPr>
        <p:txBody>
          <a:bodyPr/>
          <a:lstStyle/>
          <a:p>
            <a:pPr eaLnBrk="1" hangingPunct="1"/>
            <a:r>
              <a:rPr lang="zh-CN" altLang="en-US" sz="2800" smtClean="0"/>
              <a:t>模式分析</a:t>
            </a:r>
          </a:p>
          <a:p>
            <a:pPr lvl="1" eaLnBrk="1" hangingPunct="1"/>
            <a:r>
              <a:rPr lang="zh-CN" altLang="en-US" sz="2000" smtClean="0"/>
              <a:t>指挥者类的代码示例如下： </a:t>
            </a:r>
          </a:p>
        </p:txBody>
      </p:sp>
      <p:graphicFrame>
        <p:nvGraphicFramePr>
          <p:cNvPr id="203789" name="Group 13"/>
          <p:cNvGraphicFramePr>
            <a:graphicFrameLocks noGrp="1"/>
          </p:cNvGraphicFramePr>
          <p:nvPr>
            <p:ph sz="half" idx="2"/>
          </p:nvPr>
        </p:nvGraphicFramePr>
        <p:xfrm>
          <a:off x="990600" y="2819400"/>
          <a:ext cx="7239000" cy="3803892"/>
        </p:xfrm>
        <a:graphic>
          <a:graphicData uri="http://schemas.openxmlformats.org/drawingml/2006/table">
            <a:tbl>
              <a:tblPr/>
              <a:tblGrid>
                <a:gridCol w="7239000"/>
              </a:tblGrid>
              <a:tr h="3803650">
                <a:tc>
                  <a:txBody>
                    <a:bodyPr/>
                    <a:lstStyle/>
                    <a:p>
                      <a:pPr marL="342900" marR="0" lvl="0" indent="-342900" algn="l" defTabSz="914400" rtl="0" eaLnBrk="1" fontAlgn="base" latinLnBrk="0" hangingPunct="1">
                        <a:lnSpc>
                          <a:spcPct val="6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public class Director</a:t>
                      </a:r>
                    </a:p>
                    <a:p>
                      <a:pPr marL="342900" marR="0" lvl="0" indent="-342900" algn="l" defTabSz="914400" rtl="0" eaLnBrk="1" fontAlgn="base" latinLnBrk="0" hangingPunct="1">
                        <a:lnSpc>
                          <a:spcPct val="6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6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private Builder builder;</a:t>
                      </a:r>
                    </a:p>
                    <a:p>
                      <a:pPr marL="342900" marR="0" lvl="0" indent="-342900" algn="l" defTabSz="914400" rtl="0" eaLnBrk="1" fontAlgn="base" latinLnBrk="0" hangingPunct="1">
                        <a:lnSpc>
                          <a:spcPct val="6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6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public Director(Builder builder)</a:t>
                      </a:r>
                    </a:p>
                    <a:p>
                      <a:pPr marL="342900" marR="0" lvl="0" indent="-342900" algn="l" defTabSz="914400" rtl="0" eaLnBrk="1" fontAlgn="base" latinLnBrk="0" hangingPunct="1">
                        <a:lnSpc>
                          <a:spcPct val="6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6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this.builder=builder;</a:t>
                      </a:r>
                    </a:p>
                    <a:p>
                      <a:pPr marL="342900" marR="0" lvl="0" indent="-342900" algn="l" defTabSz="914400" rtl="0" eaLnBrk="1" fontAlgn="base" latinLnBrk="0" hangingPunct="1">
                        <a:lnSpc>
                          <a:spcPct val="6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6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6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public void setBuilder(Builder builder)</a:t>
                      </a:r>
                    </a:p>
                    <a:p>
                      <a:pPr marL="342900" marR="0" lvl="0" indent="-342900" algn="l" defTabSz="914400" rtl="0" eaLnBrk="1" fontAlgn="base" latinLnBrk="0" hangingPunct="1">
                        <a:lnSpc>
                          <a:spcPct val="6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6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this.builder=builer;</a:t>
                      </a:r>
                    </a:p>
                    <a:p>
                      <a:pPr marL="342900" marR="0" lvl="0" indent="-342900" algn="l" defTabSz="914400" rtl="0" eaLnBrk="1" fontAlgn="base" latinLnBrk="0" hangingPunct="1">
                        <a:lnSpc>
                          <a:spcPct val="6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6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6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public Product construct()</a:t>
                      </a:r>
                    </a:p>
                    <a:p>
                      <a:pPr marL="342900" marR="0" lvl="0" indent="-342900" algn="l" defTabSz="914400" rtl="0" eaLnBrk="1" fontAlgn="base" latinLnBrk="0" hangingPunct="1">
                        <a:lnSpc>
                          <a:spcPct val="6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6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builder.buildPartA();</a:t>
                      </a:r>
                    </a:p>
                    <a:p>
                      <a:pPr marL="342900" marR="0" lvl="0" indent="-342900" algn="l" defTabSz="914400" rtl="0" eaLnBrk="1" fontAlgn="base" latinLnBrk="0" hangingPunct="1">
                        <a:lnSpc>
                          <a:spcPct val="6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builder.buildPartB();</a:t>
                      </a:r>
                    </a:p>
                    <a:p>
                      <a:pPr marL="342900" marR="0" lvl="0" indent="-342900" algn="l" defTabSz="914400" rtl="0" eaLnBrk="1" fontAlgn="base" latinLnBrk="0" hangingPunct="1">
                        <a:lnSpc>
                          <a:spcPct val="6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builder.buildPartC();</a:t>
                      </a:r>
                    </a:p>
                    <a:p>
                      <a:pPr marL="342900" marR="0" lvl="0" indent="-342900" algn="l" defTabSz="914400" rtl="0" eaLnBrk="1" fontAlgn="base" latinLnBrk="0" hangingPunct="1">
                        <a:lnSpc>
                          <a:spcPct val="6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return builder.getResult();</a:t>
                      </a:r>
                    </a:p>
                    <a:p>
                      <a:pPr marL="342900" marR="0" lvl="0" indent="-342900" algn="l" defTabSz="914400" rtl="0" eaLnBrk="1" fontAlgn="base" latinLnBrk="0" hangingPunct="1">
                        <a:lnSpc>
                          <a:spcPct val="6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6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imes New Roman" pitchFamily="18" charset="0"/>
                          <a:ea typeface="隶书" pitchFamily="49" charset="-122"/>
                        </a:rPr>
                        <a:t>} </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mtClean="0"/>
              <a:t>建造者模式</a:t>
            </a:r>
          </a:p>
        </p:txBody>
      </p:sp>
      <p:sp>
        <p:nvSpPr>
          <p:cNvPr id="16387" name="Rectangle 3"/>
          <p:cNvSpPr>
            <a:spLocks noGrp="1" noChangeArrowheads="1"/>
          </p:cNvSpPr>
          <p:nvPr>
            <p:ph type="body" sz="half" idx="1"/>
          </p:nvPr>
        </p:nvSpPr>
        <p:spPr>
          <a:xfrm>
            <a:off x="381000" y="1752600"/>
            <a:ext cx="8077200" cy="4114800"/>
          </a:xfrm>
          <a:noFill/>
        </p:spPr>
        <p:txBody>
          <a:bodyPr/>
          <a:lstStyle/>
          <a:p>
            <a:pPr eaLnBrk="1" hangingPunct="1"/>
            <a:r>
              <a:rPr lang="zh-CN" altLang="en-US" sz="2800" smtClean="0"/>
              <a:t>模式分析</a:t>
            </a:r>
          </a:p>
          <a:p>
            <a:pPr lvl="1" eaLnBrk="1" hangingPunct="1"/>
            <a:r>
              <a:rPr lang="zh-CN" altLang="en-US" sz="2000" smtClean="0"/>
              <a:t>客户端类代码片段： </a:t>
            </a:r>
          </a:p>
          <a:p>
            <a:pPr lvl="1" eaLnBrk="1" hangingPunct="1"/>
            <a:endParaRPr lang="zh-CN" altLang="en-US" sz="2000" smtClean="0"/>
          </a:p>
          <a:p>
            <a:pPr lvl="1" eaLnBrk="1" hangingPunct="1"/>
            <a:endParaRPr lang="zh-CN" altLang="en-US" sz="2000" smtClean="0"/>
          </a:p>
          <a:p>
            <a:pPr lvl="1" eaLnBrk="1" hangingPunct="1"/>
            <a:endParaRPr lang="zh-CN" altLang="en-US" sz="2000" smtClean="0"/>
          </a:p>
          <a:p>
            <a:pPr lvl="1" eaLnBrk="1" hangingPunct="1"/>
            <a:endParaRPr lang="zh-CN" altLang="en-US" sz="2000" smtClean="0"/>
          </a:p>
          <a:p>
            <a:pPr lvl="1" eaLnBrk="1" hangingPunct="1"/>
            <a:endParaRPr lang="zh-CN" altLang="en-US" sz="2000" smtClean="0"/>
          </a:p>
          <a:p>
            <a:pPr lvl="1" eaLnBrk="1" hangingPunct="1"/>
            <a:r>
              <a:rPr lang="zh-CN" altLang="en-US" sz="2000" smtClean="0"/>
              <a:t>在客户端代码中，无须关心产品对象的具体组装过程，</a:t>
            </a:r>
            <a:r>
              <a:rPr lang="zh-CN" altLang="en-US" sz="2000" smtClean="0">
                <a:solidFill>
                  <a:srgbClr val="FF3300"/>
                </a:solidFill>
              </a:rPr>
              <a:t>只需确定具体建造者的类型即可</a:t>
            </a:r>
            <a:r>
              <a:rPr lang="zh-CN" altLang="en-US" sz="2000" smtClean="0"/>
              <a:t>，建造者模式将复杂对象的构建与对象的表现分离开来，这样使得同样的构建过程可以创建出不同的表现。 </a:t>
            </a:r>
          </a:p>
        </p:txBody>
      </p:sp>
      <p:graphicFrame>
        <p:nvGraphicFramePr>
          <p:cNvPr id="204811" name="Group 11"/>
          <p:cNvGraphicFramePr>
            <a:graphicFrameLocks noGrp="1"/>
          </p:cNvGraphicFramePr>
          <p:nvPr>
            <p:ph sz="half" idx="2"/>
          </p:nvPr>
        </p:nvGraphicFramePr>
        <p:xfrm>
          <a:off x="990600" y="2819400"/>
          <a:ext cx="7239000" cy="1828800"/>
        </p:xfrm>
        <a:graphic>
          <a:graphicData uri="http://schemas.openxmlformats.org/drawingml/2006/table">
            <a:tbl>
              <a:tblPr/>
              <a:tblGrid>
                <a:gridCol w="7239000"/>
              </a:tblGrid>
              <a:tr h="1828800">
                <a:tc>
                  <a:txBody>
                    <a:bodyPr/>
                    <a:lstStyle/>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smtClean="0">
                          <a:ln>
                            <a:noFill/>
                          </a:ln>
                          <a:solidFill>
                            <a:srgbClr val="080808"/>
                          </a:solidFill>
                          <a:effectLst/>
                          <a:latin typeface="Times New Roman" pitchFamily="18" charset="0"/>
                          <a:ea typeface="隶书" pitchFamily="49" charset="-122"/>
                        </a:rPr>
                        <a:t>Builder builder = new ConcreteBuilder();</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smtClean="0">
                          <a:ln>
                            <a:noFill/>
                          </a:ln>
                          <a:solidFill>
                            <a:srgbClr val="080808"/>
                          </a:solidFill>
                          <a:effectLst/>
                          <a:latin typeface="Times New Roman" pitchFamily="18" charset="0"/>
                          <a:ea typeface="隶书" pitchFamily="49" charset="-122"/>
                        </a:rPr>
                        <a:t>Director director = new Director(builder);</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smtClean="0">
                          <a:ln>
                            <a:noFill/>
                          </a:ln>
                          <a:solidFill>
                            <a:srgbClr val="080808"/>
                          </a:solidFill>
                          <a:effectLst/>
                          <a:latin typeface="Times New Roman" pitchFamily="18" charset="0"/>
                          <a:ea typeface="隶书" pitchFamily="49" charset="-122"/>
                        </a:rPr>
                        <a:t>Product product = director.construct();</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smtClean="0">
                          <a:ln>
                            <a:noFill/>
                          </a:ln>
                          <a:solidFill>
                            <a:srgbClr val="080808"/>
                          </a:solidFill>
                          <a:effectLst/>
                          <a:latin typeface="Times New Roman" pitchFamily="18" charset="0"/>
                          <a:ea typeface="隶书" pitchFamily="49" charset="-122"/>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mtClean="0"/>
              <a:t>建造者模式</a:t>
            </a:r>
          </a:p>
        </p:txBody>
      </p:sp>
      <p:sp>
        <p:nvSpPr>
          <p:cNvPr id="17411" name="Rectangle 3"/>
          <p:cNvSpPr>
            <a:spLocks noGrp="1" noChangeArrowheads="1"/>
          </p:cNvSpPr>
          <p:nvPr>
            <p:ph type="body" idx="1"/>
          </p:nvPr>
        </p:nvSpPr>
        <p:spPr>
          <a:noFill/>
        </p:spPr>
        <p:txBody>
          <a:bodyPr/>
          <a:lstStyle/>
          <a:p>
            <a:pPr eaLnBrk="1" hangingPunct="1"/>
            <a:r>
              <a:rPr lang="zh-CN" altLang="en-US" smtClean="0"/>
              <a:t>建造者模式实例与解析 </a:t>
            </a:r>
            <a:endParaRPr lang="zh-CN" altLang="en-US" sz="4000" smtClean="0"/>
          </a:p>
          <a:p>
            <a:pPr lvl="1" eaLnBrk="1" hangingPunct="1"/>
            <a:r>
              <a:rPr lang="zh-CN" altLang="en-US" smtClean="0"/>
              <a:t>实例：</a:t>
            </a:r>
            <a:r>
              <a:rPr lang="en-US" altLang="zh-CN" smtClean="0"/>
              <a:t>KFC</a:t>
            </a:r>
            <a:r>
              <a:rPr lang="zh-CN" altLang="en-US" smtClean="0"/>
              <a:t>套餐 </a:t>
            </a:r>
          </a:p>
          <a:p>
            <a:pPr lvl="2" eaLnBrk="1" hangingPunct="1">
              <a:buFont typeface="Arial" charset="0"/>
              <a:buChar char="•"/>
            </a:pPr>
            <a:r>
              <a:rPr lang="zh-CN" altLang="en-US" smtClean="0"/>
              <a:t>建造者模式可以用于描述</a:t>
            </a:r>
            <a:r>
              <a:rPr lang="en-US" altLang="zh-CN" smtClean="0"/>
              <a:t>KFC</a:t>
            </a:r>
            <a:r>
              <a:rPr lang="zh-CN" altLang="en-US" smtClean="0"/>
              <a:t>如何创建套餐：套餐是一个复杂对象，它一般包含主食（如汉堡、鸡肉卷等）和饮料（如果汁、可乐等）等组成部分，不同的套餐有不同的组成部分，而</a:t>
            </a:r>
            <a:r>
              <a:rPr lang="en-US" altLang="zh-CN" smtClean="0"/>
              <a:t>KFC</a:t>
            </a:r>
            <a:r>
              <a:rPr lang="zh-CN" altLang="en-US" smtClean="0"/>
              <a:t>的服务员可以根据顾客的要求，一步一步装配这些组成部分，构造一份完整的套餐，然后返回给顾客。</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mtClean="0"/>
              <a:t>建造者模式</a:t>
            </a:r>
          </a:p>
        </p:txBody>
      </p:sp>
      <p:sp>
        <p:nvSpPr>
          <p:cNvPr id="18435" name="Rectangle 3"/>
          <p:cNvSpPr>
            <a:spLocks noGrp="1" noChangeArrowheads="1"/>
          </p:cNvSpPr>
          <p:nvPr>
            <p:ph type="body" sz="half" idx="1"/>
          </p:nvPr>
        </p:nvSpPr>
        <p:spPr>
          <a:xfrm>
            <a:off x="381000" y="1752600"/>
            <a:ext cx="6705600" cy="4114800"/>
          </a:xfrm>
          <a:noFill/>
        </p:spPr>
        <p:txBody>
          <a:bodyPr/>
          <a:lstStyle/>
          <a:p>
            <a:pPr eaLnBrk="1" hangingPunct="1"/>
            <a:r>
              <a:rPr lang="zh-CN" altLang="en-US" sz="2800" smtClean="0"/>
              <a:t>建造者模式实例与解析 </a:t>
            </a:r>
            <a:endParaRPr lang="zh-CN" altLang="en-US" sz="3600" smtClean="0"/>
          </a:p>
          <a:p>
            <a:pPr lvl="1" eaLnBrk="1" hangingPunct="1"/>
            <a:endParaRPr lang="en-US" altLang="zh-CN" sz="2000" smtClean="0"/>
          </a:p>
        </p:txBody>
      </p:sp>
      <p:sp>
        <p:nvSpPr>
          <p:cNvPr id="186393" name="Text Box 25"/>
          <p:cNvSpPr txBox="1">
            <a:spLocks noChangeArrowheads="1"/>
          </p:cNvSpPr>
          <p:nvPr/>
        </p:nvSpPr>
        <p:spPr bwMode="auto">
          <a:xfrm>
            <a:off x="6096000" y="234950"/>
            <a:ext cx="2514600" cy="831850"/>
          </a:xfrm>
          <a:prstGeom prst="rect">
            <a:avLst/>
          </a:prstGeom>
          <a:solidFill>
            <a:srgbClr val="FF3300"/>
          </a:solidFill>
          <a:ln w="9525">
            <a:solidFill>
              <a:schemeClr val="tx1"/>
            </a:solidFill>
            <a:miter lim="800000"/>
            <a:headEnd/>
            <a:tailEnd/>
          </a:ln>
          <a:effectLst/>
        </p:spPr>
        <p:txBody>
          <a:bodyPr>
            <a:spAutoFit/>
          </a:bodyPr>
          <a:lstStyle/>
          <a:p>
            <a:pPr algn="ctr">
              <a:spcBef>
                <a:spcPct val="50000"/>
              </a:spcBef>
              <a:defRPr/>
            </a:pPr>
            <a:r>
              <a:rPr lang="en-US" altLang="zh-CN" sz="2400" b="1">
                <a:solidFill>
                  <a:schemeClr val="bg1"/>
                </a:solidFill>
                <a:effectLst>
                  <a:outerShdw blurRad="38100" dist="38100" dir="2700000" algn="tl">
                    <a:srgbClr val="000000"/>
                  </a:outerShdw>
                </a:effectLst>
              </a:rPr>
              <a:t>KFC</a:t>
            </a:r>
            <a:r>
              <a:rPr lang="zh-CN" altLang="en-US" sz="2400" b="1">
                <a:solidFill>
                  <a:schemeClr val="bg1"/>
                </a:solidFill>
                <a:effectLst>
                  <a:outerShdw blurRad="38100" dist="38100" dir="2700000" algn="tl">
                    <a:srgbClr val="000000"/>
                  </a:outerShdw>
                </a:effectLst>
              </a:rPr>
              <a:t>使用了建造者模式</a:t>
            </a:r>
          </a:p>
        </p:txBody>
      </p:sp>
      <p:pic>
        <p:nvPicPr>
          <p:cNvPr id="18437" name="Picture 26" descr="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0" y="206375"/>
            <a:ext cx="10287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AutoShape 29"/>
          <p:cNvSpPr>
            <a:spLocks noChangeArrowheads="1"/>
          </p:cNvSpPr>
          <p:nvPr/>
        </p:nvSpPr>
        <p:spPr bwMode="auto">
          <a:xfrm rot="5400000">
            <a:off x="6153150" y="3867150"/>
            <a:ext cx="571500" cy="3810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lvl1pPr eaLnBrk="0" hangingPunct="0">
              <a:lnSpc>
                <a:spcPct val="120000"/>
              </a:lnSpc>
              <a:spcBef>
                <a:spcPct val="20000"/>
              </a:spcBef>
              <a:buClr>
                <a:srgbClr val="FF3300"/>
              </a:buClr>
              <a:buFont typeface="Wingdings" pitchFamily="2" charset="2"/>
              <a:buChar char="w"/>
              <a:defRPr sz="3200">
                <a:solidFill>
                  <a:srgbClr val="080808"/>
                </a:solidFill>
                <a:latin typeface="Tahoma" pitchFamily="34" charset="0"/>
                <a:ea typeface="隶书" pitchFamily="49" charset="-122"/>
              </a:defRPr>
            </a:lvl1pPr>
            <a:lvl2pPr marL="742950" indent="-285750" eaLnBrk="0" hangingPunct="0">
              <a:lnSpc>
                <a:spcPct val="120000"/>
              </a:lnSpc>
              <a:spcBef>
                <a:spcPct val="20000"/>
              </a:spcBef>
              <a:buClr>
                <a:srgbClr val="0000FF"/>
              </a:buClr>
              <a:buFont typeface="Wingdings" pitchFamily="2" charset="2"/>
              <a:buChar char="ü"/>
              <a:defRPr sz="2400" b="1">
                <a:solidFill>
                  <a:srgbClr val="333333"/>
                </a:solidFill>
                <a:latin typeface="Tahoma" pitchFamily="34" charset="0"/>
                <a:ea typeface="楷体_GB2312" pitchFamily="49" charset="-122"/>
              </a:defRPr>
            </a:lvl2pPr>
            <a:lvl3pPr marL="1143000" indent="-228600" eaLnBrk="0" hangingPunct="0">
              <a:lnSpc>
                <a:spcPct val="120000"/>
              </a:lnSpc>
              <a:spcBef>
                <a:spcPct val="20000"/>
              </a:spcBef>
              <a:buClr>
                <a:srgbClr val="FF3300"/>
              </a:buClr>
              <a:buFont typeface="Wingdings" pitchFamily="2" charset="2"/>
              <a:buChar char=""/>
              <a:defRPr sz="2000">
                <a:solidFill>
                  <a:srgbClr val="333333"/>
                </a:solidFill>
                <a:latin typeface="Tahoma" pitchFamily="34" charset="0"/>
                <a:ea typeface="黑体" pitchFamily="2" charset="-122"/>
              </a:defRPr>
            </a:lvl3pPr>
            <a:lvl4pPr marL="1600200" indent="-228600" eaLnBrk="0" hangingPunct="0">
              <a:spcBef>
                <a:spcPct val="20000"/>
              </a:spcBef>
              <a:buChar char="–"/>
              <a:defRPr sz="2000">
                <a:solidFill>
                  <a:srgbClr val="4D4D4D"/>
                </a:solidFill>
                <a:latin typeface="Arial" charset="0"/>
                <a:ea typeface="宋体" pitchFamily="2" charset="-122"/>
              </a:defRPr>
            </a:lvl4pPr>
            <a:lvl5pPr marL="2057400" indent="-228600" eaLnBrk="0" hangingPunct="0">
              <a:spcBef>
                <a:spcPct val="20000"/>
              </a:spcBef>
              <a:buChar char="»"/>
              <a:defRPr sz="2000">
                <a:solidFill>
                  <a:srgbClr val="4D4D4D"/>
                </a:solidFill>
                <a:latin typeface="Arial" charset="0"/>
                <a:ea typeface="宋体" pitchFamily="2" charset="-122"/>
              </a:defRPr>
            </a:lvl5pPr>
            <a:lvl6pPr marL="2514600" indent="-228600" eaLnBrk="0" fontAlgn="base" hangingPunct="0">
              <a:spcBef>
                <a:spcPct val="20000"/>
              </a:spcBef>
              <a:spcAft>
                <a:spcPct val="0"/>
              </a:spcAft>
              <a:buChar char="»"/>
              <a:defRPr sz="2000">
                <a:solidFill>
                  <a:srgbClr val="4D4D4D"/>
                </a:solidFill>
                <a:latin typeface="Arial" charset="0"/>
                <a:ea typeface="宋体" pitchFamily="2" charset="-122"/>
              </a:defRPr>
            </a:lvl6pPr>
            <a:lvl7pPr marL="2971800" indent="-228600" eaLnBrk="0" fontAlgn="base" hangingPunct="0">
              <a:spcBef>
                <a:spcPct val="20000"/>
              </a:spcBef>
              <a:spcAft>
                <a:spcPct val="0"/>
              </a:spcAft>
              <a:buChar char="»"/>
              <a:defRPr sz="2000">
                <a:solidFill>
                  <a:srgbClr val="4D4D4D"/>
                </a:solidFill>
                <a:latin typeface="Arial" charset="0"/>
                <a:ea typeface="宋体" pitchFamily="2" charset="-122"/>
              </a:defRPr>
            </a:lvl7pPr>
            <a:lvl8pPr marL="3429000" indent="-228600" eaLnBrk="0" fontAlgn="base" hangingPunct="0">
              <a:spcBef>
                <a:spcPct val="20000"/>
              </a:spcBef>
              <a:spcAft>
                <a:spcPct val="0"/>
              </a:spcAft>
              <a:buChar char="»"/>
              <a:defRPr sz="2000">
                <a:solidFill>
                  <a:srgbClr val="4D4D4D"/>
                </a:solidFill>
                <a:latin typeface="Arial" charset="0"/>
                <a:ea typeface="宋体" pitchFamily="2" charset="-122"/>
              </a:defRPr>
            </a:lvl8pPr>
            <a:lvl9pPr marL="3886200" indent="-228600" eaLnBrk="0" fontAlgn="base" hangingPunct="0">
              <a:spcBef>
                <a:spcPct val="20000"/>
              </a:spcBef>
              <a:spcAft>
                <a:spcPct val="0"/>
              </a:spcAft>
              <a:buChar char="»"/>
              <a:defRPr sz="2000">
                <a:solidFill>
                  <a:srgbClr val="4D4D4D"/>
                </a:solidFill>
                <a:latin typeface="Arial" charset="0"/>
                <a:ea typeface="宋体" pitchFamily="2" charset="-122"/>
              </a:defRPr>
            </a:lvl9pPr>
          </a:lstStyle>
          <a:p>
            <a:pPr eaLnBrk="1" hangingPunct="1">
              <a:lnSpc>
                <a:spcPct val="100000"/>
              </a:lnSpc>
              <a:spcBef>
                <a:spcPct val="0"/>
              </a:spcBef>
              <a:buClrTx/>
              <a:buFontTx/>
              <a:buNone/>
            </a:pPr>
            <a:endParaRPr lang="zh-CN" altLang="en-US" sz="1800">
              <a:solidFill>
                <a:schemeClr val="tx1"/>
              </a:solidFill>
              <a:latin typeface="Arial" charset="0"/>
              <a:ea typeface="宋体" pitchFamily="2" charset="-122"/>
            </a:endParaRPr>
          </a:p>
        </p:txBody>
      </p:sp>
      <p:pic>
        <p:nvPicPr>
          <p:cNvPr id="18439" name="Picture 30" desc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4457700"/>
            <a:ext cx="26670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Picture 31" descr="2417701_002416229_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1257300"/>
            <a:ext cx="2905125"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1" name="AutoShape 32"/>
          <p:cNvSpPr>
            <a:spLocks noChangeArrowheads="1"/>
          </p:cNvSpPr>
          <p:nvPr/>
        </p:nvSpPr>
        <p:spPr bwMode="auto">
          <a:xfrm>
            <a:off x="3657600" y="5372100"/>
            <a:ext cx="1066800" cy="381000"/>
          </a:xfrm>
          <a:prstGeom prst="leftArrow">
            <a:avLst>
              <a:gd name="adj1" fmla="val 50000"/>
              <a:gd name="adj2" fmla="val 70000"/>
            </a:avLst>
          </a:prstGeom>
          <a:solidFill>
            <a:schemeClr val="accent1"/>
          </a:solidFill>
          <a:ln w="9525">
            <a:solidFill>
              <a:schemeClr val="tx1"/>
            </a:solidFill>
            <a:miter lim="800000"/>
            <a:headEnd/>
            <a:tailEnd/>
          </a:ln>
        </p:spPr>
        <p:txBody>
          <a:bodyPr wrap="none" anchor="ctr"/>
          <a:lstStyle>
            <a:lvl1pPr eaLnBrk="0" hangingPunct="0">
              <a:lnSpc>
                <a:spcPct val="120000"/>
              </a:lnSpc>
              <a:spcBef>
                <a:spcPct val="20000"/>
              </a:spcBef>
              <a:buClr>
                <a:srgbClr val="FF3300"/>
              </a:buClr>
              <a:buFont typeface="Wingdings" pitchFamily="2" charset="2"/>
              <a:buChar char="w"/>
              <a:defRPr sz="3200">
                <a:solidFill>
                  <a:srgbClr val="080808"/>
                </a:solidFill>
                <a:latin typeface="Tahoma" pitchFamily="34" charset="0"/>
                <a:ea typeface="隶书" pitchFamily="49" charset="-122"/>
              </a:defRPr>
            </a:lvl1pPr>
            <a:lvl2pPr marL="742950" indent="-285750" eaLnBrk="0" hangingPunct="0">
              <a:lnSpc>
                <a:spcPct val="120000"/>
              </a:lnSpc>
              <a:spcBef>
                <a:spcPct val="20000"/>
              </a:spcBef>
              <a:buClr>
                <a:srgbClr val="0000FF"/>
              </a:buClr>
              <a:buFont typeface="Wingdings" pitchFamily="2" charset="2"/>
              <a:buChar char="ü"/>
              <a:defRPr sz="2400" b="1">
                <a:solidFill>
                  <a:srgbClr val="333333"/>
                </a:solidFill>
                <a:latin typeface="Tahoma" pitchFamily="34" charset="0"/>
                <a:ea typeface="楷体_GB2312" pitchFamily="49" charset="-122"/>
              </a:defRPr>
            </a:lvl2pPr>
            <a:lvl3pPr marL="1143000" indent="-228600" eaLnBrk="0" hangingPunct="0">
              <a:lnSpc>
                <a:spcPct val="120000"/>
              </a:lnSpc>
              <a:spcBef>
                <a:spcPct val="20000"/>
              </a:spcBef>
              <a:buClr>
                <a:srgbClr val="FF3300"/>
              </a:buClr>
              <a:buFont typeface="Wingdings" pitchFamily="2" charset="2"/>
              <a:buChar char=""/>
              <a:defRPr sz="2000">
                <a:solidFill>
                  <a:srgbClr val="333333"/>
                </a:solidFill>
                <a:latin typeface="Tahoma" pitchFamily="34" charset="0"/>
                <a:ea typeface="黑体" pitchFamily="2" charset="-122"/>
              </a:defRPr>
            </a:lvl3pPr>
            <a:lvl4pPr marL="1600200" indent="-228600" eaLnBrk="0" hangingPunct="0">
              <a:spcBef>
                <a:spcPct val="20000"/>
              </a:spcBef>
              <a:buChar char="–"/>
              <a:defRPr sz="2000">
                <a:solidFill>
                  <a:srgbClr val="4D4D4D"/>
                </a:solidFill>
                <a:latin typeface="Arial" charset="0"/>
                <a:ea typeface="宋体" pitchFamily="2" charset="-122"/>
              </a:defRPr>
            </a:lvl4pPr>
            <a:lvl5pPr marL="2057400" indent="-228600" eaLnBrk="0" hangingPunct="0">
              <a:spcBef>
                <a:spcPct val="20000"/>
              </a:spcBef>
              <a:buChar char="»"/>
              <a:defRPr sz="2000">
                <a:solidFill>
                  <a:srgbClr val="4D4D4D"/>
                </a:solidFill>
                <a:latin typeface="Arial" charset="0"/>
                <a:ea typeface="宋体" pitchFamily="2" charset="-122"/>
              </a:defRPr>
            </a:lvl5pPr>
            <a:lvl6pPr marL="2514600" indent="-228600" eaLnBrk="0" fontAlgn="base" hangingPunct="0">
              <a:spcBef>
                <a:spcPct val="20000"/>
              </a:spcBef>
              <a:spcAft>
                <a:spcPct val="0"/>
              </a:spcAft>
              <a:buChar char="»"/>
              <a:defRPr sz="2000">
                <a:solidFill>
                  <a:srgbClr val="4D4D4D"/>
                </a:solidFill>
                <a:latin typeface="Arial" charset="0"/>
                <a:ea typeface="宋体" pitchFamily="2" charset="-122"/>
              </a:defRPr>
            </a:lvl6pPr>
            <a:lvl7pPr marL="2971800" indent="-228600" eaLnBrk="0" fontAlgn="base" hangingPunct="0">
              <a:spcBef>
                <a:spcPct val="20000"/>
              </a:spcBef>
              <a:spcAft>
                <a:spcPct val="0"/>
              </a:spcAft>
              <a:buChar char="»"/>
              <a:defRPr sz="2000">
                <a:solidFill>
                  <a:srgbClr val="4D4D4D"/>
                </a:solidFill>
                <a:latin typeface="Arial" charset="0"/>
                <a:ea typeface="宋体" pitchFamily="2" charset="-122"/>
              </a:defRPr>
            </a:lvl7pPr>
            <a:lvl8pPr marL="3429000" indent="-228600" eaLnBrk="0" fontAlgn="base" hangingPunct="0">
              <a:spcBef>
                <a:spcPct val="20000"/>
              </a:spcBef>
              <a:spcAft>
                <a:spcPct val="0"/>
              </a:spcAft>
              <a:buChar char="»"/>
              <a:defRPr sz="2000">
                <a:solidFill>
                  <a:srgbClr val="4D4D4D"/>
                </a:solidFill>
                <a:latin typeface="Arial" charset="0"/>
                <a:ea typeface="宋体" pitchFamily="2" charset="-122"/>
              </a:defRPr>
            </a:lvl8pPr>
            <a:lvl9pPr marL="3886200" indent="-228600" eaLnBrk="0" fontAlgn="base" hangingPunct="0">
              <a:spcBef>
                <a:spcPct val="20000"/>
              </a:spcBef>
              <a:spcAft>
                <a:spcPct val="0"/>
              </a:spcAft>
              <a:buChar char="»"/>
              <a:defRPr sz="2000">
                <a:solidFill>
                  <a:srgbClr val="4D4D4D"/>
                </a:solidFill>
                <a:latin typeface="Arial" charset="0"/>
                <a:ea typeface="宋体" pitchFamily="2" charset="-122"/>
              </a:defRPr>
            </a:lvl9pPr>
          </a:lstStyle>
          <a:p>
            <a:pPr eaLnBrk="1" hangingPunct="1">
              <a:lnSpc>
                <a:spcPct val="100000"/>
              </a:lnSpc>
              <a:spcBef>
                <a:spcPct val="0"/>
              </a:spcBef>
              <a:buClrTx/>
              <a:buFontTx/>
              <a:buNone/>
            </a:pPr>
            <a:endParaRPr lang="zh-CN" altLang="en-US" sz="1800">
              <a:solidFill>
                <a:schemeClr val="tx1"/>
              </a:solidFill>
              <a:latin typeface="Arial" charset="0"/>
              <a:ea typeface="宋体" pitchFamily="2" charset="-122"/>
            </a:endParaRPr>
          </a:p>
        </p:txBody>
      </p:sp>
      <p:pic>
        <p:nvPicPr>
          <p:cNvPr id="18442" name="Picture 33" descr="CA2PULY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4481513"/>
            <a:ext cx="2514600" cy="188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3" name="Picture 34" descr="200882523117291_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2286000"/>
            <a:ext cx="13049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4" name="Line 35"/>
          <p:cNvSpPr>
            <a:spLocks noChangeShapeType="1"/>
          </p:cNvSpPr>
          <p:nvPr/>
        </p:nvSpPr>
        <p:spPr bwMode="auto">
          <a:xfrm flipH="1">
            <a:off x="4267200" y="2400300"/>
            <a:ext cx="762000" cy="4191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5" name="Line 36"/>
          <p:cNvSpPr>
            <a:spLocks noChangeShapeType="1"/>
          </p:cNvSpPr>
          <p:nvPr/>
        </p:nvSpPr>
        <p:spPr bwMode="auto">
          <a:xfrm flipH="1">
            <a:off x="4343400" y="3505200"/>
            <a:ext cx="685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pic>
        <p:nvPicPr>
          <p:cNvPr id="18446" name="Picture 37" descr="08521040"/>
          <p:cNvPicPr>
            <a:picLocks noChangeAspect="1" noChangeArrowheads="1"/>
          </p:cNvPicPr>
          <p:nvPr/>
        </p:nvPicPr>
        <p:blipFill>
          <a:blip r:embed="rId7" cstate="print">
            <a:extLst>
              <a:ext uri="{28A0092B-C50C-407E-A947-70E740481C1C}">
                <a14:useLocalDpi xmlns:a14="http://schemas.microsoft.com/office/drawing/2010/main" val="0"/>
              </a:ext>
            </a:extLst>
          </a:blip>
          <a:srcRect l="25143" r="42857"/>
          <a:stretch>
            <a:fillRect/>
          </a:stretch>
        </p:blipFill>
        <p:spPr bwMode="auto">
          <a:xfrm>
            <a:off x="3681413" y="3505200"/>
            <a:ext cx="433387"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mtClean="0"/>
              <a:t>建造者模式</a:t>
            </a:r>
          </a:p>
        </p:txBody>
      </p:sp>
      <p:sp>
        <p:nvSpPr>
          <p:cNvPr id="19459" name="Rectangle 3"/>
          <p:cNvSpPr>
            <a:spLocks noGrp="1" noChangeArrowheads="1"/>
          </p:cNvSpPr>
          <p:nvPr>
            <p:ph type="body" idx="1"/>
          </p:nvPr>
        </p:nvSpPr>
        <p:spPr>
          <a:noFill/>
        </p:spPr>
        <p:txBody>
          <a:bodyPr/>
          <a:lstStyle/>
          <a:p>
            <a:pPr eaLnBrk="1" hangingPunct="1"/>
            <a:r>
              <a:rPr lang="zh-CN" altLang="en-US" smtClean="0"/>
              <a:t>建造者模式实例与解析</a:t>
            </a:r>
            <a:endParaRPr lang="zh-CN" altLang="en-US" sz="4000" smtClean="0"/>
          </a:p>
          <a:p>
            <a:pPr lvl="1" eaLnBrk="1" hangingPunct="1"/>
            <a:r>
              <a:rPr lang="zh-CN" altLang="en-US" smtClean="0"/>
              <a:t>实例：</a:t>
            </a:r>
            <a:r>
              <a:rPr lang="en-US" altLang="zh-CN" smtClean="0"/>
              <a:t>KFC</a:t>
            </a:r>
            <a:r>
              <a:rPr lang="zh-CN" altLang="en-US" smtClean="0"/>
              <a:t>套餐</a:t>
            </a:r>
          </a:p>
          <a:p>
            <a:pPr lvl="2" eaLnBrk="1" hangingPunct="1">
              <a:buFont typeface="Wingdings" pitchFamily="2" charset="2"/>
              <a:buNone/>
            </a:pPr>
            <a:endParaRPr lang="en-US" altLang="zh-CN" smtClean="0"/>
          </a:p>
        </p:txBody>
      </p:sp>
      <p:pic>
        <p:nvPicPr>
          <p:cNvPr id="18330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31813"/>
            <a:ext cx="8458200" cy="609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83302"/>
                                        </p:tgtEl>
                                        <p:attrNameLst>
                                          <p:attrName>style.visibility</p:attrName>
                                        </p:attrNameLst>
                                      </p:cBhvr>
                                      <p:to>
                                        <p:strVal val="visible"/>
                                      </p:to>
                                    </p:set>
                                    <p:animEffect transition="in" filter="box(in)">
                                      <p:cBhvr>
                                        <p:cTn id="7" dur="500"/>
                                        <p:tgtEl>
                                          <p:spTgt spid="183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mtClean="0"/>
              <a:t>建造者模式</a:t>
            </a:r>
          </a:p>
        </p:txBody>
      </p:sp>
      <p:sp>
        <p:nvSpPr>
          <p:cNvPr id="20483" name="Rectangle 3"/>
          <p:cNvSpPr>
            <a:spLocks noGrp="1" noChangeArrowheads="1"/>
          </p:cNvSpPr>
          <p:nvPr>
            <p:ph type="body" idx="1"/>
          </p:nvPr>
        </p:nvSpPr>
        <p:spPr>
          <a:noFill/>
        </p:spPr>
        <p:txBody>
          <a:bodyPr/>
          <a:lstStyle/>
          <a:p>
            <a:pPr eaLnBrk="1" hangingPunct="1"/>
            <a:r>
              <a:rPr lang="zh-CN" altLang="en-US" smtClean="0"/>
              <a:t>建造者模式实例与解析</a:t>
            </a:r>
            <a:endParaRPr lang="zh-CN" altLang="en-US" sz="4000" smtClean="0"/>
          </a:p>
          <a:p>
            <a:pPr lvl="1" eaLnBrk="1" hangingPunct="1"/>
            <a:r>
              <a:rPr lang="zh-CN" altLang="en-US" smtClean="0"/>
              <a:t>实例：</a:t>
            </a:r>
            <a:r>
              <a:rPr lang="en-US" altLang="zh-CN" smtClean="0"/>
              <a:t>KFC</a:t>
            </a:r>
            <a:r>
              <a:rPr lang="zh-CN" altLang="en-US" smtClean="0"/>
              <a:t>套餐</a:t>
            </a:r>
          </a:p>
          <a:p>
            <a:pPr lvl="2" eaLnBrk="1" hangingPunct="1">
              <a:buFont typeface="Arial" charset="0"/>
              <a:buChar char="•"/>
            </a:pPr>
            <a:r>
              <a:rPr lang="zh-CN" altLang="en-US" smtClean="0"/>
              <a:t>参考代码 </a:t>
            </a:r>
            <a:r>
              <a:rPr lang="en-US" altLang="zh-CN" smtClean="0"/>
              <a:t>(Chapter 07 Builder\sample01)</a:t>
            </a:r>
            <a:endParaRPr lang="zh-CN" altLang="en-US" smtClean="0"/>
          </a:p>
        </p:txBody>
      </p:sp>
      <p:grpSp>
        <p:nvGrpSpPr>
          <p:cNvPr id="20484" name="Group 5"/>
          <p:cNvGrpSpPr>
            <a:grpSpLocks/>
          </p:cNvGrpSpPr>
          <p:nvPr/>
        </p:nvGrpSpPr>
        <p:grpSpPr bwMode="auto">
          <a:xfrm>
            <a:off x="3402013" y="3762375"/>
            <a:ext cx="2160587" cy="809625"/>
            <a:chOff x="2381" y="3283"/>
            <a:chExt cx="1361" cy="510"/>
          </a:xfrm>
        </p:grpSpPr>
        <p:pic>
          <p:nvPicPr>
            <p:cNvPr id="20485" name="Picture 6" descr="gif00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381" y="3283"/>
              <a:ext cx="252"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Text Box 7"/>
            <p:cNvSpPr txBox="1">
              <a:spLocks noChangeArrowheads="1"/>
            </p:cNvSpPr>
            <p:nvPr/>
          </p:nvSpPr>
          <p:spPr bwMode="auto">
            <a:xfrm>
              <a:off x="2608" y="3505"/>
              <a:ext cx="1134" cy="2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solidFill>
                    <a:srgbClr val="009900"/>
                  </a:solidFill>
                  <a:latin typeface="华文行楷" pitchFamily="2" charset="-122"/>
                  <a:ea typeface="华文行楷" pitchFamily="2" charset="-122"/>
                </a:rPr>
                <a:t>演示</a:t>
              </a:r>
              <a:r>
                <a:rPr lang="en-US" altLang="zh-CN" sz="2400" b="1">
                  <a:solidFill>
                    <a:srgbClr val="009900"/>
                  </a:solidFill>
                  <a:ea typeface="华文行楷" pitchFamily="2" charset="-122"/>
                </a:rPr>
                <a:t>……</a:t>
              </a:r>
              <a:endParaRPr lang="en-US" altLang="zh-CN" sz="2400" b="1">
                <a:solidFill>
                  <a:srgbClr val="009900"/>
                </a:solidFill>
                <a:latin typeface="华文行楷" pitchFamily="2" charset="-122"/>
                <a:ea typeface="华文行楷" pitchFamily="2" charset="-122"/>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t>建造者模式</a:t>
            </a:r>
          </a:p>
        </p:txBody>
      </p:sp>
      <p:sp>
        <p:nvSpPr>
          <p:cNvPr id="21507" name="Rectangle 3"/>
          <p:cNvSpPr>
            <a:spLocks noGrp="1" noChangeArrowheads="1"/>
          </p:cNvSpPr>
          <p:nvPr>
            <p:ph type="body" idx="1"/>
          </p:nvPr>
        </p:nvSpPr>
        <p:spPr>
          <a:xfrm>
            <a:off x="381000" y="1752600"/>
            <a:ext cx="8382000" cy="5105400"/>
          </a:xfrm>
          <a:solidFill>
            <a:schemeClr val="bg1"/>
          </a:solidFill>
        </p:spPr>
        <p:txBody>
          <a:bodyPr/>
          <a:lstStyle/>
          <a:p>
            <a:pPr eaLnBrk="1" hangingPunct="1"/>
            <a:r>
              <a:rPr lang="zh-CN" altLang="en-US" smtClean="0"/>
              <a:t>模式优缺点</a:t>
            </a:r>
            <a:endParaRPr lang="zh-CN" altLang="en-US" sz="4000" smtClean="0"/>
          </a:p>
          <a:p>
            <a:pPr lvl="1" eaLnBrk="1" hangingPunct="1"/>
            <a:r>
              <a:rPr lang="zh-CN" altLang="en-US" smtClean="0"/>
              <a:t>建造者模式的优点</a:t>
            </a:r>
          </a:p>
          <a:p>
            <a:pPr lvl="2" eaLnBrk="1" hangingPunct="1">
              <a:buFont typeface="Arial" charset="0"/>
              <a:buChar char="•"/>
            </a:pPr>
            <a:r>
              <a:rPr lang="zh-CN" altLang="en-US" sz="1800" smtClean="0"/>
              <a:t>在建造者模式中，</a:t>
            </a:r>
            <a:r>
              <a:rPr lang="zh-CN" altLang="en-US" sz="1800" smtClean="0">
                <a:solidFill>
                  <a:srgbClr val="FF3300"/>
                </a:solidFill>
              </a:rPr>
              <a:t>客户端不必知道产品内部组成的细节，将产品本身与产品的创建过程解耦，使得相同的创建过程可以创建不同的产品对象</a:t>
            </a:r>
            <a:r>
              <a:rPr lang="zh-CN" altLang="en-US" sz="1800" smtClean="0"/>
              <a:t>。</a:t>
            </a:r>
          </a:p>
          <a:p>
            <a:pPr lvl="2" eaLnBrk="1" hangingPunct="1">
              <a:buFont typeface="Arial" charset="0"/>
              <a:buChar char="•"/>
            </a:pPr>
            <a:r>
              <a:rPr lang="zh-CN" altLang="en-US" sz="1800" smtClean="0"/>
              <a:t>每一个具体建造者都相对独立，而与其他的具体建造者无关，因此可以很方便地替换具体建造者或增加新的具体建造者，</a:t>
            </a:r>
            <a:r>
              <a:rPr lang="zh-CN" altLang="en-US" sz="1800" smtClean="0">
                <a:solidFill>
                  <a:srgbClr val="FF3300"/>
                </a:solidFill>
              </a:rPr>
              <a:t>用户使用不同的具体建造者即可得到不同的产品对象</a:t>
            </a:r>
            <a:r>
              <a:rPr lang="zh-CN" altLang="en-US" sz="1800" smtClean="0"/>
              <a:t>。</a:t>
            </a:r>
          </a:p>
          <a:p>
            <a:pPr lvl="2" eaLnBrk="1" hangingPunct="1">
              <a:buFont typeface="Arial" charset="0"/>
              <a:buChar char="•"/>
            </a:pPr>
            <a:r>
              <a:rPr lang="zh-CN" altLang="en-US" sz="1800" smtClean="0">
                <a:solidFill>
                  <a:srgbClr val="FF3300"/>
                </a:solidFill>
              </a:rPr>
              <a:t>可以更加精细地控制产品的创建过程。</a:t>
            </a:r>
            <a:r>
              <a:rPr lang="zh-CN" altLang="en-US" sz="1800" smtClean="0"/>
              <a:t>将复杂产品的创建步骤分解在不同的方法中，使得创建过程更加清晰，也更方便使用程序来控制创建过程。</a:t>
            </a:r>
          </a:p>
          <a:p>
            <a:pPr lvl="2" eaLnBrk="1" hangingPunct="1">
              <a:buFont typeface="Arial" charset="0"/>
              <a:buChar char="•"/>
            </a:pPr>
            <a:r>
              <a:rPr lang="zh-CN" altLang="en-US" sz="1800" smtClean="0">
                <a:solidFill>
                  <a:srgbClr val="FF3300"/>
                </a:solidFill>
              </a:rPr>
              <a:t>增加新的具体建造者无须修改原有类库的代码，指挥者类针对抽象建造者类编程，系统扩展方便，符合“开闭原则”。</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本章教学内容</a:t>
            </a:r>
          </a:p>
        </p:txBody>
      </p:sp>
      <p:sp>
        <p:nvSpPr>
          <p:cNvPr id="4099" name="Rectangle 3"/>
          <p:cNvSpPr>
            <a:spLocks noGrp="1" noChangeArrowheads="1"/>
          </p:cNvSpPr>
          <p:nvPr>
            <p:ph type="body" idx="1"/>
          </p:nvPr>
        </p:nvSpPr>
        <p:spPr/>
        <p:txBody>
          <a:bodyPr/>
          <a:lstStyle/>
          <a:p>
            <a:pPr eaLnBrk="1" hangingPunct="1"/>
            <a:r>
              <a:rPr lang="zh-CN" altLang="en-US" smtClean="0"/>
              <a:t>建造者模式</a:t>
            </a:r>
          </a:p>
          <a:p>
            <a:pPr lvl="1" eaLnBrk="1" hangingPunct="1"/>
            <a:r>
              <a:rPr lang="zh-CN" altLang="en-US" smtClean="0"/>
              <a:t> 模式动机与定义</a:t>
            </a:r>
          </a:p>
          <a:p>
            <a:pPr lvl="1" eaLnBrk="1" hangingPunct="1"/>
            <a:r>
              <a:rPr lang="zh-CN" altLang="en-US" smtClean="0"/>
              <a:t> 模式结构与分析</a:t>
            </a:r>
          </a:p>
          <a:p>
            <a:pPr lvl="1" eaLnBrk="1" hangingPunct="1"/>
            <a:r>
              <a:rPr lang="zh-CN" altLang="en-US" smtClean="0"/>
              <a:t> 模式实例与解析</a:t>
            </a:r>
          </a:p>
          <a:p>
            <a:pPr lvl="1" eaLnBrk="1" hangingPunct="1"/>
            <a:r>
              <a:rPr lang="zh-CN" altLang="en-US" smtClean="0"/>
              <a:t> 模式效果与应用</a:t>
            </a:r>
          </a:p>
          <a:p>
            <a:pPr lvl="1" eaLnBrk="1" hangingPunct="1"/>
            <a:r>
              <a:rPr lang="zh-CN" altLang="en-US" smtClean="0"/>
              <a:t> 模式扩展</a:t>
            </a:r>
          </a:p>
          <a:p>
            <a:pPr eaLnBrk="1" hangingPunct="1"/>
            <a:endParaRPr lang="en-US" altLang="zh-CN"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t>建造者模式</a:t>
            </a:r>
          </a:p>
        </p:txBody>
      </p:sp>
      <p:sp>
        <p:nvSpPr>
          <p:cNvPr id="22531" name="Rectangle 3"/>
          <p:cNvSpPr>
            <a:spLocks noGrp="1" noChangeArrowheads="1"/>
          </p:cNvSpPr>
          <p:nvPr>
            <p:ph type="body" idx="1"/>
          </p:nvPr>
        </p:nvSpPr>
        <p:spPr>
          <a:xfrm>
            <a:off x="381000" y="1752600"/>
            <a:ext cx="8382000" cy="5105400"/>
          </a:xfrm>
          <a:noFill/>
        </p:spPr>
        <p:txBody>
          <a:bodyPr/>
          <a:lstStyle/>
          <a:p>
            <a:pPr eaLnBrk="1" hangingPunct="1"/>
            <a:r>
              <a:rPr lang="zh-CN" altLang="en-US" smtClean="0"/>
              <a:t>模式优缺点</a:t>
            </a:r>
            <a:endParaRPr lang="zh-CN" altLang="en-US" sz="4000" smtClean="0"/>
          </a:p>
          <a:p>
            <a:pPr lvl="1" eaLnBrk="1" hangingPunct="1"/>
            <a:r>
              <a:rPr lang="zh-CN" altLang="en-US" smtClean="0"/>
              <a:t>建造者模式的缺点如下：</a:t>
            </a:r>
          </a:p>
          <a:p>
            <a:pPr lvl="2" eaLnBrk="1" hangingPunct="1">
              <a:buFont typeface="Arial" charset="0"/>
              <a:buChar char="•"/>
            </a:pPr>
            <a:r>
              <a:rPr lang="zh-CN" altLang="en-US" smtClean="0"/>
              <a:t>建造者模式所创建的产品一般具有较多的共同点，其组成部分相似，</a:t>
            </a:r>
            <a:r>
              <a:rPr lang="zh-CN" altLang="en-US" smtClean="0">
                <a:solidFill>
                  <a:srgbClr val="FF3300"/>
                </a:solidFill>
              </a:rPr>
              <a:t>如果产品之间的差异性很大，则不适合使用建造者模式，因此其使用范围受到一定的限制</a:t>
            </a:r>
            <a:r>
              <a:rPr lang="zh-CN" altLang="en-US" smtClean="0"/>
              <a:t>。</a:t>
            </a:r>
          </a:p>
          <a:p>
            <a:pPr lvl="2" eaLnBrk="1" hangingPunct="1">
              <a:buFont typeface="Arial" charset="0"/>
              <a:buChar char="•"/>
            </a:pPr>
            <a:r>
              <a:rPr lang="zh-CN" altLang="en-US" smtClean="0">
                <a:solidFill>
                  <a:srgbClr val="FF3300"/>
                </a:solidFill>
              </a:rPr>
              <a:t>如果产品的内部变化复杂，可能会导致需要定义很多具体建造者类来实现这种变化，导致系统变得很庞大</a:t>
            </a:r>
            <a:r>
              <a:rPr lang="zh-CN" altLang="en-US" smtClean="0"/>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mtClean="0"/>
              <a:t>建造者模式</a:t>
            </a:r>
          </a:p>
        </p:txBody>
      </p:sp>
      <p:sp>
        <p:nvSpPr>
          <p:cNvPr id="23555" name="Rectangle 3"/>
          <p:cNvSpPr>
            <a:spLocks noGrp="1" noChangeArrowheads="1"/>
          </p:cNvSpPr>
          <p:nvPr>
            <p:ph type="body" idx="1"/>
          </p:nvPr>
        </p:nvSpPr>
        <p:spPr>
          <a:noFill/>
        </p:spPr>
        <p:txBody>
          <a:bodyPr/>
          <a:lstStyle/>
          <a:p>
            <a:pPr eaLnBrk="1" hangingPunct="1">
              <a:lnSpc>
                <a:spcPct val="110000"/>
              </a:lnSpc>
            </a:pPr>
            <a:r>
              <a:rPr lang="zh-CN" altLang="en-US" smtClean="0"/>
              <a:t>模式适用环境</a:t>
            </a:r>
            <a:endParaRPr lang="zh-CN" altLang="en-US" sz="4000" smtClean="0"/>
          </a:p>
          <a:p>
            <a:pPr lvl="1" eaLnBrk="1" hangingPunct="1">
              <a:lnSpc>
                <a:spcPct val="110000"/>
              </a:lnSpc>
            </a:pPr>
            <a:r>
              <a:rPr lang="zh-CN" altLang="en-US" smtClean="0"/>
              <a:t>在以下情况下可以使用建造者模式：</a:t>
            </a:r>
          </a:p>
          <a:p>
            <a:pPr lvl="2" eaLnBrk="1" hangingPunct="1">
              <a:lnSpc>
                <a:spcPct val="110000"/>
              </a:lnSpc>
              <a:buFont typeface="Arial" charset="0"/>
              <a:buChar char="•"/>
            </a:pPr>
            <a:r>
              <a:rPr lang="zh-CN" altLang="en-US" smtClean="0">
                <a:solidFill>
                  <a:srgbClr val="FF3300"/>
                </a:solidFill>
              </a:rPr>
              <a:t>需要生成的产品对象有复杂的内部结构</a:t>
            </a:r>
            <a:r>
              <a:rPr lang="zh-CN" altLang="en-US" smtClean="0"/>
              <a:t>，这些产品对象通常包含多个成员属性。</a:t>
            </a:r>
          </a:p>
          <a:p>
            <a:pPr lvl="2" eaLnBrk="1" hangingPunct="1">
              <a:lnSpc>
                <a:spcPct val="110000"/>
              </a:lnSpc>
              <a:buFont typeface="Arial" charset="0"/>
              <a:buChar char="•"/>
            </a:pPr>
            <a:r>
              <a:rPr lang="zh-CN" altLang="en-US" smtClean="0">
                <a:solidFill>
                  <a:srgbClr val="FF3300"/>
                </a:solidFill>
              </a:rPr>
              <a:t>需要生成的产品对象的属性相互依赖，需要指定其生成顺序</a:t>
            </a:r>
            <a:r>
              <a:rPr lang="zh-CN" altLang="en-US" smtClean="0"/>
              <a:t>。</a:t>
            </a:r>
          </a:p>
          <a:p>
            <a:pPr lvl="2" eaLnBrk="1" hangingPunct="1">
              <a:lnSpc>
                <a:spcPct val="110000"/>
              </a:lnSpc>
              <a:buFont typeface="Arial" charset="0"/>
              <a:buChar char="•"/>
            </a:pPr>
            <a:r>
              <a:rPr lang="zh-CN" altLang="en-US" smtClean="0">
                <a:solidFill>
                  <a:srgbClr val="FF3300"/>
                </a:solidFill>
              </a:rPr>
              <a:t>对象的创建过程独立于创建该对象的类</a:t>
            </a:r>
            <a:r>
              <a:rPr lang="zh-CN" altLang="en-US" smtClean="0"/>
              <a:t>。在建造者模式中引入了指挥者类，将创建过程封装在指挥者类中，而不在建造者类中。</a:t>
            </a:r>
          </a:p>
          <a:p>
            <a:pPr lvl="2" eaLnBrk="1" hangingPunct="1">
              <a:lnSpc>
                <a:spcPct val="110000"/>
              </a:lnSpc>
              <a:buFont typeface="Arial" charset="0"/>
              <a:buChar char="•"/>
            </a:pPr>
            <a:r>
              <a:rPr lang="zh-CN" altLang="en-US" smtClean="0">
                <a:solidFill>
                  <a:srgbClr val="FF3300"/>
                </a:solidFill>
              </a:rPr>
              <a:t>隔离复杂对象的创建和使用，并使得相同的创建过程可以创建不同的产品。</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mtClean="0"/>
              <a:t>建造者模式</a:t>
            </a:r>
          </a:p>
        </p:txBody>
      </p:sp>
      <p:sp>
        <p:nvSpPr>
          <p:cNvPr id="24579" name="Rectangle 3"/>
          <p:cNvSpPr>
            <a:spLocks noGrp="1" noChangeArrowheads="1"/>
          </p:cNvSpPr>
          <p:nvPr>
            <p:ph type="body" idx="1"/>
          </p:nvPr>
        </p:nvSpPr>
        <p:spPr>
          <a:noFill/>
        </p:spPr>
        <p:txBody>
          <a:bodyPr/>
          <a:lstStyle/>
          <a:p>
            <a:pPr eaLnBrk="1" hangingPunct="1"/>
            <a:r>
              <a:rPr lang="zh-CN" altLang="en-US" smtClean="0"/>
              <a:t>模式应用</a:t>
            </a:r>
          </a:p>
          <a:p>
            <a:pPr lvl="1" eaLnBrk="1" hangingPunct="1"/>
            <a:r>
              <a:rPr lang="en-US" altLang="zh-CN" sz="2000" smtClean="0"/>
              <a:t>(1) </a:t>
            </a:r>
            <a:r>
              <a:rPr lang="en-US" altLang="en-US" sz="2000" smtClean="0"/>
              <a:t>JavaMail</a:t>
            </a:r>
            <a:r>
              <a:rPr lang="zh-CN" altLang="en-US" sz="2000" smtClean="0"/>
              <a:t>（一步一步构造一个完整的邮件对象，然后发送）</a:t>
            </a:r>
          </a:p>
        </p:txBody>
      </p:sp>
      <p:sp>
        <p:nvSpPr>
          <p:cNvPr id="24580" name="Text Box 4"/>
          <p:cNvSpPr txBox="1">
            <a:spLocks noChangeArrowheads="1"/>
          </p:cNvSpPr>
          <p:nvPr/>
        </p:nvSpPr>
        <p:spPr bwMode="auto">
          <a:xfrm>
            <a:off x="1219200" y="2955925"/>
            <a:ext cx="6858000" cy="3825875"/>
          </a:xfrm>
          <a:prstGeom prst="rect">
            <a:avLst/>
          </a:prstGeom>
          <a:solidFill>
            <a:schemeClr val="bg1"/>
          </a:solidFill>
          <a:ln w="9525">
            <a:solidFill>
              <a:schemeClr val="tx1"/>
            </a:solidFill>
            <a:miter lim="800000"/>
            <a:headEnd/>
            <a:tailEnd/>
          </a:ln>
        </p:spPr>
        <p:txBody>
          <a:bodyPr>
            <a:spAutoFit/>
          </a:bodyPr>
          <a:lstStyle>
            <a:lvl1pPr eaLnBrk="0" hangingPunct="0">
              <a:lnSpc>
                <a:spcPct val="120000"/>
              </a:lnSpc>
              <a:spcBef>
                <a:spcPct val="20000"/>
              </a:spcBef>
              <a:buClr>
                <a:srgbClr val="FF3300"/>
              </a:buClr>
              <a:buFont typeface="Wingdings" pitchFamily="2" charset="2"/>
              <a:buChar char="w"/>
              <a:defRPr sz="3200">
                <a:solidFill>
                  <a:srgbClr val="080808"/>
                </a:solidFill>
                <a:latin typeface="Tahoma" pitchFamily="34" charset="0"/>
                <a:ea typeface="隶书" pitchFamily="49" charset="-122"/>
              </a:defRPr>
            </a:lvl1pPr>
            <a:lvl2pPr marL="742950" indent="-285750" eaLnBrk="0" hangingPunct="0">
              <a:lnSpc>
                <a:spcPct val="120000"/>
              </a:lnSpc>
              <a:spcBef>
                <a:spcPct val="20000"/>
              </a:spcBef>
              <a:buClr>
                <a:srgbClr val="0000FF"/>
              </a:buClr>
              <a:buFont typeface="Wingdings" pitchFamily="2" charset="2"/>
              <a:buChar char="ü"/>
              <a:defRPr sz="2400" b="1">
                <a:solidFill>
                  <a:srgbClr val="333333"/>
                </a:solidFill>
                <a:latin typeface="Tahoma" pitchFamily="34" charset="0"/>
                <a:ea typeface="楷体_GB2312" pitchFamily="49" charset="-122"/>
              </a:defRPr>
            </a:lvl2pPr>
            <a:lvl3pPr marL="1143000" indent="-228600" eaLnBrk="0" hangingPunct="0">
              <a:lnSpc>
                <a:spcPct val="120000"/>
              </a:lnSpc>
              <a:spcBef>
                <a:spcPct val="20000"/>
              </a:spcBef>
              <a:buClr>
                <a:srgbClr val="FF3300"/>
              </a:buClr>
              <a:buFont typeface="Wingdings" pitchFamily="2" charset="2"/>
              <a:buChar char=""/>
              <a:defRPr sz="2000">
                <a:solidFill>
                  <a:srgbClr val="333333"/>
                </a:solidFill>
                <a:latin typeface="Tahoma" pitchFamily="34" charset="0"/>
                <a:ea typeface="黑体" pitchFamily="2" charset="-122"/>
              </a:defRPr>
            </a:lvl3pPr>
            <a:lvl4pPr marL="1600200" indent="-228600" eaLnBrk="0" hangingPunct="0">
              <a:spcBef>
                <a:spcPct val="20000"/>
              </a:spcBef>
              <a:buChar char="–"/>
              <a:defRPr sz="2000">
                <a:solidFill>
                  <a:srgbClr val="4D4D4D"/>
                </a:solidFill>
                <a:latin typeface="Arial" charset="0"/>
                <a:ea typeface="宋体" pitchFamily="2" charset="-122"/>
              </a:defRPr>
            </a:lvl4pPr>
            <a:lvl5pPr marL="2057400" indent="-228600" eaLnBrk="0" hangingPunct="0">
              <a:spcBef>
                <a:spcPct val="20000"/>
              </a:spcBef>
              <a:buChar char="»"/>
              <a:defRPr sz="2000">
                <a:solidFill>
                  <a:srgbClr val="4D4D4D"/>
                </a:solidFill>
                <a:latin typeface="Arial" charset="0"/>
                <a:ea typeface="宋体" pitchFamily="2" charset="-122"/>
              </a:defRPr>
            </a:lvl5pPr>
            <a:lvl6pPr marL="2514600" indent="-228600" eaLnBrk="0" fontAlgn="base" hangingPunct="0">
              <a:spcBef>
                <a:spcPct val="20000"/>
              </a:spcBef>
              <a:spcAft>
                <a:spcPct val="0"/>
              </a:spcAft>
              <a:buChar char="»"/>
              <a:defRPr sz="2000">
                <a:solidFill>
                  <a:srgbClr val="4D4D4D"/>
                </a:solidFill>
                <a:latin typeface="Arial" charset="0"/>
                <a:ea typeface="宋体" pitchFamily="2" charset="-122"/>
              </a:defRPr>
            </a:lvl6pPr>
            <a:lvl7pPr marL="2971800" indent="-228600" eaLnBrk="0" fontAlgn="base" hangingPunct="0">
              <a:spcBef>
                <a:spcPct val="20000"/>
              </a:spcBef>
              <a:spcAft>
                <a:spcPct val="0"/>
              </a:spcAft>
              <a:buChar char="»"/>
              <a:defRPr sz="2000">
                <a:solidFill>
                  <a:srgbClr val="4D4D4D"/>
                </a:solidFill>
                <a:latin typeface="Arial" charset="0"/>
                <a:ea typeface="宋体" pitchFamily="2" charset="-122"/>
              </a:defRPr>
            </a:lvl7pPr>
            <a:lvl8pPr marL="3429000" indent="-228600" eaLnBrk="0" fontAlgn="base" hangingPunct="0">
              <a:spcBef>
                <a:spcPct val="20000"/>
              </a:spcBef>
              <a:spcAft>
                <a:spcPct val="0"/>
              </a:spcAft>
              <a:buChar char="»"/>
              <a:defRPr sz="2000">
                <a:solidFill>
                  <a:srgbClr val="4D4D4D"/>
                </a:solidFill>
                <a:latin typeface="Arial" charset="0"/>
                <a:ea typeface="宋体" pitchFamily="2" charset="-122"/>
              </a:defRPr>
            </a:lvl8pPr>
            <a:lvl9pPr marL="3886200" indent="-228600" eaLnBrk="0" fontAlgn="base" hangingPunct="0">
              <a:spcBef>
                <a:spcPct val="20000"/>
              </a:spcBef>
              <a:spcAft>
                <a:spcPct val="0"/>
              </a:spcAft>
              <a:buChar char="»"/>
              <a:defRPr sz="2000">
                <a:solidFill>
                  <a:srgbClr val="4D4D4D"/>
                </a:solidFill>
                <a:latin typeface="Arial" charset="0"/>
                <a:ea typeface="宋体" pitchFamily="2" charset="-122"/>
              </a:defRPr>
            </a:lvl9pPr>
          </a:lstStyle>
          <a:p>
            <a:pPr eaLnBrk="1" hangingPunct="1">
              <a:lnSpc>
                <a:spcPct val="80000"/>
              </a:lnSpc>
              <a:spcBef>
                <a:spcPct val="0"/>
              </a:spcBef>
              <a:buClrTx/>
              <a:buFontTx/>
              <a:buNone/>
            </a:pPr>
            <a:r>
              <a:rPr lang="en-US" altLang="zh-CN" sz="1800">
                <a:solidFill>
                  <a:schemeClr val="tx1"/>
                </a:solidFill>
                <a:latin typeface="Arial" charset="0"/>
                <a:ea typeface="宋体" pitchFamily="2" charset="-122"/>
              </a:rPr>
              <a:t>……</a:t>
            </a:r>
          </a:p>
          <a:p>
            <a:pPr eaLnBrk="1" hangingPunct="1">
              <a:lnSpc>
                <a:spcPct val="80000"/>
              </a:lnSpc>
              <a:spcBef>
                <a:spcPct val="0"/>
              </a:spcBef>
              <a:buClrTx/>
              <a:buFontTx/>
              <a:buNone/>
            </a:pPr>
            <a:r>
              <a:rPr lang="en-US" altLang="zh-CN" sz="1800">
                <a:solidFill>
                  <a:schemeClr val="tx1"/>
                </a:solidFill>
                <a:latin typeface="Arial" charset="0"/>
                <a:ea typeface="宋体" pitchFamily="2" charset="-122"/>
              </a:rPr>
              <a:t>//</a:t>
            </a:r>
            <a:r>
              <a:rPr lang="zh-CN" altLang="en-US" sz="1800">
                <a:solidFill>
                  <a:schemeClr val="tx1"/>
                </a:solidFill>
                <a:latin typeface="Arial" charset="0"/>
                <a:ea typeface="宋体" pitchFamily="2" charset="-122"/>
              </a:rPr>
              <a:t>由邮件会话对象新建一个邮件消息对象</a:t>
            </a:r>
            <a:endParaRPr lang="zh-CN" altLang="en-US" sz="1800" b="1">
              <a:solidFill>
                <a:schemeClr val="tx1"/>
              </a:solidFill>
              <a:latin typeface="Arial" charset="0"/>
              <a:ea typeface="宋体" pitchFamily="2" charset="-122"/>
            </a:endParaRPr>
          </a:p>
          <a:p>
            <a:pPr eaLnBrk="1" hangingPunct="1">
              <a:lnSpc>
                <a:spcPct val="80000"/>
              </a:lnSpc>
              <a:spcBef>
                <a:spcPct val="0"/>
              </a:spcBef>
              <a:buClrTx/>
              <a:buFontTx/>
              <a:buNone/>
            </a:pPr>
            <a:r>
              <a:rPr lang="en-US" altLang="zh-CN" sz="1800" b="1">
                <a:solidFill>
                  <a:schemeClr val="tx1"/>
                </a:solidFill>
                <a:latin typeface="Arial" charset="0"/>
                <a:ea typeface="宋体" pitchFamily="2" charset="-122"/>
              </a:rPr>
              <a:t>MimeMessage message=new MimeMessage(session); </a:t>
            </a:r>
            <a:endParaRPr lang="en-US" altLang="zh-CN" sz="1800">
              <a:solidFill>
                <a:schemeClr val="tx1"/>
              </a:solidFill>
              <a:latin typeface="Arial" charset="0"/>
              <a:ea typeface="宋体" pitchFamily="2" charset="-122"/>
            </a:endParaRPr>
          </a:p>
          <a:p>
            <a:pPr eaLnBrk="1" hangingPunct="1">
              <a:lnSpc>
                <a:spcPct val="80000"/>
              </a:lnSpc>
              <a:spcBef>
                <a:spcPct val="0"/>
              </a:spcBef>
              <a:buClrTx/>
              <a:buFontTx/>
              <a:buNone/>
            </a:pPr>
            <a:r>
              <a:rPr lang="en-US" altLang="zh-CN" sz="1800">
                <a:solidFill>
                  <a:schemeClr val="tx1"/>
                </a:solidFill>
                <a:latin typeface="Arial" charset="0"/>
                <a:ea typeface="宋体" pitchFamily="2" charset="-122"/>
              </a:rPr>
              <a:t>//</a:t>
            </a:r>
            <a:r>
              <a:rPr lang="zh-CN" altLang="en-US" sz="1800">
                <a:solidFill>
                  <a:schemeClr val="tx1"/>
                </a:solidFill>
                <a:latin typeface="Arial" charset="0"/>
                <a:ea typeface="宋体" pitchFamily="2" charset="-122"/>
              </a:rPr>
              <a:t>设置邮件地址</a:t>
            </a:r>
          </a:p>
          <a:p>
            <a:pPr eaLnBrk="1" hangingPunct="1">
              <a:lnSpc>
                <a:spcPct val="80000"/>
              </a:lnSpc>
              <a:spcBef>
                <a:spcPct val="0"/>
              </a:spcBef>
              <a:buClrTx/>
              <a:buFontTx/>
              <a:buNone/>
            </a:pPr>
            <a:r>
              <a:rPr lang="en-US" altLang="zh-CN" sz="1800">
                <a:solidFill>
                  <a:schemeClr val="tx1"/>
                </a:solidFill>
                <a:latin typeface="Arial" charset="0"/>
                <a:ea typeface="宋体" pitchFamily="2" charset="-122"/>
              </a:rPr>
              <a:t>InternetAddress from=new InternetAddress("sunny@test.com");</a:t>
            </a:r>
            <a:endParaRPr lang="en-US" altLang="zh-CN" sz="1800" b="1">
              <a:solidFill>
                <a:schemeClr val="tx1"/>
              </a:solidFill>
              <a:latin typeface="Arial" charset="0"/>
              <a:ea typeface="宋体" pitchFamily="2" charset="-122"/>
            </a:endParaRPr>
          </a:p>
          <a:p>
            <a:pPr eaLnBrk="1" hangingPunct="1">
              <a:lnSpc>
                <a:spcPct val="80000"/>
              </a:lnSpc>
              <a:spcBef>
                <a:spcPct val="0"/>
              </a:spcBef>
              <a:buClrTx/>
              <a:buFontTx/>
              <a:buNone/>
            </a:pPr>
            <a:r>
              <a:rPr lang="en-US" altLang="zh-CN" sz="1800" b="1">
                <a:solidFill>
                  <a:srgbClr val="FF3300"/>
                </a:solidFill>
                <a:latin typeface="Arial" charset="0"/>
                <a:ea typeface="宋体" pitchFamily="2" charset="-122"/>
              </a:rPr>
              <a:t>message.setFrom(from);//</a:t>
            </a:r>
            <a:r>
              <a:rPr lang="zh-CN" altLang="en-US" sz="1800" b="1">
                <a:solidFill>
                  <a:srgbClr val="FF3300"/>
                </a:solidFill>
                <a:latin typeface="Arial" charset="0"/>
                <a:ea typeface="宋体" pitchFamily="2" charset="-122"/>
              </a:rPr>
              <a:t>设置发件人</a:t>
            </a:r>
            <a:endParaRPr lang="zh-CN" altLang="en-US" sz="1800">
              <a:solidFill>
                <a:srgbClr val="FF3300"/>
              </a:solidFill>
              <a:latin typeface="Arial" charset="0"/>
              <a:ea typeface="宋体" pitchFamily="2" charset="-122"/>
            </a:endParaRPr>
          </a:p>
          <a:p>
            <a:pPr eaLnBrk="1" hangingPunct="1">
              <a:lnSpc>
                <a:spcPct val="80000"/>
              </a:lnSpc>
              <a:spcBef>
                <a:spcPct val="0"/>
              </a:spcBef>
              <a:buClrTx/>
              <a:buFontTx/>
              <a:buNone/>
            </a:pPr>
            <a:r>
              <a:rPr lang="en-US" altLang="zh-CN" sz="1800">
                <a:solidFill>
                  <a:schemeClr val="tx1"/>
                </a:solidFill>
                <a:latin typeface="Arial" charset="0"/>
                <a:ea typeface="宋体" pitchFamily="2" charset="-122"/>
              </a:rPr>
              <a:t>InternetAddress to=new InternetAddress(to_mail);</a:t>
            </a:r>
            <a:endParaRPr lang="en-US" altLang="zh-CN" sz="1800" b="1">
              <a:solidFill>
                <a:schemeClr val="tx1"/>
              </a:solidFill>
              <a:latin typeface="Arial" charset="0"/>
              <a:ea typeface="宋体" pitchFamily="2" charset="-122"/>
            </a:endParaRPr>
          </a:p>
          <a:p>
            <a:pPr eaLnBrk="1" hangingPunct="1">
              <a:lnSpc>
                <a:spcPct val="80000"/>
              </a:lnSpc>
              <a:spcBef>
                <a:spcPct val="0"/>
              </a:spcBef>
              <a:buClrTx/>
              <a:buFontTx/>
              <a:buNone/>
            </a:pPr>
            <a:r>
              <a:rPr lang="en-US" altLang="zh-CN" sz="1800" b="1">
                <a:solidFill>
                  <a:srgbClr val="FF3300"/>
                </a:solidFill>
                <a:latin typeface="Arial" charset="0"/>
                <a:ea typeface="宋体" pitchFamily="2" charset="-122"/>
              </a:rPr>
              <a:t>message.setRecipient(Message.RecipientType.TO,to);/</a:t>
            </a:r>
            <a:r>
              <a:rPr lang="en-US" altLang="zh-CN" sz="1800">
                <a:solidFill>
                  <a:srgbClr val="FF3300"/>
                </a:solidFill>
                <a:latin typeface="Arial" charset="0"/>
                <a:ea typeface="宋体" pitchFamily="2" charset="-122"/>
              </a:rPr>
              <a:t>/</a:t>
            </a:r>
            <a:r>
              <a:rPr lang="zh-CN" altLang="en-US" sz="1800">
                <a:solidFill>
                  <a:schemeClr val="tx1"/>
                </a:solidFill>
                <a:latin typeface="Arial" charset="0"/>
                <a:ea typeface="宋体" pitchFamily="2" charset="-122"/>
              </a:rPr>
              <a:t>设置收件人，并设置其接收类型为</a:t>
            </a:r>
            <a:r>
              <a:rPr lang="en-US" altLang="zh-CN" sz="1800">
                <a:solidFill>
                  <a:schemeClr val="tx1"/>
                </a:solidFill>
                <a:latin typeface="Arial" charset="0"/>
                <a:ea typeface="宋体" pitchFamily="2" charset="-122"/>
              </a:rPr>
              <a:t>TO</a:t>
            </a:r>
            <a:endParaRPr lang="en-US" altLang="zh-CN" sz="1800" b="1">
              <a:solidFill>
                <a:schemeClr val="tx1"/>
              </a:solidFill>
              <a:latin typeface="Arial" charset="0"/>
              <a:ea typeface="宋体" pitchFamily="2" charset="-122"/>
            </a:endParaRPr>
          </a:p>
          <a:p>
            <a:pPr eaLnBrk="1" hangingPunct="1">
              <a:lnSpc>
                <a:spcPct val="80000"/>
              </a:lnSpc>
              <a:spcBef>
                <a:spcPct val="0"/>
              </a:spcBef>
              <a:buClrTx/>
              <a:buFontTx/>
              <a:buNone/>
            </a:pPr>
            <a:r>
              <a:rPr lang="en-US" altLang="zh-CN" sz="1800" b="1">
                <a:solidFill>
                  <a:srgbClr val="FF3300"/>
                </a:solidFill>
                <a:latin typeface="Arial" charset="0"/>
                <a:ea typeface="宋体" pitchFamily="2" charset="-122"/>
              </a:rPr>
              <a:t>message.setSubject(to_title);//</a:t>
            </a:r>
            <a:r>
              <a:rPr lang="zh-CN" altLang="en-US" sz="1800" b="1">
                <a:solidFill>
                  <a:srgbClr val="FF3300"/>
                </a:solidFill>
                <a:latin typeface="Arial" charset="0"/>
                <a:ea typeface="宋体" pitchFamily="2" charset="-122"/>
              </a:rPr>
              <a:t>设置主题</a:t>
            </a:r>
          </a:p>
          <a:p>
            <a:pPr eaLnBrk="1" hangingPunct="1">
              <a:lnSpc>
                <a:spcPct val="80000"/>
              </a:lnSpc>
              <a:spcBef>
                <a:spcPct val="0"/>
              </a:spcBef>
              <a:buClrTx/>
              <a:buFontTx/>
              <a:buNone/>
            </a:pPr>
            <a:r>
              <a:rPr lang="en-US" altLang="zh-CN" sz="1800" b="1">
                <a:solidFill>
                  <a:srgbClr val="FF3300"/>
                </a:solidFill>
                <a:latin typeface="Arial" charset="0"/>
                <a:ea typeface="宋体" pitchFamily="2" charset="-122"/>
              </a:rPr>
              <a:t>message.setText(to_content);//</a:t>
            </a:r>
            <a:r>
              <a:rPr lang="zh-CN" altLang="en-US" sz="1800" b="1">
                <a:solidFill>
                  <a:srgbClr val="FF3300"/>
                </a:solidFill>
                <a:latin typeface="Arial" charset="0"/>
                <a:ea typeface="宋体" pitchFamily="2" charset="-122"/>
              </a:rPr>
              <a:t>设置信件内容</a:t>
            </a:r>
          </a:p>
          <a:p>
            <a:pPr eaLnBrk="1" hangingPunct="1">
              <a:lnSpc>
                <a:spcPct val="80000"/>
              </a:lnSpc>
              <a:spcBef>
                <a:spcPct val="0"/>
              </a:spcBef>
              <a:buClrTx/>
              <a:buFontTx/>
              <a:buNone/>
            </a:pPr>
            <a:r>
              <a:rPr lang="en-US" altLang="zh-CN" sz="1800" b="1">
                <a:solidFill>
                  <a:srgbClr val="FF3300"/>
                </a:solidFill>
                <a:latin typeface="Arial" charset="0"/>
                <a:ea typeface="宋体" pitchFamily="2" charset="-122"/>
              </a:rPr>
              <a:t>message.setSentDate(new Date());//</a:t>
            </a:r>
            <a:r>
              <a:rPr lang="zh-CN" altLang="en-US" sz="1800" b="1">
                <a:solidFill>
                  <a:srgbClr val="FF3300"/>
                </a:solidFill>
                <a:latin typeface="Arial" charset="0"/>
                <a:ea typeface="宋体" pitchFamily="2" charset="-122"/>
              </a:rPr>
              <a:t>设置发信时间</a:t>
            </a:r>
            <a:endParaRPr lang="zh-CN" altLang="en-US" sz="1800">
              <a:solidFill>
                <a:srgbClr val="FF3300"/>
              </a:solidFill>
              <a:latin typeface="Arial" charset="0"/>
              <a:ea typeface="宋体" pitchFamily="2" charset="-122"/>
            </a:endParaRPr>
          </a:p>
          <a:p>
            <a:pPr eaLnBrk="1" hangingPunct="1">
              <a:lnSpc>
                <a:spcPct val="80000"/>
              </a:lnSpc>
              <a:spcBef>
                <a:spcPct val="0"/>
              </a:spcBef>
              <a:buClrTx/>
              <a:buFontTx/>
              <a:buNone/>
            </a:pPr>
            <a:r>
              <a:rPr lang="en-US" altLang="zh-CN" sz="1800">
                <a:solidFill>
                  <a:schemeClr val="tx1"/>
                </a:solidFill>
                <a:latin typeface="Arial" charset="0"/>
                <a:ea typeface="宋体" pitchFamily="2" charset="-122"/>
              </a:rPr>
              <a:t>message.saveChanges();//</a:t>
            </a:r>
            <a:r>
              <a:rPr lang="zh-CN" altLang="en-US" sz="1800">
                <a:solidFill>
                  <a:schemeClr val="tx1"/>
                </a:solidFill>
                <a:latin typeface="Arial" charset="0"/>
                <a:ea typeface="宋体" pitchFamily="2" charset="-122"/>
              </a:rPr>
              <a:t>存储邮件信息</a:t>
            </a:r>
          </a:p>
          <a:p>
            <a:pPr eaLnBrk="1" hangingPunct="1">
              <a:lnSpc>
                <a:spcPct val="80000"/>
              </a:lnSpc>
              <a:spcBef>
                <a:spcPct val="0"/>
              </a:spcBef>
              <a:buClrTx/>
              <a:buFontTx/>
              <a:buNone/>
            </a:pPr>
            <a:r>
              <a:rPr lang="en-US" altLang="zh-CN" sz="1800">
                <a:solidFill>
                  <a:schemeClr val="tx1"/>
                </a:solidFill>
                <a:latin typeface="Arial" charset="0"/>
                <a:ea typeface="宋体" pitchFamily="2" charset="-122"/>
              </a:rPr>
              <a:t>Transport transport=session.getTransport("smtp");</a:t>
            </a:r>
          </a:p>
          <a:p>
            <a:pPr eaLnBrk="1" hangingPunct="1">
              <a:lnSpc>
                <a:spcPct val="80000"/>
              </a:lnSpc>
              <a:spcBef>
                <a:spcPct val="0"/>
              </a:spcBef>
              <a:buClrTx/>
              <a:buFontTx/>
              <a:buNone/>
            </a:pPr>
            <a:r>
              <a:rPr lang="en-US" altLang="zh-CN" sz="1800">
                <a:solidFill>
                  <a:schemeClr val="tx1"/>
                </a:solidFill>
                <a:latin typeface="Arial" charset="0"/>
                <a:ea typeface="宋体" pitchFamily="2" charset="-122"/>
              </a:rPr>
              <a:t>transport.connect("smtp.test.com","test","test");</a:t>
            </a:r>
          </a:p>
          <a:p>
            <a:pPr eaLnBrk="1" hangingPunct="1">
              <a:lnSpc>
                <a:spcPct val="80000"/>
              </a:lnSpc>
              <a:spcBef>
                <a:spcPct val="0"/>
              </a:spcBef>
              <a:buClrTx/>
              <a:buFontTx/>
              <a:buNone/>
            </a:pPr>
            <a:r>
              <a:rPr lang="en-US" altLang="zh-CN" sz="1800">
                <a:solidFill>
                  <a:schemeClr val="tx1"/>
                </a:solidFill>
                <a:latin typeface="Arial" charset="0"/>
                <a:ea typeface="宋体" pitchFamily="2" charset="-122"/>
              </a:rPr>
              <a:t>transport.sendMessage(message,message.getAllRecipients());</a:t>
            </a:r>
          </a:p>
          <a:p>
            <a:pPr eaLnBrk="1" hangingPunct="1">
              <a:lnSpc>
                <a:spcPct val="80000"/>
              </a:lnSpc>
              <a:spcBef>
                <a:spcPct val="0"/>
              </a:spcBef>
              <a:buClrTx/>
              <a:buFontTx/>
              <a:buNone/>
            </a:pPr>
            <a:r>
              <a:rPr lang="en-US" altLang="zh-CN" sz="1800">
                <a:solidFill>
                  <a:schemeClr val="tx1"/>
                </a:solidFill>
                <a:latin typeface="Arial" charset="0"/>
                <a:ea typeface="宋体" pitchFamily="2" charset="-122"/>
              </a:rPr>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t>建造者模式</a:t>
            </a:r>
          </a:p>
        </p:txBody>
      </p:sp>
      <p:sp>
        <p:nvSpPr>
          <p:cNvPr id="25603" name="Rectangle 3"/>
          <p:cNvSpPr>
            <a:spLocks noGrp="1" noChangeArrowheads="1"/>
          </p:cNvSpPr>
          <p:nvPr>
            <p:ph type="body" idx="1"/>
          </p:nvPr>
        </p:nvSpPr>
        <p:spPr>
          <a:noFill/>
        </p:spPr>
        <p:txBody>
          <a:bodyPr/>
          <a:lstStyle/>
          <a:p>
            <a:pPr eaLnBrk="1" hangingPunct="1"/>
            <a:r>
              <a:rPr lang="zh-CN" altLang="en-US" smtClean="0"/>
              <a:t>模式应用</a:t>
            </a:r>
          </a:p>
          <a:p>
            <a:pPr lvl="1" eaLnBrk="1" hangingPunct="1"/>
            <a:r>
              <a:rPr lang="en-US" altLang="zh-CN" sz="2000" smtClean="0"/>
              <a:t>(2) </a:t>
            </a:r>
            <a:r>
              <a:rPr lang="zh-CN" altLang="en-US" smtClean="0"/>
              <a:t>在很多游戏软件中，地图包括天空、地面、背景等组成部分，人物角色包括人体、服装、装备等组成部分，可以使用建造者模式对其进行设计，</a:t>
            </a:r>
            <a:r>
              <a:rPr lang="zh-CN" altLang="en-US" smtClean="0">
                <a:solidFill>
                  <a:srgbClr val="FF3300"/>
                </a:solidFill>
              </a:rPr>
              <a:t>通过不同的具体建造者创建不同类型的地图或人物</a:t>
            </a:r>
            <a:r>
              <a:rPr lang="zh-CN" altLang="en-US" smtClean="0"/>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mtClean="0"/>
              <a:t>建造者模式</a:t>
            </a:r>
          </a:p>
        </p:txBody>
      </p:sp>
      <p:sp>
        <p:nvSpPr>
          <p:cNvPr id="26627" name="Rectangle 3"/>
          <p:cNvSpPr>
            <a:spLocks noGrp="1" noChangeArrowheads="1"/>
          </p:cNvSpPr>
          <p:nvPr>
            <p:ph type="body" idx="1"/>
          </p:nvPr>
        </p:nvSpPr>
        <p:spPr>
          <a:noFill/>
        </p:spPr>
        <p:txBody>
          <a:bodyPr/>
          <a:lstStyle/>
          <a:p>
            <a:pPr eaLnBrk="1" hangingPunct="1"/>
            <a:r>
              <a:rPr lang="zh-CN" altLang="en-US" smtClean="0"/>
              <a:t>模式模式</a:t>
            </a:r>
          </a:p>
          <a:p>
            <a:pPr lvl="1" eaLnBrk="1" hangingPunct="1"/>
            <a:r>
              <a:rPr lang="zh-CN" altLang="en-US" smtClean="0"/>
              <a:t>建造者模式的简化</a:t>
            </a:r>
          </a:p>
          <a:p>
            <a:pPr lvl="2" eaLnBrk="1" hangingPunct="1">
              <a:buFont typeface="Arial" charset="0"/>
              <a:buChar char="•"/>
            </a:pPr>
            <a:r>
              <a:rPr lang="zh-CN" altLang="en-US" smtClean="0">
                <a:solidFill>
                  <a:srgbClr val="FF3300"/>
                </a:solidFill>
              </a:rPr>
              <a:t>省略抽象建造者角色</a:t>
            </a:r>
            <a:r>
              <a:rPr lang="zh-CN" altLang="en-US" smtClean="0"/>
              <a:t>：如果系统中只需要一个具体建造者的话，可以省略掉抽象建造者。 </a:t>
            </a:r>
          </a:p>
          <a:p>
            <a:pPr lvl="2" eaLnBrk="1" hangingPunct="1">
              <a:buFont typeface="Arial" charset="0"/>
              <a:buChar char="•"/>
            </a:pPr>
            <a:r>
              <a:rPr lang="zh-CN" altLang="en-US" smtClean="0">
                <a:solidFill>
                  <a:srgbClr val="FF3300"/>
                </a:solidFill>
              </a:rPr>
              <a:t>省略指挥者角色</a:t>
            </a:r>
            <a:r>
              <a:rPr lang="zh-CN" altLang="en-US" smtClean="0"/>
              <a:t>：在具体建造者只有一个的情况下，如果抽象建造者角色已经被省略掉，那么还可以省略指挥者角色，让</a:t>
            </a:r>
            <a:r>
              <a:rPr lang="en-US" altLang="zh-CN" smtClean="0"/>
              <a:t>Builder</a:t>
            </a:r>
            <a:r>
              <a:rPr lang="zh-CN" altLang="en-US" smtClean="0"/>
              <a:t>角色扮演指挥者与建造者双重角色。</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建造者模式</a:t>
            </a:r>
          </a:p>
        </p:txBody>
      </p:sp>
      <p:sp>
        <p:nvSpPr>
          <p:cNvPr id="27651" name="Rectangle 3"/>
          <p:cNvSpPr>
            <a:spLocks noGrp="1" noChangeArrowheads="1"/>
          </p:cNvSpPr>
          <p:nvPr>
            <p:ph type="body" idx="1"/>
          </p:nvPr>
        </p:nvSpPr>
        <p:spPr>
          <a:xfrm>
            <a:off x="381000" y="1752600"/>
            <a:ext cx="8382000" cy="5105400"/>
          </a:xfrm>
          <a:solidFill>
            <a:schemeClr val="bg1"/>
          </a:solidFill>
        </p:spPr>
        <p:txBody>
          <a:bodyPr/>
          <a:lstStyle/>
          <a:p>
            <a:pPr eaLnBrk="1" hangingPunct="1"/>
            <a:r>
              <a:rPr lang="zh-CN" altLang="en-US" smtClean="0"/>
              <a:t>模式模式</a:t>
            </a:r>
          </a:p>
          <a:p>
            <a:pPr lvl="1" eaLnBrk="1" hangingPunct="1"/>
            <a:r>
              <a:rPr lang="zh-CN" altLang="en-US" smtClean="0"/>
              <a:t>建造者模式与抽象工厂模式的比较</a:t>
            </a:r>
          </a:p>
          <a:p>
            <a:pPr lvl="2" eaLnBrk="1" hangingPunct="1">
              <a:buFont typeface="Arial" charset="0"/>
              <a:buChar char="•"/>
            </a:pPr>
            <a:r>
              <a:rPr lang="zh-CN" altLang="en-US" sz="1800" smtClean="0"/>
              <a:t>与抽象工厂模式相比，</a:t>
            </a:r>
            <a:r>
              <a:rPr lang="zh-CN" altLang="en-US" sz="1800" smtClean="0">
                <a:solidFill>
                  <a:srgbClr val="FF3300"/>
                </a:solidFill>
              </a:rPr>
              <a:t>建造者模式返回一个组装好的完整产品</a:t>
            </a:r>
            <a:r>
              <a:rPr lang="zh-CN" altLang="en-US" sz="1800" smtClean="0"/>
              <a:t>，而</a:t>
            </a:r>
            <a:r>
              <a:rPr lang="zh-CN" altLang="en-US" sz="1800" smtClean="0">
                <a:solidFill>
                  <a:srgbClr val="FF3300"/>
                </a:solidFill>
              </a:rPr>
              <a:t>抽象工厂模式返回一系列相关的产品，这些产品位于不同的产品等级结构，构成了一个产品族</a:t>
            </a:r>
            <a:r>
              <a:rPr lang="zh-CN" altLang="en-US" sz="1800" smtClean="0"/>
              <a:t>。</a:t>
            </a:r>
          </a:p>
          <a:p>
            <a:pPr lvl="2" eaLnBrk="1" hangingPunct="1">
              <a:buFont typeface="Arial" charset="0"/>
              <a:buChar char="•"/>
            </a:pPr>
            <a:r>
              <a:rPr lang="zh-CN" altLang="en-US" sz="1800" smtClean="0"/>
              <a:t>在抽象工厂模式中，</a:t>
            </a:r>
            <a:r>
              <a:rPr lang="zh-CN" altLang="en-US" sz="1800" smtClean="0">
                <a:solidFill>
                  <a:srgbClr val="FF3300"/>
                </a:solidFill>
              </a:rPr>
              <a:t>客户端实例化工厂类，然后调用工厂方法获取所需产品对象</a:t>
            </a:r>
            <a:r>
              <a:rPr lang="zh-CN" altLang="en-US" sz="1800" smtClean="0"/>
              <a:t>，而在建造者模式中，</a:t>
            </a:r>
            <a:r>
              <a:rPr lang="zh-CN" altLang="en-US" sz="1800" smtClean="0">
                <a:solidFill>
                  <a:srgbClr val="FF3300"/>
                </a:solidFill>
              </a:rPr>
              <a:t>客户端可以不直接调用建造者的相关方法，而是通过指挥者类来指导如何生成对象，包括对象的组装过程和建造步骤，它侧重于一步步构造一个复杂对象，返回一个完整的对象</a:t>
            </a:r>
            <a:r>
              <a:rPr lang="zh-CN" altLang="en-US" sz="1800" smtClean="0"/>
              <a:t>。</a:t>
            </a:r>
          </a:p>
          <a:p>
            <a:pPr lvl="2" eaLnBrk="1" hangingPunct="1">
              <a:buFont typeface="Arial" charset="0"/>
              <a:buChar char="•"/>
            </a:pPr>
            <a:r>
              <a:rPr lang="zh-CN" altLang="en-US" sz="1800" smtClean="0"/>
              <a:t>如果将抽象工厂模式看成</a:t>
            </a:r>
            <a:r>
              <a:rPr lang="zh-CN" altLang="en-US" sz="1800" smtClean="0">
                <a:solidFill>
                  <a:srgbClr val="FF3300"/>
                </a:solidFill>
              </a:rPr>
              <a:t>汽车配件生产工厂</a:t>
            </a:r>
            <a:r>
              <a:rPr lang="zh-CN" altLang="en-US" sz="1800" smtClean="0"/>
              <a:t>，生产一个产品族的产品，那么建造者模式就是一个</a:t>
            </a:r>
            <a:r>
              <a:rPr lang="zh-CN" altLang="en-US" sz="1800" smtClean="0">
                <a:solidFill>
                  <a:srgbClr val="FF3300"/>
                </a:solidFill>
              </a:rPr>
              <a:t>汽车组装工厂</a:t>
            </a:r>
            <a:r>
              <a:rPr lang="zh-CN" altLang="en-US" sz="1800" smtClean="0"/>
              <a:t>，通过对部件的组装可以返回一辆完整的汽车。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t>本章小结</a:t>
            </a:r>
          </a:p>
        </p:txBody>
      </p:sp>
      <p:sp>
        <p:nvSpPr>
          <p:cNvPr id="28675" name="Rectangle 3"/>
          <p:cNvSpPr>
            <a:spLocks noGrp="1" noChangeArrowheads="1"/>
          </p:cNvSpPr>
          <p:nvPr>
            <p:ph type="body" idx="1"/>
          </p:nvPr>
        </p:nvSpPr>
        <p:spPr>
          <a:xfrm>
            <a:off x="381000" y="1752600"/>
            <a:ext cx="8382000" cy="4343400"/>
          </a:xfrm>
        </p:spPr>
        <p:txBody>
          <a:bodyPr/>
          <a:lstStyle/>
          <a:p>
            <a:pPr eaLnBrk="1" hangingPunct="1">
              <a:lnSpc>
                <a:spcPct val="100000"/>
              </a:lnSpc>
            </a:pPr>
            <a:r>
              <a:rPr lang="zh-CN" altLang="en-US" sz="2000" smtClean="0"/>
              <a:t>建造者模式将一个复杂对象的构建与它的表示分离，使得同样的构建过程可以创建不同的表示。建造者模式是一步一步创建一个复杂的对象，它允许用户只通过指定复杂对象的类型和内容就可以构建它们，用户不需要知道内部的具体构建细节。建造者模式属于对象创建型模式。</a:t>
            </a:r>
          </a:p>
          <a:p>
            <a:pPr eaLnBrk="1" hangingPunct="1">
              <a:lnSpc>
                <a:spcPct val="100000"/>
              </a:lnSpc>
            </a:pPr>
            <a:r>
              <a:rPr lang="zh-CN" altLang="en-US" sz="2000" smtClean="0"/>
              <a:t>建造者模式包含如下四个角色：抽象建造者为创建一个产品对象的各个部件指定抽象接口；具体建造者实现了抽象建造者接口，实现各个部件的构造和装配方法，定义并明确它所创建的复杂对象，也可以提供一个方法返回创建好的复杂产品对象；产品角色是被构建的复杂对象，包含多个组成部件；指挥者负责安排复杂对象的建造次序，指挥者与抽象建造者之间存在关联关系，可以在其</a:t>
            </a:r>
            <a:r>
              <a:rPr lang="en-US" altLang="zh-CN" sz="2000" smtClean="0"/>
              <a:t>construct()</a:t>
            </a:r>
            <a:r>
              <a:rPr lang="zh-CN" altLang="en-US" sz="2000" smtClean="0"/>
              <a:t>建造方法中调用建造者对象的部件构造与装配方法，完成复杂对象的建造。</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mtClean="0"/>
              <a:t>本章小结</a:t>
            </a:r>
          </a:p>
        </p:txBody>
      </p:sp>
      <p:sp>
        <p:nvSpPr>
          <p:cNvPr id="29699" name="Rectangle 3"/>
          <p:cNvSpPr>
            <a:spLocks noGrp="1" noChangeArrowheads="1"/>
          </p:cNvSpPr>
          <p:nvPr>
            <p:ph type="body" idx="1"/>
          </p:nvPr>
        </p:nvSpPr>
        <p:spPr>
          <a:xfrm>
            <a:off x="381000" y="1752600"/>
            <a:ext cx="8382000" cy="4800600"/>
          </a:xfrm>
          <a:solidFill>
            <a:schemeClr val="bg1"/>
          </a:solidFill>
        </p:spPr>
        <p:txBody>
          <a:bodyPr/>
          <a:lstStyle/>
          <a:p>
            <a:pPr eaLnBrk="1" hangingPunct="1">
              <a:lnSpc>
                <a:spcPct val="100000"/>
              </a:lnSpc>
            </a:pPr>
            <a:r>
              <a:rPr lang="zh-CN" altLang="en-US" sz="1800" smtClean="0"/>
              <a:t>在建造者模式的结构中引入了一个指挥者类，该类的作用主要有两个：一方面它隔离了客户与生产过程；另一方面它负责控制产品的生成过程。指挥者针对抽象建造者编程，客户端只需要知道具体建造者的类型，即可通过指挥者类调用建造者的相关方法，返回一个完整的产品对象。</a:t>
            </a:r>
          </a:p>
          <a:p>
            <a:pPr eaLnBrk="1" hangingPunct="1">
              <a:lnSpc>
                <a:spcPct val="100000"/>
              </a:lnSpc>
            </a:pPr>
            <a:r>
              <a:rPr lang="zh-CN" altLang="en-US" sz="1800" smtClean="0"/>
              <a:t>建造者模式的主要优点在于客户端不必知道产品内部组成的细节，将产品本身与产品的创建过程解耦，使得相同的创建过程可以创建不同的产品对象，每一个具体建造者都相对独立，而与其他的具体建造者无关，因此可以很方便地替换具体建造者或增加新的具体建造者，符合“开闭原则”，还可以更加精细地控制产品的创建过程；其主要缺点在于由于建造者模式所创建的产品一般具有较多的共同点，其组成部分相似，因此其使用范围受到一定的限制，如果产品的内部变化复杂，可能会导致需要定义很多具体建造者类来实现这种变化，导致系统变得很庞大。</a:t>
            </a:r>
          </a:p>
          <a:p>
            <a:pPr eaLnBrk="1" hangingPunct="1">
              <a:lnSpc>
                <a:spcPct val="100000"/>
              </a:lnSpc>
            </a:pPr>
            <a:r>
              <a:rPr lang="zh-CN" altLang="en-US" sz="1800" smtClean="0"/>
              <a:t>建造者模式适用情况包括：需要生成的产品对象有复杂的内部结构，这些产品对象通常包含多个成员属性；需要生成的产品对象的属性相互依赖，需要指定其生成顺序；对象的创建过程独立于创建该对象的类；隔离复杂对象的创建和使用，并使得相同的创建过程可以创建不同类型的产品。</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defRPr/>
            </a:pPr>
            <a:r>
              <a:rPr lang="en-US" altLang="zh-CN" b="1" smtClean="0">
                <a:effectLst>
                  <a:outerShdw blurRad="38100" dist="38100" dir="2700000" algn="tl">
                    <a:srgbClr val="C0C0C0"/>
                  </a:outerShdw>
                </a:effectLst>
                <a:latin typeface="MS UI Gothic" pitchFamily="34" charset="-128"/>
                <a:ea typeface="MS UI Gothic" pitchFamily="34" charset="-128"/>
              </a:rPr>
              <a:t>END</a:t>
            </a:r>
          </a:p>
        </p:txBody>
      </p:sp>
      <p:sp>
        <p:nvSpPr>
          <p:cNvPr id="30723" name="Rectangle 3"/>
          <p:cNvSpPr>
            <a:spLocks noGrp="1" noChangeArrowheads="1"/>
          </p:cNvSpPr>
          <p:nvPr>
            <p:ph type="body" idx="1"/>
          </p:nvPr>
        </p:nvSpPr>
        <p:spPr/>
        <p:txBody>
          <a:bodyPr/>
          <a:lstStyle/>
          <a:p>
            <a:pPr eaLnBrk="1" hangingPunct="1"/>
            <a:endParaRPr lang="zh-CN" altLang="zh-CN" smtClean="0"/>
          </a:p>
        </p:txBody>
      </p:sp>
      <p:sp>
        <p:nvSpPr>
          <p:cNvPr id="30724" name="WordArt 4"/>
          <p:cNvSpPr>
            <a:spLocks noChangeArrowheads="1" noChangeShapeType="1" noTextEdit="1"/>
          </p:cNvSpPr>
          <p:nvPr/>
        </p:nvSpPr>
        <p:spPr bwMode="auto">
          <a:xfrm>
            <a:off x="1981200" y="2852738"/>
            <a:ext cx="5334000" cy="133826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a:rPr>
              <a:t>Thanks!</a:t>
            </a:r>
            <a:endParaRPr lang="zh-CN" altLang="en-US" sz="3600" kern="1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建造者模式</a:t>
            </a:r>
          </a:p>
        </p:txBody>
      </p:sp>
      <p:sp>
        <p:nvSpPr>
          <p:cNvPr id="5123" name="Rectangle 3"/>
          <p:cNvSpPr>
            <a:spLocks noGrp="1" noChangeArrowheads="1"/>
          </p:cNvSpPr>
          <p:nvPr>
            <p:ph type="body" idx="1"/>
          </p:nvPr>
        </p:nvSpPr>
        <p:spPr>
          <a:noFill/>
        </p:spPr>
        <p:txBody>
          <a:bodyPr/>
          <a:lstStyle/>
          <a:p>
            <a:pPr eaLnBrk="1" hangingPunct="1"/>
            <a:r>
              <a:rPr lang="zh-CN" altLang="en-US" sz="2800" smtClean="0"/>
              <a:t>模式动机</a:t>
            </a:r>
          </a:p>
          <a:p>
            <a:pPr lvl="1" eaLnBrk="1" hangingPunct="1"/>
            <a:r>
              <a:rPr lang="zh-CN" altLang="en-US" sz="2000" smtClean="0"/>
              <a:t>无论是在现实世界中还是在软件系统中，都存在一些复杂的对象，它们拥有多个组成部分，如汽车，它包括车轮、方向盘、发送机等各种部件。而对于大多数用户而言，无须知道这些部件的装配细节，也几乎不会使用单独某个部件，而是使用一辆完整的汽车，可以通过建造者模式对其进行设计与描述，</a:t>
            </a:r>
            <a:r>
              <a:rPr lang="zh-CN" altLang="en-US" sz="2000" smtClean="0">
                <a:solidFill>
                  <a:srgbClr val="FF3300"/>
                </a:solidFill>
              </a:rPr>
              <a:t>建造者模式可以将部件和其组装过程分开，一步一步创建一个复杂的对象</a:t>
            </a:r>
            <a:r>
              <a:rPr lang="zh-CN" altLang="en-US" sz="2000" smtClean="0"/>
              <a:t>。用户只需要指定复杂对象的类型就可以得到该对象，而无须知道其内部的具体构造细节。</a:t>
            </a:r>
          </a:p>
          <a:p>
            <a:pPr eaLnBrk="1" hangingPunct="1"/>
            <a:endParaRPr lang="en-US" altLang="zh-CN" sz="20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t>建造者模式</a:t>
            </a:r>
          </a:p>
        </p:txBody>
      </p:sp>
      <p:sp>
        <p:nvSpPr>
          <p:cNvPr id="6147" name="Rectangle 3"/>
          <p:cNvSpPr>
            <a:spLocks noGrp="1" noChangeArrowheads="1"/>
          </p:cNvSpPr>
          <p:nvPr>
            <p:ph type="body" idx="1"/>
          </p:nvPr>
        </p:nvSpPr>
        <p:spPr>
          <a:noFill/>
        </p:spPr>
        <p:txBody>
          <a:bodyPr/>
          <a:lstStyle/>
          <a:p>
            <a:pPr eaLnBrk="1" hangingPunct="1"/>
            <a:r>
              <a:rPr lang="zh-CN" altLang="en-US" sz="4000" smtClean="0"/>
              <a:t>模式动机</a:t>
            </a:r>
          </a:p>
          <a:p>
            <a:pPr lvl="1" eaLnBrk="1" hangingPunct="1"/>
            <a:endParaRPr lang="zh-CN" altLang="en-US" smtClean="0"/>
          </a:p>
          <a:p>
            <a:pPr eaLnBrk="1" hangingPunct="1"/>
            <a:endParaRPr lang="en-US" altLang="zh-CN" sz="2400" smtClean="0"/>
          </a:p>
        </p:txBody>
      </p:sp>
      <p:pic>
        <p:nvPicPr>
          <p:cNvPr id="614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660650"/>
            <a:ext cx="5562600" cy="396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mtClean="0"/>
              <a:t>建造者模式</a:t>
            </a:r>
          </a:p>
        </p:txBody>
      </p:sp>
      <p:sp>
        <p:nvSpPr>
          <p:cNvPr id="7171" name="Rectangle 3"/>
          <p:cNvSpPr>
            <a:spLocks noGrp="1" noChangeArrowheads="1"/>
          </p:cNvSpPr>
          <p:nvPr>
            <p:ph type="body" idx="1"/>
          </p:nvPr>
        </p:nvSpPr>
        <p:spPr>
          <a:noFill/>
        </p:spPr>
        <p:txBody>
          <a:bodyPr/>
          <a:lstStyle/>
          <a:p>
            <a:pPr eaLnBrk="1" hangingPunct="1">
              <a:lnSpc>
                <a:spcPct val="110000"/>
              </a:lnSpc>
            </a:pPr>
            <a:r>
              <a:rPr lang="zh-CN" altLang="en-US" smtClean="0"/>
              <a:t>模式动机</a:t>
            </a:r>
          </a:p>
          <a:p>
            <a:pPr lvl="1" eaLnBrk="1" hangingPunct="1">
              <a:lnSpc>
                <a:spcPct val="110000"/>
              </a:lnSpc>
            </a:pPr>
            <a:r>
              <a:rPr lang="zh-CN" altLang="en-US" sz="1800" smtClean="0"/>
              <a:t>在软件开发中，也存在大量类似汽车一样的复杂对象，</a:t>
            </a:r>
            <a:r>
              <a:rPr lang="zh-CN" altLang="en-US" sz="1800" smtClean="0">
                <a:solidFill>
                  <a:srgbClr val="FF3300"/>
                </a:solidFill>
              </a:rPr>
              <a:t>它们拥有一系列成员属性，这些成员属性中有些是引用类型的成员对象</a:t>
            </a:r>
            <a:r>
              <a:rPr lang="zh-CN" altLang="en-US" sz="1800" smtClean="0"/>
              <a:t>。而且在这些复杂对象中，还可能存在一些限制条件，如某些属性没有赋值则复杂对象不能作为一个完整的产品使用；有些属性的赋值必须按照某个顺序，一个属性没有赋值之前，另一个属性可能无法赋值等。 </a:t>
            </a:r>
          </a:p>
          <a:p>
            <a:pPr lvl="1" eaLnBrk="1" hangingPunct="1">
              <a:lnSpc>
                <a:spcPct val="110000"/>
              </a:lnSpc>
            </a:pPr>
            <a:r>
              <a:rPr lang="zh-CN" altLang="en-US" sz="1800" smtClean="0">
                <a:solidFill>
                  <a:srgbClr val="FF3300"/>
                </a:solidFill>
              </a:rPr>
              <a:t>复杂对象相当于一辆有待建造的汽车，而对象的属性相当于汽车的部件，</a:t>
            </a:r>
            <a:r>
              <a:rPr lang="zh-CN" altLang="en-US" sz="1800" smtClean="0"/>
              <a:t>建造产品的过程就相当于组合部件的过程。由于组合部件的过程很复杂，因此，这些部件的组合过程往往被“外部化”到一个称作建造者的对象里，</a:t>
            </a:r>
            <a:r>
              <a:rPr lang="zh-CN" altLang="en-US" sz="1800" smtClean="0">
                <a:solidFill>
                  <a:srgbClr val="FF3300"/>
                </a:solidFill>
              </a:rPr>
              <a:t>建造者返还给客户端的是一个已经建造完毕的完整产品对象，而用户无须关心该对象所包含的属性以及它们的组装方式</a:t>
            </a:r>
            <a:r>
              <a:rPr lang="zh-CN" altLang="en-US" sz="1800" smtClean="0"/>
              <a:t>，这就是建造者模式的模式动机。 </a:t>
            </a:r>
          </a:p>
          <a:p>
            <a:pPr eaLnBrk="1" hangingPunct="1">
              <a:lnSpc>
                <a:spcPct val="110000"/>
              </a:lnSpc>
            </a:pPr>
            <a:endParaRPr lang="en-US" altLang="zh-CN" sz="18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mtClean="0"/>
              <a:t>建造者模式</a:t>
            </a:r>
          </a:p>
        </p:txBody>
      </p:sp>
      <p:sp>
        <p:nvSpPr>
          <p:cNvPr id="8195" name="Rectangle 3"/>
          <p:cNvSpPr>
            <a:spLocks noGrp="1" noChangeArrowheads="1"/>
          </p:cNvSpPr>
          <p:nvPr>
            <p:ph type="body" idx="1"/>
          </p:nvPr>
        </p:nvSpPr>
        <p:spPr>
          <a:noFill/>
        </p:spPr>
        <p:txBody>
          <a:bodyPr/>
          <a:lstStyle/>
          <a:p>
            <a:pPr eaLnBrk="1" hangingPunct="1">
              <a:lnSpc>
                <a:spcPct val="110000"/>
              </a:lnSpc>
            </a:pPr>
            <a:r>
              <a:rPr lang="zh-CN" altLang="en-US" smtClean="0"/>
              <a:t>模式定义</a:t>
            </a:r>
          </a:p>
          <a:p>
            <a:pPr lvl="1" eaLnBrk="1" hangingPunct="1">
              <a:lnSpc>
                <a:spcPct val="110000"/>
              </a:lnSpc>
            </a:pPr>
            <a:r>
              <a:rPr lang="zh-CN" altLang="en-US" smtClean="0"/>
              <a:t>建造者模式</a:t>
            </a:r>
            <a:r>
              <a:rPr lang="en-US" altLang="zh-CN" smtClean="0"/>
              <a:t>(Builder Pattern)</a:t>
            </a:r>
            <a:r>
              <a:rPr lang="zh-CN" altLang="en-US" smtClean="0"/>
              <a:t>：将</a:t>
            </a:r>
            <a:r>
              <a:rPr lang="zh-CN" altLang="en-US" smtClean="0">
                <a:solidFill>
                  <a:srgbClr val="FF3300"/>
                </a:solidFill>
              </a:rPr>
              <a:t>一个复杂对象的构建与它的表示分离</a:t>
            </a:r>
            <a:r>
              <a:rPr lang="zh-CN" altLang="en-US" smtClean="0"/>
              <a:t>，使得</a:t>
            </a:r>
            <a:r>
              <a:rPr lang="zh-CN" altLang="en-US" smtClean="0">
                <a:solidFill>
                  <a:srgbClr val="FF3300"/>
                </a:solidFill>
              </a:rPr>
              <a:t>同样的构建过程可以创建不同的表示</a:t>
            </a:r>
            <a:r>
              <a:rPr lang="zh-CN" altLang="en-US" smtClean="0"/>
              <a:t>。</a:t>
            </a:r>
          </a:p>
          <a:p>
            <a:pPr lvl="1" eaLnBrk="1" hangingPunct="1">
              <a:lnSpc>
                <a:spcPct val="110000"/>
              </a:lnSpc>
            </a:pPr>
            <a:r>
              <a:rPr lang="zh-CN" altLang="en-US" smtClean="0"/>
              <a:t>建造者模式是</a:t>
            </a:r>
            <a:r>
              <a:rPr lang="zh-CN" altLang="en-US" smtClean="0">
                <a:solidFill>
                  <a:srgbClr val="FF3300"/>
                </a:solidFill>
              </a:rPr>
              <a:t>一步一步创建一个复杂的对象</a:t>
            </a:r>
            <a:r>
              <a:rPr lang="zh-CN" altLang="en-US" smtClean="0"/>
              <a:t>，它允许用户只通过指定复杂对象的类型和内容就可以构建它们，用户不需要知道内部的具体构建细节。建造者模式属于对象创建型模式。根据中文翻译的不同，建造者模式又可以称为生成器模式。</a:t>
            </a:r>
            <a:endParaRPr lang="en-US" altLang="en-US" smtClean="0"/>
          </a:p>
          <a:p>
            <a:pPr lvl="1" eaLnBrk="1" hangingPunct="1">
              <a:lnSpc>
                <a:spcPct val="110000"/>
              </a:lnSpc>
            </a:pPr>
            <a:endParaRPr lang="en-US" altLang="zh-CN"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mtClean="0"/>
              <a:t>建造者模式</a:t>
            </a:r>
          </a:p>
        </p:txBody>
      </p:sp>
      <p:sp>
        <p:nvSpPr>
          <p:cNvPr id="9219" name="Rectangle 3"/>
          <p:cNvSpPr>
            <a:spLocks noGrp="1" noChangeArrowheads="1"/>
          </p:cNvSpPr>
          <p:nvPr>
            <p:ph type="body" idx="1"/>
          </p:nvPr>
        </p:nvSpPr>
        <p:spPr>
          <a:noFill/>
        </p:spPr>
        <p:txBody>
          <a:bodyPr/>
          <a:lstStyle/>
          <a:p>
            <a:pPr eaLnBrk="1" hangingPunct="1"/>
            <a:r>
              <a:rPr lang="zh-CN" altLang="en-US" smtClean="0"/>
              <a:t>模式定义</a:t>
            </a:r>
          </a:p>
          <a:p>
            <a:pPr lvl="1" eaLnBrk="1" hangingPunct="1"/>
            <a:r>
              <a:rPr lang="en-US" altLang="zh-CN" smtClean="0">
                <a:solidFill>
                  <a:srgbClr val="0000FF"/>
                </a:solidFill>
              </a:rPr>
              <a:t>Builder Pattern: </a:t>
            </a:r>
            <a:r>
              <a:rPr lang="en-US" altLang="zh-CN" smtClean="0">
                <a:solidFill>
                  <a:srgbClr val="FF3300"/>
                </a:solidFill>
              </a:rPr>
              <a:t>Separate the construction of a complex object</a:t>
            </a:r>
            <a:r>
              <a:rPr lang="en-US" altLang="zh-CN" smtClean="0"/>
              <a:t> from its representation so that the </a:t>
            </a:r>
            <a:r>
              <a:rPr lang="en-US" altLang="zh-CN" smtClean="0">
                <a:solidFill>
                  <a:srgbClr val="FF3300"/>
                </a:solidFill>
              </a:rPr>
              <a:t>same construction process</a:t>
            </a:r>
            <a:r>
              <a:rPr lang="en-US" altLang="zh-CN" smtClean="0"/>
              <a:t> can create </a:t>
            </a:r>
            <a:r>
              <a:rPr lang="en-US" altLang="zh-CN" smtClean="0">
                <a:solidFill>
                  <a:srgbClr val="FF3300"/>
                </a:solidFill>
              </a:rPr>
              <a:t>different representations</a:t>
            </a:r>
            <a:r>
              <a:rPr lang="en-US" altLang="zh-CN" smtClean="0"/>
              <a:t>. </a:t>
            </a:r>
          </a:p>
          <a:p>
            <a:pPr lvl="1" eaLnBrk="1" hangingPunct="1"/>
            <a:r>
              <a:rPr lang="en-US" altLang="zh-CN" smtClean="0"/>
              <a:t> Frequency of use: </a:t>
            </a:r>
            <a:r>
              <a:rPr lang="en-US" altLang="zh-CN" smtClean="0">
                <a:solidFill>
                  <a:srgbClr val="FF3300"/>
                </a:solidFill>
              </a:rPr>
              <a:t>medium low </a:t>
            </a:r>
          </a:p>
          <a:p>
            <a:pPr eaLnBrk="1" hangingPunct="1"/>
            <a:endParaRPr lang="en-US" altLang="zh-CN" smtClean="0">
              <a:solidFill>
                <a:srgbClr val="FF3300"/>
              </a:solidFill>
            </a:endParaRPr>
          </a:p>
        </p:txBody>
      </p:sp>
      <p:pic>
        <p:nvPicPr>
          <p:cNvPr id="9220" name="Picture 5" descr="use_medium_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4575" y="4343400"/>
            <a:ext cx="157162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mtClean="0"/>
              <a:t>建造者模式</a:t>
            </a:r>
          </a:p>
        </p:txBody>
      </p:sp>
      <p:sp>
        <p:nvSpPr>
          <p:cNvPr id="10243" name="Rectangle 3"/>
          <p:cNvSpPr>
            <a:spLocks noGrp="1" noChangeArrowheads="1"/>
          </p:cNvSpPr>
          <p:nvPr>
            <p:ph type="body" idx="1"/>
          </p:nvPr>
        </p:nvSpPr>
        <p:spPr>
          <a:noFill/>
        </p:spPr>
        <p:txBody>
          <a:bodyPr/>
          <a:lstStyle/>
          <a:p>
            <a:pPr eaLnBrk="1" hangingPunct="1"/>
            <a:r>
              <a:rPr lang="zh-CN" altLang="en-US" smtClean="0"/>
              <a:t>模式结构</a:t>
            </a:r>
          </a:p>
          <a:p>
            <a:pPr eaLnBrk="1" hangingPunct="1"/>
            <a:endParaRPr lang="en-US" altLang="zh-CN" smtClean="0"/>
          </a:p>
        </p:txBody>
      </p:sp>
      <p:pic>
        <p:nvPicPr>
          <p:cNvPr id="1024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 y="2362200"/>
            <a:ext cx="8753475" cy="407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mtClean="0"/>
              <a:t>建造者模式</a:t>
            </a:r>
          </a:p>
        </p:txBody>
      </p:sp>
      <p:sp>
        <p:nvSpPr>
          <p:cNvPr id="11267" name="Rectangle 3"/>
          <p:cNvSpPr>
            <a:spLocks noGrp="1" noChangeArrowheads="1"/>
          </p:cNvSpPr>
          <p:nvPr>
            <p:ph type="body" idx="1"/>
          </p:nvPr>
        </p:nvSpPr>
        <p:spPr>
          <a:noFill/>
        </p:spPr>
        <p:txBody>
          <a:bodyPr/>
          <a:lstStyle/>
          <a:p>
            <a:pPr eaLnBrk="1" hangingPunct="1"/>
            <a:r>
              <a:rPr lang="zh-CN" altLang="en-US" smtClean="0"/>
              <a:t>模式结构</a:t>
            </a:r>
          </a:p>
          <a:p>
            <a:pPr lvl="1" eaLnBrk="1" hangingPunct="1"/>
            <a:r>
              <a:rPr lang="zh-CN" altLang="en-US" smtClean="0"/>
              <a:t>建造者模式包含如下角色：</a:t>
            </a:r>
            <a:endParaRPr lang="zh-CN" altLang="en-US" sz="3200" smtClean="0"/>
          </a:p>
          <a:p>
            <a:pPr lvl="2" eaLnBrk="1" hangingPunct="1">
              <a:buFont typeface="Arial" charset="0"/>
              <a:buChar char="•"/>
            </a:pPr>
            <a:r>
              <a:rPr lang="en-US" altLang="en-US" sz="2400" smtClean="0"/>
              <a:t>Builder：抽象建造者</a:t>
            </a:r>
          </a:p>
          <a:p>
            <a:pPr lvl="2" eaLnBrk="1" hangingPunct="1">
              <a:buFont typeface="Arial" charset="0"/>
              <a:buChar char="•"/>
            </a:pPr>
            <a:r>
              <a:rPr lang="en-US" altLang="en-US" sz="2400" smtClean="0"/>
              <a:t>ConcreteBuilder：具体建造者</a:t>
            </a:r>
          </a:p>
          <a:p>
            <a:pPr lvl="2" eaLnBrk="1" hangingPunct="1">
              <a:buFont typeface="Arial" charset="0"/>
              <a:buChar char="•"/>
            </a:pPr>
            <a:r>
              <a:rPr lang="en-US" altLang="en-US" sz="2400" smtClean="0"/>
              <a:t>Director：指挥者</a:t>
            </a:r>
          </a:p>
          <a:p>
            <a:pPr lvl="2" eaLnBrk="1" hangingPunct="1">
              <a:buFont typeface="Arial" charset="0"/>
              <a:buChar char="•"/>
            </a:pPr>
            <a:r>
              <a:rPr lang="en-US" altLang="en-US" sz="2400" smtClean="0"/>
              <a:t>Product：产品角色</a:t>
            </a:r>
            <a:endParaRPr lang="zh-CN" altLang="en-US" sz="24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1109</TotalTime>
  <Words>2208</Words>
  <Application>Microsoft Office PowerPoint</Application>
  <PresentationFormat>全屏显示(4:3)</PresentationFormat>
  <Paragraphs>181</Paragraphs>
  <Slides>28</Slides>
  <Notes>0</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默认设计模板</vt:lpstr>
      <vt:lpstr>第7章</vt:lpstr>
      <vt:lpstr>本章教学内容</vt:lpstr>
      <vt:lpstr>建造者模式</vt:lpstr>
      <vt:lpstr>建造者模式</vt:lpstr>
      <vt:lpstr>建造者模式</vt:lpstr>
      <vt:lpstr>建造者模式</vt:lpstr>
      <vt:lpstr>建造者模式</vt:lpstr>
      <vt:lpstr>建造者模式</vt:lpstr>
      <vt:lpstr>建造者模式</vt:lpstr>
      <vt:lpstr>建造者模式</vt:lpstr>
      <vt:lpstr>建造者模式</vt:lpstr>
      <vt:lpstr>建造者模式</vt:lpstr>
      <vt:lpstr>建造者模式</vt:lpstr>
      <vt:lpstr>建造者模式</vt:lpstr>
      <vt:lpstr>建造者模式</vt:lpstr>
      <vt:lpstr>建造者模式</vt:lpstr>
      <vt:lpstr>建造者模式</vt:lpstr>
      <vt:lpstr>建造者模式</vt:lpstr>
      <vt:lpstr>建造者模式</vt:lpstr>
      <vt:lpstr>建造者模式</vt:lpstr>
      <vt:lpstr>建造者模式</vt:lpstr>
      <vt:lpstr>建造者模式</vt:lpstr>
      <vt:lpstr>建造者模式</vt:lpstr>
      <vt:lpstr>建造者模式</vt:lpstr>
      <vt:lpstr>建造者模式</vt:lpstr>
      <vt:lpstr>本章小结</vt:lpstr>
      <vt:lpstr>本章小结</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jiangcongfeng</dc:creator>
  <cp:lastModifiedBy>jiangcongfeng</cp:lastModifiedBy>
  <cp:revision>646</cp:revision>
  <cp:lastPrinted>1601-01-01T00:00:00Z</cp:lastPrinted>
  <dcterms:created xsi:type="dcterms:W3CDTF">1601-01-01T00:00:00Z</dcterms:created>
  <dcterms:modified xsi:type="dcterms:W3CDTF">2019-10-22T07:04:52Z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