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19" r:id="rId2"/>
  </p:sldMasterIdLst>
  <p:notesMasterIdLst>
    <p:notesMasterId r:id="rId147"/>
  </p:notesMasterIdLst>
  <p:sldIdLst>
    <p:sldId id="256" r:id="rId3"/>
    <p:sldId id="405" r:id="rId4"/>
    <p:sldId id="514" r:id="rId5"/>
    <p:sldId id="515" r:id="rId6"/>
    <p:sldId id="351" r:id="rId7"/>
    <p:sldId id="521" r:id="rId8"/>
    <p:sldId id="279" r:id="rId9"/>
    <p:sldId id="280" r:id="rId10"/>
    <p:sldId id="281" r:id="rId11"/>
    <p:sldId id="282" r:id="rId12"/>
    <p:sldId id="283" r:id="rId13"/>
    <p:sldId id="522" r:id="rId14"/>
    <p:sldId id="517" r:id="rId15"/>
    <p:sldId id="518" r:id="rId16"/>
    <p:sldId id="519" r:id="rId17"/>
    <p:sldId id="520" r:id="rId18"/>
    <p:sldId id="523" r:id="rId19"/>
    <p:sldId id="524" r:id="rId20"/>
    <p:sldId id="525" r:id="rId21"/>
    <p:sldId id="526" r:id="rId22"/>
    <p:sldId id="527" r:id="rId23"/>
    <p:sldId id="528" r:id="rId24"/>
    <p:sldId id="529" r:id="rId25"/>
    <p:sldId id="530" r:id="rId26"/>
    <p:sldId id="531" r:id="rId27"/>
    <p:sldId id="532" r:id="rId28"/>
    <p:sldId id="533" r:id="rId29"/>
    <p:sldId id="534" r:id="rId30"/>
    <p:sldId id="535"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52" r:id="rId47"/>
    <p:sldId id="553" r:id="rId48"/>
    <p:sldId id="554" r:id="rId49"/>
    <p:sldId id="555" r:id="rId50"/>
    <p:sldId id="556" r:id="rId51"/>
    <p:sldId id="620" r:id="rId52"/>
    <p:sldId id="630" r:id="rId53"/>
    <p:sldId id="557" r:id="rId54"/>
    <p:sldId id="558" r:id="rId55"/>
    <p:sldId id="559" r:id="rId56"/>
    <p:sldId id="560" r:id="rId57"/>
    <p:sldId id="561" r:id="rId58"/>
    <p:sldId id="562" r:id="rId59"/>
    <p:sldId id="563" r:id="rId60"/>
    <p:sldId id="625" r:id="rId61"/>
    <p:sldId id="626" r:id="rId62"/>
    <p:sldId id="566" r:id="rId63"/>
    <p:sldId id="567" r:id="rId64"/>
    <p:sldId id="568" r:id="rId65"/>
    <p:sldId id="569" r:id="rId66"/>
    <p:sldId id="570" r:id="rId67"/>
    <p:sldId id="571" r:id="rId68"/>
    <p:sldId id="572" r:id="rId69"/>
    <p:sldId id="573" r:id="rId70"/>
    <p:sldId id="627" r:id="rId71"/>
    <p:sldId id="628" r:id="rId72"/>
    <p:sldId id="578" r:id="rId73"/>
    <p:sldId id="579" r:id="rId74"/>
    <p:sldId id="580" r:id="rId75"/>
    <p:sldId id="581" r:id="rId76"/>
    <p:sldId id="582" r:id="rId77"/>
    <p:sldId id="583" r:id="rId78"/>
    <p:sldId id="584" r:id="rId79"/>
    <p:sldId id="585" r:id="rId80"/>
    <p:sldId id="586" r:id="rId81"/>
    <p:sldId id="587" r:id="rId82"/>
    <p:sldId id="621" r:id="rId83"/>
    <p:sldId id="617" r:id="rId84"/>
    <p:sldId id="588" r:id="rId85"/>
    <p:sldId id="589" r:id="rId86"/>
    <p:sldId id="592" r:id="rId87"/>
    <p:sldId id="593" r:id="rId88"/>
    <p:sldId id="594" r:id="rId89"/>
    <p:sldId id="595" r:id="rId90"/>
    <p:sldId id="596" r:id="rId91"/>
    <p:sldId id="597" r:id="rId92"/>
    <p:sldId id="598" r:id="rId93"/>
    <p:sldId id="284" r:id="rId94"/>
    <p:sldId id="599" r:id="rId95"/>
    <p:sldId id="285" r:id="rId96"/>
    <p:sldId id="286" r:id="rId97"/>
    <p:sldId id="434" r:id="rId98"/>
    <p:sldId id="287" r:id="rId99"/>
    <p:sldId id="288" r:id="rId100"/>
    <p:sldId id="289" r:id="rId101"/>
    <p:sldId id="631" r:id="rId102"/>
    <p:sldId id="632" r:id="rId103"/>
    <p:sldId id="633" r:id="rId104"/>
    <p:sldId id="634" r:id="rId105"/>
    <p:sldId id="290" r:id="rId106"/>
    <p:sldId id="291" r:id="rId107"/>
    <p:sldId id="600" r:id="rId108"/>
    <p:sldId id="615" r:id="rId109"/>
    <p:sldId id="417" r:id="rId110"/>
    <p:sldId id="463" r:id="rId111"/>
    <p:sldId id="601" r:id="rId112"/>
    <p:sldId id="602" r:id="rId113"/>
    <p:sldId id="603" r:id="rId114"/>
    <p:sldId id="452" r:id="rId115"/>
    <p:sldId id="305" r:id="rId116"/>
    <p:sldId id="306" r:id="rId117"/>
    <p:sldId id="453" r:id="rId118"/>
    <p:sldId id="454" r:id="rId119"/>
    <p:sldId id="307" r:id="rId120"/>
    <p:sldId id="471" r:id="rId121"/>
    <p:sldId id="455" r:id="rId122"/>
    <p:sldId id="456" r:id="rId123"/>
    <p:sldId id="457" r:id="rId124"/>
    <p:sldId id="458" r:id="rId125"/>
    <p:sldId id="459" r:id="rId126"/>
    <p:sldId id="460" r:id="rId127"/>
    <p:sldId id="461" r:id="rId128"/>
    <p:sldId id="462" r:id="rId129"/>
    <p:sldId id="437" r:id="rId130"/>
    <p:sldId id="438" r:id="rId131"/>
    <p:sldId id="439" r:id="rId132"/>
    <p:sldId id="400" r:id="rId133"/>
    <p:sldId id="401" r:id="rId134"/>
    <p:sldId id="402" r:id="rId135"/>
    <p:sldId id="629" r:id="rId136"/>
    <p:sldId id="513" r:id="rId137"/>
    <p:sldId id="604" r:id="rId138"/>
    <p:sldId id="605" r:id="rId139"/>
    <p:sldId id="606" r:id="rId140"/>
    <p:sldId id="607" r:id="rId141"/>
    <p:sldId id="608" r:id="rId142"/>
    <p:sldId id="613" r:id="rId143"/>
    <p:sldId id="392" r:id="rId144"/>
    <p:sldId id="611" r:id="rId145"/>
    <p:sldId id="612" r:id="rId1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248" autoAdjust="0"/>
    <p:restoredTop sz="71308" autoAdjust="0"/>
  </p:normalViewPr>
  <p:slideViewPr>
    <p:cSldViewPr snapToGrid="0">
      <p:cViewPr varScale="1">
        <p:scale>
          <a:sx n="63" d="100"/>
          <a:sy n="63" d="100"/>
        </p:scale>
        <p:origin x="1416" y="53"/>
      </p:cViewPr>
      <p:guideLst>
        <p:guide orient="horz" pos="2160"/>
        <p:guide pos="2880"/>
      </p:guideLst>
    </p:cSldViewPr>
  </p:slideViewPr>
  <p:outlineViewPr>
    <p:cViewPr>
      <p:scale>
        <a:sx n="33" d="100"/>
        <a:sy n="33" d="100"/>
      </p:scale>
      <p:origin x="24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Lst>
  </p:outlineViewPr>
  <p:notesTextViewPr>
    <p:cViewPr>
      <p:scale>
        <a:sx n="1" d="1"/>
        <a:sy n="1" d="1"/>
      </p:scale>
      <p:origin x="0" y="0"/>
    </p:cViewPr>
  </p:notesTextViewPr>
  <p:sorterViewPr>
    <p:cViewPr>
      <p:scale>
        <a:sx n="66" d="100"/>
        <a:sy n="66" d="100"/>
      </p:scale>
      <p:origin x="0" y="1776"/>
    </p:cViewPr>
  </p:sorterViewPr>
  <p:notesViewPr>
    <p:cSldViewPr snapToGrid="0">
      <p:cViewPr varScale="1">
        <p:scale>
          <a:sx n="85" d="100"/>
          <a:sy n="85" d="100"/>
        </p:scale>
        <p:origin x="3144"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viewProps" Target="viewProps.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theme" Target="theme/theme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_rels/viewProps.xml.rels><?xml version="1.0" encoding="UTF-8" standalone="yes"?>
<Relationships xmlns="http://schemas.openxmlformats.org/package/2006/relationships"><Relationship Id="rId8" Type="http://schemas.openxmlformats.org/officeDocument/2006/relationships/slide" Target="slides/slide43.xml"/><Relationship Id="rId13" Type="http://schemas.openxmlformats.org/officeDocument/2006/relationships/slide" Target="slides/slide90.xml"/><Relationship Id="rId18" Type="http://schemas.openxmlformats.org/officeDocument/2006/relationships/slide" Target="slides/slide144.xml"/><Relationship Id="rId3" Type="http://schemas.openxmlformats.org/officeDocument/2006/relationships/slide" Target="slides/slide12.xml"/><Relationship Id="rId7" Type="http://schemas.openxmlformats.org/officeDocument/2006/relationships/slide" Target="slides/slide42.xml"/><Relationship Id="rId12" Type="http://schemas.openxmlformats.org/officeDocument/2006/relationships/slide" Target="slides/slide88.xml"/><Relationship Id="rId17" Type="http://schemas.openxmlformats.org/officeDocument/2006/relationships/slide" Target="slides/slide143.xml"/><Relationship Id="rId2" Type="http://schemas.openxmlformats.org/officeDocument/2006/relationships/slide" Target="slides/slide4.xml"/><Relationship Id="rId16" Type="http://schemas.openxmlformats.org/officeDocument/2006/relationships/slide" Target="slides/slide96.xml"/><Relationship Id="rId1" Type="http://schemas.openxmlformats.org/officeDocument/2006/relationships/slide" Target="slides/slide3.xml"/><Relationship Id="rId6" Type="http://schemas.openxmlformats.org/officeDocument/2006/relationships/slide" Target="slides/slide40.xml"/><Relationship Id="rId11" Type="http://schemas.openxmlformats.org/officeDocument/2006/relationships/slide" Target="slides/slide87.xml"/><Relationship Id="rId5" Type="http://schemas.openxmlformats.org/officeDocument/2006/relationships/slide" Target="slides/slide37.xml"/><Relationship Id="rId15" Type="http://schemas.openxmlformats.org/officeDocument/2006/relationships/slide" Target="slides/slide93.xml"/><Relationship Id="rId10" Type="http://schemas.openxmlformats.org/officeDocument/2006/relationships/slide" Target="slides/slide56.xml"/><Relationship Id="rId4" Type="http://schemas.openxmlformats.org/officeDocument/2006/relationships/slide" Target="slides/slide29.xml"/><Relationship Id="rId9" Type="http://schemas.openxmlformats.org/officeDocument/2006/relationships/slide" Target="slides/slide49.xml"/><Relationship Id="rId14"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702B254-1F57-45CB-A616-C3868A48A1D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7E517B58-C840-4131-9800-ED7720EDF687}">
      <dgm:prSet phldrT="[文本]"/>
      <dgm:spPr/>
      <dgm:t>
        <a:bodyPr/>
        <a:lstStyle/>
        <a:p>
          <a:r>
            <a:rPr lang="zh-CN" altLang="en-US" dirty="0"/>
            <a:t>数据集成</a:t>
          </a:r>
        </a:p>
      </dgm:t>
    </dgm:pt>
    <dgm:pt modelId="{0CC1B411-C6D3-4B88-8802-E29F0D0AB79C}" type="parTrans" cxnId="{6E837E32-A562-4845-BE2B-8C7228093FDE}">
      <dgm:prSet/>
      <dgm:spPr/>
      <dgm:t>
        <a:bodyPr/>
        <a:lstStyle/>
        <a:p>
          <a:endParaRPr lang="zh-CN" altLang="en-US"/>
        </a:p>
      </dgm:t>
    </dgm:pt>
    <dgm:pt modelId="{F3F4F4F4-3369-4194-BAF4-05963A36F374}" type="sibTrans" cxnId="{6E837E32-A562-4845-BE2B-8C7228093FDE}">
      <dgm:prSet/>
      <dgm:spPr/>
      <dgm:t>
        <a:bodyPr/>
        <a:lstStyle/>
        <a:p>
          <a:endParaRPr lang="zh-CN" altLang="en-US"/>
        </a:p>
      </dgm:t>
    </dgm:pt>
    <dgm:pt modelId="{DFC48872-4812-437B-97E8-397A7E97673A}">
      <dgm:prSet phldrT="[文本]"/>
      <dgm:spPr/>
      <dgm:t>
        <a:bodyPr/>
        <a:lstStyle/>
        <a:p>
          <a:r>
            <a:rPr lang="zh-CN" altLang="en-US" dirty="0"/>
            <a:t>实体识别问题</a:t>
          </a:r>
        </a:p>
      </dgm:t>
    </dgm:pt>
    <dgm:pt modelId="{D453D203-B0E1-43D9-B168-22C40840C048}" type="parTrans" cxnId="{5DBB1BEB-CD93-490E-BEAD-73B8195F68A6}">
      <dgm:prSet/>
      <dgm:spPr/>
      <dgm:t>
        <a:bodyPr/>
        <a:lstStyle/>
        <a:p>
          <a:endParaRPr lang="zh-CN" altLang="en-US"/>
        </a:p>
      </dgm:t>
    </dgm:pt>
    <dgm:pt modelId="{E22CDB27-96A3-42DC-A414-C0A503596B29}" type="sibTrans" cxnId="{5DBB1BEB-CD93-490E-BEAD-73B8195F68A6}">
      <dgm:prSet/>
      <dgm:spPr/>
      <dgm:t>
        <a:bodyPr/>
        <a:lstStyle/>
        <a:p>
          <a:endParaRPr lang="zh-CN" altLang="en-US"/>
        </a:p>
      </dgm:t>
    </dgm:pt>
    <dgm:pt modelId="{F17DDD71-D949-4D41-9586-07B203A33738}">
      <dgm:prSet phldrT="[文本]"/>
      <dgm:spPr/>
      <dgm:t>
        <a:bodyPr/>
        <a:lstStyle/>
        <a:p>
          <a:r>
            <a:rPr lang="zh-CN" altLang="en-US" dirty="0"/>
            <a:t>冗余和相关分析</a:t>
          </a:r>
        </a:p>
      </dgm:t>
    </dgm:pt>
    <dgm:pt modelId="{A897BC18-79F4-4AD0-BA27-74359D9654B7}" type="parTrans" cxnId="{B4B5A4A6-E2FE-47E9-B56A-29CC7BE05FA1}">
      <dgm:prSet/>
      <dgm:spPr/>
      <dgm:t>
        <a:bodyPr/>
        <a:lstStyle/>
        <a:p>
          <a:endParaRPr lang="zh-CN" altLang="en-US"/>
        </a:p>
      </dgm:t>
    </dgm:pt>
    <dgm:pt modelId="{BFBBE342-F5C9-4CC0-AFE7-E631ADE0A3EC}" type="sibTrans" cxnId="{B4B5A4A6-E2FE-47E9-B56A-29CC7BE05FA1}">
      <dgm:prSet/>
      <dgm:spPr/>
      <dgm:t>
        <a:bodyPr/>
        <a:lstStyle/>
        <a:p>
          <a:endParaRPr lang="zh-CN" altLang="en-US"/>
        </a:p>
      </dgm:t>
    </dgm:pt>
    <dgm:pt modelId="{A4AAA45A-FDF6-42D1-AC08-43031F275371}">
      <dgm:prSet phldrT="[文本]"/>
      <dgm:spPr/>
      <dgm:t>
        <a:bodyPr/>
        <a:lstStyle/>
        <a:p>
          <a:r>
            <a:rPr lang="zh-CN" altLang="en-US" dirty="0"/>
            <a:t>标称数据的卡方相关检验</a:t>
          </a:r>
        </a:p>
      </dgm:t>
    </dgm:pt>
    <dgm:pt modelId="{1F15A0E8-CDB1-486E-AF63-B7B95840768C}" type="parTrans" cxnId="{F090E955-2216-47DD-9358-4CA4963609B8}">
      <dgm:prSet/>
      <dgm:spPr/>
      <dgm:t>
        <a:bodyPr/>
        <a:lstStyle/>
        <a:p>
          <a:endParaRPr lang="zh-CN" altLang="en-US"/>
        </a:p>
      </dgm:t>
    </dgm:pt>
    <dgm:pt modelId="{9569C43A-91AE-4217-9417-291903CC6FBD}" type="sibTrans" cxnId="{F090E955-2216-47DD-9358-4CA4963609B8}">
      <dgm:prSet/>
      <dgm:spPr/>
      <dgm:t>
        <a:bodyPr/>
        <a:lstStyle/>
        <a:p>
          <a:endParaRPr lang="zh-CN" altLang="en-US"/>
        </a:p>
      </dgm:t>
    </dgm:pt>
    <dgm:pt modelId="{E393A360-B14B-45BA-8073-B31A41A33568}">
      <dgm:prSet/>
      <dgm:spPr/>
      <dgm:t>
        <a:bodyPr/>
        <a:lstStyle/>
        <a:p>
          <a:r>
            <a:rPr lang="zh-CN" altLang="en-US" dirty="0"/>
            <a:t>数值数据的相关系数</a:t>
          </a:r>
        </a:p>
      </dgm:t>
    </dgm:pt>
    <dgm:pt modelId="{7C2B92CA-9221-4BE6-9C4E-5D5743788F0B}" type="parTrans" cxnId="{3089B318-2A22-40E5-913F-97C50D76BD6F}">
      <dgm:prSet/>
      <dgm:spPr/>
      <dgm:t>
        <a:bodyPr/>
        <a:lstStyle/>
        <a:p>
          <a:endParaRPr lang="zh-CN" altLang="en-US"/>
        </a:p>
      </dgm:t>
    </dgm:pt>
    <dgm:pt modelId="{2F0B8B44-2DBB-437D-BE8B-FDB4F418FD8C}" type="sibTrans" cxnId="{3089B318-2A22-40E5-913F-97C50D76BD6F}">
      <dgm:prSet/>
      <dgm:spPr/>
      <dgm:t>
        <a:bodyPr/>
        <a:lstStyle/>
        <a:p>
          <a:endParaRPr lang="zh-CN" altLang="en-US"/>
        </a:p>
      </dgm:t>
    </dgm:pt>
    <dgm:pt modelId="{4F049A39-CFF3-4A06-83EF-95FB9046398F}">
      <dgm:prSet/>
      <dgm:spPr/>
      <dgm:t>
        <a:bodyPr/>
        <a:lstStyle/>
        <a:p>
          <a:r>
            <a:rPr lang="zh-CN" altLang="en-US" dirty="0"/>
            <a:t>数值数据的协方差矩阵</a:t>
          </a:r>
        </a:p>
      </dgm:t>
    </dgm:pt>
    <dgm:pt modelId="{FA502126-19D6-4298-86FF-440381C27D92}" type="parTrans" cxnId="{9A1D136B-BA75-4FBF-966F-DC844D4228C1}">
      <dgm:prSet/>
      <dgm:spPr/>
      <dgm:t>
        <a:bodyPr/>
        <a:lstStyle/>
        <a:p>
          <a:endParaRPr lang="zh-CN" altLang="en-US"/>
        </a:p>
      </dgm:t>
    </dgm:pt>
    <dgm:pt modelId="{A46D52A9-8B6E-4556-9E62-E4C0ACEFDD9E}" type="sibTrans" cxnId="{9A1D136B-BA75-4FBF-966F-DC844D4228C1}">
      <dgm:prSet/>
      <dgm:spPr/>
      <dgm:t>
        <a:bodyPr/>
        <a:lstStyle/>
        <a:p>
          <a:endParaRPr lang="zh-CN" altLang="en-US"/>
        </a:p>
      </dgm:t>
    </dgm:pt>
    <dgm:pt modelId="{65487E69-52C3-4830-80FD-5E74780284F6}">
      <dgm:prSet/>
      <dgm:spPr/>
      <dgm:t>
        <a:bodyPr/>
        <a:lstStyle/>
        <a:p>
          <a:r>
            <a:rPr lang="zh-CN" altLang="en-US" dirty="0"/>
            <a:t>元组重复</a:t>
          </a:r>
        </a:p>
      </dgm:t>
    </dgm:pt>
    <dgm:pt modelId="{B51646BF-E9E0-45BD-BE5A-BF34DEA6A35C}" type="parTrans" cxnId="{4C4B1C3C-40FC-4CDB-BB78-771624D15627}">
      <dgm:prSet/>
      <dgm:spPr/>
      <dgm:t>
        <a:bodyPr/>
        <a:lstStyle/>
        <a:p>
          <a:endParaRPr lang="zh-CN" altLang="en-US"/>
        </a:p>
      </dgm:t>
    </dgm:pt>
    <dgm:pt modelId="{08C6D793-4214-464A-BE0C-3590A5814EE9}" type="sibTrans" cxnId="{4C4B1C3C-40FC-4CDB-BB78-771624D15627}">
      <dgm:prSet/>
      <dgm:spPr/>
      <dgm:t>
        <a:bodyPr/>
        <a:lstStyle/>
        <a:p>
          <a:endParaRPr lang="zh-CN" altLang="en-US"/>
        </a:p>
      </dgm:t>
    </dgm:pt>
    <dgm:pt modelId="{30B132FB-9EBE-4D72-B772-76CC455AD8A6}">
      <dgm:prSet/>
      <dgm:spPr/>
      <dgm:t>
        <a:bodyPr/>
        <a:lstStyle/>
        <a:p>
          <a:r>
            <a:rPr lang="zh-CN" altLang="en-US" dirty="0"/>
            <a:t>数据值冲突的检查与处理</a:t>
          </a:r>
        </a:p>
      </dgm:t>
    </dgm:pt>
    <dgm:pt modelId="{93244186-025F-4CC0-A865-AA0BE46D8F13}" type="parTrans" cxnId="{44E18B90-5471-4FD5-AF3A-B1D4E409CF1B}">
      <dgm:prSet/>
      <dgm:spPr/>
      <dgm:t>
        <a:bodyPr/>
        <a:lstStyle/>
        <a:p>
          <a:endParaRPr lang="zh-CN" altLang="en-US"/>
        </a:p>
      </dgm:t>
    </dgm:pt>
    <dgm:pt modelId="{96FE44D6-AFC6-467C-A8F6-102D98CF8FDE}" type="sibTrans" cxnId="{44E18B90-5471-4FD5-AF3A-B1D4E409CF1B}">
      <dgm:prSet/>
      <dgm:spPr/>
      <dgm:t>
        <a:bodyPr/>
        <a:lstStyle/>
        <a:p>
          <a:endParaRPr lang="zh-CN" altLang="en-US"/>
        </a:p>
      </dgm:t>
    </dgm:pt>
    <dgm:pt modelId="{E98A932F-6F4B-4F95-8126-3B03B189BEE9}" type="pres">
      <dgm:prSet presAssocID="{E702B254-1F57-45CB-A616-C3868A48A1D7}" presName="diagram" presStyleCnt="0">
        <dgm:presLayoutVars>
          <dgm:chPref val="1"/>
          <dgm:dir/>
          <dgm:animOne val="branch"/>
          <dgm:animLvl val="lvl"/>
          <dgm:resizeHandles val="exact"/>
        </dgm:presLayoutVars>
      </dgm:prSet>
      <dgm:spPr/>
      <dgm:t>
        <a:bodyPr/>
        <a:lstStyle/>
        <a:p>
          <a:endParaRPr lang="zh-CN" altLang="en-US"/>
        </a:p>
      </dgm:t>
    </dgm:pt>
    <dgm:pt modelId="{811BBBF7-0CAB-4F1D-AB9E-2AE8E1754E6F}" type="pres">
      <dgm:prSet presAssocID="{7E517B58-C840-4131-9800-ED7720EDF687}" presName="root1" presStyleCnt="0"/>
      <dgm:spPr/>
    </dgm:pt>
    <dgm:pt modelId="{0279C553-A2B9-4B21-9CCD-BE7DF502A475}" type="pres">
      <dgm:prSet presAssocID="{7E517B58-C840-4131-9800-ED7720EDF687}" presName="LevelOneTextNode" presStyleLbl="node0" presStyleIdx="0" presStyleCnt="1">
        <dgm:presLayoutVars>
          <dgm:chPref val="3"/>
        </dgm:presLayoutVars>
      </dgm:prSet>
      <dgm:spPr/>
      <dgm:t>
        <a:bodyPr/>
        <a:lstStyle/>
        <a:p>
          <a:endParaRPr lang="zh-CN" altLang="en-US"/>
        </a:p>
      </dgm:t>
    </dgm:pt>
    <dgm:pt modelId="{F408DCA2-ED58-47A5-ADE8-3F3F770E190E}" type="pres">
      <dgm:prSet presAssocID="{7E517B58-C840-4131-9800-ED7720EDF687}" presName="level2hierChild" presStyleCnt="0"/>
      <dgm:spPr/>
    </dgm:pt>
    <dgm:pt modelId="{D7A1C5AB-962E-4B83-8CC4-2E6584263908}" type="pres">
      <dgm:prSet presAssocID="{D453D203-B0E1-43D9-B168-22C40840C048}" presName="conn2-1" presStyleLbl="parChTrans1D2" presStyleIdx="0" presStyleCnt="4"/>
      <dgm:spPr/>
      <dgm:t>
        <a:bodyPr/>
        <a:lstStyle/>
        <a:p>
          <a:endParaRPr lang="zh-CN" altLang="en-US"/>
        </a:p>
      </dgm:t>
    </dgm:pt>
    <dgm:pt modelId="{3860A137-44EA-46F0-B672-29BE4F3A07A5}" type="pres">
      <dgm:prSet presAssocID="{D453D203-B0E1-43D9-B168-22C40840C048}" presName="connTx" presStyleLbl="parChTrans1D2" presStyleIdx="0" presStyleCnt="4"/>
      <dgm:spPr/>
      <dgm:t>
        <a:bodyPr/>
        <a:lstStyle/>
        <a:p>
          <a:endParaRPr lang="zh-CN" altLang="en-US"/>
        </a:p>
      </dgm:t>
    </dgm:pt>
    <dgm:pt modelId="{A95DE278-4AF3-4222-B6D7-F5BE1791D798}" type="pres">
      <dgm:prSet presAssocID="{DFC48872-4812-437B-97E8-397A7E97673A}" presName="root2" presStyleCnt="0"/>
      <dgm:spPr/>
    </dgm:pt>
    <dgm:pt modelId="{6FDBDC0D-149D-40AB-BCE8-1EFFC8ADD3BA}" type="pres">
      <dgm:prSet presAssocID="{DFC48872-4812-437B-97E8-397A7E97673A}" presName="LevelTwoTextNode" presStyleLbl="node2" presStyleIdx="0" presStyleCnt="4">
        <dgm:presLayoutVars>
          <dgm:chPref val="3"/>
        </dgm:presLayoutVars>
      </dgm:prSet>
      <dgm:spPr/>
      <dgm:t>
        <a:bodyPr/>
        <a:lstStyle/>
        <a:p>
          <a:endParaRPr lang="zh-CN" altLang="en-US"/>
        </a:p>
      </dgm:t>
    </dgm:pt>
    <dgm:pt modelId="{9EE653B5-1C9D-45DF-B35E-440CA13F6B3C}" type="pres">
      <dgm:prSet presAssocID="{DFC48872-4812-437B-97E8-397A7E97673A}" presName="level3hierChild" presStyleCnt="0"/>
      <dgm:spPr/>
    </dgm:pt>
    <dgm:pt modelId="{609936FD-A8E3-4812-A31B-FE149119D112}" type="pres">
      <dgm:prSet presAssocID="{A897BC18-79F4-4AD0-BA27-74359D9654B7}" presName="conn2-1" presStyleLbl="parChTrans1D2" presStyleIdx="1" presStyleCnt="4"/>
      <dgm:spPr/>
      <dgm:t>
        <a:bodyPr/>
        <a:lstStyle/>
        <a:p>
          <a:endParaRPr lang="zh-CN" altLang="en-US"/>
        </a:p>
      </dgm:t>
    </dgm:pt>
    <dgm:pt modelId="{937FB725-7F2E-48C8-B927-E8E0CD9617D5}" type="pres">
      <dgm:prSet presAssocID="{A897BC18-79F4-4AD0-BA27-74359D9654B7}" presName="connTx" presStyleLbl="parChTrans1D2" presStyleIdx="1" presStyleCnt="4"/>
      <dgm:spPr/>
      <dgm:t>
        <a:bodyPr/>
        <a:lstStyle/>
        <a:p>
          <a:endParaRPr lang="zh-CN" altLang="en-US"/>
        </a:p>
      </dgm:t>
    </dgm:pt>
    <dgm:pt modelId="{675FE118-AC7E-49EA-ABE5-FB960C22E2EC}" type="pres">
      <dgm:prSet presAssocID="{F17DDD71-D949-4D41-9586-07B203A33738}" presName="root2" presStyleCnt="0"/>
      <dgm:spPr/>
    </dgm:pt>
    <dgm:pt modelId="{9B30EDA0-9143-431E-B542-5984C8263D5C}" type="pres">
      <dgm:prSet presAssocID="{F17DDD71-D949-4D41-9586-07B203A33738}" presName="LevelTwoTextNode" presStyleLbl="node2" presStyleIdx="1" presStyleCnt="4">
        <dgm:presLayoutVars>
          <dgm:chPref val="3"/>
        </dgm:presLayoutVars>
      </dgm:prSet>
      <dgm:spPr/>
      <dgm:t>
        <a:bodyPr/>
        <a:lstStyle/>
        <a:p>
          <a:endParaRPr lang="zh-CN" altLang="en-US"/>
        </a:p>
      </dgm:t>
    </dgm:pt>
    <dgm:pt modelId="{8A5E37CB-325E-43CC-A672-697191D4D2B8}" type="pres">
      <dgm:prSet presAssocID="{F17DDD71-D949-4D41-9586-07B203A33738}" presName="level3hierChild" presStyleCnt="0"/>
      <dgm:spPr/>
    </dgm:pt>
    <dgm:pt modelId="{C8AB8291-2124-46AF-B977-1A2A78C48C5C}" type="pres">
      <dgm:prSet presAssocID="{1F15A0E8-CDB1-486E-AF63-B7B95840768C}" presName="conn2-1" presStyleLbl="parChTrans1D3" presStyleIdx="0" presStyleCnt="3"/>
      <dgm:spPr/>
      <dgm:t>
        <a:bodyPr/>
        <a:lstStyle/>
        <a:p>
          <a:endParaRPr lang="zh-CN" altLang="en-US"/>
        </a:p>
      </dgm:t>
    </dgm:pt>
    <dgm:pt modelId="{EA7C4B19-D06A-4C90-9EF4-C53AB51F48A5}" type="pres">
      <dgm:prSet presAssocID="{1F15A0E8-CDB1-486E-AF63-B7B95840768C}" presName="connTx" presStyleLbl="parChTrans1D3" presStyleIdx="0" presStyleCnt="3"/>
      <dgm:spPr/>
      <dgm:t>
        <a:bodyPr/>
        <a:lstStyle/>
        <a:p>
          <a:endParaRPr lang="zh-CN" altLang="en-US"/>
        </a:p>
      </dgm:t>
    </dgm:pt>
    <dgm:pt modelId="{76538DC7-BA7E-40E5-8417-19B974E9819A}" type="pres">
      <dgm:prSet presAssocID="{A4AAA45A-FDF6-42D1-AC08-43031F275371}" presName="root2" presStyleCnt="0"/>
      <dgm:spPr/>
    </dgm:pt>
    <dgm:pt modelId="{7DFC92ED-34BC-44B9-A182-A6917C67D220}" type="pres">
      <dgm:prSet presAssocID="{A4AAA45A-FDF6-42D1-AC08-43031F275371}" presName="LevelTwoTextNode" presStyleLbl="node3" presStyleIdx="0" presStyleCnt="3">
        <dgm:presLayoutVars>
          <dgm:chPref val="3"/>
        </dgm:presLayoutVars>
      </dgm:prSet>
      <dgm:spPr/>
      <dgm:t>
        <a:bodyPr/>
        <a:lstStyle/>
        <a:p>
          <a:endParaRPr lang="zh-CN" altLang="en-US"/>
        </a:p>
      </dgm:t>
    </dgm:pt>
    <dgm:pt modelId="{1902EE5B-89FF-404B-81ED-B8699F1EC18C}" type="pres">
      <dgm:prSet presAssocID="{A4AAA45A-FDF6-42D1-AC08-43031F275371}" presName="level3hierChild" presStyleCnt="0"/>
      <dgm:spPr/>
    </dgm:pt>
    <dgm:pt modelId="{CC0974D1-B5B0-49C1-AD56-9ADB84C76FEB}" type="pres">
      <dgm:prSet presAssocID="{7C2B92CA-9221-4BE6-9C4E-5D5743788F0B}" presName="conn2-1" presStyleLbl="parChTrans1D3" presStyleIdx="1" presStyleCnt="3"/>
      <dgm:spPr/>
      <dgm:t>
        <a:bodyPr/>
        <a:lstStyle/>
        <a:p>
          <a:endParaRPr lang="zh-CN" altLang="en-US"/>
        </a:p>
      </dgm:t>
    </dgm:pt>
    <dgm:pt modelId="{290A53B9-037F-4382-8604-B313EF6022C1}" type="pres">
      <dgm:prSet presAssocID="{7C2B92CA-9221-4BE6-9C4E-5D5743788F0B}" presName="connTx" presStyleLbl="parChTrans1D3" presStyleIdx="1" presStyleCnt="3"/>
      <dgm:spPr/>
      <dgm:t>
        <a:bodyPr/>
        <a:lstStyle/>
        <a:p>
          <a:endParaRPr lang="zh-CN" altLang="en-US"/>
        </a:p>
      </dgm:t>
    </dgm:pt>
    <dgm:pt modelId="{B9F5BA81-92A6-4CAB-8E76-70A03C34A435}" type="pres">
      <dgm:prSet presAssocID="{E393A360-B14B-45BA-8073-B31A41A33568}" presName="root2" presStyleCnt="0"/>
      <dgm:spPr/>
    </dgm:pt>
    <dgm:pt modelId="{1BD1DFCB-CE68-48C8-B86A-C4CEFDD34694}" type="pres">
      <dgm:prSet presAssocID="{E393A360-B14B-45BA-8073-B31A41A33568}" presName="LevelTwoTextNode" presStyleLbl="node3" presStyleIdx="1" presStyleCnt="3">
        <dgm:presLayoutVars>
          <dgm:chPref val="3"/>
        </dgm:presLayoutVars>
      </dgm:prSet>
      <dgm:spPr/>
      <dgm:t>
        <a:bodyPr/>
        <a:lstStyle/>
        <a:p>
          <a:endParaRPr lang="zh-CN" altLang="en-US"/>
        </a:p>
      </dgm:t>
    </dgm:pt>
    <dgm:pt modelId="{446B3D24-8ECE-4C76-8399-8159760CAA34}" type="pres">
      <dgm:prSet presAssocID="{E393A360-B14B-45BA-8073-B31A41A33568}" presName="level3hierChild" presStyleCnt="0"/>
      <dgm:spPr/>
    </dgm:pt>
    <dgm:pt modelId="{7B644401-4D83-4F45-9E3D-731833DC0FD1}" type="pres">
      <dgm:prSet presAssocID="{FA502126-19D6-4298-86FF-440381C27D92}" presName="conn2-1" presStyleLbl="parChTrans1D3" presStyleIdx="2" presStyleCnt="3"/>
      <dgm:spPr/>
      <dgm:t>
        <a:bodyPr/>
        <a:lstStyle/>
        <a:p>
          <a:endParaRPr lang="zh-CN" altLang="en-US"/>
        </a:p>
      </dgm:t>
    </dgm:pt>
    <dgm:pt modelId="{337BE5F3-5659-448C-9EFE-CDE60E39703D}" type="pres">
      <dgm:prSet presAssocID="{FA502126-19D6-4298-86FF-440381C27D92}" presName="connTx" presStyleLbl="parChTrans1D3" presStyleIdx="2" presStyleCnt="3"/>
      <dgm:spPr/>
      <dgm:t>
        <a:bodyPr/>
        <a:lstStyle/>
        <a:p>
          <a:endParaRPr lang="zh-CN" altLang="en-US"/>
        </a:p>
      </dgm:t>
    </dgm:pt>
    <dgm:pt modelId="{29A87A50-7A1E-43B6-8BDA-23C91E7D59BA}" type="pres">
      <dgm:prSet presAssocID="{4F049A39-CFF3-4A06-83EF-95FB9046398F}" presName="root2" presStyleCnt="0"/>
      <dgm:spPr/>
    </dgm:pt>
    <dgm:pt modelId="{33A2E108-72A0-4F11-AFFA-42D83D98702C}" type="pres">
      <dgm:prSet presAssocID="{4F049A39-CFF3-4A06-83EF-95FB9046398F}" presName="LevelTwoTextNode" presStyleLbl="node3" presStyleIdx="2" presStyleCnt="3">
        <dgm:presLayoutVars>
          <dgm:chPref val="3"/>
        </dgm:presLayoutVars>
      </dgm:prSet>
      <dgm:spPr/>
      <dgm:t>
        <a:bodyPr/>
        <a:lstStyle/>
        <a:p>
          <a:endParaRPr lang="zh-CN" altLang="en-US"/>
        </a:p>
      </dgm:t>
    </dgm:pt>
    <dgm:pt modelId="{41D4E2FF-6770-47F4-9EF8-DE5E04BDF19B}" type="pres">
      <dgm:prSet presAssocID="{4F049A39-CFF3-4A06-83EF-95FB9046398F}" presName="level3hierChild" presStyleCnt="0"/>
      <dgm:spPr/>
    </dgm:pt>
    <dgm:pt modelId="{221053D0-16BA-4266-A3E2-C77BBE149C9E}" type="pres">
      <dgm:prSet presAssocID="{B51646BF-E9E0-45BD-BE5A-BF34DEA6A35C}" presName="conn2-1" presStyleLbl="parChTrans1D2" presStyleIdx="2" presStyleCnt="4"/>
      <dgm:spPr/>
      <dgm:t>
        <a:bodyPr/>
        <a:lstStyle/>
        <a:p>
          <a:endParaRPr lang="zh-CN" altLang="en-US"/>
        </a:p>
      </dgm:t>
    </dgm:pt>
    <dgm:pt modelId="{5F1DC457-75BB-498F-90B7-F4DFCF1E87F7}" type="pres">
      <dgm:prSet presAssocID="{B51646BF-E9E0-45BD-BE5A-BF34DEA6A35C}" presName="connTx" presStyleLbl="parChTrans1D2" presStyleIdx="2" presStyleCnt="4"/>
      <dgm:spPr/>
      <dgm:t>
        <a:bodyPr/>
        <a:lstStyle/>
        <a:p>
          <a:endParaRPr lang="zh-CN" altLang="en-US"/>
        </a:p>
      </dgm:t>
    </dgm:pt>
    <dgm:pt modelId="{C6D7D5CE-7B7B-486D-950A-40249B2909AC}" type="pres">
      <dgm:prSet presAssocID="{65487E69-52C3-4830-80FD-5E74780284F6}" presName="root2" presStyleCnt="0"/>
      <dgm:spPr/>
    </dgm:pt>
    <dgm:pt modelId="{01DC4A56-A880-4459-944C-4F9E41A78BB6}" type="pres">
      <dgm:prSet presAssocID="{65487E69-52C3-4830-80FD-5E74780284F6}" presName="LevelTwoTextNode" presStyleLbl="node2" presStyleIdx="2" presStyleCnt="4">
        <dgm:presLayoutVars>
          <dgm:chPref val="3"/>
        </dgm:presLayoutVars>
      </dgm:prSet>
      <dgm:spPr/>
      <dgm:t>
        <a:bodyPr/>
        <a:lstStyle/>
        <a:p>
          <a:endParaRPr lang="zh-CN" altLang="en-US"/>
        </a:p>
      </dgm:t>
    </dgm:pt>
    <dgm:pt modelId="{4881E164-A16C-445B-84C2-C751B617C687}" type="pres">
      <dgm:prSet presAssocID="{65487E69-52C3-4830-80FD-5E74780284F6}" presName="level3hierChild" presStyleCnt="0"/>
      <dgm:spPr/>
    </dgm:pt>
    <dgm:pt modelId="{87770008-FD75-49B2-B209-F4D0DB46D384}" type="pres">
      <dgm:prSet presAssocID="{93244186-025F-4CC0-A865-AA0BE46D8F13}" presName="conn2-1" presStyleLbl="parChTrans1D2" presStyleIdx="3" presStyleCnt="4"/>
      <dgm:spPr/>
      <dgm:t>
        <a:bodyPr/>
        <a:lstStyle/>
        <a:p>
          <a:endParaRPr lang="zh-CN" altLang="en-US"/>
        </a:p>
      </dgm:t>
    </dgm:pt>
    <dgm:pt modelId="{BE31C134-B3FC-4A0A-9F6D-ADCABEA7D148}" type="pres">
      <dgm:prSet presAssocID="{93244186-025F-4CC0-A865-AA0BE46D8F13}" presName="connTx" presStyleLbl="parChTrans1D2" presStyleIdx="3" presStyleCnt="4"/>
      <dgm:spPr/>
      <dgm:t>
        <a:bodyPr/>
        <a:lstStyle/>
        <a:p>
          <a:endParaRPr lang="zh-CN" altLang="en-US"/>
        </a:p>
      </dgm:t>
    </dgm:pt>
    <dgm:pt modelId="{44F05D60-520D-4141-9DAA-3F2C0D4B4A2C}" type="pres">
      <dgm:prSet presAssocID="{30B132FB-9EBE-4D72-B772-76CC455AD8A6}" presName="root2" presStyleCnt="0"/>
      <dgm:spPr/>
    </dgm:pt>
    <dgm:pt modelId="{020536C9-35CD-4402-B40D-8FE396847550}" type="pres">
      <dgm:prSet presAssocID="{30B132FB-9EBE-4D72-B772-76CC455AD8A6}" presName="LevelTwoTextNode" presStyleLbl="node2" presStyleIdx="3" presStyleCnt="4">
        <dgm:presLayoutVars>
          <dgm:chPref val="3"/>
        </dgm:presLayoutVars>
      </dgm:prSet>
      <dgm:spPr/>
      <dgm:t>
        <a:bodyPr/>
        <a:lstStyle/>
        <a:p>
          <a:endParaRPr lang="zh-CN" altLang="en-US"/>
        </a:p>
      </dgm:t>
    </dgm:pt>
    <dgm:pt modelId="{7FABE387-346A-472A-9FF4-C745A07DD6DE}" type="pres">
      <dgm:prSet presAssocID="{30B132FB-9EBE-4D72-B772-76CC455AD8A6}" presName="level3hierChild" presStyleCnt="0"/>
      <dgm:spPr/>
    </dgm:pt>
  </dgm:ptLst>
  <dgm:cxnLst>
    <dgm:cxn modelId="{AB89D823-D9E6-48F8-9198-B17178454D7B}" type="presOf" srcId="{F17DDD71-D949-4D41-9586-07B203A33738}" destId="{9B30EDA0-9143-431E-B542-5984C8263D5C}" srcOrd="0" destOrd="0" presId="urn:microsoft.com/office/officeart/2005/8/layout/hierarchy2"/>
    <dgm:cxn modelId="{A2B76774-ED42-4AF6-9886-F8253B7EEFB7}" type="presOf" srcId="{7E517B58-C840-4131-9800-ED7720EDF687}" destId="{0279C553-A2B9-4B21-9CCD-BE7DF502A475}" srcOrd="0" destOrd="0" presId="urn:microsoft.com/office/officeart/2005/8/layout/hierarchy2"/>
    <dgm:cxn modelId="{940AC5D8-944E-44DB-A6DB-92C60810B849}" type="presOf" srcId="{FA502126-19D6-4298-86FF-440381C27D92}" destId="{7B644401-4D83-4F45-9E3D-731833DC0FD1}" srcOrd="0" destOrd="0" presId="urn:microsoft.com/office/officeart/2005/8/layout/hierarchy2"/>
    <dgm:cxn modelId="{0A782578-C2FC-4ADE-9338-4DADF37AA1BB}" type="presOf" srcId="{1F15A0E8-CDB1-486E-AF63-B7B95840768C}" destId="{EA7C4B19-D06A-4C90-9EF4-C53AB51F48A5}" srcOrd="1" destOrd="0" presId="urn:microsoft.com/office/officeart/2005/8/layout/hierarchy2"/>
    <dgm:cxn modelId="{8D036503-EF96-4EE1-A205-8190D30705C1}" type="presOf" srcId="{7C2B92CA-9221-4BE6-9C4E-5D5743788F0B}" destId="{CC0974D1-B5B0-49C1-AD56-9ADB84C76FEB}" srcOrd="0" destOrd="0" presId="urn:microsoft.com/office/officeart/2005/8/layout/hierarchy2"/>
    <dgm:cxn modelId="{EEF3290E-BAC3-4A8C-A201-EB266190C101}" type="presOf" srcId="{4F049A39-CFF3-4A06-83EF-95FB9046398F}" destId="{33A2E108-72A0-4F11-AFFA-42D83D98702C}" srcOrd="0" destOrd="0" presId="urn:microsoft.com/office/officeart/2005/8/layout/hierarchy2"/>
    <dgm:cxn modelId="{6621B57D-AEF2-4680-9733-97AE98A9E48E}" type="presOf" srcId="{E702B254-1F57-45CB-A616-C3868A48A1D7}" destId="{E98A932F-6F4B-4F95-8126-3B03B189BEE9}" srcOrd="0" destOrd="0" presId="urn:microsoft.com/office/officeart/2005/8/layout/hierarchy2"/>
    <dgm:cxn modelId="{44E18B90-5471-4FD5-AF3A-B1D4E409CF1B}" srcId="{7E517B58-C840-4131-9800-ED7720EDF687}" destId="{30B132FB-9EBE-4D72-B772-76CC455AD8A6}" srcOrd="3" destOrd="0" parTransId="{93244186-025F-4CC0-A865-AA0BE46D8F13}" sibTransId="{96FE44D6-AFC6-467C-A8F6-102D98CF8FDE}"/>
    <dgm:cxn modelId="{2B522C98-EAD8-422B-8526-4938CAF7C640}" type="presOf" srcId="{DFC48872-4812-437B-97E8-397A7E97673A}" destId="{6FDBDC0D-149D-40AB-BCE8-1EFFC8ADD3BA}" srcOrd="0" destOrd="0" presId="urn:microsoft.com/office/officeart/2005/8/layout/hierarchy2"/>
    <dgm:cxn modelId="{4C4B1C3C-40FC-4CDB-BB78-771624D15627}" srcId="{7E517B58-C840-4131-9800-ED7720EDF687}" destId="{65487E69-52C3-4830-80FD-5E74780284F6}" srcOrd="2" destOrd="0" parTransId="{B51646BF-E9E0-45BD-BE5A-BF34DEA6A35C}" sibTransId="{08C6D793-4214-464A-BE0C-3590A5814EE9}"/>
    <dgm:cxn modelId="{D450C349-C0FB-4A05-B82B-8CB96A917C2A}" type="presOf" srcId="{A4AAA45A-FDF6-42D1-AC08-43031F275371}" destId="{7DFC92ED-34BC-44B9-A182-A6917C67D220}" srcOrd="0" destOrd="0" presId="urn:microsoft.com/office/officeart/2005/8/layout/hierarchy2"/>
    <dgm:cxn modelId="{12F940BE-783D-4C3D-A3CF-BF55D44EED66}" type="presOf" srcId="{93244186-025F-4CC0-A865-AA0BE46D8F13}" destId="{BE31C134-B3FC-4A0A-9F6D-ADCABEA7D148}" srcOrd="1" destOrd="0" presId="urn:microsoft.com/office/officeart/2005/8/layout/hierarchy2"/>
    <dgm:cxn modelId="{EAE00D0F-58BB-473B-982F-422E05DD6D30}" type="presOf" srcId="{65487E69-52C3-4830-80FD-5E74780284F6}" destId="{01DC4A56-A880-4459-944C-4F9E41A78BB6}" srcOrd="0" destOrd="0" presId="urn:microsoft.com/office/officeart/2005/8/layout/hierarchy2"/>
    <dgm:cxn modelId="{9AF16586-64D7-4815-8B00-31458EE4B652}" type="presOf" srcId="{D453D203-B0E1-43D9-B168-22C40840C048}" destId="{3860A137-44EA-46F0-B672-29BE4F3A07A5}" srcOrd="1" destOrd="0" presId="urn:microsoft.com/office/officeart/2005/8/layout/hierarchy2"/>
    <dgm:cxn modelId="{9A4D3128-BACC-48A3-AB9A-224A3FAD87E0}" type="presOf" srcId="{D453D203-B0E1-43D9-B168-22C40840C048}" destId="{D7A1C5AB-962E-4B83-8CC4-2E6584263908}" srcOrd="0" destOrd="0" presId="urn:microsoft.com/office/officeart/2005/8/layout/hierarchy2"/>
    <dgm:cxn modelId="{FB484792-2AE3-4275-8945-F909293DE3F6}" type="presOf" srcId="{A897BC18-79F4-4AD0-BA27-74359D9654B7}" destId="{937FB725-7F2E-48C8-B927-E8E0CD9617D5}" srcOrd="1" destOrd="0" presId="urn:microsoft.com/office/officeart/2005/8/layout/hierarchy2"/>
    <dgm:cxn modelId="{4511AF14-B935-425E-9F48-EB4E43899F50}" type="presOf" srcId="{30B132FB-9EBE-4D72-B772-76CC455AD8A6}" destId="{020536C9-35CD-4402-B40D-8FE396847550}" srcOrd="0" destOrd="0" presId="urn:microsoft.com/office/officeart/2005/8/layout/hierarchy2"/>
    <dgm:cxn modelId="{F2DF5FFB-3679-4974-977D-91EFA9F431CE}" type="presOf" srcId="{E393A360-B14B-45BA-8073-B31A41A33568}" destId="{1BD1DFCB-CE68-48C8-B86A-C4CEFDD34694}" srcOrd="0" destOrd="0" presId="urn:microsoft.com/office/officeart/2005/8/layout/hierarchy2"/>
    <dgm:cxn modelId="{6FBD6B71-BC58-4B55-99B9-34C667A65A32}" type="presOf" srcId="{FA502126-19D6-4298-86FF-440381C27D92}" destId="{337BE5F3-5659-448C-9EFE-CDE60E39703D}" srcOrd="1" destOrd="0" presId="urn:microsoft.com/office/officeart/2005/8/layout/hierarchy2"/>
    <dgm:cxn modelId="{B68E8BE7-1B31-4E94-AF73-8AB4B42AD2DA}" type="presOf" srcId="{93244186-025F-4CC0-A865-AA0BE46D8F13}" destId="{87770008-FD75-49B2-B209-F4D0DB46D384}" srcOrd="0" destOrd="0" presId="urn:microsoft.com/office/officeart/2005/8/layout/hierarchy2"/>
    <dgm:cxn modelId="{312C5BFB-C4AF-4829-901C-3C1C74AF9C60}" type="presOf" srcId="{A897BC18-79F4-4AD0-BA27-74359D9654B7}" destId="{609936FD-A8E3-4812-A31B-FE149119D112}" srcOrd="0" destOrd="0" presId="urn:microsoft.com/office/officeart/2005/8/layout/hierarchy2"/>
    <dgm:cxn modelId="{7BF0444F-0008-419B-BEE3-8B7ED62367F6}" type="presOf" srcId="{7C2B92CA-9221-4BE6-9C4E-5D5743788F0B}" destId="{290A53B9-037F-4382-8604-B313EF6022C1}" srcOrd="1" destOrd="0" presId="urn:microsoft.com/office/officeart/2005/8/layout/hierarchy2"/>
    <dgm:cxn modelId="{8B9108CB-2A75-4B3E-A5E6-7DC50D1F7EC7}" type="presOf" srcId="{B51646BF-E9E0-45BD-BE5A-BF34DEA6A35C}" destId="{221053D0-16BA-4266-A3E2-C77BBE149C9E}" srcOrd="0" destOrd="0" presId="urn:microsoft.com/office/officeart/2005/8/layout/hierarchy2"/>
    <dgm:cxn modelId="{3089B318-2A22-40E5-913F-97C50D76BD6F}" srcId="{F17DDD71-D949-4D41-9586-07B203A33738}" destId="{E393A360-B14B-45BA-8073-B31A41A33568}" srcOrd="1" destOrd="0" parTransId="{7C2B92CA-9221-4BE6-9C4E-5D5743788F0B}" sibTransId="{2F0B8B44-2DBB-437D-BE8B-FDB4F418FD8C}"/>
    <dgm:cxn modelId="{6E837E32-A562-4845-BE2B-8C7228093FDE}" srcId="{E702B254-1F57-45CB-A616-C3868A48A1D7}" destId="{7E517B58-C840-4131-9800-ED7720EDF687}" srcOrd="0" destOrd="0" parTransId="{0CC1B411-C6D3-4B88-8802-E29F0D0AB79C}" sibTransId="{F3F4F4F4-3369-4194-BAF4-05963A36F374}"/>
    <dgm:cxn modelId="{9A1D136B-BA75-4FBF-966F-DC844D4228C1}" srcId="{F17DDD71-D949-4D41-9586-07B203A33738}" destId="{4F049A39-CFF3-4A06-83EF-95FB9046398F}" srcOrd="2" destOrd="0" parTransId="{FA502126-19D6-4298-86FF-440381C27D92}" sibTransId="{A46D52A9-8B6E-4556-9E62-E4C0ACEFDD9E}"/>
    <dgm:cxn modelId="{B4B5A4A6-E2FE-47E9-B56A-29CC7BE05FA1}" srcId="{7E517B58-C840-4131-9800-ED7720EDF687}" destId="{F17DDD71-D949-4D41-9586-07B203A33738}" srcOrd="1" destOrd="0" parTransId="{A897BC18-79F4-4AD0-BA27-74359D9654B7}" sibTransId="{BFBBE342-F5C9-4CC0-AFE7-E631ADE0A3EC}"/>
    <dgm:cxn modelId="{5DBB1BEB-CD93-490E-BEAD-73B8195F68A6}" srcId="{7E517B58-C840-4131-9800-ED7720EDF687}" destId="{DFC48872-4812-437B-97E8-397A7E97673A}" srcOrd="0" destOrd="0" parTransId="{D453D203-B0E1-43D9-B168-22C40840C048}" sibTransId="{E22CDB27-96A3-42DC-A414-C0A503596B29}"/>
    <dgm:cxn modelId="{F090E955-2216-47DD-9358-4CA4963609B8}" srcId="{F17DDD71-D949-4D41-9586-07B203A33738}" destId="{A4AAA45A-FDF6-42D1-AC08-43031F275371}" srcOrd="0" destOrd="0" parTransId="{1F15A0E8-CDB1-486E-AF63-B7B95840768C}" sibTransId="{9569C43A-91AE-4217-9417-291903CC6FBD}"/>
    <dgm:cxn modelId="{090607A8-CB73-41D5-BBFD-B2D4FB3B3C8A}" type="presOf" srcId="{1F15A0E8-CDB1-486E-AF63-B7B95840768C}" destId="{C8AB8291-2124-46AF-B977-1A2A78C48C5C}" srcOrd="0" destOrd="0" presId="urn:microsoft.com/office/officeart/2005/8/layout/hierarchy2"/>
    <dgm:cxn modelId="{809A57F9-81BD-4E72-99F7-456BC0E011A4}" type="presOf" srcId="{B51646BF-E9E0-45BD-BE5A-BF34DEA6A35C}" destId="{5F1DC457-75BB-498F-90B7-F4DFCF1E87F7}" srcOrd="1" destOrd="0" presId="urn:microsoft.com/office/officeart/2005/8/layout/hierarchy2"/>
    <dgm:cxn modelId="{A3E1C9A4-71E9-4CCD-A1F1-E03ECC3DB51C}" type="presParOf" srcId="{E98A932F-6F4B-4F95-8126-3B03B189BEE9}" destId="{811BBBF7-0CAB-4F1D-AB9E-2AE8E1754E6F}" srcOrd="0" destOrd="0" presId="urn:microsoft.com/office/officeart/2005/8/layout/hierarchy2"/>
    <dgm:cxn modelId="{C7E6E338-7D69-49DB-A3A6-1632EBD5CE3F}" type="presParOf" srcId="{811BBBF7-0CAB-4F1D-AB9E-2AE8E1754E6F}" destId="{0279C553-A2B9-4B21-9CCD-BE7DF502A475}" srcOrd="0" destOrd="0" presId="urn:microsoft.com/office/officeart/2005/8/layout/hierarchy2"/>
    <dgm:cxn modelId="{79BAA13D-26A7-4820-A448-9E9C0363E549}" type="presParOf" srcId="{811BBBF7-0CAB-4F1D-AB9E-2AE8E1754E6F}" destId="{F408DCA2-ED58-47A5-ADE8-3F3F770E190E}" srcOrd="1" destOrd="0" presId="urn:microsoft.com/office/officeart/2005/8/layout/hierarchy2"/>
    <dgm:cxn modelId="{829BBF25-3655-4029-A85E-E4285FC36F13}" type="presParOf" srcId="{F408DCA2-ED58-47A5-ADE8-3F3F770E190E}" destId="{D7A1C5AB-962E-4B83-8CC4-2E6584263908}" srcOrd="0" destOrd="0" presId="urn:microsoft.com/office/officeart/2005/8/layout/hierarchy2"/>
    <dgm:cxn modelId="{E5B38CDF-34B5-4648-B8FD-F443132BA2D6}" type="presParOf" srcId="{D7A1C5AB-962E-4B83-8CC4-2E6584263908}" destId="{3860A137-44EA-46F0-B672-29BE4F3A07A5}" srcOrd="0" destOrd="0" presId="urn:microsoft.com/office/officeart/2005/8/layout/hierarchy2"/>
    <dgm:cxn modelId="{2A6BA429-0BE1-413D-BEFD-6BCA8EB42C0B}" type="presParOf" srcId="{F408DCA2-ED58-47A5-ADE8-3F3F770E190E}" destId="{A95DE278-4AF3-4222-B6D7-F5BE1791D798}" srcOrd="1" destOrd="0" presId="urn:microsoft.com/office/officeart/2005/8/layout/hierarchy2"/>
    <dgm:cxn modelId="{8C404448-456F-4BD1-AF7C-255F2926697B}" type="presParOf" srcId="{A95DE278-4AF3-4222-B6D7-F5BE1791D798}" destId="{6FDBDC0D-149D-40AB-BCE8-1EFFC8ADD3BA}" srcOrd="0" destOrd="0" presId="urn:microsoft.com/office/officeart/2005/8/layout/hierarchy2"/>
    <dgm:cxn modelId="{3C0D94F0-49E2-48B6-A8B1-A2C862E411AE}" type="presParOf" srcId="{A95DE278-4AF3-4222-B6D7-F5BE1791D798}" destId="{9EE653B5-1C9D-45DF-B35E-440CA13F6B3C}" srcOrd="1" destOrd="0" presId="urn:microsoft.com/office/officeart/2005/8/layout/hierarchy2"/>
    <dgm:cxn modelId="{008ABCD8-5D1F-4634-8A65-9BF21C266ACF}" type="presParOf" srcId="{F408DCA2-ED58-47A5-ADE8-3F3F770E190E}" destId="{609936FD-A8E3-4812-A31B-FE149119D112}" srcOrd="2" destOrd="0" presId="urn:microsoft.com/office/officeart/2005/8/layout/hierarchy2"/>
    <dgm:cxn modelId="{A9317353-CF6C-40C7-95A4-EF729F843116}" type="presParOf" srcId="{609936FD-A8E3-4812-A31B-FE149119D112}" destId="{937FB725-7F2E-48C8-B927-E8E0CD9617D5}" srcOrd="0" destOrd="0" presId="urn:microsoft.com/office/officeart/2005/8/layout/hierarchy2"/>
    <dgm:cxn modelId="{9848327A-6A2C-4C03-90ED-5EBC53770535}" type="presParOf" srcId="{F408DCA2-ED58-47A5-ADE8-3F3F770E190E}" destId="{675FE118-AC7E-49EA-ABE5-FB960C22E2EC}" srcOrd="3" destOrd="0" presId="urn:microsoft.com/office/officeart/2005/8/layout/hierarchy2"/>
    <dgm:cxn modelId="{51F8E06E-2618-42B8-ABA7-46F12C7EB598}" type="presParOf" srcId="{675FE118-AC7E-49EA-ABE5-FB960C22E2EC}" destId="{9B30EDA0-9143-431E-B542-5984C8263D5C}" srcOrd="0" destOrd="0" presId="urn:microsoft.com/office/officeart/2005/8/layout/hierarchy2"/>
    <dgm:cxn modelId="{247B1247-9484-4C38-BB3C-6E637735DF83}" type="presParOf" srcId="{675FE118-AC7E-49EA-ABE5-FB960C22E2EC}" destId="{8A5E37CB-325E-43CC-A672-697191D4D2B8}" srcOrd="1" destOrd="0" presId="urn:microsoft.com/office/officeart/2005/8/layout/hierarchy2"/>
    <dgm:cxn modelId="{CD90F5A9-984C-4AA3-B8A5-9E0D3FDD9B4D}" type="presParOf" srcId="{8A5E37CB-325E-43CC-A672-697191D4D2B8}" destId="{C8AB8291-2124-46AF-B977-1A2A78C48C5C}" srcOrd="0" destOrd="0" presId="urn:microsoft.com/office/officeart/2005/8/layout/hierarchy2"/>
    <dgm:cxn modelId="{EB293A7F-B96C-4AB4-9CD8-C98C22FBCA7C}" type="presParOf" srcId="{C8AB8291-2124-46AF-B977-1A2A78C48C5C}" destId="{EA7C4B19-D06A-4C90-9EF4-C53AB51F48A5}" srcOrd="0" destOrd="0" presId="urn:microsoft.com/office/officeart/2005/8/layout/hierarchy2"/>
    <dgm:cxn modelId="{05136CE8-FBD2-4CBE-B972-6EAE9B4E2B71}" type="presParOf" srcId="{8A5E37CB-325E-43CC-A672-697191D4D2B8}" destId="{76538DC7-BA7E-40E5-8417-19B974E9819A}" srcOrd="1" destOrd="0" presId="urn:microsoft.com/office/officeart/2005/8/layout/hierarchy2"/>
    <dgm:cxn modelId="{F8EE9857-F42D-4CA5-9BF5-7342E8CC3720}" type="presParOf" srcId="{76538DC7-BA7E-40E5-8417-19B974E9819A}" destId="{7DFC92ED-34BC-44B9-A182-A6917C67D220}" srcOrd="0" destOrd="0" presId="urn:microsoft.com/office/officeart/2005/8/layout/hierarchy2"/>
    <dgm:cxn modelId="{87CD669D-3C07-4F0D-A2EE-811812004E13}" type="presParOf" srcId="{76538DC7-BA7E-40E5-8417-19B974E9819A}" destId="{1902EE5B-89FF-404B-81ED-B8699F1EC18C}" srcOrd="1" destOrd="0" presId="urn:microsoft.com/office/officeart/2005/8/layout/hierarchy2"/>
    <dgm:cxn modelId="{1FAF0CC4-58EF-4D1B-BD9E-EFE5E0886FD1}" type="presParOf" srcId="{8A5E37CB-325E-43CC-A672-697191D4D2B8}" destId="{CC0974D1-B5B0-49C1-AD56-9ADB84C76FEB}" srcOrd="2" destOrd="0" presId="urn:microsoft.com/office/officeart/2005/8/layout/hierarchy2"/>
    <dgm:cxn modelId="{DE737292-239C-4CD3-8AA2-82BB5FAD0EAC}" type="presParOf" srcId="{CC0974D1-B5B0-49C1-AD56-9ADB84C76FEB}" destId="{290A53B9-037F-4382-8604-B313EF6022C1}" srcOrd="0" destOrd="0" presId="urn:microsoft.com/office/officeart/2005/8/layout/hierarchy2"/>
    <dgm:cxn modelId="{7A2B9C3B-D178-4997-8FF0-4932A1BEDAFB}" type="presParOf" srcId="{8A5E37CB-325E-43CC-A672-697191D4D2B8}" destId="{B9F5BA81-92A6-4CAB-8E76-70A03C34A435}" srcOrd="3" destOrd="0" presId="urn:microsoft.com/office/officeart/2005/8/layout/hierarchy2"/>
    <dgm:cxn modelId="{EF44E0D9-2683-495A-8CBA-4A8C768C56F8}" type="presParOf" srcId="{B9F5BA81-92A6-4CAB-8E76-70A03C34A435}" destId="{1BD1DFCB-CE68-48C8-B86A-C4CEFDD34694}" srcOrd="0" destOrd="0" presId="urn:microsoft.com/office/officeart/2005/8/layout/hierarchy2"/>
    <dgm:cxn modelId="{599503B2-6E22-4749-BC99-C72DE5B07E2C}" type="presParOf" srcId="{B9F5BA81-92A6-4CAB-8E76-70A03C34A435}" destId="{446B3D24-8ECE-4C76-8399-8159760CAA34}" srcOrd="1" destOrd="0" presId="urn:microsoft.com/office/officeart/2005/8/layout/hierarchy2"/>
    <dgm:cxn modelId="{6D86F078-FB64-4D9B-86F0-845B606AAAB6}" type="presParOf" srcId="{8A5E37CB-325E-43CC-A672-697191D4D2B8}" destId="{7B644401-4D83-4F45-9E3D-731833DC0FD1}" srcOrd="4" destOrd="0" presId="urn:microsoft.com/office/officeart/2005/8/layout/hierarchy2"/>
    <dgm:cxn modelId="{712F2FDC-AAD6-49F9-A8E9-BB788176E718}" type="presParOf" srcId="{7B644401-4D83-4F45-9E3D-731833DC0FD1}" destId="{337BE5F3-5659-448C-9EFE-CDE60E39703D}" srcOrd="0" destOrd="0" presId="urn:microsoft.com/office/officeart/2005/8/layout/hierarchy2"/>
    <dgm:cxn modelId="{987D6153-84C3-4C62-B41A-439ABC84DA08}" type="presParOf" srcId="{8A5E37CB-325E-43CC-A672-697191D4D2B8}" destId="{29A87A50-7A1E-43B6-8BDA-23C91E7D59BA}" srcOrd="5" destOrd="0" presId="urn:microsoft.com/office/officeart/2005/8/layout/hierarchy2"/>
    <dgm:cxn modelId="{20547E00-D12E-4F68-8C1B-184AE7824EBC}" type="presParOf" srcId="{29A87A50-7A1E-43B6-8BDA-23C91E7D59BA}" destId="{33A2E108-72A0-4F11-AFFA-42D83D98702C}" srcOrd="0" destOrd="0" presId="urn:microsoft.com/office/officeart/2005/8/layout/hierarchy2"/>
    <dgm:cxn modelId="{94205132-89A9-4651-AA73-AA7FBDB80C43}" type="presParOf" srcId="{29A87A50-7A1E-43B6-8BDA-23C91E7D59BA}" destId="{41D4E2FF-6770-47F4-9EF8-DE5E04BDF19B}" srcOrd="1" destOrd="0" presId="urn:microsoft.com/office/officeart/2005/8/layout/hierarchy2"/>
    <dgm:cxn modelId="{4661858D-F1C9-4C5B-ADB7-C71FFB48E8E9}" type="presParOf" srcId="{F408DCA2-ED58-47A5-ADE8-3F3F770E190E}" destId="{221053D0-16BA-4266-A3E2-C77BBE149C9E}" srcOrd="4" destOrd="0" presId="urn:microsoft.com/office/officeart/2005/8/layout/hierarchy2"/>
    <dgm:cxn modelId="{15FE2562-F795-4CF3-9FE7-24A977258FF7}" type="presParOf" srcId="{221053D0-16BA-4266-A3E2-C77BBE149C9E}" destId="{5F1DC457-75BB-498F-90B7-F4DFCF1E87F7}" srcOrd="0" destOrd="0" presId="urn:microsoft.com/office/officeart/2005/8/layout/hierarchy2"/>
    <dgm:cxn modelId="{5AC138C0-A24B-476D-95F1-E82AD49BFF1A}" type="presParOf" srcId="{F408DCA2-ED58-47A5-ADE8-3F3F770E190E}" destId="{C6D7D5CE-7B7B-486D-950A-40249B2909AC}" srcOrd="5" destOrd="0" presId="urn:microsoft.com/office/officeart/2005/8/layout/hierarchy2"/>
    <dgm:cxn modelId="{301EB2A4-B880-48B6-8F62-3D398C979995}" type="presParOf" srcId="{C6D7D5CE-7B7B-486D-950A-40249B2909AC}" destId="{01DC4A56-A880-4459-944C-4F9E41A78BB6}" srcOrd="0" destOrd="0" presId="urn:microsoft.com/office/officeart/2005/8/layout/hierarchy2"/>
    <dgm:cxn modelId="{63836F7A-1C2F-4AB4-B321-BE0CF5B117BE}" type="presParOf" srcId="{C6D7D5CE-7B7B-486D-950A-40249B2909AC}" destId="{4881E164-A16C-445B-84C2-C751B617C687}" srcOrd="1" destOrd="0" presId="urn:microsoft.com/office/officeart/2005/8/layout/hierarchy2"/>
    <dgm:cxn modelId="{67C61934-07E2-46D5-8F90-8069D3CD4365}" type="presParOf" srcId="{F408DCA2-ED58-47A5-ADE8-3F3F770E190E}" destId="{87770008-FD75-49B2-B209-F4D0DB46D384}" srcOrd="6" destOrd="0" presId="urn:microsoft.com/office/officeart/2005/8/layout/hierarchy2"/>
    <dgm:cxn modelId="{7F1F33CE-AFD4-4DB7-9810-B8BB6CAAC9CE}" type="presParOf" srcId="{87770008-FD75-49B2-B209-F4D0DB46D384}" destId="{BE31C134-B3FC-4A0A-9F6D-ADCABEA7D148}" srcOrd="0" destOrd="0" presId="urn:microsoft.com/office/officeart/2005/8/layout/hierarchy2"/>
    <dgm:cxn modelId="{C92A0F11-991B-494D-B38F-4C70445B5A42}" type="presParOf" srcId="{F408DCA2-ED58-47A5-ADE8-3F3F770E190E}" destId="{44F05D60-520D-4141-9DAA-3F2C0D4B4A2C}" srcOrd="7" destOrd="0" presId="urn:microsoft.com/office/officeart/2005/8/layout/hierarchy2"/>
    <dgm:cxn modelId="{8F8FBCEF-DA52-4945-909A-FA9161B3FCC8}" type="presParOf" srcId="{44F05D60-520D-4141-9DAA-3F2C0D4B4A2C}" destId="{020536C9-35CD-4402-B40D-8FE396847550}" srcOrd="0" destOrd="0" presId="urn:microsoft.com/office/officeart/2005/8/layout/hierarchy2"/>
    <dgm:cxn modelId="{67055558-CBDB-427E-BC68-BEA8D1AC1BF8}" type="presParOf" srcId="{44F05D60-520D-4141-9DAA-3F2C0D4B4A2C}" destId="{7FABE387-346A-472A-9FF4-C745A07DD6D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CACE2A-B46C-4C31-B8E1-904C391B9E7B}" type="doc">
      <dgm:prSet loTypeId="urn:microsoft.com/office/officeart/2005/8/layout/hierarchy2#1" loCatId="hierarchy" qsTypeId="urn:microsoft.com/office/officeart/2005/8/quickstyle/simple1#15" qsCatId="simple" csTypeId="urn:microsoft.com/office/officeart/2005/8/colors/colorful4#1" csCatId="colorful" phldr="1"/>
      <dgm:spPr/>
      <dgm:t>
        <a:bodyPr/>
        <a:lstStyle/>
        <a:p>
          <a:endParaRPr lang="zh-CN" altLang="en-US"/>
        </a:p>
      </dgm:t>
    </dgm:pt>
    <dgm:pt modelId="{55A8C740-DA64-4F7F-B759-B148B607DF29}">
      <dgm:prSet phldrT="[文本]" custT="1"/>
      <dgm:spPr/>
      <dgm:t>
        <a:bodyPr/>
        <a:lstStyle/>
        <a:p>
          <a:pPr>
            <a:lnSpc>
              <a:spcPct val="100000"/>
            </a:lnSpc>
          </a:pPr>
          <a:r>
            <a:rPr lang="zh-CN" altLang="en-US" sz="2400" dirty="0"/>
            <a:t>特征选择方法</a:t>
          </a:r>
        </a:p>
      </dgm:t>
    </dgm:pt>
    <dgm:pt modelId="{6D95A97F-B1D7-40C0-B4BF-F777874B062C}" type="parTrans" cxnId="{C5E199AD-95E4-4F6D-A7F6-0A67A91D8320}">
      <dgm:prSet/>
      <dgm:spPr/>
      <dgm:t>
        <a:bodyPr/>
        <a:lstStyle/>
        <a:p>
          <a:endParaRPr lang="zh-CN" altLang="en-US" sz="2400"/>
        </a:p>
      </dgm:t>
    </dgm:pt>
    <dgm:pt modelId="{0C93B339-51DF-4007-9CEA-AD551E8A0A70}" type="sibTrans" cxnId="{C5E199AD-95E4-4F6D-A7F6-0A67A91D8320}">
      <dgm:prSet/>
      <dgm:spPr/>
      <dgm:t>
        <a:bodyPr/>
        <a:lstStyle/>
        <a:p>
          <a:endParaRPr lang="zh-CN" altLang="en-US" sz="2400"/>
        </a:p>
      </dgm:t>
    </dgm:pt>
    <dgm:pt modelId="{318D21C2-CC3C-44E1-81E3-AC7F10CA38EC}">
      <dgm:prSet phldrT="[文本]" custT="1"/>
      <dgm:spPr/>
      <dgm:t>
        <a:bodyPr/>
        <a:lstStyle/>
        <a:p>
          <a:r>
            <a:rPr lang="zh-CN" altLang="en-US" sz="2400" dirty="0"/>
            <a:t>基于搜索策略的特征选择</a:t>
          </a:r>
        </a:p>
      </dgm:t>
    </dgm:pt>
    <dgm:pt modelId="{B5DE29EE-13ED-4152-BA48-F2F64CAFD95A}" type="parTrans" cxnId="{3400641C-8C51-4FCB-BBB1-B2948F864ED7}">
      <dgm:prSet custT="1"/>
      <dgm:spPr/>
      <dgm:t>
        <a:bodyPr/>
        <a:lstStyle/>
        <a:p>
          <a:endParaRPr lang="zh-CN" altLang="en-US" sz="2400"/>
        </a:p>
      </dgm:t>
    </dgm:pt>
    <dgm:pt modelId="{089A0DA2-487C-43B6-88F5-CF20E6606322}" type="sibTrans" cxnId="{3400641C-8C51-4FCB-BBB1-B2948F864ED7}">
      <dgm:prSet/>
      <dgm:spPr/>
      <dgm:t>
        <a:bodyPr/>
        <a:lstStyle/>
        <a:p>
          <a:endParaRPr lang="zh-CN" altLang="en-US" sz="2400"/>
        </a:p>
      </dgm:t>
    </dgm:pt>
    <dgm:pt modelId="{4FEADB26-CE06-4214-A608-B52C8AC5E887}">
      <dgm:prSet phldrT="[文本]" custT="1"/>
      <dgm:spPr/>
      <dgm:t>
        <a:bodyPr/>
        <a:lstStyle/>
        <a:p>
          <a:r>
            <a:rPr lang="zh-CN" altLang="en-US" sz="2200" dirty="0"/>
            <a:t>基于全局最优搜索策略</a:t>
          </a:r>
        </a:p>
      </dgm:t>
    </dgm:pt>
    <dgm:pt modelId="{5A8214D1-FF36-46BA-9618-968540BBC10D}" type="parTrans" cxnId="{3B059D0D-E907-46AC-9C54-D177ECC666F2}">
      <dgm:prSet custT="1"/>
      <dgm:spPr/>
      <dgm:t>
        <a:bodyPr/>
        <a:lstStyle/>
        <a:p>
          <a:endParaRPr lang="zh-CN" altLang="en-US" sz="2400"/>
        </a:p>
      </dgm:t>
    </dgm:pt>
    <dgm:pt modelId="{7B7F5042-08CC-4995-8C3C-AAE6AE63060C}" type="sibTrans" cxnId="{3B059D0D-E907-46AC-9C54-D177ECC666F2}">
      <dgm:prSet/>
      <dgm:spPr/>
      <dgm:t>
        <a:bodyPr/>
        <a:lstStyle/>
        <a:p>
          <a:endParaRPr lang="zh-CN" altLang="en-US" sz="2400"/>
        </a:p>
      </dgm:t>
    </dgm:pt>
    <dgm:pt modelId="{AB6A3D05-9382-4404-8AF0-E2E8224DE6B8}">
      <dgm:prSet phldrT="[文本]" custT="1"/>
      <dgm:spPr/>
      <dgm:t>
        <a:bodyPr/>
        <a:lstStyle/>
        <a:p>
          <a:r>
            <a:rPr lang="zh-CN" altLang="en-US" sz="2200" dirty="0"/>
            <a:t>基于随机搜索策略</a:t>
          </a:r>
        </a:p>
      </dgm:t>
    </dgm:pt>
    <dgm:pt modelId="{D0E28F4E-E7CF-4CE4-AB96-2648ACBCB5D2}" type="parTrans" cxnId="{C3A1F0D7-EA6B-4897-BA82-77EBC93CBE25}">
      <dgm:prSet custT="1"/>
      <dgm:spPr/>
      <dgm:t>
        <a:bodyPr/>
        <a:lstStyle/>
        <a:p>
          <a:endParaRPr lang="zh-CN" altLang="en-US" sz="2400"/>
        </a:p>
      </dgm:t>
    </dgm:pt>
    <dgm:pt modelId="{4B6CE586-D29D-4CEF-8ED8-F9256BA8D592}" type="sibTrans" cxnId="{C3A1F0D7-EA6B-4897-BA82-77EBC93CBE25}">
      <dgm:prSet/>
      <dgm:spPr/>
      <dgm:t>
        <a:bodyPr/>
        <a:lstStyle/>
        <a:p>
          <a:endParaRPr lang="zh-CN" altLang="en-US" sz="2400"/>
        </a:p>
      </dgm:t>
    </dgm:pt>
    <dgm:pt modelId="{63B0015F-2315-434F-9DD8-9242125023C7}">
      <dgm:prSet phldrT="[文本]" custT="1"/>
      <dgm:spPr/>
      <dgm:t>
        <a:bodyPr/>
        <a:lstStyle/>
        <a:p>
          <a:r>
            <a:rPr lang="zh-CN" altLang="en-US" sz="2400" dirty="0"/>
            <a:t>基于评价规则的特征选择</a:t>
          </a:r>
        </a:p>
      </dgm:t>
    </dgm:pt>
    <dgm:pt modelId="{D817A629-9B5B-49C0-BDB1-4997DF71BE55}" type="parTrans" cxnId="{70B9BD63-4381-46BE-95A8-7A117B08FCA4}">
      <dgm:prSet custT="1"/>
      <dgm:spPr/>
      <dgm:t>
        <a:bodyPr/>
        <a:lstStyle/>
        <a:p>
          <a:endParaRPr lang="zh-CN" altLang="en-US" sz="2400"/>
        </a:p>
      </dgm:t>
    </dgm:pt>
    <dgm:pt modelId="{010E367F-1698-4383-B80C-2CE616361C70}" type="sibTrans" cxnId="{70B9BD63-4381-46BE-95A8-7A117B08FCA4}">
      <dgm:prSet/>
      <dgm:spPr/>
      <dgm:t>
        <a:bodyPr/>
        <a:lstStyle/>
        <a:p>
          <a:endParaRPr lang="zh-CN" altLang="en-US" sz="2400"/>
        </a:p>
      </dgm:t>
    </dgm:pt>
    <dgm:pt modelId="{F1E01A04-930B-4523-80D4-DE834CC48086}">
      <dgm:prSet phldrT="[文本]" custT="1"/>
      <dgm:spPr/>
      <dgm:t>
        <a:bodyPr/>
        <a:lstStyle/>
        <a:p>
          <a:r>
            <a:rPr lang="zh-CN" sz="2200" dirty="0"/>
            <a:t>过滤</a:t>
          </a:r>
          <a:r>
            <a:rPr lang="zh-CN" sz="2200" dirty="0" smtClean="0"/>
            <a:t>式</a:t>
          </a:r>
          <a:r>
            <a:rPr lang="en-US" sz="2200" dirty="0" smtClean="0"/>
            <a:t>(</a:t>
          </a:r>
          <a:r>
            <a:rPr lang="en-US" sz="2200" dirty="0"/>
            <a:t>Filter)</a:t>
          </a:r>
          <a:endParaRPr lang="zh-CN" altLang="en-US" sz="2200" dirty="0"/>
        </a:p>
      </dgm:t>
    </dgm:pt>
    <dgm:pt modelId="{3A83AD25-228E-4493-9CB3-D7A40B74B850}" type="parTrans" cxnId="{CD1DA180-0C92-4D71-A290-BB779F55E3DB}">
      <dgm:prSet custT="1"/>
      <dgm:spPr/>
      <dgm:t>
        <a:bodyPr/>
        <a:lstStyle/>
        <a:p>
          <a:endParaRPr lang="zh-CN" altLang="en-US" sz="2400"/>
        </a:p>
      </dgm:t>
    </dgm:pt>
    <dgm:pt modelId="{1DE8729C-34D3-4EBF-8009-44E4D4CCF87F}" type="sibTrans" cxnId="{CD1DA180-0C92-4D71-A290-BB779F55E3DB}">
      <dgm:prSet/>
      <dgm:spPr/>
      <dgm:t>
        <a:bodyPr/>
        <a:lstStyle/>
        <a:p>
          <a:endParaRPr lang="zh-CN" altLang="en-US" sz="2400"/>
        </a:p>
      </dgm:t>
    </dgm:pt>
    <dgm:pt modelId="{E35E7C32-61C3-455C-9B48-CB5C9990884A}">
      <dgm:prSet phldrT="[文本]" custT="1"/>
      <dgm:spPr/>
      <dgm:t>
        <a:bodyPr/>
        <a:lstStyle/>
        <a:p>
          <a:r>
            <a:rPr lang="zh-CN" altLang="en-US" sz="2200" dirty="0"/>
            <a:t>基于启发式搜索策略</a:t>
          </a:r>
        </a:p>
      </dgm:t>
    </dgm:pt>
    <dgm:pt modelId="{66897B98-B6B1-4DF8-A306-F18B1DE1250D}" type="parTrans" cxnId="{B6C0E0C4-CEEC-4394-A38A-801CC1EB141B}">
      <dgm:prSet custT="1"/>
      <dgm:spPr/>
      <dgm:t>
        <a:bodyPr/>
        <a:lstStyle/>
        <a:p>
          <a:endParaRPr lang="zh-CN" altLang="en-US" sz="2400"/>
        </a:p>
      </dgm:t>
    </dgm:pt>
    <dgm:pt modelId="{4D0B5519-6F8B-431D-AA28-D351380E6F94}" type="sibTrans" cxnId="{B6C0E0C4-CEEC-4394-A38A-801CC1EB141B}">
      <dgm:prSet/>
      <dgm:spPr/>
      <dgm:t>
        <a:bodyPr/>
        <a:lstStyle/>
        <a:p>
          <a:endParaRPr lang="zh-CN" altLang="en-US" sz="2400"/>
        </a:p>
      </dgm:t>
    </dgm:pt>
    <dgm:pt modelId="{518ABE07-C77F-4E38-91D9-5C1E4A6BBA8D}">
      <dgm:prSet custT="1"/>
      <dgm:spPr/>
      <dgm:t>
        <a:bodyPr/>
        <a:lstStyle/>
        <a:p>
          <a:r>
            <a:rPr lang="zh-CN" sz="2200" dirty="0"/>
            <a:t>封装式</a:t>
          </a:r>
          <a:r>
            <a:rPr lang="en-US" sz="2200" dirty="0"/>
            <a:t>(Wrapper)</a:t>
          </a:r>
          <a:endParaRPr lang="zh-CN" altLang="en-US" sz="2200" dirty="0"/>
        </a:p>
      </dgm:t>
    </dgm:pt>
    <dgm:pt modelId="{E0F68459-C9C4-4C76-B0D7-BF8A0B7F85DF}" type="parTrans" cxnId="{E5A7BF71-7AA2-4995-BEC0-A4D200F92B0F}">
      <dgm:prSet custT="1"/>
      <dgm:spPr/>
      <dgm:t>
        <a:bodyPr/>
        <a:lstStyle/>
        <a:p>
          <a:endParaRPr lang="zh-CN" altLang="en-US" sz="2400"/>
        </a:p>
      </dgm:t>
    </dgm:pt>
    <dgm:pt modelId="{A1E7D5CD-4A0D-46D7-932D-146CFA7D192B}" type="sibTrans" cxnId="{E5A7BF71-7AA2-4995-BEC0-A4D200F92B0F}">
      <dgm:prSet/>
      <dgm:spPr/>
      <dgm:t>
        <a:bodyPr/>
        <a:lstStyle/>
        <a:p>
          <a:endParaRPr lang="zh-CN" altLang="en-US" sz="2400"/>
        </a:p>
      </dgm:t>
    </dgm:pt>
    <dgm:pt modelId="{F21668A0-B3BE-4FA2-8D2B-FE210D989F62}" type="pres">
      <dgm:prSet presAssocID="{F4CACE2A-B46C-4C31-B8E1-904C391B9E7B}" presName="diagram" presStyleCnt="0">
        <dgm:presLayoutVars>
          <dgm:chPref val="1"/>
          <dgm:dir/>
          <dgm:animOne val="branch"/>
          <dgm:animLvl val="lvl"/>
          <dgm:resizeHandles val="exact"/>
        </dgm:presLayoutVars>
      </dgm:prSet>
      <dgm:spPr/>
      <dgm:t>
        <a:bodyPr/>
        <a:lstStyle/>
        <a:p>
          <a:endParaRPr lang="zh-CN" altLang="en-US"/>
        </a:p>
      </dgm:t>
    </dgm:pt>
    <dgm:pt modelId="{BD00A3A6-82B2-4ADE-ACF5-BBFD912911D8}" type="pres">
      <dgm:prSet presAssocID="{55A8C740-DA64-4F7F-B759-B148B607DF29}" presName="root1" presStyleCnt="0"/>
      <dgm:spPr/>
    </dgm:pt>
    <dgm:pt modelId="{707D470E-DC63-4143-AE89-F996C09AE283}" type="pres">
      <dgm:prSet presAssocID="{55A8C740-DA64-4F7F-B759-B148B607DF29}" presName="LevelOneTextNode" presStyleLbl="node0" presStyleIdx="0" presStyleCnt="1" custScaleX="73905" custScaleY="180805">
        <dgm:presLayoutVars>
          <dgm:chPref val="3"/>
        </dgm:presLayoutVars>
      </dgm:prSet>
      <dgm:spPr/>
      <dgm:t>
        <a:bodyPr/>
        <a:lstStyle/>
        <a:p>
          <a:endParaRPr lang="zh-CN" altLang="en-US"/>
        </a:p>
      </dgm:t>
    </dgm:pt>
    <dgm:pt modelId="{C40E77AA-00A1-44E0-9848-A0F4E4B9309B}" type="pres">
      <dgm:prSet presAssocID="{55A8C740-DA64-4F7F-B759-B148B607DF29}" presName="level2hierChild" presStyleCnt="0"/>
      <dgm:spPr/>
    </dgm:pt>
    <dgm:pt modelId="{FF0169C3-016D-410E-B8CA-EECCF68BECF9}" type="pres">
      <dgm:prSet presAssocID="{B5DE29EE-13ED-4152-BA48-F2F64CAFD95A}" presName="conn2-1" presStyleLbl="parChTrans1D2" presStyleIdx="0" presStyleCnt="2"/>
      <dgm:spPr/>
      <dgm:t>
        <a:bodyPr/>
        <a:lstStyle/>
        <a:p>
          <a:endParaRPr lang="zh-CN" altLang="en-US"/>
        </a:p>
      </dgm:t>
    </dgm:pt>
    <dgm:pt modelId="{63201042-F009-4991-BDA5-16764F9B86B7}" type="pres">
      <dgm:prSet presAssocID="{B5DE29EE-13ED-4152-BA48-F2F64CAFD95A}" presName="connTx" presStyleLbl="parChTrans1D2" presStyleIdx="0" presStyleCnt="2"/>
      <dgm:spPr/>
      <dgm:t>
        <a:bodyPr/>
        <a:lstStyle/>
        <a:p>
          <a:endParaRPr lang="zh-CN" altLang="en-US"/>
        </a:p>
      </dgm:t>
    </dgm:pt>
    <dgm:pt modelId="{EF8EF31E-DFC2-4A74-A7E1-C90CFACB1FF9}" type="pres">
      <dgm:prSet presAssocID="{318D21C2-CC3C-44E1-81E3-AC7F10CA38EC}" presName="root2" presStyleCnt="0"/>
      <dgm:spPr/>
    </dgm:pt>
    <dgm:pt modelId="{3C5A1CC9-245D-4F60-96AD-EE379167821E}" type="pres">
      <dgm:prSet presAssocID="{318D21C2-CC3C-44E1-81E3-AC7F10CA38EC}" presName="LevelTwoTextNode" presStyleLbl="node2" presStyleIdx="0" presStyleCnt="2" custScaleX="117291" custScaleY="179743">
        <dgm:presLayoutVars>
          <dgm:chPref val="3"/>
        </dgm:presLayoutVars>
      </dgm:prSet>
      <dgm:spPr/>
      <dgm:t>
        <a:bodyPr/>
        <a:lstStyle/>
        <a:p>
          <a:endParaRPr lang="zh-CN" altLang="en-US"/>
        </a:p>
      </dgm:t>
    </dgm:pt>
    <dgm:pt modelId="{4515CAD9-A52A-49EE-9DFC-61A402BCEE0B}" type="pres">
      <dgm:prSet presAssocID="{318D21C2-CC3C-44E1-81E3-AC7F10CA38EC}" presName="level3hierChild" presStyleCnt="0"/>
      <dgm:spPr/>
    </dgm:pt>
    <dgm:pt modelId="{61D8CC77-1AF3-4415-90FA-2CCBC2250069}" type="pres">
      <dgm:prSet presAssocID="{5A8214D1-FF36-46BA-9618-968540BBC10D}" presName="conn2-1" presStyleLbl="parChTrans1D3" presStyleIdx="0" presStyleCnt="5"/>
      <dgm:spPr/>
      <dgm:t>
        <a:bodyPr/>
        <a:lstStyle/>
        <a:p>
          <a:endParaRPr lang="zh-CN" altLang="en-US"/>
        </a:p>
      </dgm:t>
    </dgm:pt>
    <dgm:pt modelId="{652923CF-6E9D-40A5-B63C-B2399FAF6C28}" type="pres">
      <dgm:prSet presAssocID="{5A8214D1-FF36-46BA-9618-968540BBC10D}" presName="connTx" presStyleLbl="parChTrans1D3" presStyleIdx="0" presStyleCnt="5"/>
      <dgm:spPr/>
      <dgm:t>
        <a:bodyPr/>
        <a:lstStyle/>
        <a:p>
          <a:endParaRPr lang="zh-CN" altLang="en-US"/>
        </a:p>
      </dgm:t>
    </dgm:pt>
    <dgm:pt modelId="{7E8AA07E-77CD-460C-8DF4-00477991E677}" type="pres">
      <dgm:prSet presAssocID="{4FEADB26-CE06-4214-A608-B52C8AC5E887}" presName="root2" presStyleCnt="0"/>
      <dgm:spPr/>
    </dgm:pt>
    <dgm:pt modelId="{26C8C29D-44A1-4ABE-B6F3-E1CCB36C8AB5}" type="pres">
      <dgm:prSet presAssocID="{4FEADB26-CE06-4214-A608-B52C8AC5E887}" presName="LevelTwoTextNode" presStyleLbl="node3" presStyleIdx="0" presStyleCnt="5" custScaleX="307446" custScaleY="111860">
        <dgm:presLayoutVars>
          <dgm:chPref val="3"/>
        </dgm:presLayoutVars>
      </dgm:prSet>
      <dgm:spPr/>
      <dgm:t>
        <a:bodyPr/>
        <a:lstStyle/>
        <a:p>
          <a:endParaRPr lang="zh-CN" altLang="en-US"/>
        </a:p>
      </dgm:t>
    </dgm:pt>
    <dgm:pt modelId="{067F37BB-C195-4DFA-8C39-B1E51DC46506}" type="pres">
      <dgm:prSet presAssocID="{4FEADB26-CE06-4214-A608-B52C8AC5E887}" presName="level3hierChild" presStyleCnt="0"/>
      <dgm:spPr/>
    </dgm:pt>
    <dgm:pt modelId="{905D9136-8FC4-44F2-B75C-A8CBC665BF67}" type="pres">
      <dgm:prSet presAssocID="{D0E28F4E-E7CF-4CE4-AB96-2648ACBCB5D2}" presName="conn2-1" presStyleLbl="parChTrans1D3" presStyleIdx="1" presStyleCnt="5"/>
      <dgm:spPr/>
      <dgm:t>
        <a:bodyPr/>
        <a:lstStyle/>
        <a:p>
          <a:endParaRPr lang="zh-CN" altLang="en-US"/>
        </a:p>
      </dgm:t>
    </dgm:pt>
    <dgm:pt modelId="{2D4822B1-EDEC-4F64-99D6-E6D5E19FBC0A}" type="pres">
      <dgm:prSet presAssocID="{D0E28F4E-E7CF-4CE4-AB96-2648ACBCB5D2}" presName="connTx" presStyleLbl="parChTrans1D3" presStyleIdx="1" presStyleCnt="5"/>
      <dgm:spPr/>
      <dgm:t>
        <a:bodyPr/>
        <a:lstStyle/>
        <a:p>
          <a:endParaRPr lang="zh-CN" altLang="en-US"/>
        </a:p>
      </dgm:t>
    </dgm:pt>
    <dgm:pt modelId="{0EDAB11F-09D5-4E5F-A641-FAF7FE7F59BB}" type="pres">
      <dgm:prSet presAssocID="{AB6A3D05-9382-4404-8AF0-E2E8224DE6B8}" presName="root2" presStyleCnt="0"/>
      <dgm:spPr/>
    </dgm:pt>
    <dgm:pt modelId="{C7DE6F2F-EBAB-4F84-8008-4B64B46740FD}" type="pres">
      <dgm:prSet presAssocID="{AB6A3D05-9382-4404-8AF0-E2E8224DE6B8}" presName="LevelTwoTextNode" presStyleLbl="node3" presStyleIdx="1" presStyleCnt="5" custScaleX="312131">
        <dgm:presLayoutVars>
          <dgm:chPref val="3"/>
        </dgm:presLayoutVars>
      </dgm:prSet>
      <dgm:spPr/>
      <dgm:t>
        <a:bodyPr/>
        <a:lstStyle/>
        <a:p>
          <a:endParaRPr lang="zh-CN" altLang="en-US"/>
        </a:p>
      </dgm:t>
    </dgm:pt>
    <dgm:pt modelId="{6E5AB3B5-DF01-4D05-9EA9-EA045E71B0FC}" type="pres">
      <dgm:prSet presAssocID="{AB6A3D05-9382-4404-8AF0-E2E8224DE6B8}" presName="level3hierChild" presStyleCnt="0"/>
      <dgm:spPr/>
    </dgm:pt>
    <dgm:pt modelId="{884C4CA7-A299-4A5B-AE6B-A830B3681662}" type="pres">
      <dgm:prSet presAssocID="{66897B98-B6B1-4DF8-A306-F18B1DE1250D}" presName="conn2-1" presStyleLbl="parChTrans1D3" presStyleIdx="2" presStyleCnt="5"/>
      <dgm:spPr/>
      <dgm:t>
        <a:bodyPr/>
        <a:lstStyle/>
        <a:p>
          <a:endParaRPr lang="zh-CN" altLang="en-US"/>
        </a:p>
      </dgm:t>
    </dgm:pt>
    <dgm:pt modelId="{4DD450A8-B7CA-4203-8015-0990488E6A70}" type="pres">
      <dgm:prSet presAssocID="{66897B98-B6B1-4DF8-A306-F18B1DE1250D}" presName="connTx" presStyleLbl="parChTrans1D3" presStyleIdx="2" presStyleCnt="5"/>
      <dgm:spPr/>
      <dgm:t>
        <a:bodyPr/>
        <a:lstStyle/>
        <a:p>
          <a:endParaRPr lang="zh-CN" altLang="en-US"/>
        </a:p>
      </dgm:t>
    </dgm:pt>
    <dgm:pt modelId="{AB08A8EF-39C5-4BD0-8E3F-809A3244EB76}" type="pres">
      <dgm:prSet presAssocID="{E35E7C32-61C3-455C-9B48-CB5C9990884A}" presName="root2" presStyleCnt="0"/>
      <dgm:spPr/>
    </dgm:pt>
    <dgm:pt modelId="{AF089B29-8F69-4292-A333-17458E4BF1A3}" type="pres">
      <dgm:prSet presAssocID="{E35E7C32-61C3-455C-9B48-CB5C9990884A}" presName="LevelTwoTextNode" presStyleLbl="node3" presStyleIdx="2" presStyleCnt="5" custScaleX="314923">
        <dgm:presLayoutVars>
          <dgm:chPref val="3"/>
        </dgm:presLayoutVars>
      </dgm:prSet>
      <dgm:spPr/>
      <dgm:t>
        <a:bodyPr/>
        <a:lstStyle/>
        <a:p>
          <a:endParaRPr lang="zh-CN" altLang="en-US"/>
        </a:p>
      </dgm:t>
    </dgm:pt>
    <dgm:pt modelId="{3F3D7667-C77E-4427-8CA5-379960521D77}" type="pres">
      <dgm:prSet presAssocID="{E35E7C32-61C3-455C-9B48-CB5C9990884A}" presName="level3hierChild" presStyleCnt="0"/>
      <dgm:spPr/>
    </dgm:pt>
    <dgm:pt modelId="{98F8F638-0D44-47CB-B160-A096BC757328}" type="pres">
      <dgm:prSet presAssocID="{D817A629-9B5B-49C0-BDB1-4997DF71BE55}" presName="conn2-1" presStyleLbl="parChTrans1D2" presStyleIdx="1" presStyleCnt="2"/>
      <dgm:spPr/>
      <dgm:t>
        <a:bodyPr/>
        <a:lstStyle/>
        <a:p>
          <a:endParaRPr lang="zh-CN" altLang="en-US"/>
        </a:p>
      </dgm:t>
    </dgm:pt>
    <dgm:pt modelId="{CF77BA8E-FCEE-43E8-B957-793F9575F4BE}" type="pres">
      <dgm:prSet presAssocID="{D817A629-9B5B-49C0-BDB1-4997DF71BE55}" presName="connTx" presStyleLbl="parChTrans1D2" presStyleIdx="1" presStyleCnt="2"/>
      <dgm:spPr/>
      <dgm:t>
        <a:bodyPr/>
        <a:lstStyle/>
        <a:p>
          <a:endParaRPr lang="zh-CN" altLang="en-US"/>
        </a:p>
      </dgm:t>
    </dgm:pt>
    <dgm:pt modelId="{C3B905AC-0B1F-4100-B341-EEB10BAC4FC2}" type="pres">
      <dgm:prSet presAssocID="{63B0015F-2315-434F-9DD8-9242125023C7}" presName="root2" presStyleCnt="0"/>
      <dgm:spPr/>
    </dgm:pt>
    <dgm:pt modelId="{5A005179-04AD-4671-8A4B-35AEE2C67A7B}" type="pres">
      <dgm:prSet presAssocID="{63B0015F-2315-434F-9DD8-9242125023C7}" presName="LevelTwoTextNode" presStyleLbl="node2" presStyleIdx="1" presStyleCnt="2" custScaleX="118326" custScaleY="195215">
        <dgm:presLayoutVars>
          <dgm:chPref val="3"/>
        </dgm:presLayoutVars>
      </dgm:prSet>
      <dgm:spPr/>
      <dgm:t>
        <a:bodyPr/>
        <a:lstStyle/>
        <a:p>
          <a:endParaRPr lang="zh-CN" altLang="en-US"/>
        </a:p>
      </dgm:t>
    </dgm:pt>
    <dgm:pt modelId="{F7457CC5-57BD-4657-A022-0E74138290E6}" type="pres">
      <dgm:prSet presAssocID="{63B0015F-2315-434F-9DD8-9242125023C7}" presName="level3hierChild" presStyleCnt="0"/>
      <dgm:spPr/>
    </dgm:pt>
    <dgm:pt modelId="{EF11F48E-3182-4B37-9CD5-7F4DD5ECD2C0}" type="pres">
      <dgm:prSet presAssocID="{3A83AD25-228E-4493-9CB3-D7A40B74B850}" presName="conn2-1" presStyleLbl="parChTrans1D3" presStyleIdx="3" presStyleCnt="5"/>
      <dgm:spPr/>
      <dgm:t>
        <a:bodyPr/>
        <a:lstStyle/>
        <a:p>
          <a:endParaRPr lang="zh-CN" altLang="en-US"/>
        </a:p>
      </dgm:t>
    </dgm:pt>
    <dgm:pt modelId="{54B9E86D-1B77-47AC-89B1-BB015932322A}" type="pres">
      <dgm:prSet presAssocID="{3A83AD25-228E-4493-9CB3-D7A40B74B850}" presName="connTx" presStyleLbl="parChTrans1D3" presStyleIdx="3" presStyleCnt="5"/>
      <dgm:spPr/>
      <dgm:t>
        <a:bodyPr/>
        <a:lstStyle/>
        <a:p>
          <a:endParaRPr lang="zh-CN" altLang="en-US"/>
        </a:p>
      </dgm:t>
    </dgm:pt>
    <dgm:pt modelId="{51E2D560-01DD-4DD9-A74D-9DC6C54DFC78}" type="pres">
      <dgm:prSet presAssocID="{F1E01A04-930B-4523-80D4-DE834CC48086}" presName="root2" presStyleCnt="0"/>
      <dgm:spPr/>
    </dgm:pt>
    <dgm:pt modelId="{F1C4FD9E-6B11-4F3D-8973-630E56623B7D}" type="pres">
      <dgm:prSet presAssocID="{F1E01A04-930B-4523-80D4-DE834CC48086}" presName="LevelTwoTextNode" presStyleLbl="node3" presStyleIdx="3" presStyleCnt="5" custScaleX="317320">
        <dgm:presLayoutVars>
          <dgm:chPref val="3"/>
        </dgm:presLayoutVars>
      </dgm:prSet>
      <dgm:spPr/>
      <dgm:t>
        <a:bodyPr/>
        <a:lstStyle/>
        <a:p>
          <a:endParaRPr lang="zh-CN" altLang="en-US"/>
        </a:p>
      </dgm:t>
    </dgm:pt>
    <dgm:pt modelId="{A1F9C989-894D-45A6-A192-0CC20CE0A0C2}" type="pres">
      <dgm:prSet presAssocID="{F1E01A04-930B-4523-80D4-DE834CC48086}" presName="level3hierChild" presStyleCnt="0"/>
      <dgm:spPr/>
    </dgm:pt>
    <dgm:pt modelId="{DE68D722-09BE-4024-84BA-01D7F4C2BD22}" type="pres">
      <dgm:prSet presAssocID="{E0F68459-C9C4-4C76-B0D7-BF8A0B7F85DF}" presName="conn2-1" presStyleLbl="parChTrans1D3" presStyleIdx="4" presStyleCnt="5"/>
      <dgm:spPr/>
      <dgm:t>
        <a:bodyPr/>
        <a:lstStyle/>
        <a:p>
          <a:endParaRPr lang="zh-CN" altLang="en-US"/>
        </a:p>
      </dgm:t>
    </dgm:pt>
    <dgm:pt modelId="{31D3FB97-8399-4A1C-AAA7-4209C4632CB8}" type="pres">
      <dgm:prSet presAssocID="{E0F68459-C9C4-4C76-B0D7-BF8A0B7F85DF}" presName="connTx" presStyleLbl="parChTrans1D3" presStyleIdx="4" presStyleCnt="5"/>
      <dgm:spPr/>
      <dgm:t>
        <a:bodyPr/>
        <a:lstStyle/>
        <a:p>
          <a:endParaRPr lang="zh-CN" altLang="en-US"/>
        </a:p>
      </dgm:t>
    </dgm:pt>
    <dgm:pt modelId="{1A54E9BA-75D9-410A-BF37-BD32C8241CD6}" type="pres">
      <dgm:prSet presAssocID="{518ABE07-C77F-4E38-91D9-5C1E4A6BBA8D}" presName="root2" presStyleCnt="0"/>
      <dgm:spPr/>
    </dgm:pt>
    <dgm:pt modelId="{A7B6C449-918A-40E8-A845-AAAB3BDF3544}" type="pres">
      <dgm:prSet presAssocID="{518ABE07-C77F-4E38-91D9-5C1E4A6BBA8D}" presName="LevelTwoTextNode" presStyleLbl="node3" presStyleIdx="4" presStyleCnt="5" custScaleX="317435">
        <dgm:presLayoutVars>
          <dgm:chPref val="3"/>
        </dgm:presLayoutVars>
      </dgm:prSet>
      <dgm:spPr/>
      <dgm:t>
        <a:bodyPr/>
        <a:lstStyle/>
        <a:p>
          <a:endParaRPr lang="zh-CN" altLang="en-US"/>
        </a:p>
      </dgm:t>
    </dgm:pt>
    <dgm:pt modelId="{E2DA1657-2CC3-4030-9C54-92DCD98682C9}" type="pres">
      <dgm:prSet presAssocID="{518ABE07-C77F-4E38-91D9-5C1E4A6BBA8D}" presName="level3hierChild" presStyleCnt="0"/>
      <dgm:spPr/>
    </dgm:pt>
  </dgm:ptLst>
  <dgm:cxnLst>
    <dgm:cxn modelId="{4F880749-12EC-496C-B6ED-FA7CF0725A68}" type="presOf" srcId="{3A83AD25-228E-4493-9CB3-D7A40B74B850}" destId="{EF11F48E-3182-4B37-9CD5-7F4DD5ECD2C0}" srcOrd="0" destOrd="0" presId="urn:microsoft.com/office/officeart/2005/8/layout/hierarchy2#1"/>
    <dgm:cxn modelId="{C5E199AD-95E4-4F6D-A7F6-0A67A91D8320}" srcId="{F4CACE2A-B46C-4C31-B8E1-904C391B9E7B}" destId="{55A8C740-DA64-4F7F-B759-B148B607DF29}" srcOrd="0" destOrd="0" parTransId="{6D95A97F-B1D7-40C0-B4BF-F777874B062C}" sibTransId="{0C93B339-51DF-4007-9CEA-AD551E8A0A70}"/>
    <dgm:cxn modelId="{36FF7500-C2FE-4D28-9206-DE27D8767A64}" type="presOf" srcId="{AB6A3D05-9382-4404-8AF0-E2E8224DE6B8}" destId="{C7DE6F2F-EBAB-4F84-8008-4B64B46740FD}" srcOrd="0" destOrd="0" presId="urn:microsoft.com/office/officeart/2005/8/layout/hierarchy2#1"/>
    <dgm:cxn modelId="{70B9BD63-4381-46BE-95A8-7A117B08FCA4}" srcId="{55A8C740-DA64-4F7F-B759-B148B607DF29}" destId="{63B0015F-2315-434F-9DD8-9242125023C7}" srcOrd="1" destOrd="0" parTransId="{D817A629-9B5B-49C0-BDB1-4997DF71BE55}" sibTransId="{010E367F-1698-4383-B80C-2CE616361C70}"/>
    <dgm:cxn modelId="{3AF387E6-1823-4EB1-97D1-C15EAA061919}" type="presOf" srcId="{B5DE29EE-13ED-4152-BA48-F2F64CAFD95A}" destId="{63201042-F009-4991-BDA5-16764F9B86B7}" srcOrd="1" destOrd="0" presId="urn:microsoft.com/office/officeart/2005/8/layout/hierarchy2#1"/>
    <dgm:cxn modelId="{495441C2-8051-4EC8-87CA-447CB7E9589A}" type="presOf" srcId="{F4CACE2A-B46C-4C31-B8E1-904C391B9E7B}" destId="{F21668A0-B3BE-4FA2-8D2B-FE210D989F62}" srcOrd="0" destOrd="0" presId="urn:microsoft.com/office/officeart/2005/8/layout/hierarchy2#1"/>
    <dgm:cxn modelId="{E5A7BF71-7AA2-4995-BEC0-A4D200F92B0F}" srcId="{63B0015F-2315-434F-9DD8-9242125023C7}" destId="{518ABE07-C77F-4E38-91D9-5C1E4A6BBA8D}" srcOrd="1" destOrd="0" parTransId="{E0F68459-C9C4-4C76-B0D7-BF8A0B7F85DF}" sibTransId="{A1E7D5CD-4A0D-46D7-932D-146CFA7D192B}"/>
    <dgm:cxn modelId="{F79D98C7-2128-4E99-A1B2-6AE455830333}" type="presOf" srcId="{B5DE29EE-13ED-4152-BA48-F2F64CAFD95A}" destId="{FF0169C3-016D-410E-B8CA-EECCF68BECF9}" srcOrd="0" destOrd="0" presId="urn:microsoft.com/office/officeart/2005/8/layout/hierarchy2#1"/>
    <dgm:cxn modelId="{1F60197F-CA9B-44DB-864F-35CFF64ABB44}" type="presOf" srcId="{5A8214D1-FF36-46BA-9618-968540BBC10D}" destId="{652923CF-6E9D-40A5-B63C-B2399FAF6C28}" srcOrd="1" destOrd="0" presId="urn:microsoft.com/office/officeart/2005/8/layout/hierarchy2#1"/>
    <dgm:cxn modelId="{1D68E06F-C20A-4534-BC76-377CC5DE5EB5}" type="presOf" srcId="{318D21C2-CC3C-44E1-81E3-AC7F10CA38EC}" destId="{3C5A1CC9-245D-4F60-96AD-EE379167821E}" srcOrd="0" destOrd="0" presId="urn:microsoft.com/office/officeart/2005/8/layout/hierarchy2#1"/>
    <dgm:cxn modelId="{3B059D0D-E907-46AC-9C54-D177ECC666F2}" srcId="{318D21C2-CC3C-44E1-81E3-AC7F10CA38EC}" destId="{4FEADB26-CE06-4214-A608-B52C8AC5E887}" srcOrd="0" destOrd="0" parTransId="{5A8214D1-FF36-46BA-9618-968540BBC10D}" sibTransId="{7B7F5042-08CC-4995-8C3C-AAE6AE63060C}"/>
    <dgm:cxn modelId="{DE0AD25D-51B3-4FD2-9EA0-F8EC077FD0E2}" type="presOf" srcId="{D0E28F4E-E7CF-4CE4-AB96-2648ACBCB5D2}" destId="{905D9136-8FC4-44F2-B75C-A8CBC665BF67}" srcOrd="0" destOrd="0" presId="urn:microsoft.com/office/officeart/2005/8/layout/hierarchy2#1"/>
    <dgm:cxn modelId="{FE6C95DE-5A78-43E7-A80B-9885EEB6FF99}" type="presOf" srcId="{F1E01A04-930B-4523-80D4-DE834CC48086}" destId="{F1C4FD9E-6B11-4F3D-8973-630E56623B7D}" srcOrd="0" destOrd="0" presId="urn:microsoft.com/office/officeart/2005/8/layout/hierarchy2#1"/>
    <dgm:cxn modelId="{B806916E-617A-4F70-BFB4-C6E61621AF9A}" type="presOf" srcId="{E35E7C32-61C3-455C-9B48-CB5C9990884A}" destId="{AF089B29-8F69-4292-A333-17458E4BF1A3}" srcOrd="0" destOrd="0" presId="urn:microsoft.com/office/officeart/2005/8/layout/hierarchy2#1"/>
    <dgm:cxn modelId="{D6E36113-42A2-4312-864C-3CEFA800A54B}" type="presOf" srcId="{D817A629-9B5B-49C0-BDB1-4997DF71BE55}" destId="{CF77BA8E-FCEE-43E8-B957-793F9575F4BE}" srcOrd="1" destOrd="0" presId="urn:microsoft.com/office/officeart/2005/8/layout/hierarchy2#1"/>
    <dgm:cxn modelId="{96EE6258-7FBB-4736-9B75-8023B063E461}" type="presOf" srcId="{518ABE07-C77F-4E38-91D9-5C1E4A6BBA8D}" destId="{A7B6C449-918A-40E8-A845-AAAB3BDF3544}" srcOrd="0" destOrd="0" presId="urn:microsoft.com/office/officeart/2005/8/layout/hierarchy2#1"/>
    <dgm:cxn modelId="{C3A1F0D7-EA6B-4897-BA82-77EBC93CBE25}" srcId="{318D21C2-CC3C-44E1-81E3-AC7F10CA38EC}" destId="{AB6A3D05-9382-4404-8AF0-E2E8224DE6B8}" srcOrd="1" destOrd="0" parTransId="{D0E28F4E-E7CF-4CE4-AB96-2648ACBCB5D2}" sibTransId="{4B6CE586-D29D-4CEF-8ED8-F9256BA8D592}"/>
    <dgm:cxn modelId="{B011721C-4100-4237-BF36-16B37BBFB597}" type="presOf" srcId="{4FEADB26-CE06-4214-A608-B52C8AC5E887}" destId="{26C8C29D-44A1-4ABE-B6F3-E1CCB36C8AB5}" srcOrd="0" destOrd="0" presId="urn:microsoft.com/office/officeart/2005/8/layout/hierarchy2#1"/>
    <dgm:cxn modelId="{8D75A49A-381D-4AB4-A6E1-D99867B73EFE}" type="presOf" srcId="{D817A629-9B5B-49C0-BDB1-4997DF71BE55}" destId="{98F8F638-0D44-47CB-B160-A096BC757328}" srcOrd="0" destOrd="0" presId="urn:microsoft.com/office/officeart/2005/8/layout/hierarchy2#1"/>
    <dgm:cxn modelId="{704E8109-53EB-432F-819F-312E083D3CAF}" type="presOf" srcId="{66897B98-B6B1-4DF8-A306-F18B1DE1250D}" destId="{4DD450A8-B7CA-4203-8015-0990488E6A70}" srcOrd="1" destOrd="0" presId="urn:microsoft.com/office/officeart/2005/8/layout/hierarchy2#1"/>
    <dgm:cxn modelId="{28A2A9E8-F172-4432-918C-22343068943D}" type="presOf" srcId="{63B0015F-2315-434F-9DD8-9242125023C7}" destId="{5A005179-04AD-4671-8A4B-35AEE2C67A7B}" srcOrd="0" destOrd="0" presId="urn:microsoft.com/office/officeart/2005/8/layout/hierarchy2#1"/>
    <dgm:cxn modelId="{62682F2E-E15B-4A77-B9C4-85AAA1A4623F}" type="presOf" srcId="{3A83AD25-228E-4493-9CB3-D7A40B74B850}" destId="{54B9E86D-1B77-47AC-89B1-BB015932322A}" srcOrd="1" destOrd="0" presId="urn:microsoft.com/office/officeart/2005/8/layout/hierarchy2#1"/>
    <dgm:cxn modelId="{0D1675C2-2413-484B-B3A0-0A04C4E5BE70}" type="presOf" srcId="{E0F68459-C9C4-4C76-B0D7-BF8A0B7F85DF}" destId="{DE68D722-09BE-4024-84BA-01D7F4C2BD22}" srcOrd="0" destOrd="0" presId="urn:microsoft.com/office/officeart/2005/8/layout/hierarchy2#1"/>
    <dgm:cxn modelId="{CD1DA180-0C92-4D71-A290-BB779F55E3DB}" srcId="{63B0015F-2315-434F-9DD8-9242125023C7}" destId="{F1E01A04-930B-4523-80D4-DE834CC48086}" srcOrd="0" destOrd="0" parTransId="{3A83AD25-228E-4493-9CB3-D7A40B74B850}" sibTransId="{1DE8729C-34D3-4EBF-8009-44E4D4CCF87F}"/>
    <dgm:cxn modelId="{2C8779B0-905D-4AF1-B354-3CB5A654FDAF}" type="presOf" srcId="{E0F68459-C9C4-4C76-B0D7-BF8A0B7F85DF}" destId="{31D3FB97-8399-4A1C-AAA7-4209C4632CB8}" srcOrd="1" destOrd="0" presId="urn:microsoft.com/office/officeart/2005/8/layout/hierarchy2#1"/>
    <dgm:cxn modelId="{2D8317B3-F7CF-4FE7-9765-F3DD6339EE5B}" type="presOf" srcId="{5A8214D1-FF36-46BA-9618-968540BBC10D}" destId="{61D8CC77-1AF3-4415-90FA-2CCBC2250069}" srcOrd="0" destOrd="0" presId="urn:microsoft.com/office/officeart/2005/8/layout/hierarchy2#1"/>
    <dgm:cxn modelId="{0ECB8D0D-F404-40B3-BC13-A72B2964BA94}" type="presOf" srcId="{D0E28F4E-E7CF-4CE4-AB96-2648ACBCB5D2}" destId="{2D4822B1-EDEC-4F64-99D6-E6D5E19FBC0A}" srcOrd="1" destOrd="0" presId="urn:microsoft.com/office/officeart/2005/8/layout/hierarchy2#1"/>
    <dgm:cxn modelId="{3400641C-8C51-4FCB-BBB1-B2948F864ED7}" srcId="{55A8C740-DA64-4F7F-B759-B148B607DF29}" destId="{318D21C2-CC3C-44E1-81E3-AC7F10CA38EC}" srcOrd="0" destOrd="0" parTransId="{B5DE29EE-13ED-4152-BA48-F2F64CAFD95A}" sibTransId="{089A0DA2-487C-43B6-88F5-CF20E6606322}"/>
    <dgm:cxn modelId="{B6C0E0C4-CEEC-4394-A38A-801CC1EB141B}" srcId="{318D21C2-CC3C-44E1-81E3-AC7F10CA38EC}" destId="{E35E7C32-61C3-455C-9B48-CB5C9990884A}" srcOrd="2" destOrd="0" parTransId="{66897B98-B6B1-4DF8-A306-F18B1DE1250D}" sibTransId="{4D0B5519-6F8B-431D-AA28-D351380E6F94}"/>
    <dgm:cxn modelId="{6884BF6D-5DBB-4D8F-9DF7-FEF23773B841}" type="presOf" srcId="{66897B98-B6B1-4DF8-A306-F18B1DE1250D}" destId="{884C4CA7-A299-4A5B-AE6B-A830B3681662}" srcOrd="0" destOrd="0" presId="urn:microsoft.com/office/officeart/2005/8/layout/hierarchy2#1"/>
    <dgm:cxn modelId="{6FC03DDB-06D2-4C41-9596-1B065D668588}" type="presOf" srcId="{55A8C740-DA64-4F7F-B759-B148B607DF29}" destId="{707D470E-DC63-4143-AE89-F996C09AE283}" srcOrd="0" destOrd="0" presId="urn:microsoft.com/office/officeart/2005/8/layout/hierarchy2#1"/>
    <dgm:cxn modelId="{06325C6D-39E5-4E33-BC98-148F395EAF61}" type="presParOf" srcId="{F21668A0-B3BE-4FA2-8D2B-FE210D989F62}" destId="{BD00A3A6-82B2-4ADE-ACF5-BBFD912911D8}" srcOrd="0" destOrd="0" presId="urn:microsoft.com/office/officeart/2005/8/layout/hierarchy2#1"/>
    <dgm:cxn modelId="{CCAAC311-D56D-4937-AA09-5ABCE1096B2F}" type="presParOf" srcId="{BD00A3A6-82B2-4ADE-ACF5-BBFD912911D8}" destId="{707D470E-DC63-4143-AE89-F996C09AE283}" srcOrd="0" destOrd="0" presId="urn:microsoft.com/office/officeart/2005/8/layout/hierarchy2#1"/>
    <dgm:cxn modelId="{EB278458-0684-4767-8551-5A7DA8B9C7B7}" type="presParOf" srcId="{BD00A3A6-82B2-4ADE-ACF5-BBFD912911D8}" destId="{C40E77AA-00A1-44E0-9848-A0F4E4B9309B}" srcOrd="1" destOrd="0" presId="urn:microsoft.com/office/officeart/2005/8/layout/hierarchy2#1"/>
    <dgm:cxn modelId="{0A5F829C-7CCC-43BB-8867-68A9D93CCEA9}" type="presParOf" srcId="{C40E77AA-00A1-44E0-9848-A0F4E4B9309B}" destId="{FF0169C3-016D-410E-B8CA-EECCF68BECF9}" srcOrd="0" destOrd="0" presId="urn:microsoft.com/office/officeart/2005/8/layout/hierarchy2#1"/>
    <dgm:cxn modelId="{A0FC87C2-88AA-4124-AB02-FC879ACE9E84}" type="presParOf" srcId="{FF0169C3-016D-410E-B8CA-EECCF68BECF9}" destId="{63201042-F009-4991-BDA5-16764F9B86B7}" srcOrd="0" destOrd="0" presId="urn:microsoft.com/office/officeart/2005/8/layout/hierarchy2#1"/>
    <dgm:cxn modelId="{20C057B1-B922-4D7D-8418-A305EDD376A3}" type="presParOf" srcId="{C40E77AA-00A1-44E0-9848-A0F4E4B9309B}" destId="{EF8EF31E-DFC2-4A74-A7E1-C90CFACB1FF9}" srcOrd="1" destOrd="0" presId="urn:microsoft.com/office/officeart/2005/8/layout/hierarchy2#1"/>
    <dgm:cxn modelId="{5002E251-DDAF-437D-B81B-0E6821A74B28}" type="presParOf" srcId="{EF8EF31E-DFC2-4A74-A7E1-C90CFACB1FF9}" destId="{3C5A1CC9-245D-4F60-96AD-EE379167821E}" srcOrd="0" destOrd="0" presId="urn:microsoft.com/office/officeart/2005/8/layout/hierarchy2#1"/>
    <dgm:cxn modelId="{80B435D8-5EBA-4D9D-B3EF-76AD02789315}" type="presParOf" srcId="{EF8EF31E-DFC2-4A74-A7E1-C90CFACB1FF9}" destId="{4515CAD9-A52A-49EE-9DFC-61A402BCEE0B}" srcOrd="1" destOrd="0" presId="urn:microsoft.com/office/officeart/2005/8/layout/hierarchy2#1"/>
    <dgm:cxn modelId="{1039EABA-6E82-4E7F-B4BD-81E47D604E2F}" type="presParOf" srcId="{4515CAD9-A52A-49EE-9DFC-61A402BCEE0B}" destId="{61D8CC77-1AF3-4415-90FA-2CCBC2250069}" srcOrd="0" destOrd="0" presId="urn:microsoft.com/office/officeart/2005/8/layout/hierarchy2#1"/>
    <dgm:cxn modelId="{AE5CB3E9-B1A3-41DD-BB36-B98F3FF29427}" type="presParOf" srcId="{61D8CC77-1AF3-4415-90FA-2CCBC2250069}" destId="{652923CF-6E9D-40A5-B63C-B2399FAF6C28}" srcOrd="0" destOrd="0" presId="urn:microsoft.com/office/officeart/2005/8/layout/hierarchy2#1"/>
    <dgm:cxn modelId="{D4620BE8-9634-49E8-B092-BD04963AEE07}" type="presParOf" srcId="{4515CAD9-A52A-49EE-9DFC-61A402BCEE0B}" destId="{7E8AA07E-77CD-460C-8DF4-00477991E677}" srcOrd="1" destOrd="0" presId="urn:microsoft.com/office/officeart/2005/8/layout/hierarchy2#1"/>
    <dgm:cxn modelId="{9705D42E-CA8E-4C86-85AD-7560B9B60E0C}" type="presParOf" srcId="{7E8AA07E-77CD-460C-8DF4-00477991E677}" destId="{26C8C29D-44A1-4ABE-B6F3-E1CCB36C8AB5}" srcOrd="0" destOrd="0" presId="urn:microsoft.com/office/officeart/2005/8/layout/hierarchy2#1"/>
    <dgm:cxn modelId="{08736BD8-E30E-454B-A2C7-1DAA8B14AEDF}" type="presParOf" srcId="{7E8AA07E-77CD-460C-8DF4-00477991E677}" destId="{067F37BB-C195-4DFA-8C39-B1E51DC46506}" srcOrd="1" destOrd="0" presId="urn:microsoft.com/office/officeart/2005/8/layout/hierarchy2#1"/>
    <dgm:cxn modelId="{A8BBEC1B-F7C3-4062-B4AC-7730D815F54B}" type="presParOf" srcId="{4515CAD9-A52A-49EE-9DFC-61A402BCEE0B}" destId="{905D9136-8FC4-44F2-B75C-A8CBC665BF67}" srcOrd="2" destOrd="0" presId="urn:microsoft.com/office/officeart/2005/8/layout/hierarchy2#1"/>
    <dgm:cxn modelId="{3F14319A-9D9F-43E1-8F28-0C85572493F6}" type="presParOf" srcId="{905D9136-8FC4-44F2-B75C-A8CBC665BF67}" destId="{2D4822B1-EDEC-4F64-99D6-E6D5E19FBC0A}" srcOrd="0" destOrd="0" presId="urn:microsoft.com/office/officeart/2005/8/layout/hierarchy2#1"/>
    <dgm:cxn modelId="{2F7E6F01-C864-4E13-9910-56489F7BF597}" type="presParOf" srcId="{4515CAD9-A52A-49EE-9DFC-61A402BCEE0B}" destId="{0EDAB11F-09D5-4E5F-A641-FAF7FE7F59BB}" srcOrd="3" destOrd="0" presId="urn:microsoft.com/office/officeart/2005/8/layout/hierarchy2#1"/>
    <dgm:cxn modelId="{041DC4A7-B701-4AB0-BFB6-35EFE9CB9057}" type="presParOf" srcId="{0EDAB11F-09D5-4E5F-A641-FAF7FE7F59BB}" destId="{C7DE6F2F-EBAB-4F84-8008-4B64B46740FD}" srcOrd="0" destOrd="0" presId="urn:microsoft.com/office/officeart/2005/8/layout/hierarchy2#1"/>
    <dgm:cxn modelId="{46CF5638-F097-42B6-A226-17CEBA54C290}" type="presParOf" srcId="{0EDAB11F-09D5-4E5F-A641-FAF7FE7F59BB}" destId="{6E5AB3B5-DF01-4D05-9EA9-EA045E71B0FC}" srcOrd="1" destOrd="0" presId="urn:microsoft.com/office/officeart/2005/8/layout/hierarchy2#1"/>
    <dgm:cxn modelId="{B546E0B9-80F4-4036-9440-1708A86D872F}" type="presParOf" srcId="{4515CAD9-A52A-49EE-9DFC-61A402BCEE0B}" destId="{884C4CA7-A299-4A5B-AE6B-A830B3681662}" srcOrd="4" destOrd="0" presId="urn:microsoft.com/office/officeart/2005/8/layout/hierarchy2#1"/>
    <dgm:cxn modelId="{922086B0-B9CC-44B8-9BA8-2A4946E441EB}" type="presParOf" srcId="{884C4CA7-A299-4A5B-AE6B-A830B3681662}" destId="{4DD450A8-B7CA-4203-8015-0990488E6A70}" srcOrd="0" destOrd="0" presId="urn:microsoft.com/office/officeart/2005/8/layout/hierarchy2#1"/>
    <dgm:cxn modelId="{AFA71A1D-EE8A-44E3-B671-0ED1EC72E13B}" type="presParOf" srcId="{4515CAD9-A52A-49EE-9DFC-61A402BCEE0B}" destId="{AB08A8EF-39C5-4BD0-8E3F-809A3244EB76}" srcOrd="5" destOrd="0" presId="urn:microsoft.com/office/officeart/2005/8/layout/hierarchy2#1"/>
    <dgm:cxn modelId="{E44B3D00-B5E4-4388-BBC3-F5048F563B56}" type="presParOf" srcId="{AB08A8EF-39C5-4BD0-8E3F-809A3244EB76}" destId="{AF089B29-8F69-4292-A333-17458E4BF1A3}" srcOrd="0" destOrd="0" presId="urn:microsoft.com/office/officeart/2005/8/layout/hierarchy2#1"/>
    <dgm:cxn modelId="{507BFD60-4686-4C5F-B874-246B4FD20321}" type="presParOf" srcId="{AB08A8EF-39C5-4BD0-8E3F-809A3244EB76}" destId="{3F3D7667-C77E-4427-8CA5-379960521D77}" srcOrd="1" destOrd="0" presId="urn:microsoft.com/office/officeart/2005/8/layout/hierarchy2#1"/>
    <dgm:cxn modelId="{A601CEB4-E4E7-49E7-AA18-B913E0055F24}" type="presParOf" srcId="{C40E77AA-00A1-44E0-9848-A0F4E4B9309B}" destId="{98F8F638-0D44-47CB-B160-A096BC757328}" srcOrd="2" destOrd="0" presId="urn:microsoft.com/office/officeart/2005/8/layout/hierarchy2#1"/>
    <dgm:cxn modelId="{BA29F583-DF5C-4C43-B656-739C954392C7}" type="presParOf" srcId="{98F8F638-0D44-47CB-B160-A096BC757328}" destId="{CF77BA8E-FCEE-43E8-B957-793F9575F4BE}" srcOrd="0" destOrd="0" presId="urn:microsoft.com/office/officeart/2005/8/layout/hierarchy2#1"/>
    <dgm:cxn modelId="{278D72EB-D7D9-41AD-B0C2-CD799FB9DDFA}" type="presParOf" srcId="{C40E77AA-00A1-44E0-9848-A0F4E4B9309B}" destId="{C3B905AC-0B1F-4100-B341-EEB10BAC4FC2}" srcOrd="3" destOrd="0" presId="urn:microsoft.com/office/officeart/2005/8/layout/hierarchy2#1"/>
    <dgm:cxn modelId="{1F88B149-43DB-461F-B665-2834C89DC124}" type="presParOf" srcId="{C3B905AC-0B1F-4100-B341-EEB10BAC4FC2}" destId="{5A005179-04AD-4671-8A4B-35AEE2C67A7B}" srcOrd="0" destOrd="0" presId="urn:microsoft.com/office/officeart/2005/8/layout/hierarchy2#1"/>
    <dgm:cxn modelId="{2176B8DB-FF42-4BEC-A6B6-EBA0A14E9A73}" type="presParOf" srcId="{C3B905AC-0B1F-4100-B341-EEB10BAC4FC2}" destId="{F7457CC5-57BD-4657-A022-0E74138290E6}" srcOrd="1" destOrd="0" presId="urn:microsoft.com/office/officeart/2005/8/layout/hierarchy2#1"/>
    <dgm:cxn modelId="{87B23D2C-C56D-4A06-B258-60FF08638D29}" type="presParOf" srcId="{F7457CC5-57BD-4657-A022-0E74138290E6}" destId="{EF11F48E-3182-4B37-9CD5-7F4DD5ECD2C0}" srcOrd="0" destOrd="0" presId="urn:microsoft.com/office/officeart/2005/8/layout/hierarchy2#1"/>
    <dgm:cxn modelId="{3AED058D-F167-4F23-9AE9-756AEF8E4305}" type="presParOf" srcId="{EF11F48E-3182-4B37-9CD5-7F4DD5ECD2C0}" destId="{54B9E86D-1B77-47AC-89B1-BB015932322A}" srcOrd="0" destOrd="0" presId="urn:microsoft.com/office/officeart/2005/8/layout/hierarchy2#1"/>
    <dgm:cxn modelId="{AD89110A-A74E-42D5-93A0-32AAE8D7E994}" type="presParOf" srcId="{F7457CC5-57BD-4657-A022-0E74138290E6}" destId="{51E2D560-01DD-4DD9-A74D-9DC6C54DFC78}" srcOrd="1" destOrd="0" presId="urn:microsoft.com/office/officeart/2005/8/layout/hierarchy2#1"/>
    <dgm:cxn modelId="{489AD12A-B47C-4D90-9BC4-B42E93AF9938}" type="presParOf" srcId="{51E2D560-01DD-4DD9-A74D-9DC6C54DFC78}" destId="{F1C4FD9E-6B11-4F3D-8973-630E56623B7D}" srcOrd="0" destOrd="0" presId="urn:microsoft.com/office/officeart/2005/8/layout/hierarchy2#1"/>
    <dgm:cxn modelId="{BDCE5214-EF5C-479B-9771-7CF5A73BA93F}" type="presParOf" srcId="{51E2D560-01DD-4DD9-A74D-9DC6C54DFC78}" destId="{A1F9C989-894D-45A6-A192-0CC20CE0A0C2}" srcOrd="1" destOrd="0" presId="urn:microsoft.com/office/officeart/2005/8/layout/hierarchy2#1"/>
    <dgm:cxn modelId="{E9B40E6D-6871-4519-B708-C81F877084D7}" type="presParOf" srcId="{F7457CC5-57BD-4657-A022-0E74138290E6}" destId="{DE68D722-09BE-4024-84BA-01D7F4C2BD22}" srcOrd="2" destOrd="0" presId="urn:microsoft.com/office/officeart/2005/8/layout/hierarchy2#1"/>
    <dgm:cxn modelId="{8F35343E-626B-4361-B547-2F5EC14897C8}" type="presParOf" srcId="{DE68D722-09BE-4024-84BA-01D7F4C2BD22}" destId="{31D3FB97-8399-4A1C-AAA7-4209C4632CB8}" srcOrd="0" destOrd="0" presId="urn:microsoft.com/office/officeart/2005/8/layout/hierarchy2#1"/>
    <dgm:cxn modelId="{E424D74F-6A82-417D-84F7-007A887EFE32}" type="presParOf" srcId="{F7457CC5-57BD-4657-A022-0E74138290E6}" destId="{1A54E9BA-75D9-410A-BF37-BD32C8241CD6}" srcOrd="3" destOrd="0" presId="urn:microsoft.com/office/officeart/2005/8/layout/hierarchy2#1"/>
    <dgm:cxn modelId="{50C622AC-47E6-41E7-8EC4-661E41C5A940}" type="presParOf" srcId="{1A54E9BA-75D9-410A-BF37-BD32C8241CD6}" destId="{A7B6C449-918A-40E8-A845-AAAB3BDF3544}" srcOrd="0" destOrd="0" presId="urn:microsoft.com/office/officeart/2005/8/layout/hierarchy2#1"/>
    <dgm:cxn modelId="{75B64C83-3AD0-4F0E-B448-BF77A2A5230C}" type="presParOf" srcId="{1A54E9BA-75D9-410A-BF37-BD32C8241CD6}" destId="{E2DA1657-2CC3-4030-9C54-92DCD98682C9}" srcOrd="1" destOrd="0" presId="urn:microsoft.com/office/officeart/2005/8/layout/hierarchy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90B69D-A186-4308-B1C9-51C71C926EF9}" type="datetimeFigureOut">
              <a:rPr lang="zh-CN" altLang="en-US" smtClean="0"/>
              <a:pPr/>
              <a:t>2020/3/18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0CD854-F196-4E54-B35C-9C74AF04979F}" type="slidenum">
              <a:rPr lang="zh-CN" altLang="en-US" smtClean="0"/>
              <a:pPr/>
              <a:t>‹#›</a:t>
            </a:fld>
            <a:endParaRPr lang="zh-CN" altLang="en-US"/>
          </a:p>
        </p:txBody>
      </p:sp>
    </p:spTree>
    <p:extLst>
      <p:ext uri="{BB962C8B-B14F-4D97-AF65-F5344CB8AC3E}">
        <p14:creationId xmlns:p14="http://schemas.microsoft.com/office/powerpoint/2010/main" val="362545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og.csdn.net/qq_35576544/article/details/79432942"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blog.csdn.net/qq_35576544/article/details/79436959"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hlinkClick r:id="rId3"/>
              </a:rPr>
              <a:t>https://blog.csdn.net/qq_35576544/article/details/79432942</a:t>
            </a:r>
            <a:r>
              <a:rPr lang="en-US" altLang="zh-CN" sz="1200" b="1" i="0" kern="1200" dirty="0" smtClean="0">
                <a:solidFill>
                  <a:schemeClr val="tx1"/>
                </a:solidFill>
                <a:effectLst/>
                <a:latin typeface="+mn-lt"/>
                <a:ea typeface="+mn-ea"/>
                <a:cs typeface="+mn-cs"/>
              </a:rPr>
              <a:t>Python</a:t>
            </a:r>
            <a:r>
              <a:rPr lang="zh-CN" altLang="en-US" sz="1200" b="1" i="0" kern="1200" dirty="0" smtClean="0">
                <a:solidFill>
                  <a:schemeClr val="tx1"/>
                </a:solidFill>
                <a:effectLst/>
                <a:latin typeface="+mn-lt"/>
                <a:ea typeface="+mn-ea"/>
                <a:cs typeface="+mn-cs"/>
              </a:rPr>
              <a:t>数据分析与挖掘实战学习笔记</a:t>
            </a:r>
            <a:endParaRPr lang="en-US" altLang="zh-CN" dirty="0" smtClean="0"/>
          </a:p>
          <a:p>
            <a:r>
              <a:rPr lang="en-US" altLang="zh-CN" dirty="0" smtClean="0">
                <a:hlinkClick r:id="rId4"/>
              </a:rPr>
              <a:t>https://blog.csdn.net/qq_35576544/article/details/79436959</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480CD854-F196-4E54-B35C-9C74AF04979F}" type="slidenum">
              <a:rPr lang="zh-CN" altLang="en-US" smtClean="0"/>
              <a:pPr/>
              <a:t>1</a:t>
            </a:fld>
            <a:endParaRPr lang="zh-CN" altLang="en-US"/>
          </a:p>
        </p:txBody>
      </p:sp>
    </p:spTree>
    <p:extLst>
      <p:ext uri="{BB962C8B-B14F-4D97-AF65-F5344CB8AC3E}">
        <p14:creationId xmlns:p14="http://schemas.microsoft.com/office/powerpoint/2010/main" val="2104235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如果有</a:t>
            </a:r>
            <a:r>
              <a:rPr lang="en-US" altLang="zh-CN" sz="1200" b="0" i="0" kern="1200" dirty="0" smtClean="0">
                <a:solidFill>
                  <a:schemeClr val="tx1"/>
                </a:solidFill>
                <a:latin typeface="+mn-lt"/>
                <a:ea typeface="+mn-ea"/>
                <a:cs typeface="+mn-cs"/>
              </a:rPr>
              <a:t>A,B</a:t>
            </a:r>
            <a:r>
              <a:rPr lang="zh-CN" altLang="en-US" sz="1200" b="0" i="0" kern="1200" dirty="0" smtClean="0">
                <a:solidFill>
                  <a:schemeClr val="tx1"/>
                </a:solidFill>
                <a:latin typeface="+mn-lt"/>
                <a:ea typeface="+mn-ea"/>
                <a:cs typeface="+mn-cs"/>
              </a:rPr>
              <a:t>两个变量，每个时刻的“</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值与其均值之差”乘以“</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值与其均值之差”得到一个乘积，再对这每时刻的乘积求和并求出均值</a:t>
            </a:r>
            <a:endParaRPr lang="zh-CN" altLang="en-US" dirty="0"/>
          </a:p>
        </p:txBody>
      </p:sp>
      <p:sp>
        <p:nvSpPr>
          <p:cNvPr id="4" name="灯片编号占位符 3"/>
          <p:cNvSpPr>
            <a:spLocks noGrp="1"/>
          </p:cNvSpPr>
          <p:nvPr>
            <p:ph type="sldNum" sz="quarter" idx="10"/>
          </p:nvPr>
        </p:nvSpPr>
        <p:spPr/>
        <p:txBody>
          <a:bodyPr/>
          <a:lstStyle/>
          <a:p>
            <a:fld id="{480CD854-F196-4E54-B35C-9C74AF04979F}" type="slidenum">
              <a:rPr lang="zh-CN" altLang="en-US" smtClean="0"/>
              <a:pPr/>
              <a:t>47</a:t>
            </a:fld>
            <a:endParaRPr lang="zh-CN" altLang="en-US"/>
          </a:p>
        </p:txBody>
      </p:sp>
    </p:spTree>
    <p:extLst>
      <p:ext uri="{BB962C8B-B14F-4D97-AF65-F5344CB8AC3E}">
        <p14:creationId xmlns:p14="http://schemas.microsoft.com/office/powerpoint/2010/main" val="1142100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80CD854-F196-4E54-B35C-9C74AF04979F}" type="slidenum">
              <a:rPr lang="zh-CN" altLang="en-US" smtClean="0"/>
              <a:pPr/>
              <a:t>48</a:t>
            </a:fld>
            <a:endParaRPr lang="zh-CN" altLang="en-US"/>
          </a:p>
        </p:txBody>
      </p:sp>
    </p:spTree>
    <p:extLst>
      <p:ext uri="{BB962C8B-B14F-4D97-AF65-F5344CB8AC3E}">
        <p14:creationId xmlns:p14="http://schemas.microsoft.com/office/powerpoint/2010/main" val="263332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1122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9112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911225"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911225"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911225"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9pPr>
          </a:lstStyle>
          <a:p>
            <a:fld id="{2C579A30-5687-47EE-B278-16FE61F512BB}" type="slidenum">
              <a:rPr lang="zh-CN" altLang="en-US" sz="1200"/>
              <a:pPr/>
              <a:t>49</a:t>
            </a:fld>
            <a:endParaRPr lang="en-US" altLang="zh-CN" sz="1200"/>
          </a:p>
        </p:txBody>
      </p:sp>
      <p:sp>
        <p:nvSpPr>
          <p:cNvPr id="78851" name="Slide Image Placeholder 1"/>
          <p:cNvSpPr>
            <a:spLocks noGrp="1" noRot="1" noChangeAspect="1" noTextEdit="1"/>
          </p:cNvSpPr>
          <p:nvPr>
            <p:ph type="sldImg"/>
          </p:nvPr>
        </p:nvSpPr>
        <p:spPr>
          <a:xfrm>
            <a:off x="1136650" y="682625"/>
            <a:ext cx="4559300" cy="3419475"/>
          </a:xfrm>
          <a:ln/>
        </p:spPr>
      </p:sp>
      <p:sp>
        <p:nvSpPr>
          <p:cNvPr id="78852" name="Notes Placeholder 2"/>
          <p:cNvSpPr>
            <a:spLocks noGrp="1"/>
          </p:cNvSpPr>
          <p:nvPr>
            <p:ph type="body" idx="1"/>
          </p:nvPr>
        </p:nvSpPr>
        <p:spPr>
          <a:xfrm>
            <a:off x="911225" y="4330700"/>
            <a:ext cx="5008563" cy="4103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56" tIns="45729" rIns="91456" bIns="45729"/>
          <a:lstStyle/>
          <a:p>
            <a:endParaRPr lang="zh-CN" altLang="en-US" smtClean="0"/>
          </a:p>
        </p:txBody>
      </p:sp>
      <p:sp>
        <p:nvSpPr>
          <p:cNvPr id="78853" name="Slide Number Placeholder 3"/>
          <p:cNvSpPr txBox="1">
            <a:spLocks noGrp="1"/>
          </p:cNvSpPr>
          <p:nvPr/>
        </p:nvSpPr>
        <p:spPr bwMode="auto">
          <a:xfrm>
            <a:off x="3870325" y="8661400"/>
            <a:ext cx="29606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56" tIns="45729" rIns="91456" bIns="45729"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9pPr>
          </a:lstStyle>
          <a:p>
            <a:pPr algn="r">
              <a:spcBef>
                <a:spcPct val="0"/>
              </a:spcBef>
              <a:buClrTx/>
              <a:buSzTx/>
              <a:buFontTx/>
              <a:buNone/>
            </a:pPr>
            <a:fld id="{ED95DFE0-B8A3-4E43-BE15-7DE6B673CB52}" type="slidenum">
              <a:rPr lang="zh-CN" altLang="en-US" sz="1200"/>
              <a:pPr algn="r">
                <a:spcBef>
                  <a:spcPct val="0"/>
                </a:spcBef>
                <a:buClrTx/>
                <a:buSzTx/>
                <a:buFontTx/>
                <a:buNone/>
              </a:pPr>
              <a:t>49</a:t>
            </a:fld>
            <a:endParaRPr lang="en-US" altLang="zh-CN" sz="1200"/>
          </a:p>
        </p:txBody>
      </p:sp>
    </p:spTree>
    <p:extLst>
      <p:ext uri="{BB962C8B-B14F-4D97-AF65-F5344CB8AC3E}">
        <p14:creationId xmlns:p14="http://schemas.microsoft.com/office/powerpoint/2010/main" val="3970781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ahoma" panose="020B0604030504040204" pitchFamily="34" charset="0"/>
              </a:defRPr>
            </a:lvl1pPr>
            <a:lvl2pPr marL="729057" indent="-280406" defTabSz="914437" eaLnBrk="0" hangingPunct="0">
              <a:defRPr sz="2400">
                <a:solidFill>
                  <a:schemeClr val="tx1"/>
                </a:solidFill>
                <a:latin typeface="Tahoma" panose="020B0604030504040204" pitchFamily="34" charset="0"/>
              </a:defRPr>
            </a:lvl2pPr>
            <a:lvl3pPr marL="1121626" indent="-224325" defTabSz="914437" eaLnBrk="0" hangingPunct="0">
              <a:defRPr sz="2400">
                <a:solidFill>
                  <a:schemeClr val="tx1"/>
                </a:solidFill>
                <a:latin typeface="Tahoma" panose="020B0604030504040204" pitchFamily="34" charset="0"/>
              </a:defRPr>
            </a:lvl3pPr>
            <a:lvl4pPr marL="1570276" indent="-224325" defTabSz="914437" eaLnBrk="0" hangingPunct="0">
              <a:defRPr sz="2400">
                <a:solidFill>
                  <a:schemeClr val="tx1"/>
                </a:solidFill>
                <a:latin typeface="Tahoma" panose="020B0604030504040204" pitchFamily="34" charset="0"/>
              </a:defRPr>
            </a:lvl4pPr>
            <a:lvl5pPr marL="2018927" indent="-224325" defTabSz="914437" eaLnBrk="0" hangingPunct="0">
              <a:defRPr sz="2400">
                <a:solidFill>
                  <a:schemeClr val="tx1"/>
                </a:solidFill>
                <a:latin typeface="Tahoma" panose="020B0604030504040204" pitchFamily="34" charset="0"/>
              </a:defRPr>
            </a:lvl5pPr>
            <a:lvl6pPr marL="2467577" indent="-224325" defTabSz="914437" eaLnBrk="0" fontAlgn="base" hangingPunct="0">
              <a:spcBef>
                <a:spcPct val="0"/>
              </a:spcBef>
              <a:spcAft>
                <a:spcPct val="0"/>
              </a:spcAft>
              <a:defRPr sz="2400">
                <a:solidFill>
                  <a:schemeClr val="tx1"/>
                </a:solidFill>
                <a:latin typeface="Tahoma" panose="020B0604030504040204" pitchFamily="34" charset="0"/>
              </a:defRPr>
            </a:lvl6pPr>
            <a:lvl7pPr marL="2916227" indent="-224325" defTabSz="914437" eaLnBrk="0" fontAlgn="base" hangingPunct="0">
              <a:spcBef>
                <a:spcPct val="0"/>
              </a:spcBef>
              <a:spcAft>
                <a:spcPct val="0"/>
              </a:spcAft>
              <a:defRPr sz="2400">
                <a:solidFill>
                  <a:schemeClr val="tx1"/>
                </a:solidFill>
                <a:latin typeface="Tahoma" panose="020B0604030504040204" pitchFamily="34" charset="0"/>
              </a:defRPr>
            </a:lvl7pPr>
            <a:lvl8pPr marL="3364878" indent="-224325" defTabSz="914437" eaLnBrk="0" fontAlgn="base" hangingPunct="0">
              <a:spcBef>
                <a:spcPct val="0"/>
              </a:spcBef>
              <a:spcAft>
                <a:spcPct val="0"/>
              </a:spcAft>
              <a:defRPr sz="2400">
                <a:solidFill>
                  <a:schemeClr val="tx1"/>
                </a:solidFill>
                <a:latin typeface="Tahoma" panose="020B0604030504040204" pitchFamily="34" charset="0"/>
              </a:defRPr>
            </a:lvl8pPr>
            <a:lvl9pPr marL="3813528" indent="-224325" defTabSz="914437"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solidFill>
                  <a:prstClr val="black"/>
                </a:solidFill>
                <a:latin typeface="Times New Roman" panose="02020603050405020304" pitchFamily="18" charset="0"/>
              </a:rPr>
              <a:pPr/>
              <a:t>52</a:t>
            </a:fld>
            <a:endParaRPr lang="en-US" altLang="en-US" sz="1200" dirty="0">
              <a:solidFill>
                <a:prstClr val="black"/>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val="2107224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000000"/>
                </a:solidFill>
                <a:latin typeface="仿宋" panose="02010609060101010101" pitchFamily="49" charset="-122"/>
                <a:ea typeface="仿宋" panose="02010609060101010101" pitchFamily="49" charset="-122"/>
              </a:rPr>
              <a:t>基本方体应当对应于感兴趣的实体。换言之，最低层对于分析应当是有用的。由于数据立方体提供了对预计算的汇总数据的快速访问，在响应关于聚集信息的查询时应当使用它们。当响应 </a:t>
            </a:r>
            <a:r>
              <a:rPr lang="en-US" altLang="zh-CN" sz="1200" dirty="0" smtClean="0">
                <a:solidFill>
                  <a:srgbClr val="000000"/>
                </a:solidFill>
                <a:latin typeface="仿宋" panose="02010609060101010101" pitchFamily="49" charset="-122"/>
                <a:ea typeface="仿宋" panose="02010609060101010101" pitchFamily="49" charset="-122"/>
              </a:rPr>
              <a:t>OLAP </a:t>
            </a:r>
            <a:r>
              <a:rPr lang="zh-CN" altLang="en-US" sz="1200" dirty="0" smtClean="0">
                <a:solidFill>
                  <a:srgbClr val="000000"/>
                </a:solidFill>
                <a:latin typeface="仿宋" panose="02010609060101010101" pitchFamily="49" charset="-122"/>
                <a:ea typeface="仿宋" panose="02010609060101010101" pitchFamily="49" charset="-122"/>
              </a:rPr>
              <a:t>查询或数据挖掘查询时，应当使用与给定任务相关的最小方体。</a:t>
            </a:r>
          </a:p>
          <a:p>
            <a:endParaRPr lang="en-US" altLang="zh-CN" sz="1200" dirty="0" smtClean="0">
              <a:solidFill>
                <a:srgbClr val="000000"/>
              </a:solidFill>
              <a:latin typeface="仿宋" panose="02010609060101010101" pitchFamily="49" charset="-122"/>
              <a:ea typeface="仿宋" panose="02010609060101010101" pitchFamily="49" charset="-122"/>
            </a:endParaRPr>
          </a:p>
          <a:p>
            <a:r>
              <a:rPr lang="zh-CN" altLang="en-US" sz="1200" dirty="0" smtClean="0">
                <a:solidFill>
                  <a:srgbClr val="000000"/>
                </a:solidFill>
                <a:latin typeface="仿宋" panose="02010609060101010101" pitchFamily="49" charset="-122"/>
                <a:ea typeface="仿宋" panose="02010609060101010101" pitchFamily="49" charset="-122"/>
              </a:rPr>
              <a:t>假定已经分析收集了数据。这些数据由</a:t>
            </a:r>
            <a:r>
              <a:rPr lang="en-US" altLang="zh-CN" sz="1200" dirty="0" err="1" smtClean="0">
                <a:solidFill>
                  <a:srgbClr val="000000"/>
                </a:solidFill>
                <a:latin typeface="仿宋" panose="02010609060101010101" pitchFamily="49" charset="-122"/>
                <a:ea typeface="仿宋" panose="02010609060101010101" pitchFamily="49" charset="-122"/>
              </a:rPr>
              <a:t>AllElectronics</a:t>
            </a:r>
            <a:r>
              <a:rPr lang="en-US" altLang="zh-CN" sz="1200" dirty="0" smtClean="0">
                <a:solidFill>
                  <a:srgbClr val="000000"/>
                </a:solidFill>
                <a:latin typeface="仿宋" panose="02010609060101010101" pitchFamily="49" charset="-122"/>
                <a:ea typeface="仿宋" panose="02010609060101010101" pitchFamily="49" charset="-122"/>
              </a:rPr>
              <a:t> 1997 </a:t>
            </a:r>
            <a:r>
              <a:rPr lang="zh-CN" altLang="en-US" sz="1200" dirty="0" smtClean="0">
                <a:solidFill>
                  <a:srgbClr val="000000"/>
                </a:solidFill>
                <a:latin typeface="仿宋" panose="02010609060101010101" pitchFamily="49" charset="-122"/>
                <a:ea typeface="仿宋" panose="02010609060101010101" pitchFamily="49" charset="-122"/>
              </a:rPr>
              <a:t>到</a:t>
            </a:r>
            <a:r>
              <a:rPr lang="en-US" altLang="zh-CN" sz="1200" dirty="0" smtClean="0">
                <a:solidFill>
                  <a:srgbClr val="000000"/>
                </a:solidFill>
                <a:latin typeface="仿宋" panose="02010609060101010101" pitchFamily="49" charset="-122"/>
                <a:ea typeface="仿宋" panose="02010609060101010101" pitchFamily="49" charset="-122"/>
              </a:rPr>
              <a:t>1999 </a:t>
            </a:r>
            <a:r>
              <a:rPr lang="zh-CN" altLang="en-US" sz="1200" dirty="0" smtClean="0">
                <a:solidFill>
                  <a:srgbClr val="000000"/>
                </a:solidFill>
                <a:latin typeface="仿宋" panose="02010609060101010101" pitchFamily="49" charset="-122"/>
                <a:ea typeface="仿宋" panose="02010609060101010101" pitchFamily="49" charset="-122"/>
              </a:rPr>
              <a:t>年每季度的销售数据组成。然而，感兴趣的是年销售（每年的总和），而不是每季度的总和。可以对这种数据再聚集，使得结果数据汇总每年的总销售，而不是每季度的总销售。</a:t>
            </a:r>
            <a:endParaRPr lang="zh-CN" altLang="en-US" dirty="0"/>
          </a:p>
        </p:txBody>
      </p:sp>
      <p:sp>
        <p:nvSpPr>
          <p:cNvPr id="4" name="灯片编号占位符 3"/>
          <p:cNvSpPr>
            <a:spLocks noGrp="1"/>
          </p:cNvSpPr>
          <p:nvPr>
            <p:ph type="sldNum" sz="quarter" idx="10"/>
          </p:nvPr>
        </p:nvSpPr>
        <p:spPr/>
        <p:txBody>
          <a:bodyPr/>
          <a:lstStyle/>
          <a:p>
            <a:fld id="{480CD854-F196-4E54-B35C-9C74AF04979F}" type="slidenum">
              <a:rPr lang="zh-CN" altLang="en-US" smtClean="0"/>
              <a:pPr/>
              <a:t>56</a:t>
            </a:fld>
            <a:endParaRPr lang="zh-CN" altLang="en-US"/>
          </a:p>
        </p:txBody>
      </p:sp>
    </p:spTree>
    <p:extLst>
      <p:ext uri="{BB962C8B-B14F-4D97-AF65-F5344CB8AC3E}">
        <p14:creationId xmlns:p14="http://schemas.microsoft.com/office/powerpoint/2010/main" val="3755108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平均绩点通常指平均学分绩点（即</a:t>
            </a:r>
            <a:r>
              <a:rPr lang="en-US" sz="1200" b="0" i="0" kern="1200" dirty="0" err="1" smtClean="0">
                <a:solidFill>
                  <a:schemeClr val="tx1"/>
                </a:solidFill>
                <a:latin typeface="+mn-lt"/>
                <a:ea typeface="+mn-ea"/>
                <a:cs typeface="+mn-cs"/>
              </a:rPr>
              <a:t>GPA，Grade</a:t>
            </a:r>
            <a:r>
              <a:rPr lang="en-US" sz="1200" b="0" i="0" kern="1200" dirty="0" smtClean="0">
                <a:solidFill>
                  <a:schemeClr val="tx1"/>
                </a:solidFill>
                <a:latin typeface="+mn-lt"/>
                <a:ea typeface="+mn-ea"/>
                <a:cs typeface="+mn-cs"/>
              </a:rPr>
              <a:t> Point Average）</a:t>
            </a:r>
            <a:endParaRPr lang="zh-CN" altLang="en-US" dirty="0"/>
          </a:p>
        </p:txBody>
      </p:sp>
      <p:sp>
        <p:nvSpPr>
          <p:cNvPr id="4" name="灯片编号占位符 3"/>
          <p:cNvSpPr>
            <a:spLocks noGrp="1"/>
          </p:cNvSpPr>
          <p:nvPr>
            <p:ph type="sldNum" sz="quarter" idx="10"/>
          </p:nvPr>
        </p:nvSpPr>
        <p:spPr/>
        <p:txBody>
          <a:bodyPr/>
          <a:lstStyle/>
          <a:p>
            <a:fld id="{480CD854-F196-4E54-B35C-9C74AF04979F}" type="slidenum">
              <a:rPr lang="zh-CN" altLang="en-US" smtClean="0"/>
              <a:pPr/>
              <a:t>58</a:t>
            </a:fld>
            <a:endParaRPr lang="zh-CN" altLang="en-US"/>
          </a:p>
        </p:txBody>
      </p:sp>
    </p:spTree>
    <p:extLst>
      <p:ext uri="{BB962C8B-B14F-4D97-AF65-F5344CB8AC3E}">
        <p14:creationId xmlns:p14="http://schemas.microsoft.com/office/powerpoint/2010/main" val="1760835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EE1B59-1A3C-46A9-9E04-AFBC5E8CA535}" type="slidenum">
              <a:rPr lang="zh-CN" altLang="en-US" smtClean="0"/>
              <a:t>59</a:t>
            </a:fld>
            <a:endParaRPr lang="zh-CN" altLang="en-US"/>
          </a:p>
        </p:txBody>
      </p:sp>
    </p:spTree>
    <p:extLst>
      <p:ext uri="{BB962C8B-B14F-4D97-AF65-F5344CB8AC3E}">
        <p14:creationId xmlns:p14="http://schemas.microsoft.com/office/powerpoint/2010/main" val="2528263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0CD854-F196-4E54-B35C-9C74AF04979F}" type="slidenum">
              <a:rPr lang="zh-CN" altLang="en-US" smtClean="0"/>
              <a:pPr/>
              <a:t>64</a:t>
            </a:fld>
            <a:endParaRPr lang="zh-CN" altLang="en-US"/>
          </a:p>
        </p:txBody>
      </p:sp>
    </p:spTree>
    <p:extLst>
      <p:ext uri="{BB962C8B-B14F-4D97-AF65-F5344CB8AC3E}">
        <p14:creationId xmlns:p14="http://schemas.microsoft.com/office/powerpoint/2010/main" val="1568689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目标函数是用于评价特征子集的好坏，主要分成</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类：距离度量、信息度量、依赖性度量以及一致性度量。</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69</a:t>
            </a:fld>
            <a:endParaRPr lang="zh-CN" altLang="en-US"/>
          </a:p>
        </p:txBody>
      </p:sp>
    </p:spTree>
    <p:extLst>
      <p:ext uri="{BB962C8B-B14F-4D97-AF65-F5344CB8AC3E}">
        <p14:creationId xmlns:p14="http://schemas.microsoft.com/office/powerpoint/2010/main" val="3513597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目标函数是用于评价特征子集的好坏，主要分成</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类：距离度量、信息度量、依赖性度量以及一致性度量。</a:t>
            </a:r>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70</a:t>
            </a:fld>
            <a:endParaRPr lang="zh-CN" altLang="en-US"/>
          </a:p>
        </p:txBody>
      </p:sp>
    </p:spTree>
    <p:extLst>
      <p:ext uri="{BB962C8B-B14F-4D97-AF65-F5344CB8AC3E}">
        <p14:creationId xmlns:p14="http://schemas.microsoft.com/office/powerpoint/2010/main" val="576455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ahoma" panose="020B0604030504040204" pitchFamily="34" charset="0"/>
              </a:defRPr>
            </a:lvl1pPr>
            <a:lvl2pPr marL="729057" indent="-280406" defTabSz="914437" eaLnBrk="0" hangingPunct="0">
              <a:defRPr sz="2400">
                <a:solidFill>
                  <a:schemeClr val="tx1"/>
                </a:solidFill>
                <a:latin typeface="Tahoma" panose="020B0604030504040204" pitchFamily="34" charset="0"/>
              </a:defRPr>
            </a:lvl2pPr>
            <a:lvl3pPr marL="1121626" indent="-224325" defTabSz="914437" eaLnBrk="0" hangingPunct="0">
              <a:defRPr sz="2400">
                <a:solidFill>
                  <a:schemeClr val="tx1"/>
                </a:solidFill>
                <a:latin typeface="Tahoma" panose="020B0604030504040204" pitchFamily="34" charset="0"/>
              </a:defRPr>
            </a:lvl3pPr>
            <a:lvl4pPr marL="1570276" indent="-224325" defTabSz="914437" eaLnBrk="0" hangingPunct="0">
              <a:defRPr sz="2400">
                <a:solidFill>
                  <a:schemeClr val="tx1"/>
                </a:solidFill>
                <a:latin typeface="Tahoma" panose="020B0604030504040204" pitchFamily="34" charset="0"/>
              </a:defRPr>
            </a:lvl4pPr>
            <a:lvl5pPr marL="2018927" indent="-224325" defTabSz="914437" eaLnBrk="0" hangingPunct="0">
              <a:defRPr sz="2400">
                <a:solidFill>
                  <a:schemeClr val="tx1"/>
                </a:solidFill>
                <a:latin typeface="Tahoma" panose="020B0604030504040204" pitchFamily="34" charset="0"/>
              </a:defRPr>
            </a:lvl5pPr>
            <a:lvl6pPr marL="2467577" indent="-224325" defTabSz="914437" eaLnBrk="0" fontAlgn="base" hangingPunct="0">
              <a:spcBef>
                <a:spcPct val="0"/>
              </a:spcBef>
              <a:spcAft>
                <a:spcPct val="0"/>
              </a:spcAft>
              <a:defRPr sz="2400">
                <a:solidFill>
                  <a:schemeClr val="tx1"/>
                </a:solidFill>
                <a:latin typeface="Tahoma" panose="020B0604030504040204" pitchFamily="34" charset="0"/>
              </a:defRPr>
            </a:lvl6pPr>
            <a:lvl7pPr marL="2916227" indent="-224325" defTabSz="914437" eaLnBrk="0" fontAlgn="base" hangingPunct="0">
              <a:spcBef>
                <a:spcPct val="0"/>
              </a:spcBef>
              <a:spcAft>
                <a:spcPct val="0"/>
              </a:spcAft>
              <a:defRPr sz="2400">
                <a:solidFill>
                  <a:schemeClr val="tx1"/>
                </a:solidFill>
                <a:latin typeface="Tahoma" panose="020B0604030504040204" pitchFamily="34" charset="0"/>
              </a:defRPr>
            </a:lvl7pPr>
            <a:lvl8pPr marL="3364878" indent="-224325" defTabSz="914437" eaLnBrk="0" fontAlgn="base" hangingPunct="0">
              <a:spcBef>
                <a:spcPct val="0"/>
              </a:spcBef>
              <a:spcAft>
                <a:spcPct val="0"/>
              </a:spcAft>
              <a:defRPr sz="2400">
                <a:solidFill>
                  <a:schemeClr val="tx1"/>
                </a:solidFill>
                <a:latin typeface="Tahoma" panose="020B0604030504040204" pitchFamily="34" charset="0"/>
              </a:defRPr>
            </a:lvl8pPr>
            <a:lvl9pPr marL="3813528" indent="-224325" defTabSz="914437"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solidFill>
                  <a:prstClr val="black"/>
                </a:solidFill>
                <a:latin typeface="Times New Roman" panose="02020603050405020304" pitchFamily="18" charset="0"/>
              </a:rPr>
              <a:pPr/>
              <a:t>2</a:t>
            </a:fld>
            <a:endParaRPr lang="en-US" altLang="en-US" sz="1200" dirty="0">
              <a:solidFill>
                <a:prstClr val="black"/>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val="3129757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80CD854-F196-4E54-B35C-9C74AF04979F}" type="slidenum">
              <a:rPr lang="zh-CN" altLang="en-US" smtClean="0"/>
              <a:pPr/>
              <a:t>71</a:t>
            </a:fld>
            <a:endParaRPr lang="zh-CN" altLang="en-US"/>
          </a:p>
        </p:txBody>
      </p:sp>
    </p:spTree>
    <p:extLst>
      <p:ext uri="{BB962C8B-B14F-4D97-AF65-F5344CB8AC3E}">
        <p14:creationId xmlns:p14="http://schemas.microsoft.com/office/powerpoint/2010/main" val="1490466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7E13EF-56DF-477F-9799-2CC6E8A63DC6}" type="slidenum">
              <a:rPr lang="zh-CN" altLang="en-US" smtClean="0"/>
              <a:t>82</a:t>
            </a:fld>
            <a:endParaRPr lang="zh-CN" altLang="en-US"/>
          </a:p>
        </p:txBody>
      </p:sp>
    </p:spTree>
    <p:extLst>
      <p:ext uri="{BB962C8B-B14F-4D97-AF65-F5344CB8AC3E}">
        <p14:creationId xmlns:p14="http://schemas.microsoft.com/office/powerpoint/2010/main" val="869990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在奇异值矩阵中也是按照从大到小排列，而且奇异值的减少特别的快，在很多情况下，前</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甚至</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的奇异值的和就占了全部的奇异值之和的</a:t>
            </a:r>
            <a:r>
              <a:rPr lang="en-US" altLang="zh-CN" sz="1200" b="0" i="0" kern="1200" dirty="0" smtClean="0">
                <a:solidFill>
                  <a:schemeClr val="tx1"/>
                </a:solidFill>
                <a:effectLst/>
                <a:latin typeface="+mn-lt"/>
                <a:ea typeface="+mn-ea"/>
                <a:cs typeface="+mn-cs"/>
              </a:rPr>
              <a:t>99%</a:t>
            </a:r>
            <a:r>
              <a:rPr lang="zh-CN" altLang="en-US" sz="1200" b="0" i="0" kern="1200" dirty="0" smtClean="0">
                <a:solidFill>
                  <a:schemeClr val="tx1"/>
                </a:solidFill>
                <a:effectLst/>
                <a:latin typeface="+mn-lt"/>
                <a:ea typeface="+mn-ea"/>
                <a:cs typeface="+mn-cs"/>
              </a:rPr>
              <a:t>以上的比例。即可以用最大的</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个的奇异值和对应的左右奇异向量来近似描述矩阵。其中</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要比</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小很多</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矩阵</a:t>
            </a:r>
            <a:r>
              <a:rPr lang="en-US" altLang="zh-CN" sz="1200" b="0" i="0" kern="1200" dirty="0" smtClean="0">
                <a:solidFill>
                  <a:schemeClr val="tx1"/>
                </a:solidFill>
                <a:effectLst/>
                <a:latin typeface="+mn-lt"/>
                <a:ea typeface="+mn-ea"/>
                <a:cs typeface="+mn-cs"/>
              </a:rPr>
              <a:t>U</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定位为正交矩阵，矩阵</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定义为对角矩阵</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奇异值已经从大到小排序，即使去掉特征值小的那些特征，依然可以很好地重构出原始矩阵</a:t>
            </a:r>
            <a:endParaRPr lang="zh-CN" altLang="en-US" dirty="0"/>
          </a:p>
        </p:txBody>
      </p:sp>
      <p:sp>
        <p:nvSpPr>
          <p:cNvPr id="4" name="灯片编号占位符 3"/>
          <p:cNvSpPr>
            <a:spLocks noGrp="1"/>
          </p:cNvSpPr>
          <p:nvPr>
            <p:ph type="sldNum" sz="quarter" idx="10"/>
          </p:nvPr>
        </p:nvSpPr>
        <p:spPr/>
        <p:txBody>
          <a:bodyPr/>
          <a:lstStyle/>
          <a:p>
            <a:fld id="{480CD854-F196-4E54-B35C-9C74AF04979F}" type="slidenum">
              <a:rPr lang="zh-CN" altLang="en-US" smtClean="0"/>
              <a:pPr/>
              <a:t>84</a:t>
            </a:fld>
            <a:endParaRPr lang="zh-CN" altLang="en-US"/>
          </a:p>
        </p:txBody>
      </p:sp>
    </p:spTree>
    <p:extLst>
      <p:ext uri="{BB962C8B-B14F-4D97-AF65-F5344CB8AC3E}">
        <p14:creationId xmlns:p14="http://schemas.microsoft.com/office/powerpoint/2010/main" val="4082746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数据结构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图的最短路径之</a:t>
            </a:r>
            <a:r>
              <a:rPr lang="en-US" altLang="zh-CN" sz="1200" b="0" i="0" u="sng" kern="1200" dirty="0" err="1" smtClean="0">
                <a:solidFill>
                  <a:schemeClr val="tx1"/>
                </a:solidFill>
                <a:effectLst/>
                <a:latin typeface="+mn-lt"/>
                <a:ea typeface="+mn-ea"/>
                <a:cs typeface="+mn-cs"/>
              </a:rPr>
              <a:t>Djikstra</a:t>
            </a:r>
            <a:r>
              <a:rPr lang="zh-CN" altLang="en-US" sz="1200" b="0" i="0" kern="1200" dirty="0" smtClean="0">
                <a:solidFill>
                  <a:schemeClr val="tx1"/>
                </a:solidFill>
                <a:effectLst/>
                <a:latin typeface="+mn-lt"/>
                <a:ea typeface="+mn-ea"/>
                <a:cs typeface="+mn-cs"/>
              </a:rPr>
              <a:t>算法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迪杰斯特拉算法</a:t>
            </a:r>
            <a:r>
              <a:rPr lang="en-US" altLang="zh-CN" sz="1200" b="0" i="0" kern="1200" dirty="0" smtClean="0">
                <a:solidFill>
                  <a:schemeClr val="tx1"/>
                </a:solidFill>
                <a:effectLst/>
                <a:latin typeface="+mn-lt"/>
                <a:ea typeface="+mn-ea"/>
                <a:cs typeface="+mn-cs"/>
              </a:rPr>
              <a:t>) -</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多维标度分析</a:t>
            </a:r>
            <a:r>
              <a:rPr lang="en-US" altLang="zh-CN" sz="1200" b="0" i="0" kern="1200" dirty="0" smtClean="0">
                <a:solidFill>
                  <a:schemeClr val="tx1"/>
                </a:solidFill>
                <a:effectLst/>
                <a:latin typeface="+mn-lt"/>
                <a:ea typeface="+mn-ea"/>
                <a:cs typeface="+mn-cs"/>
              </a:rPr>
              <a:t>(multidimensional scaling ,MDS)</a:t>
            </a:r>
            <a:endParaRPr lang="zh-CN" altLang="en-US" dirty="0"/>
          </a:p>
        </p:txBody>
      </p:sp>
      <p:sp>
        <p:nvSpPr>
          <p:cNvPr id="4" name="灯片编号占位符 3"/>
          <p:cNvSpPr>
            <a:spLocks noGrp="1"/>
          </p:cNvSpPr>
          <p:nvPr>
            <p:ph type="sldNum" sz="quarter" idx="10"/>
          </p:nvPr>
        </p:nvSpPr>
        <p:spPr/>
        <p:txBody>
          <a:bodyPr/>
          <a:lstStyle/>
          <a:p>
            <a:fld id="{480CD854-F196-4E54-B35C-9C74AF04979F}" type="slidenum">
              <a:rPr lang="zh-CN" altLang="en-US" smtClean="0"/>
              <a:pPr/>
              <a:t>85</a:t>
            </a:fld>
            <a:endParaRPr lang="zh-CN" altLang="en-US"/>
          </a:p>
        </p:txBody>
      </p:sp>
    </p:spTree>
    <p:extLst>
      <p:ext uri="{BB962C8B-B14F-4D97-AF65-F5344CB8AC3E}">
        <p14:creationId xmlns:p14="http://schemas.microsoft.com/office/powerpoint/2010/main" val="3650671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miter lim="800000"/>
            <a:headEnd/>
            <a:tailEnd/>
          </a:ln>
        </p:spPr>
        <p:txBody>
          <a:bodyPr/>
          <a:lstStyle/>
          <a:p>
            <a:fld id="{45909C6A-6FD0-4530-99C5-E5B1D059FD85}" type="slidenum">
              <a:rPr lang="zh-CN" altLang="en-US">
                <a:ea typeface="宋体" charset="-122"/>
              </a:rPr>
              <a:pPr/>
              <a:t>88</a:t>
            </a:fld>
            <a:endParaRPr lang="en-US" altLang="zh-CN">
              <a:ea typeface="宋体" charset="-122"/>
            </a:endParaRPr>
          </a:p>
        </p:txBody>
      </p:sp>
      <p:sp>
        <p:nvSpPr>
          <p:cNvPr id="86019" name="Rectangle 7"/>
          <p:cNvSpPr txBox="1">
            <a:spLocks noGrp="1" noChangeArrowheads="1"/>
          </p:cNvSpPr>
          <p:nvPr/>
        </p:nvSpPr>
        <p:spPr bwMode="auto">
          <a:xfrm>
            <a:off x="3885615" y="8687039"/>
            <a:ext cx="2972385" cy="456962"/>
          </a:xfrm>
          <a:prstGeom prst="rect">
            <a:avLst/>
          </a:prstGeom>
          <a:noFill/>
          <a:ln w="9525">
            <a:noFill/>
            <a:miter lim="800000"/>
            <a:headEnd/>
            <a:tailEnd/>
          </a:ln>
        </p:spPr>
        <p:txBody>
          <a:bodyPr lIns="91758" tIns="45880" rIns="91758" bIns="45880" anchor="b"/>
          <a:lstStyle/>
          <a:p>
            <a:pPr algn="r" eaLnBrk="0" hangingPunct="0">
              <a:spcBef>
                <a:spcPct val="0"/>
              </a:spcBef>
              <a:buClrTx/>
              <a:buSzTx/>
              <a:buFontTx/>
              <a:buNone/>
            </a:pPr>
            <a:fld id="{C2E029D6-2D11-46CC-BB67-12EF3DDD69B8}" type="slidenum">
              <a:rPr lang="zh-CN" altLang="en-US" sz="1200"/>
              <a:pPr algn="r" eaLnBrk="0" hangingPunct="0">
                <a:spcBef>
                  <a:spcPct val="0"/>
                </a:spcBef>
                <a:buClrTx/>
                <a:buSzTx/>
                <a:buFontTx/>
                <a:buNone/>
              </a:pPr>
              <a:t>88</a:t>
            </a:fld>
            <a:endParaRPr lang="en-US" altLang="zh-CN" sz="1200" dirty="0"/>
          </a:p>
        </p:txBody>
      </p:sp>
      <p:sp>
        <p:nvSpPr>
          <p:cNvPr id="86020" name="Rectangle 2"/>
          <p:cNvSpPr>
            <a:spLocks noGrp="1" noRot="1" noChangeAspect="1" noChangeArrowheads="1" noTextEdit="1"/>
          </p:cNvSpPr>
          <p:nvPr>
            <p:ph type="sldImg"/>
          </p:nvPr>
        </p:nvSpPr>
        <p:spPr>
          <a:xfrm>
            <a:off x="1143000" y="684213"/>
            <a:ext cx="4573588" cy="3430587"/>
          </a:xfrm>
          <a:ln/>
        </p:spPr>
      </p:sp>
      <p:sp>
        <p:nvSpPr>
          <p:cNvPr id="86021" name="Rectangle 3"/>
          <p:cNvSpPr>
            <a:spLocks noGrp="1" noChangeArrowheads="1"/>
          </p:cNvSpPr>
          <p:nvPr>
            <p:ph type="body" idx="1"/>
          </p:nvPr>
        </p:nvSpPr>
        <p:spPr>
          <a:xfrm>
            <a:off x="914826" y="4343519"/>
            <a:ext cx="5028350" cy="4115835"/>
          </a:xfrm>
          <a:noFill/>
        </p:spPr>
        <p:txBody>
          <a:bodyPr lIns="91758" tIns="45880" rIns="91758" bIns="45880"/>
          <a:lstStyle/>
          <a:p>
            <a:pPr lvl="1">
              <a:lnSpc>
                <a:spcPct val="125000"/>
              </a:lnSpc>
              <a:spcBef>
                <a:spcPts val="600"/>
              </a:spcBef>
              <a:spcAft>
                <a:spcPts val="600"/>
              </a:spcAft>
              <a:buSzPct val="100000"/>
              <a:buFont typeface="Wingdings" panose="05000000000000000000" pitchFamily="2" charset="2"/>
              <a:buChar char="ü"/>
              <a:defRPr/>
            </a:pPr>
            <a:r>
              <a:rPr lang="zh-CN" altLang="en-US" sz="2400" dirty="0" smtClean="0">
                <a:solidFill>
                  <a:srgbClr val="0000FF"/>
                </a:solidFill>
                <a:latin typeface="楷体" panose="02010609060101010101" pitchFamily="49" charset="-122"/>
                <a:ea typeface="楷体" panose="02010609060101010101" pitchFamily="49" charset="-122"/>
                <a:cs typeface="Calibri" panose="020F0502020204030204" charset="0"/>
              </a:rPr>
              <a:t>线性回归：</a:t>
            </a:r>
            <a:r>
              <a:rPr lang="zh-CN" altLang="en-US" sz="2400" dirty="0" smtClean="0">
                <a:latin typeface="楷体" panose="02010609060101010101" pitchFamily="49" charset="-122"/>
                <a:ea typeface="楷体" panose="02010609060101010101" pitchFamily="49" charset="-122"/>
                <a:cs typeface="Calibri" panose="020F0502020204030204" charset="0"/>
              </a:rPr>
              <a:t>数据被拟合为一条直线</a:t>
            </a:r>
            <a:r>
              <a:rPr lang="en-US" altLang="zh-CN" sz="2400" i="1" dirty="0" smtClean="0">
                <a:solidFill>
                  <a:srgbClr val="0000FF"/>
                </a:solidFill>
                <a:latin typeface="楷体" panose="02010609060101010101" pitchFamily="49" charset="-122"/>
                <a:ea typeface="楷体" panose="02010609060101010101" pitchFamily="49" charset="-122"/>
                <a:cs typeface="Calibri" panose="020F0502020204030204" charset="0"/>
              </a:rPr>
              <a:t>Y</a:t>
            </a:r>
            <a:r>
              <a:rPr lang="en-US" altLang="zh-CN" sz="2400" dirty="0" smtClean="0">
                <a:solidFill>
                  <a:srgbClr val="0000FF"/>
                </a:solidFill>
                <a:latin typeface="楷体" panose="02010609060101010101" pitchFamily="49" charset="-122"/>
                <a:ea typeface="楷体" panose="02010609060101010101" pitchFamily="49" charset="-122"/>
                <a:cs typeface="Calibri" panose="020F0502020204030204" charset="0"/>
              </a:rPr>
              <a:t> = </a:t>
            </a:r>
            <a:r>
              <a:rPr lang="en-US" altLang="zh-CN" sz="2400" i="1" dirty="0" smtClean="0">
                <a:solidFill>
                  <a:srgbClr val="0000FF"/>
                </a:solidFill>
                <a:latin typeface="楷体" panose="02010609060101010101" pitchFamily="49" charset="-122"/>
                <a:ea typeface="楷体" panose="02010609060101010101" pitchFamily="49" charset="-122"/>
                <a:cs typeface="Calibri" panose="020F0502020204030204" charset="0"/>
              </a:rPr>
              <a:t>w X </a:t>
            </a:r>
            <a:r>
              <a:rPr lang="en-US" altLang="zh-CN" sz="2400" dirty="0" smtClean="0">
                <a:solidFill>
                  <a:srgbClr val="0000FF"/>
                </a:solidFill>
                <a:latin typeface="楷体" panose="02010609060101010101" pitchFamily="49" charset="-122"/>
                <a:ea typeface="楷体" panose="02010609060101010101" pitchFamily="49" charset="-122"/>
                <a:cs typeface="Calibri" panose="020F0502020204030204" charset="0"/>
              </a:rPr>
              <a:t>+ </a:t>
            </a:r>
            <a:r>
              <a:rPr lang="en-US" altLang="zh-CN" sz="2400" i="1" dirty="0" smtClean="0">
                <a:solidFill>
                  <a:srgbClr val="0000FF"/>
                </a:solidFill>
                <a:latin typeface="楷体" panose="02010609060101010101" pitchFamily="49" charset="-122"/>
                <a:ea typeface="楷体" panose="02010609060101010101" pitchFamily="49" charset="-122"/>
                <a:cs typeface="Calibri" panose="020F0502020204030204" charset="0"/>
              </a:rPr>
              <a:t>b</a:t>
            </a:r>
          </a:p>
          <a:p>
            <a:pPr lvl="2">
              <a:lnSpc>
                <a:spcPct val="125000"/>
              </a:lnSpc>
              <a:spcBef>
                <a:spcPts val="600"/>
              </a:spcBef>
              <a:spcAft>
                <a:spcPts val="600"/>
              </a:spcAft>
              <a:buSzPct val="100000"/>
              <a:defRPr/>
            </a:pPr>
            <a:r>
              <a:rPr lang="zh-CN" altLang="en-US" sz="2400" dirty="0" smtClean="0">
                <a:latin typeface="楷体" panose="02010609060101010101" pitchFamily="49" charset="-122"/>
                <a:ea typeface="楷体" panose="02010609060101010101" pitchFamily="49" charset="-122"/>
                <a:cs typeface="Calibri" panose="020F0502020204030204" charset="0"/>
              </a:rPr>
              <a:t>两个回归系数，</a:t>
            </a:r>
            <a:r>
              <a:rPr lang="en-US" altLang="zh-CN" sz="2400" i="1" dirty="0" smtClean="0">
                <a:solidFill>
                  <a:srgbClr val="0000FF"/>
                </a:solidFill>
                <a:latin typeface="楷体" panose="02010609060101010101" pitchFamily="49" charset="-122"/>
                <a:ea typeface="楷体" panose="02010609060101010101" pitchFamily="49" charset="-122"/>
                <a:cs typeface="Calibri" panose="020F0502020204030204" charset="0"/>
              </a:rPr>
              <a:t>w</a:t>
            </a:r>
            <a:r>
              <a:rPr lang="zh-CN" altLang="en-US" sz="2400" dirty="0" smtClean="0">
                <a:latin typeface="楷体" panose="02010609060101010101" pitchFamily="49" charset="-122"/>
                <a:ea typeface="楷体" panose="02010609060101010101" pitchFamily="49" charset="-122"/>
                <a:cs typeface="Calibri" panose="020F0502020204030204" charset="0"/>
              </a:rPr>
              <a:t>和</a:t>
            </a:r>
            <a:r>
              <a:rPr lang="en-US" altLang="zh-CN" sz="2400" i="1" dirty="0" smtClean="0">
                <a:solidFill>
                  <a:srgbClr val="0000FF"/>
                </a:solidFill>
                <a:latin typeface="楷体" panose="02010609060101010101" pitchFamily="49" charset="-122"/>
                <a:ea typeface="楷体" panose="02010609060101010101" pitchFamily="49" charset="-122"/>
                <a:cs typeface="Calibri" panose="020F0502020204030204" charset="0"/>
              </a:rPr>
              <a:t>b</a:t>
            </a:r>
            <a:r>
              <a:rPr lang="zh-CN" altLang="en-US" sz="2400" dirty="0" smtClean="0">
                <a:latin typeface="楷体" panose="02010609060101010101" pitchFamily="49" charset="-122"/>
                <a:ea typeface="楷体" panose="02010609060101010101" pitchFamily="49" charset="-122"/>
                <a:cs typeface="Calibri" panose="020F0502020204030204" charset="0"/>
              </a:rPr>
              <a:t>，由手头数据来进行估算</a:t>
            </a:r>
          </a:p>
          <a:p>
            <a:pPr lvl="2">
              <a:lnSpc>
                <a:spcPct val="125000"/>
              </a:lnSpc>
              <a:spcBef>
                <a:spcPts val="600"/>
              </a:spcBef>
              <a:spcAft>
                <a:spcPts val="600"/>
              </a:spcAft>
              <a:buSzPct val="100000"/>
              <a:defRPr/>
            </a:pPr>
            <a:r>
              <a:rPr lang="zh-CN" altLang="en-US" sz="2400" dirty="0" smtClean="0">
                <a:latin typeface="楷体" panose="02010609060101010101" pitchFamily="49" charset="-122"/>
                <a:ea typeface="楷体" panose="02010609060101010101" pitchFamily="49" charset="-122"/>
                <a:cs typeface="Calibri" panose="020F0502020204030204" charset="0"/>
              </a:rPr>
              <a:t>通常适用</a:t>
            </a:r>
            <a:r>
              <a:rPr lang="zh-CN" altLang="en-US" sz="2400" dirty="0" smtClean="0">
                <a:solidFill>
                  <a:srgbClr val="0000FF"/>
                </a:solidFill>
                <a:latin typeface="楷体" panose="02010609060101010101" pitchFamily="49" charset="-122"/>
                <a:ea typeface="楷体" panose="02010609060101010101" pitchFamily="49" charset="-122"/>
                <a:cs typeface="Calibri" panose="020F0502020204030204" charset="0"/>
              </a:rPr>
              <a:t>最小二乘法</a:t>
            </a:r>
            <a:r>
              <a:rPr lang="zh-CN" altLang="en-US" sz="2400" dirty="0" smtClean="0">
                <a:latin typeface="楷体" panose="02010609060101010101" pitchFamily="49" charset="-122"/>
                <a:ea typeface="楷体" panose="02010609060101010101" pitchFamily="49" charset="-122"/>
                <a:cs typeface="Calibri" panose="020F0502020204030204" charset="0"/>
              </a:rPr>
              <a:t>来确定这条直线</a:t>
            </a:r>
          </a:p>
          <a:p>
            <a:endParaRPr lang="zh-CN" altLang="en-US" dirty="0" smtClean="0"/>
          </a:p>
        </p:txBody>
      </p:sp>
    </p:spTree>
    <p:extLst>
      <p:ext uri="{BB962C8B-B14F-4D97-AF65-F5344CB8AC3E}">
        <p14:creationId xmlns:p14="http://schemas.microsoft.com/office/powerpoint/2010/main" val="1284390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869EDEEB-7CCB-47EB-9288-30627C2F7EC7}" type="slidenum">
              <a:rPr lang="zh-CN" altLang="en-US">
                <a:ea typeface="宋体" charset="-122"/>
              </a:rPr>
              <a:pPr/>
              <a:t>100</a:t>
            </a:fld>
            <a:endParaRPr lang="en-US" altLang="zh-CN">
              <a:ea typeface="宋体" charset="-122"/>
            </a:endParaRPr>
          </a:p>
        </p:txBody>
      </p:sp>
      <p:sp>
        <p:nvSpPr>
          <p:cNvPr id="89091" name="Rectangle 7"/>
          <p:cNvSpPr txBox="1">
            <a:spLocks noGrp="1" noChangeArrowheads="1"/>
          </p:cNvSpPr>
          <p:nvPr/>
        </p:nvSpPr>
        <p:spPr bwMode="auto">
          <a:xfrm>
            <a:off x="3885615" y="8687039"/>
            <a:ext cx="2972385" cy="456962"/>
          </a:xfrm>
          <a:prstGeom prst="rect">
            <a:avLst/>
          </a:prstGeom>
          <a:noFill/>
          <a:ln w="9525">
            <a:noFill/>
            <a:miter lim="800000"/>
            <a:headEnd/>
            <a:tailEnd/>
          </a:ln>
        </p:spPr>
        <p:txBody>
          <a:bodyPr lIns="91758" tIns="45880" rIns="91758" bIns="45880" anchor="b"/>
          <a:lstStyle/>
          <a:p>
            <a:pPr algn="r" eaLnBrk="0" hangingPunct="0">
              <a:spcBef>
                <a:spcPct val="0"/>
              </a:spcBef>
              <a:buClrTx/>
              <a:buSzTx/>
              <a:buFontTx/>
              <a:buNone/>
            </a:pPr>
            <a:fld id="{1381D515-DB0C-4131-B6CF-629CEB32927F}" type="slidenum">
              <a:rPr lang="zh-CN" altLang="en-US" sz="1200"/>
              <a:pPr algn="r" eaLnBrk="0" hangingPunct="0">
                <a:spcBef>
                  <a:spcPct val="0"/>
                </a:spcBef>
                <a:buClrTx/>
                <a:buSzTx/>
                <a:buFontTx/>
                <a:buNone/>
              </a:pPr>
              <a:t>100</a:t>
            </a:fld>
            <a:endParaRPr lang="en-US" altLang="zh-CN" sz="1200" dirty="0"/>
          </a:p>
        </p:txBody>
      </p:sp>
      <p:sp>
        <p:nvSpPr>
          <p:cNvPr id="89092" name="Rectangle 2"/>
          <p:cNvSpPr>
            <a:spLocks noGrp="1" noRot="1" noChangeAspect="1" noChangeArrowheads="1" noTextEdit="1"/>
          </p:cNvSpPr>
          <p:nvPr>
            <p:ph type="sldImg"/>
          </p:nvPr>
        </p:nvSpPr>
        <p:spPr>
          <a:xfrm>
            <a:off x="1143000" y="684213"/>
            <a:ext cx="4573588" cy="3430587"/>
          </a:xfrm>
          <a:ln/>
        </p:spPr>
      </p:sp>
      <p:sp>
        <p:nvSpPr>
          <p:cNvPr id="89093" name="Rectangle 3"/>
          <p:cNvSpPr>
            <a:spLocks noGrp="1" noChangeArrowheads="1"/>
          </p:cNvSpPr>
          <p:nvPr>
            <p:ph type="body" idx="1"/>
          </p:nvPr>
        </p:nvSpPr>
        <p:spPr>
          <a:xfrm>
            <a:off x="914826" y="4343519"/>
            <a:ext cx="5028350" cy="4115835"/>
          </a:xfrm>
          <a:noFill/>
        </p:spPr>
        <p:txBody>
          <a:bodyPr lIns="91758" tIns="45880" rIns="91758" bIns="45880"/>
          <a:lstStyle/>
          <a:p>
            <a:endParaRPr lang="zh-CN" altLang="en-US" smtClean="0"/>
          </a:p>
        </p:txBody>
      </p:sp>
    </p:spTree>
    <p:extLst>
      <p:ext uri="{BB962C8B-B14F-4D97-AF65-F5344CB8AC3E}">
        <p14:creationId xmlns:p14="http://schemas.microsoft.com/office/powerpoint/2010/main" val="3493457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miter lim="800000"/>
            <a:headEnd/>
            <a:tailEnd/>
          </a:ln>
        </p:spPr>
        <p:txBody>
          <a:bodyPr/>
          <a:lstStyle/>
          <a:p>
            <a:fld id="{ACD8752B-8A44-4BE0-95E0-ACDF76F245D4}" type="slidenum">
              <a:rPr lang="zh-CN" altLang="en-US">
                <a:ea typeface="宋体" charset="-122"/>
              </a:rPr>
              <a:pPr/>
              <a:t>101</a:t>
            </a:fld>
            <a:endParaRPr lang="en-US" altLang="zh-CN">
              <a:ea typeface="宋体" charset="-122"/>
            </a:endParaRPr>
          </a:p>
        </p:txBody>
      </p:sp>
      <p:sp>
        <p:nvSpPr>
          <p:cNvPr id="90115" name="Rectangle 7"/>
          <p:cNvSpPr txBox="1">
            <a:spLocks noGrp="1" noChangeArrowheads="1"/>
          </p:cNvSpPr>
          <p:nvPr/>
        </p:nvSpPr>
        <p:spPr bwMode="auto">
          <a:xfrm>
            <a:off x="3885615" y="8687039"/>
            <a:ext cx="2972385" cy="456962"/>
          </a:xfrm>
          <a:prstGeom prst="rect">
            <a:avLst/>
          </a:prstGeom>
          <a:noFill/>
          <a:ln w="9525">
            <a:noFill/>
            <a:miter lim="800000"/>
            <a:headEnd/>
            <a:tailEnd/>
          </a:ln>
        </p:spPr>
        <p:txBody>
          <a:bodyPr lIns="91758" tIns="45880" rIns="91758" bIns="45880" anchor="b"/>
          <a:lstStyle/>
          <a:p>
            <a:pPr algn="r" eaLnBrk="0" hangingPunct="0">
              <a:spcBef>
                <a:spcPct val="0"/>
              </a:spcBef>
              <a:buClrTx/>
              <a:buSzTx/>
              <a:buFontTx/>
              <a:buNone/>
            </a:pPr>
            <a:fld id="{41DFB400-ADD8-4D6D-80FE-8A39B74B2BBD}" type="slidenum">
              <a:rPr lang="zh-CN" altLang="en-US" sz="1200"/>
              <a:pPr algn="r" eaLnBrk="0" hangingPunct="0">
                <a:spcBef>
                  <a:spcPct val="0"/>
                </a:spcBef>
                <a:buClrTx/>
                <a:buSzTx/>
                <a:buFontTx/>
                <a:buNone/>
              </a:pPr>
              <a:t>101</a:t>
            </a:fld>
            <a:endParaRPr lang="en-US" altLang="zh-CN" sz="1200" dirty="0"/>
          </a:p>
        </p:txBody>
      </p:sp>
      <p:sp>
        <p:nvSpPr>
          <p:cNvPr id="90116" name="Rectangle 2"/>
          <p:cNvSpPr>
            <a:spLocks noGrp="1" noRot="1" noChangeAspect="1" noChangeArrowheads="1" noTextEdit="1"/>
          </p:cNvSpPr>
          <p:nvPr>
            <p:ph type="sldImg"/>
          </p:nvPr>
        </p:nvSpPr>
        <p:spPr>
          <a:xfrm>
            <a:off x="1143000" y="684213"/>
            <a:ext cx="4573588" cy="3430587"/>
          </a:xfrm>
          <a:ln/>
        </p:spPr>
      </p:sp>
      <p:sp>
        <p:nvSpPr>
          <p:cNvPr id="90117" name="Rectangle 3"/>
          <p:cNvSpPr>
            <a:spLocks noGrp="1" noChangeArrowheads="1"/>
          </p:cNvSpPr>
          <p:nvPr>
            <p:ph type="body" idx="1"/>
          </p:nvPr>
        </p:nvSpPr>
        <p:spPr>
          <a:xfrm>
            <a:off x="914826" y="4343519"/>
            <a:ext cx="5028350" cy="4115835"/>
          </a:xfrm>
          <a:noFill/>
        </p:spPr>
        <p:txBody>
          <a:bodyPr lIns="91758" tIns="45880" rIns="91758" bIns="45880"/>
          <a:lstStyle/>
          <a:p>
            <a:endParaRPr lang="zh-CN" altLang="en-US" smtClean="0"/>
          </a:p>
        </p:txBody>
      </p:sp>
    </p:spTree>
    <p:extLst>
      <p:ext uri="{BB962C8B-B14F-4D97-AF65-F5344CB8AC3E}">
        <p14:creationId xmlns:p14="http://schemas.microsoft.com/office/powerpoint/2010/main" val="53580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miter lim="800000"/>
            <a:headEnd/>
            <a:tailEnd/>
          </a:ln>
        </p:spPr>
        <p:txBody>
          <a:bodyPr/>
          <a:lstStyle/>
          <a:p>
            <a:fld id="{ACD8752B-8A44-4BE0-95E0-ACDF76F245D4}" type="slidenum">
              <a:rPr lang="zh-CN" altLang="en-US">
                <a:ea typeface="宋体" charset="-122"/>
              </a:rPr>
              <a:pPr/>
              <a:t>102</a:t>
            </a:fld>
            <a:endParaRPr lang="en-US" altLang="zh-CN">
              <a:ea typeface="宋体" charset="-122"/>
            </a:endParaRPr>
          </a:p>
        </p:txBody>
      </p:sp>
      <p:sp>
        <p:nvSpPr>
          <p:cNvPr id="90115" name="Rectangle 7"/>
          <p:cNvSpPr txBox="1">
            <a:spLocks noGrp="1" noChangeArrowheads="1"/>
          </p:cNvSpPr>
          <p:nvPr/>
        </p:nvSpPr>
        <p:spPr bwMode="auto">
          <a:xfrm>
            <a:off x="3885615" y="8687039"/>
            <a:ext cx="2972385" cy="456962"/>
          </a:xfrm>
          <a:prstGeom prst="rect">
            <a:avLst/>
          </a:prstGeom>
          <a:noFill/>
          <a:ln w="9525">
            <a:noFill/>
            <a:miter lim="800000"/>
            <a:headEnd/>
            <a:tailEnd/>
          </a:ln>
        </p:spPr>
        <p:txBody>
          <a:bodyPr lIns="91758" tIns="45880" rIns="91758" bIns="45880" anchor="b"/>
          <a:lstStyle/>
          <a:p>
            <a:pPr algn="r" eaLnBrk="0" hangingPunct="0">
              <a:spcBef>
                <a:spcPct val="0"/>
              </a:spcBef>
              <a:buClrTx/>
              <a:buSzTx/>
              <a:buFontTx/>
              <a:buNone/>
            </a:pPr>
            <a:fld id="{41DFB400-ADD8-4D6D-80FE-8A39B74B2BBD}" type="slidenum">
              <a:rPr lang="zh-CN" altLang="en-US" sz="1200"/>
              <a:pPr algn="r" eaLnBrk="0" hangingPunct="0">
                <a:spcBef>
                  <a:spcPct val="0"/>
                </a:spcBef>
                <a:buClrTx/>
                <a:buSzTx/>
                <a:buFontTx/>
                <a:buNone/>
              </a:pPr>
              <a:t>102</a:t>
            </a:fld>
            <a:endParaRPr lang="en-US" altLang="zh-CN" sz="1200" dirty="0"/>
          </a:p>
        </p:txBody>
      </p:sp>
      <p:sp>
        <p:nvSpPr>
          <p:cNvPr id="90116" name="Rectangle 2"/>
          <p:cNvSpPr>
            <a:spLocks noGrp="1" noRot="1" noChangeAspect="1" noChangeArrowheads="1" noTextEdit="1"/>
          </p:cNvSpPr>
          <p:nvPr>
            <p:ph type="sldImg"/>
          </p:nvPr>
        </p:nvSpPr>
        <p:spPr>
          <a:xfrm>
            <a:off x="1143000" y="684213"/>
            <a:ext cx="4573588" cy="3430587"/>
          </a:xfrm>
          <a:ln/>
        </p:spPr>
      </p:sp>
      <p:sp>
        <p:nvSpPr>
          <p:cNvPr id="90117" name="Rectangle 3"/>
          <p:cNvSpPr>
            <a:spLocks noGrp="1" noChangeArrowheads="1"/>
          </p:cNvSpPr>
          <p:nvPr>
            <p:ph type="body" idx="1"/>
          </p:nvPr>
        </p:nvSpPr>
        <p:spPr>
          <a:xfrm>
            <a:off x="914826" y="4343519"/>
            <a:ext cx="5028350" cy="4115835"/>
          </a:xfrm>
          <a:noFill/>
        </p:spPr>
        <p:txBody>
          <a:bodyPr lIns="91758" tIns="45880" rIns="91758" bIns="45880"/>
          <a:lstStyle/>
          <a:p>
            <a:endParaRPr lang="zh-CN" altLang="en-US" smtClean="0"/>
          </a:p>
        </p:txBody>
      </p:sp>
    </p:spTree>
    <p:extLst>
      <p:ext uri="{BB962C8B-B14F-4D97-AF65-F5344CB8AC3E}">
        <p14:creationId xmlns:p14="http://schemas.microsoft.com/office/powerpoint/2010/main" val="24690787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miter lim="800000"/>
            <a:headEnd/>
            <a:tailEnd/>
          </a:ln>
        </p:spPr>
        <p:txBody>
          <a:bodyPr/>
          <a:lstStyle/>
          <a:p>
            <a:fld id="{ACD8752B-8A44-4BE0-95E0-ACDF76F245D4}" type="slidenum">
              <a:rPr lang="zh-CN" altLang="en-US">
                <a:ea typeface="宋体" charset="-122"/>
              </a:rPr>
              <a:pPr/>
              <a:t>103</a:t>
            </a:fld>
            <a:endParaRPr lang="en-US" altLang="zh-CN">
              <a:ea typeface="宋体" charset="-122"/>
            </a:endParaRPr>
          </a:p>
        </p:txBody>
      </p:sp>
      <p:sp>
        <p:nvSpPr>
          <p:cNvPr id="90115" name="Rectangle 7"/>
          <p:cNvSpPr txBox="1">
            <a:spLocks noGrp="1" noChangeArrowheads="1"/>
          </p:cNvSpPr>
          <p:nvPr/>
        </p:nvSpPr>
        <p:spPr bwMode="auto">
          <a:xfrm>
            <a:off x="3885615" y="8687039"/>
            <a:ext cx="2972385" cy="456962"/>
          </a:xfrm>
          <a:prstGeom prst="rect">
            <a:avLst/>
          </a:prstGeom>
          <a:noFill/>
          <a:ln w="9525">
            <a:noFill/>
            <a:miter lim="800000"/>
            <a:headEnd/>
            <a:tailEnd/>
          </a:ln>
        </p:spPr>
        <p:txBody>
          <a:bodyPr lIns="91758" tIns="45880" rIns="91758" bIns="45880" anchor="b"/>
          <a:lstStyle/>
          <a:p>
            <a:pPr algn="r" eaLnBrk="0" hangingPunct="0">
              <a:spcBef>
                <a:spcPct val="0"/>
              </a:spcBef>
              <a:buClrTx/>
              <a:buSzTx/>
              <a:buFontTx/>
              <a:buNone/>
            </a:pPr>
            <a:fld id="{41DFB400-ADD8-4D6D-80FE-8A39B74B2BBD}" type="slidenum">
              <a:rPr lang="zh-CN" altLang="en-US" sz="1200"/>
              <a:pPr algn="r" eaLnBrk="0" hangingPunct="0">
                <a:spcBef>
                  <a:spcPct val="0"/>
                </a:spcBef>
                <a:buClrTx/>
                <a:buSzTx/>
                <a:buFontTx/>
                <a:buNone/>
              </a:pPr>
              <a:t>103</a:t>
            </a:fld>
            <a:endParaRPr lang="en-US" altLang="zh-CN" sz="1200" dirty="0"/>
          </a:p>
        </p:txBody>
      </p:sp>
      <p:sp>
        <p:nvSpPr>
          <p:cNvPr id="90116" name="Rectangle 2"/>
          <p:cNvSpPr>
            <a:spLocks noGrp="1" noRot="1" noChangeAspect="1" noChangeArrowheads="1" noTextEdit="1"/>
          </p:cNvSpPr>
          <p:nvPr>
            <p:ph type="sldImg"/>
          </p:nvPr>
        </p:nvSpPr>
        <p:spPr>
          <a:xfrm>
            <a:off x="1143000" y="684213"/>
            <a:ext cx="4573588" cy="3430587"/>
          </a:xfrm>
          <a:ln/>
        </p:spPr>
      </p:sp>
      <p:sp>
        <p:nvSpPr>
          <p:cNvPr id="90117" name="Rectangle 3"/>
          <p:cNvSpPr>
            <a:spLocks noGrp="1" noChangeArrowheads="1"/>
          </p:cNvSpPr>
          <p:nvPr>
            <p:ph type="body" idx="1"/>
          </p:nvPr>
        </p:nvSpPr>
        <p:spPr>
          <a:xfrm>
            <a:off x="914826" y="4343519"/>
            <a:ext cx="5028350" cy="4115835"/>
          </a:xfrm>
          <a:noFill/>
        </p:spPr>
        <p:txBody>
          <a:bodyPr lIns="91758" tIns="45880" rIns="91758" bIns="45880"/>
          <a:lstStyle/>
          <a:p>
            <a:endParaRPr lang="zh-CN" altLang="en-US" smtClean="0"/>
          </a:p>
        </p:txBody>
      </p:sp>
    </p:spTree>
    <p:extLst>
      <p:ext uri="{BB962C8B-B14F-4D97-AF65-F5344CB8AC3E}">
        <p14:creationId xmlns:p14="http://schemas.microsoft.com/office/powerpoint/2010/main" val="3309680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ahoma" panose="020B0604030504040204" pitchFamily="34" charset="0"/>
              </a:defRPr>
            </a:lvl1pPr>
            <a:lvl2pPr marL="729057" indent="-280406" defTabSz="914437" eaLnBrk="0" hangingPunct="0">
              <a:defRPr sz="2400">
                <a:solidFill>
                  <a:schemeClr val="tx1"/>
                </a:solidFill>
                <a:latin typeface="Tahoma" panose="020B0604030504040204" pitchFamily="34" charset="0"/>
              </a:defRPr>
            </a:lvl2pPr>
            <a:lvl3pPr marL="1121626" indent="-224325" defTabSz="914437" eaLnBrk="0" hangingPunct="0">
              <a:defRPr sz="2400">
                <a:solidFill>
                  <a:schemeClr val="tx1"/>
                </a:solidFill>
                <a:latin typeface="Tahoma" panose="020B0604030504040204" pitchFamily="34" charset="0"/>
              </a:defRPr>
            </a:lvl3pPr>
            <a:lvl4pPr marL="1570276" indent="-224325" defTabSz="914437" eaLnBrk="0" hangingPunct="0">
              <a:defRPr sz="2400">
                <a:solidFill>
                  <a:schemeClr val="tx1"/>
                </a:solidFill>
                <a:latin typeface="Tahoma" panose="020B0604030504040204" pitchFamily="34" charset="0"/>
              </a:defRPr>
            </a:lvl4pPr>
            <a:lvl5pPr marL="2018927" indent="-224325" defTabSz="914437" eaLnBrk="0" hangingPunct="0">
              <a:defRPr sz="2400">
                <a:solidFill>
                  <a:schemeClr val="tx1"/>
                </a:solidFill>
                <a:latin typeface="Tahoma" panose="020B0604030504040204" pitchFamily="34" charset="0"/>
              </a:defRPr>
            </a:lvl5pPr>
            <a:lvl6pPr marL="2467577" indent="-224325" defTabSz="914437" eaLnBrk="0" fontAlgn="base" hangingPunct="0">
              <a:spcBef>
                <a:spcPct val="0"/>
              </a:spcBef>
              <a:spcAft>
                <a:spcPct val="0"/>
              </a:spcAft>
              <a:defRPr sz="2400">
                <a:solidFill>
                  <a:schemeClr val="tx1"/>
                </a:solidFill>
                <a:latin typeface="Tahoma" panose="020B0604030504040204" pitchFamily="34" charset="0"/>
              </a:defRPr>
            </a:lvl6pPr>
            <a:lvl7pPr marL="2916227" indent="-224325" defTabSz="914437" eaLnBrk="0" fontAlgn="base" hangingPunct="0">
              <a:spcBef>
                <a:spcPct val="0"/>
              </a:spcBef>
              <a:spcAft>
                <a:spcPct val="0"/>
              </a:spcAft>
              <a:defRPr sz="2400">
                <a:solidFill>
                  <a:schemeClr val="tx1"/>
                </a:solidFill>
                <a:latin typeface="Tahoma" panose="020B0604030504040204" pitchFamily="34" charset="0"/>
              </a:defRPr>
            </a:lvl7pPr>
            <a:lvl8pPr marL="3364878" indent="-224325" defTabSz="914437" eaLnBrk="0" fontAlgn="base" hangingPunct="0">
              <a:spcBef>
                <a:spcPct val="0"/>
              </a:spcBef>
              <a:spcAft>
                <a:spcPct val="0"/>
              </a:spcAft>
              <a:defRPr sz="2400">
                <a:solidFill>
                  <a:schemeClr val="tx1"/>
                </a:solidFill>
                <a:latin typeface="Tahoma" panose="020B0604030504040204" pitchFamily="34" charset="0"/>
              </a:defRPr>
            </a:lvl8pPr>
            <a:lvl9pPr marL="3813528" indent="-224325" defTabSz="914437"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solidFill>
                  <a:prstClr val="black"/>
                </a:solidFill>
                <a:latin typeface="Times New Roman" panose="02020603050405020304" pitchFamily="18" charset="0"/>
              </a:rPr>
              <a:pPr/>
              <a:t>106</a:t>
            </a:fld>
            <a:endParaRPr lang="en-US" altLang="en-US" sz="1200" dirty="0">
              <a:solidFill>
                <a:prstClr val="black"/>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val="1742196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defTabSz="91122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9112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911225"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911225"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911225"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9pPr>
          </a:lstStyle>
          <a:p>
            <a:fld id="{E3AC9B42-E7D1-445F-90E6-355BF6B69AF0}" type="slidenum">
              <a:rPr lang="zh-CN" altLang="en-US" sz="1200"/>
              <a:pPr/>
              <a:t>12</a:t>
            </a:fld>
            <a:endParaRPr lang="en-US" altLang="zh-CN" sz="1200"/>
          </a:p>
        </p:txBody>
      </p:sp>
      <p:sp>
        <p:nvSpPr>
          <p:cNvPr id="71683" name="Rectangle 2"/>
          <p:cNvSpPr>
            <a:spLocks noGrp="1" noRot="1" noChangeAspect="1" noChangeArrowheads="1" noTextEdit="1"/>
          </p:cNvSpPr>
          <p:nvPr>
            <p:ph type="sldImg"/>
          </p:nvPr>
        </p:nvSpPr>
        <p:spPr>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zh-CN" altLang="en-US" smtClean="0"/>
          </a:p>
        </p:txBody>
      </p:sp>
    </p:spTree>
    <p:extLst>
      <p:ext uri="{BB962C8B-B14F-4D97-AF65-F5344CB8AC3E}">
        <p14:creationId xmlns:p14="http://schemas.microsoft.com/office/powerpoint/2010/main" val="21036045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将给定属性的整组值映射到新属性的函数</a:t>
            </a:r>
            <a:endParaRPr lang="zh-CN" altLang="en-US" dirty="0"/>
          </a:p>
        </p:txBody>
      </p:sp>
      <p:sp>
        <p:nvSpPr>
          <p:cNvPr id="4" name="灯片编号占位符 3"/>
          <p:cNvSpPr>
            <a:spLocks noGrp="1"/>
          </p:cNvSpPr>
          <p:nvPr>
            <p:ph type="sldNum" sz="quarter" idx="10"/>
          </p:nvPr>
        </p:nvSpPr>
        <p:spPr/>
        <p:txBody>
          <a:bodyPr/>
          <a:lstStyle/>
          <a:p>
            <a:fld id="{480CD854-F196-4E54-B35C-9C74AF04979F}" type="slidenum">
              <a:rPr lang="zh-CN" altLang="en-US" smtClean="0"/>
              <a:pPr/>
              <a:t>108</a:t>
            </a:fld>
            <a:endParaRPr lang="zh-CN" altLang="en-US"/>
          </a:p>
        </p:txBody>
      </p:sp>
    </p:spTree>
    <p:extLst>
      <p:ext uri="{BB962C8B-B14F-4D97-AF65-F5344CB8AC3E}">
        <p14:creationId xmlns:p14="http://schemas.microsoft.com/office/powerpoint/2010/main" val="205629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dirty="0" smtClean="0">
                <a:latin typeface="楷体" panose="02010609060101010101" pitchFamily="49" charset="-122"/>
                <a:ea typeface="楷体" panose="02010609060101010101" pitchFamily="49" charset="-122"/>
              </a:rPr>
              <a:t>离散化</a:t>
            </a:r>
            <a:endParaRPr lang="en-US" altLang="zh-CN" sz="2400" dirty="0" smtClean="0">
              <a:latin typeface="楷体" panose="02010609060101010101" pitchFamily="49" charset="-122"/>
              <a:ea typeface="楷体" panose="02010609060101010101" pitchFamily="49" charset="-122"/>
            </a:endParaRPr>
          </a:p>
          <a:p>
            <a:pPr lvl="1">
              <a:lnSpc>
                <a:spcPct val="125000"/>
              </a:lnSpc>
              <a:spcBef>
                <a:spcPts val="600"/>
              </a:spcBef>
              <a:buSzPct val="100000"/>
              <a:buFont typeface="Wingdings" panose="05000000000000000000" pitchFamily="2" charset="2"/>
              <a:buChar char="ü"/>
              <a:defRPr/>
            </a:pPr>
            <a:r>
              <a:rPr lang="zh-CN" altLang="en-US" sz="2400" dirty="0" smtClean="0">
                <a:latin typeface="楷体" panose="02010609060101010101" pitchFamily="49" charset="-122"/>
                <a:ea typeface="楷体" panose="02010609060101010101" pitchFamily="49" charset="-122"/>
                <a:cs typeface="Calibri" panose="020F0502020204030204" charset="0"/>
              </a:rPr>
              <a:t>有些分类算法只接受离散属性值</a:t>
            </a:r>
          </a:p>
          <a:p>
            <a:pPr lvl="1">
              <a:lnSpc>
                <a:spcPct val="125000"/>
              </a:lnSpc>
              <a:spcBef>
                <a:spcPts val="600"/>
              </a:spcBef>
              <a:buSzPct val="100000"/>
              <a:buFont typeface="Wingdings" panose="05000000000000000000" pitchFamily="2" charset="2"/>
              <a:buChar char="ü"/>
              <a:defRPr/>
            </a:pPr>
            <a:r>
              <a:rPr lang="zh-CN" altLang="en-US" sz="2400" dirty="0" smtClean="0">
                <a:latin typeface="楷体" panose="02010609060101010101" pitchFamily="49" charset="-122"/>
                <a:ea typeface="楷体" panose="02010609060101010101" pitchFamily="49" charset="-122"/>
                <a:cs typeface="Calibri" panose="020F0502020204030204" charset="0"/>
              </a:rPr>
              <a:t>将连续属性的范围划分为区间，区间的标号可以代替实际的数据值，减少给定连续属性值的个数</a:t>
            </a:r>
            <a:endParaRPr lang="zh-CN" altLang="en-US" sz="2400" dirty="0" smtClean="0">
              <a:latin typeface="楷体" panose="02010609060101010101" pitchFamily="49" charset="-122"/>
              <a:ea typeface="楷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480CD854-F196-4E54-B35C-9C74AF04979F}" type="slidenum">
              <a:rPr lang="zh-CN" altLang="en-US" smtClean="0"/>
              <a:pPr/>
              <a:t>113</a:t>
            </a:fld>
            <a:endParaRPr lang="zh-CN" altLang="en-US"/>
          </a:p>
        </p:txBody>
      </p:sp>
    </p:spTree>
    <p:extLst>
      <p:ext uri="{BB962C8B-B14F-4D97-AF65-F5344CB8AC3E}">
        <p14:creationId xmlns:p14="http://schemas.microsoft.com/office/powerpoint/2010/main" val="3551035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80CD854-F196-4E54-B35C-9C74AF04979F}" type="slidenum">
              <a:rPr lang="zh-CN" altLang="en-US" smtClean="0"/>
              <a:pPr/>
              <a:t>115</a:t>
            </a:fld>
            <a:endParaRPr lang="zh-CN" altLang="en-US"/>
          </a:p>
        </p:txBody>
      </p:sp>
    </p:spTree>
    <p:extLst>
      <p:ext uri="{BB962C8B-B14F-4D97-AF65-F5344CB8AC3E}">
        <p14:creationId xmlns:p14="http://schemas.microsoft.com/office/powerpoint/2010/main" val="10070594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斯特杰斯</a:t>
            </a:r>
            <a:r>
              <a:rPr lang="en-US" altLang="zh-CN" sz="1200" b="0" i="0" kern="1200" dirty="0" smtClean="0">
                <a:solidFill>
                  <a:schemeClr val="tx1"/>
                </a:solidFill>
                <a:latin typeface="+mn-lt"/>
                <a:ea typeface="+mn-ea"/>
                <a:cs typeface="+mn-cs"/>
              </a:rPr>
              <a:t>(</a:t>
            </a:r>
            <a:r>
              <a:rPr lang="en-US" altLang="zh-CN" sz="1200" b="0" i="0" kern="1200" dirty="0" err="1" smtClean="0">
                <a:solidFill>
                  <a:schemeClr val="tx1"/>
                </a:solidFill>
                <a:latin typeface="+mn-lt"/>
                <a:ea typeface="+mn-ea"/>
                <a:cs typeface="+mn-cs"/>
              </a:rPr>
              <a:t>Sturges</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经验公式</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现象近似于正态分布</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进行等距 分组</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则可参考下面美国学者斯特杰 斯提出的分组数的经验公式</a:t>
            </a:r>
            <a:r>
              <a:rPr lang="en-US" altLang="zh-CN" sz="1200" b="0" i="0" kern="1200" dirty="0" smtClean="0">
                <a:solidFill>
                  <a:schemeClr val="tx1"/>
                </a:solidFill>
                <a:latin typeface="+mn-lt"/>
                <a:ea typeface="+mn-ea"/>
                <a:cs typeface="+mn-cs"/>
              </a:rPr>
              <a:t>: K(</a:t>
            </a:r>
            <a:r>
              <a:rPr lang="zh-CN" altLang="en-US" sz="1200" b="0" i="0" kern="1200" dirty="0" smtClean="0">
                <a:solidFill>
                  <a:schemeClr val="tx1"/>
                </a:solidFill>
                <a:latin typeface="+mn-lt"/>
                <a:ea typeface="+mn-ea"/>
                <a:cs typeface="+mn-cs"/>
              </a:rPr>
              <a:t>组数</a:t>
            </a:r>
            <a:r>
              <a:rPr lang="en-US" altLang="zh-CN" sz="1200" b="0" i="0" kern="1200" dirty="0" smtClean="0">
                <a:solidFill>
                  <a:schemeClr val="tx1"/>
                </a:solidFill>
                <a:latin typeface="+mn-lt"/>
                <a:ea typeface="+mn-ea"/>
                <a:cs typeface="+mn-cs"/>
              </a:rPr>
              <a:t>)=1+3.322lgN R(</a:t>
            </a:r>
            <a:r>
              <a:rPr lang="zh-CN" altLang="en-US" sz="1200" b="0" i="0" kern="1200" dirty="0" smtClean="0">
                <a:solidFill>
                  <a:schemeClr val="tx1"/>
                </a:solidFill>
                <a:latin typeface="+mn-lt"/>
                <a:ea typeface="+mn-ea"/>
                <a:cs typeface="+mn-cs"/>
              </a:rPr>
              <a:t>全距 </a:t>
            </a:r>
            <a:r>
              <a:rPr lang="en-US" altLang="zh-CN" sz="1200" b="0" i="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480CD854-F196-4E54-B35C-9C74AF04979F}" type="slidenum">
              <a:rPr lang="zh-CN" altLang="en-US" smtClean="0"/>
              <a:pPr/>
              <a:t>124</a:t>
            </a:fld>
            <a:endParaRPr lang="zh-CN" altLang="en-US"/>
          </a:p>
        </p:txBody>
      </p:sp>
    </p:spTree>
    <p:extLst>
      <p:ext uri="{BB962C8B-B14F-4D97-AF65-F5344CB8AC3E}">
        <p14:creationId xmlns:p14="http://schemas.microsoft.com/office/powerpoint/2010/main" val="2348221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80CD854-F196-4E54-B35C-9C74AF04979F}" type="slidenum">
              <a:rPr lang="zh-CN" altLang="en-US" smtClean="0"/>
              <a:pPr/>
              <a:t>128</a:t>
            </a:fld>
            <a:endParaRPr lang="zh-CN" altLang="en-US"/>
          </a:p>
        </p:txBody>
      </p:sp>
    </p:spTree>
    <p:extLst>
      <p:ext uri="{BB962C8B-B14F-4D97-AF65-F5344CB8AC3E}">
        <p14:creationId xmlns:p14="http://schemas.microsoft.com/office/powerpoint/2010/main" val="36987628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python</a:t>
            </a:r>
            <a:r>
              <a:rPr lang="zh-CN" altLang="en-US" dirty="0" smtClean="0"/>
              <a:t>中，</a:t>
            </a:r>
            <a:r>
              <a:rPr lang="en-US" altLang="zh-CN" dirty="0" err="1" smtClean="0"/>
              <a:t>Scipy</a:t>
            </a:r>
            <a:r>
              <a:rPr lang="zh-CN" altLang="en-US" dirty="0" smtClean="0"/>
              <a:t>本身提供了一些信号处理函数，但不够全面，而更好的信号处理库是</a:t>
            </a:r>
            <a:r>
              <a:rPr lang="en-US" altLang="zh-CN" dirty="0" err="1" smtClean="0"/>
              <a:t>PyWavelets</a:t>
            </a:r>
            <a:r>
              <a:rPr lang="zh-CN" altLang="en-US" dirty="0" smtClean="0"/>
              <a:t>（</a:t>
            </a:r>
            <a:r>
              <a:rPr lang="en-US" altLang="zh-CN" dirty="0" err="1" smtClean="0"/>
              <a:t>pywt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80CD854-F196-4E54-B35C-9C74AF04979F}" type="slidenum">
              <a:rPr lang="zh-CN" altLang="en-US" smtClean="0"/>
              <a:pPr/>
              <a:t>133</a:t>
            </a:fld>
            <a:endParaRPr lang="zh-CN" altLang="en-US"/>
          </a:p>
        </p:txBody>
      </p:sp>
    </p:spTree>
    <p:extLst>
      <p:ext uri="{BB962C8B-B14F-4D97-AF65-F5344CB8AC3E}">
        <p14:creationId xmlns:p14="http://schemas.microsoft.com/office/powerpoint/2010/main" val="6328085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80CD854-F196-4E54-B35C-9C74AF04979F}" type="slidenum">
              <a:rPr lang="zh-CN" altLang="en-US" smtClean="0"/>
              <a:pPr/>
              <a:t>134</a:t>
            </a:fld>
            <a:endParaRPr lang="zh-CN" altLang="en-US"/>
          </a:p>
        </p:txBody>
      </p:sp>
    </p:spTree>
    <p:extLst>
      <p:ext uri="{BB962C8B-B14F-4D97-AF65-F5344CB8AC3E}">
        <p14:creationId xmlns:p14="http://schemas.microsoft.com/office/powerpoint/2010/main" val="27727744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outerShdw blurRad="38100" dist="38100" dir="2700000" algn="tl">
                    <a:srgbClr val="000000">
                      <a:alpha val="43137"/>
                    </a:srgbClr>
                  </a:outerShdw>
                </a:effectLst>
                <a:ea typeface="SimSun" pitchFamily="2" charset="-122"/>
              </a:rPr>
              <a:t>理论上供入电量和供出电量应该是相等的，但是由于在传输过程中存在电能损耗，使得供入电量略大于供出电量，如果该条线路上的一个或多个用户存在窃漏电行为，会使得供入电量明显大于供出电量。反过来，为了判断是否有大用户存在窃漏电行为，可以构造出一个新的指标</a:t>
            </a:r>
            <a:r>
              <a:rPr lang="en-US" altLang="zh-CN" dirty="0" smtClean="0">
                <a:effectLst>
                  <a:outerShdw blurRad="38100" dist="38100" dir="2700000" algn="tl">
                    <a:srgbClr val="000000">
                      <a:alpha val="43137"/>
                    </a:srgbClr>
                  </a:outerShdw>
                </a:effectLst>
                <a:ea typeface="SimSun" pitchFamily="2" charset="-122"/>
              </a:rPr>
              <a:t>—</a:t>
            </a:r>
            <a:r>
              <a:rPr lang="zh-CN" altLang="en-US" dirty="0" smtClean="0">
                <a:effectLst>
                  <a:outerShdw blurRad="38100" dist="38100" dir="2700000" algn="tl">
                    <a:srgbClr val="000000">
                      <a:alpha val="43137"/>
                    </a:srgbClr>
                  </a:outerShdw>
                </a:effectLst>
                <a:ea typeface="SimSun" pitchFamily="2" charset="-122"/>
              </a:rPr>
              <a:t>线损率，该过程就是构造属性，新构造的属性线损率按如下公式计算：</a:t>
            </a:r>
            <a:endParaRPr lang="en-US" altLang="zh-CN" dirty="0" smtClean="0">
              <a:effectLst>
                <a:outerShdw blurRad="38100" dist="38100" dir="2700000" algn="tl">
                  <a:srgbClr val="000000">
                    <a:alpha val="43137"/>
                  </a:srgbClr>
                </a:outerShdw>
              </a:effectLst>
              <a:ea typeface="SimSun"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outerShdw blurRad="38100" dist="38100" dir="2700000" algn="tl">
                    <a:srgbClr val="000000">
                      <a:alpha val="43137"/>
                    </a:srgbClr>
                  </a:outerShdw>
                </a:effectLst>
                <a:ea typeface="SimSun" pitchFamily="2" charset="-122"/>
              </a:rPr>
              <a:t>线损率</a:t>
            </a:r>
            <a:r>
              <a:rPr lang="en-US" altLang="zh-CN" dirty="0" smtClean="0">
                <a:effectLst>
                  <a:outerShdw blurRad="38100" dist="38100" dir="2700000" algn="tl">
                    <a:srgbClr val="000000">
                      <a:alpha val="43137"/>
                    </a:srgbClr>
                  </a:outerShdw>
                </a:effectLst>
                <a:ea typeface="SimSun" pitchFamily="2" charset="-122"/>
              </a:rPr>
              <a:t>=</a:t>
            </a:r>
            <a:r>
              <a:rPr lang="zh-CN" altLang="en-US" dirty="0" smtClean="0">
                <a:effectLst>
                  <a:outerShdw blurRad="38100" dist="38100" dir="2700000" algn="tl">
                    <a:srgbClr val="000000">
                      <a:alpha val="43137"/>
                    </a:srgbClr>
                  </a:outerShdw>
                </a:effectLst>
                <a:ea typeface="SimSun" pitchFamily="2" charset="-122"/>
              </a:rPr>
              <a:t>（供入电量</a:t>
            </a:r>
            <a:r>
              <a:rPr lang="en-US" altLang="zh-CN" dirty="0" smtClean="0">
                <a:effectLst>
                  <a:outerShdw blurRad="38100" dist="38100" dir="2700000" algn="tl">
                    <a:srgbClr val="000000">
                      <a:alpha val="43137"/>
                    </a:srgbClr>
                  </a:outerShdw>
                </a:effectLst>
                <a:ea typeface="SimSun" pitchFamily="2" charset="-122"/>
              </a:rPr>
              <a:t>-</a:t>
            </a:r>
            <a:r>
              <a:rPr lang="zh-CN" altLang="en-US" dirty="0" smtClean="0">
                <a:effectLst>
                  <a:outerShdw blurRad="38100" dist="38100" dir="2700000" algn="tl">
                    <a:srgbClr val="000000">
                      <a:alpha val="43137"/>
                    </a:srgbClr>
                  </a:outerShdw>
                </a:effectLst>
                <a:ea typeface="SimSun" pitchFamily="2" charset="-122"/>
              </a:rPr>
              <a:t>供出电量）</a:t>
            </a:r>
            <a:r>
              <a:rPr lang="en-US" altLang="zh-CN" dirty="0" smtClean="0">
                <a:effectLst>
                  <a:outerShdw blurRad="38100" dist="38100" dir="2700000" algn="tl">
                    <a:srgbClr val="000000">
                      <a:alpha val="43137"/>
                    </a:srgbClr>
                  </a:outerShdw>
                </a:effectLst>
                <a:ea typeface="SimSun" pitchFamily="2" charset="-122"/>
              </a:rPr>
              <a:t>/</a:t>
            </a:r>
            <a:r>
              <a:rPr lang="zh-CN" altLang="en-US" dirty="0" smtClean="0">
                <a:effectLst>
                  <a:outerShdw blurRad="38100" dist="38100" dir="2700000" algn="tl">
                    <a:srgbClr val="000000">
                      <a:alpha val="43137"/>
                    </a:srgbClr>
                  </a:outerShdw>
                </a:effectLst>
                <a:ea typeface="SimSun" pitchFamily="2" charset="-122"/>
              </a:rPr>
              <a:t>供入电量*</a:t>
            </a:r>
            <a:r>
              <a:rPr lang="en-US" altLang="zh-CN" dirty="0" smtClean="0">
                <a:effectLst>
                  <a:outerShdw blurRad="38100" dist="38100" dir="2700000" algn="tl">
                    <a:srgbClr val="000000">
                      <a:alpha val="43137"/>
                    </a:srgbClr>
                  </a:outerShdw>
                </a:effectLst>
                <a:ea typeface="SimSun" pitchFamily="2" charset="-122"/>
              </a:rPr>
              <a:t>100%</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ffectLst>
                  <a:outerShdw blurRad="38100" dist="38100" dir="2700000" algn="tl">
                    <a:srgbClr val="000000">
                      <a:alpha val="43137"/>
                    </a:srgbClr>
                  </a:outerShdw>
                </a:effectLst>
                <a:ea typeface="SimSun" pitchFamily="2" charset="-122"/>
              </a:rPr>
              <a:t>线损率的正常范围一般在</a:t>
            </a:r>
            <a:r>
              <a:rPr lang="en-US" altLang="zh-CN" dirty="0" smtClean="0">
                <a:effectLst>
                  <a:outerShdw blurRad="38100" dist="38100" dir="2700000" algn="tl">
                    <a:srgbClr val="000000">
                      <a:alpha val="43137"/>
                    </a:srgbClr>
                  </a:outerShdw>
                </a:effectLst>
                <a:ea typeface="SimSun" pitchFamily="2" charset="-122"/>
              </a:rPr>
              <a:t>3%-15%</a:t>
            </a:r>
            <a:r>
              <a:rPr lang="zh-CN" altLang="en-US" dirty="0" smtClean="0">
                <a:effectLst>
                  <a:outerShdw blurRad="38100" dist="38100" dir="2700000" algn="tl">
                    <a:srgbClr val="000000">
                      <a:alpha val="43137"/>
                    </a:srgbClr>
                  </a:outerShdw>
                </a:effectLst>
                <a:ea typeface="SimSun" pitchFamily="2" charset="-122"/>
              </a:rPr>
              <a:t>，如果远远超过该范围，就可以认为该条线路的大用户很可能存在窃漏电等用电异常行为。</a:t>
            </a:r>
            <a:endParaRPr lang="zh-CN" altLang="en-US" dirty="0"/>
          </a:p>
        </p:txBody>
      </p:sp>
      <p:sp>
        <p:nvSpPr>
          <p:cNvPr id="4" name="灯片编号占位符 3"/>
          <p:cNvSpPr>
            <a:spLocks noGrp="1"/>
          </p:cNvSpPr>
          <p:nvPr>
            <p:ph type="sldNum" sz="quarter" idx="10"/>
          </p:nvPr>
        </p:nvSpPr>
        <p:spPr/>
        <p:txBody>
          <a:bodyPr/>
          <a:lstStyle/>
          <a:p>
            <a:fld id="{480CD854-F196-4E54-B35C-9C74AF04979F}" type="slidenum">
              <a:rPr lang="zh-CN" altLang="en-US" smtClean="0"/>
              <a:pPr/>
              <a:t>135</a:t>
            </a:fld>
            <a:endParaRPr lang="zh-CN" altLang="en-US"/>
          </a:p>
        </p:txBody>
      </p:sp>
    </p:spTree>
    <p:extLst>
      <p:ext uri="{BB962C8B-B14F-4D97-AF65-F5344CB8AC3E}">
        <p14:creationId xmlns:p14="http://schemas.microsoft.com/office/powerpoint/2010/main" val="41539540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ahoma" panose="020B0604030504040204" pitchFamily="34" charset="0"/>
              </a:defRPr>
            </a:lvl1pPr>
            <a:lvl2pPr marL="729057" indent="-280406" defTabSz="914437" eaLnBrk="0" hangingPunct="0">
              <a:defRPr sz="2400">
                <a:solidFill>
                  <a:schemeClr val="tx1"/>
                </a:solidFill>
                <a:latin typeface="Tahoma" panose="020B0604030504040204" pitchFamily="34" charset="0"/>
              </a:defRPr>
            </a:lvl2pPr>
            <a:lvl3pPr marL="1121626" indent="-224325" defTabSz="914437" eaLnBrk="0" hangingPunct="0">
              <a:defRPr sz="2400">
                <a:solidFill>
                  <a:schemeClr val="tx1"/>
                </a:solidFill>
                <a:latin typeface="Tahoma" panose="020B0604030504040204" pitchFamily="34" charset="0"/>
              </a:defRPr>
            </a:lvl3pPr>
            <a:lvl4pPr marL="1570276" indent="-224325" defTabSz="914437" eaLnBrk="0" hangingPunct="0">
              <a:defRPr sz="2400">
                <a:solidFill>
                  <a:schemeClr val="tx1"/>
                </a:solidFill>
                <a:latin typeface="Tahoma" panose="020B0604030504040204" pitchFamily="34" charset="0"/>
              </a:defRPr>
            </a:lvl4pPr>
            <a:lvl5pPr marL="2018927" indent="-224325" defTabSz="914437" eaLnBrk="0" hangingPunct="0">
              <a:defRPr sz="2400">
                <a:solidFill>
                  <a:schemeClr val="tx1"/>
                </a:solidFill>
                <a:latin typeface="Tahoma" panose="020B0604030504040204" pitchFamily="34" charset="0"/>
              </a:defRPr>
            </a:lvl5pPr>
            <a:lvl6pPr marL="2467577" indent="-224325" defTabSz="914437" eaLnBrk="0" fontAlgn="base" hangingPunct="0">
              <a:spcBef>
                <a:spcPct val="0"/>
              </a:spcBef>
              <a:spcAft>
                <a:spcPct val="0"/>
              </a:spcAft>
              <a:defRPr sz="2400">
                <a:solidFill>
                  <a:schemeClr val="tx1"/>
                </a:solidFill>
                <a:latin typeface="Tahoma" panose="020B0604030504040204" pitchFamily="34" charset="0"/>
              </a:defRPr>
            </a:lvl6pPr>
            <a:lvl7pPr marL="2916227" indent="-224325" defTabSz="914437" eaLnBrk="0" fontAlgn="base" hangingPunct="0">
              <a:spcBef>
                <a:spcPct val="0"/>
              </a:spcBef>
              <a:spcAft>
                <a:spcPct val="0"/>
              </a:spcAft>
              <a:defRPr sz="2400">
                <a:solidFill>
                  <a:schemeClr val="tx1"/>
                </a:solidFill>
                <a:latin typeface="Tahoma" panose="020B0604030504040204" pitchFamily="34" charset="0"/>
              </a:defRPr>
            </a:lvl7pPr>
            <a:lvl8pPr marL="3364878" indent="-224325" defTabSz="914437" eaLnBrk="0" fontAlgn="base" hangingPunct="0">
              <a:spcBef>
                <a:spcPct val="0"/>
              </a:spcBef>
              <a:spcAft>
                <a:spcPct val="0"/>
              </a:spcAft>
              <a:defRPr sz="2400">
                <a:solidFill>
                  <a:schemeClr val="tx1"/>
                </a:solidFill>
                <a:latin typeface="Tahoma" panose="020B0604030504040204" pitchFamily="34" charset="0"/>
              </a:defRPr>
            </a:lvl8pPr>
            <a:lvl9pPr marL="3813528" indent="-224325" defTabSz="914437"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solidFill>
                  <a:prstClr val="black"/>
                </a:solidFill>
                <a:latin typeface="Times New Roman" panose="02020603050405020304" pitchFamily="18" charset="0"/>
              </a:rPr>
              <a:pPr/>
              <a:t>141</a:t>
            </a:fld>
            <a:endParaRPr lang="en-US" altLang="en-US" sz="1200" dirty="0">
              <a:solidFill>
                <a:prstClr val="black"/>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val="42760882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ahoma" panose="020B0604030504040204" pitchFamily="34" charset="0"/>
              </a:defRPr>
            </a:lvl1pPr>
            <a:lvl2pPr marL="729057" indent="-280406" defTabSz="914437" eaLnBrk="0" hangingPunct="0">
              <a:defRPr sz="2400">
                <a:solidFill>
                  <a:schemeClr val="tx1"/>
                </a:solidFill>
                <a:latin typeface="Tahoma" panose="020B0604030504040204" pitchFamily="34" charset="0"/>
              </a:defRPr>
            </a:lvl2pPr>
            <a:lvl3pPr marL="1121626" indent="-224325" defTabSz="914437" eaLnBrk="0" hangingPunct="0">
              <a:defRPr sz="2400">
                <a:solidFill>
                  <a:schemeClr val="tx1"/>
                </a:solidFill>
                <a:latin typeface="Tahoma" panose="020B0604030504040204" pitchFamily="34" charset="0"/>
              </a:defRPr>
            </a:lvl3pPr>
            <a:lvl4pPr marL="1570276" indent="-224325" defTabSz="914437" eaLnBrk="0" hangingPunct="0">
              <a:defRPr sz="2400">
                <a:solidFill>
                  <a:schemeClr val="tx1"/>
                </a:solidFill>
                <a:latin typeface="Tahoma" panose="020B0604030504040204" pitchFamily="34" charset="0"/>
              </a:defRPr>
            </a:lvl4pPr>
            <a:lvl5pPr marL="2018927" indent="-224325" defTabSz="914437" eaLnBrk="0" hangingPunct="0">
              <a:defRPr sz="2400">
                <a:solidFill>
                  <a:schemeClr val="tx1"/>
                </a:solidFill>
                <a:latin typeface="Tahoma" panose="020B0604030504040204" pitchFamily="34" charset="0"/>
              </a:defRPr>
            </a:lvl5pPr>
            <a:lvl6pPr marL="2467577" indent="-224325" defTabSz="914437" eaLnBrk="0" fontAlgn="base" hangingPunct="0">
              <a:spcBef>
                <a:spcPct val="0"/>
              </a:spcBef>
              <a:spcAft>
                <a:spcPct val="0"/>
              </a:spcAft>
              <a:defRPr sz="2400">
                <a:solidFill>
                  <a:schemeClr val="tx1"/>
                </a:solidFill>
                <a:latin typeface="Tahoma" panose="020B0604030504040204" pitchFamily="34" charset="0"/>
              </a:defRPr>
            </a:lvl6pPr>
            <a:lvl7pPr marL="2916227" indent="-224325" defTabSz="914437" eaLnBrk="0" fontAlgn="base" hangingPunct="0">
              <a:spcBef>
                <a:spcPct val="0"/>
              </a:spcBef>
              <a:spcAft>
                <a:spcPct val="0"/>
              </a:spcAft>
              <a:defRPr sz="2400">
                <a:solidFill>
                  <a:schemeClr val="tx1"/>
                </a:solidFill>
                <a:latin typeface="Tahoma" panose="020B0604030504040204" pitchFamily="34" charset="0"/>
              </a:defRPr>
            </a:lvl7pPr>
            <a:lvl8pPr marL="3364878" indent="-224325" defTabSz="914437" eaLnBrk="0" fontAlgn="base" hangingPunct="0">
              <a:spcBef>
                <a:spcPct val="0"/>
              </a:spcBef>
              <a:spcAft>
                <a:spcPct val="0"/>
              </a:spcAft>
              <a:defRPr sz="2400">
                <a:solidFill>
                  <a:schemeClr val="tx1"/>
                </a:solidFill>
                <a:latin typeface="Tahoma" panose="020B0604030504040204" pitchFamily="34" charset="0"/>
              </a:defRPr>
            </a:lvl8pPr>
            <a:lvl9pPr marL="3813528" indent="-224325" defTabSz="914437" eaLnBrk="0" fontAlgn="base" hangingPunct="0">
              <a:spcBef>
                <a:spcPct val="0"/>
              </a:spcBef>
              <a:spcAft>
                <a:spcPct val="0"/>
              </a:spcAft>
              <a:defRPr sz="2400">
                <a:solidFill>
                  <a:schemeClr val="tx1"/>
                </a:solidFill>
                <a:latin typeface="Tahoma" panose="020B0604030504040204" pitchFamily="34" charset="0"/>
              </a:defRPr>
            </a:lvl9pPr>
          </a:lstStyle>
          <a:p>
            <a:fld id="{6FBA2534-0C03-4707-81B7-A360E1641F7D}" type="slidenum">
              <a:rPr lang="en-US" altLang="en-US" sz="1200">
                <a:latin typeface="Times New Roman" panose="02020603050405020304" pitchFamily="18" charset="0"/>
              </a:rPr>
              <a:pPr/>
              <a:t>142</a:t>
            </a:fld>
            <a:endParaRPr lang="en-US" altLang="en-US" sz="1200" dirty="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xfrm>
            <a:off x="397565" y="685488"/>
            <a:ext cx="6062870" cy="3429000"/>
          </a:xfrm>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5259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ahoma" panose="020B0604030504040204" pitchFamily="34" charset="0"/>
              </a:defRPr>
            </a:lvl1pPr>
            <a:lvl2pPr marL="729057" indent="-280406" defTabSz="914437" eaLnBrk="0" hangingPunct="0">
              <a:defRPr sz="2400">
                <a:solidFill>
                  <a:schemeClr val="tx1"/>
                </a:solidFill>
                <a:latin typeface="Tahoma" panose="020B0604030504040204" pitchFamily="34" charset="0"/>
              </a:defRPr>
            </a:lvl2pPr>
            <a:lvl3pPr marL="1121626" indent="-224325" defTabSz="914437" eaLnBrk="0" hangingPunct="0">
              <a:defRPr sz="2400">
                <a:solidFill>
                  <a:schemeClr val="tx1"/>
                </a:solidFill>
                <a:latin typeface="Tahoma" panose="020B0604030504040204" pitchFamily="34" charset="0"/>
              </a:defRPr>
            </a:lvl3pPr>
            <a:lvl4pPr marL="1570276" indent="-224325" defTabSz="914437" eaLnBrk="0" hangingPunct="0">
              <a:defRPr sz="2400">
                <a:solidFill>
                  <a:schemeClr val="tx1"/>
                </a:solidFill>
                <a:latin typeface="Tahoma" panose="020B0604030504040204" pitchFamily="34" charset="0"/>
              </a:defRPr>
            </a:lvl4pPr>
            <a:lvl5pPr marL="2018927" indent="-224325" defTabSz="914437" eaLnBrk="0" hangingPunct="0">
              <a:defRPr sz="2400">
                <a:solidFill>
                  <a:schemeClr val="tx1"/>
                </a:solidFill>
                <a:latin typeface="Tahoma" panose="020B0604030504040204" pitchFamily="34" charset="0"/>
              </a:defRPr>
            </a:lvl5pPr>
            <a:lvl6pPr marL="2467577" indent="-224325" defTabSz="914437" eaLnBrk="0" fontAlgn="base" hangingPunct="0">
              <a:spcBef>
                <a:spcPct val="0"/>
              </a:spcBef>
              <a:spcAft>
                <a:spcPct val="0"/>
              </a:spcAft>
              <a:defRPr sz="2400">
                <a:solidFill>
                  <a:schemeClr val="tx1"/>
                </a:solidFill>
                <a:latin typeface="Tahoma" panose="020B0604030504040204" pitchFamily="34" charset="0"/>
              </a:defRPr>
            </a:lvl6pPr>
            <a:lvl7pPr marL="2916227" indent="-224325" defTabSz="914437" eaLnBrk="0" fontAlgn="base" hangingPunct="0">
              <a:spcBef>
                <a:spcPct val="0"/>
              </a:spcBef>
              <a:spcAft>
                <a:spcPct val="0"/>
              </a:spcAft>
              <a:defRPr sz="2400">
                <a:solidFill>
                  <a:schemeClr val="tx1"/>
                </a:solidFill>
                <a:latin typeface="Tahoma" panose="020B0604030504040204" pitchFamily="34" charset="0"/>
              </a:defRPr>
            </a:lvl7pPr>
            <a:lvl8pPr marL="3364878" indent="-224325" defTabSz="914437" eaLnBrk="0" fontAlgn="base" hangingPunct="0">
              <a:spcBef>
                <a:spcPct val="0"/>
              </a:spcBef>
              <a:spcAft>
                <a:spcPct val="0"/>
              </a:spcAft>
              <a:defRPr sz="2400">
                <a:solidFill>
                  <a:schemeClr val="tx1"/>
                </a:solidFill>
                <a:latin typeface="Tahoma" panose="020B0604030504040204" pitchFamily="34" charset="0"/>
              </a:defRPr>
            </a:lvl8pPr>
            <a:lvl9pPr marL="3813528" indent="-224325" defTabSz="914437"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solidFill>
                  <a:prstClr val="black"/>
                </a:solidFill>
                <a:latin typeface="Times New Roman" panose="02020603050405020304" pitchFamily="18" charset="0"/>
              </a:rPr>
              <a:pPr/>
              <a:t>17</a:t>
            </a:fld>
            <a:endParaRPr lang="en-US" altLang="en-US" sz="1200" dirty="0">
              <a:solidFill>
                <a:prstClr val="black"/>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val="23301132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defTabSz="911225"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defTabSz="9112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defTabSz="911225"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defTabSz="911225"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defTabSz="911225"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defTabSz="911225"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6pPr>
            <a:lvl7pPr marL="2971800" indent="-228600" defTabSz="911225"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7pPr>
            <a:lvl8pPr marL="3429000" indent="-228600" defTabSz="911225"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8pPr>
            <a:lvl9pPr marL="3886200" indent="-228600" defTabSz="911225"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9pPr>
          </a:lstStyle>
          <a:p>
            <a:fld id="{DB169A88-46C1-4609-B7B5-1A263CC59E6B}" type="slidenum">
              <a:rPr lang="zh-CN" altLang="en-US" sz="1200"/>
              <a:pPr/>
              <a:t>143</a:t>
            </a:fld>
            <a:endParaRPr lang="en-US" altLang="zh-CN" sz="1200"/>
          </a:p>
        </p:txBody>
      </p:sp>
      <p:sp>
        <p:nvSpPr>
          <p:cNvPr id="93187" name="Rectangle 7"/>
          <p:cNvSpPr txBox="1">
            <a:spLocks noGrp="1" noChangeArrowheads="1"/>
          </p:cNvSpPr>
          <p:nvPr/>
        </p:nvSpPr>
        <p:spPr bwMode="auto">
          <a:xfrm>
            <a:off x="3870325" y="8661400"/>
            <a:ext cx="29606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56" tIns="45729" rIns="91456" bIns="45729"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9pPr>
          </a:lstStyle>
          <a:p>
            <a:pPr algn="r">
              <a:spcBef>
                <a:spcPct val="0"/>
              </a:spcBef>
              <a:buClrTx/>
              <a:buSzTx/>
              <a:buFontTx/>
              <a:buNone/>
            </a:pPr>
            <a:fld id="{DD235E29-412A-49FE-9364-8A5E24B6673C}" type="slidenum">
              <a:rPr lang="zh-CN" altLang="en-US" sz="1200"/>
              <a:pPr algn="r">
                <a:spcBef>
                  <a:spcPct val="0"/>
                </a:spcBef>
                <a:buClrTx/>
                <a:buSzTx/>
                <a:buFontTx/>
                <a:buNone/>
              </a:pPr>
              <a:t>143</a:t>
            </a:fld>
            <a:endParaRPr lang="en-US" altLang="zh-CN" sz="1200"/>
          </a:p>
        </p:txBody>
      </p:sp>
      <p:sp>
        <p:nvSpPr>
          <p:cNvPr id="93188" name="Rectangle 2"/>
          <p:cNvSpPr>
            <a:spLocks noGrp="1" noRot="1" noChangeAspect="1" noChangeArrowheads="1" noTextEdit="1"/>
          </p:cNvSpPr>
          <p:nvPr>
            <p:ph type="sldImg"/>
          </p:nvPr>
        </p:nvSpPr>
        <p:spPr>
          <a:xfrm>
            <a:off x="1136650" y="682625"/>
            <a:ext cx="4559300" cy="3419475"/>
          </a:xfrm>
          <a:ln/>
        </p:spPr>
      </p:sp>
      <p:sp>
        <p:nvSpPr>
          <p:cNvPr id="93189" name="Rectangle 3"/>
          <p:cNvSpPr>
            <a:spLocks noGrp="1" noChangeArrowheads="1"/>
          </p:cNvSpPr>
          <p:nvPr>
            <p:ph type="body" idx="1"/>
          </p:nvPr>
        </p:nvSpPr>
        <p:spPr>
          <a:xfrm>
            <a:off x="911225" y="4330700"/>
            <a:ext cx="5008563" cy="4103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56" tIns="45729" rIns="91456" bIns="45729"/>
          <a:lstStyle/>
          <a:p>
            <a:endParaRPr lang="zh-CN" altLang="en-US" smtClean="0">
              <a:solidFill>
                <a:schemeClr val="hlink"/>
              </a:solidFill>
            </a:endParaRPr>
          </a:p>
        </p:txBody>
      </p:sp>
    </p:spTree>
    <p:extLst>
      <p:ext uri="{BB962C8B-B14F-4D97-AF65-F5344CB8AC3E}">
        <p14:creationId xmlns:p14="http://schemas.microsoft.com/office/powerpoint/2010/main" val="1626356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400">
                <a:solidFill>
                  <a:schemeClr val="tx1"/>
                </a:solidFill>
                <a:latin typeface="Tahoma" panose="020B0604030504040204" pitchFamily="34" charset="0"/>
              </a:defRPr>
            </a:lvl1pPr>
            <a:lvl2pPr marL="729057" indent="-280406" defTabSz="914437" eaLnBrk="0" hangingPunct="0">
              <a:defRPr sz="2400">
                <a:solidFill>
                  <a:schemeClr val="tx1"/>
                </a:solidFill>
                <a:latin typeface="Tahoma" panose="020B0604030504040204" pitchFamily="34" charset="0"/>
              </a:defRPr>
            </a:lvl2pPr>
            <a:lvl3pPr marL="1121626" indent="-224325" defTabSz="914437" eaLnBrk="0" hangingPunct="0">
              <a:defRPr sz="2400">
                <a:solidFill>
                  <a:schemeClr val="tx1"/>
                </a:solidFill>
                <a:latin typeface="Tahoma" panose="020B0604030504040204" pitchFamily="34" charset="0"/>
              </a:defRPr>
            </a:lvl3pPr>
            <a:lvl4pPr marL="1570276" indent="-224325" defTabSz="914437" eaLnBrk="0" hangingPunct="0">
              <a:defRPr sz="2400">
                <a:solidFill>
                  <a:schemeClr val="tx1"/>
                </a:solidFill>
                <a:latin typeface="Tahoma" panose="020B0604030504040204" pitchFamily="34" charset="0"/>
              </a:defRPr>
            </a:lvl4pPr>
            <a:lvl5pPr marL="2018927" indent="-224325" defTabSz="914437" eaLnBrk="0" hangingPunct="0">
              <a:defRPr sz="2400">
                <a:solidFill>
                  <a:schemeClr val="tx1"/>
                </a:solidFill>
                <a:latin typeface="Tahoma" panose="020B0604030504040204" pitchFamily="34" charset="0"/>
              </a:defRPr>
            </a:lvl5pPr>
            <a:lvl6pPr marL="2467577" indent="-224325" defTabSz="914437" eaLnBrk="0" fontAlgn="base" hangingPunct="0">
              <a:spcBef>
                <a:spcPct val="0"/>
              </a:spcBef>
              <a:spcAft>
                <a:spcPct val="0"/>
              </a:spcAft>
              <a:defRPr sz="2400">
                <a:solidFill>
                  <a:schemeClr val="tx1"/>
                </a:solidFill>
                <a:latin typeface="Tahoma" panose="020B0604030504040204" pitchFamily="34" charset="0"/>
              </a:defRPr>
            </a:lvl6pPr>
            <a:lvl7pPr marL="2916227" indent="-224325" defTabSz="914437" eaLnBrk="0" fontAlgn="base" hangingPunct="0">
              <a:spcBef>
                <a:spcPct val="0"/>
              </a:spcBef>
              <a:spcAft>
                <a:spcPct val="0"/>
              </a:spcAft>
              <a:defRPr sz="2400">
                <a:solidFill>
                  <a:schemeClr val="tx1"/>
                </a:solidFill>
                <a:latin typeface="Tahoma" panose="020B0604030504040204" pitchFamily="34" charset="0"/>
              </a:defRPr>
            </a:lvl7pPr>
            <a:lvl8pPr marL="3364878" indent="-224325" defTabSz="914437" eaLnBrk="0" fontAlgn="base" hangingPunct="0">
              <a:spcBef>
                <a:spcPct val="0"/>
              </a:spcBef>
              <a:spcAft>
                <a:spcPct val="0"/>
              </a:spcAft>
              <a:defRPr sz="2400">
                <a:solidFill>
                  <a:schemeClr val="tx1"/>
                </a:solidFill>
                <a:latin typeface="Tahoma" panose="020B0604030504040204" pitchFamily="34" charset="0"/>
              </a:defRPr>
            </a:lvl8pPr>
            <a:lvl9pPr marL="3813528" indent="-224325" defTabSz="914437"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solidFill>
                  <a:prstClr val="black"/>
                </a:solidFill>
                <a:latin typeface="Times New Roman" panose="02020603050405020304" pitchFamily="18" charset="0"/>
              </a:rPr>
              <a:pPr/>
              <a:t>35</a:t>
            </a:fld>
            <a:endParaRPr lang="en-US" altLang="en-US" sz="1200" dirty="0">
              <a:solidFill>
                <a:prstClr val="black"/>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val="1831282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miter lim="800000"/>
            <a:headEnd/>
            <a:tailEnd/>
          </a:ln>
        </p:spPr>
        <p:txBody>
          <a:bodyPr/>
          <a:lstStyle/>
          <a:p>
            <a:fld id="{28F81F43-E1A5-4F2C-B37D-F4BD56F10B70}" type="slidenum">
              <a:rPr lang="zh-CN" altLang="en-US">
                <a:ea typeface="宋体" charset="-122"/>
              </a:rPr>
              <a:pPr/>
              <a:t>43</a:t>
            </a:fld>
            <a:endParaRPr lang="en-US" altLang="zh-CN">
              <a:ea typeface="宋体" charset="-122"/>
            </a:endParaRPr>
          </a:p>
        </p:txBody>
      </p:sp>
      <p:sp>
        <p:nvSpPr>
          <p:cNvPr id="79875" name="Rectangle 2"/>
          <p:cNvSpPr>
            <a:spLocks noGrp="1" noRot="1" noChangeAspect="1" noChangeArrowheads="1" noTextEdit="1"/>
          </p:cNvSpPr>
          <p:nvPr>
            <p:ph type="sldImg"/>
          </p:nvPr>
        </p:nvSpPr>
        <p:spPr>
          <a:xfrm>
            <a:off x="1143000" y="684213"/>
            <a:ext cx="4573588" cy="3430587"/>
          </a:xfrm>
          <a:ln/>
        </p:spPr>
      </p:sp>
      <p:sp>
        <p:nvSpPr>
          <p:cNvPr id="79876" name="Rectangle 3"/>
          <p:cNvSpPr>
            <a:spLocks noGrp="1" noChangeArrowheads="1"/>
          </p:cNvSpPr>
          <p:nvPr>
            <p:ph type="body" idx="1"/>
          </p:nvPr>
        </p:nvSpPr>
        <p:spPr>
          <a:xfrm>
            <a:off x="914826" y="4343519"/>
            <a:ext cx="5028350" cy="4115835"/>
          </a:xfrm>
          <a:noFill/>
        </p:spPr>
        <p:txBody>
          <a:bodyPr lIns="91758" tIns="45880" rIns="91758" bIns="45880"/>
          <a:lstStyle/>
          <a:p>
            <a:endParaRPr lang="zh-CN" altLang="en-US" smtClean="0"/>
          </a:p>
        </p:txBody>
      </p:sp>
    </p:spTree>
    <p:extLst>
      <p:ext uri="{BB962C8B-B14F-4D97-AF65-F5344CB8AC3E}">
        <p14:creationId xmlns:p14="http://schemas.microsoft.com/office/powerpoint/2010/main" val="512076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是元组的个数，</a:t>
            </a:r>
            <a:r>
              <a:rPr lang="en-US" altLang="zh-CN" sz="1200" b="0" i="0" kern="1200" dirty="0" err="1" smtClean="0">
                <a:solidFill>
                  <a:schemeClr val="tx1"/>
                </a:solidFill>
                <a:latin typeface="+mn-lt"/>
                <a:ea typeface="+mn-ea"/>
                <a:cs typeface="+mn-cs"/>
              </a:rPr>
              <a:t>ai</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bi</a:t>
            </a:r>
            <a:r>
              <a:rPr lang="zh-CN" altLang="en-US" sz="1200" b="0" i="0" kern="1200" dirty="0" smtClean="0">
                <a:solidFill>
                  <a:schemeClr val="tx1"/>
                </a:solidFill>
                <a:latin typeface="+mn-lt"/>
                <a:ea typeface="+mn-ea"/>
                <a:cs typeface="+mn-cs"/>
              </a:rPr>
              <a:t>分别是元组</a:t>
            </a:r>
            <a:r>
              <a:rPr lang="en-US" altLang="zh-CN" sz="1200" b="0" i="0" kern="1200" dirty="0" err="1" smtClean="0">
                <a:solidFill>
                  <a:schemeClr val="tx1"/>
                </a:solidFill>
                <a:latin typeface="+mn-lt"/>
                <a:ea typeface="+mn-ea"/>
                <a:cs typeface="+mn-cs"/>
              </a:rPr>
              <a:t>i</a:t>
            </a:r>
            <a:r>
              <a:rPr lang="zh-CN" altLang="en-US" sz="1200" b="0" i="0" kern="1200" dirty="0" smtClean="0">
                <a:solidFill>
                  <a:schemeClr val="tx1"/>
                </a:solidFill>
                <a:latin typeface="+mn-lt"/>
                <a:ea typeface="+mn-ea"/>
                <a:cs typeface="+mn-cs"/>
              </a:rPr>
              <a:t>在</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上的值，</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分别是</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的均值，</a:t>
            </a:r>
            <a:r>
              <a:rPr lang="en-US" altLang="zh-CN" sz="1200" b="0" i="0" kern="1200" dirty="0" err="1" smtClean="0">
                <a:solidFill>
                  <a:schemeClr val="tx1"/>
                </a:solidFill>
                <a:latin typeface="+mn-lt"/>
                <a:ea typeface="+mn-ea"/>
                <a:cs typeface="+mn-cs"/>
              </a:rPr>
              <a:t>σA</a:t>
            </a:r>
            <a:r>
              <a:rPr lang="zh-CN" altLang="en-US" sz="1200" b="0" i="0" kern="1200" dirty="0" smtClean="0">
                <a:solidFill>
                  <a:schemeClr val="tx1"/>
                </a:solidFill>
                <a:latin typeface="+mn-lt"/>
                <a:ea typeface="+mn-ea"/>
                <a:cs typeface="+mn-cs"/>
              </a:rPr>
              <a:t>和</a:t>
            </a:r>
            <a:r>
              <a:rPr lang="en-US" altLang="zh-CN" sz="1200" b="0" i="0" kern="1200" dirty="0" err="1" smtClean="0">
                <a:solidFill>
                  <a:schemeClr val="tx1"/>
                </a:solidFill>
                <a:latin typeface="+mn-lt"/>
                <a:ea typeface="+mn-ea"/>
                <a:cs typeface="+mn-cs"/>
              </a:rPr>
              <a:t>σB</a:t>
            </a:r>
            <a:r>
              <a:rPr lang="zh-CN" altLang="en-US" sz="1200" b="0" i="0" kern="1200" dirty="0" smtClean="0">
                <a:solidFill>
                  <a:schemeClr val="tx1"/>
                </a:solidFill>
                <a:latin typeface="+mn-lt"/>
                <a:ea typeface="+mn-ea"/>
                <a:cs typeface="+mn-cs"/>
              </a:rPr>
              <a:t>分别是</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的标准差</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如果该结果值等于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，则</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是独立的，并且它们之间不存在相关性。如果该结果值小于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，则</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是负相关的，一个值随另一个减少而增加。</a:t>
            </a:r>
            <a:endParaRPr lang="zh-CN" altLang="en-US" dirty="0"/>
          </a:p>
        </p:txBody>
      </p:sp>
      <p:sp>
        <p:nvSpPr>
          <p:cNvPr id="4" name="灯片编号占位符 3"/>
          <p:cNvSpPr>
            <a:spLocks noGrp="1"/>
          </p:cNvSpPr>
          <p:nvPr>
            <p:ph type="sldNum" sz="quarter" idx="10"/>
          </p:nvPr>
        </p:nvSpPr>
        <p:spPr/>
        <p:txBody>
          <a:bodyPr/>
          <a:lstStyle/>
          <a:p>
            <a:fld id="{480CD854-F196-4E54-B35C-9C74AF04979F}" type="slidenum">
              <a:rPr lang="zh-CN" altLang="en-US" smtClean="0"/>
              <a:pPr/>
              <a:t>44</a:t>
            </a:fld>
            <a:endParaRPr lang="zh-CN" altLang="en-US"/>
          </a:p>
        </p:txBody>
      </p:sp>
    </p:spTree>
    <p:extLst>
      <p:ext uri="{BB962C8B-B14F-4D97-AF65-F5344CB8AC3E}">
        <p14:creationId xmlns:p14="http://schemas.microsoft.com/office/powerpoint/2010/main" val="208501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是元组的个数，</a:t>
            </a:r>
            <a:r>
              <a:rPr lang="en-US" altLang="zh-CN" sz="1200" b="0" i="0" kern="1200" dirty="0" err="1" smtClean="0">
                <a:solidFill>
                  <a:schemeClr val="tx1"/>
                </a:solidFill>
                <a:latin typeface="+mn-lt"/>
                <a:ea typeface="+mn-ea"/>
                <a:cs typeface="+mn-cs"/>
              </a:rPr>
              <a:t>ai</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bi</a:t>
            </a:r>
            <a:r>
              <a:rPr lang="zh-CN" altLang="en-US" sz="1200" b="0" i="0" kern="1200" dirty="0" smtClean="0">
                <a:solidFill>
                  <a:schemeClr val="tx1"/>
                </a:solidFill>
                <a:latin typeface="+mn-lt"/>
                <a:ea typeface="+mn-ea"/>
                <a:cs typeface="+mn-cs"/>
              </a:rPr>
              <a:t>分别是元组</a:t>
            </a:r>
            <a:r>
              <a:rPr lang="en-US" altLang="zh-CN" sz="1200" b="0" i="0" kern="1200" dirty="0" err="1" smtClean="0">
                <a:solidFill>
                  <a:schemeClr val="tx1"/>
                </a:solidFill>
                <a:latin typeface="+mn-lt"/>
                <a:ea typeface="+mn-ea"/>
                <a:cs typeface="+mn-cs"/>
              </a:rPr>
              <a:t>i</a:t>
            </a:r>
            <a:r>
              <a:rPr lang="zh-CN" altLang="en-US" sz="1200" b="0" i="0" kern="1200" dirty="0" smtClean="0">
                <a:solidFill>
                  <a:schemeClr val="tx1"/>
                </a:solidFill>
                <a:latin typeface="+mn-lt"/>
                <a:ea typeface="+mn-ea"/>
                <a:cs typeface="+mn-cs"/>
              </a:rPr>
              <a:t>在</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上的值，</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分别是</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的均值，</a:t>
            </a:r>
            <a:r>
              <a:rPr lang="en-US" altLang="zh-CN" sz="1200" b="0" i="0" kern="1200" dirty="0" err="1" smtClean="0">
                <a:solidFill>
                  <a:schemeClr val="tx1"/>
                </a:solidFill>
                <a:latin typeface="+mn-lt"/>
                <a:ea typeface="+mn-ea"/>
                <a:cs typeface="+mn-cs"/>
              </a:rPr>
              <a:t>σA</a:t>
            </a:r>
            <a:r>
              <a:rPr lang="zh-CN" altLang="en-US" sz="1200" b="0" i="0" kern="1200" dirty="0" smtClean="0">
                <a:solidFill>
                  <a:schemeClr val="tx1"/>
                </a:solidFill>
                <a:latin typeface="+mn-lt"/>
                <a:ea typeface="+mn-ea"/>
                <a:cs typeface="+mn-cs"/>
              </a:rPr>
              <a:t>和</a:t>
            </a:r>
            <a:r>
              <a:rPr lang="en-US" altLang="zh-CN" sz="1200" b="0" i="0" kern="1200" dirty="0" err="1" smtClean="0">
                <a:solidFill>
                  <a:schemeClr val="tx1"/>
                </a:solidFill>
                <a:latin typeface="+mn-lt"/>
                <a:ea typeface="+mn-ea"/>
                <a:cs typeface="+mn-cs"/>
              </a:rPr>
              <a:t>σB</a:t>
            </a:r>
            <a:r>
              <a:rPr lang="zh-CN" altLang="en-US" sz="1200" b="0" i="0" kern="1200" dirty="0" smtClean="0">
                <a:solidFill>
                  <a:schemeClr val="tx1"/>
                </a:solidFill>
                <a:latin typeface="+mn-lt"/>
                <a:ea typeface="+mn-ea"/>
                <a:cs typeface="+mn-cs"/>
              </a:rPr>
              <a:t>分别是</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的标准差</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如果该结果值等于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，则</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是独立的，并且它们之间不存在相关性。如果该结果值小于</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，则</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是负相关的，一个值随另一个减少而增加。</a:t>
            </a:r>
            <a:endParaRPr lang="zh-CN" altLang="en-US" dirty="0"/>
          </a:p>
        </p:txBody>
      </p:sp>
      <p:sp>
        <p:nvSpPr>
          <p:cNvPr id="4" name="灯片编号占位符 3"/>
          <p:cNvSpPr>
            <a:spLocks noGrp="1"/>
          </p:cNvSpPr>
          <p:nvPr>
            <p:ph type="sldNum" sz="quarter" idx="10"/>
          </p:nvPr>
        </p:nvSpPr>
        <p:spPr/>
        <p:txBody>
          <a:bodyPr/>
          <a:lstStyle/>
          <a:p>
            <a:fld id="{480CD854-F196-4E54-B35C-9C74AF04979F}" type="slidenum">
              <a:rPr lang="zh-CN" altLang="en-US" smtClean="0"/>
              <a:pPr/>
              <a:t>45</a:t>
            </a:fld>
            <a:endParaRPr lang="zh-CN" altLang="en-US"/>
          </a:p>
        </p:txBody>
      </p:sp>
    </p:spTree>
    <p:extLst>
      <p:ext uri="{BB962C8B-B14F-4D97-AF65-F5344CB8AC3E}">
        <p14:creationId xmlns:p14="http://schemas.microsoft.com/office/powerpoint/2010/main" val="1759920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5040" eaLnBrk="0" hangingPunct="0">
              <a:spcBef>
                <a:spcPct val="30000"/>
              </a:spcBef>
              <a:defRPr sz="1200">
                <a:solidFill>
                  <a:schemeClr val="tx1"/>
                </a:solidFill>
                <a:latin typeface="Times New Roman" pitchFamily="18" charset="0"/>
              </a:defRPr>
            </a:lvl1pPr>
            <a:lvl2pPr marL="729017" indent="-280391" defTabSz="905040" eaLnBrk="0" hangingPunct="0">
              <a:spcBef>
                <a:spcPct val="30000"/>
              </a:spcBef>
              <a:defRPr sz="1200">
                <a:solidFill>
                  <a:schemeClr val="tx1"/>
                </a:solidFill>
                <a:latin typeface="Times New Roman" pitchFamily="18" charset="0"/>
              </a:defRPr>
            </a:lvl2pPr>
            <a:lvl3pPr marL="1121564" indent="-224312" defTabSz="905040" eaLnBrk="0" hangingPunct="0">
              <a:spcBef>
                <a:spcPct val="30000"/>
              </a:spcBef>
              <a:defRPr sz="1200">
                <a:solidFill>
                  <a:schemeClr val="tx1"/>
                </a:solidFill>
                <a:latin typeface="Times New Roman" pitchFamily="18" charset="0"/>
              </a:defRPr>
            </a:lvl3pPr>
            <a:lvl4pPr marL="1570189" indent="-224312" defTabSz="905040" eaLnBrk="0" hangingPunct="0">
              <a:spcBef>
                <a:spcPct val="30000"/>
              </a:spcBef>
              <a:defRPr sz="1200">
                <a:solidFill>
                  <a:schemeClr val="tx1"/>
                </a:solidFill>
                <a:latin typeface="Times New Roman" pitchFamily="18" charset="0"/>
              </a:defRPr>
            </a:lvl4pPr>
            <a:lvl5pPr marL="2018816" indent="-224312" defTabSz="905040" eaLnBrk="0" hangingPunct="0">
              <a:spcBef>
                <a:spcPct val="30000"/>
              </a:spcBef>
              <a:defRPr sz="1200">
                <a:solidFill>
                  <a:schemeClr val="tx1"/>
                </a:solidFill>
                <a:latin typeface="Times New Roman" pitchFamily="18" charset="0"/>
              </a:defRPr>
            </a:lvl5pPr>
            <a:lvl6pPr marL="2467441" indent="-224312" defTabSz="905040" eaLnBrk="0" fontAlgn="base" hangingPunct="0">
              <a:spcBef>
                <a:spcPct val="30000"/>
              </a:spcBef>
              <a:spcAft>
                <a:spcPct val="0"/>
              </a:spcAft>
              <a:defRPr sz="1200">
                <a:solidFill>
                  <a:schemeClr val="tx1"/>
                </a:solidFill>
                <a:latin typeface="Times New Roman" pitchFamily="18" charset="0"/>
              </a:defRPr>
            </a:lvl6pPr>
            <a:lvl7pPr marL="2916065" indent="-224312" defTabSz="905040" eaLnBrk="0" fontAlgn="base" hangingPunct="0">
              <a:spcBef>
                <a:spcPct val="30000"/>
              </a:spcBef>
              <a:spcAft>
                <a:spcPct val="0"/>
              </a:spcAft>
              <a:defRPr sz="1200">
                <a:solidFill>
                  <a:schemeClr val="tx1"/>
                </a:solidFill>
                <a:latin typeface="Times New Roman" pitchFamily="18" charset="0"/>
              </a:defRPr>
            </a:lvl7pPr>
            <a:lvl8pPr marL="3364692" indent="-224312" defTabSz="905040" eaLnBrk="0" fontAlgn="base" hangingPunct="0">
              <a:spcBef>
                <a:spcPct val="30000"/>
              </a:spcBef>
              <a:spcAft>
                <a:spcPct val="0"/>
              </a:spcAft>
              <a:defRPr sz="1200">
                <a:solidFill>
                  <a:schemeClr val="tx1"/>
                </a:solidFill>
                <a:latin typeface="Times New Roman" pitchFamily="18" charset="0"/>
              </a:defRPr>
            </a:lvl8pPr>
            <a:lvl9pPr marL="3813317" indent="-224312" defTabSz="90504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46</a:t>
            </a:fld>
            <a:endParaRPr lang="en-US" altLang="en-US" smtClean="0">
              <a:solidFill>
                <a:prstClr val="black"/>
              </a:solidFill>
            </a:endParaRPr>
          </a:p>
        </p:txBody>
      </p:sp>
      <p:sp>
        <p:nvSpPr>
          <p:cNvPr id="16387" name="Rectangle 2"/>
          <p:cNvSpPr>
            <a:spLocks noGrp="1" noRot="1" noChangeAspect="1" noChangeArrowheads="1" noTextEdit="1"/>
          </p:cNvSpPr>
          <p:nvPr>
            <p:ph type="sldImg"/>
          </p:nvPr>
        </p:nvSpPr>
        <p:spPr>
          <a:xfrm>
            <a:off x="1371600" y="1143000"/>
            <a:ext cx="4114800" cy="30861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0564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D997B5FA-0921-464F-AAE1-844C04324D75}" type="datetimeFigureOut">
              <a:rPr lang="zh-CN" altLang="en-US" smtClean="0"/>
              <a:pPr/>
              <a:t>2020/3/18</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565CE74E-AB26-4998-AD42-012C4C1AD076}" type="slidenum">
              <a:rPr lang="zh-CN" altLang="en-US" smtClean="0"/>
              <a:pPr/>
              <a:t>‹#›</a:t>
            </a:fld>
            <a:endParaRPr lang="zh-CN" altLang="en-US"/>
          </a:p>
        </p:txBody>
      </p:sp>
      <p:sp>
        <p:nvSpPr>
          <p:cNvPr id="7" name="矩形 6"/>
          <p:cNvSpPr/>
          <p:nvPr/>
        </p:nvSpPr>
        <p:spPr>
          <a:xfrm>
            <a:off x="62932" y="1449305"/>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2"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2"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2"/>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2020/3/18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3"/>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2"/>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2020/3/18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260350"/>
            <a:ext cx="7488238" cy="8651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484313"/>
            <a:ext cx="4027488" cy="4824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484313"/>
            <a:ext cx="4029075" cy="4824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pPr>
              <a:defRPr/>
            </a:pPr>
            <a:fld id="{9BB22A20-3300-4810-9E5D-9F6A84E6AF86}" type="datetime1">
              <a:rPr lang="zh-CN" altLang="en-US"/>
              <a:pPr>
                <a:defRPr/>
              </a:pPr>
              <a:t>2020/3/18</a:t>
            </a:fld>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pPr>
              <a:defRPr/>
            </a:pPr>
            <a:fld id="{B5933B01-70A7-4A14-A5C1-0E3EE08B7776}" type="slidenum">
              <a:rPr lang="zh-CN" altLang="en-US"/>
              <a:pPr>
                <a:defRPr/>
              </a:pPr>
              <a:t>‹#›</a:t>
            </a:fld>
            <a:endParaRPr lang="en-US" altLang="zh-CN"/>
          </a:p>
        </p:txBody>
      </p:sp>
    </p:spTree>
    <p:extLst>
      <p:ext uri="{BB962C8B-B14F-4D97-AF65-F5344CB8AC3E}">
        <p14:creationId xmlns:p14="http://schemas.microsoft.com/office/powerpoint/2010/main" val="4214952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3375" y="2343945"/>
            <a:ext cx="8477250" cy="1034256"/>
          </a:xfrm>
        </p:spPr>
        <p:txBody>
          <a:bodyPr anchor="b">
            <a:noAutofit/>
          </a:bodyPr>
          <a:lstStyle>
            <a:lvl1pPr algn="ctr">
              <a:lnSpc>
                <a:spcPct val="85000"/>
              </a:lnSpc>
              <a:defRPr sz="6600" spc="-51"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821903" y="3529775"/>
            <a:ext cx="7543800" cy="782070"/>
          </a:xfrm>
        </p:spPr>
        <p:txBody>
          <a:bodyPr lIns="91436" rIns="91436">
            <a:normAutofit/>
          </a:bodyPr>
          <a:lstStyle>
            <a:lvl1pPr marL="0" indent="0" algn="ctr">
              <a:buNone/>
              <a:defRPr sz="2400" b="1" cap="none" spc="200" baseline="0">
                <a:solidFill>
                  <a:schemeClr val="tx1"/>
                </a:solidFill>
                <a:latin typeface="Berlin Sans FB Demi" panose="020E0802020502020306" pitchFamily="34"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smtClean="0"/>
              <a:t>Click to edit master subtitle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63" y="1"/>
            <a:ext cx="9183080" cy="228147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64" y="4463419"/>
            <a:ext cx="9144000" cy="2396150"/>
          </a:xfrm>
          <a:prstGeom prst="rect">
            <a:avLst/>
          </a:prstGeom>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3239" y="221677"/>
            <a:ext cx="8527472" cy="738909"/>
          </a:xfrm>
        </p:spPr>
        <p:txBody>
          <a:bodyPr/>
          <a:lstStyle>
            <a:lvl1pPr marL="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63237" y="1219200"/>
            <a:ext cx="8555181" cy="5384800"/>
          </a:xfrm>
        </p:spPr>
        <p:txBody>
          <a:bodyPr/>
          <a:lstStyle>
            <a:lvl1pPr marL="461951" indent="-461951">
              <a:defRPr sz="2800"/>
            </a:lvl1pPr>
            <a:lvl2pPr marL="738170" indent="-538149">
              <a:defRPr sz="2800"/>
            </a:lvl2pPr>
            <a:lvl3pPr marL="858817" indent="-474651">
              <a:defRPr sz="2800"/>
            </a:lvl3pPr>
            <a:lvl4pPr marL="1144559" indent="-522275">
              <a:defRPr sz="2800"/>
            </a:lvl4pPr>
            <a:lvl5pPr marL="1376328" indent="-507987">
              <a:defRPr sz="2800"/>
            </a:lvl5pPr>
          </a:lstStyle>
          <a:p>
            <a:pPr lvl="0"/>
            <a:r>
              <a:rPr lang="en-US" dirty="0" smtClean="0"/>
              <a:t>Click to edit Master text styles</a:t>
            </a:r>
          </a:p>
          <a:p>
            <a:pPr lvl="1"/>
            <a:r>
              <a:rPr lang="en-US" dirty="0" smtClean="0"/>
              <a:t>Second level</a:t>
            </a:r>
          </a:p>
          <a:p>
            <a:pPr lvl="2"/>
            <a:r>
              <a:rPr lang="en-US" dirty="0" smtClean="0"/>
              <a:t> Third level</a:t>
            </a:r>
          </a:p>
          <a:p>
            <a:pPr lvl="3"/>
            <a:r>
              <a:rPr lang="en-US" dirty="0" smtClean="0"/>
              <a:t> Fourth level</a:t>
            </a:r>
          </a:p>
          <a:p>
            <a:pPr lvl="4"/>
            <a:r>
              <a:rPr lang="en-US" dirty="0" smtClean="0"/>
              <a:t> Fifth level</a:t>
            </a:r>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954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295400"/>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9"/>
          <p:cNvSpPr>
            <a:spLocks noGrp="1" noChangeArrowheads="1"/>
          </p:cNvSpPr>
          <p:nvPr>
            <p:ph type="dt" sz="half" idx="10"/>
          </p:nvPr>
        </p:nvSpPr>
        <p:spPr>
          <a:xfrm>
            <a:off x="152400" y="6477000"/>
            <a:ext cx="1905000" cy="381000"/>
          </a:xfrm>
          <a:prstGeom prst="rect">
            <a:avLst/>
          </a:prstGeom>
          <a:ln/>
        </p:spPr>
        <p:txBody>
          <a:bodyPr/>
          <a:lstStyle>
            <a:lvl1pPr>
              <a:defRPr/>
            </a:lvl1pPr>
          </a:lstStyle>
          <a:p>
            <a:pPr>
              <a:defRPr/>
            </a:pPr>
            <a:fld id="{5477F8B6-2CB6-4CBB-AEEC-8D419CC7BC39}" type="datetime1">
              <a:rPr lang="en-US"/>
              <a:pPr>
                <a:defRPr/>
              </a:pPr>
              <a:t>3/18/2020</a:t>
            </a:fld>
            <a:endParaRPr lang="en-US"/>
          </a:p>
        </p:txBody>
      </p:sp>
      <p:sp>
        <p:nvSpPr>
          <p:cNvPr id="6" name="Rectangle 2060"/>
          <p:cNvSpPr>
            <a:spLocks noGrp="1" noChangeArrowheads="1"/>
          </p:cNvSpPr>
          <p:nvPr>
            <p:ph type="ftr" sz="quarter" idx="11"/>
          </p:nvPr>
        </p:nvSpPr>
        <p:spPr>
          <a:xfrm>
            <a:off x="3124200" y="6477000"/>
            <a:ext cx="2895600" cy="381000"/>
          </a:xfrm>
          <a:prstGeom prst="rect">
            <a:avLst/>
          </a:prstGeom>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xfrm>
            <a:off x="7239000" y="6477000"/>
            <a:ext cx="1905000" cy="381000"/>
          </a:xfrm>
          <a:prstGeom prst="rect">
            <a:avLst/>
          </a:prstGeom>
          <a:ln/>
        </p:spPr>
        <p:txBody>
          <a:bodyPr/>
          <a:lstStyle>
            <a:lvl1pPr>
              <a:defRPr/>
            </a:lvl1pPr>
          </a:lstStyle>
          <a:p>
            <a:fld id="{D6D49F36-C8F3-478C-A5E9-92DC3A3C4FCD}" type="slidenum">
              <a:rPr lang="en-US" altLang="en-US"/>
              <a:pPr/>
              <a:t>‹#›</a:t>
            </a:fld>
            <a:endParaRPr lang="en-US" altLang="en-US"/>
          </a:p>
        </p:txBody>
      </p:sp>
    </p:spTree>
    <p:extLst>
      <p:ext uri="{BB962C8B-B14F-4D97-AF65-F5344CB8AC3E}">
        <p14:creationId xmlns:p14="http://schemas.microsoft.com/office/powerpoint/2010/main" val="470190319"/>
      </p:ext>
    </p:extLst>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295400"/>
            <a:ext cx="41148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0" y="1295400"/>
            <a:ext cx="4114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0" y="3962400"/>
            <a:ext cx="41148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59"/>
          <p:cNvSpPr>
            <a:spLocks noGrp="1" noChangeArrowheads="1"/>
          </p:cNvSpPr>
          <p:nvPr>
            <p:ph type="dt" sz="half" idx="10"/>
          </p:nvPr>
        </p:nvSpPr>
        <p:spPr>
          <a:xfrm>
            <a:off x="152400" y="6477000"/>
            <a:ext cx="1905000" cy="381000"/>
          </a:xfrm>
          <a:prstGeom prst="rect">
            <a:avLst/>
          </a:prstGeom>
          <a:ln/>
        </p:spPr>
        <p:txBody>
          <a:bodyPr/>
          <a:lstStyle>
            <a:lvl1pPr>
              <a:defRPr/>
            </a:lvl1pPr>
          </a:lstStyle>
          <a:p>
            <a:pPr>
              <a:defRPr/>
            </a:pPr>
            <a:fld id="{4A3340F1-22A0-4D8A-B95A-A16B5E3981EA}" type="datetime1">
              <a:rPr lang="en-US"/>
              <a:pPr>
                <a:defRPr/>
              </a:pPr>
              <a:t>3/18/2020</a:t>
            </a:fld>
            <a:endParaRPr lang="en-US"/>
          </a:p>
        </p:txBody>
      </p:sp>
      <p:sp>
        <p:nvSpPr>
          <p:cNvPr id="7" name="Rectangle 2060"/>
          <p:cNvSpPr>
            <a:spLocks noGrp="1" noChangeArrowheads="1"/>
          </p:cNvSpPr>
          <p:nvPr>
            <p:ph type="ftr" sz="quarter" idx="11"/>
          </p:nvPr>
        </p:nvSpPr>
        <p:spPr>
          <a:xfrm>
            <a:off x="3124200" y="6477000"/>
            <a:ext cx="2895600" cy="381000"/>
          </a:xfrm>
          <a:prstGeom prst="rect">
            <a:avLst/>
          </a:prstGeom>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xfrm>
            <a:off x="7239000" y="6477000"/>
            <a:ext cx="1905000" cy="381000"/>
          </a:xfrm>
          <a:prstGeom prst="rect">
            <a:avLst/>
          </a:prstGeom>
          <a:ln/>
        </p:spPr>
        <p:txBody>
          <a:bodyPr/>
          <a:lstStyle>
            <a:lvl1pPr>
              <a:defRPr/>
            </a:lvl1pPr>
          </a:lstStyle>
          <a:p>
            <a:fld id="{2F2092A6-C17E-462F-8304-AC9951AEAED0}" type="slidenum">
              <a:rPr lang="en-US" altLang="en-US"/>
              <a:pPr/>
              <a:t>‹#›</a:t>
            </a:fld>
            <a:endParaRPr lang="en-US" altLang="en-US"/>
          </a:p>
        </p:txBody>
      </p:sp>
    </p:spTree>
    <p:extLst>
      <p:ext uri="{BB962C8B-B14F-4D97-AF65-F5344CB8AC3E}">
        <p14:creationId xmlns:p14="http://schemas.microsoft.com/office/powerpoint/2010/main" val="620031243"/>
      </p:ext>
    </p:extLst>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295400"/>
            <a:ext cx="41148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295400"/>
            <a:ext cx="41148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9"/>
          <p:cNvSpPr>
            <a:spLocks noGrp="1" noChangeArrowheads="1"/>
          </p:cNvSpPr>
          <p:nvPr>
            <p:ph type="dt" sz="half" idx="10"/>
          </p:nvPr>
        </p:nvSpPr>
        <p:spPr>
          <a:xfrm>
            <a:off x="152400" y="6477000"/>
            <a:ext cx="1905000" cy="381000"/>
          </a:xfrm>
          <a:prstGeom prst="rect">
            <a:avLst/>
          </a:prstGeom>
          <a:ln/>
        </p:spPr>
        <p:txBody>
          <a:bodyPr/>
          <a:lstStyle>
            <a:lvl1pPr>
              <a:defRPr/>
            </a:lvl1pPr>
          </a:lstStyle>
          <a:p>
            <a:pPr>
              <a:defRPr/>
            </a:pPr>
            <a:fld id="{7F8CDC50-B491-41D3-9805-D0761EFCB506}" type="datetime1">
              <a:rPr lang="en-US"/>
              <a:pPr>
                <a:defRPr/>
              </a:pPr>
              <a:t>3/18/2020</a:t>
            </a:fld>
            <a:endParaRPr lang="en-US"/>
          </a:p>
        </p:txBody>
      </p:sp>
      <p:sp>
        <p:nvSpPr>
          <p:cNvPr id="6" name="Rectangle 2060"/>
          <p:cNvSpPr>
            <a:spLocks noGrp="1" noChangeArrowheads="1"/>
          </p:cNvSpPr>
          <p:nvPr>
            <p:ph type="ftr" sz="quarter" idx="11"/>
          </p:nvPr>
        </p:nvSpPr>
        <p:spPr>
          <a:xfrm>
            <a:off x="3124200" y="6477000"/>
            <a:ext cx="2895600" cy="381000"/>
          </a:xfrm>
          <a:prstGeom prst="rect">
            <a:avLst/>
          </a:prstGeom>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xfrm>
            <a:off x="7239000" y="6477000"/>
            <a:ext cx="1905000" cy="381000"/>
          </a:xfrm>
          <a:prstGeom prst="rect">
            <a:avLst/>
          </a:prstGeom>
          <a:ln/>
        </p:spPr>
        <p:txBody>
          <a:bodyPr/>
          <a:lstStyle>
            <a:lvl1pPr>
              <a:defRPr/>
            </a:lvl1pPr>
          </a:lstStyle>
          <a:p>
            <a:fld id="{534408B0-4BDF-478C-942D-38B8E3DB34B3}" type="slidenum">
              <a:rPr lang="en-US" altLang="en-US"/>
              <a:pPr/>
              <a:t>‹#›</a:t>
            </a:fld>
            <a:endParaRPr lang="en-US" altLang="en-US"/>
          </a:p>
        </p:txBody>
      </p:sp>
    </p:spTree>
    <p:extLst>
      <p:ext uri="{BB962C8B-B14F-4D97-AF65-F5344CB8AC3E}">
        <p14:creationId xmlns:p14="http://schemas.microsoft.com/office/powerpoint/2010/main" val="3355642592"/>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2020/3/18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2"/>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2020/3/18</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3"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7" y="2341477"/>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7"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565CE74E-AB26-4998-AD42-012C4C1AD076}"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2020/3/18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D997B5FA-0921-464F-AAE1-844C04324D75}" type="datetimeFigureOut">
              <a:rPr lang="zh-CN" altLang="en-US" smtClean="0"/>
              <a:pPr/>
              <a:t>2020/3/18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2020/3/18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2020/3/18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2020/3/18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2020/3/18</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565CE74E-AB26-4998-AD42-012C4C1AD076}"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9" y="4650476"/>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1" y="4773226"/>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9" y="66677"/>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997B5FA-0921-464F-AAE1-844C04324D75}" type="datetimeFigureOut">
              <a:rPr lang="zh-CN" altLang="en-US" smtClean="0"/>
              <a:pPr/>
              <a:t>2020/3/18</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65CE74E-AB26-4998-AD42-012C4C1AD0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39" r:id="rId12"/>
  </p:sldLayoutIdLst>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3239" y="286608"/>
            <a:ext cx="8527472" cy="673979"/>
          </a:xfrm>
          <a:prstGeom prst="rect">
            <a:avLst/>
          </a:prstGeom>
        </p:spPr>
        <p:txBody>
          <a:bodyPr vert="horz" lIns="91436" tIns="45718" rIns="91436" bIns="45718"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63237" y="1219204"/>
            <a:ext cx="8555181" cy="5209309"/>
          </a:xfrm>
          <a:prstGeom prst="rect">
            <a:avLst/>
          </a:prstGeom>
        </p:spPr>
        <p:txBody>
          <a:bodyPr vert="horz" lIns="91436" tIns="45718" rIns="91436" bIns="45718" rtlCol="0">
            <a:no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 Fourth level</a:t>
            </a:r>
          </a:p>
          <a:p>
            <a:pPr lvl="4"/>
            <a:r>
              <a:rPr lang="en-US" dirty="0" smtClean="0"/>
              <a:t> Fifth level</a:t>
            </a:r>
            <a:endParaRPr lang="en-US" dirty="0"/>
          </a:p>
        </p:txBody>
      </p:sp>
      <p:cxnSp>
        <p:nvCxnSpPr>
          <p:cNvPr id="10" name="Straight Connector 9"/>
          <p:cNvCxnSpPr/>
          <p:nvPr/>
        </p:nvCxnSpPr>
        <p:spPr>
          <a:xfrm>
            <a:off x="443348" y="1100537"/>
            <a:ext cx="82296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0" y="6565686"/>
            <a:ext cx="8001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3" r:id="rId3"/>
    <p:sldLayoutId id="2147483824" r:id="rId4"/>
    <p:sldLayoutId id="2147483825" r:id="rId5"/>
  </p:sldLayoutIdLst>
  <p:timing>
    <p:tnLst>
      <p:par>
        <p:cTn id="1" dur="indefinite" restart="never" nodeType="tmRoot"/>
      </p:par>
    </p:tnLst>
  </p:timing>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10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0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68.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69.wmf"/></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hyperlink" Target="http://www.cs.ucla.edu/classes/spring01/cs240b/notes/data-integration1.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wmf"/><Relationship Id="rId5" Type="http://schemas.openxmlformats.org/officeDocument/2006/relationships/oleObject" Target="../embeddings/oleObject2.bin"/><Relationship Id="rId4" Type="http://schemas.openxmlformats.org/officeDocument/2006/relationships/image" Target="../media/image15.w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7.wmf"/><Relationship Id="rId4"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7.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9.wmf"/><Relationship Id="rId4" Type="http://schemas.openxmlformats.org/officeDocument/2006/relationships/oleObject" Target="../embeddings/oleObject5.bin"/><Relationship Id="rId9" Type="http://schemas.openxmlformats.org/officeDocument/2006/relationships/image" Target="../media/image21.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2.png"/><Relationship Id="rId4" Type="http://schemas.openxmlformats.org/officeDocument/2006/relationships/oleObject" Target="../embeddings/oleObject8.bin"/></Relationships>
</file>

<file path=ppt/slides/_rels/slide4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notesSlide" Target="../notesSlides/notesSlide10.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9.bin"/><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2.GIF"/><Relationship Id="rId5" Type="http://schemas.openxmlformats.org/officeDocument/2006/relationships/image" Target="../media/image31.emf"/><Relationship Id="rId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3.emf"/><Relationship Id="rId5" Type="http://schemas.openxmlformats.org/officeDocument/2006/relationships/oleObject" Target="../embeddings/oleObject12.bin"/><Relationship Id="rId4" Type="http://schemas.openxmlformats.org/officeDocument/2006/relationships/image" Target="../media/image32.GI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4.wmf"/></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21.xml"/><Relationship Id="rId7" Type="http://schemas.openxmlformats.org/officeDocument/2006/relationships/image" Target="../media/image44.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1.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56.e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400" b="1" dirty="0" smtClean="0"/>
              <a:t>数据预处理</a:t>
            </a:r>
            <a:r>
              <a:rPr lang="en-US" altLang="zh-CN" sz="4400" b="1" dirty="0" smtClean="0"/>
              <a:t/>
            </a:r>
            <a:br>
              <a:rPr lang="en-US" altLang="zh-CN" sz="4400" b="1" dirty="0" smtClean="0"/>
            </a:br>
            <a:endParaRPr lang="zh-CN" altLang="en-US" sz="3200" b="1" dirty="0"/>
          </a:p>
        </p:txBody>
      </p:sp>
    </p:spTree>
    <p:extLst>
      <p:ext uri="{BB962C8B-B14F-4D97-AF65-F5344CB8AC3E}">
        <p14:creationId xmlns:p14="http://schemas.microsoft.com/office/powerpoint/2010/main" val="3386715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sym typeface="Wingdings" pitchFamily="2" charset="2"/>
              </a:rPr>
              <a:t>数据收集错误</a:t>
            </a:r>
            <a:r>
              <a:rPr lang="en-US" altLang="zh-CN" b="1" dirty="0">
                <a:effectLst>
                  <a:outerShdw blurRad="38100" dist="38100" dir="2700000" algn="tl">
                    <a:srgbClr val="000000">
                      <a:alpha val="43137"/>
                    </a:srgbClr>
                  </a:outerShdw>
                </a:effectLst>
                <a:sym typeface="Wingdings" pitchFamily="2" charset="2"/>
              </a:rPr>
              <a:t>--</a:t>
            </a:r>
            <a:r>
              <a:rPr lang="zh-CN" altLang="en-US" b="1" dirty="0" smtClean="0">
                <a:solidFill>
                  <a:srgbClr val="FF0000"/>
                </a:solidFill>
                <a:effectLst>
                  <a:outerShdw blurRad="38100" dist="38100" dir="2700000" algn="tl">
                    <a:srgbClr val="000000">
                      <a:alpha val="43137"/>
                    </a:srgbClr>
                  </a:outerShdw>
                </a:effectLst>
              </a:rPr>
              <a:t>缺失值</a:t>
            </a:r>
            <a:endParaRPr lang="zh-CN" altLang="en-US" b="1" dirty="0">
              <a:solidFill>
                <a:srgbClr val="FF0000"/>
              </a:solidFill>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p:txBody>
          <a:bodyPr/>
          <a:lstStyle/>
          <a:p>
            <a:r>
              <a:rPr lang="zh-CN" altLang="en-US" b="1" dirty="0" smtClean="0">
                <a:effectLst>
                  <a:outerShdw blurRad="38100" dist="38100" dir="2700000" algn="tl">
                    <a:srgbClr val="000000">
                      <a:alpha val="43137"/>
                    </a:srgbClr>
                  </a:outerShdw>
                </a:effectLst>
              </a:rPr>
              <a:t>原因</a:t>
            </a:r>
            <a:endParaRPr lang="en-US" altLang="zh-CN" b="1" dirty="0" smtClean="0">
              <a:effectLst>
                <a:outerShdw blurRad="38100" dist="38100" dir="2700000" algn="tl">
                  <a:srgbClr val="000000">
                    <a:alpha val="43137"/>
                  </a:srgbClr>
                </a:outerShdw>
              </a:effectLst>
            </a:endParaRPr>
          </a:p>
          <a:p>
            <a:pPr lvl="1"/>
            <a:r>
              <a:rPr lang="zh-CN" altLang="en-US" b="1" dirty="0" smtClean="0">
                <a:effectLst>
                  <a:outerShdw blurRad="38100" dist="38100" dir="2700000" algn="tl">
                    <a:srgbClr val="000000">
                      <a:alpha val="43137"/>
                    </a:srgbClr>
                  </a:outerShdw>
                </a:effectLst>
              </a:rPr>
              <a:t>不能收集（例如：隐私，用户不提供）</a:t>
            </a:r>
            <a:endParaRPr lang="en-US" altLang="zh-CN" b="1" dirty="0" smtClean="0">
              <a:effectLst>
                <a:outerShdw blurRad="38100" dist="38100" dir="2700000" algn="tl">
                  <a:srgbClr val="000000">
                    <a:alpha val="43137"/>
                  </a:srgbClr>
                </a:outerShdw>
              </a:effectLst>
            </a:endParaRPr>
          </a:p>
          <a:p>
            <a:pPr lvl="1"/>
            <a:r>
              <a:rPr lang="zh-CN" altLang="en-US" b="1" dirty="0" smtClean="0">
                <a:effectLst>
                  <a:outerShdw blurRad="38100" dist="38100" dir="2700000" algn="tl">
                    <a:srgbClr val="000000">
                      <a:alpha val="43137"/>
                    </a:srgbClr>
                  </a:outerShdw>
                </a:effectLst>
              </a:rPr>
              <a:t>数据对象不具有该属性</a:t>
            </a:r>
            <a:endParaRPr lang="en-US" altLang="zh-CN" b="1" dirty="0" smtClean="0">
              <a:effectLst>
                <a:outerShdw blurRad="38100" dist="38100" dir="2700000" algn="tl">
                  <a:srgbClr val="000000">
                    <a:alpha val="43137"/>
                  </a:srgbClr>
                </a:outerShdw>
              </a:effectLst>
            </a:endParaRPr>
          </a:p>
          <a:p>
            <a:pPr lvl="1"/>
            <a:endParaRPr lang="en-US" altLang="zh-CN" b="1" dirty="0">
              <a:effectLst>
                <a:outerShdw blurRad="38100" dist="38100" dir="2700000" algn="tl">
                  <a:srgbClr val="000000">
                    <a:alpha val="43137"/>
                  </a:srgbClr>
                </a:outerShdw>
              </a:effectLst>
            </a:endParaRPr>
          </a:p>
          <a:p>
            <a:r>
              <a:rPr lang="zh-CN" altLang="en-US" b="1" dirty="0" smtClean="0">
                <a:effectLst>
                  <a:outerShdw blurRad="38100" dist="38100" dir="2700000" algn="tl">
                    <a:srgbClr val="000000">
                      <a:alpha val="43137"/>
                    </a:srgbClr>
                  </a:outerShdw>
                </a:effectLst>
              </a:rPr>
              <a:t>处理策略</a:t>
            </a:r>
            <a:endParaRPr lang="en-US" altLang="zh-CN" b="1" dirty="0" smtClean="0">
              <a:effectLst>
                <a:outerShdw blurRad="38100" dist="38100" dir="2700000" algn="tl">
                  <a:srgbClr val="000000">
                    <a:alpha val="43137"/>
                  </a:srgbClr>
                </a:outerShdw>
              </a:effectLst>
            </a:endParaRPr>
          </a:p>
          <a:p>
            <a:pPr lvl="1"/>
            <a:r>
              <a:rPr lang="zh-CN" altLang="en-US" b="1" dirty="0" smtClean="0">
                <a:effectLst>
                  <a:outerShdw blurRad="38100" dist="38100" dir="2700000" algn="tl">
                    <a:srgbClr val="000000">
                      <a:alpha val="43137"/>
                    </a:srgbClr>
                  </a:outerShdw>
                </a:effectLst>
              </a:rPr>
              <a:t>删除数据对象、属性</a:t>
            </a:r>
            <a:endParaRPr lang="en-US" altLang="zh-CN" b="1" dirty="0" smtClean="0">
              <a:effectLst>
                <a:outerShdw blurRad="38100" dist="38100" dir="2700000" algn="tl">
                  <a:srgbClr val="000000">
                    <a:alpha val="43137"/>
                  </a:srgbClr>
                </a:outerShdw>
              </a:effectLst>
            </a:endParaRPr>
          </a:p>
          <a:p>
            <a:pPr lvl="1"/>
            <a:r>
              <a:rPr lang="zh-CN" altLang="en-US" b="1" dirty="0" smtClean="0">
                <a:effectLst>
                  <a:outerShdw blurRad="38100" dist="38100" dir="2700000" algn="tl">
                    <a:srgbClr val="000000">
                      <a:alpha val="43137"/>
                    </a:srgbClr>
                  </a:outerShdw>
                </a:effectLst>
              </a:rPr>
              <a:t>在分析中忽略缺失值</a:t>
            </a:r>
            <a:endParaRPr lang="en-US" altLang="zh-CN" b="1" dirty="0" smtClean="0">
              <a:effectLst>
                <a:outerShdw blurRad="38100" dist="38100" dir="2700000" algn="tl">
                  <a:srgbClr val="000000">
                    <a:alpha val="43137"/>
                  </a:srgbClr>
                </a:outerShdw>
              </a:effectLst>
            </a:endParaRPr>
          </a:p>
          <a:p>
            <a:pPr lvl="1"/>
            <a:r>
              <a:rPr lang="zh-CN" altLang="en-US" b="1" dirty="0" smtClean="0">
                <a:effectLst>
                  <a:outerShdw blurRad="38100" dist="38100" dir="2700000" algn="tl">
                    <a:srgbClr val="000000">
                      <a:alpha val="43137"/>
                    </a:srgbClr>
                  </a:outerShdw>
                </a:effectLst>
              </a:rPr>
              <a:t>估计缺失值（使用概率）</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7991054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2"/>
          </p:nvPr>
        </p:nvSpPr>
        <p:spPr>
          <a:noFill/>
          <a:ln>
            <a:miter lim="800000"/>
            <a:headEnd/>
            <a:tailEnd/>
          </a:ln>
        </p:spPr>
        <p:txBody>
          <a:bodyPr/>
          <a:lstStyle/>
          <a:p>
            <a:fld id="{89D6D118-5738-4DA4-A49E-39D99DE3BC1A}" type="slidenum">
              <a:rPr lang="zh-CN" altLang="en-US">
                <a:ea typeface="宋体" charset="-122"/>
              </a:rPr>
              <a:pPr/>
              <a:t>100</a:t>
            </a:fld>
            <a:endParaRPr lang="en-US" altLang="zh-CN">
              <a:ea typeface="宋体" charset="-122"/>
            </a:endParaRPr>
          </a:p>
        </p:txBody>
      </p:sp>
      <p:sp>
        <p:nvSpPr>
          <p:cNvPr id="56323" name="Text Box 2"/>
          <p:cNvSpPr txBox="1">
            <a:spLocks noChangeArrowheads="1"/>
          </p:cNvSpPr>
          <p:nvPr/>
        </p:nvSpPr>
        <p:spPr bwMode="auto">
          <a:xfrm>
            <a:off x="152400" y="381000"/>
            <a:ext cx="8610600" cy="579438"/>
          </a:xfrm>
          <a:prstGeom prst="rect">
            <a:avLst/>
          </a:prstGeom>
          <a:noFill/>
          <a:ln w="9525">
            <a:noFill/>
            <a:miter lim="800000"/>
            <a:headEnd/>
            <a:tailEnd/>
          </a:ln>
        </p:spPr>
        <p:txBody>
          <a:bodyPr>
            <a:spAutoFit/>
          </a:bodyPr>
          <a:lstStyle/>
          <a:p>
            <a:pPr algn="ctr" eaLnBrk="0" hangingPunct="0">
              <a:spcBef>
                <a:spcPct val="0"/>
              </a:spcBef>
              <a:buClrTx/>
              <a:buSzTx/>
              <a:buFontTx/>
              <a:buNone/>
            </a:pPr>
            <a:r>
              <a:rPr lang="en-US" altLang="zh-CN" sz="3200" b="1" dirty="0">
                <a:solidFill>
                  <a:srgbClr val="0000CC"/>
                </a:solidFill>
                <a:latin typeface="Tahoma" pitchFamily="34" charset="0"/>
              </a:rPr>
              <a:t>Sampling: With or without Replacement</a:t>
            </a:r>
          </a:p>
        </p:txBody>
      </p:sp>
      <p:sp>
        <p:nvSpPr>
          <p:cNvPr id="56324" name="Text Box 3"/>
          <p:cNvSpPr txBox="1">
            <a:spLocks noChangeArrowheads="1"/>
          </p:cNvSpPr>
          <p:nvPr/>
        </p:nvSpPr>
        <p:spPr bwMode="auto">
          <a:xfrm rot="-1013563">
            <a:off x="3733800" y="2819400"/>
            <a:ext cx="2205038" cy="1552575"/>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altLang="zh-CN"/>
              <a:t>SRSWOR</a:t>
            </a:r>
          </a:p>
          <a:p>
            <a:pPr eaLnBrk="0" hangingPunct="0">
              <a:spcBef>
                <a:spcPct val="0"/>
              </a:spcBef>
              <a:buClrTx/>
              <a:buSzTx/>
              <a:buFontTx/>
              <a:buNone/>
            </a:pPr>
            <a:r>
              <a:rPr lang="en-US" altLang="zh-CN"/>
              <a:t>(simple random</a:t>
            </a:r>
          </a:p>
          <a:p>
            <a:pPr eaLnBrk="0" hangingPunct="0">
              <a:spcBef>
                <a:spcPct val="0"/>
              </a:spcBef>
              <a:buClrTx/>
              <a:buSzTx/>
              <a:buFontTx/>
              <a:buNone/>
            </a:pPr>
            <a:r>
              <a:rPr lang="en-US" altLang="zh-CN"/>
              <a:t> sample without </a:t>
            </a:r>
          </a:p>
          <a:p>
            <a:pPr eaLnBrk="0" hangingPunct="0">
              <a:spcBef>
                <a:spcPct val="0"/>
              </a:spcBef>
              <a:buClrTx/>
              <a:buSzTx/>
              <a:buFontTx/>
              <a:buNone/>
            </a:pPr>
            <a:r>
              <a:rPr lang="en-US" altLang="zh-CN"/>
              <a:t>replacement)</a:t>
            </a:r>
          </a:p>
        </p:txBody>
      </p:sp>
      <p:grpSp>
        <p:nvGrpSpPr>
          <p:cNvPr id="2" name="Group 4"/>
          <p:cNvGrpSpPr>
            <a:grpSpLocks/>
          </p:cNvGrpSpPr>
          <p:nvPr/>
        </p:nvGrpSpPr>
        <p:grpSpPr bwMode="auto">
          <a:xfrm>
            <a:off x="5695950" y="1771650"/>
            <a:ext cx="2438400" cy="1676400"/>
            <a:chOff x="3588" y="1116"/>
            <a:chExt cx="1536" cy="1056"/>
          </a:xfrm>
        </p:grpSpPr>
        <p:sp>
          <p:nvSpPr>
            <p:cNvPr id="56346" name="AutoShape 5"/>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6347" name="Oval 6"/>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6348" name="Oval 7"/>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6349" name="Oval 8"/>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grpSp>
      <p:sp>
        <p:nvSpPr>
          <p:cNvPr id="56326" name="Text Box 9"/>
          <p:cNvSpPr txBox="1">
            <a:spLocks noChangeArrowheads="1"/>
          </p:cNvSpPr>
          <p:nvPr/>
        </p:nvSpPr>
        <p:spPr bwMode="auto">
          <a:xfrm rot="848056">
            <a:off x="3962400" y="5105400"/>
            <a:ext cx="1217613"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altLang="zh-CN"/>
              <a:t>SRSWR</a:t>
            </a:r>
          </a:p>
        </p:txBody>
      </p:sp>
      <p:grpSp>
        <p:nvGrpSpPr>
          <p:cNvPr id="3" name="Group 10"/>
          <p:cNvGrpSpPr>
            <a:grpSpLocks/>
          </p:cNvGrpSpPr>
          <p:nvPr/>
        </p:nvGrpSpPr>
        <p:grpSpPr bwMode="auto">
          <a:xfrm>
            <a:off x="5772150" y="4457700"/>
            <a:ext cx="2438400" cy="1676400"/>
            <a:chOff x="3636" y="2808"/>
            <a:chExt cx="1536" cy="1056"/>
          </a:xfrm>
        </p:grpSpPr>
        <p:sp>
          <p:nvSpPr>
            <p:cNvPr id="56342" name="AutoShape 11"/>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6343" name="Oval 12"/>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6344" name="Oval 13"/>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6345" name="Oval 14"/>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grpSp>
      <p:grpSp>
        <p:nvGrpSpPr>
          <p:cNvPr id="4" name="Group 15"/>
          <p:cNvGrpSpPr>
            <a:grpSpLocks/>
          </p:cNvGrpSpPr>
          <p:nvPr/>
        </p:nvGrpSpPr>
        <p:grpSpPr bwMode="auto">
          <a:xfrm>
            <a:off x="876300" y="1905000"/>
            <a:ext cx="2724150" cy="4556125"/>
            <a:chOff x="564" y="1284"/>
            <a:chExt cx="1716" cy="2870"/>
          </a:xfrm>
        </p:grpSpPr>
        <p:sp>
          <p:nvSpPr>
            <p:cNvPr id="56331" name="AutoShape 16"/>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6332" name="Oval 17"/>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6333" name="Oval 18"/>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6334" name="Oval 19"/>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6335" name="Oval 20"/>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6336" name="Oval 21"/>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6337" name="Oval 22"/>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6338" name="Oval 23"/>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6339" name="Oval 24"/>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6340" name="Oval 25"/>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6341" name="Text Box 26"/>
            <p:cNvSpPr txBox="1">
              <a:spLocks noChangeArrowheads="1"/>
            </p:cNvSpPr>
            <p:nvPr/>
          </p:nvSpPr>
          <p:spPr bwMode="auto">
            <a:xfrm>
              <a:off x="974" y="3866"/>
              <a:ext cx="878"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altLang="zh-CN"/>
                <a:t>Raw Data</a:t>
              </a:r>
            </a:p>
          </p:txBody>
        </p:sp>
      </p:grpSp>
      <p:sp>
        <p:nvSpPr>
          <p:cNvPr id="56329" name="Line 27"/>
          <p:cNvSpPr>
            <a:spLocks noChangeShapeType="1"/>
          </p:cNvSpPr>
          <p:nvPr/>
        </p:nvSpPr>
        <p:spPr bwMode="auto">
          <a:xfrm flipV="1">
            <a:off x="3810000" y="2971800"/>
            <a:ext cx="1657350" cy="5524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6330" name="Line 28"/>
          <p:cNvSpPr>
            <a:spLocks noChangeShapeType="1"/>
          </p:cNvSpPr>
          <p:nvPr/>
        </p:nvSpPr>
        <p:spPr bwMode="auto">
          <a:xfrm>
            <a:off x="3829050" y="4895850"/>
            <a:ext cx="1790700" cy="495300"/>
          </a:xfrm>
          <a:prstGeom prst="line">
            <a:avLst/>
          </a:prstGeom>
          <a:noFill/>
          <a:ln w="9525">
            <a:solidFill>
              <a:schemeClr val="tx1"/>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1773137294"/>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2"/>
          </p:nvPr>
        </p:nvSpPr>
        <p:spPr>
          <a:noFill/>
          <a:ln>
            <a:miter lim="800000"/>
            <a:headEnd/>
            <a:tailEnd/>
          </a:ln>
        </p:spPr>
        <p:txBody>
          <a:bodyPr/>
          <a:lstStyle/>
          <a:p>
            <a:fld id="{A6BB0F6B-EBD1-46DD-B48A-42940BC72A71}" type="slidenum">
              <a:rPr lang="zh-CN" altLang="en-US">
                <a:ea typeface="宋体" charset="-122"/>
              </a:rPr>
              <a:pPr/>
              <a:t>101</a:t>
            </a:fld>
            <a:endParaRPr lang="en-US" altLang="zh-CN">
              <a:ea typeface="宋体" charset="-122"/>
            </a:endParaRPr>
          </a:p>
        </p:txBody>
      </p:sp>
      <p:sp>
        <p:nvSpPr>
          <p:cNvPr id="57347" name="Rectangle 2"/>
          <p:cNvSpPr>
            <a:spLocks noGrp="1" noChangeArrowheads="1"/>
          </p:cNvSpPr>
          <p:nvPr>
            <p:ph type="title" idx="4294967295"/>
          </p:nvPr>
        </p:nvSpPr>
        <p:spPr>
          <a:xfrm>
            <a:off x="499518" y="320507"/>
            <a:ext cx="8078998" cy="593725"/>
          </a:xfrm>
        </p:spPr>
        <p:txBody>
          <a:bodyPr>
            <a:noAutofit/>
          </a:bodyPr>
          <a:lstStyle/>
          <a:p>
            <a:pPr eaLnBrk="1" hangingPunct="1"/>
            <a:r>
              <a:rPr lang="en-US" altLang="zh-CN" sz="2800" b="1" dirty="0" smtClean="0">
                <a:solidFill>
                  <a:srgbClr val="0000CC"/>
                </a:solidFill>
                <a:ea typeface="宋体" charset="-122"/>
              </a:rPr>
              <a:t>Sampling: Cluster or Stratified Sampling</a:t>
            </a:r>
          </a:p>
        </p:txBody>
      </p:sp>
      <p:pic>
        <p:nvPicPr>
          <p:cNvPr id="483329" name="Picture 1" descr="C:\Users\wdls\AppData\Roaming\Tencent\Users\654879317\QQ\WinTemp\RichOle\1JLY)T$B$INX{HCC$VEDQ9S.png"/>
          <p:cNvPicPr>
            <a:picLocks noChangeAspect="1" noChangeArrowheads="1"/>
          </p:cNvPicPr>
          <p:nvPr/>
        </p:nvPicPr>
        <p:blipFill>
          <a:blip r:embed="rId3"/>
          <a:srcRect/>
          <a:stretch>
            <a:fillRect/>
          </a:stretch>
        </p:blipFill>
        <p:spPr bwMode="auto">
          <a:xfrm>
            <a:off x="788276" y="1403132"/>
            <a:ext cx="7162800" cy="4410075"/>
          </a:xfrm>
          <a:prstGeom prst="rect">
            <a:avLst/>
          </a:prstGeom>
          <a:noFill/>
        </p:spPr>
      </p:pic>
      <p:sp>
        <p:nvSpPr>
          <p:cNvPr id="58" name="内容占位符 2"/>
          <p:cNvSpPr txBox="1">
            <a:spLocks/>
          </p:cNvSpPr>
          <p:nvPr/>
        </p:nvSpPr>
        <p:spPr>
          <a:xfrm>
            <a:off x="3231931" y="5959366"/>
            <a:ext cx="3105807" cy="441434"/>
          </a:xfrm>
          <a:prstGeom prst="rect">
            <a:avLst/>
          </a:prstGeom>
        </p:spPr>
        <p:txBody>
          <a:bodyPr>
            <a:normAutofit/>
          </a:bodyPr>
          <a:lstStyle/>
          <a:p>
            <a:pPr marL="342900" marR="0" lvl="0" indent="-342900" algn="l" defTabSz="914400" rtl="0" eaLnBrk="0" fontAlgn="base" latinLnBrk="0" hangingPunct="0">
              <a:lnSpc>
                <a:spcPct val="100000"/>
              </a:lnSpc>
              <a:spcBef>
                <a:spcPct val="20000"/>
              </a:spcBef>
              <a:spcAft>
                <a:spcPct val="0"/>
              </a:spcAft>
              <a:buClr>
                <a:schemeClr val="folHlink"/>
              </a:buClr>
              <a:buSzPct val="60000"/>
              <a:tabLst/>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聚类采样方法示意图</a:t>
            </a:r>
            <a:endParaRPr kumimoji="0" lang="zh-CN" alt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2935226023"/>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2"/>
          </p:nvPr>
        </p:nvSpPr>
        <p:spPr>
          <a:noFill/>
          <a:ln>
            <a:miter lim="800000"/>
            <a:headEnd/>
            <a:tailEnd/>
          </a:ln>
        </p:spPr>
        <p:txBody>
          <a:bodyPr/>
          <a:lstStyle/>
          <a:p>
            <a:fld id="{A6BB0F6B-EBD1-46DD-B48A-42940BC72A71}" type="slidenum">
              <a:rPr lang="zh-CN" altLang="en-US">
                <a:ea typeface="宋体" charset="-122"/>
              </a:rPr>
              <a:pPr/>
              <a:t>102</a:t>
            </a:fld>
            <a:endParaRPr lang="en-US" altLang="zh-CN">
              <a:ea typeface="宋体" charset="-122"/>
            </a:endParaRPr>
          </a:p>
        </p:txBody>
      </p:sp>
      <p:sp>
        <p:nvSpPr>
          <p:cNvPr id="57347" name="Rectangle 2"/>
          <p:cNvSpPr>
            <a:spLocks noGrp="1" noChangeArrowheads="1"/>
          </p:cNvSpPr>
          <p:nvPr>
            <p:ph type="title" idx="4294967295"/>
          </p:nvPr>
        </p:nvSpPr>
        <p:spPr>
          <a:xfrm>
            <a:off x="524795" y="383740"/>
            <a:ext cx="7837152" cy="593725"/>
          </a:xfrm>
        </p:spPr>
        <p:txBody>
          <a:bodyPr>
            <a:noAutofit/>
          </a:bodyPr>
          <a:lstStyle/>
          <a:p>
            <a:pPr eaLnBrk="1" hangingPunct="1"/>
            <a:r>
              <a:rPr lang="en-US" altLang="zh-CN" sz="2800" dirty="0" smtClean="0">
                <a:solidFill>
                  <a:srgbClr val="0000CC"/>
                </a:solidFill>
                <a:ea typeface="宋体" charset="-122"/>
              </a:rPr>
              <a:t>Sampling: Cluster or Stratified Sampling</a:t>
            </a:r>
          </a:p>
        </p:txBody>
      </p:sp>
      <p:grpSp>
        <p:nvGrpSpPr>
          <p:cNvPr id="2" name="Group 3"/>
          <p:cNvGrpSpPr>
            <a:grpSpLocks/>
          </p:cNvGrpSpPr>
          <p:nvPr/>
        </p:nvGrpSpPr>
        <p:grpSpPr bwMode="auto">
          <a:xfrm>
            <a:off x="520700" y="2698750"/>
            <a:ext cx="3751263" cy="3348038"/>
            <a:chOff x="274" y="1418"/>
            <a:chExt cx="2363" cy="2109"/>
          </a:xfrm>
        </p:grpSpPr>
        <p:sp>
          <p:nvSpPr>
            <p:cNvPr id="57369" name="Rectangle 4"/>
            <p:cNvSpPr>
              <a:spLocks noChangeArrowheads="1"/>
            </p:cNvSpPr>
            <p:nvPr/>
          </p:nvSpPr>
          <p:spPr bwMode="auto">
            <a:xfrm>
              <a:off x="274" y="1418"/>
              <a:ext cx="2363" cy="2109"/>
            </a:xfrm>
            <a:prstGeom prst="rect">
              <a:avLst/>
            </a:prstGeom>
            <a:noFill/>
            <a:ln w="9525">
              <a:solidFill>
                <a:schemeClr val="tx1"/>
              </a:solidFill>
              <a:miter lim="800000"/>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70" name="AutoShape 5"/>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71" name="AutoShape 6"/>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72" name="AutoShape 7"/>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73" name="AutoShape 8"/>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74" name="AutoShape 9"/>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75" name="AutoShape 10"/>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76" name="AutoShape 11"/>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77" name="AutoShape 12"/>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78" name="Freeform 13"/>
            <p:cNvSpPr>
              <a:spLocks/>
            </p:cNvSpPr>
            <p:nvPr/>
          </p:nvSpPr>
          <p:spPr bwMode="auto">
            <a:xfrm>
              <a:off x="1376" y="1763"/>
              <a:ext cx="686" cy="877"/>
            </a:xfrm>
            <a:custGeom>
              <a:avLst/>
              <a:gdLst>
                <a:gd name="T0" fmla="*/ 98 w 1101"/>
                <a:gd name="T1" fmla="*/ 105 h 1077"/>
                <a:gd name="T2" fmla="*/ 101 w 1101"/>
                <a:gd name="T3" fmla="*/ 173 h 1077"/>
                <a:gd name="T4" fmla="*/ 95 w 1101"/>
                <a:gd name="T5" fmla="*/ 333 h 1077"/>
                <a:gd name="T6" fmla="*/ 89 w 1101"/>
                <a:gd name="T7" fmla="*/ 373 h 1077"/>
                <a:gd name="T8" fmla="*/ 80 w 1101"/>
                <a:gd name="T9" fmla="*/ 385 h 1077"/>
                <a:gd name="T10" fmla="*/ 56 w 1101"/>
                <a:gd name="T11" fmla="*/ 373 h 1077"/>
                <a:gd name="T12" fmla="*/ 46 w 1101"/>
                <a:gd name="T13" fmla="*/ 356 h 1077"/>
                <a:gd name="T14" fmla="*/ 43 w 1101"/>
                <a:gd name="T15" fmla="*/ 353 h 1077"/>
                <a:gd name="T16" fmla="*/ 31 w 1101"/>
                <a:gd name="T17" fmla="*/ 314 h 1077"/>
                <a:gd name="T18" fmla="*/ 22 w 1101"/>
                <a:gd name="T19" fmla="*/ 287 h 1077"/>
                <a:gd name="T20" fmla="*/ 10 w 1101"/>
                <a:gd name="T21" fmla="*/ 245 h 1077"/>
                <a:gd name="T22" fmla="*/ 1 w 1101"/>
                <a:gd name="T23" fmla="*/ 161 h 1077"/>
                <a:gd name="T24" fmla="*/ 1 w 1101"/>
                <a:gd name="T25" fmla="*/ 46 h 1077"/>
                <a:gd name="T26" fmla="*/ 17 w 1101"/>
                <a:gd name="T27" fmla="*/ 7 h 1077"/>
                <a:gd name="T28" fmla="*/ 21 w 1101"/>
                <a:gd name="T29" fmla="*/ 5 h 1077"/>
                <a:gd name="T30" fmla="*/ 40 w 1101"/>
                <a:gd name="T31" fmla="*/ 11 h 1077"/>
                <a:gd name="T32" fmla="*/ 54 w 1101"/>
                <a:gd name="T33" fmla="*/ 37 h 1077"/>
                <a:gd name="T34" fmla="*/ 65 w 1101"/>
                <a:gd name="T35" fmla="*/ 63 h 1077"/>
                <a:gd name="T36" fmla="*/ 72 w 1101"/>
                <a:gd name="T37" fmla="*/ 72 h 1077"/>
                <a:gd name="T38" fmla="*/ 98 w 1101"/>
                <a:gd name="T39" fmla="*/ 105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p:spPr>
          <p:txBody>
            <a:bodyPr wrap="none" anchor="ctr"/>
            <a:lstStyle/>
            <a:p>
              <a:endParaRPr lang="zh-CN" altLang="en-US"/>
            </a:p>
          </p:txBody>
        </p:sp>
        <p:sp>
          <p:nvSpPr>
            <p:cNvPr id="57379" name="AutoShape 14"/>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80" name="AutoShape 15"/>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81" name="AutoShape 16"/>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82" name="AutoShape 17"/>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83" name="AutoShape 18"/>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84" name="AutoShape 19"/>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85" name="AutoShape 20"/>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86" name="AutoShape 21"/>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87" name="AutoShape 22"/>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88" name="Freeform 23"/>
            <p:cNvSpPr>
              <a:spLocks/>
            </p:cNvSpPr>
            <p:nvPr/>
          </p:nvSpPr>
          <p:spPr bwMode="auto">
            <a:xfrm>
              <a:off x="1061" y="2373"/>
              <a:ext cx="573" cy="785"/>
            </a:xfrm>
            <a:custGeom>
              <a:avLst/>
              <a:gdLst>
                <a:gd name="T0" fmla="*/ 22 w 918"/>
                <a:gd name="T1" fmla="*/ 291 h 965"/>
                <a:gd name="T2" fmla="*/ 18 w 918"/>
                <a:gd name="T3" fmla="*/ 278 h 965"/>
                <a:gd name="T4" fmla="*/ 11 w 918"/>
                <a:gd name="T5" fmla="*/ 263 h 965"/>
                <a:gd name="T6" fmla="*/ 7 w 918"/>
                <a:gd name="T7" fmla="*/ 250 h 965"/>
                <a:gd name="T8" fmla="*/ 4 w 918"/>
                <a:gd name="T9" fmla="*/ 230 h 965"/>
                <a:gd name="T10" fmla="*/ 0 w 918"/>
                <a:gd name="T11" fmla="*/ 165 h 965"/>
                <a:gd name="T12" fmla="*/ 1 w 918"/>
                <a:gd name="T13" fmla="*/ 72 h 965"/>
                <a:gd name="T14" fmla="*/ 7 w 918"/>
                <a:gd name="T15" fmla="*/ 48 h 965"/>
                <a:gd name="T16" fmla="*/ 27 w 918"/>
                <a:gd name="T17" fmla="*/ 0 h 965"/>
                <a:gd name="T18" fmla="*/ 37 w 918"/>
                <a:gd name="T19" fmla="*/ 7 h 965"/>
                <a:gd name="T20" fmla="*/ 46 w 918"/>
                <a:gd name="T21" fmla="*/ 20 h 965"/>
                <a:gd name="T22" fmla="*/ 66 w 918"/>
                <a:gd name="T23" fmla="*/ 59 h 965"/>
                <a:gd name="T24" fmla="*/ 68 w 918"/>
                <a:gd name="T25" fmla="*/ 77 h 965"/>
                <a:gd name="T26" fmla="*/ 71 w 918"/>
                <a:gd name="T27" fmla="*/ 88 h 965"/>
                <a:gd name="T28" fmla="*/ 77 w 918"/>
                <a:gd name="T29" fmla="*/ 123 h 965"/>
                <a:gd name="T30" fmla="*/ 80 w 918"/>
                <a:gd name="T31" fmla="*/ 151 h 965"/>
                <a:gd name="T32" fmla="*/ 82 w 918"/>
                <a:gd name="T33" fmla="*/ 184 h 965"/>
                <a:gd name="T34" fmla="*/ 84 w 918"/>
                <a:gd name="T35" fmla="*/ 217 h 965"/>
                <a:gd name="T36" fmla="*/ 87 w 918"/>
                <a:gd name="T37" fmla="*/ 275 h 965"/>
                <a:gd name="T38" fmla="*/ 78 w 918"/>
                <a:gd name="T39" fmla="*/ 330 h 965"/>
                <a:gd name="T40" fmla="*/ 72 w 918"/>
                <a:gd name="T41" fmla="*/ 337 h 965"/>
                <a:gd name="T42" fmla="*/ 68 w 918"/>
                <a:gd name="T43" fmla="*/ 340 h 965"/>
                <a:gd name="T44" fmla="*/ 34 w 918"/>
                <a:gd name="T45" fmla="*/ 334 h 965"/>
                <a:gd name="T46" fmla="*/ 23 w 918"/>
                <a:gd name="T47" fmla="*/ 307 h 965"/>
                <a:gd name="T48" fmla="*/ 22 w 918"/>
                <a:gd name="T49" fmla="*/ 291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p:spPr>
          <p:txBody>
            <a:bodyPr wrap="none" anchor="ctr"/>
            <a:lstStyle/>
            <a:p>
              <a:endParaRPr lang="zh-CN" altLang="en-US"/>
            </a:p>
          </p:txBody>
        </p:sp>
        <p:grpSp>
          <p:nvGrpSpPr>
            <p:cNvPr id="3" name="Group 24"/>
            <p:cNvGrpSpPr>
              <a:grpSpLocks/>
            </p:cNvGrpSpPr>
            <p:nvPr/>
          </p:nvGrpSpPr>
          <p:grpSpPr bwMode="auto">
            <a:xfrm>
              <a:off x="551" y="1796"/>
              <a:ext cx="542" cy="954"/>
              <a:chOff x="551" y="1796"/>
              <a:chExt cx="542" cy="954"/>
            </a:xfrm>
          </p:grpSpPr>
          <p:sp>
            <p:nvSpPr>
              <p:cNvPr id="57390" name="AutoShape 25"/>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91" name="AutoShape 26"/>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92" name="AutoShape 27"/>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93" name="AutoShape 28"/>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94" name="AutoShape 29"/>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95" name="AutoShape 30"/>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96" name="AutoShape 31"/>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97" name="AutoShape 32"/>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98" name="AutoShape 33"/>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99" name="AutoShape 34"/>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400" name="Freeform 35"/>
              <p:cNvSpPr>
                <a:spLocks/>
              </p:cNvSpPr>
              <p:nvPr/>
            </p:nvSpPr>
            <p:spPr bwMode="auto">
              <a:xfrm>
                <a:off x="551" y="1796"/>
                <a:ext cx="542" cy="954"/>
              </a:xfrm>
              <a:custGeom>
                <a:avLst/>
                <a:gdLst>
                  <a:gd name="T0" fmla="*/ 71 w 869"/>
                  <a:gd name="T1" fmla="*/ 281 h 1173"/>
                  <a:gd name="T2" fmla="*/ 66 w 869"/>
                  <a:gd name="T3" fmla="*/ 336 h 1173"/>
                  <a:gd name="T4" fmla="*/ 62 w 869"/>
                  <a:gd name="T5" fmla="*/ 385 h 1173"/>
                  <a:gd name="T6" fmla="*/ 60 w 869"/>
                  <a:gd name="T7" fmla="*/ 404 h 1173"/>
                  <a:gd name="T8" fmla="*/ 59 w 869"/>
                  <a:gd name="T9" fmla="*/ 411 h 1173"/>
                  <a:gd name="T10" fmla="*/ 53 w 869"/>
                  <a:gd name="T11" fmla="*/ 417 h 1173"/>
                  <a:gd name="T12" fmla="*/ 27 w 869"/>
                  <a:gd name="T13" fmla="*/ 407 h 1173"/>
                  <a:gd name="T14" fmla="*/ 12 w 869"/>
                  <a:gd name="T15" fmla="*/ 381 h 1173"/>
                  <a:gd name="T16" fmla="*/ 4 w 869"/>
                  <a:gd name="T17" fmla="*/ 359 h 1173"/>
                  <a:gd name="T18" fmla="*/ 0 w 869"/>
                  <a:gd name="T19" fmla="*/ 340 h 1173"/>
                  <a:gd name="T20" fmla="*/ 7 w 869"/>
                  <a:gd name="T21" fmla="*/ 178 h 1173"/>
                  <a:gd name="T22" fmla="*/ 10 w 869"/>
                  <a:gd name="T23" fmla="*/ 84 h 1173"/>
                  <a:gd name="T24" fmla="*/ 14 w 869"/>
                  <a:gd name="T25" fmla="*/ 59 h 1173"/>
                  <a:gd name="T26" fmla="*/ 19 w 869"/>
                  <a:gd name="T27" fmla="*/ 48 h 1173"/>
                  <a:gd name="T28" fmla="*/ 29 w 869"/>
                  <a:gd name="T29" fmla="*/ 26 h 1173"/>
                  <a:gd name="T30" fmla="*/ 34 w 869"/>
                  <a:gd name="T31" fmla="*/ 16 h 1173"/>
                  <a:gd name="T32" fmla="*/ 41 w 869"/>
                  <a:gd name="T33" fmla="*/ 0 h 1173"/>
                  <a:gd name="T34" fmla="*/ 67 w 869"/>
                  <a:gd name="T35" fmla="*/ 29 h 1173"/>
                  <a:gd name="T36" fmla="*/ 76 w 869"/>
                  <a:gd name="T37" fmla="*/ 72 h 1173"/>
                  <a:gd name="T38" fmla="*/ 80 w 869"/>
                  <a:gd name="T39" fmla="*/ 90 h 1173"/>
                  <a:gd name="T40" fmla="*/ 82 w 869"/>
                  <a:gd name="T41" fmla="*/ 110 h 1173"/>
                  <a:gd name="T42" fmla="*/ 74 w 869"/>
                  <a:gd name="T43" fmla="*/ 252 h 1173"/>
                  <a:gd name="T44" fmla="*/ 71 w 869"/>
                  <a:gd name="T45" fmla="*/ 28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p:spPr>
            <p:txBody>
              <a:bodyPr wrap="none" anchor="ctr"/>
              <a:lstStyle/>
              <a:p>
                <a:endParaRPr lang="zh-CN" altLang="en-US"/>
              </a:p>
            </p:txBody>
          </p:sp>
        </p:grpSp>
      </p:grpSp>
      <p:sp>
        <p:nvSpPr>
          <p:cNvPr id="57349" name="Rectangle 36"/>
          <p:cNvSpPr>
            <a:spLocks noChangeArrowheads="1"/>
          </p:cNvSpPr>
          <p:nvPr/>
        </p:nvSpPr>
        <p:spPr bwMode="auto">
          <a:xfrm>
            <a:off x="4802188" y="2678113"/>
            <a:ext cx="3751262" cy="3348037"/>
          </a:xfrm>
          <a:prstGeom prst="rect">
            <a:avLst/>
          </a:prstGeom>
          <a:noFill/>
          <a:ln w="9525">
            <a:solidFill>
              <a:schemeClr val="tx1"/>
            </a:solidFill>
            <a:miter lim="800000"/>
            <a:headEnd/>
            <a:tailEnd/>
          </a:ln>
        </p:spPr>
        <p:txBody>
          <a:bodyPr wrap="none" anchor="ctr"/>
          <a:lstStyle/>
          <a:p>
            <a:pPr>
              <a:spcBef>
                <a:spcPct val="0"/>
              </a:spcBef>
              <a:buClrTx/>
              <a:buSzTx/>
              <a:buFontTx/>
              <a:buNone/>
            </a:pPr>
            <a:endParaRPr lang="zh-CN" altLang="en-US">
              <a:latin typeface="Tahoma" pitchFamily="34" charset="0"/>
            </a:endParaRPr>
          </a:p>
        </p:txBody>
      </p:sp>
      <p:grpSp>
        <p:nvGrpSpPr>
          <p:cNvPr id="4" name="Group 37"/>
          <p:cNvGrpSpPr>
            <a:grpSpLocks/>
          </p:cNvGrpSpPr>
          <p:nvPr/>
        </p:nvGrpSpPr>
        <p:grpSpPr bwMode="auto">
          <a:xfrm>
            <a:off x="5241925" y="3225800"/>
            <a:ext cx="2398713" cy="2214563"/>
            <a:chOff x="3302" y="2032"/>
            <a:chExt cx="1511" cy="1395"/>
          </a:xfrm>
        </p:grpSpPr>
        <p:sp>
          <p:nvSpPr>
            <p:cNvPr id="57353" name="AutoShape 38"/>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54" name="AutoShape 39"/>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55" name="AutoShape 40"/>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56" name="AutoShape 41"/>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57" name="AutoShape 42"/>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58" name="AutoShape 43"/>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59" name="AutoShape 44"/>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60" name="AutoShape 45"/>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61" name="AutoShape 46"/>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62" name="AutoShape 47"/>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63" name="AutoShape 48"/>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64" name="AutoShape 49"/>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65" name="AutoShape 50"/>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57366" name="Freeform 51"/>
            <p:cNvSpPr>
              <a:spLocks/>
            </p:cNvSpPr>
            <p:nvPr/>
          </p:nvSpPr>
          <p:spPr bwMode="auto">
            <a:xfrm>
              <a:off x="4127" y="2032"/>
              <a:ext cx="686" cy="877"/>
            </a:xfrm>
            <a:custGeom>
              <a:avLst/>
              <a:gdLst>
                <a:gd name="T0" fmla="*/ 98 w 1101"/>
                <a:gd name="T1" fmla="*/ 105 h 1077"/>
                <a:gd name="T2" fmla="*/ 101 w 1101"/>
                <a:gd name="T3" fmla="*/ 173 h 1077"/>
                <a:gd name="T4" fmla="*/ 95 w 1101"/>
                <a:gd name="T5" fmla="*/ 333 h 1077"/>
                <a:gd name="T6" fmla="*/ 89 w 1101"/>
                <a:gd name="T7" fmla="*/ 373 h 1077"/>
                <a:gd name="T8" fmla="*/ 80 w 1101"/>
                <a:gd name="T9" fmla="*/ 385 h 1077"/>
                <a:gd name="T10" fmla="*/ 56 w 1101"/>
                <a:gd name="T11" fmla="*/ 373 h 1077"/>
                <a:gd name="T12" fmla="*/ 46 w 1101"/>
                <a:gd name="T13" fmla="*/ 356 h 1077"/>
                <a:gd name="T14" fmla="*/ 43 w 1101"/>
                <a:gd name="T15" fmla="*/ 353 h 1077"/>
                <a:gd name="T16" fmla="*/ 31 w 1101"/>
                <a:gd name="T17" fmla="*/ 314 h 1077"/>
                <a:gd name="T18" fmla="*/ 22 w 1101"/>
                <a:gd name="T19" fmla="*/ 287 h 1077"/>
                <a:gd name="T20" fmla="*/ 10 w 1101"/>
                <a:gd name="T21" fmla="*/ 245 h 1077"/>
                <a:gd name="T22" fmla="*/ 1 w 1101"/>
                <a:gd name="T23" fmla="*/ 161 h 1077"/>
                <a:gd name="T24" fmla="*/ 1 w 1101"/>
                <a:gd name="T25" fmla="*/ 46 h 1077"/>
                <a:gd name="T26" fmla="*/ 17 w 1101"/>
                <a:gd name="T27" fmla="*/ 7 h 1077"/>
                <a:gd name="T28" fmla="*/ 21 w 1101"/>
                <a:gd name="T29" fmla="*/ 5 h 1077"/>
                <a:gd name="T30" fmla="*/ 40 w 1101"/>
                <a:gd name="T31" fmla="*/ 11 h 1077"/>
                <a:gd name="T32" fmla="*/ 54 w 1101"/>
                <a:gd name="T33" fmla="*/ 37 h 1077"/>
                <a:gd name="T34" fmla="*/ 65 w 1101"/>
                <a:gd name="T35" fmla="*/ 63 h 1077"/>
                <a:gd name="T36" fmla="*/ 72 w 1101"/>
                <a:gd name="T37" fmla="*/ 72 h 1077"/>
                <a:gd name="T38" fmla="*/ 98 w 1101"/>
                <a:gd name="T39" fmla="*/ 105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p:spPr>
          <p:txBody>
            <a:bodyPr wrap="none" anchor="ctr"/>
            <a:lstStyle/>
            <a:p>
              <a:endParaRPr lang="zh-CN" altLang="en-US"/>
            </a:p>
          </p:txBody>
        </p:sp>
        <p:sp>
          <p:nvSpPr>
            <p:cNvPr id="57367" name="Freeform 52"/>
            <p:cNvSpPr>
              <a:spLocks/>
            </p:cNvSpPr>
            <p:nvPr/>
          </p:nvSpPr>
          <p:spPr bwMode="auto">
            <a:xfrm>
              <a:off x="3812" y="2642"/>
              <a:ext cx="573" cy="785"/>
            </a:xfrm>
            <a:custGeom>
              <a:avLst/>
              <a:gdLst>
                <a:gd name="T0" fmla="*/ 22 w 918"/>
                <a:gd name="T1" fmla="*/ 291 h 965"/>
                <a:gd name="T2" fmla="*/ 18 w 918"/>
                <a:gd name="T3" fmla="*/ 278 h 965"/>
                <a:gd name="T4" fmla="*/ 11 w 918"/>
                <a:gd name="T5" fmla="*/ 263 h 965"/>
                <a:gd name="T6" fmla="*/ 7 w 918"/>
                <a:gd name="T7" fmla="*/ 250 h 965"/>
                <a:gd name="T8" fmla="*/ 4 w 918"/>
                <a:gd name="T9" fmla="*/ 230 h 965"/>
                <a:gd name="T10" fmla="*/ 0 w 918"/>
                <a:gd name="T11" fmla="*/ 165 h 965"/>
                <a:gd name="T12" fmla="*/ 1 w 918"/>
                <a:gd name="T13" fmla="*/ 72 h 965"/>
                <a:gd name="T14" fmla="*/ 7 w 918"/>
                <a:gd name="T15" fmla="*/ 48 h 965"/>
                <a:gd name="T16" fmla="*/ 27 w 918"/>
                <a:gd name="T17" fmla="*/ 0 h 965"/>
                <a:gd name="T18" fmla="*/ 37 w 918"/>
                <a:gd name="T19" fmla="*/ 7 h 965"/>
                <a:gd name="T20" fmla="*/ 46 w 918"/>
                <a:gd name="T21" fmla="*/ 20 h 965"/>
                <a:gd name="T22" fmla="*/ 66 w 918"/>
                <a:gd name="T23" fmla="*/ 59 h 965"/>
                <a:gd name="T24" fmla="*/ 68 w 918"/>
                <a:gd name="T25" fmla="*/ 77 h 965"/>
                <a:gd name="T26" fmla="*/ 71 w 918"/>
                <a:gd name="T27" fmla="*/ 88 h 965"/>
                <a:gd name="T28" fmla="*/ 77 w 918"/>
                <a:gd name="T29" fmla="*/ 123 h 965"/>
                <a:gd name="T30" fmla="*/ 80 w 918"/>
                <a:gd name="T31" fmla="*/ 151 h 965"/>
                <a:gd name="T32" fmla="*/ 82 w 918"/>
                <a:gd name="T33" fmla="*/ 184 h 965"/>
                <a:gd name="T34" fmla="*/ 84 w 918"/>
                <a:gd name="T35" fmla="*/ 217 h 965"/>
                <a:gd name="T36" fmla="*/ 87 w 918"/>
                <a:gd name="T37" fmla="*/ 275 h 965"/>
                <a:gd name="T38" fmla="*/ 78 w 918"/>
                <a:gd name="T39" fmla="*/ 330 h 965"/>
                <a:gd name="T40" fmla="*/ 72 w 918"/>
                <a:gd name="T41" fmla="*/ 337 h 965"/>
                <a:gd name="T42" fmla="*/ 68 w 918"/>
                <a:gd name="T43" fmla="*/ 340 h 965"/>
                <a:gd name="T44" fmla="*/ 34 w 918"/>
                <a:gd name="T45" fmla="*/ 334 h 965"/>
                <a:gd name="T46" fmla="*/ 23 w 918"/>
                <a:gd name="T47" fmla="*/ 307 h 965"/>
                <a:gd name="T48" fmla="*/ 22 w 918"/>
                <a:gd name="T49" fmla="*/ 291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p:spPr>
          <p:txBody>
            <a:bodyPr wrap="none" anchor="ctr"/>
            <a:lstStyle/>
            <a:p>
              <a:endParaRPr lang="zh-CN" altLang="en-US"/>
            </a:p>
          </p:txBody>
        </p:sp>
        <p:sp>
          <p:nvSpPr>
            <p:cNvPr id="57368" name="Freeform 53"/>
            <p:cNvSpPr>
              <a:spLocks/>
            </p:cNvSpPr>
            <p:nvPr/>
          </p:nvSpPr>
          <p:spPr bwMode="auto">
            <a:xfrm>
              <a:off x="3302" y="2065"/>
              <a:ext cx="542" cy="954"/>
            </a:xfrm>
            <a:custGeom>
              <a:avLst/>
              <a:gdLst>
                <a:gd name="T0" fmla="*/ 71 w 869"/>
                <a:gd name="T1" fmla="*/ 281 h 1173"/>
                <a:gd name="T2" fmla="*/ 66 w 869"/>
                <a:gd name="T3" fmla="*/ 336 h 1173"/>
                <a:gd name="T4" fmla="*/ 62 w 869"/>
                <a:gd name="T5" fmla="*/ 385 h 1173"/>
                <a:gd name="T6" fmla="*/ 60 w 869"/>
                <a:gd name="T7" fmla="*/ 404 h 1173"/>
                <a:gd name="T8" fmla="*/ 59 w 869"/>
                <a:gd name="T9" fmla="*/ 411 h 1173"/>
                <a:gd name="T10" fmla="*/ 53 w 869"/>
                <a:gd name="T11" fmla="*/ 417 h 1173"/>
                <a:gd name="T12" fmla="*/ 27 w 869"/>
                <a:gd name="T13" fmla="*/ 407 h 1173"/>
                <a:gd name="T14" fmla="*/ 12 w 869"/>
                <a:gd name="T15" fmla="*/ 381 h 1173"/>
                <a:gd name="T16" fmla="*/ 4 w 869"/>
                <a:gd name="T17" fmla="*/ 359 h 1173"/>
                <a:gd name="T18" fmla="*/ 0 w 869"/>
                <a:gd name="T19" fmla="*/ 340 h 1173"/>
                <a:gd name="T20" fmla="*/ 7 w 869"/>
                <a:gd name="T21" fmla="*/ 178 h 1173"/>
                <a:gd name="T22" fmla="*/ 10 w 869"/>
                <a:gd name="T23" fmla="*/ 84 h 1173"/>
                <a:gd name="T24" fmla="*/ 14 w 869"/>
                <a:gd name="T25" fmla="*/ 59 h 1173"/>
                <a:gd name="T26" fmla="*/ 19 w 869"/>
                <a:gd name="T27" fmla="*/ 48 h 1173"/>
                <a:gd name="T28" fmla="*/ 29 w 869"/>
                <a:gd name="T29" fmla="*/ 26 h 1173"/>
                <a:gd name="T30" fmla="*/ 34 w 869"/>
                <a:gd name="T31" fmla="*/ 16 h 1173"/>
                <a:gd name="T32" fmla="*/ 41 w 869"/>
                <a:gd name="T33" fmla="*/ 0 h 1173"/>
                <a:gd name="T34" fmla="*/ 67 w 869"/>
                <a:gd name="T35" fmla="*/ 29 h 1173"/>
                <a:gd name="T36" fmla="*/ 76 w 869"/>
                <a:gd name="T37" fmla="*/ 72 h 1173"/>
                <a:gd name="T38" fmla="*/ 80 w 869"/>
                <a:gd name="T39" fmla="*/ 90 h 1173"/>
                <a:gd name="T40" fmla="*/ 82 w 869"/>
                <a:gd name="T41" fmla="*/ 110 h 1173"/>
                <a:gd name="T42" fmla="*/ 74 w 869"/>
                <a:gd name="T43" fmla="*/ 252 h 1173"/>
                <a:gd name="T44" fmla="*/ 71 w 869"/>
                <a:gd name="T45" fmla="*/ 28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p:spPr>
          <p:txBody>
            <a:bodyPr wrap="none" anchor="ctr"/>
            <a:lstStyle/>
            <a:p>
              <a:endParaRPr lang="zh-CN" altLang="en-US"/>
            </a:p>
          </p:txBody>
        </p:sp>
      </p:grpSp>
      <p:sp>
        <p:nvSpPr>
          <p:cNvPr id="57351" name="Text Box 54"/>
          <p:cNvSpPr txBox="1">
            <a:spLocks noChangeArrowheads="1"/>
          </p:cNvSpPr>
          <p:nvPr/>
        </p:nvSpPr>
        <p:spPr bwMode="auto">
          <a:xfrm>
            <a:off x="1463675" y="1897063"/>
            <a:ext cx="1107996" cy="369332"/>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zh-CN" altLang="en-US" dirty="0">
                <a:latin typeface="楷体" panose="02010609060101010101" pitchFamily="49" charset="-122"/>
                <a:ea typeface="楷体" panose="02010609060101010101" pitchFamily="49" charset="-122"/>
                <a:cs typeface="Calibri" panose="020F0502020204030204" charset="0"/>
              </a:rPr>
              <a:t>原始数据</a:t>
            </a:r>
            <a:endParaRPr lang="en-US" altLang="zh-CN" dirty="0"/>
          </a:p>
        </p:txBody>
      </p:sp>
      <p:sp>
        <p:nvSpPr>
          <p:cNvPr id="57352" name="Text Box 55"/>
          <p:cNvSpPr txBox="1">
            <a:spLocks noChangeArrowheads="1"/>
          </p:cNvSpPr>
          <p:nvPr/>
        </p:nvSpPr>
        <p:spPr bwMode="auto">
          <a:xfrm>
            <a:off x="5043488" y="1839913"/>
            <a:ext cx="1685077" cy="369332"/>
          </a:xfrm>
          <a:prstGeom prst="rect">
            <a:avLst/>
          </a:prstGeom>
          <a:noFill/>
          <a:ln w="9525">
            <a:noFill/>
            <a:miter lim="800000"/>
            <a:headEnd/>
            <a:tailEnd/>
          </a:ln>
        </p:spPr>
        <p:txBody>
          <a:bodyPr wrap="none">
            <a:spAutoFit/>
          </a:bodyPr>
          <a:lstStyle/>
          <a:p>
            <a:r>
              <a:rPr lang="zh-CN" altLang="en-US" dirty="0">
                <a:latin typeface="楷体" panose="02010609060101010101" pitchFamily="49" charset="-122"/>
                <a:ea typeface="楷体" panose="02010609060101010101" pitchFamily="49" charset="-122"/>
                <a:cs typeface="Calibri" panose="020F0502020204030204" charset="0"/>
              </a:rPr>
              <a:t>聚类</a:t>
            </a:r>
            <a:r>
              <a:rPr lang="en-US" altLang="zh-CN" dirty="0">
                <a:latin typeface="楷体" panose="02010609060101010101" pitchFamily="49" charset="-122"/>
                <a:ea typeface="楷体" panose="02010609060101010101" pitchFamily="49" charset="-122"/>
                <a:cs typeface="Calibri" panose="020F0502020204030204" charset="0"/>
              </a:rPr>
              <a:t>/</a:t>
            </a:r>
            <a:r>
              <a:rPr lang="zh-CN" altLang="en-US" dirty="0">
                <a:latin typeface="楷体" panose="02010609060101010101" pitchFamily="49" charset="-122"/>
                <a:ea typeface="楷体" panose="02010609060101010101" pitchFamily="49" charset="-122"/>
                <a:cs typeface="Calibri" panose="020F0502020204030204" charset="0"/>
              </a:rPr>
              <a:t>分层采样</a:t>
            </a:r>
          </a:p>
        </p:txBody>
      </p:sp>
      <p:sp>
        <p:nvSpPr>
          <p:cNvPr id="5" name="矩形 4"/>
          <p:cNvSpPr/>
          <p:nvPr/>
        </p:nvSpPr>
        <p:spPr>
          <a:xfrm>
            <a:off x="920679" y="1140977"/>
            <a:ext cx="3416320" cy="461665"/>
          </a:xfrm>
          <a:prstGeom prst="rect">
            <a:avLst/>
          </a:prstGeom>
        </p:spPr>
        <p:txBody>
          <a:bodyPr wrap="none">
            <a:spAutoFit/>
          </a:bodyPr>
          <a:lstStyle/>
          <a:p>
            <a:r>
              <a:rPr lang="zh-CN" altLang="en-US" sz="2400" dirty="0">
                <a:solidFill>
                  <a:srgbClr val="C00000"/>
                </a:solidFill>
                <a:latin typeface="楷体" panose="02010609060101010101" pitchFamily="49" charset="-122"/>
                <a:ea typeface="楷体" panose="02010609060101010101" pitchFamily="49" charset="-122"/>
                <a:cs typeface="Calibri" panose="020F0502020204030204" charset="0"/>
              </a:rPr>
              <a:t>采样</a:t>
            </a:r>
            <a:r>
              <a:rPr lang="en-US" altLang="zh-CN" sz="2400" dirty="0">
                <a:solidFill>
                  <a:srgbClr val="C00000"/>
                </a:solidFill>
                <a:latin typeface="楷体" panose="02010609060101010101" pitchFamily="49" charset="-122"/>
                <a:ea typeface="楷体" panose="02010609060101010101" pitchFamily="49" charset="-122"/>
              </a:rPr>
              <a:t>——</a:t>
            </a:r>
            <a:r>
              <a:rPr lang="zh-CN" altLang="en-US" sz="2400" dirty="0">
                <a:solidFill>
                  <a:srgbClr val="C00000"/>
                </a:solidFill>
                <a:latin typeface="楷体" panose="02010609060101010101" pitchFamily="49" charset="-122"/>
                <a:ea typeface="楷体" panose="02010609060101010101" pitchFamily="49" charset="-122"/>
              </a:rPr>
              <a:t>聚类</a:t>
            </a:r>
            <a:r>
              <a:rPr lang="en-US" altLang="zh-CN" sz="2400" dirty="0">
                <a:solidFill>
                  <a:srgbClr val="C00000"/>
                </a:solidFill>
                <a:latin typeface="楷体" panose="02010609060101010101" pitchFamily="49" charset="-122"/>
                <a:ea typeface="楷体" panose="02010609060101010101" pitchFamily="49" charset="-122"/>
              </a:rPr>
              <a:t>/</a:t>
            </a:r>
            <a:r>
              <a:rPr lang="zh-CN" altLang="en-US" sz="2400" dirty="0">
                <a:solidFill>
                  <a:srgbClr val="C00000"/>
                </a:solidFill>
                <a:latin typeface="楷体" panose="02010609060101010101" pitchFamily="49" charset="-122"/>
                <a:ea typeface="楷体" panose="02010609060101010101" pitchFamily="49" charset="-122"/>
              </a:rPr>
              <a:t>分层采样</a:t>
            </a:r>
          </a:p>
        </p:txBody>
      </p:sp>
    </p:spTree>
    <p:extLst>
      <p:ext uri="{BB962C8B-B14F-4D97-AF65-F5344CB8AC3E}">
        <p14:creationId xmlns:p14="http://schemas.microsoft.com/office/powerpoint/2010/main" val="725978488"/>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2"/>
          </p:nvPr>
        </p:nvSpPr>
        <p:spPr>
          <a:noFill/>
          <a:ln>
            <a:miter lim="800000"/>
            <a:headEnd/>
            <a:tailEnd/>
          </a:ln>
        </p:spPr>
        <p:txBody>
          <a:bodyPr/>
          <a:lstStyle/>
          <a:p>
            <a:fld id="{A6BB0F6B-EBD1-46DD-B48A-42940BC72A71}" type="slidenum">
              <a:rPr lang="zh-CN" altLang="en-US">
                <a:ea typeface="宋体" charset="-122"/>
              </a:rPr>
              <a:pPr/>
              <a:t>103</a:t>
            </a:fld>
            <a:endParaRPr lang="en-US" altLang="zh-CN">
              <a:ea typeface="宋体" charset="-122"/>
            </a:endParaRPr>
          </a:p>
        </p:txBody>
      </p:sp>
      <p:sp>
        <p:nvSpPr>
          <p:cNvPr id="57347" name="Rectangle 2"/>
          <p:cNvSpPr>
            <a:spLocks noGrp="1" noChangeArrowheads="1"/>
          </p:cNvSpPr>
          <p:nvPr>
            <p:ph type="title" idx="4294967295"/>
          </p:nvPr>
        </p:nvSpPr>
        <p:spPr>
          <a:xfrm>
            <a:off x="613349" y="152066"/>
            <a:ext cx="7151687" cy="593725"/>
          </a:xfrm>
        </p:spPr>
        <p:txBody>
          <a:bodyPr/>
          <a:lstStyle/>
          <a:p>
            <a:pPr eaLnBrk="1" hangingPunct="1"/>
            <a:r>
              <a:rPr lang="en-US" altLang="zh-CN" sz="2800" b="1" dirty="0" smtClean="0">
                <a:solidFill>
                  <a:srgbClr val="0000CC"/>
                </a:solidFill>
                <a:ea typeface="宋体" charset="-122"/>
              </a:rPr>
              <a:t>Sampling</a:t>
            </a:r>
          </a:p>
        </p:txBody>
      </p:sp>
      <p:pic>
        <p:nvPicPr>
          <p:cNvPr id="487425" name="Picture 1" descr="C:\Users\wdls\AppData\Roaming\Tencent\Users\654879317\QQ\WinTemp\RichOle\5OX@9~OF7ENJ08[F6T6~7XO.png"/>
          <p:cNvPicPr>
            <a:picLocks noChangeAspect="1" noChangeArrowheads="1"/>
          </p:cNvPicPr>
          <p:nvPr/>
        </p:nvPicPr>
        <p:blipFill>
          <a:blip r:embed="rId3"/>
          <a:srcRect/>
          <a:stretch>
            <a:fillRect/>
          </a:stretch>
        </p:blipFill>
        <p:spPr bwMode="auto">
          <a:xfrm>
            <a:off x="488731" y="914400"/>
            <a:ext cx="7400925" cy="2647950"/>
          </a:xfrm>
          <a:prstGeom prst="rect">
            <a:avLst/>
          </a:prstGeom>
          <a:noFill/>
        </p:spPr>
      </p:pic>
      <p:pic>
        <p:nvPicPr>
          <p:cNvPr id="487426" name="Picture 2" descr="C:\Users\wdls\AppData\Roaming\Tencent\Users\654879317\QQ\WinTemp\RichOle\B1P``ZY(T[T`ZEEB9]Q6}4U.png"/>
          <p:cNvPicPr>
            <a:picLocks noChangeAspect="1" noChangeArrowheads="1"/>
          </p:cNvPicPr>
          <p:nvPr/>
        </p:nvPicPr>
        <p:blipFill>
          <a:blip r:embed="rId4"/>
          <a:srcRect/>
          <a:stretch>
            <a:fillRect/>
          </a:stretch>
        </p:blipFill>
        <p:spPr bwMode="auto">
          <a:xfrm>
            <a:off x="993227" y="3343275"/>
            <a:ext cx="5086350" cy="3514725"/>
          </a:xfrm>
          <a:prstGeom prst="rect">
            <a:avLst/>
          </a:prstGeom>
          <a:noFill/>
        </p:spPr>
      </p:pic>
      <p:sp>
        <p:nvSpPr>
          <p:cNvPr id="58" name="内容占位符 2"/>
          <p:cNvSpPr txBox="1">
            <a:spLocks/>
          </p:cNvSpPr>
          <p:nvPr/>
        </p:nvSpPr>
        <p:spPr>
          <a:xfrm>
            <a:off x="4067505" y="6416566"/>
            <a:ext cx="1403130" cy="441434"/>
          </a:xfrm>
          <a:prstGeom prst="rect">
            <a:avLst/>
          </a:prstGeom>
        </p:spPr>
        <p:txBody>
          <a:bodyPr>
            <a:normAutofit fontScale="70000" lnSpcReduction="20000"/>
          </a:bodyPr>
          <a:lstStyle/>
          <a:p>
            <a:pPr marL="342900" marR="0" lvl="0" indent="-342900" algn="l" defTabSz="914400" rtl="0" eaLnBrk="0" fontAlgn="base" latinLnBrk="0" hangingPunct="0">
              <a:lnSpc>
                <a:spcPct val="100000"/>
              </a:lnSpc>
              <a:spcBef>
                <a:spcPct val="20000"/>
              </a:spcBef>
              <a:spcAft>
                <a:spcPct val="0"/>
              </a:spcAft>
              <a:buClr>
                <a:schemeClr val="folHlink"/>
              </a:buClr>
              <a:buSzPct val="60000"/>
              <a:tabLst/>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分层采样方法示意图</a:t>
            </a:r>
            <a:endParaRPr kumimoji="0" lang="zh-CN" alt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extLst>
      <p:ext uri="{BB962C8B-B14F-4D97-AF65-F5344CB8AC3E}">
        <p14:creationId xmlns:p14="http://schemas.microsoft.com/office/powerpoint/2010/main" val="286132993"/>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28"/>
          <p:cNvPicPr>
            <a:picLocks noChangeAspect="1" noChangeArrowheads="1"/>
          </p:cNvPicPr>
          <p:nvPr/>
        </p:nvPicPr>
        <p:blipFill>
          <a:blip r:embed="rId2">
            <a:extLst>
              <a:ext uri="{28A0092B-C50C-407E-A947-70E740481C1C}">
                <a14:useLocalDpi xmlns:a14="http://schemas.microsoft.com/office/drawing/2010/main" val="0"/>
              </a:ext>
            </a:extLst>
          </a:blip>
          <a:srcRect l="10422" r="12462"/>
          <a:stretch>
            <a:fillRect/>
          </a:stretch>
        </p:blipFill>
        <p:spPr bwMode="auto">
          <a:xfrm>
            <a:off x="1371600" y="1752601"/>
            <a:ext cx="211455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029"/>
          <p:cNvPicPr>
            <a:picLocks noChangeAspect="1" noChangeArrowheads="1"/>
          </p:cNvPicPr>
          <p:nvPr/>
        </p:nvPicPr>
        <p:blipFill>
          <a:blip r:embed="rId3">
            <a:extLst>
              <a:ext uri="{28A0092B-C50C-407E-A947-70E740481C1C}">
                <a14:useLocalDpi xmlns:a14="http://schemas.microsoft.com/office/drawing/2010/main" val="0"/>
              </a:ext>
            </a:extLst>
          </a:blip>
          <a:srcRect l="10422" t="13898" r="14546" b="11060"/>
          <a:stretch>
            <a:fillRect/>
          </a:stretch>
        </p:blipFill>
        <p:spPr bwMode="auto">
          <a:xfrm>
            <a:off x="3486150" y="2209800"/>
            <a:ext cx="2057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030"/>
          <p:cNvPicPr>
            <a:picLocks noChangeAspect="1" noChangeArrowheads="1"/>
          </p:cNvPicPr>
          <p:nvPr/>
        </p:nvPicPr>
        <p:blipFill>
          <a:blip r:embed="rId4">
            <a:extLst>
              <a:ext uri="{28A0092B-C50C-407E-A947-70E740481C1C}">
                <a14:useLocalDpi xmlns:a14="http://schemas.microsoft.com/office/drawing/2010/main" val="0"/>
              </a:ext>
            </a:extLst>
          </a:blip>
          <a:srcRect l="11681" r="13287"/>
          <a:stretch>
            <a:fillRect/>
          </a:stretch>
        </p:blipFill>
        <p:spPr bwMode="auto">
          <a:xfrm>
            <a:off x="5600700" y="1828801"/>
            <a:ext cx="205740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1031"/>
          <p:cNvSpPr txBox="1">
            <a:spLocks noChangeArrowheads="1"/>
          </p:cNvSpPr>
          <p:nvPr/>
        </p:nvSpPr>
        <p:spPr bwMode="auto">
          <a:xfrm>
            <a:off x="1025876" y="4422311"/>
            <a:ext cx="78359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altLang="zh-CN" dirty="0" smtClean="0">
                <a:ea typeface="SimSun" pitchFamily="2" charset="-122"/>
              </a:rPr>
              <a:t>        8000 </a:t>
            </a:r>
            <a:r>
              <a:rPr lang="en-US" altLang="zh-CN" dirty="0">
                <a:ea typeface="SimSun" pitchFamily="2" charset="-122"/>
              </a:rPr>
              <a:t>points		</a:t>
            </a:r>
            <a:r>
              <a:rPr lang="en-US" altLang="zh-CN" dirty="0" smtClean="0">
                <a:ea typeface="SimSun" pitchFamily="2" charset="-122"/>
              </a:rPr>
              <a:t>   2000 </a:t>
            </a:r>
            <a:r>
              <a:rPr lang="en-US" altLang="zh-CN" dirty="0">
                <a:ea typeface="SimSun" pitchFamily="2" charset="-122"/>
              </a:rPr>
              <a:t>Points	</a:t>
            </a:r>
            <a:r>
              <a:rPr lang="en-US" altLang="zh-CN" dirty="0" smtClean="0">
                <a:ea typeface="SimSun" pitchFamily="2" charset="-122"/>
              </a:rPr>
              <a:t>         500 </a:t>
            </a:r>
            <a:r>
              <a:rPr lang="en-US" altLang="zh-CN" dirty="0">
                <a:ea typeface="SimSun" pitchFamily="2" charset="-122"/>
              </a:rPr>
              <a:t>Points</a:t>
            </a:r>
          </a:p>
        </p:txBody>
      </p:sp>
      <p:sp>
        <p:nvSpPr>
          <p:cNvPr id="9" name="标题 1"/>
          <p:cNvSpPr>
            <a:spLocks noGrp="1"/>
          </p:cNvSpPr>
          <p:nvPr>
            <p:ph type="title"/>
          </p:nvPr>
        </p:nvSpPr>
        <p:spPr>
          <a:xfrm>
            <a:off x="914400" y="274638"/>
            <a:ext cx="7772400" cy="1143000"/>
          </a:xfrm>
        </p:spPr>
        <p:txBody>
          <a:bodyPr/>
          <a:lstStyle/>
          <a:p>
            <a:r>
              <a:rPr lang="zh-CN" altLang="en-US" b="1" dirty="0" smtClean="0">
                <a:effectLst>
                  <a:outerShdw blurRad="38100" dist="38100" dir="2700000" algn="tl">
                    <a:srgbClr val="000000">
                      <a:alpha val="43137"/>
                    </a:srgbClr>
                  </a:outerShdw>
                </a:effectLst>
              </a:rPr>
              <a:t>抽样与信息损失</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6495834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合适的样本容量</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a:xfrm>
            <a:off x="914400" y="1447800"/>
            <a:ext cx="7772400" cy="1498600"/>
          </a:xfrm>
        </p:spPr>
        <p:txBody>
          <a:bodyPr>
            <a:normAutofit fontScale="92500" lnSpcReduction="10000"/>
          </a:bodyPr>
          <a:lstStyle/>
          <a:p>
            <a:r>
              <a:rPr lang="zh-CN" altLang="en-US" b="1" dirty="0" smtClean="0">
                <a:effectLst>
                  <a:outerShdw blurRad="38100" dist="38100" dir="2700000" algn="tl">
                    <a:srgbClr val="000000">
                      <a:alpha val="43137"/>
                    </a:srgbClr>
                  </a:outerShdw>
                </a:effectLst>
              </a:rPr>
              <a:t>样本个数包含所有</a:t>
            </a:r>
            <a:r>
              <a:rPr lang="en-US" altLang="zh-CN" b="1" dirty="0" smtClean="0">
                <a:effectLst>
                  <a:outerShdw blurRad="38100" dist="38100" dir="2700000" algn="tl">
                    <a:srgbClr val="000000">
                      <a:alpha val="43137"/>
                    </a:srgbClr>
                  </a:outerShdw>
                </a:effectLst>
              </a:rPr>
              <a:t>10</a:t>
            </a:r>
            <a:r>
              <a:rPr lang="zh-CN" altLang="en-US" b="1" dirty="0" smtClean="0">
                <a:effectLst>
                  <a:outerShdw blurRad="38100" dist="38100" dir="2700000" algn="tl">
                    <a:srgbClr val="000000">
                      <a:alpha val="43137"/>
                    </a:srgbClr>
                  </a:outerShdw>
                </a:effectLst>
              </a:rPr>
              <a:t>个组中点的概率</a:t>
            </a:r>
            <a:endParaRPr lang="en-US" altLang="zh-CN" b="1" dirty="0" smtClean="0">
              <a:effectLst>
                <a:outerShdw blurRad="38100" dist="38100" dir="2700000" algn="tl">
                  <a:srgbClr val="000000">
                    <a:alpha val="43137"/>
                  </a:srgbClr>
                </a:outerShdw>
              </a:effectLst>
            </a:endParaRPr>
          </a:p>
          <a:p>
            <a:r>
              <a:rPr lang="zh-CN" altLang="en-US" b="1" dirty="0" smtClean="0">
                <a:effectLst>
                  <a:outerShdw blurRad="38100" dist="38100" dir="2700000" algn="tl">
                    <a:srgbClr val="000000">
                      <a:alpha val="43137"/>
                    </a:srgbClr>
                  </a:outerShdw>
                </a:effectLst>
              </a:rPr>
              <a:t>渐进抽样</a:t>
            </a:r>
            <a:r>
              <a:rPr lang="en-US" altLang="zh-CN" b="1" dirty="0" smtClean="0">
                <a:effectLst>
                  <a:outerShdw blurRad="38100" dist="38100" dir="2700000" algn="tl">
                    <a:srgbClr val="000000">
                      <a:alpha val="43137"/>
                    </a:srgbClr>
                  </a:outerShdw>
                </a:effectLst>
              </a:rPr>
              <a:t>—adaptive progressive sampling </a:t>
            </a:r>
            <a:r>
              <a:rPr lang="zh-CN" altLang="en-US" sz="2200" b="1" dirty="0" smtClean="0">
                <a:effectLst>
                  <a:outerShdw blurRad="38100" dist="38100" dir="2700000" algn="tl">
                    <a:srgbClr val="000000">
                      <a:alpha val="43137"/>
                    </a:srgbClr>
                  </a:outerShdw>
                </a:effectLst>
              </a:rPr>
              <a:t>先</a:t>
            </a:r>
            <a:r>
              <a:rPr lang="zh-CN" altLang="en-US" sz="2200" b="1" dirty="0">
                <a:effectLst>
                  <a:outerShdw blurRad="38100" dist="38100" dir="2700000" algn="tl">
                    <a:srgbClr val="000000">
                      <a:alpha val="43137"/>
                    </a:srgbClr>
                  </a:outerShdw>
                </a:effectLst>
              </a:rPr>
              <a:t>从一个小的抽样开始，慢慢再加大抽样的抽样率或抽样尺寸，直到抽样的正确性不随之改变为止</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l="14552"/>
          <a:stretch>
            <a:fillRect/>
          </a:stretch>
        </p:blipFill>
        <p:spPr bwMode="auto">
          <a:xfrm>
            <a:off x="393700" y="2781300"/>
            <a:ext cx="3132138"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838" y="2976562"/>
            <a:ext cx="4814711" cy="3610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37225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838200" y="756828"/>
            <a:ext cx="8305800" cy="4495800"/>
          </a:xfrm>
          <a:prstGeom prst="rect">
            <a:avLst/>
          </a:prstGeom>
          <a:noFill/>
        </p:spPr>
        <p:txBody>
          <a:bodyPr vert="horz" lIns="92075" tIns="46038" rIns="92075" bIns="46038">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140000"/>
              </a:lnSpc>
            </a:pPr>
            <a:r>
              <a:rPr lang="zh-CN" altLang="en-US" sz="3200" b="1" dirty="0" smtClean="0">
                <a:ea typeface="宋体" panose="02010600030101010101" pitchFamily="2" charset="-122"/>
              </a:rPr>
              <a:t>为什么预处理数据?</a:t>
            </a:r>
          </a:p>
          <a:p>
            <a:pPr>
              <a:lnSpc>
                <a:spcPct val="140000"/>
              </a:lnSpc>
            </a:pPr>
            <a:r>
              <a:rPr lang="zh-CN" altLang="en-US" sz="3200" b="1" dirty="0" smtClean="0">
                <a:ea typeface="宋体" panose="02010600030101010101" pitchFamily="2" charset="-122"/>
              </a:rPr>
              <a:t>数据清理 </a:t>
            </a:r>
          </a:p>
          <a:p>
            <a:pPr>
              <a:lnSpc>
                <a:spcPct val="140000"/>
              </a:lnSpc>
            </a:pPr>
            <a:r>
              <a:rPr lang="zh-CN" altLang="en-US" sz="3200" b="1" dirty="0" smtClean="0">
                <a:ea typeface="宋体" panose="02010600030101010101" pitchFamily="2" charset="-122"/>
              </a:rPr>
              <a:t>数据集成</a:t>
            </a:r>
          </a:p>
          <a:p>
            <a:pPr>
              <a:lnSpc>
                <a:spcPct val="140000"/>
              </a:lnSpc>
            </a:pPr>
            <a:r>
              <a:rPr lang="zh-CN" altLang="en-US" sz="3200" b="1" dirty="0" smtClean="0">
                <a:ea typeface="宋体" panose="02010600030101010101" pitchFamily="2" charset="-122"/>
              </a:rPr>
              <a:t>数据归约</a:t>
            </a:r>
            <a:endParaRPr lang="zh-CN" altLang="en-US" sz="3200" b="1" dirty="0" smtClean="0">
              <a:solidFill>
                <a:schemeClr val="hlink"/>
              </a:solidFill>
              <a:ea typeface="宋体" panose="02010600030101010101" pitchFamily="2" charset="-122"/>
            </a:endParaRPr>
          </a:p>
          <a:p>
            <a:pPr>
              <a:lnSpc>
                <a:spcPct val="140000"/>
              </a:lnSpc>
            </a:pPr>
            <a:r>
              <a:rPr lang="zh-CN" altLang="en-US" sz="3200" b="1" dirty="0" smtClean="0">
                <a:solidFill>
                  <a:srgbClr val="FF0000"/>
                </a:solidFill>
                <a:ea typeface="宋体" panose="02010600030101010101" pitchFamily="2" charset="-122"/>
              </a:rPr>
              <a:t>数据变换与数据离散化</a:t>
            </a:r>
            <a:endParaRPr lang="en-US" altLang="zh-CN" sz="3200" b="1" dirty="0" smtClean="0">
              <a:solidFill>
                <a:srgbClr val="FF0000"/>
              </a:solidFill>
              <a:ea typeface="宋体" panose="02010600030101010101" pitchFamily="2" charset="-122"/>
            </a:endParaRPr>
          </a:p>
          <a:p>
            <a:pPr>
              <a:lnSpc>
                <a:spcPct val="140000"/>
              </a:lnSpc>
            </a:pPr>
            <a:r>
              <a:rPr lang="zh-CN" altLang="en-US" sz="3200" b="1" dirty="0" smtClean="0">
                <a:ea typeface="宋体" panose="02010600030101010101" pitchFamily="2" charset="-122"/>
              </a:rPr>
              <a:t>小结</a:t>
            </a:r>
          </a:p>
        </p:txBody>
      </p:sp>
    </p:spTree>
    <p:extLst>
      <p:ext uri="{BB962C8B-B14F-4D97-AF65-F5344CB8AC3E}">
        <p14:creationId xmlns:p14="http://schemas.microsoft.com/office/powerpoint/2010/main" val="2990899225"/>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灯片编号占位符 5"/>
          <p:cNvSpPr>
            <a:spLocks noGrp="1"/>
          </p:cNvSpPr>
          <p:nvPr>
            <p:ph type="sldNum" sz="quarter" idx="4294967295"/>
          </p:nvPr>
        </p:nvSpPr>
        <p:spPr>
          <a:xfrm>
            <a:off x="7042150" y="6243638"/>
            <a:ext cx="1905000" cy="457200"/>
          </a:xfrm>
          <a:noFill/>
        </p:spPr>
        <p:txBody>
          <a:bodyPr/>
          <a:lstStyle/>
          <a:p>
            <a:fld id="{CF190B47-E878-4B9A-A0C7-DAF677D9E59C}" type="slidenum">
              <a:rPr lang="zh-CN" altLang="en-US">
                <a:ea typeface="宋体" charset="-122"/>
              </a:rPr>
              <a:pPr/>
              <a:t>107</a:t>
            </a:fld>
            <a:endParaRPr lang="en-US" altLang="zh-CN">
              <a:ea typeface="宋体" charset="-122"/>
            </a:endParaRPr>
          </a:p>
        </p:txBody>
      </p:sp>
      <p:sp>
        <p:nvSpPr>
          <p:cNvPr id="13316" name="Rectangle 2"/>
          <p:cNvSpPr>
            <a:spLocks noGrp="1" noChangeArrowheads="1"/>
          </p:cNvSpPr>
          <p:nvPr>
            <p:ph type="body" idx="1"/>
          </p:nvPr>
        </p:nvSpPr>
        <p:spPr>
          <a:xfrm>
            <a:off x="242888" y="1320821"/>
            <a:ext cx="8280400" cy="5292725"/>
          </a:xfrm>
        </p:spPr>
        <p:txBody>
          <a:bodyPr/>
          <a:lstStyle/>
          <a:p>
            <a:pPr eaLnBrk="1" hangingPunct="1">
              <a:lnSpc>
                <a:spcPct val="90000"/>
              </a:lnSpc>
            </a:pPr>
            <a:r>
              <a:rPr lang="zh-CN" altLang="en-US" dirty="0" smtClean="0">
                <a:solidFill>
                  <a:srgbClr val="FF0000"/>
                </a:solidFill>
                <a:latin typeface="黑体" pitchFamily="2" charset="-122"/>
                <a:ea typeface="黑体" pitchFamily="2" charset="-122"/>
              </a:rPr>
              <a:t>平滑：</a:t>
            </a:r>
            <a:r>
              <a:rPr lang="zh-CN" altLang="en-US" sz="2400" dirty="0" smtClean="0">
                <a:latin typeface="黑体" pitchFamily="2" charset="-122"/>
                <a:ea typeface="黑体" pitchFamily="2" charset="-122"/>
              </a:rPr>
              <a:t>去掉数据中的噪声。技术包括分箱、回归、聚类。</a:t>
            </a:r>
          </a:p>
          <a:p>
            <a:pPr eaLnBrk="1" hangingPunct="1">
              <a:lnSpc>
                <a:spcPct val="90000"/>
              </a:lnSpc>
            </a:pPr>
            <a:r>
              <a:rPr lang="zh-CN" altLang="en-US" dirty="0" smtClean="0">
                <a:latin typeface="黑体" pitchFamily="2" charset="-122"/>
                <a:ea typeface="黑体" pitchFamily="2" charset="-122"/>
              </a:rPr>
              <a:t>聚集</a:t>
            </a:r>
            <a:r>
              <a:rPr lang="en-US" altLang="zh-CN" dirty="0" smtClean="0">
                <a:latin typeface="黑体" pitchFamily="2" charset="-122"/>
                <a:ea typeface="黑体" pitchFamily="2" charset="-122"/>
              </a:rPr>
              <a:t>Aggregation</a:t>
            </a:r>
            <a:r>
              <a:rPr lang="zh-CN" altLang="en-US" dirty="0" smtClean="0">
                <a:latin typeface="黑体" pitchFamily="2" charset="-122"/>
                <a:ea typeface="黑体" pitchFamily="2" charset="-122"/>
              </a:rPr>
              <a:t> </a:t>
            </a:r>
            <a:r>
              <a:rPr lang="zh-CN" altLang="en-US" sz="3200" dirty="0" smtClean="0">
                <a:latin typeface="黑体" pitchFamily="2" charset="-122"/>
                <a:ea typeface="黑体" pitchFamily="2" charset="-122"/>
              </a:rPr>
              <a:t>：</a:t>
            </a:r>
            <a:r>
              <a:rPr lang="zh-CN" altLang="en-US" sz="2400" dirty="0" smtClean="0">
                <a:latin typeface="黑体" pitchFamily="2" charset="-122"/>
                <a:ea typeface="黑体" pitchFamily="2" charset="-122"/>
              </a:rPr>
              <a:t>对数据进行汇总或聚集。</a:t>
            </a:r>
          </a:p>
          <a:p>
            <a:pPr eaLnBrk="1" hangingPunct="1">
              <a:lnSpc>
                <a:spcPct val="90000"/>
              </a:lnSpc>
            </a:pPr>
            <a:r>
              <a:rPr lang="zh-CN" altLang="en-US" dirty="0" smtClean="0">
                <a:solidFill>
                  <a:srgbClr val="FF0000"/>
                </a:solidFill>
                <a:latin typeface="黑体" pitchFamily="2" charset="-122"/>
                <a:ea typeface="黑体" pitchFamily="2" charset="-122"/>
              </a:rPr>
              <a:t>规范化</a:t>
            </a:r>
            <a:r>
              <a:rPr lang="zh-CN" altLang="en-US" sz="3200" dirty="0" smtClean="0">
                <a:latin typeface="黑体" pitchFamily="2" charset="-122"/>
                <a:ea typeface="黑体" pitchFamily="2" charset="-122"/>
              </a:rPr>
              <a:t>：</a:t>
            </a:r>
            <a:r>
              <a:rPr lang="zh-CN" altLang="en-US" sz="2400" dirty="0" smtClean="0">
                <a:latin typeface="黑体" pitchFamily="2" charset="-122"/>
                <a:ea typeface="黑体" pitchFamily="2" charset="-122"/>
              </a:rPr>
              <a:t>将属性数据按比例缩放，使之落入一个小的特定区间。最小</a:t>
            </a:r>
            <a:r>
              <a:rPr lang="en-US" altLang="zh-CN" sz="2400" dirty="0" smtClean="0">
                <a:latin typeface="黑体" pitchFamily="2" charset="-122"/>
                <a:ea typeface="黑体" pitchFamily="2" charset="-122"/>
              </a:rPr>
              <a:t>-</a:t>
            </a:r>
            <a:r>
              <a:rPr lang="zh-CN" altLang="en-US" sz="2400" dirty="0" smtClean="0">
                <a:latin typeface="黑体" pitchFamily="2" charset="-122"/>
                <a:ea typeface="黑体" pitchFamily="2" charset="-122"/>
              </a:rPr>
              <a:t>最大、</a:t>
            </a:r>
            <a:r>
              <a:rPr lang="en-US" altLang="zh-CN" sz="2400" dirty="0" smtClean="0">
                <a:latin typeface="黑体" pitchFamily="2" charset="-122"/>
                <a:ea typeface="黑体" pitchFamily="2" charset="-122"/>
              </a:rPr>
              <a:t>Z-Score</a:t>
            </a:r>
            <a:r>
              <a:rPr lang="zh-CN" altLang="en-US" sz="2400" dirty="0" smtClean="0">
                <a:latin typeface="黑体" pitchFamily="2" charset="-122"/>
                <a:ea typeface="黑体" pitchFamily="2" charset="-122"/>
              </a:rPr>
              <a:t>、按小数定标规范化。</a:t>
            </a:r>
            <a:endParaRPr lang="en-US" altLang="zh-CN" sz="2400" dirty="0" smtClean="0">
              <a:latin typeface="黑体" pitchFamily="2" charset="-122"/>
              <a:ea typeface="黑体" pitchFamily="2" charset="-122"/>
            </a:endParaRPr>
          </a:p>
          <a:p>
            <a:pPr eaLnBrk="1" hangingPunct="1">
              <a:lnSpc>
                <a:spcPct val="90000"/>
              </a:lnSpc>
            </a:pPr>
            <a:r>
              <a:rPr lang="zh-CN" altLang="en-US" dirty="0" smtClean="0">
                <a:solidFill>
                  <a:srgbClr val="FF0000"/>
                </a:solidFill>
                <a:latin typeface="黑体" pitchFamily="2" charset="-122"/>
                <a:ea typeface="黑体" pitchFamily="2" charset="-122"/>
              </a:rPr>
              <a:t>离散化</a:t>
            </a:r>
            <a:r>
              <a:rPr lang="zh-CN" altLang="en-US" sz="2600" dirty="0" smtClean="0">
                <a:latin typeface="黑体" pitchFamily="2" charset="-122"/>
                <a:ea typeface="黑体" pitchFamily="2" charset="-122"/>
              </a:rPr>
              <a:t>：</a:t>
            </a:r>
            <a:r>
              <a:rPr lang="zh-CN" altLang="en-US" sz="2400" dirty="0" smtClean="0">
                <a:latin typeface="黑体" pitchFamily="2" charset="-122"/>
                <a:ea typeface="黑体" pitchFamily="2" charset="-122"/>
              </a:rPr>
              <a:t>数值属性（例如，年龄）的原始值用区间标签（例如，</a:t>
            </a:r>
            <a:r>
              <a:rPr lang="en-US" altLang="zh-CN" sz="2400" dirty="0" smtClean="0">
                <a:latin typeface="黑体" pitchFamily="2" charset="-122"/>
                <a:ea typeface="黑体" pitchFamily="2" charset="-122"/>
              </a:rPr>
              <a:t>0</a:t>
            </a:r>
            <a:r>
              <a:rPr lang="zh-CN" altLang="en-US" sz="2400" dirty="0" smtClean="0">
                <a:latin typeface="黑体" pitchFamily="2" charset="-122"/>
                <a:ea typeface="黑体" pitchFamily="2" charset="-122"/>
              </a:rPr>
              <a:t>～</a:t>
            </a:r>
            <a:r>
              <a:rPr lang="en-US" altLang="zh-CN" sz="2400" dirty="0" smtClean="0">
                <a:latin typeface="黑体" pitchFamily="2" charset="-122"/>
                <a:ea typeface="黑体" pitchFamily="2" charset="-122"/>
              </a:rPr>
              <a:t>10,11</a:t>
            </a:r>
            <a:r>
              <a:rPr lang="zh-CN" altLang="en-US" sz="2400" dirty="0" smtClean="0">
                <a:latin typeface="黑体" pitchFamily="2" charset="-122"/>
                <a:ea typeface="黑体" pitchFamily="2" charset="-122"/>
              </a:rPr>
              <a:t>～</a:t>
            </a:r>
            <a:r>
              <a:rPr lang="en-US" altLang="zh-CN" sz="2400" dirty="0" smtClean="0">
                <a:latin typeface="黑体" pitchFamily="2" charset="-122"/>
                <a:ea typeface="黑体" pitchFamily="2" charset="-122"/>
              </a:rPr>
              <a:t>20</a:t>
            </a:r>
            <a:r>
              <a:rPr lang="zh-CN" altLang="en-US" sz="2400" dirty="0" smtClean="0">
                <a:latin typeface="黑体" pitchFamily="2" charset="-122"/>
                <a:ea typeface="黑体" pitchFamily="2" charset="-122"/>
              </a:rPr>
              <a:t>等）或概念标签（例如，</a:t>
            </a:r>
            <a:r>
              <a:rPr lang="en-US" altLang="zh-CN" sz="2400" dirty="0" smtClean="0">
                <a:latin typeface="黑体" pitchFamily="2" charset="-122"/>
                <a:ea typeface="黑体" pitchFamily="2" charset="-122"/>
              </a:rPr>
              <a:t>youth</a:t>
            </a:r>
            <a:r>
              <a:rPr lang="zh-CN" altLang="en-US" sz="2400" dirty="0" smtClean="0">
                <a:latin typeface="黑体" pitchFamily="2" charset="-122"/>
                <a:ea typeface="黑体" pitchFamily="2" charset="-122"/>
              </a:rPr>
              <a:t>、</a:t>
            </a:r>
            <a:r>
              <a:rPr lang="en-US" altLang="zh-CN" sz="2400" dirty="0" smtClean="0">
                <a:latin typeface="黑体" pitchFamily="2" charset="-122"/>
                <a:ea typeface="黑体" pitchFamily="2" charset="-122"/>
              </a:rPr>
              <a:t>adult</a:t>
            </a:r>
            <a:r>
              <a:rPr lang="zh-CN" altLang="en-US" sz="2400" dirty="0" smtClean="0">
                <a:latin typeface="黑体" pitchFamily="2" charset="-122"/>
                <a:ea typeface="黑体" pitchFamily="2" charset="-122"/>
              </a:rPr>
              <a:t>、</a:t>
            </a:r>
            <a:r>
              <a:rPr lang="en-US" altLang="zh-CN" sz="2400" dirty="0" smtClean="0">
                <a:latin typeface="黑体" pitchFamily="2" charset="-122"/>
                <a:ea typeface="黑体" pitchFamily="2" charset="-122"/>
              </a:rPr>
              <a:t>senior</a:t>
            </a:r>
            <a:r>
              <a:rPr lang="zh-CN" altLang="en-US" sz="2400" dirty="0" smtClean="0">
                <a:latin typeface="黑体" pitchFamily="2" charset="-122"/>
                <a:ea typeface="黑体" pitchFamily="2" charset="-122"/>
              </a:rPr>
              <a:t>）替换。这些标签可以递归地组织成更高层概念，导致数值属性的概念分层。</a:t>
            </a:r>
          </a:p>
          <a:p>
            <a:pPr eaLnBrk="1" hangingPunct="1">
              <a:lnSpc>
                <a:spcPct val="90000"/>
              </a:lnSpc>
            </a:pPr>
            <a:r>
              <a:rPr lang="zh-CN" altLang="en-US" dirty="0" smtClean="0">
                <a:solidFill>
                  <a:srgbClr val="FF0000"/>
                </a:solidFill>
                <a:latin typeface="黑体" pitchFamily="2" charset="-122"/>
                <a:ea typeface="黑体" pitchFamily="2" charset="-122"/>
              </a:rPr>
              <a:t>属性构造（特征构造）</a:t>
            </a:r>
            <a:r>
              <a:rPr lang="zh-CN" altLang="en-US" sz="3200" dirty="0" smtClean="0">
                <a:latin typeface="黑体" pitchFamily="2" charset="-122"/>
                <a:ea typeface="黑体" pitchFamily="2" charset="-122"/>
              </a:rPr>
              <a:t>：</a:t>
            </a:r>
            <a:r>
              <a:rPr lang="zh-CN" altLang="en-US" sz="2400" dirty="0" smtClean="0">
                <a:latin typeface="黑体" pitchFamily="2" charset="-122"/>
                <a:ea typeface="黑体" pitchFamily="2" charset="-122"/>
              </a:rPr>
              <a:t>由给定的属性构造新的属性并添加到属性集中，以帮助挖掘过程。可以帮助提高准确率和对高维数据结构的理解。</a:t>
            </a:r>
            <a:endParaRPr lang="en-US" altLang="zh-CN" sz="2400" dirty="0" smtClean="0">
              <a:latin typeface="黑体" pitchFamily="2" charset="-122"/>
              <a:ea typeface="黑体" pitchFamily="2" charset="-122"/>
            </a:endParaRPr>
          </a:p>
          <a:p>
            <a:pPr eaLnBrk="1" hangingPunct="1">
              <a:lnSpc>
                <a:spcPct val="90000"/>
              </a:lnSpc>
            </a:pPr>
            <a:r>
              <a:rPr lang="zh-CN" altLang="en-US" dirty="0" smtClean="0">
                <a:solidFill>
                  <a:srgbClr val="FF0000"/>
                </a:solidFill>
                <a:latin typeface="黑体" pitchFamily="2" charset="-122"/>
                <a:ea typeface="黑体" pitchFamily="2" charset="-122"/>
              </a:rPr>
              <a:t>数据泛化（概化）</a:t>
            </a:r>
            <a:r>
              <a:rPr lang="zh-CN" altLang="en-US" sz="3200" dirty="0" smtClean="0">
                <a:latin typeface="黑体" pitchFamily="2" charset="-122"/>
                <a:ea typeface="黑体" pitchFamily="2" charset="-122"/>
              </a:rPr>
              <a:t>：</a:t>
            </a:r>
            <a:r>
              <a:rPr lang="zh-CN" altLang="en-US" sz="2400" dirty="0" smtClean="0">
                <a:latin typeface="黑体" pitchFamily="2" charset="-122"/>
                <a:ea typeface="黑体" pitchFamily="2" charset="-122"/>
              </a:rPr>
              <a:t>使用概念分层，用高层概念替换低层或“原始”数据。</a:t>
            </a:r>
          </a:p>
          <a:p>
            <a:pPr eaLnBrk="1" hangingPunct="1">
              <a:lnSpc>
                <a:spcPct val="90000"/>
              </a:lnSpc>
            </a:pPr>
            <a:endParaRPr lang="zh-CN" altLang="en-US" sz="2400" dirty="0" smtClean="0">
              <a:solidFill>
                <a:schemeClr val="bg2"/>
              </a:solidFill>
              <a:latin typeface="黑体" pitchFamily="2" charset="-122"/>
              <a:ea typeface="黑体" pitchFamily="2" charset="-122"/>
            </a:endParaRPr>
          </a:p>
        </p:txBody>
      </p:sp>
      <p:sp>
        <p:nvSpPr>
          <p:cNvPr id="543748" name="Rectangle 4"/>
          <p:cNvSpPr>
            <a:spLocks noChangeArrowheads="1"/>
          </p:cNvSpPr>
          <p:nvPr/>
        </p:nvSpPr>
        <p:spPr bwMode="auto">
          <a:xfrm>
            <a:off x="395288" y="128270"/>
            <a:ext cx="6408737" cy="585788"/>
          </a:xfrm>
          <a:prstGeom prst="rect">
            <a:avLst/>
          </a:prstGeom>
          <a:noFill/>
          <a:ln w="9525" algn="ctr">
            <a:noFill/>
            <a:miter lim="800000"/>
            <a:headEnd/>
            <a:tailEnd/>
          </a:ln>
          <a:effectLst/>
        </p:spPr>
        <p:txBody>
          <a:bodyPr anchor="b"/>
          <a:lstStyle/>
          <a:p>
            <a:pPr eaLnBrk="0" hangingPunct="0"/>
            <a:r>
              <a:rPr lang="zh-CN" altLang="en-US" sz="3600" b="1" dirty="0" smtClean="0">
                <a:solidFill>
                  <a:schemeClr val="tx2"/>
                </a:solidFill>
              </a:rPr>
              <a:t> </a:t>
            </a:r>
            <a:r>
              <a:rPr lang="zh-CN" altLang="en-US" sz="3600" b="1" dirty="0">
                <a:solidFill>
                  <a:schemeClr val="tx2"/>
                </a:solidFill>
              </a:rPr>
              <a:t>数据变换</a:t>
            </a:r>
            <a:endParaRPr lang="en-US" altLang="zh-CN" sz="3600" b="1" dirty="0">
              <a:solidFill>
                <a:schemeClr val="tx2"/>
              </a:solidFill>
            </a:endParaRPr>
          </a:p>
        </p:txBody>
      </p:sp>
      <p:sp>
        <p:nvSpPr>
          <p:cNvPr id="5" name="文本框 4">
            <a:extLst>
              <a:ext uri="{FF2B5EF4-FFF2-40B4-BE49-F238E27FC236}">
                <a16:creationId xmlns:a16="http://schemas.microsoft.com/office/drawing/2014/main" xmlns="" id="{349870D0-C4F3-4B46-BC7F-CBB1A4AD3BD9}"/>
              </a:ext>
            </a:extLst>
          </p:cNvPr>
          <p:cNvSpPr txBox="1"/>
          <p:nvPr/>
        </p:nvSpPr>
        <p:spPr>
          <a:xfrm>
            <a:off x="417883" y="714058"/>
            <a:ext cx="8529267" cy="461665"/>
          </a:xfrm>
          <a:prstGeom prst="rect">
            <a:avLst/>
          </a:prstGeom>
          <a:solidFill>
            <a:srgbClr val="CCFF99"/>
          </a:solidFill>
        </p:spPr>
        <p:txBody>
          <a:bodyPr wrap="square" rtlCol="0">
            <a:spAutoFit/>
          </a:bodyPr>
          <a:lstStyle/>
          <a:p>
            <a:r>
              <a:rPr lang="zh-CN" altLang="zh-CN" sz="2400" dirty="0">
                <a:latin typeface="楷体" panose="02010609060101010101" pitchFamily="49" charset="-122"/>
                <a:ea typeface="楷体" panose="02010609060101010101" pitchFamily="49" charset="-122"/>
              </a:rPr>
              <a:t>通过汇总或聚集操作，把</a:t>
            </a:r>
            <a:r>
              <a:rPr lang="zh-CN" altLang="zh-CN" sz="2400" u="sng" dirty="0">
                <a:latin typeface="楷体" panose="02010609060101010101" pitchFamily="49" charset="-122"/>
                <a:ea typeface="楷体" panose="02010609060101010101" pitchFamily="49" charset="-122"/>
              </a:rPr>
              <a:t>数据变换和统一</a:t>
            </a:r>
            <a:r>
              <a:rPr lang="zh-CN" altLang="zh-CN" sz="2400" dirty="0">
                <a:latin typeface="楷体" panose="02010609060101010101" pitchFamily="49" charset="-122"/>
                <a:ea typeface="楷体" panose="02010609060101010101" pitchFamily="49" charset="-122"/>
              </a:rPr>
              <a:t>成适合挖掘的形式</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3412416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6240" y="304800"/>
            <a:ext cx="7772400" cy="1143000"/>
          </a:xfrm>
        </p:spPr>
        <p:txBody>
          <a:bodyPr>
            <a:normAutofit fontScale="90000"/>
          </a:bodyPr>
          <a:lstStyle/>
          <a:p>
            <a:r>
              <a:rPr lang="en-US" altLang="zh-CN" b="1" dirty="0" smtClean="0">
                <a:effectLst>
                  <a:outerShdw blurRad="38100" dist="38100" dir="2700000" algn="tl">
                    <a:srgbClr val="000000">
                      <a:alpha val="43137"/>
                    </a:srgbClr>
                  </a:outerShdw>
                </a:effectLst>
              </a:rPr>
              <a:t>1</a:t>
            </a:r>
            <a:r>
              <a:rPr lang="zh-CN" altLang="en-US" b="1" dirty="0" smtClean="0">
                <a:effectLst>
                  <a:outerShdw blurRad="38100" dist="38100" dir="2700000" algn="tl">
                    <a:srgbClr val="000000">
                      <a:alpha val="43137"/>
                    </a:srgbClr>
                  </a:outerShdw>
                </a:effectLst>
              </a:rPr>
              <a:t>、变量变换 </a:t>
            </a:r>
            <a:r>
              <a:rPr lang="en-US" altLang="zh-CN" b="1" dirty="0" smtClean="0">
                <a:effectLst>
                  <a:outerShdw blurRad="38100" dist="38100" dir="2700000" algn="tl">
                    <a:srgbClr val="000000">
                      <a:alpha val="43137"/>
                    </a:srgbClr>
                  </a:outerShdw>
                </a:effectLst>
              </a:rPr>
              <a:t/>
            </a:r>
            <a:br>
              <a:rPr lang="en-US" altLang="zh-CN" b="1" dirty="0" smtClean="0">
                <a:effectLst>
                  <a:outerShdw blurRad="38100" dist="38100" dir="2700000" algn="tl">
                    <a:srgbClr val="000000">
                      <a:alpha val="43137"/>
                    </a:srgbClr>
                  </a:outerShdw>
                </a:effectLst>
              </a:rPr>
            </a:br>
            <a:r>
              <a:rPr lang="en-US" altLang="zh-CN" b="1" dirty="0" smtClean="0">
                <a:effectLst>
                  <a:outerShdw blurRad="38100" dist="38100" dir="2700000" algn="tl">
                    <a:srgbClr val="000000">
                      <a:alpha val="43137"/>
                    </a:srgbClr>
                  </a:outerShdw>
                </a:effectLst>
                <a:ea typeface="SimSun" pitchFamily="2" charset="-122"/>
              </a:rPr>
              <a:t>Attribute </a:t>
            </a:r>
            <a:r>
              <a:rPr lang="en-US" altLang="zh-CN" b="1" dirty="0">
                <a:effectLst>
                  <a:outerShdw blurRad="38100" dist="38100" dir="2700000" algn="tl">
                    <a:srgbClr val="000000">
                      <a:alpha val="43137"/>
                    </a:srgbClr>
                  </a:outerShdw>
                </a:effectLst>
                <a:ea typeface="SimSun" pitchFamily="2" charset="-122"/>
              </a:rPr>
              <a:t>Transformation</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a:xfrm>
            <a:off x="502920" y="1691640"/>
            <a:ext cx="8077200" cy="4902200"/>
          </a:xfrm>
        </p:spPr>
        <p:txBody>
          <a:bodyPr>
            <a:normAutofit/>
          </a:bodyPr>
          <a:lstStyle/>
          <a:p>
            <a:r>
              <a:rPr lang="zh-CN" altLang="en-US" b="1" dirty="0" smtClean="0">
                <a:effectLst>
                  <a:outerShdw blurRad="38100" dist="38100" dir="2700000" algn="tl">
                    <a:srgbClr val="000000">
                      <a:alpha val="43137"/>
                    </a:srgbClr>
                  </a:outerShdw>
                </a:effectLst>
              </a:rPr>
              <a:t>对变量（属性）的值进行变换</a:t>
            </a:r>
            <a:endParaRPr lang="en-US" altLang="zh-CN" b="1" dirty="0" smtClean="0">
              <a:effectLst>
                <a:outerShdw blurRad="38100" dist="38100" dir="2700000" algn="tl">
                  <a:srgbClr val="000000">
                    <a:alpha val="43137"/>
                  </a:srgbClr>
                </a:outerShdw>
              </a:effectLst>
            </a:endParaRPr>
          </a:p>
          <a:p>
            <a:endParaRPr lang="en-US" altLang="zh-CN" b="1" dirty="0" smtClean="0">
              <a:effectLst>
                <a:outerShdw blurRad="38100" dist="38100" dir="2700000" algn="tl">
                  <a:srgbClr val="000000">
                    <a:alpha val="43137"/>
                  </a:srgbClr>
                </a:outerShdw>
              </a:effectLst>
            </a:endParaRPr>
          </a:p>
          <a:p>
            <a:r>
              <a:rPr lang="en-US" altLang="zh-CN" b="1" dirty="0">
                <a:effectLst>
                  <a:outerShdw blurRad="38100" dist="38100" dir="2700000" algn="tl">
                    <a:srgbClr val="000000">
                      <a:alpha val="43137"/>
                    </a:srgbClr>
                  </a:outerShdw>
                </a:effectLst>
                <a:ea typeface="SimSun" pitchFamily="2" charset="-122"/>
              </a:rPr>
              <a:t>A function that maps the entire set of values of a given attribute to a new set of replacement values such that </a:t>
            </a:r>
            <a:r>
              <a:rPr lang="en-US" altLang="zh-CN" b="1" dirty="0">
                <a:solidFill>
                  <a:srgbClr val="FF0000"/>
                </a:solidFill>
                <a:effectLst>
                  <a:outerShdw blurRad="38100" dist="38100" dir="2700000" algn="tl">
                    <a:srgbClr val="000000">
                      <a:alpha val="43137"/>
                    </a:srgbClr>
                  </a:outerShdw>
                </a:effectLst>
                <a:ea typeface="SimSun" pitchFamily="2" charset="-122"/>
              </a:rPr>
              <a:t>each old value can be identified with one of the new </a:t>
            </a:r>
            <a:r>
              <a:rPr lang="en-US" altLang="zh-CN" b="1" dirty="0" smtClean="0">
                <a:solidFill>
                  <a:srgbClr val="FF0000"/>
                </a:solidFill>
                <a:effectLst>
                  <a:outerShdw blurRad="38100" dist="38100" dir="2700000" algn="tl">
                    <a:srgbClr val="000000">
                      <a:alpha val="43137"/>
                    </a:srgbClr>
                  </a:outerShdw>
                </a:effectLst>
                <a:ea typeface="SimSun" pitchFamily="2" charset="-122"/>
              </a:rPr>
              <a:t>values</a:t>
            </a:r>
          </a:p>
          <a:p>
            <a:endParaRPr lang="en-US" altLang="zh-CN" b="1" dirty="0">
              <a:solidFill>
                <a:srgbClr val="FF0000"/>
              </a:solidFill>
              <a:effectLst>
                <a:outerShdw blurRad="38100" dist="38100" dir="2700000" algn="tl">
                  <a:srgbClr val="000000">
                    <a:alpha val="43137"/>
                  </a:srgbClr>
                </a:outerShdw>
              </a:effectLst>
              <a:ea typeface="SimSun" pitchFamily="2" charset="-122"/>
            </a:endParaRPr>
          </a:p>
          <a:p>
            <a:r>
              <a:rPr lang="zh-CN" altLang="en-US" b="1" dirty="0" smtClean="0">
                <a:effectLst>
                  <a:outerShdw blurRad="38100" dist="38100" dir="2700000" algn="tl">
                    <a:srgbClr val="000000">
                      <a:alpha val="43137"/>
                    </a:srgbClr>
                  </a:outerShdw>
                </a:effectLst>
                <a:ea typeface="SimSun" pitchFamily="2" charset="-122"/>
              </a:rPr>
              <a:t>简单函数 </a:t>
            </a:r>
            <a:r>
              <a:rPr lang="en-US" altLang="zh-CN" b="1" dirty="0" smtClean="0">
                <a:effectLst>
                  <a:outerShdw blurRad="38100" dist="38100" dir="2700000" algn="tl">
                    <a:srgbClr val="000000">
                      <a:alpha val="43137"/>
                    </a:srgbClr>
                  </a:outerShdw>
                </a:effectLst>
                <a:ea typeface="SimSun" pitchFamily="2" charset="-122"/>
              </a:rPr>
              <a:t>Simple </a:t>
            </a:r>
            <a:r>
              <a:rPr lang="en-US" altLang="zh-CN" b="1" dirty="0">
                <a:effectLst>
                  <a:outerShdw blurRad="38100" dist="38100" dir="2700000" algn="tl">
                    <a:srgbClr val="000000">
                      <a:alpha val="43137"/>
                    </a:srgbClr>
                  </a:outerShdw>
                </a:effectLst>
                <a:ea typeface="SimSun" pitchFamily="2" charset="-122"/>
              </a:rPr>
              <a:t>functions: </a:t>
            </a:r>
            <a:r>
              <a:rPr lang="en-US" altLang="zh-CN" b="1" dirty="0" err="1">
                <a:effectLst>
                  <a:outerShdw blurRad="38100" dist="38100" dir="2700000" algn="tl">
                    <a:srgbClr val="000000">
                      <a:alpha val="43137"/>
                    </a:srgbClr>
                  </a:outerShdw>
                </a:effectLst>
                <a:ea typeface="SimSun" pitchFamily="2" charset="-122"/>
              </a:rPr>
              <a:t>x</a:t>
            </a:r>
            <a:r>
              <a:rPr lang="en-US" altLang="zh-CN" b="1" baseline="30000" dirty="0" err="1">
                <a:effectLst>
                  <a:outerShdw blurRad="38100" dist="38100" dir="2700000" algn="tl">
                    <a:srgbClr val="000000">
                      <a:alpha val="43137"/>
                    </a:srgbClr>
                  </a:outerShdw>
                </a:effectLst>
                <a:ea typeface="SimSun" pitchFamily="2" charset="-122"/>
              </a:rPr>
              <a:t>k</a:t>
            </a:r>
            <a:r>
              <a:rPr lang="en-US" altLang="zh-CN" b="1" dirty="0">
                <a:effectLst>
                  <a:outerShdw blurRad="38100" dist="38100" dir="2700000" algn="tl">
                    <a:srgbClr val="000000">
                      <a:alpha val="43137"/>
                    </a:srgbClr>
                  </a:outerShdw>
                </a:effectLst>
                <a:ea typeface="SimSun" pitchFamily="2" charset="-122"/>
              </a:rPr>
              <a:t>, log(x), e</a:t>
            </a:r>
            <a:r>
              <a:rPr lang="en-US" altLang="zh-CN" b="1" baseline="30000" dirty="0">
                <a:effectLst>
                  <a:outerShdw blurRad="38100" dist="38100" dir="2700000" algn="tl">
                    <a:srgbClr val="000000">
                      <a:alpha val="43137"/>
                    </a:srgbClr>
                  </a:outerShdw>
                </a:effectLst>
                <a:ea typeface="SimSun" pitchFamily="2" charset="-122"/>
              </a:rPr>
              <a:t>x</a:t>
            </a:r>
            <a:r>
              <a:rPr lang="en-US" altLang="zh-CN" b="1" dirty="0">
                <a:effectLst>
                  <a:outerShdw blurRad="38100" dist="38100" dir="2700000" algn="tl">
                    <a:srgbClr val="000000">
                      <a:alpha val="43137"/>
                    </a:srgbClr>
                  </a:outerShdw>
                </a:effectLst>
                <a:ea typeface="SimSun" pitchFamily="2" charset="-122"/>
              </a:rPr>
              <a:t>, |x|</a:t>
            </a:r>
          </a:p>
          <a:p>
            <a:r>
              <a:rPr lang="zh-CN" altLang="en-US" b="1" dirty="0" smtClean="0">
                <a:effectLst>
                  <a:outerShdw blurRad="38100" dist="38100" dir="2700000" algn="tl">
                    <a:srgbClr val="000000">
                      <a:alpha val="43137"/>
                    </a:srgbClr>
                  </a:outerShdw>
                </a:effectLst>
                <a:ea typeface="SimSun" pitchFamily="2" charset="-122"/>
              </a:rPr>
              <a:t>标准化 规范化</a:t>
            </a:r>
            <a:r>
              <a:rPr lang="en-US" altLang="zh-CN" b="1" dirty="0" smtClean="0">
                <a:effectLst>
                  <a:outerShdw blurRad="38100" dist="38100" dir="2700000" algn="tl">
                    <a:srgbClr val="000000">
                      <a:alpha val="43137"/>
                    </a:srgbClr>
                  </a:outerShdw>
                </a:effectLst>
                <a:ea typeface="SimSun" pitchFamily="2" charset="-122"/>
              </a:rPr>
              <a:t>Standardization </a:t>
            </a:r>
            <a:r>
              <a:rPr lang="en-US" altLang="zh-CN" b="1" dirty="0">
                <a:effectLst>
                  <a:outerShdw blurRad="38100" dist="38100" dir="2700000" algn="tl">
                    <a:srgbClr val="000000">
                      <a:alpha val="43137"/>
                    </a:srgbClr>
                  </a:outerShdw>
                </a:effectLst>
                <a:ea typeface="SimSun" pitchFamily="2" charset="-122"/>
              </a:rPr>
              <a:t>and </a:t>
            </a:r>
            <a:r>
              <a:rPr lang="en-US" altLang="zh-CN" b="1" dirty="0" smtClean="0">
                <a:effectLst>
                  <a:outerShdw blurRad="38100" dist="38100" dir="2700000" algn="tl">
                    <a:srgbClr val="000000">
                      <a:alpha val="43137"/>
                    </a:srgbClr>
                  </a:outerShdw>
                </a:effectLst>
                <a:ea typeface="SimSun" pitchFamily="2" charset="-122"/>
              </a:rPr>
              <a:t>Normalization</a:t>
            </a:r>
          </a:p>
          <a:p>
            <a:pPr lvl="1"/>
            <a:r>
              <a:rPr lang="zh-CN" altLang="en-US" b="1" dirty="0" smtClean="0">
                <a:effectLst>
                  <a:outerShdw blurRad="38100" dist="38100" dir="2700000" algn="tl">
                    <a:srgbClr val="000000">
                      <a:alpha val="43137"/>
                    </a:srgbClr>
                  </a:outerShdw>
                </a:effectLst>
                <a:ea typeface="SimSun" pitchFamily="2" charset="-122"/>
              </a:rPr>
              <a:t>均值为</a:t>
            </a:r>
            <a:r>
              <a:rPr lang="en-US" altLang="zh-CN" b="1" dirty="0" smtClean="0">
                <a:effectLst>
                  <a:outerShdw blurRad="38100" dist="38100" dir="2700000" algn="tl">
                    <a:srgbClr val="000000">
                      <a:alpha val="43137"/>
                    </a:srgbClr>
                  </a:outerShdw>
                </a:effectLst>
                <a:ea typeface="SimSun" pitchFamily="2" charset="-122"/>
              </a:rPr>
              <a:t>0 </a:t>
            </a:r>
            <a:r>
              <a:rPr lang="zh-CN" altLang="en-US" b="1" dirty="0" smtClean="0">
                <a:effectLst>
                  <a:outerShdw blurRad="38100" dist="38100" dir="2700000" algn="tl">
                    <a:srgbClr val="000000">
                      <a:alpha val="43137"/>
                    </a:srgbClr>
                  </a:outerShdw>
                </a:effectLst>
                <a:ea typeface="SimSun" pitchFamily="2" charset="-122"/>
              </a:rPr>
              <a:t>，标准差为</a:t>
            </a:r>
            <a:r>
              <a:rPr lang="en-US" altLang="zh-CN" b="1" dirty="0" smtClean="0">
                <a:effectLst>
                  <a:outerShdw blurRad="38100" dist="38100" dir="2700000" algn="tl">
                    <a:srgbClr val="000000">
                      <a:alpha val="43137"/>
                    </a:srgbClr>
                  </a:outerShdw>
                </a:effectLst>
                <a:ea typeface="SimSun" pitchFamily="2" charset="-122"/>
              </a:rPr>
              <a:t>1</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7449979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9600" y="1221976"/>
            <a:ext cx="7467840" cy="744954"/>
          </a:xfrm>
        </p:spPr>
        <p:txBody>
          <a:bodyPr lIns="83796" tIns="41898" rIns="83796" rtlCol="0">
            <a:normAutofit/>
          </a:bodyPr>
          <a:lstStyle/>
          <a:p>
            <a:pPr>
              <a:defRPr/>
            </a:pPr>
            <a:r>
              <a:rPr lang="zh-CN" altLang="en-US" dirty="0" smtClean="0">
                <a:solidFill>
                  <a:srgbClr val="7030A0"/>
                </a:solidFill>
              </a:rPr>
              <a:t>为什么要进行标准化？</a:t>
            </a:r>
            <a:endParaRPr lang="zh-CN" altLang="en-US" dirty="0">
              <a:solidFill>
                <a:srgbClr val="7030A0"/>
              </a:solidFill>
            </a:endParaRPr>
          </a:p>
        </p:txBody>
      </p:sp>
      <p:sp>
        <p:nvSpPr>
          <p:cNvPr id="3" name="内容占位符 2"/>
          <p:cNvSpPr>
            <a:spLocks noGrp="1"/>
          </p:cNvSpPr>
          <p:nvPr>
            <p:ph idx="1"/>
          </p:nvPr>
        </p:nvSpPr>
        <p:spPr>
          <a:xfrm>
            <a:off x="456481" y="2167004"/>
            <a:ext cx="7467840" cy="4307455"/>
          </a:xfrm>
        </p:spPr>
        <p:txBody>
          <a:bodyPr lIns="83796" tIns="41898" rIns="83796" bIns="41898" rtlCol="0">
            <a:normAutofit/>
          </a:bodyPr>
          <a:lstStyle/>
          <a:p>
            <a:pPr marL="342860" indent="-342860">
              <a:spcBef>
                <a:spcPts val="550"/>
              </a:spcBef>
              <a:spcAft>
                <a:spcPts val="550"/>
              </a:spcAft>
              <a:buFont typeface="Wingdings 2"/>
              <a:buChar char="ß"/>
              <a:defRPr/>
            </a:pPr>
            <a:r>
              <a:rPr lang="zh-CN" altLang="en-US" dirty="0" smtClean="0">
                <a:latin typeface="+mn-ea"/>
              </a:rPr>
              <a:t>一些数据挖掘方法，需要</a:t>
            </a:r>
            <a:r>
              <a:rPr lang="zh-CN" altLang="en-US" b="1" dirty="0" smtClean="0">
                <a:latin typeface="+mn-ea"/>
              </a:rPr>
              <a:t>对数据进行标准化以获得最佳的效果</a:t>
            </a:r>
            <a:r>
              <a:rPr lang="zh-CN" altLang="en-US" dirty="0" smtClean="0">
                <a:latin typeface="+mn-ea"/>
              </a:rPr>
              <a:t>。</a:t>
            </a:r>
            <a:endParaRPr lang="en-US" altLang="zh-CN" dirty="0" smtClean="0">
              <a:latin typeface="+mn-ea"/>
            </a:endParaRPr>
          </a:p>
          <a:p>
            <a:pPr marL="742864" lvl="1" indent="-285717">
              <a:spcBef>
                <a:spcPts val="550"/>
              </a:spcBef>
              <a:spcAft>
                <a:spcPts val="550"/>
              </a:spcAft>
              <a:buFont typeface="Wingdings 2"/>
              <a:buChar char="Þ"/>
              <a:defRPr/>
            </a:pPr>
            <a:r>
              <a:rPr lang="zh-CN" altLang="en-US" sz="2600" dirty="0" smtClean="0">
                <a:latin typeface="+mn-ea"/>
              </a:rPr>
              <a:t>例如，对于分类算法，如涉及</a:t>
            </a:r>
            <a:r>
              <a:rPr lang="zh-CN" altLang="en-US" sz="2600" b="1" dirty="0" smtClean="0">
                <a:solidFill>
                  <a:srgbClr val="0070C0"/>
                </a:solidFill>
                <a:latin typeface="+mn-ea"/>
              </a:rPr>
              <a:t>神经网络</a:t>
            </a:r>
            <a:r>
              <a:rPr lang="zh-CN" altLang="en-US" sz="2600" dirty="0" smtClean="0">
                <a:latin typeface="+mn-ea"/>
              </a:rPr>
              <a:t>的算法或诸如</a:t>
            </a:r>
            <a:r>
              <a:rPr lang="zh-CN" altLang="en-US" sz="2600" b="1" dirty="0" smtClean="0">
                <a:latin typeface="+mn-ea"/>
              </a:rPr>
              <a:t>最邻近分类</a:t>
            </a:r>
            <a:r>
              <a:rPr lang="zh-CN" altLang="en-US" sz="2600" dirty="0" smtClean="0">
                <a:latin typeface="+mn-ea"/>
              </a:rPr>
              <a:t>和</a:t>
            </a:r>
            <a:r>
              <a:rPr lang="zh-CN" altLang="en-US" sz="2600" b="1" dirty="0" smtClean="0">
                <a:latin typeface="+mn-ea"/>
              </a:rPr>
              <a:t>聚类</a:t>
            </a:r>
            <a:r>
              <a:rPr lang="zh-CN" altLang="en-US" sz="2600" dirty="0" smtClean="0">
                <a:latin typeface="+mn-ea"/>
              </a:rPr>
              <a:t>的</a:t>
            </a:r>
            <a:r>
              <a:rPr lang="zh-CN" altLang="en-US" sz="2600" b="1" dirty="0" smtClean="0">
                <a:solidFill>
                  <a:srgbClr val="0070C0"/>
                </a:solidFill>
                <a:latin typeface="+mn-ea"/>
              </a:rPr>
              <a:t>距离度量分类算法</a:t>
            </a:r>
            <a:r>
              <a:rPr lang="zh-CN" altLang="en-US" sz="2600" dirty="0" smtClean="0">
                <a:latin typeface="+mn-ea"/>
              </a:rPr>
              <a:t>，都需要将训练样本属性度量输入值规范化，这样有助于加快学习阶段的速度。</a:t>
            </a:r>
            <a:endParaRPr lang="en-US" altLang="zh-CN" sz="2600" dirty="0" smtClean="0">
              <a:latin typeface="+mn-ea"/>
            </a:endParaRPr>
          </a:p>
          <a:p>
            <a:pPr marL="742864" lvl="1" indent="-285717">
              <a:spcBef>
                <a:spcPts val="550"/>
              </a:spcBef>
              <a:spcAft>
                <a:spcPts val="550"/>
              </a:spcAft>
              <a:buFont typeface="Wingdings 2"/>
              <a:buChar char="Þ"/>
              <a:defRPr/>
            </a:pPr>
            <a:r>
              <a:rPr lang="zh-CN" altLang="en-US" sz="2600" dirty="0" smtClean="0">
                <a:latin typeface="+mn-ea"/>
              </a:rPr>
              <a:t>对于基于距离的方法，规范化可以帮助防止具有较大初始值域的属性与具有较小初始值域的属性相比，权重过大。</a:t>
            </a:r>
            <a:endParaRPr lang="zh-CN" altLang="en-US" sz="2600" dirty="0" smtClean="0"/>
          </a:p>
        </p:txBody>
      </p:sp>
      <p:sp>
        <p:nvSpPr>
          <p:cNvPr id="44036" name="日期占位符 3"/>
          <p:cNvSpPr>
            <a:spLocks noGrp="1"/>
          </p:cNvSpPr>
          <p:nvPr>
            <p:ph type="dt" sz="quarter" idx="10"/>
          </p:nvPr>
        </p:nvSpPr>
        <p:spPr bwMode="auto">
          <a:noFill/>
          <a:ln>
            <a:miter lim="800000"/>
            <a:headEnd/>
            <a:tailEnd/>
          </a:ln>
        </p:spPr>
        <p:txBody>
          <a:bodyPr wrap="square" lIns="83796" tIns="41898" rIns="83796" bIns="41898" numCol="1" anchorCtr="0" compatLnSpc="1">
            <a:prstTxWarp prst="textNoShape">
              <a:avLst/>
            </a:prstTxWarp>
          </a:bodyPr>
          <a:lstStyle/>
          <a:p>
            <a:fld id="{21CBF288-73E3-462E-814E-EF876AEE656A}" type="datetime1">
              <a:rPr lang="zh-CN" altLang="en-US" sz="1200">
                <a:ea typeface="宋体" charset="-122"/>
              </a:rPr>
              <a:pPr/>
              <a:t>2020/3/18</a:t>
            </a:fld>
            <a:endParaRPr lang="en-US" altLang="zh-CN" sz="1200" dirty="0">
              <a:ea typeface="宋体" charset="-122"/>
            </a:endParaRPr>
          </a:p>
        </p:txBody>
      </p:sp>
      <p:sp>
        <p:nvSpPr>
          <p:cNvPr id="44037"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DAC5234-3335-4925-B827-EF76CCD11145}" type="slidenum">
              <a:rPr lang="en-US" altLang="zh-CN">
                <a:ea typeface="宋体" charset="-122"/>
              </a:rPr>
              <a:pPr/>
              <a:t>109</a:t>
            </a:fld>
            <a:endParaRPr lang="en-US" altLang="zh-CN" dirty="0">
              <a:ea typeface="宋体" charset="-122"/>
            </a:endParaRPr>
          </a:p>
        </p:txBody>
      </p:sp>
      <p:sp>
        <p:nvSpPr>
          <p:cNvPr id="6" name="Rectangle 2"/>
          <p:cNvSpPr txBox="1">
            <a:spLocks noChangeArrowheads="1"/>
          </p:cNvSpPr>
          <p:nvPr/>
        </p:nvSpPr>
        <p:spPr>
          <a:xfrm>
            <a:off x="386143" y="145426"/>
            <a:ext cx="7467840" cy="830513"/>
          </a:xfrm>
          <a:prstGeom prst="rect">
            <a:avLst/>
          </a:prstGeom>
        </p:spPr>
        <p:txBody>
          <a:bodyPr lIns="91429" tIns="45715" rIns="91429" bIns="45715" anchor="b">
            <a:normAutofit/>
          </a:bodyPr>
          <a:lstStyle/>
          <a:p>
            <a:pPr>
              <a:defRPr/>
            </a:pPr>
            <a:r>
              <a:rPr lang="zh-CN" altLang="en-US" sz="3300" cap="small" dirty="0" smtClean="0">
                <a:latin typeface="+mn-ea"/>
                <a:ea typeface="+mj-ea"/>
                <a:cs typeface="+mj-cs"/>
              </a:rPr>
              <a:t>规范化</a:t>
            </a:r>
            <a:r>
              <a:rPr lang="zh-CN" altLang="en-US" sz="3300" cap="small" dirty="0">
                <a:latin typeface="+mn-ea"/>
                <a:ea typeface="+mj-ea"/>
                <a:cs typeface="+mj-cs"/>
              </a:rPr>
              <a:t>（标准化）</a:t>
            </a:r>
            <a:endParaRPr lang="zh-CN" altLang="en-US" sz="3000" cap="small" dirty="0">
              <a:latin typeface="+mj-ea"/>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399" y="267127"/>
            <a:ext cx="8362335" cy="677899"/>
          </a:xfrm>
        </p:spPr>
        <p:txBody>
          <a:bodyPr>
            <a:normAutofit fontScale="90000"/>
          </a:bodyPr>
          <a:lstStyle/>
          <a:p>
            <a:r>
              <a:rPr lang="zh-CN" altLang="en-US" b="1" dirty="0">
                <a:effectLst>
                  <a:outerShdw blurRad="38100" dist="38100" dir="2700000" algn="tl">
                    <a:srgbClr val="000000">
                      <a:alpha val="43137"/>
                    </a:srgbClr>
                  </a:outerShdw>
                </a:effectLst>
                <a:sym typeface="Wingdings" pitchFamily="2" charset="2"/>
              </a:rPr>
              <a:t>数据收集错误</a:t>
            </a:r>
            <a:r>
              <a:rPr lang="en-US" altLang="zh-CN" b="1" dirty="0">
                <a:effectLst>
                  <a:outerShdw blurRad="38100" dist="38100" dir="2700000" algn="tl">
                    <a:srgbClr val="000000">
                      <a:alpha val="43137"/>
                    </a:srgbClr>
                  </a:outerShdw>
                </a:effectLst>
                <a:sym typeface="Wingdings" pitchFamily="2" charset="2"/>
              </a:rPr>
              <a:t>--</a:t>
            </a:r>
            <a:r>
              <a:rPr lang="zh-CN" altLang="en-US" b="1" dirty="0" smtClean="0">
                <a:solidFill>
                  <a:srgbClr val="FF0000"/>
                </a:solidFill>
                <a:effectLst>
                  <a:outerShdw blurRad="38100" dist="38100" dir="2700000" algn="tl">
                    <a:srgbClr val="000000">
                      <a:alpha val="43137"/>
                    </a:srgbClr>
                  </a:outerShdw>
                </a:effectLst>
              </a:rPr>
              <a:t>不一致的值、重复的值</a:t>
            </a:r>
            <a:endParaRPr lang="zh-CN" altLang="en-US" b="1" dirty="0">
              <a:solidFill>
                <a:srgbClr val="FF0000"/>
              </a:solidFill>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a:xfrm>
            <a:off x="914400" y="1088204"/>
            <a:ext cx="7772400" cy="5446159"/>
          </a:xfrm>
        </p:spPr>
        <p:txBody>
          <a:bodyPr>
            <a:normAutofit lnSpcReduction="10000"/>
          </a:bodyPr>
          <a:lstStyle/>
          <a:p>
            <a:r>
              <a:rPr lang="zh-CN" altLang="en-US" b="1" dirty="0" smtClean="0">
                <a:effectLst>
                  <a:outerShdw blurRad="38100" dist="38100" dir="2700000" algn="tl">
                    <a:srgbClr val="000000">
                      <a:alpha val="43137"/>
                    </a:srgbClr>
                  </a:outerShdw>
                </a:effectLst>
              </a:rPr>
              <a:t>不一致</a:t>
            </a:r>
            <a:endParaRPr lang="en-US" altLang="zh-CN" b="1" dirty="0" smtClean="0">
              <a:effectLst>
                <a:outerShdw blurRad="38100" dist="38100" dir="2700000" algn="tl">
                  <a:srgbClr val="000000">
                    <a:alpha val="43137"/>
                  </a:srgbClr>
                </a:outerShdw>
              </a:effectLst>
            </a:endParaRPr>
          </a:p>
          <a:p>
            <a:pPr lvl="1"/>
            <a:r>
              <a:rPr lang="zh-CN" altLang="en-US" b="1" dirty="0" smtClean="0">
                <a:effectLst>
                  <a:outerShdw blurRad="38100" dist="38100" dir="2700000" algn="tl">
                    <a:srgbClr val="000000">
                      <a:alpha val="43137"/>
                    </a:srgbClr>
                  </a:outerShdw>
                </a:effectLst>
              </a:rPr>
              <a:t>数据收集时错误输入（使用校验方式）</a:t>
            </a:r>
            <a:endParaRPr lang="en-US" altLang="zh-CN" b="1" dirty="0" smtClean="0">
              <a:effectLst>
                <a:outerShdw blurRad="38100" dist="38100" dir="2700000" algn="tl">
                  <a:srgbClr val="000000">
                    <a:alpha val="43137"/>
                  </a:srgbClr>
                </a:outerShdw>
              </a:effectLst>
            </a:endParaRPr>
          </a:p>
          <a:p>
            <a:pPr lvl="1"/>
            <a:r>
              <a:rPr lang="zh-CN" altLang="en-US" b="1" dirty="0">
                <a:effectLst>
                  <a:outerShdw blurRad="38100" dist="38100" dir="2700000" algn="tl">
                    <a:srgbClr val="000000">
                      <a:alpha val="43137"/>
                    </a:srgbClr>
                  </a:outerShdw>
                </a:effectLst>
              </a:rPr>
              <a:t>不</a:t>
            </a:r>
            <a:r>
              <a:rPr lang="zh-CN" altLang="en-US" b="1" dirty="0" smtClean="0">
                <a:effectLst>
                  <a:outerShdw blurRad="38100" dist="38100" dir="2700000" algn="tl">
                    <a:srgbClr val="000000">
                      <a:alpha val="43137"/>
                    </a:srgbClr>
                  </a:outerShdw>
                </a:effectLst>
              </a:rPr>
              <a:t>同种测量方法的测量值不一致</a:t>
            </a:r>
            <a:endParaRPr lang="en-US" altLang="zh-CN" b="1" dirty="0" smtClean="0">
              <a:effectLst>
                <a:outerShdw blurRad="38100" dist="38100" dir="2700000" algn="tl">
                  <a:srgbClr val="000000">
                    <a:alpha val="43137"/>
                  </a:srgbClr>
                </a:outerShdw>
              </a:effectLst>
            </a:endParaRPr>
          </a:p>
          <a:p>
            <a:pPr lvl="1">
              <a:lnSpc>
                <a:spcPct val="90000"/>
              </a:lnSpc>
              <a:spcBef>
                <a:spcPts val="1200"/>
              </a:spcBef>
            </a:pPr>
            <a:r>
              <a:rPr lang="zh-CN" altLang="en-US" b="1" dirty="0"/>
              <a:t>不一致</a:t>
            </a:r>
            <a:r>
              <a:rPr lang="en-US" altLang="zh-CN" b="1" dirty="0"/>
              <a:t>: </a:t>
            </a:r>
            <a:r>
              <a:rPr lang="zh-CN" altLang="en-US" b="1" dirty="0"/>
              <a:t>在代码或者名字中存在矛盾或不一致</a:t>
            </a:r>
            <a:endParaRPr lang="en-US" altLang="zh-CN" b="1" dirty="0"/>
          </a:p>
          <a:p>
            <a:pPr lvl="2">
              <a:lnSpc>
                <a:spcPct val="90000"/>
              </a:lnSpc>
            </a:pPr>
            <a:r>
              <a:rPr lang="en-US" altLang="zh-CN" sz="2600" dirty="0"/>
              <a:t>e.g., Age=“42” Birthday=“03/07/1997”</a:t>
            </a:r>
          </a:p>
          <a:p>
            <a:pPr lvl="2">
              <a:lnSpc>
                <a:spcPct val="90000"/>
              </a:lnSpc>
            </a:pPr>
            <a:r>
              <a:rPr lang="en-US" altLang="zh-CN" sz="2600" dirty="0"/>
              <a:t>e.g., Was rating “1,2,3”, now rating “A, B, C”</a:t>
            </a:r>
          </a:p>
          <a:p>
            <a:pPr lvl="2">
              <a:lnSpc>
                <a:spcPct val="90000"/>
              </a:lnSpc>
            </a:pPr>
            <a:r>
              <a:rPr lang="en-US" altLang="zh-CN" sz="2600" dirty="0"/>
              <a:t>e.g., discrepancy between duplicate </a:t>
            </a:r>
            <a:r>
              <a:rPr lang="en-US" altLang="zh-CN" sz="2600" dirty="0" smtClean="0"/>
              <a:t>records</a:t>
            </a:r>
          </a:p>
          <a:p>
            <a:pPr lvl="2">
              <a:lnSpc>
                <a:spcPct val="90000"/>
              </a:lnSpc>
            </a:pPr>
            <a:r>
              <a:rPr lang="en-US" altLang="zh-CN" b="1" dirty="0">
                <a:effectLst>
                  <a:outerShdw blurRad="38100" dist="38100" dir="2700000" algn="tl">
                    <a:srgbClr val="000000">
                      <a:alpha val="43137"/>
                    </a:srgbClr>
                  </a:outerShdw>
                </a:effectLst>
              </a:rPr>
              <a:t>e.g., </a:t>
            </a:r>
            <a:r>
              <a:rPr lang="en-US" altLang="zh-CN" b="1" dirty="0" smtClean="0">
                <a:effectLst>
                  <a:outerShdw blurRad="38100" dist="38100" dir="2700000" algn="tl">
                    <a:srgbClr val="000000">
                      <a:alpha val="43137"/>
                    </a:srgbClr>
                  </a:outerShdw>
                </a:effectLst>
              </a:rPr>
              <a:t> </a:t>
            </a:r>
            <a:r>
              <a:rPr lang="zh-CN" altLang="en-US" b="1" dirty="0">
                <a:effectLst>
                  <a:outerShdw blurRad="38100" dist="38100" dir="2700000" algn="tl">
                    <a:srgbClr val="000000">
                      <a:alpha val="43137"/>
                    </a:srgbClr>
                  </a:outerShdw>
                </a:effectLst>
              </a:rPr>
              <a:t>两</a:t>
            </a:r>
            <a:r>
              <a:rPr lang="zh-CN" altLang="en-US" b="1" dirty="0" smtClean="0">
                <a:effectLst>
                  <a:outerShdw blurRad="38100" dist="38100" dir="2700000" algn="tl">
                    <a:srgbClr val="000000">
                      <a:alpha val="43137"/>
                    </a:srgbClr>
                  </a:outerShdw>
                </a:effectLst>
              </a:rPr>
              <a:t>张表中都存储了用户的电话号码，但在用户的电话号码发生改变时只更新了一张表中数据，则两张表中就有了不一致的数据。</a:t>
            </a:r>
            <a:endParaRPr lang="en-US" altLang="zh-CN" b="1" dirty="0">
              <a:effectLst>
                <a:outerShdw blurRad="38100" dist="38100" dir="2700000" algn="tl">
                  <a:srgbClr val="000000">
                    <a:alpha val="43137"/>
                  </a:srgbClr>
                </a:outerShdw>
              </a:effectLst>
            </a:endParaRPr>
          </a:p>
          <a:p>
            <a:r>
              <a:rPr lang="zh-CN" altLang="en-US" b="1" dirty="0" smtClean="0">
                <a:effectLst>
                  <a:outerShdw blurRad="38100" dist="38100" dir="2700000" algn="tl">
                    <a:srgbClr val="000000">
                      <a:alpha val="43137"/>
                    </a:srgbClr>
                  </a:outerShdw>
                </a:effectLst>
              </a:rPr>
              <a:t>重复</a:t>
            </a:r>
            <a:endParaRPr lang="en-US" altLang="zh-CN" b="1" dirty="0" smtClean="0">
              <a:effectLst>
                <a:outerShdw blurRad="38100" dist="38100" dir="2700000" algn="tl">
                  <a:srgbClr val="000000">
                    <a:alpha val="43137"/>
                  </a:srgbClr>
                </a:outerShdw>
              </a:effectLst>
            </a:endParaRPr>
          </a:p>
          <a:p>
            <a:pPr lvl="1"/>
            <a:r>
              <a:rPr lang="zh-CN" altLang="en-US" b="1" dirty="0">
                <a:effectLst>
                  <a:outerShdw blurRad="38100" dist="38100" dir="2700000" algn="tl">
                    <a:srgbClr val="000000">
                      <a:alpha val="43137"/>
                    </a:srgbClr>
                  </a:outerShdw>
                </a:effectLst>
              </a:rPr>
              <a:t>多</a:t>
            </a:r>
            <a:r>
              <a:rPr lang="zh-CN" altLang="en-US" b="1" dirty="0" smtClean="0">
                <a:effectLst>
                  <a:outerShdw blurRad="38100" dist="38100" dir="2700000" algn="tl">
                    <a:srgbClr val="000000">
                      <a:alpha val="43137"/>
                    </a:srgbClr>
                  </a:outerShdw>
                </a:effectLst>
              </a:rPr>
              <a:t>个同样的数据对象或属性</a:t>
            </a:r>
            <a:endParaRPr lang="en-US" altLang="zh-CN" b="1" dirty="0" smtClean="0">
              <a:effectLst>
                <a:outerShdw blurRad="38100" dist="38100" dir="2700000" algn="tl">
                  <a:srgbClr val="000000">
                    <a:alpha val="43137"/>
                  </a:srgbClr>
                </a:outerShdw>
              </a:effectLst>
            </a:endParaRPr>
          </a:p>
          <a:p>
            <a:pPr lvl="1"/>
            <a:r>
              <a:rPr lang="zh-CN" altLang="en-US" b="1" dirty="0" smtClean="0">
                <a:effectLst>
                  <a:outerShdw blurRad="38100" dist="38100" dir="2700000" algn="tl">
                    <a:srgbClr val="000000">
                      <a:alpha val="43137"/>
                    </a:srgbClr>
                  </a:outerShdw>
                </a:effectLst>
              </a:rPr>
              <a:t>原因：数据收集重复、多数据源信息融合时重复等</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386960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738188" y="260350"/>
            <a:ext cx="7488238" cy="865188"/>
          </a:xfrm>
        </p:spPr>
        <p:txBody>
          <a:bodyPr/>
          <a:lstStyle/>
          <a:p>
            <a:r>
              <a:rPr lang="zh-CN" altLang="en-US" b="1" dirty="0" smtClean="0"/>
              <a:t>规范化</a:t>
            </a:r>
          </a:p>
        </p:txBody>
      </p:sp>
      <p:sp>
        <p:nvSpPr>
          <p:cNvPr id="99331" name="Rectangle 3"/>
          <p:cNvSpPr>
            <a:spLocks noGrp="1" noChangeArrowheads="1"/>
          </p:cNvSpPr>
          <p:nvPr>
            <p:ph type="body" sz="half" idx="1"/>
          </p:nvPr>
        </p:nvSpPr>
        <p:spPr>
          <a:xfrm>
            <a:off x="467518" y="1408113"/>
            <a:ext cx="8208963" cy="4824412"/>
          </a:xfrm>
        </p:spPr>
        <p:txBody>
          <a:bodyPr/>
          <a:lstStyle/>
          <a:p>
            <a:pPr>
              <a:lnSpc>
                <a:spcPct val="120000"/>
              </a:lnSpc>
            </a:pPr>
            <a:r>
              <a:rPr lang="en-US" altLang="zh-CN" dirty="0" smtClean="0"/>
              <a:t>1</a:t>
            </a:r>
            <a:r>
              <a:rPr lang="zh-CN" altLang="en-US" dirty="0" smtClean="0"/>
              <a:t>）最小</a:t>
            </a:r>
            <a:r>
              <a:rPr lang="en-US" altLang="zh-CN" dirty="0" smtClean="0"/>
              <a:t>-</a:t>
            </a:r>
            <a:r>
              <a:rPr lang="zh-CN" altLang="en-US" dirty="0" smtClean="0"/>
              <a:t>最大规范化：将原始数据</a:t>
            </a:r>
            <a:r>
              <a:rPr lang="en-US" altLang="zh-CN" dirty="0" smtClean="0"/>
              <a:t>v</a:t>
            </a:r>
            <a:r>
              <a:rPr lang="zh-CN" altLang="en-US" dirty="0" smtClean="0"/>
              <a:t>经线性变换，映射到区间</a:t>
            </a:r>
            <a:r>
              <a:rPr lang="en-US" altLang="zh-CN" dirty="0" smtClean="0"/>
              <a:t>[</a:t>
            </a:r>
            <a:r>
              <a:rPr lang="en-US" altLang="zh-CN" dirty="0" err="1" smtClean="0"/>
              <a:t>new_min</a:t>
            </a:r>
            <a:r>
              <a:rPr lang="en-US" altLang="zh-CN" baseline="-25000" dirty="0" err="1" smtClean="0"/>
              <a:t>A</a:t>
            </a:r>
            <a:r>
              <a:rPr lang="en-US" altLang="zh-CN" dirty="0" smtClean="0"/>
              <a:t>, </a:t>
            </a:r>
            <a:r>
              <a:rPr lang="en-US" altLang="zh-CN" dirty="0" err="1" smtClean="0"/>
              <a:t>new_max</a:t>
            </a:r>
            <a:r>
              <a:rPr lang="en-US" altLang="zh-CN" baseline="-25000" dirty="0" err="1" smtClean="0"/>
              <a:t>A</a:t>
            </a:r>
            <a:r>
              <a:rPr lang="en-US" altLang="zh-CN" dirty="0" smtClean="0"/>
              <a:t>]</a:t>
            </a:r>
          </a:p>
          <a:p>
            <a:pPr>
              <a:lnSpc>
                <a:spcPct val="120000"/>
              </a:lnSpc>
            </a:pPr>
            <a:endParaRPr lang="zh-CN" altLang="en-US" dirty="0" smtClean="0"/>
          </a:p>
          <a:p>
            <a:pPr>
              <a:lnSpc>
                <a:spcPct val="120000"/>
              </a:lnSpc>
            </a:pPr>
            <a:endParaRPr lang="zh-CN" altLang="en-US" dirty="0" smtClean="0"/>
          </a:p>
          <a:p>
            <a:pPr>
              <a:lnSpc>
                <a:spcPct val="120000"/>
              </a:lnSpc>
            </a:pPr>
            <a:endParaRPr lang="zh-CN" altLang="en-US" dirty="0" smtClean="0"/>
          </a:p>
          <a:p>
            <a:pPr>
              <a:lnSpc>
                <a:spcPct val="120000"/>
              </a:lnSpc>
              <a:buFont typeface="Wingdings" pitchFamily="2" charset="2"/>
              <a:buNone/>
            </a:pPr>
            <a:r>
              <a:rPr lang="zh-CN" altLang="en-US" dirty="0" smtClean="0"/>
              <a:t>例如:</a:t>
            </a:r>
            <a:r>
              <a:rPr lang="en-US" altLang="zh-CN" dirty="0" smtClean="0"/>
              <a:t>income</a:t>
            </a:r>
            <a:r>
              <a:rPr lang="zh-CN" altLang="en-US" dirty="0" smtClean="0"/>
              <a:t>的最大，最小值分别为9000，2000，则将它的值映射到[0，1]时，若</a:t>
            </a:r>
            <a:r>
              <a:rPr lang="en-US" altLang="zh-CN" dirty="0" smtClean="0"/>
              <a:t>income</a:t>
            </a:r>
            <a:r>
              <a:rPr lang="zh-CN" altLang="en-US" dirty="0" smtClean="0"/>
              <a:t>的值6800规范后为</a:t>
            </a:r>
            <a:r>
              <a:rPr lang="zh-CN" altLang="en-US" dirty="0" smtClean="0">
                <a:sym typeface="Wingdings" pitchFamily="2" charset="2"/>
              </a:rPr>
              <a:t>： （</a:t>
            </a:r>
            <a:r>
              <a:rPr lang="zh-CN" altLang="en-US" dirty="0" smtClean="0"/>
              <a:t>6800-2000）/（9000-2000）*（1-0）+0=0</a:t>
            </a:r>
            <a:r>
              <a:rPr lang="en-US" altLang="zh-CN" dirty="0" smtClean="0"/>
              <a:t>.686</a:t>
            </a:r>
          </a:p>
          <a:p>
            <a:pPr>
              <a:lnSpc>
                <a:spcPct val="120000"/>
              </a:lnSpc>
            </a:pPr>
            <a:endParaRPr lang="zh-CN" altLang="en-US" dirty="0" smtClean="0"/>
          </a:p>
        </p:txBody>
      </p:sp>
      <p:graphicFrame>
        <p:nvGraphicFramePr>
          <p:cNvPr id="99332" name="Object 4"/>
          <p:cNvGraphicFramePr>
            <a:graphicFrameLocks noGrp="1" noChangeAspect="1"/>
          </p:cNvGraphicFramePr>
          <p:nvPr>
            <p:ph sz="half" idx="2"/>
          </p:nvPr>
        </p:nvGraphicFramePr>
        <p:xfrm>
          <a:off x="738188" y="2525713"/>
          <a:ext cx="7667625" cy="903287"/>
        </p:xfrm>
        <a:graphic>
          <a:graphicData uri="http://schemas.openxmlformats.org/presentationml/2006/ole">
            <mc:AlternateContent xmlns:mc="http://schemas.openxmlformats.org/markup-compatibility/2006">
              <mc:Choice xmlns:v="urn:schemas-microsoft-com:vml" Requires="v">
                <p:oleObj spid="_x0000_s363577" name="Equation" r:id="rId3" imgW="3340100" imgH="393700" progId="Equation.3">
                  <p:embed/>
                </p:oleObj>
              </mc:Choice>
              <mc:Fallback>
                <p:oleObj name="Equation" r:id="rId3" imgW="3340100" imgH="3937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8" y="2525713"/>
                        <a:ext cx="7667625" cy="903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7275021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716280" y="777240"/>
            <a:ext cx="7772400" cy="4572000"/>
          </a:xfrm>
        </p:spPr>
        <p:txBody>
          <a:bodyPr/>
          <a:lstStyle/>
          <a:p>
            <a:pPr marL="0" indent="0">
              <a:lnSpc>
                <a:spcPct val="120000"/>
              </a:lnSpc>
              <a:buNone/>
            </a:pPr>
            <a:r>
              <a:rPr lang="zh-CN" altLang="en-US" sz="3600" dirty="0" smtClean="0"/>
              <a:t>存在问题：</a:t>
            </a:r>
          </a:p>
          <a:p>
            <a:pPr>
              <a:lnSpc>
                <a:spcPct val="120000"/>
              </a:lnSpc>
            </a:pPr>
            <a:r>
              <a:rPr lang="zh-CN" altLang="en-US" sz="3200" dirty="0" smtClean="0"/>
              <a:t>若存在离群点，可能影响规范化</a:t>
            </a:r>
          </a:p>
          <a:p>
            <a:pPr>
              <a:lnSpc>
                <a:spcPct val="120000"/>
              </a:lnSpc>
            </a:pPr>
            <a:r>
              <a:rPr lang="zh-CN" altLang="en-US" sz="3200" dirty="0" smtClean="0"/>
              <a:t>若在规范化后添加新的数据，当新数据落在原数据的区间</a:t>
            </a:r>
            <a:r>
              <a:rPr lang="en-US" altLang="zh-CN" sz="3200" dirty="0" smtClean="0"/>
              <a:t>[</a:t>
            </a:r>
            <a:r>
              <a:rPr lang="en-US" altLang="zh-CN" sz="3200" dirty="0" err="1" smtClean="0"/>
              <a:t>min</a:t>
            </a:r>
            <a:r>
              <a:rPr lang="en-US" altLang="zh-CN" sz="3200" baseline="-25000" dirty="0" err="1" smtClean="0"/>
              <a:t>A</a:t>
            </a:r>
            <a:r>
              <a:rPr lang="en-US" altLang="zh-CN" sz="3200" dirty="0" smtClean="0"/>
              <a:t>, </a:t>
            </a:r>
            <a:r>
              <a:rPr lang="en-US" altLang="zh-CN" sz="3200" dirty="0" err="1" smtClean="0"/>
              <a:t>max</a:t>
            </a:r>
            <a:r>
              <a:rPr lang="en-US" altLang="zh-CN" sz="3200" baseline="-25000" dirty="0" err="1" smtClean="0"/>
              <a:t>A</a:t>
            </a:r>
            <a:r>
              <a:rPr lang="en-US" altLang="zh-CN" sz="3200" dirty="0" smtClean="0"/>
              <a:t>]</a:t>
            </a:r>
            <a:r>
              <a:rPr lang="zh-CN" altLang="en-US" sz="3200" dirty="0" smtClean="0"/>
              <a:t>之外，将导致“越界”错误。</a:t>
            </a:r>
          </a:p>
          <a:p>
            <a:pPr>
              <a:lnSpc>
                <a:spcPct val="120000"/>
              </a:lnSpc>
            </a:pPr>
            <a:endParaRPr lang="zh-CN" altLang="en-US" sz="3600" dirty="0" smtClean="0"/>
          </a:p>
        </p:txBody>
      </p:sp>
    </p:spTree>
    <p:extLst>
      <p:ext uri="{BB962C8B-B14F-4D97-AF65-F5344CB8AC3E}">
        <p14:creationId xmlns:p14="http://schemas.microsoft.com/office/powerpoint/2010/main" val="198707768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Rectangle 5"/>
          <p:cNvSpPr>
            <a:spLocks noGrp="1" noChangeArrowheads="1"/>
          </p:cNvSpPr>
          <p:nvPr>
            <p:ph type="title"/>
          </p:nvPr>
        </p:nvSpPr>
        <p:spPr/>
        <p:txBody>
          <a:bodyPr/>
          <a:lstStyle/>
          <a:p>
            <a:r>
              <a:rPr lang="zh-CN" altLang="en-US" dirty="0" smtClean="0"/>
              <a:t>规范化</a:t>
            </a:r>
            <a:endParaRPr lang="en-US" altLang="zh-CN" dirty="0" smtClean="0"/>
          </a:p>
        </p:txBody>
      </p:sp>
      <p:sp>
        <p:nvSpPr>
          <p:cNvPr id="102403" name="Rectangle 3"/>
          <p:cNvSpPr>
            <a:spLocks noGrp="1" noChangeArrowheads="1"/>
          </p:cNvSpPr>
          <p:nvPr>
            <p:ph type="body" sz="half" idx="1"/>
          </p:nvPr>
        </p:nvSpPr>
        <p:spPr>
          <a:xfrm>
            <a:off x="539750" y="1484313"/>
            <a:ext cx="7993063" cy="4824412"/>
          </a:xfrm>
        </p:spPr>
        <p:txBody>
          <a:bodyPr/>
          <a:lstStyle/>
          <a:p>
            <a:pPr marL="0" indent="0">
              <a:buNone/>
            </a:pPr>
            <a:r>
              <a:rPr lang="en-US" altLang="zh-CN" sz="3200" dirty="0" smtClean="0"/>
              <a:t>2</a:t>
            </a:r>
            <a:r>
              <a:rPr lang="zh-CN" altLang="en-US" sz="3200" dirty="0" smtClean="0"/>
              <a:t>） </a:t>
            </a:r>
            <a:r>
              <a:rPr lang="en-US" altLang="zh-CN" sz="3200" dirty="0" smtClean="0"/>
              <a:t>z-score</a:t>
            </a:r>
            <a:r>
              <a:rPr lang="zh-CN" altLang="en-US" sz="3200" dirty="0" smtClean="0"/>
              <a:t>规范化（零均值规范化）：属性</a:t>
            </a:r>
            <a:r>
              <a:rPr lang="en-US" altLang="zh-CN" sz="3200" dirty="0" smtClean="0"/>
              <a:t>A</a:t>
            </a:r>
            <a:r>
              <a:rPr lang="zh-CN" altLang="en-US" sz="3200" dirty="0" smtClean="0"/>
              <a:t>的值基于</a:t>
            </a:r>
            <a:r>
              <a:rPr lang="en-US" altLang="zh-CN" sz="3200" dirty="0" smtClean="0"/>
              <a:t>A</a:t>
            </a:r>
            <a:r>
              <a:rPr lang="zh-CN" altLang="en-US" sz="3200" dirty="0" smtClean="0"/>
              <a:t>的平均值和标准差规范化。</a:t>
            </a:r>
          </a:p>
          <a:p>
            <a:endParaRPr lang="zh-CN" altLang="en-US" sz="3200" dirty="0" smtClean="0"/>
          </a:p>
          <a:p>
            <a:endParaRPr lang="zh-CN" altLang="en-US" sz="3200" dirty="0" smtClean="0"/>
          </a:p>
          <a:p>
            <a:endParaRPr lang="zh-CN" altLang="en-US" sz="3200" dirty="0" smtClean="0"/>
          </a:p>
          <a:p>
            <a:r>
              <a:rPr lang="zh-CN" altLang="en-US" sz="3200" dirty="0" smtClean="0"/>
              <a:t>对离群点不敏感</a:t>
            </a:r>
          </a:p>
        </p:txBody>
      </p:sp>
      <p:graphicFrame>
        <p:nvGraphicFramePr>
          <p:cNvPr id="102404" name="Object 4"/>
          <p:cNvGraphicFramePr>
            <a:graphicFrameLocks noGrp="1" noChangeAspect="1"/>
          </p:cNvGraphicFramePr>
          <p:nvPr>
            <p:ph sz="half" idx="2"/>
          </p:nvPr>
        </p:nvGraphicFramePr>
        <p:xfrm>
          <a:off x="2339975" y="2636838"/>
          <a:ext cx="1944688" cy="1206500"/>
        </p:xfrm>
        <a:graphic>
          <a:graphicData uri="http://schemas.openxmlformats.org/presentationml/2006/ole">
            <mc:AlternateContent xmlns:mc="http://schemas.openxmlformats.org/markup-compatibility/2006">
              <mc:Choice xmlns:v="urn:schemas-microsoft-com:vml" Requires="v">
                <p:oleObj spid="_x0000_s364600" name="Equation" r:id="rId3" imgW="634725" imgH="393529" progId="Equation.3">
                  <p:embed/>
                </p:oleObj>
              </mc:Choice>
              <mc:Fallback>
                <p:oleObj name="Equation" r:id="rId3" imgW="634725" imgH="393529"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636838"/>
                        <a:ext cx="1944688" cy="120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5290907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内容占位符 2"/>
          <p:cNvSpPr>
            <a:spLocks noGrp="1"/>
          </p:cNvSpPr>
          <p:nvPr>
            <p:ph idx="1"/>
          </p:nvPr>
        </p:nvSpPr>
        <p:spPr>
          <a:xfrm>
            <a:off x="585435" y="1319190"/>
            <a:ext cx="7467840" cy="4218946"/>
          </a:xfrm>
        </p:spPr>
        <p:txBody>
          <a:bodyPr lIns="83796" tIns="41898" rIns="83796" bIns="41898"/>
          <a:lstStyle/>
          <a:p>
            <a:pPr>
              <a:buFont typeface="Wingdings" pitchFamily="2" charset="2"/>
              <a:buNone/>
            </a:pPr>
            <a:r>
              <a:rPr lang="zh-CN" altLang="en-US" sz="2900" b="1" dirty="0" smtClean="0"/>
              <a:t>为什么要进行离散化</a:t>
            </a:r>
            <a:r>
              <a:rPr lang="zh-CN" altLang="en-US" sz="2900" dirty="0" smtClean="0"/>
              <a:t>？</a:t>
            </a:r>
            <a:endParaRPr lang="en-US" altLang="zh-CN" sz="2900" dirty="0" smtClean="0"/>
          </a:p>
          <a:p>
            <a:r>
              <a:rPr lang="zh-CN" altLang="en-US" sz="2900" dirty="0" smtClean="0"/>
              <a:t>在机器学习和数据挖掘中，已经发展了处理离散型数据的很多算法，如决策树、关联规则及基于粗糙集理论的许多方法，而这些算法</a:t>
            </a:r>
            <a:r>
              <a:rPr lang="zh-CN" altLang="en-US" sz="2900" b="1" dirty="0" smtClean="0"/>
              <a:t>对于连续型数据却不适用</a:t>
            </a:r>
            <a:r>
              <a:rPr lang="zh-CN" altLang="en-US" sz="2900" dirty="0" smtClean="0"/>
              <a:t>；</a:t>
            </a:r>
            <a:endParaRPr lang="en-US" altLang="zh-CN" sz="2900" dirty="0" smtClean="0"/>
          </a:p>
          <a:p>
            <a:r>
              <a:rPr lang="zh-CN" altLang="en-US" sz="2900" dirty="0" smtClean="0"/>
              <a:t>有些算法即使能处理连续型数据，挖掘和学习也没有处理离散型数据有用和有效。</a:t>
            </a:r>
            <a:endParaRPr lang="en-US" altLang="zh-CN" sz="2900" dirty="0" smtClean="0"/>
          </a:p>
          <a:p>
            <a:r>
              <a:rPr lang="zh-CN" altLang="en-US" sz="2900" dirty="0" smtClean="0"/>
              <a:t>离散化后可以达到规约元组的目的。</a:t>
            </a:r>
            <a:endParaRPr lang="en-US" altLang="zh-CN" sz="2900" dirty="0" smtClean="0"/>
          </a:p>
        </p:txBody>
      </p:sp>
      <p:sp>
        <p:nvSpPr>
          <p:cNvPr id="59397" name="灯片编号占位符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0FF3487-E964-4EB4-BA65-D5914A4977A3}" type="slidenum">
              <a:rPr lang="en-US" altLang="zh-CN">
                <a:ea typeface="宋体" charset="-122"/>
              </a:rPr>
              <a:pPr/>
              <a:t>113</a:t>
            </a:fld>
            <a:endParaRPr lang="en-US" altLang="zh-CN" dirty="0">
              <a:ea typeface="宋体" charset="-122"/>
            </a:endParaRPr>
          </a:p>
        </p:txBody>
      </p:sp>
      <p:sp>
        <p:nvSpPr>
          <p:cNvPr id="8" name="内容占位符 2"/>
          <p:cNvSpPr txBox="1">
            <a:spLocks/>
          </p:cNvSpPr>
          <p:nvPr/>
        </p:nvSpPr>
        <p:spPr>
          <a:xfrm>
            <a:off x="433034" y="5430854"/>
            <a:ext cx="7467840" cy="1016839"/>
          </a:xfrm>
          <a:prstGeom prst="rect">
            <a:avLst/>
          </a:prstGeom>
        </p:spPr>
        <p:txBody>
          <a:bodyPr vert="horz" lIns="83796" tIns="41898" rIns="83796" bIns="41898">
            <a:normAutofit lnSpcReduction="10000"/>
          </a:bodyPr>
          <a:lstStyle/>
          <a:p>
            <a:pPr marL="274320" marR="0" lvl="0" indent="-274320" algn="l" defTabSz="914400" rtl="0" eaLnBrk="1" fontAlgn="auto" latinLnBrk="0" hangingPunct="1">
              <a:lnSpc>
                <a:spcPct val="100000"/>
              </a:lnSpc>
              <a:spcBef>
                <a:spcPts val="580"/>
              </a:spcBef>
              <a:spcAft>
                <a:spcPts val="550"/>
              </a:spcAft>
              <a:buClr>
                <a:schemeClr val="accent1"/>
              </a:buClr>
              <a:buSzPct val="85000"/>
              <a:buFont typeface="Wingdings 2"/>
              <a:buChar char=""/>
              <a:tabLst/>
              <a:defRPr/>
            </a:pPr>
            <a:r>
              <a:rPr kumimoji="0" lang="zh-CN" altLang="en-US" sz="2900" b="0" i="0" u="none" strike="noStrike" kern="1200" cap="none" spc="0" normalizeH="0" baseline="0" noProof="0" dirty="0" smtClean="0">
                <a:ln>
                  <a:noFill/>
                </a:ln>
                <a:solidFill>
                  <a:schemeClr val="tx1"/>
                </a:solidFill>
                <a:effectLst/>
                <a:uLnTx/>
                <a:uFillTx/>
                <a:latin typeface="+mn-lt"/>
                <a:ea typeface="+mn-ea"/>
                <a:cs typeface="+mn-cs"/>
              </a:rPr>
              <a:t>连续属性的离散化就是将数值属性的值域划分为</a:t>
            </a:r>
            <a:r>
              <a:rPr kumimoji="0" lang="zh-CN" altLang="en-US" sz="2900" b="1" i="0" u="none" strike="noStrike" kern="1200" cap="none" spc="0" normalizeH="0" baseline="0" noProof="0" dirty="0" smtClean="0">
                <a:ln>
                  <a:noFill/>
                </a:ln>
                <a:solidFill>
                  <a:schemeClr val="tx1"/>
                </a:solidFill>
                <a:effectLst/>
                <a:uLnTx/>
                <a:uFillTx/>
                <a:latin typeface="+mn-lt"/>
                <a:ea typeface="+mn-ea"/>
                <a:cs typeface="+mn-cs"/>
              </a:rPr>
              <a:t>若干子区间</a:t>
            </a:r>
            <a:r>
              <a:rPr kumimoji="0" lang="zh-CN" altLang="en-US" sz="29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900" b="1" i="0" u="none" strike="noStrike" kern="1200" cap="none" spc="0" normalizeH="0" baseline="0" noProof="0" dirty="0" smtClean="0">
                <a:ln>
                  <a:noFill/>
                </a:ln>
                <a:solidFill>
                  <a:schemeClr val="tx1"/>
                </a:solidFill>
                <a:effectLst/>
                <a:uLnTx/>
                <a:uFillTx/>
                <a:latin typeface="+mn-lt"/>
                <a:ea typeface="+mn-ea"/>
                <a:cs typeface="+mn-cs"/>
              </a:rPr>
              <a:t>每个区间</a:t>
            </a:r>
            <a:r>
              <a:rPr kumimoji="0" lang="zh-CN" altLang="en-US" sz="2900" b="0" i="0" u="none" strike="noStrike" kern="1200" cap="none" spc="0" normalizeH="0" baseline="0" noProof="0" dirty="0" smtClean="0">
                <a:ln>
                  <a:noFill/>
                </a:ln>
                <a:solidFill>
                  <a:schemeClr val="tx1"/>
                </a:solidFill>
                <a:effectLst/>
                <a:uLnTx/>
                <a:uFillTx/>
                <a:latin typeface="+mn-lt"/>
                <a:ea typeface="+mn-ea"/>
                <a:cs typeface="+mn-cs"/>
              </a:rPr>
              <a:t>对应一个</a:t>
            </a:r>
            <a:r>
              <a:rPr kumimoji="0" lang="zh-CN" altLang="en-US" sz="2900" b="1" i="0" u="none" strike="noStrike" kern="1200" cap="none" spc="0" normalizeH="0" baseline="0" noProof="0" dirty="0" smtClean="0">
                <a:ln>
                  <a:noFill/>
                </a:ln>
                <a:solidFill>
                  <a:schemeClr val="tx1"/>
                </a:solidFill>
                <a:effectLst/>
                <a:uLnTx/>
                <a:uFillTx/>
                <a:latin typeface="+mn-lt"/>
                <a:ea typeface="+mn-ea"/>
                <a:cs typeface="+mn-cs"/>
              </a:rPr>
              <a:t>离散值</a:t>
            </a:r>
            <a:r>
              <a:rPr kumimoji="0" lang="zh-CN" altLang="en-US" sz="29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9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550"/>
              </a:spcAft>
              <a:buClr>
                <a:schemeClr val="accent1"/>
              </a:buClr>
              <a:buSzPct val="85000"/>
              <a:buFont typeface="Wingdings 2"/>
              <a:buChar char=""/>
              <a:tabLst/>
              <a:defRPr/>
            </a:pPr>
            <a:endParaRPr kumimoji="0" lang="en-US" altLang="zh-CN" sz="29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zh-CN" altLang="en-US" sz="29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标题 1"/>
          <p:cNvSpPr>
            <a:spLocks noGrp="1"/>
          </p:cNvSpPr>
          <p:nvPr>
            <p:ph type="title"/>
          </p:nvPr>
        </p:nvSpPr>
        <p:spPr>
          <a:xfrm>
            <a:off x="211016" y="0"/>
            <a:ext cx="7772400" cy="1143000"/>
          </a:xfrm>
        </p:spPr>
        <p:txBody>
          <a:bodyPr>
            <a:normAutofit/>
          </a:bodyPr>
          <a:lstStyle/>
          <a:p>
            <a:r>
              <a:rPr lang="en-US" altLang="zh-CN" b="1" dirty="0" smtClean="0">
                <a:effectLst>
                  <a:outerShdw blurRad="38100" dist="38100" dir="2700000" algn="tl">
                    <a:srgbClr val="000000">
                      <a:alpha val="43137"/>
                    </a:srgbClr>
                  </a:outerShdw>
                </a:effectLst>
              </a:rPr>
              <a:t>2</a:t>
            </a:r>
            <a:r>
              <a:rPr lang="zh-CN" altLang="en-US" b="1" dirty="0" smtClean="0">
                <a:effectLst>
                  <a:outerShdw blurRad="38100" dist="38100" dir="2700000" algn="tl">
                    <a:srgbClr val="000000">
                      <a:alpha val="43137"/>
                    </a:srgbClr>
                  </a:outerShdw>
                </a:effectLst>
              </a:rPr>
              <a:t>、离散化和二元化</a:t>
            </a:r>
            <a:endParaRPr lang="zh-CN" altLang="en-US"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040" y="0"/>
            <a:ext cx="7772400" cy="1143000"/>
          </a:xfrm>
        </p:spPr>
        <p:txBody>
          <a:bodyPr>
            <a:normAutofit/>
          </a:bodyPr>
          <a:lstStyle/>
          <a:p>
            <a:r>
              <a:rPr lang="zh-CN" altLang="en-US" b="1" dirty="0" smtClean="0">
                <a:effectLst>
                  <a:outerShdw blurRad="38100" dist="38100" dir="2700000" algn="tl">
                    <a:srgbClr val="000000">
                      <a:alpha val="43137"/>
                    </a:srgbClr>
                  </a:outerShdw>
                </a:effectLst>
              </a:rPr>
              <a:t>离散化和二元化</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p:txBody>
          <a:bodyPr/>
          <a:lstStyle/>
          <a:p>
            <a:pPr>
              <a:lnSpc>
                <a:spcPct val="120000"/>
              </a:lnSpc>
            </a:pPr>
            <a:r>
              <a:rPr lang="zh-CN" altLang="en-US" b="1" dirty="0" smtClean="0">
                <a:effectLst>
                  <a:outerShdw blurRad="38100" dist="38100" dir="2700000" algn="tl">
                    <a:srgbClr val="000000">
                      <a:alpha val="43137"/>
                    </a:srgbClr>
                  </a:outerShdw>
                </a:effectLst>
              </a:rPr>
              <a:t>连续和离散</a:t>
            </a:r>
            <a:endParaRPr lang="en-US" altLang="zh-CN" b="1" dirty="0" smtClean="0">
              <a:effectLst>
                <a:outerShdw blurRad="38100" dist="38100" dir="2700000" algn="tl">
                  <a:srgbClr val="000000">
                    <a:alpha val="43137"/>
                  </a:srgbClr>
                </a:outerShdw>
              </a:effectLst>
            </a:endParaRPr>
          </a:p>
          <a:p>
            <a:pPr>
              <a:lnSpc>
                <a:spcPct val="120000"/>
              </a:lnSpc>
            </a:pPr>
            <a:endParaRPr lang="en-US" altLang="zh-CN" b="1" dirty="0" smtClean="0">
              <a:effectLst>
                <a:outerShdw blurRad="38100" dist="38100" dir="2700000" algn="tl">
                  <a:srgbClr val="000000">
                    <a:alpha val="43137"/>
                  </a:srgbClr>
                </a:outerShdw>
              </a:effectLst>
            </a:endParaRPr>
          </a:p>
          <a:p>
            <a:pPr>
              <a:lnSpc>
                <a:spcPct val="120000"/>
              </a:lnSpc>
            </a:pPr>
            <a:r>
              <a:rPr lang="zh-CN" altLang="en-US" b="1" dirty="0" smtClean="0">
                <a:effectLst>
                  <a:outerShdw blurRad="38100" dist="38100" dir="2700000" algn="tl">
                    <a:srgbClr val="000000">
                      <a:alpha val="43137"/>
                    </a:srgbClr>
                  </a:outerShdw>
                </a:effectLst>
              </a:rPr>
              <a:t>一般分类算法要求数据是分类属性性质</a:t>
            </a:r>
            <a:endParaRPr lang="en-US" altLang="zh-CN" b="1" dirty="0" smtClean="0">
              <a:effectLst>
                <a:outerShdw blurRad="38100" dist="38100" dir="2700000" algn="tl">
                  <a:srgbClr val="000000">
                    <a:alpha val="43137"/>
                  </a:srgbClr>
                </a:outerShdw>
              </a:effectLst>
            </a:endParaRPr>
          </a:p>
          <a:p>
            <a:pPr>
              <a:lnSpc>
                <a:spcPct val="120000"/>
              </a:lnSpc>
            </a:pPr>
            <a:r>
              <a:rPr lang="zh-CN" altLang="en-US" b="1" dirty="0" smtClean="0">
                <a:effectLst>
                  <a:outerShdw blurRad="38100" dist="38100" dir="2700000" algn="tl">
                    <a:srgbClr val="000000">
                      <a:alpha val="43137"/>
                    </a:srgbClr>
                  </a:outerShdw>
                </a:effectLst>
              </a:rPr>
              <a:t>发现关联模式的算法要求数据是二元属性形式</a:t>
            </a:r>
            <a:endParaRPr lang="en-US" altLang="zh-CN" b="1" dirty="0" smtClean="0">
              <a:effectLst>
                <a:outerShdw blurRad="38100" dist="38100" dir="2700000" algn="tl">
                  <a:srgbClr val="000000">
                    <a:alpha val="43137"/>
                  </a:srgbClr>
                </a:outerShdw>
              </a:effectLst>
            </a:endParaRPr>
          </a:p>
          <a:p>
            <a:pPr>
              <a:lnSpc>
                <a:spcPct val="120000"/>
              </a:lnSpc>
            </a:pP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effectLst>
                  <a:outerShdw blurRad="38100" dist="38100" dir="2700000" algn="tl">
                    <a:srgbClr val="000000">
                      <a:alpha val="43137"/>
                    </a:srgbClr>
                  </a:outerShdw>
                </a:effectLst>
                <a:sym typeface="Wingdings" pitchFamily="2" charset="2"/>
              </a:rPr>
              <a:t>将连续属性变换成分类属性</a:t>
            </a:r>
            <a:endParaRPr lang="en-US" altLang="zh-CN" b="1" dirty="0" smtClean="0">
              <a:effectLst>
                <a:outerShdw blurRad="38100" dist="38100" dir="2700000" algn="tl">
                  <a:srgbClr val="000000">
                    <a:alpha val="43137"/>
                  </a:srgbClr>
                </a:outerShdw>
              </a:effectLst>
              <a:sym typeface="Wingdings" pitchFamily="2" charset="2"/>
            </a:endParaRPr>
          </a:p>
          <a:p>
            <a:pPr lvl="1">
              <a:lnSpc>
                <a:spcPct val="120000"/>
              </a:lnSpc>
            </a:pPr>
            <a:r>
              <a:rPr lang="zh-CN" altLang="en-US" b="1" dirty="0" smtClean="0">
                <a:effectLst>
                  <a:outerShdw blurRad="38100" dist="38100" dir="2700000" algn="tl">
                    <a:srgbClr val="000000">
                      <a:alpha val="43137"/>
                    </a:srgbClr>
                  </a:outerShdw>
                </a:effectLst>
                <a:sym typeface="Wingdings" pitchFamily="2" charset="2"/>
              </a:rPr>
              <a:t>离散化</a:t>
            </a: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effectLst>
                  <a:outerShdw blurRad="38100" dist="38100" dir="2700000" algn="tl">
                    <a:srgbClr val="000000">
                      <a:alpha val="43137"/>
                    </a:srgbClr>
                  </a:outerShdw>
                </a:effectLst>
                <a:sym typeface="Wingdings" pitchFamily="2" charset="2"/>
              </a:rPr>
              <a:t>合并某些分类</a:t>
            </a: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effectLst>
                  <a:outerShdw blurRad="38100" dist="38100" dir="2700000" algn="tl">
                    <a:srgbClr val="000000">
                      <a:alpha val="43137"/>
                    </a:srgbClr>
                  </a:outerShdw>
                </a:effectLst>
                <a:sym typeface="Wingdings" pitchFamily="2" charset="2"/>
              </a:rPr>
              <a:t>二元化</a:t>
            </a:r>
            <a:endParaRPr lang="en-US" altLang="zh-CN" b="1" dirty="0" smtClean="0">
              <a:effectLst>
                <a:outerShdw blurRad="38100" dist="38100" dir="2700000" algn="tl">
                  <a:srgbClr val="000000">
                    <a:alpha val="43137"/>
                  </a:srgbClr>
                </a:outerShdw>
              </a:effectLst>
              <a:sym typeface="Wingdings" pitchFamily="2" charset="2"/>
            </a:endParaRPr>
          </a:p>
          <a:p>
            <a:pPr>
              <a:lnSpc>
                <a:spcPct val="120000"/>
              </a:lnSpc>
            </a:pPr>
            <a:endParaRPr lang="en-US" altLang="zh-CN" b="1" dirty="0" smtClean="0">
              <a:effectLst>
                <a:outerShdw blurRad="38100" dist="38100" dir="2700000" algn="tl">
                  <a:srgbClr val="000000">
                    <a:alpha val="43137"/>
                  </a:srgbClr>
                </a:outerShdw>
              </a:effectLst>
              <a:sym typeface="Wingdings" pitchFamily="2" charset="2"/>
            </a:endParaRPr>
          </a:p>
          <a:p>
            <a:pPr>
              <a:lnSpc>
                <a:spcPct val="120000"/>
              </a:lnSpc>
            </a:pPr>
            <a:r>
              <a:rPr lang="zh-CN" altLang="en-US" b="1" dirty="0" smtClean="0">
                <a:effectLst>
                  <a:outerShdw blurRad="38100" dist="38100" dir="2700000" algn="tl">
                    <a:srgbClr val="000000">
                      <a:alpha val="43137"/>
                    </a:srgbClr>
                  </a:outerShdw>
                </a:effectLst>
                <a:sym typeface="Wingdings" pitchFamily="2" charset="2"/>
              </a:rPr>
              <a:t>目的：适用于某些数据挖掘算法</a:t>
            </a:r>
            <a:endParaRPr lang="en-US" altLang="zh-CN" b="1" dirty="0" smtClean="0">
              <a:effectLst>
                <a:outerShdw blurRad="38100" dist="38100" dir="2700000" algn="tl">
                  <a:srgbClr val="000000">
                    <a:alpha val="43137"/>
                  </a:srgbClr>
                </a:outerShdw>
              </a:effectLst>
              <a:sym typeface="Wingdings" pitchFamily="2" charset="2"/>
            </a:endParaRPr>
          </a:p>
          <a:p>
            <a:pPr lvl="1">
              <a:lnSpc>
                <a:spcPct val="120000"/>
              </a:lnSpc>
            </a:pPr>
            <a:endParaRPr lang="en-US" altLang="zh-C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7419681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离散属性二元化</a:t>
            </a:r>
            <a:endParaRPr lang="zh-CN" altLang="en-US" b="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914400" y="1447800"/>
                <a:ext cx="7772400" cy="1917700"/>
              </a:xfrm>
            </p:spPr>
            <p:txBody>
              <a:bodyPr/>
              <a:lstStyle/>
              <a:p>
                <a:r>
                  <a:rPr lang="zh-CN" altLang="en-US" b="1" dirty="0" smtClean="0">
                    <a:effectLst>
                      <a:outerShdw blurRad="38100" dist="38100" dir="2700000" algn="tl">
                        <a:srgbClr val="000000">
                          <a:alpha val="43137"/>
                        </a:srgbClr>
                      </a:outerShdw>
                    </a:effectLst>
                  </a:rPr>
                  <a:t>若一个离散属性</a:t>
                </a:r>
                <a:r>
                  <a:rPr lang="en-US" altLang="zh-CN" b="1" dirty="0" smtClean="0">
                    <a:effectLst>
                      <a:outerShdw blurRad="38100" dist="38100" dir="2700000" algn="tl">
                        <a:srgbClr val="000000">
                          <a:alpha val="43137"/>
                        </a:srgbClr>
                      </a:outerShdw>
                    </a:effectLst>
                  </a:rPr>
                  <a:t>m</a:t>
                </a:r>
                <a:r>
                  <a:rPr lang="zh-CN" altLang="en-US" b="1" dirty="0" smtClean="0">
                    <a:effectLst>
                      <a:outerShdw blurRad="38100" dist="38100" dir="2700000" algn="tl">
                        <a:srgbClr val="000000">
                          <a:alpha val="43137"/>
                        </a:srgbClr>
                      </a:outerShdw>
                    </a:effectLst>
                  </a:rPr>
                  <a:t>个分类值 </a:t>
                </a:r>
                <a:r>
                  <a:rPr lang="en-US" altLang="zh-CN" b="1" dirty="0" smtClean="0">
                    <a:effectLst>
                      <a:outerShdw blurRad="38100" dist="38100" dir="2700000" algn="tl">
                        <a:srgbClr val="000000">
                          <a:alpha val="43137"/>
                        </a:srgbClr>
                      </a:outerShdw>
                    </a:effectLst>
                  </a:rPr>
                  <a:t>[0,m-1]</a:t>
                </a:r>
              </a:p>
              <a:p>
                <a:r>
                  <a:rPr lang="zh-CN" altLang="en-US" b="1" dirty="0" smtClean="0">
                    <a:effectLst>
                      <a:outerShdw blurRad="38100" dist="38100" dir="2700000" algn="tl">
                        <a:srgbClr val="000000">
                          <a:alpha val="43137"/>
                        </a:srgbClr>
                      </a:outerShdw>
                    </a:effectLst>
                  </a:rPr>
                  <a:t>二元化，则需</a:t>
                </a:r>
                <a:r>
                  <a:rPr lang="en-US" altLang="zh-CN" b="1" dirty="0" smtClean="0">
                    <a:effectLst>
                      <a:outerShdw blurRad="38100" dist="38100" dir="2700000" algn="tl">
                        <a:srgbClr val="000000">
                          <a:alpha val="43137"/>
                        </a:srgbClr>
                      </a:outerShdw>
                    </a:effectLst>
                  </a:rPr>
                  <a:t>n=</a:t>
                </a:r>
                <a14:m>
                  <m:oMath xmlns:m="http://schemas.openxmlformats.org/officeDocument/2006/math">
                    <m:d>
                      <m:dPr>
                        <m:begChr m:val="⌈"/>
                        <m:endChr m:val="⌉"/>
                        <m:ctrlPr>
                          <a:rPr lang="en-US" altLang="zh-CN" b="1" i="1" smtClean="0">
                            <a:effectLst>
                              <a:outerShdw blurRad="38100" dist="38100" dir="2700000" algn="tl">
                                <a:srgbClr val="000000">
                                  <a:alpha val="43137"/>
                                </a:srgbClr>
                              </a:outerShdw>
                            </a:effectLst>
                            <a:latin typeface="Cambria Math" panose="02040503050406030204" pitchFamily="18" charset="0"/>
                          </a:rPr>
                        </m:ctrlPr>
                      </m:dPr>
                      <m:e>
                        <m:r>
                          <m:rPr>
                            <m:nor/>
                          </m:rPr>
                          <a:rPr lang="en-US" altLang="zh-CN" b="1" dirty="0">
                            <a:effectLst>
                              <a:outerShdw blurRad="38100" dist="38100" dir="2700000" algn="tl">
                                <a:srgbClr val="000000">
                                  <a:alpha val="43137"/>
                                </a:srgbClr>
                              </a:outerShdw>
                            </a:effectLst>
                          </a:rPr>
                          <m:t>log</m:t>
                        </m:r>
                        <m:r>
                          <m:rPr>
                            <m:nor/>
                          </m:rPr>
                          <a:rPr lang="en-US" altLang="zh-CN" b="1" baseline="-25000" dirty="0">
                            <a:effectLst>
                              <a:outerShdw blurRad="38100" dist="38100" dir="2700000" algn="tl">
                                <a:srgbClr val="000000">
                                  <a:alpha val="43137"/>
                                </a:srgbClr>
                              </a:outerShdw>
                            </a:effectLst>
                          </a:rPr>
                          <m:t>2</m:t>
                        </m:r>
                        <m:r>
                          <m:rPr>
                            <m:nor/>
                          </m:rPr>
                          <a:rPr lang="en-US" altLang="zh-CN" b="1" dirty="0">
                            <a:effectLst>
                              <a:outerShdw blurRad="38100" dist="38100" dir="2700000" algn="tl">
                                <a:srgbClr val="000000">
                                  <a:alpha val="43137"/>
                                </a:srgbClr>
                              </a:outerShdw>
                            </a:effectLst>
                          </a:rPr>
                          <m:t>m</m:t>
                        </m:r>
                        <m:r>
                          <m:rPr>
                            <m:nor/>
                          </m:rPr>
                          <a:rPr lang="zh-CN" altLang="en-US" b="1" dirty="0">
                            <a:effectLst>
                              <a:outerShdw blurRad="38100" dist="38100" dir="2700000" algn="tl">
                                <a:srgbClr val="000000">
                                  <a:alpha val="43137"/>
                                </a:srgbClr>
                              </a:outerShdw>
                            </a:effectLst>
                          </a:rPr>
                          <m:t> </m:t>
                        </m:r>
                      </m:e>
                    </m:d>
                    <m:r>
                      <a:rPr lang="zh-CN" altLang="en-US" b="1" i="1" smtClean="0">
                        <a:effectLst>
                          <a:outerShdw blurRad="38100" dist="38100" dir="2700000" algn="tl">
                            <a:srgbClr val="000000">
                              <a:alpha val="43137"/>
                            </a:srgbClr>
                          </a:outerShdw>
                        </a:effectLst>
                        <a:latin typeface="Cambria Math"/>
                      </a:rPr>
                      <m:t>个</m:t>
                    </m:r>
                    <m:r>
                      <a:rPr lang="zh-CN" altLang="en-US" b="1" i="1">
                        <a:effectLst>
                          <a:outerShdw blurRad="38100" dist="38100" dir="2700000" algn="tl">
                            <a:srgbClr val="000000">
                              <a:alpha val="43137"/>
                            </a:srgbClr>
                          </a:outerShdw>
                        </a:effectLst>
                        <a:latin typeface="Cambria Math"/>
                      </a:rPr>
                      <m:t>二元</m:t>
                    </m:r>
                  </m:oMath>
                </a14:m>
                <a:r>
                  <a:rPr lang="zh-CN" altLang="en-US" b="1" dirty="0" smtClean="0">
                    <a:effectLst>
                      <a:outerShdw blurRad="38100" dist="38100" dir="2700000" algn="tl">
                        <a:srgbClr val="000000">
                          <a:alpha val="43137"/>
                        </a:srgbClr>
                      </a:outerShdw>
                    </a:effectLst>
                  </a:rPr>
                  <a:t>属性</a:t>
                </a:r>
                <a:endParaRPr lang="en-US" altLang="zh-CN" b="1" dirty="0" smtClean="0">
                  <a:effectLst>
                    <a:outerShdw blurRad="38100" dist="38100" dir="2700000" algn="tl">
                      <a:srgbClr val="000000">
                        <a:alpha val="43137"/>
                      </a:srgbClr>
                    </a:outerShdw>
                  </a:effectLst>
                </a:endParaRPr>
              </a:p>
              <a:p>
                <a:r>
                  <a:rPr lang="zh-CN" altLang="en-US" b="1" dirty="0" smtClean="0">
                    <a:solidFill>
                      <a:srgbClr val="FF0000"/>
                    </a:solidFill>
                    <a:effectLst>
                      <a:outerShdw blurRad="38100" dist="38100" dir="2700000" algn="tl">
                        <a:srgbClr val="000000">
                          <a:alpha val="43137"/>
                        </a:srgbClr>
                      </a:outerShdw>
                    </a:effectLst>
                  </a:rPr>
                  <a:t>二元化，若转换成非对称二元属性，则取决于属性值的个数</a:t>
                </a:r>
                <a:endParaRPr lang="en-US" altLang="zh-CN" b="1" dirty="0" smtClean="0">
                  <a:solidFill>
                    <a:srgbClr val="FF0000"/>
                  </a:solidFill>
                  <a:effectLst>
                    <a:outerShdw blurRad="38100" dist="38100" dir="2700000" algn="tl">
                      <a:srgbClr val="000000">
                        <a:alpha val="43137"/>
                      </a:srgbClr>
                    </a:outerShdw>
                  </a:effectLst>
                </a:endParaRPr>
              </a:p>
              <a:p>
                <a:endParaRPr lang="en-US" altLang="zh-CN" b="1" dirty="0">
                  <a:effectLst>
                    <a:outerShdw blurRad="38100" dist="38100" dir="2700000" algn="tl">
                      <a:srgbClr val="000000">
                        <a:alpha val="43137"/>
                      </a:srgbClr>
                    </a:outerShdw>
                  </a:effectLst>
                </a:endParaRPr>
              </a:p>
              <a:p>
                <a:pPr marL="0" indent="0">
                  <a:buNone/>
                </a:pPr>
                <a:endParaRPr lang="en-US" altLang="zh-CN" b="1" dirty="0" smtClean="0">
                  <a:effectLst>
                    <a:outerShdw blurRad="38100" dist="38100" dir="2700000" algn="tl">
                      <a:srgbClr val="000000">
                        <a:alpha val="43137"/>
                      </a:srgbClr>
                    </a:outerShdw>
                  </a:effectLst>
                </a:endParaRPr>
              </a:p>
              <a:p>
                <a:endParaRPr lang="zh-CN" altLang="en-US" b="1" dirty="0">
                  <a:effectLst>
                    <a:outerShdw blurRad="38100" dist="38100" dir="2700000" algn="tl">
                      <a:srgbClr val="000000">
                        <a:alpha val="43137"/>
                      </a:srgbClr>
                    </a:outerShdw>
                  </a:effectLst>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914400" y="1447800"/>
                <a:ext cx="7772400" cy="1917700"/>
              </a:xfrm>
              <a:blipFill rotWithShape="1">
                <a:blip r:embed="rId3"/>
                <a:stretch>
                  <a:fillRect l="-784" t="-2866" r="-1882" b="-5414"/>
                </a:stretch>
              </a:blipFill>
            </p:spPr>
            <p:txBody>
              <a:bodyPr/>
              <a:lstStyle/>
              <a:p>
                <a:r>
                  <a:rPr lang="zh-CN" altLang="en-US">
                    <a:noFill/>
                  </a:rPr>
                  <a:t> </a:t>
                </a:r>
              </a:p>
            </p:txBody>
          </p:sp>
        </mc:Fallback>
      </mc:AlternateContent>
      <p:graphicFrame>
        <p:nvGraphicFramePr>
          <p:cNvPr id="4" name="表格 3"/>
          <p:cNvGraphicFramePr>
            <a:graphicFrameLocks noGrp="1"/>
          </p:cNvGraphicFramePr>
          <p:nvPr>
            <p:extLst>
              <p:ext uri="{D42A27DB-BD31-4B8C-83A1-F6EECF244321}">
                <p14:modId xmlns:p14="http://schemas.microsoft.com/office/powerpoint/2010/main" val="2148745941"/>
              </p:ext>
            </p:extLst>
          </p:nvPr>
        </p:nvGraphicFramePr>
        <p:xfrm>
          <a:off x="1468120" y="4104640"/>
          <a:ext cx="6096000" cy="18542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zh-CN" altLang="en-US" b="1" dirty="0" smtClean="0">
                          <a:effectLst>
                            <a:outerShdw blurRad="38100" dist="38100" dir="2700000" algn="tl">
                              <a:srgbClr val="000000">
                                <a:alpha val="43137"/>
                              </a:srgbClr>
                            </a:outerShdw>
                          </a:effectLst>
                        </a:rPr>
                        <a:t>分类值</a:t>
                      </a:r>
                      <a:endParaRPr lang="zh-CN" altLang="en-US" b="1" dirty="0">
                        <a:effectLst>
                          <a:outerShdw blurRad="38100" dist="38100" dir="2700000" algn="tl">
                            <a:srgbClr val="000000">
                              <a:alpha val="43137"/>
                            </a:srgbClr>
                          </a:outerShdw>
                        </a:effectLst>
                      </a:endParaRPr>
                    </a:p>
                  </a:txBody>
                  <a:tcPr/>
                </a:tc>
                <a:tc>
                  <a:txBody>
                    <a:bodyPr/>
                    <a:lstStyle/>
                    <a:p>
                      <a:pPr algn="ctr"/>
                      <a:r>
                        <a:rPr lang="zh-CN" altLang="en-US" b="1" dirty="0" smtClean="0">
                          <a:effectLst>
                            <a:outerShdw blurRad="38100" dist="38100" dir="2700000" algn="tl">
                              <a:srgbClr val="000000">
                                <a:alpha val="43137"/>
                              </a:srgbClr>
                            </a:outerShdw>
                          </a:effectLst>
                        </a:rPr>
                        <a:t>整数值</a:t>
                      </a:r>
                      <a:endParaRPr lang="zh-CN" altLang="en-US" b="1" dirty="0">
                        <a:effectLst>
                          <a:outerShdw blurRad="38100" dist="38100" dir="2700000" algn="tl">
                            <a:srgbClr val="000000">
                              <a:alpha val="43137"/>
                            </a:srgbClr>
                          </a:outerShdw>
                        </a:effectLst>
                      </a:endParaRPr>
                    </a:p>
                  </a:txBody>
                  <a:tcPr/>
                </a:tc>
                <a:tc>
                  <a:txBody>
                    <a:bodyPr/>
                    <a:lstStyle/>
                    <a:p>
                      <a:pPr algn="ctr"/>
                      <a:r>
                        <a:rPr lang="en-US" altLang="zh-CN" b="1" dirty="0" smtClean="0">
                          <a:effectLst>
                            <a:outerShdw blurRad="38100" dist="38100" dir="2700000" algn="tl">
                              <a:srgbClr val="000000">
                                <a:alpha val="43137"/>
                              </a:srgbClr>
                            </a:outerShdw>
                          </a:effectLst>
                        </a:rPr>
                        <a:t>x1</a:t>
                      </a:r>
                      <a:endParaRPr lang="zh-CN" altLang="en-US" b="1" dirty="0">
                        <a:effectLst>
                          <a:outerShdw blurRad="38100" dist="38100" dir="2700000" algn="tl">
                            <a:srgbClr val="000000">
                              <a:alpha val="43137"/>
                            </a:srgbClr>
                          </a:outerShdw>
                        </a:effectLst>
                      </a:endParaRPr>
                    </a:p>
                  </a:txBody>
                  <a:tcPr/>
                </a:tc>
                <a:tc>
                  <a:txBody>
                    <a:bodyPr/>
                    <a:lstStyle/>
                    <a:p>
                      <a:pPr algn="ctr"/>
                      <a:r>
                        <a:rPr lang="en-US" altLang="zh-CN" b="1" dirty="0" smtClean="0">
                          <a:effectLst>
                            <a:outerShdw blurRad="38100" dist="38100" dir="2700000" algn="tl">
                              <a:srgbClr val="000000">
                                <a:alpha val="43137"/>
                              </a:srgbClr>
                            </a:outerShdw>
                          </a:effectLst>
                        </a:rPr>
                        <a:t>x2</a:t>
                      </a:r>
                      <a:endParaRPr lang="zh-CN" altLang="en-US" b="1" dirty="0">
                        <a:effectLst>
                          <a:outerShdw blurRad="38100" dist="38100" dir="2700000" algn="tl">
                            <a:srgbClr val="000000">
                              <a:alpha val="43137"/>
                            </a:srgbClr>
                          </a:outerShdw>
                        </a:effectLst>
                      </a:endParaRPr>
                    </a:p>
                  </a:txBody>
                  <a:tcPr/>
                </a:tc>
              </a:tr>
              <a:tr h="370840">
                <a:tc>
                  <a:txBody>
                    <a:bodyPr/>
                    <a:lstStyle/>
                    <a:p>
                      <a:pPr algn="ctr"/>
                      <a:r>
                        <a:rPr lang="zh-CN" altLang="en-US" b="1" dirty="0" smtClean="0">
                          <a:effectLst>
                            <a:outerShdw blurRad="38100" dist="38100" dir="2700000" algn="tl">
                              <a:srgbClr val="000000">
                                <a:alpha val="43137"/>
                              </a:srgbClr>
                            </a:outerShdw>
                          </a:effectLst>
                        </a:rPr>
                        <a:t>优秀</a:t>
                      </a:r>
                      <a:endParaRPr lang="zh-CN" altLang="en-US" b="1" dirty="0">
                        <a:effectLst>
                          <a:outerShdw blurRad="38100" dist="38100" dir="2700000" algn="tl">
                            <a:srgbClr val="000000">
                              <a:alpha val="43137"/>
                            </a:srgbClr>
                          </a:outerShdw>
                        </a:effectLst>
                      </a:endParaRPr>
                    </a:p>
                  </a:txBody>
                  <a:tcPr/>
                </a:tc>
                <a:tc>
                  <a:txBody>
                    <a:bodyPr/>
                    <a:lstStyle/>
                    <a:p>
                      <a:pPr algn="ctr"/>
                      <a:r>
                        <a:rPr lang="en-US" altLang="zh-CN" b="1" dirty="0" smtClean="0">
                          <a:effectLst>
                            <a:outerShdw blurRad="38100" dist="38100" dir="2700000" algn="tl">
                              <a:srgbClr val="000000">
                                <a:alpha val="43137"/>
                              </a:srgbClr>
                            </a:outerShdw>
                          </a:effectLst>
                        </a:rPr>
                        <a:t>0</a:t>
                      </a:r>
                      <a:endParaRPr lang="zh-CN" altLang="en-US" b="1" dirty="0">
                        <a:effectLst>
                          <a:outerShdw blurRad="38100" dist="38100" dir="2700000" algn="tl">
                            <a:srgbClr val="000000">
                              <a:alpha val="43137"/>
                            </a:srgbClr>
                          </a:outerShdw>
                        </a:effectLst>
                      </a:endParaRPr>
                    </a:p>
                  </a:txBody>
                  <a:tcPr/>
                </a:tc>
                <a:tc>
                  <a:txBody>
                    <a:bodyPr/>
                    <a:lstStyle/>
                    <a:p>
                      <a:pPr algn="ctr"/>
                      <a:r>
                        <a:rPr lang="en-US" altLang="zh-CN" b="1" dirty="0" smtClean="0">
                          <a:effectLst>
                            <a:outerShdw blurRad="38100" dist="38100" dir="2700000" algn="tl">
                              <a:srgbClr val="000000">
                                <a:alpha val="43137"/>
                              </a:srgbClr>
                            </a:outerShdw>
                          </a:effectLst>
                        </a:rPr>
                        <a:t>0</a:t>
                      </a:r>
                      <a:endParaRPr lang="zh-CN" altLang="en-US" b="1" dirty="0">
                        <a:effectLst>
                          <a:outerShdw blurRad="38100" dist="38100" dir="2700000" algn="tl">
                            <a:srgbClr val="000000">
                              <a:alpha val="43137"/>
                            </a:srgbClr>
                          </a:outerShdw>
                        </a:effectLst>
                      </a:endParaRPr>
                    </a:p>
                  </a:txBody>
                  <a:tcPr/>
                </a:tc>
                <a:tc>
                  <a:txBody>
                    <a:bodyPr/>
                    <a:lstStyle/>
                    <a:p>
                      <a:pPr algn="ctr"/>
                      <a:r>
                        <a:rPr lang="en-US" altLang="zh-CN" b="1" dirty="0" smtClean="0">
                          <a:effectLst>
                            <a:outerShdw blurRad="38100" dist="38100" dir="2700000" algn="tl">
                              <a:srgbClr val="000000">
                                <a:alpha val="43137"/>
                              </a:srgbClr>
                            </a:outerShdw>
                          </a:effectLst>
                        </a:rPr>
                        <a:t>0</a:t>
                      </a:r>
                      <a:endParaRPr lang="zh-CN" altLang="en-US" b="1" dirty="0">
                        <a:effectLst>
                          <a:outerShdw blurRad="38100" dist="38100" dir="2700000" algn="tl">
                            <a:srgbClr val="000000">
                              <a:alpha val="43137"/>
                            </a:srgbClr>
                          </a:outerShdw>
                        </a:effectLst>
                      </a:endParaRPr>
                    </a:p>
                  </a:txBody>
                  <a:tcPr/>
                </a:tc>
              </a:tr>
              <a:tr h="370840">
                <a:tc>
                  <a:txBody>
                    <a:bodyPr/>
                    <a:lstStyle/>
                    <a:p>
                      <a:pPr algn="ctr"/>
                      <a:r>
                        <a:rPr lang="zh-CN" altLang="en-US" b="1" dirty="0" smtClean="0">
                          <a:effectLst>
                            <a:outerShdw blurRad="38100" dist="38100" dir="2700000" algn="tl">
                              <a:srgbClr val="000000">
                                <a:alpha val="43137"/>
                              </a:srgbClr>
                            </a:outerShdw>
                          </a:effectLst>
                        </a:rPr>
                        <a:t>良好</a:t>
                      </a:r>
                      <a:endParaRPr lang="zh-CN" altLang="en-US" b="1" dirty="0">
                        <a:effectLst>
                          <a:outerShdw blurRad="38100" dist="38100" dir="2700000" algn="tl">
                            <a:srgbClr val="000000">
                              <a:alpha val="43137"/>
                            </a:srgbClr>
                          </a:outerShdw>
                        </a:effectLst>
                      </a:endParaRPr>
                    </a:p>
                  </a:txBody>
                  <a:tcPr/>
                </a:tc>
                <a:tc>
                  <a:txBody>
                    <a:bodyPr/>
                    <a:lstStyle/>
                    <a:p>
                      <a:pPr algn="ctr"/>
                      <a:r>
                        <a:rPr lang="en-US" altLang="zh-CN" b="1" dirty="0" smtClean="0">
                          <a:effectLst>
                            <a:outerShdw blurRad="38100" dist="38100" dir="2700000" algn="tl">
                              <a:srgbClr val="000000">
                                <a:alpha val="43137"/>
                              </a:srgbClr>
                            </a:outerShdw>
                          </a:effectLst>
                        </a:rPr>
                        <a:t>1</a:t>
                      </a:r>
                      <a:endParaRPr lang="zh-CN" altLang="en-US" b="1" dirty="0">
                        <a:effectLst>
                          <a:outerShdw blurRad="38100" dist="38100" dir="2700000" algn="tl">
                            <a:srgbClr val="000000">
                              <a:alpha val="43137"/>
                            </a:srgbClr>
                          </a:outerShdw>
                        </a:effectLst>
                      </a:endParaRPr>
                    </a:p>
                  </a:txBody>
                  <a:tcPr/>
                </a:tc>
                <a:tc>
                  <a:txBody>
                    <a:bodyPr/>
                    <a:lstStyle/>
                    <a:p>
                      <a:pPr algn="ctr"/>
                      <a:r>
                        <a:rPr lang="en-US" altLang="zh-CN" b="1" dirty="0" smtClean="0">
                          <a:effectLst>
                            <a:outerShdw blurRad="38100" dist="38100" dir="2700000" algn="tl">
                              <a:srgbClr val="000000">
                                <a:alpha val="43137"/>
                              </a:srgbClr>
                            </a:outerShdw>
                          </a:effectLst>
                        </a:rPr>
                        <a:t>0</a:t>
                      </a:r>
                      <a:endParaRPr lang="zh-CN" altLang="en-US" b="1" dirty="0">
                        <a:effectLst>
                          <a:outerShdw blurRad="38100" dist="38100" dir="2700000" algn="tl">
                            <a:srgbClr val="000000">
                              <a:alpha val="43137"/>
                            </a:srgbClr>
                          </a:outerShdw>
                        </a:effectLst>
                      </a:endParaRPr>
                    </a:p>
                  </a:txBody>
                  <a:tcPr/>
                </a:tc>
                <a:tc>
                  <a:txBody>
                    <a:bodyPr/>
                    <a:lstStyle/>
                    <a:p>
                      <a:pPr algn="ctr"/>
                      <a:r>
                        <a:rPr lang="en-US" altLang="zh-CN" b="1" dirty="0" smtClean="0">
                          <a:effectLst>
                            <a:outerShdw blurRad="38100" dist="38100" dir="2700000" algn="tl">
                              <a:srgbClr val="000000">
                                <a:alpha val="43137"/>
                              </a:srgbClr>
                            </a:outerShdw>
                          </a:effectLst>
                        </a:rPr>
                        <a:t>1</a:t>
                      </a:r>
                      <a:endParaRPr lang="zh-CN" altLang="en-US" b="1" dirty="0">
                        <a:effectLst>
                          <a:outerShdw blurRad="38100" dist="38100" dir="2700000" algn="tl">
                            <a:srgbClr val="000000">
                              <a:alpha val="43137"/>
                            </a:srgbClr>
                          </a:outerShdw>
                        </a:effectLst>
                      </a:endParaRPr>
                    </a:p>
                  </a:txBody>
                  <a:tcPr/>
                </a:tc>
              </a:tr>
              <a:tr h="370840">
                <a:tc>
                  <a:txBody>
                    <a:bodyPr/>
                    <a:lstStyle/>
                    <a:p>
                      <a:pPr algn="ctr"/>
                      <a:r>
                        <a:rPr lang="zh-CN" altLang="en-US" b="1" dirty="0" smtClean="0">
                          <a:effectLst>
                            <a:outerShdw blurRad="38100" dist="38100" dir="2700000" algn="tl">
                              <a:srgbClr val="000000">
                                <a:alpha val="43137"/>
                              </a:srgbClr>
                            </a:outerShdw>
                          </a:effectLst>
                        </a:rPr>
                        <a:t>及格</a:t>
                      </a:r>
                      <a:endParaRPr lang="zh-CN" altLang="en-US" b="1" dirty="0">
                        <a:effectLst>
                          <a:outerShdw blurRad="38100" dist="38100" dir="2700000" algn="tl">
                            <a:srgbClr val="000000">
                              <a:alpha val="43137"/>
                            </a:srgbClr>
                          </a:outerShdw>
                        </a:effectLst>
                      </a:endParaRPr>
                    </a:p>
                  </a:txBody>
                  <a:tcPr/>
                </a:tc>
                <a:tc>
                  <a:txBody>
                    <a:bodyPr/>
                    <a:lstStyle/>
                    <a:p>
                      <a:pPr algn="ctr"/>
                      <a:r>
                        <a:rPr lang="en-US" altLang="zh-CN" b="1" dirty="0" smtClean="0">
                          <a:effectLst>
                            <a:outerShdw blurRad="38100" dist="38100" dir="2700000" algn="tl">
                              <a:srgbClr val="000000">
                                <a:alpha val="43137"/>
                              </a:srgbClr>
                            </a:outerShdw>
                          </a:effectLst>
                        </a:rPr>
                        <a:t>2</a:t>
                      </a:r>
                      <a:endParaRPr lang="zh-CN" altLang="en-US" b="1" dirty="0">
                        <a:effectLst>
                          <a:outerShdw blurRad="38100" dist="38100" dir="2700000" algn="tl">
                            <a:srgbClr val="000000">
                              <a:alpha val="43137"/>
                            </a:srgbClr>
                          </a:outerShdw>
                        </a:effectLst>
                      </a:endParaRPr>
                    </a:p>
                  </a:txBody>
                  <a:tcPr/>
                </a:tc>
                <a:tc>
                  <a:txBody>
                    <a:bodyPr/>
                    <a:lstStyle/>
                    <a:p>
                      <a:pPr algn="ctr"/>
                      <a:r>
                        <a:rPr lang="en-US" altLang="zh-CN" b="1" dirty="0" smtClean="0">
                          <a:effectLst>
                            <a:outerShdw blurRad="38100" dist="38100" dir="2700000" algn="tl">
                              <a:srgbClr val="000000">
                                <a:alpha val="43137"/>
                              </a:srgbClr>
                            </a:outerShdw>
                          </a:effectLst>
                        </a:rPr>
                        <a:t>1</a:t>
                      </a:r>
                      <a:endParaRPr lang="zh-CN" altLang="en-US" b="1" dirty="0">
                        <a:effectLst>
                          <a:outerShdw blurRad="38100" dist="38100" dir="2700000" algn="tl">
                            <a:srgbClr val="000000">
                              <a:alpha val="43137"/>
                            </a:srgbClr>
                          </a:outerShdw>
                        </a:effectLst>
                      </a:endParaRPr>
                    </a:p>
                  </a:txBody>
                  <a:tcPr/>
                </a:tc>
                <a:tc>
                  <a:txBody>
                    <a:bodyPr/>
                    <a:lstStyle/>
                    <a:p>
                      <a:pPr algn="ctr"/>
                      <a:r>
                        <a:rPr lang="en-US" altLang="zh-CN" b="1" dirty="0" smtClean="0">
                          <a:effectLst>
                            <a:outerShdw blurRad="38100" dist="38100" dir="2700000" algn="tl">
                              <a:srgbClr val="000000">
                                <a:alpha val="43137"/>
                              </a:srgbClr>
                            </a:outerShdw>
                          </a:effectLst>
                        </a:rPr>
                        <a:t>0</a:t>
                      </a:r>
                      <a:endParaRPr lang="zh-CN" altLang="en-US" b="1" dirty="0">
                        <a:effectLst>
                          <a:outerShdw blurRad="38100" dist="38100" dir="2700000" algn="tl">
                            <a:srgbClr val="000000">
                              <a:alpha val="43137"/>
                            </a:srgbClr>
                          </a:outerShdw>
                        </a:effectLst>
                      </a:endParaRPr>
                    </a:p>
                  </a:txBody>
                  <a:tcPr/>
                </a:tc>
              </a:tr>
              <a:tr h="370840">
                <a:tc>
                  <a:txBody>
                    <a:bodyPr/>
                    <a:lstStyle/>
                    <a:p>
                      <a:pPr algn="ctr"/>
                      <a:r>
                        <a:rPr lang="zh-CN" altLang="en-US" b="1" dirty="0" smtClean="0">
                          <a:effectLst>
                            <a:outerShdw blurRad="38100" dist="38100" dir="2700000" algn="tl">
                              <a:srgbClr val="000000">
                                <a:alpha val="43137"/>
                              </a:srgbClr>
                            </a:outerShdw>
                          </a:effectLst>
                        </a:rPr>
                        <a:t>不及格</a:t>
                      </a:r>
                      <a:endParaRPr lang="zh-CN" altLang="en-US" b="1" dirty="0">
                        <a:effectLst>
                          <a:outerShdw blurRad="38100" dist="38100" dir="2700000" algn="tl">
                            <a:srgbClr val="000000">
                              <a:alpha val="43137"/>
                            </a:srgbClr>
                          </a:outerShdw>
                        </a:effectLst>
                      </a:endParaRPr>
                    </a:p>
                  </a:txBody>
                  <a:tcPr/>
                </a:tc>
                <a:tc>
                  <a:txBody>
                    <a:bodyPr/>
                    <a:lstStyle/>
                    <a:p>
                      <a:pPr algn="ctr"/>
                      <a:r>
                        <a:rPr lang="en-US" altLang="zh-CN" b="1" dirty="0" smtClean="0">
                          <a:effectLst>
                            <a:outerShdw blurRad="38100" dist="38100" dir="2700000" algn="tl">
                              <a:srgbClr val="000000">
                                <a:alpha val="43137"/>
                              </a:srgbClr>
                            </a:outerShdw>
                          </a:effectLst>
                        </a:rPr>
                        <a:t>3</a:t>
                      </a:r>
                      <a:endParaRPr lang="zh-CN" altLang="en-US" b="1" dirty="0">
                        <a:effectLst>
                          <a:outerShdw blurRad="38100" dist="38100" dir="2700000" algn="tl">
                            <a:srgbClr val="000000">
                              <a:alpha val="43137"/>
                            </a:srgbClr>
                          </a:outerShdw>
                        </a:effectLst>
                      </a:endParaRPr>
                    </a:p>
                  </a:txBody>
                  <a:tcPr/>
                </a:tc>
                <a:tc>
                  <a:txBody>
                    <a:bodyPr/>
                    <a:lstStyle/>
                    <a:p>
                      <a:pPr algn="ctr"/>
                      <a:r>
                        <a:rPr lang="en-US" altLang="zh-CN" b="1" dirty="0" smtClean="0">
                          <a:effectLst>
                            <a:outerShdw blurRad="38100" dist="38100" dir="2700000" algn="tl">
                              <a:srgbClr val="000000">
                                <a:alpha val="43137"/>
                              </a:srgbClr>
                            </a:outerShdw>
                          </a:effectLst>
                        </a:rPr>
                        <a:t>1</a:t>
                      </a:r>
                      <a:endParaRPr lang="zh-CN" altLang="en-US" b="1" dirty="0">
                        <a:effectLst>
                          <a:outerShdw blurRad="38100" dist="38100" dir="2700000" algn="tl">
                            <a:srgbClr val="000000">
                              <a:alpha val="43137"/>
                            </a:srgbClr>
                          </a:outerShdw>
                        </a:effectLst>
                      </a:endParaRPr>
                    </a:p>
                  </a:txBody>
                  <a:tcPr/>
                </a:tc>
                <a:tc>
                  <a:txBody>
                    <a:bodyPr/>
                    <a:lstStyle/>
                    <a:p>
                      <a:pPr algn="ctr"/>
                      <a:r>
                        <a:rPr lang="en-US" altLang="zh-CN" b="1" dirty="0" smtClean="0">
                          <a:effectLst>
                            <a:outerShdw blurRad="38100" dist="38100" dir="2700000" algn="tl">
                              <a:srgbClr val="000000">
                                <a:alpha val="43137"/>
                              </a:srgbClr>
                            </a:outerShdw>
                          </a:effectLst>
                        </a:rPr>
                        <a:t>1</a:t>
                      </a:r>
                      <a:endParaRPr lang="zh-CN" altLang="en-US" b="1" dirty="0">
                        <a:effectLst>
                          <a:outerShdw blurRad="38100" dist="38100" dir="2700000" algn="tl">
                            <a:srgbClr val="000000">
                              <a:alpha val="43137"/>
                            </a:srgbClr>
                          </a:outerShdw>
                        </a:effectLst>
                      </a:endParaRPr>
                    </a:p>
                  </a:txBody>
                  <a:tcPr/>
                </a:tc>
              </a:tr>
            </a:tbl>
          </a:graphicData>
        </a:graphic>
      </p:graphicFrame>
      <p:sp>
        <p:nvSpPr>
          <p:cNvPr id="5" name="文本框 4"/>
          <p:cNvSpPr txBox="1"/>
          <p:nvPr/>
        </p:nvSpPr>
        <p:spPr>
          <a:xfrm>
            <a:off x="2667000" y="3761740"/>
            <a:ext cx="3901440" cy="369332"/>
          </a:xfrm>
          <a:prstGeom prst="rect">
            <a:avLst/>
          </a:prstGeom>
          <a:noFill/>
        </p:spPr>
        <p:txBody>
          <a:bodyPr wrap="square" rtlCol="0">
            <a:spAutoFit/>
          </a:bodyPr>
          <a:lstStyle/>
          <a:p>
            <a:r>
              <a:rPr lang="zh-CN" altLang="en-US" dirty="0" smtClean="0"/>
              <a:t>一个分类属性到两个二元属性的变换</a:t>
            </a:r>
            <a:endParaRPr lang="zh-CN" altLang="en-US" dirty="0"/>
          </a:p>
        </p:txBody>
      </p:sp>
    </p:spTree>
    <p:extLst>
      <p:ext uri="{BB962C8B-B14F-4D97-AF65-F5344CB8AC3E}">
        <p14:creationId xmlns:p14="http://schemas.microsoft.com/office/powerpoint/2010/main" val="382965037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lIns="83796" tIns="41898" rIns="83796"/>
          <a:lstStyle/>
          <a:p>
            <a:r>
              <a:rPr lang="zh-CN" altLang="en-US" dirty="0" smtClean="0"/>
              <a:t>典型离散化的过程</a:t>
            </a:r>
          </a:p>
        </p:txBody>
      </p:sp>
      <p:sp>
        <p:nvSpPr>
          <p:cNvPr id="55300" name="内容占位符 2"/>
          <p:cNvSpPr>
            <a:spLocks noGrp="1"/>
          </p:cNvSpPr>
          <p:nvPr>
            <p:ph idx="1"/>
          </p:nvPr>
        </p:nvSpPr>
        <p:spPr>
          <a:xfrm>
            <a:off x="492369" y="1518139"/>
            <a:ext cx="8510954" cy="4572000"/>
          </a:xfrm>
        </p:spPr>
        <p:txBody>
          <a:bodyPr lIns="83796" tIns="41898" rIns="83796" bIns="41898"/>
          <a:lstStyle/>
          <a:p>
            <a:pPr>
              <a:spcAft>
                <a:spcPts val="1100"/>
              </a:spcAft>
              <a:buSzPct val="90000"/>
              <a:buFont typeface="Wingdings" pitchFamily="2" charset="2"/>
              <a:buChar char="n"/>
            </a:pPr>
            <a:r>
              <a:rPr lang="zh-CN" altLang="en-US" dirty="0" smtClean="0"/>
              <a:t>一个局部单个属性的离散化过程主要由以下四步组成（自底向上）：</a:t>
            </a:r>
          </a:p>
          <a:p>
            <a:pPr>
              <a:spcAft>
                <a:spcPts val="1100"/>
              </a:spcAft>
            </a:pPr>
            <a:r>
              <a:rPr lang="zh-CN" altLang="en-US" dirty="0" smtClean="0"/>
              <a:t>（</a:t>
            </a:r>
            <a:r>
              <a:rPr lang="en-US" altLang="zh-CN" dirty="0" smtClean="0"/>
              <a:t>1</a:t>
            </a:r>
            <a:r>
              <a:rPr lang="zh-CN" altLang="en-US" dirty="0" smtClean="0"/>
              <a:t>）对要离散化的属性的连续值排序。</a:t>
            </a:r>
          </a:p>
          <a:p>
            <a:pPr>
              <a:spcAft>
                <a:spcPts val="1100"/>
              </a:spcAft>
            </a:pPr>
            <a:r>
              <a:rPr lang="zh-CN" altLang="en-US" dirty="0" smtClean="0"/>
              <a:t>（</a:t>
            </a:r>
            <a:r>
              <a:rPr lang="en-US" altLang="zh-CN" dirty="0" smtClean="0"/>
              <a:t>2</a:t>
            </a:r>
            <a:r>
              <a:rPr lang="zh-CN" altLang="en-US" dirty="0" smtClean="0"/>
              <a:t>）根据一定的规则产生候选断点集，构造初始区间。</a:t>
            </a:r>
          </a:p>
          <a:p>
            <a:pPr>
              <a:spcAft>
                <a:spcPts val="1100"/>
              </a:spcAft>
            </a:pPr>
            <a:r>
              <a:rPr lang="zh-CN" altLang="en-US" dirty="0" smtClean="0"/>
              <a:t>（</a:t>
            </a:r>
            <a:r>
              <a:rPr lang="en-US" altLang="zh-CN" dirty="0" smtClean="0"/>
              <a:t>3</a:t>
            </a:r>
            <a:r>
              <a:rPr lang="zh-CN" altLang="en-US" dirty="0" smtClean="0"/>
              <a:t>）按照合并的规则，合并相邻的初始区间。</a:t>
            </a:r>
          </a:p>
          <a:p>
            <a:pPr>
              <a:spcAft>
                <a:spcPts val="1100"/>
              </a:spcAft>
            </a:pPr>
            <a:r>
              <a:rPr lang="zh-CN" altLang="en-US" dirty="0" smtClean="0"/>
              <a:t>（</a:t>
            </a:r>
            <a:r>
              <a:rPr lang="en-US" altLang="zh-CN" dirty="0" smtClean="0"/>
              <a:t>4</a:t>
            </a:r>
            <a:r>
              <a:rPr lang="zh-CN" altLang="en-US" dirty="0" smtClean="0"/>
              <a:t>）制定停止标准，使得合并一直进行到符合停止标准为止。</a:t>
            </a:r>
          </a:p>
          <a:p>
            <a:pPr>
              <a:spcAft>
                <a:spcPts val="1100"/>
              </a:spcAft>
              <a:buNone/>
            </a:pPr>
            <a:endParaRPr lang="zh-CN" altLang="en-US" dirty="0" smtClean="0"/>
          </a:p>
        </p:txBody>
      </p:sp>
      <p:sp>
        <p:nvSpPr>
          <p:cNvPr id="65541" name="灯片编号占位符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A9E6B58-466E-40ED-ADA9-92587770FD3E}" type="slidenum">
              <a:rPr lang="en-US" altLang="zh-CN">
                <a:ea typeface="宋体" charset="-122"/>
              </a:rPr>
              <a:pPr/>
              <a:t>116</a:t>
            </a:fld>
            <a:endParaRPr lang="en-US"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0">
                                            <p:txEl>
                                              <p:pRg st="0" end="0"/>
                                            </p:txEl>
                                          </p:spTgt>
                                        </p:tgtEl>
                                        <p:attrNameLst>
                                          <p:attrName>style.visibility</p:attrName>
                                        </p:attrNameLst>
                                      </p:cBhvr>
                                      <p:to>
                                        <p:strVal val="visible"/>
                                      </p:to>
                                    </p:set>
                                    <p:animEffect transition="in" filter="blinds(horizontal)">
                                      <p:cBhvr>
                                        <p:cTn id="7" dur="500"/>
                                        <p:tgtEl>
                                          <p:spTgt spid="553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300">
                                            <p:txEl>
                                              <p:pRg st="1" end="1"/>
                                            </p:txEl>
                                          </p:spTgt>
                                        </p:tgtEl>
                                        <p:attrNameLst>
                                          <p:attrName>style.visibility</p:attrName>
                                        </p:attrNameLst>
                                      </p:cBhvr>
                                      <p:to>
                                        <p:strVal val="visible"/>
                                      </p:to>
                                    </p:set>
                                    <p:animEffect transition="in" filter="blinds(horizontal)">
                                      <p:cBhvr>
                                        <p:cTn id="12" dur="500"/>
                                        <p:tgtEl>
                                          <p:spTgt spid="553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300">
                                            <p:txEl>
                                              <p:pRg st="2" end="2"/>
                                            </p:txEl>
                                          </p:spTgt>
                                        </p:tgtEl>
                                        <p:attrNameLst>
                                          <p:attrName>style.visibility</p:attrName>
                                        </p:attrNameLst>
                                      </p:cBhvr>
                                      <p:to>
                                        <p:strVal val="visible"/>
                                      </p:to>
                                    </p:set>
                                    <p:animEffect transition="in" filter="blinds(horizontal)">
                                      <p:cBhvr>
                                        <p:cTn id="17" dur="500"/>
                                        <p:tgtEl>
                                          <p:spTgt spid="5530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300">
                                            <p:txEl>
                                              <p:pRg st="3" end="3"/>
                                            </p:txEl>
                                          </p:spTgt>
                                        </p:tgtEl>
                                        <p:attrNameLst>
                                          <p:attrName>style.visibility</p:attrName>
                                        </p:attrNameLst>
                                      </p:cBhvr>
                                      <p:to>
                                        <p:strVal val="visible"/>
                                      </p:to>
                                    </p:set>
                                    <p:animEffect transition="in" filter="blinds(horizontal)">
                                      <p:cBhvr>
                                        <p:cTn id="22" dur="500"/>
                                        <p:tgtEl>
                                          <p:spTgt spid="5530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300">
                                            <p:txEl>
                                              <p:pRg st="4" end="4"/>
                                            </p:txEl>
                                          </p:spTgt>
                                        </p:tgtEl>
                                        <p:attrNameLst>
                                          <p:attrName>style.visibility</p:attrName>
                                        </p:attrNameLst>
                                      </p:cBhvr>
                                      <p:to>
                                        <p:strVal val="visible"/>
                                      </p:to>
                                    </p:set>
                                    <p:animEffect transition="in" filter="blinds(horizontal)">
                                      <p:cBhvr>
                                        <p:cTn id="27" dur="500"/>
                                        <p:tgtEl>
                                          <p:spTgt spid="553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481" y="274379"/>
            <a:ext cx="7467840" cy="697749"/>
          </a:xfrm>
        </p:spPr>
        <p:txBody>
          <a:bodyPr lIns="83796" tIns="41898" rIns="83796" rtlCol="0">
            <a:normAutofit fontScale="90000"/>
          </a:bodyPr>
          <a:lstStyle/>
          <a:p>
            <a:pPr>
              <a:defRPr/>
            </a:pPr>
            <a:r>
              <a:rPr lang="zh-CN" altLang="en-US" dirty="0" smtClean="0"/>
              <a:t>离散化方法的评价</a:t>
            </a:r>
            <a:endParaRPr lang="zh-CN" altLang="en-US" dirty="0"/>
          </a:p>
        </p:txBody>
      </p:sp>
      <p:sp>
        <p:nvSpPr>
          <p:cNvPr id="56324" name="内容占位符 2"/>
          <p:cNvSpPr>
            <a:spLocks noGrp="1"/>
          </p:cNvSpPr>
          <p:nvPr>
            <p:ph idx="1"/>
          </p:nvPr>
        </p:nvSpPr>
        <p:spPr>
          <a:xfrm>
            <a:off x="456480" y="1171274"/>
            <a:ext cx="7614720" cy="5303186"/>
          </a:xfrm>
        </p:spPr>
        <p:txBody>
          <a:bodyPr lIns="83796" tIns="41898" rIns="83796" bIns="41898" rtlCol="0">
            <a:normAutofit fontScale="85000" lnSpcReduction="10000"/>
          </a:bodyPr>
          <a:lstStyle/>
          <a:p>
            <a:pPr marL="342860" indent="-342860">
              <a:lnSpc>
                <a:spcPct val="120000"/>
              </a:lnSpc>
              <a:spcBef>
                <a:spcPts val="550"/>
              </a:spcBef>
              <a:spcAft>
                <a:spcPts val="550"/>
              </a:spcAft>
              <a:buNone/>
              <a:defRPr/>
            </a:pPr>
            <a:r>
              <a:rPr lang="zh-CN" altLang="en-US" b="1" dirty="0" smtClean="0">
                <a:solidFill>
                  <a:srgbClr val="0070C0"/>
                </a:solidFill>
              </a:rPr>
              <a:t>（</a:t>
            </a:r>
            <a:r>
              <a:rPr lang="en-US" altLang="zh-CN" b="1" dirty="0" smtClean="0">
                <a:solidFill>
                  <a:srgbClr val="0070C0"/>
                </a:solidFill>
              </a:rPr>
              <a:t>1</a:t>
            </a:r>
            <a:r>
              <a:rPr lang="zh-CN" altLang="en-US" b="1" dirty="0" smtClean="0">
                <a:solidFill>
                  <a:srgbClr val="0070C0"/>
                </a:solidFill>
              </a:rPr>
              <a:t>）区间的总数</a:t>
            </a:r>
            <a:endParaRPr lang="en-US" altLang="zh-CN" b="1" dirty="0" smtClean="0">
              <a:solidFill>
                <a:srgbClr val="0070C0"/>
              </a:solidFill>
            </a:endParaRPr>
          </a:p>
          <a:p>
            <a:pPr marL="742864" lvl="1" indent="-285717">
              <a:lnSpc>
                <a:spcPct val="120000"/>
              </a:lnSpc>
              <a:spcBef>
                <a:spcPts val="550"/>
              </a:spcBef>
              <a:spcAft>
                <a:spcPts val="550"/>
              </a:spcAft>
              <a:buFont typeface="Wingdings 2"/>
              <a:buChar char="Þ"/>
              <a:defRPr/>
            </a:pPr>
            <a:r>
              <a:rPr lang="zh-CN" altLang="en-US" b="1" dirty="0" smtClean="0"/>
              <a:t>这是对模型简洁性的要求。理论上来说，离散得到的区间数越少越好，便于理解；但区间数的减少另一方面也会导致数据的可理解性变差。</a:t>
            </a:r>
          </a:p>
          <a:p>
            <a:pPr marL="342860" indent="-342860">
              <a:lnSpc>
                <a:spcPct val="120000"/>
              </a:lnSpc>
              <a:spcBef>
                <a:spcPts val="550"/>
              </a:spcBef>
              <a:spcAft>
                <a:spcPts val="550"/>
              </a:spcAft>
              <a:buNone/>
              <a:defRPr/>
            </a:pPr>
            <a:r>
              <a:rPr lang="zh-CN" altLang="en-US" b="1" dirty="0" smtClean="0">
                <a:solidFill>
                  <a:srgbClr val="0070C0"/>
                </a:solidFill>
              </a:rPr>
              <a:t>（</a:t>
            </a:r>
            <a:r>
              <a:rPr lang="en-US" altLang="zh-CN" b="1" dirty="0" smtClean="0">
                <a:solidFill>
                  <a:srgbClr val="0070C0"/>
                </a:solidFill>
              </a:rPr>
              <a:t>2</a:t>
            </a:r>
            <a:r>
              <a:rPr lang="zh-CN" altLang="en-US" b="1" dirty="0" smtClean="0">
                <a:solidFill>
                  <a:srgbClr val="0070C0"/>
                </a:solidFill>
              </a:rPr>
              <a:t>）由离散化引起的不一致性的数目</a:t>
            </a:r>
            <a:endParaRPr lang="en-US" altLang="zh-CN" b="1" dirty="0" smtClean="0">
              <a:solidFill>
                <a:srgbClr val="0070C0"/>
              </a:solidFill>
            </a:endParaRPr>
          </a:p>
          <a:p>
            <a:pPr marL="742864" lvl="1" indent="-285717">
              <a:lnSpc>
                <a:spcPct val="120000"/>
              </a:lnSpc>
              <a:spcBef>
                <a:spcPts val="550"/>
              </a:spcBef>
              <a:spcAft>
                <a:spcPts val="550"/>
              </a:spcAft>
              <a:buFont typeface="Wingdings 2"/>
              <a:buChar char="Þ"/>
              <a:defRPr/>
            </a:pPr>
            <a:r>
              <a:rPr lang="zh-CN" altLang="en-US" b="1" dirty="0" smtClean="0"/>
              <a:t>所谓不一致性是指当两个样本所有的条件属性取值相同而类别属性的取值不同时，就称这两个样本是不一致的。</a:t>
            </a:r>
            <a:endParaRPr lang="en-US" altLang="zh-CN" b="1" dirty="0" smtClean="0"/>
          </a:p>
          <a:p>
            <a:pPr marL="742864" lvl="1" indent="-285717">
              <a:lnSpc>
                <a:spcPct val="120000"/>
              </a:lnSpc>
              <a:spcBef>
                <a:spcPts val="550"/>
              </a:spcBef>
              <a:spcAft>
                <a:spcPts val="550"/>
              </a:spcAft>
              <a:buFont typeface="Wingdings 2"/>
              <a:buChar char="Þ"/>
              <a:defRPr/>
            </a:pPr>
            <a:r>
              <a:rPr lang="zh-CN" altLang="en-US" b="1" dirty="0" smtClean="0"/>
              <a:t>离散化后的不一致性数目至少应该比在离散化前原始数据的不一致性数目少，且不一致性数目越少越好。</a:t>
            </a:r>
          </a:p>
          <a:p>
            <a:pPr marL="342860" indent="-342860">
              <a:lnSpc>
                <a:spcPct val="120000"/>
              </a:lnSpc>
              <a:spcBef>
                <a:spcPts val="550"/>
              </a:spcBef>
              <a:spcAft>
                <a:spcPts val="550"/>
              </a:spcAft>
              <a:buNone/>
              <a:defRPr/>
            </a:pPr>
            <a:r>
              <a:rPr lang="zh-CN" altLang="en-US" b="1" dirty="0" smtClean="0">
                <a:solidFill>
                  <a:srgbClr val="0070C0"/>
                </a:solidFill>
              </a:rPr>
              <a:t>（</a:t>
            </a:r>
            <a:r>
              <a:rPr lang="en-US" altLang="zh-CN" b="1" dirty="0" smtClean="0">
                <a:solidFill>
                  <a:srgbClr val="0070C0"/>
                </a:solidFill>
              </a:rPr>
              <a:t>3</a:t>
            </a:r>
            <a:r>
              <a:rPr lang="zh-CN" altLang="en-US" b="1" dirty="0" smtClean="0">
                <a:solidFill>
                  <a:srgbClr val="0070C0"/>
                </a:solidFill>
              </a:rPr>
              <a:t>）预测精确度</a:t>
            </a:r>
            <a:endParaRPr lang="en-US" altLang="zh-CN" b="1" dirty="0" smtClean="0">
              <a:solidFill>
                <a:srgbClr val="0070C0"/>
              </a:solidFill>
            </a:endParaRPr>
          </a:p>
          <a:p>
            <a:pPr marL="742864" lvl="1" indent="-285717">
              <a:lnSpc>
                <a:spcPct val="120000"/>
              </a:lnSpc>
              <a:spcBef>
                <a:spcPts val="550"/>
              </a:spcBef>
              <a:spcAft>
                <a:spcPts val="550"/>
              </a:spcAft>
              <a:buFont typeface="Wingdings 2"/>
              <a:buChar char="Þ"/>
              <a:defRPr/>
            </a:pPr>
            <a:r>
              <a:rPr lang="zh-CN" altLang="en-US" b="1" dirty="0" smtClean="0"/>
              <a:t>根据训练样本集预测新样本类别的准确率即是预测精确度，预测精确度越高，当然就说明此离散化方法越好。</a:t>
            </a:r>
          </a:p>
        </p:txBody>
      </p:sp>
      <p:sp>
        <p:nvSpPr>
          <p:cNvPr id="66565" name="灯片编号占位符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933F81C-E4C8-4D2F-803B-31CE5CF914AE}" type="slidenum">
              <a:rPr lang="en-US" altLang="zh-CN">
                <a:ea typeface="宋体" charset="-122"/>
              </a:rPr>
              <a:pPr/>
              <a:t>117</a:t>
            </a:fld>
            <a:endParaRPr lang="en-US"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animEffect transition="in" filter="blinds(horizontal)">
                                      <p:cBhvr>
                                        <p:cTn id="7" dur="500"/>
                                        <p:tgtEl>
                                          <p:spTgt spid="5632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6324">
                                            <p:txEl>
                                              <p:pRg st="1" end="1"/>
                                            </p:txEl>
                                          </p:spTgt>
                                        </p:tgtEl>
                                        <p:attrNameLst>
                                          <p:attrName>style.visibility</p:attrName>
                                        </p:attrNameLst>
                                      </p:cBhvr>
                                      <p:to>
                                        <p:strVal val="visible"/>
                                      </p:to>
                                    </p:set>
                                    <p:animEffect transition="in" filter="blinds(horizontal)">
                                      <p:cBhvr>
                                        <p:cTn id="10" dur="500"/>
                                        <p:tgtEl>
                                          <p:spTgt spid="5632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6324">
                                            <p:txEl>
                                              <p:pRg st="2" end="2"/>
                                            </p:txEl>
                                          </p:spTgt>
                                        </p:tgtEl>
                                        <p:attrNameLst>
                                          <p:attrName>style.visibility</p:attrName>
                                        </p:attrNameLst>
                                      </p:cBhvr>
                                      <p:to>
                                        <p:strVal val="visible"/>
                                      </p:to>
                                    </p:set>
                                    <p:animEffect transition="in" filter="blinds(horizontal)">
                                      <p:cBhvr>
                                        <p:cTn id="15" dur="500"/>
                                        <p:tgtEl>
                                          <p:spTgt spid="56324">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6324">
                                            <p:txEl>
                                              <p:pRg st="3" end="3"/>
                                            </p:txEl>
                                          </p:spTgt>
                                        </p:tgtEl>
                                        <p:attrNameLst>
                                          <p:attrName>style.visibility</p:attrName>
                                        </p:attrNameLst>
                                      </p:cBhvr>
                                      <p:to>
                                        <p:strVal val="visible"/>
                                      </p:to>
                                    </p:set>
                                    <p:animEffect transition="in" filter="blinds(horizontal)">
                                      <p:cBhvr>
                                        <p:cTn id="18" dur="500"/>
                                        <p:tgtEl>
                                          <p:spTgt spid="56324">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6324">
                                            <p:txEl>
                                              <p:pRg st="4" end="4"/>
                                            </p:txEl>
                                          </p:spTgt>
                                        </p:tgtEl>
                                        <p:attrNameLst>
                                          <p:attrName>style.visibility</p:attrName>
                                        </p:attrNameLst>
                                      </p:cBhvr>
                                      <p:to>
                                        <p:strVal val="visible"/>
                                      </p:to>
                                    </p:set>
                                    <p:animEffect transition="in" filter="blinds(horizontal)">
                                      <p:cBhvr>
                                        <p:cTn id="21" dur="500"/>
                                        <p:tgtEl>
                                          <p:spTgt spid="56324">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6324">
                                            <p:txEl>
                                              <p:pRg st="5" end="5"/>
                                            </p:txEl>
                                          </p:spTgt>
                                        </p:tgtEl>
                                        <p:attrNameLst>
                                          <p:attrName>style.visibility</p:attrName>
                                        </p:attrNameLst>
                                      </p:cBhvr>
                                      <p:to>
                                        <p:strVal val="visible"/>
                                      </p:to>
                                    </p:set>
                                    <p:animEffect transition="in" filter="blinds(horizontal)">
                                      <p:cBhvr>
                                        <p:cTn id="26" dur="500"/>
                                        <p:tgtEl>
                                          <p:spTgt spid="56324">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6324">
                                            <p:txEl>
                                              <p:pRg st="6" end="6"/>
                                            </p:txEl>
                                          </p:spTgt>
                                        </p:tgtEl>
                                        <p:attrNameLst>
                                          <p:attrName>style.visibility</p:attrName>
                                        </p:attrNameLst>
                                      </p:cBhvr>
                                      <p:to>
                                        <p:strVal val="visible"/>
                                      </p:to>
                                    </p:set>
                                    <p:animEffect transition="in" filter="blinds(horizontal)">
                                      <p:cBhvr>
                                        <p:cTn id="29" dur="500"/>
                                        <p:tgtEl>
                                          <p:spTgt spid="563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连续属性离散化</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p:txBody>
          <a:bodyPr/>
          <a:lstStyle/>
          <a:p>
            <a:r>
              <a:rPr lang="en-US" altLang="zh-CN" b="1" dirty="0" smtClean="0">
                <a:effectLst>
                  <a:outerShdw blurRad="38100" dist="38100" dir="2700000" algn="tl">
                    <a:srgbClr val="000000">
                      <a:alpha val="43137"/>
                    </a:srgbClr>
                  </a:outerShdw>
                </a:effectLst>
              </a:rPr>
              <a:t>N-1</a:t>
            </a:r>
            <a:r>
              <a:rPr lang="zh-CN" altLang="en-US" b="1" dirty="0" smtClean="0">
                <a:effectLst>
                  <a:outerShdw blurRad="38100" dist="38100" dir="2700000" algn="tl">
                    <a:srgbClr val="000000">
                      <a:alpha val="43137"/>
                    </a:srgbClr>
                  </a:outerShdw>
                </a:effectLst>
              </a:rPr>
              <a:t>个分割点 </a:t>
            </a:r>
            <a:r>
              <a:rPr lang="en-US" altLang="zh-CN" b="1" dirty="0" smtClean="0">
                <a:effectLst>
                  <a:outerShdw blurRad="38100" dist="38100" dir="2700000" algn="tl">
                    <a:srgbClr val="000000">
                      <a:alpha val="43137"/>
                    </a:srgbClr>
                  </a:outerShdw>
                </a:effectLst>
              </a:rPr>
              <a:t>split point</a:t>
            </a:r>
            <a:r>
              <a:rPr lang="zh-CN" altLang="en-US" b="1" dirty="0" smtClean="0">
                <a:effectLst>
                  <a:outerShdw blurRad="38100" dist="38100" dir="2700000" algn="tl">
                    <a:srgbClr val="000000">
                      <a:alpha val="43137"/>
                    </a:srgbClr>
                  </a:outerShdw>
                </a:effectLst>
              </a:rPr>
              <a:t>，分为</a:t>
            </a:r>
            <a:r>
              <a:rPr lang="en-US" altLang="zh-CN" b="1" dirty="0" smtClean="0">
                <a:effectLst>
                  <a:outerShdw blurRad="38100" dist="38100" dir="2700000" algn="tl">
                    <a:srgbClr val="000000">
                      <a:alpha val="43137"/>
                    </a:srgbClr>
                  </a:outerShdw>
                </a:effectLst>
              </a:rPr>
              <a:t>N</a:t>
            </a:r>
            <a:r>
              <a:rPr lang="zh-CN" altLang="en-US" b="1" dirty="0" smtClean="0">
                <a:effectLst>
                  <a:outerShdw blurRad="38100" dist="38100" dir="2700000" algn="tl">
                    <a:srgbClr val="000000">
                      <a:alpha val="43137"/>
                    </a:srgbClr>
                  </a:outerShdw>
                </a:effectLst>
              </a:rPr>
              <a:t>个区间</a:t>
            </a:r>
            <a:endParaRPr lang="en-US" altLang="zh-CN" b="1" dirty="0" smtClean="0">
              <a:effectLst>
                <a:outerShdw blurRad="38100" dist="38100" dir="2700000" algn="tl">
                  <a:srgbClr val="000000">
                    <a:alpha val="43137"/>
                  </a:srgbClr>
                </a:outerShdw>
              </a:effectLst>
            </a:endParaRPr>
          </a:p>
          <a:p>
            <a:r>
              <a:rPr lang="zh-CN" altLang="en-US" b="1" dirty="0" smtClean="0">
                <a:effectLst>
                  <a:outerShdw blurRad="38100" dist="38100" dir="2700000" algn="tl">
                    <a:srgbClr val="000000">
                      <a:alpha val="43137"/>
                    </a:srgbClr>
                  </a:outerShdw>
                </a:effectLst>
              </a:rPr>
              <a:t>每个区间中的所有值映射到相同的分类值</a:t>
            </a:r>
            <a:endParaRPr lang="en-US" altLang="zh-CN" b="1" dirty="0" smtClean="0">
              <a:effectLst>
                <a:outerShdw blurRad="38100" dist="38100" dir="2700000" algn="tl">
                  <a:srgbClr val="000000">
                    <a:alpha val="43137"/>
                  </a:srgbClr>
                </a:outerShdw>
              </a:effectLst>
            </a:endParaRPr>
          </a:p>
          <a:p>
            <a:endParaRPr lang="en-US" altLang="zh-CN" b="1" dirty="0">
              <a:effectLst>
                <a:outerShdw blurRad="38100" dist="38100" dir="2700000" algn="tl">
                  <a:srgbClr val="000000">
                    <a:alpha val="43137"/>
                  </a:srgbClr>
                </a:outerShdw>
              </a:effectLst>
            </a:endParaRPr>
          </a:p>
          <a:p>
            <a:r>
              <a:rPr lang="zh-CN" altLang="en-US" sz="2800" b="1" dirty="0" smtClean="0">
                <a:solidFill>
                  <a:srgbClr val="C00000"/>
                </a:solidFill>
                <a:effectLst>
                  <a:outerShdw blurRad="38100" dist="38100" dir="2700000" algn="tl">
                    <a:srgbClr val="000000">
                      <a:alpha val="43137"/>
                    </a:srgbClr>
                  </a:outerShdw>
                </a:effectLst>
              </a:rPr>
              <a:t>非监督离散化</a:t>
            </a:r>
            <a:r>
              <a:rPr lang="zh-CN" altLang="en-US" sz="2800" b="1" dirty="0" smtClean="0">
                <a:effectLst>
                  <a:outerShdw blurRad="38100" dist="38100" dir="2700000" algn="tl">
                    <a:srgbClr val="000000">
                      <a:alpha val="43137"/>
                    </a:srgbClr>
                  </a:outerShdw>
                </a:effectLst>
              </a:rPr>
              <a:t> </a:t>
            </a:r>
            <a:r>
              <a:rPr lang="en-US" altLang="zh-CN" sz="2800" b="1" dirty="0" smtClean="0">
                <a:effectLst>
                  <a:outerShdw blurRad="38100" dist="38100" dir="2700000" algn="tl">
                    <a:srgbClr val="000000">
                      <a:alpha val="43137"/>
                    </a:srgbClr>
                  </a:outerShdw>
                </a:effectLst>
              </a:rPr>
              <a:t>unsupervised</a:t>
            </a:r>
          </a:p>
          <a:p>
            <a:r>
              <a:rPr lang="zh-CN" altLang="en-US" sz="2800" b="1" dirty="0" smtClean="0">
                <a:solidFill>
                  <a:srgbClr val="C00000"/>
                </a:solidFill>
                <a:effectLst>
                  <a:outerShdw blurRad="38100" dist="38100" dir="2700000" algn="tl">
                    <a:srgbClr val="000000">
                      <a:alpha val="43137"/>
                    </a:srgbClr>
                  </a:outerShdw>
                </a:effectLst>
              </a:rPr>
              <a:t>监督离散化</a:t>
            </a:r>
            <a:r>
              <a:rPr lang="zh-CN" altLang="en-US" sz="2800" b="1" dirty="0" smtClean="0">
                <a:effectLst>
                  <a:outerShdw blurRad="38100" dist="38100" dir="2700000" algn="tl">
                    <a:srgbClr val="000000">
                      <a:alpha val="43137"/>
                    </a:srgbClr>
                  </a:outerShdw>
                </a:effectLst>
              </a:rPr>
              <a:t> </a:t>
            </a:r>
            <a:r>
              <a:rPr lang="en-US" altLang="zh-CN" sz="2800" b="1" dirty="0" smtClean="0">
                <a:effectLst>
                  <a:outerShdw blurRad="38100" dist="38100" dir="2700000" algn="tl">
                    <a:srgbClr val="000000">
                      <a:alpha val="43137"/>
                    </a:srgbClr>
                  </a:outerShdw>
                </a:effectLst>
              </a:rPr>
              <a:t>supervised</a:t>
            </a:r>
          </a:p>
        </p:txBody>
      </p:sp>
    </p:spTree>
    <p:extLst>
      <p:ext uri="{BB962C8B-B14F-4D97-AF65-F5344CB8AC3E}">
        <p14:creationId xmlns:p14="http://schemas.microsoft.com/office/powerpoint/2010/main" val="382522028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非监督离散化</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a:xfrm>
            <a:off x="914400" y="1447800"/>
            <a:ext cx="7772400" cy="990600"/>
          </a:xfrm>
        </p:spPr>
        <p:txBody>
          <a:bodyPr/>
          <a:lstStyle/>
          <a:p>
            <a:r>
              <a:rPr lang="zh-CN" altLang="en-US" b="1" dirty="0" smtClean="0">
                <a:effectLst>
                  <a:outerShdw blurRad="38100" dist="38100" dir="2700000" algn="tl">
                    <a:srgbClr val="000000">
                      <a:alpha val="43137"/>
                    </a:srgbClr>
                  </a:outerShdw>
                </a:effectLst>
              </a:rPr>
              <a:t>等宽</a:t>
            </a:r>
            <a:r>
              <a:rPr lang="en-US" altLang="zh-CN" b="1" dirty="0" smtClean="0">
                <a:effectLst>
                  <a:outerShdw blurRad="38100" dist="38100" dir="2700000" algn="tl">
                    <a:srgbClr val="000000">
                      <a:alpha val="43137"/>
                    </a:srgbClr>
                  </a:outerShdw>
                </a:effectLst>
              </a:rPr>
              <a:t>equal width</a:t>
            </a:r>
            <a:r>
              <a:rPr lang="zh-CN" altLang="en-US" b="1" dirty="0" smtClean="0">
                <a:effectLst>
                  <a:outerShdw blurRad="38100" dist="38100" dir="2700000" algn="tl">
                    <a:srgbClr val="000000">
                      <a:alpha val="43137"/>
                    </a:srgbClr>
                  </a:outerShdw>
                </a:effectLst>
              </a:rPr>
              <a:t>，等频率</a:t>
            </a:r>
            <a:r>
              <a:rPr lang="en-US" altLang="zh-CN" b="1" dirty="0" smtClean="0">
                <a:effectLst>
                  <a:outerShdw blurRad="38100" dist="38100" dir="2700000" algn="tl">
                    <a:srgbClr val="000000">
                      <a:alpha val="43137"/>
                    </a:srgbClr>
                  </a:outerShdw>
                </a:effectLst>
              </a:rPr>
              <a:t>equal </a:t>
            </a:r>
            <a:r>
              <a:rPr lang="en-US" altLang="zh-CN" b="1" dirty="0" err="1" smtClean="0">
                <a:effectLst>
                  <a:outerShdw blurRad="38100" dist="38100" dir="2700000" algn="tl">
                    <a:srgbClr val="000000">
                      <a:alpha val="43137"/>
                    </a:srgbClr>
                  </a:outerShdw>
                </a:effectLst>
              </a:rPr>
              <a:t>frequncy</a:t>
            </a:r>
            <a:endParaRPr lang="en-US" altLang="zh-CN" b="1" dirty="0">
              <a:effectLst>
                <a:outerShdw blurRad="38100" dist="38100" dir="2700000" algn="tl">
                  <a:srgbClr val="000000">
                    <a:alpha val="43137"/>
                  </a:srgbClr>
                </a:outerShdw>
              </a:effectLst>
            </a:endParaRPr>
          </a:p>
          <a:p>
            <a:r>
              <a:rPr lang="zh-CN" altLang="en-US" b="1" dirty="0" smtClean="0">
                <a:effectLst>
                  <a:outerShdw blurRad="38100" dist="38100" dir="2700000" algn="tl">
                    <a:srgbClr val="000000">
                      <a:alpha val="43137"/>
                    </a:srgbClr>
                  </a:outerShdw>
                </a:effectLst>
              </a:rPr>
              <a:t>等深度</a:t>
            </a:r>
            <a:r>
              <a:rPr lang="en-US" altLang="zh-CN" b="1" dirty="0" smtClean="0">
                <a:effectLst>
                  <a:outerShdw blurRad="38100" dist="38100" dir="2700000" algn="tl">
                    <a:srgbClr val="000000">
                      <a:alpha val="43137"/>
                    </a:srgbClr>
                  </a:outerShdw>
                </a:effectLst>
              </a:rPr>
              <a:t>equal depth</a:t>
            </a:r>
            <a:r>
              <a:rPr lang="zh-CN" altLang="en-US" b="1" dirty="0" smtClean="0">
                <a:effectLst>
                  <a:outerShdw blurRad="38100" dist="38100" dir="2700000" algn="tl">
                    <a:srgbClr val="000000">
                      <a:alpha val="43137"/>
                    </a:srgbClr>
                  </a:outerShdw>
                </a:effectLst>
              </a:rPr>
              <a:t>，</a:t>
            </a:r>
            <a:r>
              <a:rPr lang="en-US" altLang="zh-CN" b="1" dirty="0" smtClean="0">
                <a:effectLst>
                  <a:outerShdw blurRad="38100" dist="38100" dir="2700000" algn="tl">
                    <a:srgbClr val="000000">
                      <a:alpha val="43137"/>
                    </a:srgbClr>
                  </a:outerShdw>
                </a:effectLst>
              </a:rPr>
              <a:t>K</a:t>
            </a:r>
            <a:r>
              <a:rPr lang="zh-CN" altLang="en-US" b="1" dirty="0" smtClean="0">
                <a:effectLst>
                  <a:outerShdw blurRad="38100" dist="38100" dir="2700000" algn="tl">
                    <a:srgbClr val="000000">
                      <a:alpha val="43137"/>
                    </a:srgbClr>
                  </a:outerShdw>
                </a:effectLst>
              </a:rPr>
              <a:t>均值</a:t>
            </a:r>
            <a:endParaRPr lang="zh-CN" altLang="en-US" b="1" dirty="0">
              <a:effectLst>
                <a:outerShdw blurRad="38100" dist="38100" dir="2700000" algn="tl">
                  <a:srgbClr val="000000">
                    <a:alpha val="43137"/>
                  </a:srgbClr>
                </a:outerShdw>
              </a:effectLst>
            </a:endParaRP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2489994"/>
            <a:ext cx="3657600" cy="18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2489994"/>
            <a:ext cx="3810000" cy="18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4623594"/>
            <a:ext cx="37338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000" y="4699794"/>
            <a:ext cx="3962400" cy="18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8"/>
          <p:cNvSpPr txBox="1">
            <a:spLocks noChangeArrowheads="1"/>
          </p:cNvSpPr>
          <p:nvPr/>
        </p:nvSpPr>
        <p:spPr bwMode="auto">
          <a:xfrm>
            <a:off x="1447800" y="4167982"/>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altLang="zh-CN" dirty="0">
                <a:ea typeface="SimSun" pitchFamily="2" charset="-122"/>
              </a:rPr>
              <a:t>Data</a:t>
            </a:r>
          </a:p>
        </p:txBody>
      </p:sp>
      <p:sp>
        <p:nvSpPr>
          <p:cNvPr id="13" name="Text Box 9"/>
          <p:cNvSpPr txBox="1">
            <a:spLocks noChangeArrowheads="1"/>
          </p:cNvSpPr>
          <p:nvPr/>
        </p:nvSpPr>
        <p:spPr bwMode="auto">
          <a:xfrm>
            <a:off x="4876800" y="4167982"/>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altLang="zh-CN">
                <a:ea typeface="SimSun" pitchFamily="2" charset="-122"/>
              </a:rPr>
              <a:t>Equal interval width</a:t>
            </a:r>
          </a:p>
        </p:txBody>
      </p:sp>
      <p:sp>
        <p:nvSpPr>
          <p:cNvPr id="14" name="Text Box 10"/>
          <p:cNvSpPr txBox="1">
            <a:spLocks noChangeArrowheads="1"/>
          </p:cNvSpPr>
          <p:nvPr/>
        </p:nvSpPr>
        <p:spPr bwMode="auto">
          <a:xfrm>
            <a:off x="1295400" y="6377782"/>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altLang="zh-CN">
                <a:ea typeface="SimSun" pitchFamily="2" charset="-122"/>
              </a:rPr>
              <a:t>Equal frequency</a:t>
            </a:r>
          </a:p>
        </p:txBody>
      </p:sp>
      <p:sp>
        <p:nvSpPr>
          <p:cNvPr id="15" name="Text Box 11"/>
          <p:cNvSpPr txBox="1">
            <a:spLocks noChangeArrowheads="1"/>
          </p:cNvSpPr>
          <p:nvPr/>
        </p:nvSpPr>
        <p:spPr bwMode="auto">
          <a:xfrm>
            <a:off x="5334000" y="6377782"/>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altLang="zh-CN">
                <a:ea typeface="SimSun" pitchFamily="2" charset="-122"/>
              </a:rPr>
              <a:t>K-means</a:t>
            </a:r>
          </a:p>
        </p:txBody>
      </p:sp>
    </p:spTree>
    <p:extLst>
      <p:ext uri="{BB962C8B-B14F-4D97-AF65-F5344CB8AC3E}">
        <p14:creationId xmlns:p14="http://schemas.microsoft.com/office/powerpoint/2010/main" val="3200124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9pPr>
          </a:lstStyle>
          <a:p>
            <a:pPr eaLnBrk="1" hangingPunct="1"/>
            <a:fld id="{D6F6DADB-8C60-42C2-ACA5-80A7013C9514}" type="slidenum">
              <a:rPr lang="zh-CN" altLang="en-US" sz="1400">
                <a:latin typeface="Tahoma" panose="020B0604030504040204" pitchFamily="34" charset="0"/>
              </a:rPr>
              <a:pPr eaLnBrk="1" hangingPunct="1"/>
              <a:t>12</a:t>
            </a:fld>
            <a:endParaRPr lang="en-US" altLang="zh-CN" sz="1400">
              <a:latin typeface="Tahoma" panose="020B0604030504040204" pitchFamily="34" charset="0"/>
            </a:endParaRPr>
          </a:p>
        </p:txBody>
      </p:sp>
      <p:sp>
        <p:nvSpPr>
          <p:cNvPr id="7171" name="Rectangle 1026"/>
          <p:cNvSpPr>
            <a:spLocks noGrp="1" noChangeArrowheads="1"/>
          </p:cNvSpPr>
          <p:nvPr>
            <p:ph type="title"/>
          </p:nvPr>
        </p:nvSpPr>
        <p:spPr>
          <a:xfrm>
            <a:off x="374904" y="247907"/>
            <a:ext cx="7924800" cy="685800"/>
          </a:xfrm>
        </p:spPr>
        <p:txBody>
          <a:bodyPr>
            <a:normAutofit fontScale="90000"/>
          </a:bodyPr>
          <a:lstStyle/>
          <a:p>
            <a:pPr eaLnBrk="1" hangingPunct="1"/>
            <a:r>
              <a:rPr lang="zh-CN" altLang="en-US" b="1" dirty="0" smtClean="0">
                <a:ea typeface="宋体" panose="02010600030101010101" pitchFamily="2" charset="-122"/>
              </a:rPr>
              <a:t>数据质量：一个多维视角</a:t>
            </a:r>
          </a:p>
        </p:txBody>
      </p:sp>
      <p:sp>
        <p:nvSpPr>
          <p:cNvPr id="7172" name="Rectangle 1027"/>
          <p:cNvSpPr>
            <a:spLocks noGrp="1" noChangeArrowheads="1"/>
          </p:cNvSpPr>
          <p:nvPr>
            <p:ph type="body" idx="1"/>
          </p:nvPr>
        </p:nvSpPr>
        <p:spPr>
          <a:xfrm>
            <a:off x="603504" y="1379538"/>
            <a:ext cx="8299450" cy="5059362"/>
          </a:xfrm>
        </p:spPr>
        <p:txBody>
          <a:bodyPr/>
          <a:lstStyle/>
          <a:p>
            <a:pPr eaLnBrk="1" hangingPunct="1">
              <a:lnSpc>
                <a:spcPct val="120000"/>
              </a:lnSpc>
            </a:pPr>
            <a:r>
              <a:rPr lang="zh-CN" altLang="en-US" sz="3200" b="1" dirty="0" smtClean="0">
                <a:ea typeface="宋体" panose="02010600030101010101" pitchFamily="2" charset="-122"/>
              </a:rPr>
              <a:t>一种广泛接受的多角度:</a:t>
            </a:r>
          </a:p>
          <a:p>
            <a:pPr lvl="1" eaLnBrk="1" hangingPunct="1">
              <a:lnSpc>
                <a:spcPct val="120000"/>
              </a:lnSpc>
            </a:pPr>
            <a:r>
              <a:rPr lang="zh-CN" altLang="en-US" sz="2800" dirty="0" smtClean="0">
                <a:ea typeface="宋体" panose="02010600030101010101" pitchFamily="2" charset="-122"/>
              </a:rPr>
              <a:t>正确性(</a:t>
            </a:r>
            <a:r>
              <a:rPr lang="en-US" altLang="zh-CN" sz="2800" dirty="0" smtClean="0">
                <a:ea typeface="宋体" panose="02010600030101010101" pitchFamily="2" charset="-122"/>
              </a:rPr>
              <a:t>Accuracy)</a:t>
            </a:r>
          </a:p>
          <a:p>
            <a:pPr lvl="1" eaLnBrk="1" hangingPunct="1">
              <a:lnSpc>
                <a:spcPct val="120000"/>
              </a:lnSpc>
            </a:pPr>
            <a:r>
              <a:rPr lang="zh-CN" altLang="en-US" sz="2800" dirty="0" smtClean="0">
                <a:ea typeface="宋体" panose="02010600030101010101" pitchFamily="2" charset="-122"/>
              </a:rPr>
              <a:t>完全性(</a:t>
            </a:r>
            <a:r>
              <a:rPr lang="en-US" altLang="zh-CN" sz="2800" dirty="0" smtClean="0">
                <a:ea typeface="宋体" panose="02010600030101010101" pitchFamily="2" charset="-122"/>
              </a:rPr>
              <a:t>Completeness)</a:t>
            </a:r>
          </a:p>
          <a:p>
            <a:pPr lvl="1" eaLnBrk="1" hangingPunct="1">
              <a:lnSpc>
                <a:spcPct val="120000"/>
              </a:lnSpc>
            </a:pPr>
            <a:r>
              <a:rPr lang="zh-CN" altLang="en-US" sz="2800" dirty="0" smtClean="0">
                <a:ea typeface="宋体" panose="02010600030101010101" pitchFamily="2" charset="-122"/>
              </a:rPr>
              <a:t>一致性(</a:t>
            </a:r>
            <a:r>
              <a:rPr lang="en-US" altLang="zh-CN" sz="2800" dirty="0" smtClean="0">
                <a:ea typeface="宋体" panose="02010600030101010101" pitchFamily="2" charset="-122"/>
              </a:rPr>
              <a:t>Consistency)</a:t>
            </a:r>
          </a:p>
          <a:p>
            <a:pPr lvl="1" eaLnBrk="1" hangingPunct="1">
              <a:lnSpc>
                <a:spcPct val="120000"/>
              </a:lnSpc>
            </a:pPr>
            <a:r>
              <a:rPr lang="zh-CN" altLang="en-US" sz="2800" dirty="0" smtClean="0">
                <a:ea typeface="宋体" panose="02010600030101010101" pitchFamily="2" charset="-122"/>
              </a:rPr>
              <a:t>合时(</a:t>
            </a:r>
            <a:r>
              <a:rPr lang="en-US" altLang="zh-CN" sz="2800" dirty="0" smtClean="0">
                <a:ea typeface="宋体" panose="02010600030101010101" pitchFamily="2" charset="-122"/>
              </a:rPr>
              <a:t>Timeliness)</a:t>
            </a:r>
            <a:r>
              <a:rPr lang="zh-CN" altLang="en-US" sz="2800" dirty="0" smtClean="0">
                <a:ea typeface="宋体" panose="02010600030101010101" pitchFamily="2" charset="-122"/>
              </a:rPr>
              <a:t>：</a:t>
            </a:r>
            <a:r>
              <a:rPr lang="en-US" altLang="zh-CN" sz="2800" dirty="0" smtClean="0">
                <a:ea typeface="宋体" panose="02010600030101010101" pitchFamily="2" charset="-122"/>
              </a:rPr>
              <a:t>timely update? </a:t>
            </a:r>
            <a:endParaRPr lang="zh-CN" altLang="en-US" sz="2800" dirty="0" smtClean="0">
              <a:ea typeface="宋体" panose="02010600030101010101" pitchFamily="2" charset="-122"/>
            </a:endParaRPr>
          </a:p>
          <a:p>
            <a:pPr lvl="1" eaLnBrk="1" hangingPunct="1">
              <a:lnSpc>
                <a:spcPct val="120000"/>
              </a:lnSpc>
            </a:pPr>
            <a:r>
              <a:rPr lang="zh-CN" altLang="en-US" sz="2800" dirty="0" smtClean="0">
                <a:ea typeface="宋体" panose="02010600030101010101" pitchFamily="2" charset="-122"/>
              </a:rPr>
              <a:t>可信性(</a:t>
            </a:r>
            <a:r>
              <a:rPr lang="en-US" altLang="zh-CN" sz="2800" dirty="0" smtClean="0">
                <a:ea typeface="宋体" panose="02010600030101010101" pitchFamily="2" charset="-122"/>
              </a:rPr>
              <a:t>Believability)</a:t>
            </a:r>
          </a:p>
          <a:p>
            <a:pPr lvl="1" eaLnBrk="1" hangingPunct="1">
              <a:lnSpc>
                <a:spcPct val="120000"/>
              </a:lnSpc>
            </a:pPr>
            <a:r>
              <a:rPr lang="zh-CN" altLang="en-US" sz="2800" dirty="0" smtClean="0">
                <a:ea typeface="宋体" panose="02010600030101010101" pitchFamily="2" charset="-122"/>
              </a:rPr>
              <a:t>可解释性(</a:t>
            </a:r>
            <a:r>
              <a:rPr lang="en-US" altLang="zh-CN" sz="2800" dirty="0" smtClean="0">
                <a:ea typeface="宋体" panose="02010600030101010101" pitchFamily="2" charset="-122"/>
              </a:rPr>
              <a:t>Interpretability)</a:t>
            </a:r>
          </a:p>
          <a:p>
            <a:pPr lvl="1" eaLnBrk="1" hangingPunct="1">
              <a:lnSpc>
                <a:spcPct val="120000"/>
              </a:lnSpc>
            </a:pPr>
            <a:r>
              <a:rPr lang="zh-CN" altLang="en-US" sz="2800" dirty="0" smtClean="0">
                <a:ea typeface="宋体" panose="02010600030101010101" pitchFamily="2" charset="-122"/>
              </a:rPr>
              <a:t>可存取性(</a:t>
            </a:r>
            <a:r>
              <a:rPr lang="en-US" altLang="zh-CN" sz="2800" dirty="0" smtClean="0">
                <a:ea typeface="宋体" panose="02010600030101010101" pitchFamily="2" charset="-122"/>
              </a:rPr>
              <a:t>Accessibility)</a:t>
            </a:r>
          </a:p>
          <a:p>
            <a:pPr eaLnBrk="1" hangingPunct="1">
              <a:lnSpc>
                <a:spcPct val="120000"/>
              </a:lnSpc>
            </a:pPr>
            <a:endParaRPr lang="en-US" altLang="zh-CN" sz="2800" b="1" dirty="0" smtClean="0">
              <a:ea typeface="宋体" panose="02010600030101010101" pitchFamily="2" charset="-122"/>
            </a:endParaRPr>
          </a:p>
        </p:txBody>
      </p:sp>
    </p:spTree>
    <p:extLst>
      <p:ext uri="{BB962C8B-B14F-4D97-AF65-F5344CB8AC3E}">
        <p14:creationId xmlns:p14="http://schemas.microsoft.com/office/powerpoint/2010/main" val="2837192844"/>
      </p:ext>
    </p:extLst>
  </p:cSld>
  <p:clrMapOvr>
    <a:masterClrMapping/>
  </p:clrMapOvr>
  <p:transition>
    <p:checker dir="vert"/>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820615" y="0"/>
            <a:ext cx="7772400" cy="1143000"/>
          </a:xfrm>
        </p:spPr>
        <p:txBody>
          <a:bodyPr lIns="83796" tIns="41898" rIns="83796"/>
          <a:lstStyle/>
          <a:p>
            <a:r>
              <a:rPr lang="zh-CN" altLang="en-US" dirty="0" smtClean="0"/>
              <a:t>具体的离散化方法</a:t>
            </a:r>
          </a:p>
        </p:txBody>
      </p:sp>
      <p:sp>
        <p:nvSpPr>
          <p:cNvPr id="57347" name="内容占位符 2"/>
          <p:cNvSpPr>
            <a:spLocks noGrp="1"/>
          </p:cNvSpPr>
          <p:nvPr>
            <p:ph idx="1"/>
          </p:nvPr>
        </p:nvSpPr>
        <p:spPr/>
        <p:txBody>
          <a:bodyPr lIns="83796" tIns="41898" rIns="83796" bIns="41898"/>
          <a:lstStyle/>
          <a:p>
            <a:pPr>
              <a:buFont typeface="Wingdings" pitchFamily="2" charset="2"/>
              <a:buNone/>
            </a:pPr>
            <a:r>
              <a:rPr lang="zh-CN" altLang="en-US" sz="4000" dirty="0" smtClean="0">
                <a:solidFill>
                  <a:srgbClr val="C00000"/>
                </a:solidFill>
              </a:rPr>
              <a:t>（</a:t>
            </a:r>
            <a:r>
              <a:rPr lang="en-US" altLang="zh-CN" sz="4000" dirty="0" smtClean="0">
                <a:solidFill>
                  <a:srgbClr val="C00000"/>
                </a:solidFill>
              </a:rPr>
              <a:t>1</a:t>
            </a:r>
            <a:r>
              <a:rPr lang="zh-CN" altLang="en-US" sz="4000" dirty="0" smtClean="0">
                <a:solidFill>
                  <a:srgbClr val="C00000"/>
                </a:solidFill>
              </a:rPr>
              <a:t>）直方图方法</a:t>
            </a:r>
            <a:endParaRPr lang="en-US" altLang="zh-CN" sz="4000" dirty="0" smtClean="0">
              <a:solidFill>
                <a:srgbClr val="C00000"/>
              </a:solidFill>
            </a:endParaRPr>
          </a:p>
          <a:p>
            <a:r>
              <a:rPr lang="zh-CN" altLang="en-US" dirty="0" smtClean="0"/>
              <a:t>直方图方法是将要离散化的变量值从小到大排序，然后对这些数值进行分组，最后，对这些进行赋值。</a:t>
            </a:r>
            <a:endParaRPr lang="en-US" altLang="zh-CN" dirty="0" smtClean="0"/>
          </a:p>
          <a:p>
            <a:r>
              <a:rPr lang="zh-CN" altLang="en-US" dirty="0" smtClean="0"/>
              <a:t>依据分组的方式该方法又可以分为</a:t>
            </a:r>
            <a:r>
              <a:rPr lang="zh-CN" altLang="en-US" b="1" dirty="0" smtClean="0">
                <a:solidFill>
                  <a:srgbClr val="0070C0"/>
                </a:solidFill>
              </a:rPr>
              <a:t>等宽</a:t>
            </a:r>
            <a:r>
              <a:rPr lang="zh-CN" altLang="en-US" dirty="0" smtClean="0"/>
              <a:t>和</a:t>
            </a:r>
            <a:r>
              <a:rPr lang="zh-CN" altLang="en-US" b="1" dirty="0" smtClean="0">
                <a:solidFill>
                  <a:srgbClr val="0070C0"/>
                </a:solidFill>
              </a:rPr>
              <a:t>等频</a:t>
            </a:r>
            <a:r>
              <a:rPr lang="zh-CN" altLang="en-US" dirty="0" smtClean="0"/>
              <a:t>两种。</a:t>
            </a:r>
            <a:endParaRPr lang="en-US" altLang="zh-CN" dirty="0" smtClean="0"/>
          </a:p>
          <a:p>
            <a:pPr lvl="1"/>
            <a:r>
              <a:rPr lang="zh-CN" altLang="en-US" sz="2600" dirty="0" smtClean="0"/>
              <a:t>等宽是指所分组是等距式分组。</a:t>
            </a:r>
            <a:endParaRPr lang="en-US" altLang="zh-CN" sz="2600" dirty="0" smtClean="0"/>
          </a:p>
          <a:p>
            <a:pPr lvl="1"/>
            <a:r>
              <a:rPr lang="zh-CN" altLang="en-US" sz="2600" dirty="0" smtClean="0"/>
              <a:t>等频是指所有的分组的次数是相等的。</a:t>
            </a:r>
            <a:endParaRPr lang="en-US" altLang="zh-CN" sz="2600" dirty="0" smtClean="0"/>
          </a:p>
        </p:txBody>
      </p:sp>
      <p:sp>
        <p:nvSpPr>
          <p:cNvPr id="67589" name="灯片编号占位符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D3ABFDF-AA5E-41A3-A6D4-3216351BB312}" type="slidenum">
              <a:rPr lang="en-US" altLang="zh-CN">
                <a:ea typeface="宋体" charset="-122"/>
              </a:rPr>
              <a:pPr/>
              <a:t>120</a:t>
            </a:fld>
            <a:endParaRPr lang="en-US"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7" dur="500"/>
                                        <p:tgtEl>
                                          <p:spTgt spid="5734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10" dur="500"/>
                                        <p:tgtEl>
                                          <p:spTgt spid="5734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13" dur="500"/>
                                        <p:tgtEl>
                                          <p:spTgt spid="57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内容占位符 2"/>
          <p:cNvSpPr>
            <a:spLocks noGrp="1"/>
          </p:cNvSpPr>
          <p:nvPr>
            <p:ph idx="1"/>
          </p:nvPr>
        </p:nvSpPr>
        <p:spPr>
          <a:xfrm>
            <a:off x="691661" y="1471246"/>
            <a:ext cx="7772400" cy="4572000"/>
          </a:xfrm>
        </p:spPr>
        <p:txBody>
          <a:bodyPr lIns="83796" tIns="41898" rIns="83796" bIns="41898" rtlCol="0">
            <a:normAutofit/>
          </a:bodyPr>
          <a:lstStyle/>
          <a:p>
            <a:pPr marL="342860" indent="-342860">
              <a:lnSpc>
                <a:spcPct val="150000"/>
              </a:lnSpc>
              <a:spcAft>
                <a:spcPts val="550"/>
              </a:spcAft>
              <a:buFont typeface="Wingdings 2"/>
              <a:buChar char="ß"/>
              <a:defRPr/>
            </a:pPr>
            <a:r>
              <a:rPr lang="zh-CN" altLang="en-US" dirty="0" smtClean="0">
                <a:latin typeface="Times New Roman" pitchFamily="18" charset="0"/>
                <a:cs typeface="Times New Roman" pitchFamily="18" charset="0"/>
              </a:rPr>
              <a:t>采用</a:t>
            </a:r>
            <a:r>
              <a:rPr lang="en-US" altLang="zh-CN" dirty="0" smtClean="0">
                <a:latin typeface="Times New Roman" pitchFamily="18" charset="0"/>
                <a:cs typeface="Times New Roman" pitchFamily="18" charset="0"/>
              </a:rPr>
              <a:t>Iris</a:t>
            </a:r>
            <a:r>
              <a:rPr lang="zh-CN" altLang="en-US" dirty="0" smtClean="0">
                <a:latin typeface="Times New Roman" pitchFamily="18" charset="0"/>
                <a:cs typeface="Times New Roman" pitchFamily="18" charset="0"/>
              </a:rPr>
              <a:t>样本集进行统计模拟（数据来源：加州大学</a:t>
            </a:r>
            <a:r>
              <a:rPr lang="en-US" altLang="zh-CN" dirty="0" smtClean="0">
                <a:latin typeface="Times New Roman" pitchFamily="18" charset="0"/>
                <a:cs typeface="Times New Roman" pitchFamily="18" charset="0"/>
              </a:rPr>
              <a:t>UCI Machine Learning </a:t>
            </a:r>
            <a:r>
              <a:rPr lang="zh-CN" altLang="en-US" dirty="0" smtClean="0">
                <a:latin typeface="Times New Roman" pitchFamily="18" charset="0"/>
                <a:cs typeface="Times New Roman" pitchFamily="18" charset="0"/>
              </a:rPr>
              <a:t>的数据库中</a:t>
            </a:r>
            <a:r>
              <a:rPr lang="en-US" altLang="zh-CN" dirty="0" smtClean="0">
                <a:latin typeface="Times New Roman" pitchFamily="18" charset="0"/>
                <a:cs typeface="Times New Roman" pitchFamily="18" charset="0"/>
              </a:rPr>
              <a:t>Iris</a:t>
            </a:r>
            <a:r>
              <a:rPr lang="zh-CN" altLang="en-US" dirty="0" smtClean="0">
                <a:latin typeface="Times New Roman" pitchFamily="18" charset="0"/>
                <a:cs typeface="Times New Roman" pitchFamily="18" charset="0"/>
              </a:rPr>
              <a:t>样本集）。</a:t>
            </a:r>
            <a:endParaRPr lang="en-US" altLang="zh-CN" dirty="0" smtClean="0">
              <a:latin typeface="Times New Roman" pitchFamily="18" charset="0"/>
              <a:cs typeface="Times New Roman" pitchFamily="18" charset="0"/>
            </a:endParaRPr>
          </a:p>
          <a:p>
            <a:pPr marL="342860" indent="-342860">
              <a:lnSpc>
                <a:spcPct val="150000"/>
              </a:lnSpc>
              <a:spcAft>
                <a:spcPts val="550"/>
              </a:spcAft>
              <a:buFont typeface="Wingdings 2"/>
              <a:buChar char="ß"/>
              <a:defRPr/>
            </a:pPr>
            <a:r>
              <a:rPr lang="en-US" altLang="zh-CN" dirty="0" smtClean="0">
                <a:latin typeface="Times New Roman" pitchFamily="18" charset="0"/>
                <a:cs typeface="Times New Roman" pitchFamily="18" charset="0"/>
              </a:rPr>
              <a:t>Iris</a:t>
            </a:r>
            <a:r>
              <a:rPr lang="zh-CN" altLang="en-US" dirty="0" smtClean="0">
                <a:latin typeface="Times New Roman" pitchFamily="18" charset="0"/>
                <a:cs typeface="Times New Roman" pitchFamily="18" charset="0"/>
              </a:rPr>
              <a:t>样本集是对</a:t>
            </a:r>
            <a:r>
              <a:rPr lang="en-US" altLang="zh-CN" dirty="0" smtClean="0">
                <a:latin typeface="Times New Roman" pitchFamily="18" charset="0"/>
                <a:cs typeface="Times New Roman" pitchFamily="18" charset="0"/>
              </a:rPr>
              <a:t>3</a:t>
            </a:r>
            <a:r>
              <a:rPr lang="zh-CN" altLang="en-US" dirty="0" smtClean="0">
                <a:latin typeface="Times New Roman" pitchFamily="18" charset="0"/>
                <a:cs typeface="Times New Roman" pitchFamily="18" charset="0"/>
              </a:rPr>
              <a:t>种鸢尾花：刚毛鸢</a:t>
            </a:r>
            <a:r>
              <a:rPr lang="en-US" altLang="zh-CN" dirty="0" smtClean="0">
                <a:latin typeface="Times New Roman" pitchFamily="18" charset="0"/>
                <a:cs typeface="Times New Roman" pitchFamily="18" charset="0"/>
              </a:rPr>
              <a:t>(</a:t>
            </a:r>
            <a:r>
              <a:rPr lang="en-US" altLang="zh-CN" dirty="0" err="1" smtClean="0">
                <a:latin typeface="Times New Roman" pitchFamily="18" charset="0"/>
                <a:cs typeface="Times New Roman" pitchFamily="18" charset="0"/>
              </a:rPr>
              <a:t>yuan</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尾花、变色鸢尾花、佛吉尼亚鸢尾花各抽取</a:t>
            </a:r>
            <a:r>
              <a:rPr lang="en-US" altLang="zh-CN" dirty="0" smtClean="0">
                <a:latin typeface="Times New Roman" pitchFamily="18" charset="0"/>
                <a:cs typeface="Times New Roman" pitchFamily="18" charset="0"/>
              </a:rPr>
              <a:t>50</a:t>
            </a:r>
            <a:r>
              <a:rPr lang="zh-CN" altLang="en-US" dirty="0" smtClean="0">
                <a:latin typeface="Times New Roman" pitchFamily="18" charset="0"/>
                <a:cs typeface="Times New Roman" pitchFamily="18" charset="0"/>
              </a:rPr>
              <a:t>个样本。属性是</a:t>
            </a:r>
            <a:r>
              <a:rPr lang="en-US" altLang="zh-CN" dirty="0" smtClean="0">
                <a:latin typeface="Times New Roman" pitchFamily="18" charset="0"/>
                <a:cs typeface="Times New Roman" pitchFamily="18" charset="0"/>
              </a:rPr>
              <a:t>sepal length in cm</a:t>
            </a:r>
            <a:r>
              <a:rPr lang="zh-CN" altLang="en-US" dirty="0" smtClean="0"/>
              <a:t>萼片长度</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sepal width in cm</a:t>
            </a:r>
            <a:r>
              <a:rPr lang="zh-CN" altLang="en-US" dirty="0" smtClean="0"/>
              <a:t>萼片宽度</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petal length in cm</a:t>
            </a:r>
            <a:r>
              <a:rPr lang="zh-CN" altLang="en-US" dirty="0" smtClean="0">
                <a:latin typeface="Times New Roman" pitchFamily="18" charset="0"/>
                <a:cs typeface="Times New Roman" pitchFamily="18" charset="0"/>
              </a:rPr>
              <a:t>花瓣长度、</a:t>
            </a:r>
            <a:r>
              <a:rPr lang="en-US" altLang="zh-CN" dirty="0" smtClean="0">
                <a:latin typeface="Times New Roman" pitchFamily="18" charset="0"/>
                <a:cs typeface="Times New Roman" pitchFamily="18" charset="0"/>
              </a:rPr>
              <a:t>petal width in cm</a:t>
            </a:r>
            <a:r>
              <a:rPr lang="zh-CN" altLang="en-US" dirty="0" smtClean="0">
                <a:latin typeface="Times New Roman" pitchFamily="18" charset="0"/>
                <a:cs typeface="Times New Roman" pitchFamily="18" charset="0"/>
              </a:rPr>
              <a:t>花瓣宽度。</a:t>
            </a:r>
          </a:p>
        </p:txBody>
      </p:sp>
      <p:sp>
        <p:nvSpPr>
          <p:cNvPr id="68612" name="灯片编号占位符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C54DD14-4484-4C72-B536-0590FB692E27}" type="slidenum">
              <a:rPr lang="en-US" altLang="zh-CN">
                <a:ea typeface="宋体" charset="-122"/>
              </a:rPr>
              <a:pPr/>
              <a:t>121</a:t>
            </a:fld>
            <a:endParaRPr lang="en-US" altLang="zh-CN" dirty="0">
              <a:ea typeface="宋体" charset="-122"/>
            </a:endParaRPr>
          </a:p>
        </p:txBody>
      </p:sp>
      <p:sp>
        <p:nvSpPr>
          <p:cNvPr id="6" name="标题 1"/>
          <p:cNvSpPr txBox="1">
            <a:spLocks/>
          </p:cNvSpPr>
          <p:nvPr/>
        </p:nvSpPr>
        <p:spPr>
          <a:xfrm>
            <a:off x="437170" y="155908"/>
            <a:ext cx="7467840" cy="1143245"/>
          </a:xfrm>
          <a:prstGeom prst="rect">
            <a:avLst/>
          </a:prstGeom>
        </p:spPr>
        <p:txBody>
          <a:bodyPr lIns="91429" tIns="45715" rIns="91429" bIns="45715" anchor="b">
            <a:normAutofit/>
          </a:bodyPr>
          <a:lstStyle/>
          <a:p>
            <a:pPr eaLnBrk="0" hangingPunct="0">
              <a:defRPr/>
            </a:pPr>
            <a:r>
              <a:rPr lang="zh-CN" altLang="en-US" sz="3000" cap="small" dirty="0">
                <a:solidFill>
                  <a:schemeClr val="tx2"/>
                </a:solidFill>
                <a:latin typeface="+mj-lt"/>
                <a:ea typeface="+mj-ea"/>
                <a:cs typeface="+mj-cs"/>
              </a:rPr>
              <a:t>等宽直方图离散化的应用</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idx="1"/>
          </p:nvPr>
        </p:nvSpPr>
        <p:spPr>
          <a:xfrm>
            <a:off x="491650" y="846838"/>
            <a:ext cx="7467840" cy="5170422"/>
          </a:xfrm>
        </p:spPr>
        <p:txBody>
          <a:bodyPr lIns="83796" tIns="41898" rIns="83796" bIns="41898"/>
          <a:lstStyle/>
          <a:p>
            <a:pPr>
              <a:spcAft>
                <a:spcPts val="1100"/>
              </a:spcAft>
            </a:pPr>
            <a:r>
              <a:rPr lang="zh-CN" altLang="en-US" sz="2900" dirty="0" smtClean="0">
                <a:latin typeface="Times New Roman" pitchFamily="18" charset="0"/>
                <a:cs typeface="Times New Roman" pitchFamily="18" charset="0"/>
              </a:rPr>
              <a:t>以花萼长（</a:t>
            </a:r>
            <a:r>
              <a:rPr lang="en-US" sz="2900" dirty="0" smtClean="0">
                <a:latin typeface="Times New Roman" pitchFamily="18" charset="0"/>
                <a:ea typeface="宋体" charset="-122"/>
                <a:cs typeface="Times New Roman" pitchFamily="18" charset="0"/>
              </a:rPr>
              <a:t> </a:t>
            </a:r>
            <a:r>
              <a:rPr lang="en-US" altLang="zh-CN" sz="2900" dirty="0" smtClean="0">
                <a:latin typeface="Times New Roman" pitchFamily="18" charset="0"/>
                <a:cs typeface="Times New Roman" pitchFamily="18" charset="0"/>
              </a:rPr>
              <a:t>sepal length in cm </a:t>
            </a:r>
            <a:r>
              <a:rPr lang="zh-CN" altLang="en-US" sz="2900" dirty="0" smtClean="0">
                <a:latin typeface="Times New Roman" pitchFamily="18" charset="0"/>
                <a:cs typeface="Times New Roman" pitchFamily="18" charset="0"/>
              </a:rPr>
              <a:t>）属性为例，来进行连续型值属性的离散化。</a:t>
            </a:r>
          </a:p>
          <a:p>
            <a:pPr>
              <a:spcAft>
                <a:spcPts val="1100"/>
              </a:spcAft>
              <a:buNone/>
            </a:pPr>
            <a:r>
              <a:rPr lang="zh-CN" altLang="en-US" sz="2900" dirty="0" smtClean="0"/>
              <a:t>具体步骤为如下：</a:t>
            </a:r>
            <a:endParaRPr lang="en-US" altLang="zh-CN" sz="2900" dirty="0" smtClean="0"/>
          </a:p>
          <a:p>
            <a:pPr>
              <a:spcAft>
                <a:spcPts val="1100"/>
              </a:spcAft>
            </a:pPr>
            <a:r>
              <a:rPr lang="zh-CN" altLang="en-US" sz="2900" dirty="0" smtClean="0"/>
              <a:t>（</a:t>
            </a:r>
            <a:r>
              <a:rPr lang="en-US" altLang="zh-CN" sz="2900" dirty="0" smtClean="0"/>
              <a:t>1</a:t>
            </a:r>
            <a:r>
              <a:rPr lang="zh-CN" altLang="en-US" sz="2900" dirty="0" smtClean="0"/>
              <a:t>）对要离散化的属性的连续值排序。</a:t>
            </a:r>
          </a:p>
          <a:p>
            <a:pPr>
              <a:spcAft>
                <a:spcPts val="1100"/>
              </a:spcAft>
            </a:pPr>
            <a:r>
              <a:rPr lang="zh-CN" altLang="en-US" sz="2900" dirty="0" smtClean="0"/>
              <a:t>（</a:t>
            </a:r>
            <a:r>
              <a:rPr lang="en-US" altLang="zh-CN" sz="2900" dirty="0" smtClean="0"/>
              <a:t>2</a:t>
            </a:r>
            <a:r>
              <a:rPr lang="zh-CN" altLang="en-US" sz="2900" dirty="0" smtClean="0"/>
              <a:t>）根据一定的规则产生候选断点集，构造初始区间。</a:t>
            </a:r>
            <a:endParaRPr lang="en-US" altLang="zh-CN" sz="2900" dirty="0" smtClean="0"/>
          </a:p>
          <a:p>
            <a:pPr>
              <a:spcAft>
                <a:spcPts val="1100"/>
              </a:spcAft>
            </a:pPr>
            <a:endParaRPr lang="zh-CN" altLang="en-US" sz="2900" dirty="0" smtClean="0"/>
          </a:p>
        </p:txBody>
      </p:sp>
      <p:sp>
        <p:nvSpPr>
          <p:cNvPr id="69636"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2A5075A-E398-4DE4-AF8D-E6312C979C1B}" type="slidenum">
              <a:rPr lang="en-US" altLang="zh-CN">
                <a:ea typeface="宋体" charset="-122"/>
              </a:rPr>
              <a:pPr/>
              <a:t>122</a:t>
            </a:fld>
            <a:endParaRPr lang="en-US" altLang="zh-CN" dirty="0">
              <a:ea typeface="宋体" charset="-122"/>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a:xfrm>
            <a:off x="456481" y="1104892"/>
            <a:ext cx="7467840" cy="5369567"/>
          </a:xfrm>
        </p:spPr>
        <p:txBody>
          <a:bodyPr lIns="83796" tIns="41898" rIns="83796" bIns="41898"/>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p:txBody>
      </p:sp>
      <p:sp>
        <p:nvSpPr>
          <p:cNvPr id="70660" name="灯片编号占位符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C82011A-A307-472A-9672-63979A744F92}" type="slidenum">
              <a:rPr lang="en-US" altLang="zh-CN">
                <a:ea typeface="宋体" charset="-122"/>
              </a:rPr>
              <a:pPr/>
              <a:t>123</a:t>
            </a:fld>
            <a:endParaRPr lang="en-US" altLang="zh-CN" dirty="0">
              <a:ea typeface="宋体" charset="-122"/>
            </a:endParaRPr>
          </a:p>
        </p:txBody>
      </p:sp>
      <p:graphicFrame>
        <p:nvGraphicFramePr>
          <p:cNvPr id="6" name="表格 5"/>
          <p:cNvGraphicFramePr>
            <a:graphicFrameLocks noGrp="1"/>
          </p:cNvGraphicFramePr>
          <p:nvPr/>
        </p:nvGraphicFramePr>
        <p:xfrm>
          <a:off x="489600" y="1503184"/>
          <a:ext cx="7711200" cy="3651016"/>
        </p:xfrm>
        <a:graphic>
          <a:graphicData uri="http://schemas.openxmlformats.org/drawingml/2006/table">
            <a:tbl>
              <a:tblPr firstRow="1" bandRow="1">
                <a:tableStyleId>{2D5ABB26-0587-4C30-8999-92F81FD0307C}</a:tableStyleId>
              </a:tblPr>
              <a:tblGrid>
                <a:gridCol w="771120"/>
                <a:gridCol w="771120"/>
                <a:gridCol w="771120"/>
                <a:gridCol w="771120"/>
                <a:gridCol w="771120"/>
                <a:gridCol w="771120"/>
                <a:gridCol w="771120"/>
                <a:gridCol w="771120"/>
                <a:gridCol w="771120"/>
                <a:gridCol w="771120"/>
              </a:tblGrid>
              <a:tr h="456377">
                <a:tc>
                  <a:txBody>
                    <a:bodyPr/>
                    <a:lstStyle/>
                    <a:p>
                      <a:r>
                        <a:rPr lang="zh-CN" altLang="en-US" sz="1700" dirty="0" smtClean="0"/>
                        <a:t>数值</a:t>
                      </a:r>
                      <a:endParaRPr lang="zh-CN" altLang="en-US" sz="1700" dirty="0"/>
                    </a:p>
                  </a:txBody>
                  <a:tcPr marL="82943" marR="82943" marT="42484" marB="4248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700" dirty="0" smtClean="0"/>
                        <a:t>频数</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700" dirty="0" smtClean="0"/>
                        <a:t>数值</a:t>
                      </a:r>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700" dirty="0" smtClean="0"/>
                        <a:t>频数</a:t>
                      </a:r>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700" dirty="0" smtClean="0"/>
                        <a:t>数值</a:t>
                      </a:r>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700" dirty="0" smtClean="0"/>
                        <a:t>频数</a:t>
                      </a:r>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700" dirty="0" smtClean="0"/>
                        <a:t>数值</a:t>
                      </a:r>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700" dirty="0" smtClean="0"/>
                        <a:t>频数</a:t>
                      </a:r>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700" dirty="0" smtClean="0"/>
                        <a:t>数值</a:t>
                      </a:r>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700" dirty="0" smtClean="0"/>
                        <a:t>频数</a:t>
                      </a:r>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377">
                <a:tc>
                  <a:txBody>
                    <a:bodyPr/>
                    <a:lstStyle/>
                    <a:p>
                      <a:r>
                        <a:rPr lang="en-US" altLang="zh-CN" sz="1700" dirty="0" smtClean="0"/>
                        <a:t>4.3</a:t>
                      </a:r>
                      <a:endParaRPr lang="zh-CN" altLang="en-US" sz="1700" dirty="0"/>
                    </a:p>
                  </a:txBody>
                  <a:tcPr marL="82943" marR="82943" marT="42484" marB="4248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1</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5</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10</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5.7</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8</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6.4</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7</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7.1</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1</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377">
                <a:tc>
                  <a:txBody>
                    <a:bodyPr/>
                    <a:lstStyle/>
                    <a:p>
                      <a:r>
                        <a:rPr lang="en-US" altLang="zh-CN" sz="1700" dirty="0" smtClean="0"/>
                        <a:t>4.4</a:t>
                      </a:r>
                      <a:endParaRPr lang="zh-CN" altLang="en-US" sz="1700" dirty="0"/>
                    </a:p>
                  </a:txBody>
                  <a:tcPr marL="82943" marR="82943" marT="42484" marB="4248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3</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5.1</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9</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5.8</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7</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6.5</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5</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7.2</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3</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377">
                <a:tc>
                  <a:txBody>
                    <a:bodyPr/>
                    <a:lstStyle/>
                    <a:p>
                      <a:r>
                        <a:rPr lang="en-US" altLang="zh-CN" sz="1700" dirty="0" smtClean="0"/>
                        <a:t>4.5</a:t>
                      </a:r>
                      <a:endParaRPr lang="zh-CN" altLang="en-US" sz="1700" dirty="0"/>
                    </a:p>
                  </a:txBody>
                  <a:tcPr marL="82943" marR="82943" marT="42484" marB="4248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1</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5.2</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4</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5.9</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3</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6.6</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2</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7.3</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1</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377">
                <a:tc>
                  <a:txBody>
                    <a:bodyPr/>
                    <a:lstStyle/>
                    <a:p>
                      <a:r>
                        <a:rPr lang="en-US" altLang="zh-CN" sz="1700" dirty="0" smtClean="0"/>
                        <a:t>4.6</a:t>
                      </a:r>
                      <a:endParaRPr lang="zh-CN" altLang="en-US" sz="1700" dirty="0"/>
                    </a:p>
                  </a:txBody>
                  <a:tcPr marL="82943" marR="82943" marT="42484" marB="4248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4</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5.3</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1</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6</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6</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6.7</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8</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7.4</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1</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377">
                <a:tc>
                  <a:txBody>
                    <a:bodyPr/>
                    <a:lstStyle/>
                    <a:p>
                      <a:r>
                        <a:rPr lang="en-US" altLang="zh-CN" sz="1700" dirty="0" smtClean="0"/>
                        <a:t>4.7</a:t>
                      </a:r>
                      <a:endParaRPr lang="zh-CN" altLang="en-US" sz="1700" dirty="0"/>
                    </a:p>
                  </a:txBody>
                  <a:tcPr marL="82943" marR="82943" marT="42484" marB="4248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2</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5.4</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6</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6.1</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6</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6.8</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3</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7.6</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1</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377">
                <a:tc>
                  <a:txBody>
                    <a:bodyPr/>
                    <a:lstStyle/>
                    <a:p>
                      <a:r>
                        <a:rPr lang="en-US" altLang="zh-CN" sz="1700" dirty="0" smtClean="0"/>
                        <a:t>4.8</a:t>
                      </a:r>
                      <a:endParaRPr lang="zh-CN" altLang="en-US" sz="1700" dirty="0"/>
                    </a:p>
                  </a:txBody>
                  <a:tcPr marL="82943" marR="82943" marT="42484" marB="4248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5</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5.5</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7</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6.2</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4</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6.9</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4</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7.7</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4</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6377">
                <a:tc>
                  <a:txBody>
                    <a:bodyPr/>
                    <a:lstStyle/>
                    <a:p>
                      <a:r>
                        <a:rPr lang="en-US" altLang="zh-CN" sz="1700" dirty="0" smtClean="0"/>
                        <a:t>4.9</a:t>
                      </a:r>
                      <a:endParaRPr lang="zh-CN" altLang="en-US" sz="1700" dirty="0"/>
                    </a:p>
                  </a:txBody>
                  <a:tcPr marL="82943" marR="82943" marT="42484" marB="4248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6</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5.6</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6</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6.3</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9</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7</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1</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38100" cap="flat" cmpd="sng" algn="ctr">
                      <a:solidFill>
                        <a:srgbClr val="FF33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7.9</a:t>
                      </a:r>
                      <a:endParaRPr lang="zh-CN" altLang="en-US" sz="1700" dirty="0"/>
                    </a:p>
                  </a:txBody>
                  <a:tcPr marL="82943" marR="82943" marT="42484" marB="42484">
                    <a:lnL w="38100" cap="flat" cmpd="sng" algn="ctr">
                      <a:solidFill>
                        <a:srgbClr val="FF33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700" dirty="0" smtClean="0"/>
                        <a:t>1</a:t>
                      </a:r>
                      <a:endParaRPr lang="zh-CN" altLang="en-US" sz="17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1"/>
          </p:nvPr>
        </p:nvSpPr>
        <p:spPr>
          <a:xfrm>
            <a:off x="424800" y="1038510"/>
            <a:ext cx="4665600" cy="4807533"/>
          </a:xfrm>
        </p:spPr>
        <p:txBody>
          <a:bodyPr lIns="83796" tIns="41898" rIns="83796" bIns="41898" rtlCol="0">
            <a:normAutofit/>
          </a:bodyPr>
          <a:lstStyle/>
          <a:p>
            <a:pPr marL="342860" indent="-342860">
              <a:spcAft>
                <a:spcPts val="1100"/>
              </a:spcAft>
              <a:buNone/>
              <a:defRPr/>
            </a:pPr>
            <a:r>
              <a:rPr lang="zh-CN" altLang="en-US" dirty="0" smtClean="0"/>
              <a:t>（</a:t>
            </a:r>
            <a:r>
              <a:rPr lang="en-US" altLang="zh-CN" dirty="0" smtClean="0"/>
              <a:t>3</a:t>
            </a:r>
            <a:r>
              <a:rPr lang="zh-CN" altLang="en-US" dirty="0" smtClean="0"/>
              <a:t>）按照合并的规则，合并相邻的初始区间。</a:t>
            </a:r>
            <a:endParaRPr lang="en-US" altLang="zh-CN" dirty="0" smtClean="0"/>
          </a:p>
          <a:p>
            <a:pPr marL="342860" indent="-342860">
              <a:spcAft>
                <a:spcPts val="1100"/>
              </a:spcAft>
              <a:buFont typeface="Wingdings 2"/>
              <a:buChar char="ß"/>
              <a:defRPr/>
            </a:pPr>
            <a:r>
              <a:rPr lang="zh-CN" altLang="en-US" dirty="0" smtClean="0"/>
              <a:t>根据斯特杰公式有：</a:t>
            </a:r>
            <a:r>
              <a:rPr lang="en-US" altLang="zh-CN" dirty="0" smtClean="0"/>
              <a:t>n=1+3.3lgN=1+3.3lg150≈8</a:t>
            </a:r>
          </a:p>
          <a:p>
            <a:pPr marL="342860" indent="-342860">
              <a:spcAft>
                <a:spcPts val="1100"/>
              </a:spcAft>
              <a:buFont typeface="Wingdings 2"/>
              <a:buChar char="ß"/>
              <a:defRPr/>
            </a:pPr>
            <a:r>
              <a:rPr lang="zh-CN" altLang="en-US" dirty="0" smtClean="0"/>
              <a:t>那么，</a:t>
            </a:r>
            <a:endParaRPr lang="en-US" altLang="zh-CN" dirty="0" smtClean="0"/>
          </a:p>
          <a:p>
            <a:pPr marL="342860" indent="-342860">
              <a:spcAft>
                <a:spcPts val="1100"/>
              </a:spcAft>
              <a:buNone/>
              <a:defRPr/>
            </a:pPr>
            <a:r>
              <a:rPr lang="zh-CN" altLang="en-US" dirty="0" smtClean="0"/>
              <a:t>组距为  </a:t>
            </a:r>
            <a:r>
              <a:rPr lang="en-US" altLang="zh-CN" dirty="0" smtClean="0"/>
              <a:t>d=R/n</a:t>
            </a:r>
          </a:p>
          <a:p>
            <a:pPr marL="342860" indent="-342860">
              <a:spcAft>
                <a:spcPts val="1100"/>
              </a:spcAft>
              <a:buNone/>
              <a:defRPr/>
            </a:pPr>
            <a:r>
              <a:rPr lang="en-US" altLang="zh-CN" dirty="0" smtClean="0"/>
              <a:t>         =(7.9-4.3)/8=0.45</a:t>
            </a:r>
          </a:p>
          <a:p>
            <a:pPr marL="342860" indent="-342860">
              <a:spcAft>
                <a:spcPts val="1100"/>
              </a:spcAft>
              <a:buFont typeface="Wingdings 2"/>
              <a:buChar char="ß"/>
              <a:defRPr/>
            </a:pPr>
            <a:r>
              <a:rPr lang="zh-CN" altLang="en-US" dirty="0" smtClean="0"/>
              <a:t>现分组如右：</a:t>
            </a:r>
            <a:endParaRPr lang="en-US" altLang="zh-CN" dirty="0" smtClean="0"/>
          </a:p>
          <a:p>
            <a:pPr marL="342860" indent="-342860">
              <a:spcAft>
                <a:spcPts val="1100"/>
              </a:spcAft>
              <a:buFont typeface="Wingdings 2"/>
              <a:buChar char="ß"/>
              <a:defRPr/>
            </a:pPr>
            <a:endParaRPr lang="zh-CN" altLang="en-US" dirty="0" smtClean="0"/>
          </a:p>
        </p:txBody>
      </p:sp>
      <p:sp>
        <p:nvSpPr>
          <p:cNvPr id="71684" name="灯片编号占位符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75B5221-F66D-4527-BC55-14759A9D17C8}" type="slidenum">
              <a:rPr lang="en-US" altLang="zh-CN">
                <a:ea typeface="宋体" charset="-122"/>
              </a:rPr>
              <a:pPr/>
              <a:t>124</a:t>
            </a:fld>
            <a:endParaRPr lang="en-US" altLang="zh-CN" dirty="0">
              <a:ea typeface="宋体" charset="-122"/>
            </a:endParaRPr>
          </a:p>
        </p:txBody>
      </p:sp>
      <p:graphicFrame>
        <p:nvGraphicFramePr>
          <p:cNvPr id="6" name="表格 5"/>
          <p:cNvGraphicFramePr>
            <a:graphicFrameLocks noGrp="1"/>
          </p:cNvGraphicFramePr>
          <p:nvPr/>
        </p:nvGraphicFramePr>
        <p:xfrm>
          <a:off x="5220001" y="1436802"/>
          <a:ext cx="3175200" cy="3823605"/>
        </p:xfrm>
        <a:graphic>
          <a:graphicData uri="http://schemas.openxmlformats.org/drawingml/2006/table">
            <a:tbl>
              <a:tblPr firstRow="1" bandRow="1">
                <a:tableStyleId>{2D5ABB26-0587-4C30-8999-92F81FD0307C}</a:tableStyleId>
              </a:tblPr>
              <a:tblGrid>
                <a:gridCol w="1757700"/>
                <a:gridCol w="1417500"/>
              </a:tblGrid>
              <a:tr h="424845">
                <a:tc>
                  <a:txBody>
                    <a:bodyPr/>
                    <a:lstStyle/>
                    <a:p>
                      <a:r>
                        <a:rPr lang="zh-CN" altLang="en-US" sz="2200" dirty="0" smtClean="0"/>
                        <a:t>分组</a:t>
                      </a:r>
                      <a:endParaRPr lang="zh-CN" altLang="en-US" sz="2200" dirty="0"/>
                    </a:p>
                  </a:txBody>
                  <a:tcPr marL="82943" marR="82943" marT="42484" marB="4248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200" dirty="0" smtClean="0"/>
                        <a:t>频数</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4845">
                <a:tc>
                  <a:txBody>
                    <a:bodyPr/>
                    <a:lstStyle/>
                    <a:p>
                      <a:pPr algn="l" fontAlgn="ctr"/>
                      <a:r>
                        <a:rPr lang="en-US" altLang="zh-CN" sz="2200" b="0" i="0" u="none" strike="noStrike" dirty="0" smtClean="0">
                          <a:latin typeface="Times New Roman"/>
                        </a:rPr>
                        <a:t>4.3~4.75</a:t>
                      </a:r>
                      <a:endParaRPr lang="en-US" altLang="zh-CN" sz="2200" b="0" i="0" u="none" strike="noStrike" dirty="0">
                        <a:latin typeface="Times New Roman"/>
                      </a:endParaRPr>
                    </a:p>
                  </a:txBody>
                  <a:tcPr marL="8640" marR="8640" marT="8851"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11</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4845">
                <a:tc>
                  <a:txBody>
                    <a:bodyPr/>
                    <a:lstStyle/>
                    <a:p>
                      <a:pPr algn="l" fontAlgn="b"/>
                      <a:r>
                        <a:rPr lang="en-US" altLang="zh-CN" sz="2200" b="0" i="0" u="none" strike="noStrike" dirty="0" smtClean="0">
                          <a:latin typeface="Times New Roman"/>
                        </a:rPr>
                        <a:t>4.75~5.2</a:t>
                      </a:r>
                      <a:endParaRPr lang="en-US" altLang="zh-CN" sz="22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30</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4845">
                <a:tc>
                  <a:txBody>
                    <a:bodyPr/>
                    <a:lstStyle/>
                    <a:p>
                      <a:pPr algn="l" fontAlgn="b"/>
                      <a:r>
                        <a:rPr lang="en-US" altLang="zh-CN" sz="2200" b="0" i="0" u="none" strike="noStrike" dirty="0" smtClean="0">
                          <a:latin typeface="Times New Roman"/>
                        </a:rPr>
                        <a:t>5.2~5.65</a:t>
                      </a:r>
                      <a:endParaRPr lang="en-US" altLang="zh-CN" sz="22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24</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4845">
                <a:tc>
                  <a:txBody>
                    <a:bodyPr/>
                    <a:lstStyle/>
                    <a:p>
                      <a:pPr algn="l" fontAlgn="b"/>
                      <a:r>
                        <a:rPr lang="en-US" altLang="zh-CN" sz="2200" b="0" i="0" u="none" strike="noStrike" dirty="0" smtClean="0">
                          <a:latin typeface="Times New Roman"/>
                        </a:rPr>
                        <a:t>5.65~6.1</a:t>
                      </a:r>
                      <a:endParaRPr lang="en-US" altLang="zh-CN" sz="22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24</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4845">
                <a:tc>
                  <a:txBody>
                    <a:bodyPr/>
                    <a:lstStyle/>
                    <a:p>
                      <a:pPr algn="l" fontAlgn="b"/>
                      <a:r>
                        <a:rPr lang="en-US" altLang="zh-CN" sz="2200" b="0" i="0" u="none" strike="noStrike" dirty="0" smtClean="0">
                          <a:latin typeface="Times New Roman"/>
                        </a:rPr>
                        <a:t>6.1~6.55</a:t>
                      </a:r>
                      <a:endParaRPr lang="en-US" altLang="zh-CN" sz="22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31</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4845">
                <a:tc>
                  <a:txBody>
                    <a:bodyPr/>
                    <a:lstStyle/>
                    <a:p>
                      <a:pPr algn="l" fontAlgn="b"/>
                      <a:r>
                        <a:rPr lang="en-US" altLang="zh-CN" sz="2200" b="0" i="0" u="none" strike="noStrike" dirty="0" smtClean="0">
                          <a:latin typeface="Times New Roman"/>
                        </a:rPr>
                        <a:t>6.55~7</a:t>
                      </a:r>
                      <a:endParaRPr lang="en-US" altLang="zh-CN" sz="22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17</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4845">
                <a:tc>
                  <a:txBody>
                    <a:bodyPr/>
                    <a:lstStyle/>
                    <a:p>
                      <a:pPr algn="l" fontAlgn="b"/>
                      <a:r>
                        <a:rPr lang="en-US" altLang="zh-CN" sz="2200" b="0" i="0" u="none" strike="noStrike" dirty="0" smtClean="0">
                          <a:latin typeface="Times New Roman"/>
                        </a:rPr>
                        <a:t>7~7.45</a:t>
                      </a:r>
                      <a:endParaRPr lang="en-US" altLang="zh-CN" sz="22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7</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4845">
                <a:tc>
                  <a:txBody>
                    <a:bodyPr/>
                    <a:lstStyle/>
                    <a:p>
                      <a:pPr algn="l" fontAlgn="b"/>
                      <a:r>
                        <a:rPr lang="en-US" altLang="zh-CN" sz="2200" b="0" i="0" u="none" strike="noStrike" dirty="0" smtClean="0">
                          <a:latin typeface="Times New Roman"/>
                        </a:rPr>
                        <a:t>7.45~7.9</a:t>
                      </a:r>
                      <a:endParaRPr lang="en-US" altLang="zh-CN" sz="22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6</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p:cNvSpPr>
          <p:nvPr>
            <p:ph idx="1"/>
          </p:nvPr>
        </p:nvSpPr>
        <p:spPr>
          <a:xfrm>
            <a:off x="561988" y="819435"/>
            <a:ext cx="7467840" cy="5104039"/>
          </a:xfrm>
        </p:spPr>
        <p:txBody>
          <a:bodyPr lIns="83796" tIns="41898" rIns="83796" bIns="41898"/>
          <a:lstStyle/>
          <a:p>
            <a:pPr>
              <a:lnSpc>
                <a:spcPct val="150000"/>
              </a:lnSpc>
              <a:spcAft>
                <a:spcPts val="1100"/>
              </a:spcAft>
            </a:pPr>
            <a:r>
              <a:rPr lang="zh-CN" altLang="en-US" sz="2900" dirty="0" smtClean="0"/>
              <a:t>（</a:t>
            </a:r>
            <a:r>
              <a:rPr lang="en-US" altLang="zh-CN" sz="2900" dirty="0" smtClean="0"/>
              <a:t>4</a:t>
            </a:r>
            <a:r>
              <a:rPr lang="zh-CN" altLang="en-US" sz="2900" dirty="0" smtClean="0"/>
              <a:t>）制定停止标准，使得合并一直进行到符合停止标准为止。</a:t>
            </a:r>
          </a:p>
          <a:p>
            <a:pPr>
              <a:lnSpc>
                <a:spcPct val="150000"/>
              </a:lnSpc>
              <a:spcAft>
                <a:spcPts val="1100"/>
              </a:spcAft>
            </a:pPr>
            <a:r>
              <a:rPr lang="zh-CN" altLang="en-US" sz="2900" dirty="0" smtClean="0"/>
              <a:t>（</a:t>
            </a:r>
            <a:r>
              <a:rPr lang="en-US" altLang="zh-CN" sz="2900" dirty="0" smtClean="0"/>
              <a:t>5</a:t>
            </a:r>
            <a:r>
              <a:rPr lang="zh-CN" altLang="en-US" sz="2900" dirty="0" smtClean="0"/>
              <a:t>）防止过度拟合。</a:t>
            </a:r>
            <a:endParaRPr lang="en-US" altLang="zh-CN" sz="2900" dirty="0" smtClean="0"/>
          </a:p>
          <a:p>
            <a:pPr lvl="1">
              <a:lnSpc>
                <a:spcPct val="150000"/>
              </a:lnSpc>
              <a:spcAft>
                <a:spcPts val="1100"/>
              </a:spcAft>
            </a:pPr>
            <a:r>
              <a:rPr lang="zh-CN" altLang="en-US" sz="2700" dirty="0" smtClean="0"/>
              <a:t>为防止过度拟合，应使得每个区间的频数大于等于总体单位数的平方根。</a:t>
            </a:r>
            <a:endParaRPr lang="en-US" altLang="zh-CN" sz="2700" dirty="0" smtClean="0"/>
          </a:p>
          <a:p>
            <a:pPr lvl="1">
              <a:lnSpc>
                <a:spcPct val="150000"/>
              </a:lnSpc>
              <a:spcAft>
                <a:spcPts val="1100"/>
              </a:spcAft>
            </a:pPr>
            <a:r>
              <a:rPr lang="en-US" altLang="zh-CN" sz="2900" dirty="0" err="1" smtClean="0"/>
              <a:t>sqrt</a:t>
            </a:r>
            <a:r>
              <a:rPr lang="en-US" altLang="zh-CN" sz="2900" dirty="0" smtClean="0"/>
              <a:t>(150)≈12</a:t>
            </a:r>
            <a:endParaRPr lang="zh-CN" altLang="en-US" sz="2900" dirty="0" smtClean="0"/>
          </a:p>
        </p:txBody>
      </p:sp>
      <p:sp>
        <p:nvSpPr>
          <p:cNvPr id="72708" name="灯片编号占位符 10"/>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A0057E1-9D51-4C59-A15B-F6ADCE5581E5}" type="slidenum">
              <a:rPr lang="en-US" altLang="zh-CN">
                <a:ea typeface="宋体" charset="-122"/>
              </a:rPr>
              <a:pPr/>
              <a:t>125</a:t>
            </a:fld>
            <a:endParaRPr lang="en-US" altLang="zh-CN" dirty="0">
              <a:ea typeface="宋体"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1C63B45-81B0-4C83-92E9-36FFD09EBB4A}" type="slidenum">
              <a:rPr lang="en-US" altLang="zh-CN">
                <a:ea typeface="宋体" charset="-122"/>
              </a:rPr>
              <a:pPr/>
              <a:t>126</a:t>
            </a:fld>
            <a:endParaRPr lang="en-US" altLang="zh-CN" dirty="0">
              <a:ea typeface="宋体" charset="-122"/>
            </a:endParaRPr>
          </a:p>
        </p:txBody>
      </p:sp>
      <p:graphicFrame>
        <p:nvGraphicFramePr>
          <p:cNvPr id="6" name="表格 5"/>
          <p:cNvGraphicFramePr>
            <a:graphicFrameLocks noGrp="1"/>
          </p:cNvGraphicFramePr>
          <p:nvPr/>
        </p:nvGraphicFramePr>
        <p:xfrm>
          <a:off x="1591200" y="1370420"/>
          <a:ext cx="4665600" cy="4779504"/>
        </p:xfrm>
        <a:graphic>
          <a:graphicData uri="http://schemas.openxmlformats.org/drawingml/2006/table">
            <a:tbl>
              <a:tblPr firstRow="1" bandRow="1">
                <a:tableStyleId>{2D5ABB26-0587-4C30-8999-92F81FD0307C}</a:tableStyleId>
              </a:tblPr>
              <a:tblGrid>
                <a:gridCol w="2582743"/>
                <a:gridCol w="2082857"/>
              </a:tblGrid>
              <a:tr h="531056">
                <a:tc>
                  <a:txBody>
                    <a:bodyPr/>
                    <a:lstStyle/>
                    <a:p>
                      <a:r>
                        <a:rPr lang="zh-CN" altLang="en-US" sz="2200" dirty="0" smtClean="0"/>
                        <a:t>分组</a:t>
                      </a:r>
                      <a:endParaRPr lang="zh-CN" altLang="en-US" sz="2200" dirty="0"/>
                    </a:p>
                  </a:txBody>
                  <a:tcPr marL="82943" marR="82943" marT="42484" marB="4248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200" dirty="0" smtClean="0"/>
                        <a:t>频数</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056">
                <a:tc>
                  <a:txBody>
                    <a:bodyPr/>
                    <a:lstStyle/>
                    <a:p>
                      <a:pPr algn="l" fontAlgn="ctr"/>
                      <a:r>
                        <a:rPr lang="en-US" altLang="zh-CN" sz="2200" b="0" i="0" u="none" strike="noStrike" dirty="0" smtClean="0">
                          <a:latin typeface="Times New Roman"/>
                        </a:rPr>
                        <a:t>4.3~4.75</a:t>
                      </a:r>
                      <a:endParaRPr lang="en-US" altLang="zh-CN" sz="2200" b="0" i="0" u="none" strike="noStrike" dirty="0">
                        <a:latin typeface="Times New Roman"/>
                      </a:endParaRPr>
                    </a:p>
                  </a:txBody>
                  <a:tcPr marL="8640" marR="8640" marT="8851"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11</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056">
                <a:tc>
                  <a:txBody>
                    <a:bodyPr/>
                    <a:lstStyle/>
                    <a:p>
                      <a:pPr algn="l" fontAlgn="b"/>
                      <a:r>
                        <a:rPr lang="en-US" altLang="zh-CN" sz="2200" b="0" i="0" u="none" strike="noStrike" dirty="0" smtClean="0">
                          <a:latin typeface="Times New Roman"/>
                        </a:rPr>
                        <a:t>4.75~5.2</a:t>
                      </a:r>
                      <a:endParaRPr lang="en-US" altLang="zh-CN" sz="22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30</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056">
                <a:tc>
                  <a:txBody>
                    <a:bodyPr/>
                    <a:lstStyle/>
                    <a:p>
                      <a:pPr algn="l" fontAlgn="b"/>
                      <a:r>
                        <a:rPr lang="en-US" altLang="zh-CN" sz="2200" b="0" i="0" u="none" strike="noStrike" dirty="0" smtClean="0">
                          <a:latin typeface="Times New Roman"/>
                        </a:rPr>
                        <a:t>5.2~5.65</a:t>
                      </a:r>
                      <a:endParaRPr lang="en-US" altLang="zh-CN" sz="22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24</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056">
                <a:tc>
                  <a:txBody>
                    <a:bodyPr/>
                    <a:lstStyle/>
                    <a:p>
                      <a:pPr algn="l" fontAlgn="b"/>
                      <a:r>
                        <a:rPr lang="en-US" altLang="zh-CN" sz="2200" b="0" i="0" u="none" strike="noStrike" dirty="0" smtClean="0">
                          <a:latin typeface="Times New Roman"/>
                        </a:rPr>
                        <a:t>5.65~6.1</a:t>
                      </a:r>
                      <a:endParaRPr lang="en-US" altLang="zh-CN" sz="22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24</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056">
                <a:tc>
                  <a:txBody>
                    <a:bodyPr/>
                    <a:lstStyle/>
                    <a:p>
                      <a:pPr algn="l" fontAlgn="b"/>
                      <a:r>
                        <a:rPr lang="en-US" altLang="zh-CN" sz="2200" b="0" i="0" u="none" strike="noStrike" dirty="0" smtClean="0">
                          <a:latin typeface="Times New Roman"/>
                        </a:rPr>
                        <a:t>6.1~6.55</a:t>
                      </a:r>
                      <a:endParaRPr lang="en-US" altLang="zh-CN" sz="22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31</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056">
                <a:tc>
                  <a:txBody>
                    <a:bodyPr/>
                    <a:lstStyle/>
                    <a:p>
                      <a:pPr algn="l" fontAlgn="b"/>
                      <a:r>
                        <a:rPr lang="en-US" altLang="zh-CN" sz="2200" b="0" i="0" u="none" strike="noStrike" dirty="0" smtClean="0">
                          <a:latin typeface="Times New Roman"/>
                        </a:rPr>
                        <a:t>6.55~7</a:t>
                      </a:r>
                      <a:endParaRPr lang="en-US" altLang="zh-CN" sz="22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17</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056">
                <a:tc>
                  <a:txBody>
                    <a:bodyPr/>
                    <a:lstStyle/>
                    <a:p>
                      <a:pPr algn="l" fontAlgn="b"/>
                      <a:r>
                        <a:rPr lang="en-US" altLang="zh-CN" sz="2200" b="0" i="0" u="none" strike="noStrike" dirty="0" smtClean="0">
                          <a:latin typeface="Times New Roman"/>
                        </a:rPr>
                        <a:t>7~7.45</a:t>
                      </a:r>
                      <a:endParaRPr lang="en-US" altLang="zh-CN" sz="22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7</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056">
                <a:tc>
                  <a:txBody>
                    <a:bodyPr/>
                    <a:lstStyle/>
                    <a:p>
                      <a:pPr algn="l" fontAlgn="b"/>
                      <a:r>
                        <a:rPr lang="en-US" altLang="zh-CN" sz="2200" b="0" i="0" u="none" strike="noStrike" dirty="0" smtClean="0">
                          <a:latin typeface="Times New Roman"/>
                        </a:rPr>
                        <a:t>7.45~7.9</a:t>
                      </a:r>
                      <a:endParaRPr lang="en-US" altLang="zh-CN" sz="22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6</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流程图: 过程 6"/>
          <p:cNvSpPr/>
          <p:nvPr/>
        </p:nvSpPr>
        <p:spPr>
          <a:xfrm>
            <a:off x="4183201" y="1901477"/>
            <a:ext cx="761760" cy="500077"/>
          </a:xfrm>
          <a:prstGeom prst="flowChartProcess">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3796" tIns="41898" rIns="83796" bIns="41898" anchor="ctr"/>
          <a:lstStyle/>
          <a:p>
            <a:pPr algn="ctr">
              <a:defRPr/>
            </a:pPr>
            <a:endParaRPr lang="zh-CN" altLang="en-US"/>
          </a:p>
        </p:txBody>
      </p:sp>
      <p:sp>
        <p:nvSpPr>
          <p:cNvPr id="8" name="流程图: 过程 7"/>
          <p:cNvSpPr/>
          <p:nvPr/>
        </p:nvSpPr>
        <p:spPr>
          <a:xfrm>
            <a:off x="4183201" y="5089288"/>
            <a:ext cx="761760" cy="497128"/>
          </a:xfrm>
          <a:prstGeom prst="flowChartProcess">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3796" tIns="41898" rIns="83796" bIns="41898" anchor="ctr"/>
          <a:lstStyle/>
          <a:p>
            <a:pPr algn="ctr">
              <a:defRPr/>
            </a:pPr>
            <a:endParaRPr lang="zh-CN" altLang="en-US"/>
          </a:p>
        </p:txBody>
      </p:sp>
      <p:sp>
        <p:nvSpPr>
          <p:cNvPr id="9" name="流程图: 过程 8"/>
          <p:cNvSpPr/>
          <p:nvPr/>
        </p:nvSpPr>
        <p:spPr>
          <a:xfrm>
            <a:off x="4183201" y="5620344"/>
            <a:ext cx="761760" cy="497128"/>
          </a:xfrm>
          <a:prstGeom prst="flowChartProcess">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3796" tIns="41898" rIns="83796" bIns="41898" anchor="ctr"/>
          <a:lstStyle/>
          <a:p>
            <a:pPr algn="ctr">
              <a:defRPr/>
            </a:pPr>
            <a:endParaRPr lang="zh-CN" alt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300" y="518478"/>
            <a:ext cx="7772400" cy="1143000"/>
          </a:xfrm>
        </p:spPr>
        <p:txBody>
          <a:bodyPr lIns="83796" tIns="41898" rIns="83796" rtlCol="0">
            <a:normAutofit fontScale="90000"/>
          </a:bodyPr>
          <a:lstStyle/>
          <a:p>
            <a:pPr>
              <a:defRPr/>
            </a:pPr>
            <a:r>
              <a:rPr lang="zh-CN" altLang="en-US" dirty="0" smtClean="0"/>
              <a:t>进行重新分组：使得每个区间的频数大于</a:t>
            </a:r>
            <a:r>
              <a:rPr lang="en-US" altLang="zh-CN" dirty="0" smtClean="0"/>
              <a:t>12</a:t>
            </a:r>
            <a:endParaRPr lang="zh-CN" altLang="en-US" dirty="0"/>
          </a:p>
        </p:txBody>
      </p:sp>
      <p:sp>
        <p:nvSpPr>
          <p:cNvPr id="74756" name="灯片编号占位符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FC34F4B-42A3-4335-8C20-5464B06CA0C2}" type="slidenum">
              <a:rPr lang="en-US" altLang="zh-CN">
                <a:ea typeface="宋体" charset="-122"/>
              </a:rPr>
              <a:pPr/>
              <a:t>127</a:t>
            </a:fld>
            <a:endParaRPr lang="en-US" altLang="zh-CN" dirty="0">
              <a:ea typeface="宋体" charset="-122"/>
            </a:endParaRPr>
          </a:p>
        </p:txBody>
      </p:sp>
      <p:graphicFrame>
        <p:nvGraphicFramePr>
          <p:cNvPr id="6" name="表格 5"/>
          <p:cNvGraphicFramePr>
            <a:graphicFrameLocks noGrp="1"/>
          </p:cNvGraphicFramePr>
          <p:nvPr/>
        </p:nvGraphicFramePr>
        <p:xfrm>
          <a:off x="2174400" y="2233386"/>
          <a:ext cx="3175200" cy="2124225"/>
        </p:xfrm>
        <a:graphic>
          <a:graphicData uri="http://schemas.openxmlformats.org/drawingml/2006/table">
            <a:tbl>
              <a:tblPr firstRow="1" bandRow="1">
                <a:tableStyleId>{2D5ABB26-0587-4C30-8999-92F81FD0307C}</a:tableStyleId>
              </a:tblPr>
              <a:tblGrid>
                <a:gridCol w="1215200"/>
                <a:gridCol w="980000"/>
                <a:gridCol w="980000"/>
              </a:tblGrid>
              <a:tr h="424845">
                <a:tc>
                  <a:txBody>
                    <a:bodyPr/>
                    <a:lstStyle/>
                    <a:p>
                      <a:r>
                        <a:rPr lang="zh-CN" altLang="en-US" sz="2200" dirty="0" smtClean="0"/>
                        <a:t>分组</a:t>
                      </a:r>
                      <a:endParaRPr lang="zh-CN" altLang="en-US" sz="2200" dirty="0"/>
                    </a:p>
                  </a:txBody>
                  <a:tcPr marL="82943" marR="82943" marT="42484" marB="4248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200" dirty="0" smtClean="0"/>
                        <a:t>频数</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200" dirty="0" smtClean="0"/>
                        <a:t>赋值</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4845">
                <a:tc>
                  <a:txBody>
                    <a:bodyPr/>
                    <a:lstStyle/>
                    <a:p>
                      <a:pPr algn="l" fontAlgn="ctr"/>
                      <a:r>
                        <a:rPr lang="en-US" altLang="zh-CN" sz="2200" b="0" i="0" u="none" strike="noStrike" dirty="0" smtClean="0">
                          <a:latin typeface="Times New Roman"/>
                        </a:rPr>
                        <a:t>4.3~5.2</a:t>
                      </a:r>
                      <a:endParaRPr lang="en-US" altLang="zh-CN" sz="2200" b="0" i="0" u="none" strike="noStrike" dirty="0">
                        <a:latin typeface="Times New Roman"/>
                      </a:endParaRPr>
                    </a:p>
                  </a:txBody>
                  <a:tcPr marL="8640" marR="8640" marT="8851"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41</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1</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4845">
                <a:tc>
                  <a:txBody>
                    <a:bodyPr/>
                    <a:lstStyle/>
                    <a:p>
                      <a:pPr algn="l" fontAlgn="b"/>
                      <a:r>
                        <a:rPr lang="en-US" altLang="zh-CN" sz="2200" b="0" i="0" u="none" strike="noStrike" dirty="0" smtClean="0">
                          <a:latin typeface="Times New Roman"/>
                        </a:rPr>
                        <a:t>5.2</a:t>
                      </a:r>
                      <a:r>
                        <a:rPr lang="zh-CN" altLang="en-US" sz="2200" b="0" i="0" u="none" strike="noStrike" dirty="0" smtClean="0">
                          <a:latin typeface="Times New Roman"/>
                        </a:rPr>
                        <a:t>～</a:t>
                      </a:r>
                      <a:r>
                        <a:rPr lang="en-US" altLang="zh-CN" sz="2200" b="0" i="0" u="none" strike="noStrike" dirty="0" smtClean="0">
                          <a:latin typeface="Times New Roman"/>
                        </a:rPr>
                        <a:t>6.1</a:t>
                      </a:r>
                      <a:endParaRPr lang="en-US" altLang="zh-CN" sz="22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48</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2</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4845">
                <a:tc>
                  <a:txBody>
                    <a:bodyPr/>
                    <a:lstStyle/>
                    <a:p>
                      <a:pPr algn="l" fontAlgn="b"/>
                      <a:r>
                        <a:rPr lang="en-US" altLang="zh-CN" sz="2200" b="0" i="0" u="none" strike="noStrike" dirty="0" smtClean="0">
                          <a:latin typeface="Times New Roman"/>
                        </a:rPr>
                        <a:t>6.1~7</a:t>
                      </a:r>
                      <a:endParaRPr lang="en-US" altLang="zh-CN" sz="22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48</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3</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4845">
                <a:tc>
                  <a:txBody>
                    <a:bodyPr/>
                    <a:lstStyle/>
                    <a:p>
                      <a:pPr algn="l" fontAlgn="b"/>
                      <a:r>
                        <a:rPr lang="en-US" altLang="zh-CN" sz="2200" b="0" i="0" u="none" strike="noStrike" dirty="0" smtClean="0">
                          <a:latin typeface="Times New Roman"/>
                        </a:rPr>
                        <a:t>7~7.9</a:t>
                      </a:r>
                      <a:endParaRPr lang="en-US" altLang="zh-CN" sz="22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13</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200" dirty="0" smtClean="0"/>
                        <a:t>4</a:t>
                      </a:r>
                      <a:endParaRPr lang="zh-CN" altLang="en-US" sz="22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lIns="83796" tIns="41898" rIns="83796"/>
          <a:lstStyle/>
          <a:p>
            <a:pPr eaLnBrk="1" hangingPunct="1"/>
            <a:r>
              <a:rPr lang="zh-CN" altLang="en-US" dirty="0" smtClean="0">
                <a:solidFill>
                  <a:srgbClr val="C00000"/>
                </a:solidFill>
              </a:rPr>
              <a:t>（</a:t>
            </a:r>
            <a:r>
              <a:rPr lang="en-US" altLang="zh-CN" dirty="0" smtClean="0">
                <a:solidFill>
                  <a:srgbClr val="C00000"/>
                </a:solidFill>
              </a:rPr>
              <a:t>2</a:t>
            </a:r>
            <a:r>
              <a:rPr lang="zh-CN" altLang="en-US" dirty="0" smtClean="0">
                <a:solidFill>
                  <a:srgbClr val="C00000"/>
                </a:solidFill>
              </a:rPr>
              <a:t>）非监督离散化</a:t>
            </a:r>
            <a:r>
              <a:rPr lang="en-US" altLang="zh-CN" dirty="0" smtClean="0">
                <a:solidFill>
                  <a:srgbClr val="C00000"/>
                </a:solidFill>
              </a:rPr>
              <a:t>-</a:t>
            </a:r>
            <a:r>
              <a:rPr lang="zh-CN" altLang="en-US" dirty="0" smtClean="0">
                <a:solidFill>
                  <a:srgbClr val="C00000"/>
                </a:solidFill>
              </a:rPr>
              <a:t>聚类</a:t>
            </a:r>
          </a:p>
        </p:txBody>
      </p:sp>
      <p:sp>
        <p:nvSpPr>
          <p:cNvPr id="81923" name="内容占位符 2"/>
          <p:cNvSpPr>
            <a:spLocks noGrp="1"/>
          </p:cNvSpPr>
          <p:nvPr>
            <p:ph idx="1"/>
          </p:nvPr>
        </p:nvSpPr>
        <p:spPr/>
        <p:txBody>
          <a:bodyPr lIns="83796" tIns="41898" rIns="83796" bIns="41898"/>
          <a:lstStyle/>
          <a:p>
            <a:pPr eaLnBrk="1" hangingPunct="1"/>
            <a:r>
              <a:rPr lang="zh-CN" altLang="en-US" sz="2900" dirty="0" smtClean="0"/>
              <a:t>聚类算法可以用来将数据划分为群或簇。</a:t>
            </a:r>
            <a:endParaRPr lang="en-US" altLang="zh-CN" sz="2900" dirty="0" smtClean="0"/>
          </a:p>
          <a:p>
            <a:pPr eaLnBrk="1" hangingPunct="1"/>
            <a:r>
              <a:rPr lang="zh-CN" altLang="en-US" sz="2900" dirty="0" smtClean="0"/>
              <a:t>每一个簇形成概念分层的一个节点，而所有的节点在同一个概念层。每一个簇可以进一步分成若干子簇，形成较低的概念层簇也可以聚集在一起，以形成分层结构中较高的概念层。</a:t>
            </a:r>
            <a:endParaRPr lang="en-US" altLang="zh-CN" sz="2900" dirty="0" smtClean="0"/>
          </a:p>
        </p:txBody>
      </p:sp>
      <p:sp>
        <p:nvSpPr>
          <p:cNvPr id="81925" name="灯片编号占位符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F93A9D9-92FF-44B4-BD37-9CD51160AAAE}" type="slidenum">
              <a:rPr lang="en-US" altLang="zh-CN" smtClean="0">
                <a:ea typeface="宋体" charset="-122"/>
              </a:rPr>
              <a:pPr/>
              <a:t>128</a:t>
            </a:fld>
            <a:endParaRPr lang="en-US" altLang="zh-CN" dirty="0" smtClean="0">
              <a:ea typeface="宋体" charset="-122"/>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内容占位符 2"/>
          <p:cNvSpPr>
            <a:spLocks noGrp="1"/>
          </p:cNvSpPr>
          <p:nvPr>
            <p:ph idx="1"/>
          </p:nvPr>
        </p:nvSpPr>
        <p:spPr>
          <a:xfrm>
            <a:off x="603504" y="577948"/>
            <a:ext cx="7772400" cy="4572000"/>
          </a:xfrm>
        </p:spPr>
        <p:txBody>
          <a:bodyPr lIns="83796" tIns="41898" rIns="83796" bIns="41898">
            <a:normAutofit lnSpcReduction="10000"/>
          </a:bodyPr>
          <a:lstStyle/>
          <a:p>
            <a:pPr eaLnBrk="1" hangingPunct="1">
              <a:lnSpc>
                <a:spcPct val="120000"/>
              </a:lnSpc>
            </a:pPr>
            <a:r>
              <a:rPr lang="zh-CN" altLang="en-US" sz="2900" b="1" dirty="0" smtClean="0"/>
              <a:t>具体方法</a:t>
            </a:r>
            <a:r>
              <a:rPr lang="zh-CN" altLang="en-US" sz="2900" dirty="0" smtClean="0"/>
              <a:t>是：</a:t>
            </a:r>
            <a:endParaRPr lang="en-US" altLang="zh-CN" sz="2900" dirty="0" smtClean="0"/>
          </a:p>
          <a:p>
            <a:pPr lvl="1" eaLnBrk="1" hangingPunct="1">
              <a:lnSpc>
                <a:spcPct val="120000"/>
              </a:lnSpc>
            </a:pPr>
            <a:r>
              <a:rPr lang="zh-CN" altLang="en-US" sz="2600" dirty="0" smtClean="0"/>
              <a:t>首先，将元组划分为群或簇，使得在每一个簇中的对象“类似”，但与其他簇中的对象“不类似”。</a:t>
            </a:r>
            <a:endParaRPr lang="en-US" altLang="zh-CN" sz="2600" dirty="0" smtClean="0"/>
          </a:p>
          <a:p>
            <a:pPr lvl="1" eaLnBrk="1" hangingPunct="1">
              <a:lnSpc>
                <a:spcPct val="120000"/>
              </a:lnSpc>
            </a:pPr>
            <a:r>
              <a:rPr lang="zh-CN" altLang="en-US" sz="2600" dirty="0" smtClean="0"/>
              <a:t>其次，为这些簇赋值，所有包含在同一个簇中的对象的值相同。</a:t>
            </a:r>
            <a:endParaRPr lang="en-US" altLang="zh-CN" sz="2600" dirty="0" smtClean="0"/>
          </a:p>
          <a:p>
            <a:pPr eaLnBrk="1" hangingPunct="1">
              <a:lnSpc>
                <a:spcPct val="120000"/>
              </a:lnSpc>
              <a:spcBef>
                <a:spcPts val="1800"/>
              </a:spcBef>
            </a:pPr>
            <a:r>
              <a:rPr lang="zh-CN" altLang="en-US" sz="2900" dirty="0" smtClean="0"/>
              <a:t>注意：这种方法的有效性依赖于数据的性质，数据必须能够组织成不同的聚类；另外，它只适用于无监督的离散化。</a:t>
            </a:r>
            <a:endParaRPr lang="en-US" altLang="zh-CN" sz="2900" dirty="0" smtClean="0"/>
          </a:p>
        </p:txBody>
      </p:sp>
      <p:sp>
        <p:nvSpPr>
          <p:cNvPr id="82949"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CD7B2F2-BD37-4926-88A5-518F978B1B37}" type="slidenum">
              <a:rPr lang="en-US" altLang="zh-CN" smtClean="0">
                <a:ea typeface="宋体" charset="-122"/>
              </a:rPr>
              <a:pPr/>
              <a:t>129</a:t>
            </a:fld>
            <a:endParaRPr lang="en-US" altLang="zh-CN" dirty="0" smtClean="0">
              <a:ea typeface="宋体"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5"/>
          <p:cNvSpPr>
            <a:spLocks noGrp="1"/>
          </p:cNvSpPr>
          <p:nvPr>
            <p:ph type="sldNum" sz="quarter" idx="12"/>
          </p:nvPr>
        </p:nvSpPr>
        <p:spPr>
          <a:noFill/>
        </p:spPr>
        <p:txBody>
          <a:bodyPr/>
          <a:lstStyle/>
          <a:p>
            <a:fld id="{68154689-297A-4ECC-BCCF-02269E8AEEF2}" type="slidenum">
              <a:rPr lang="zh-CN" altLang="en-US">
                <a:ea typeface="宋体" charset="-122"/>
              </a:rPr>
              <a:pPr/>
              <a:t>13</a:t>
            </a:fld>
            <a:endParaRPr lang="en-US" altLang="zh-CN">
              <a:ea typeface="宋体" charset="-122"/>
            </a:endParaRPr>
          </a:p>
        </p:txBody>
      </p:sp>
      <p:sp>
        <p:nvSpPr>
          <p:cNvPr id="5124" name="Rectangle 2"/>
          <p:cNvSpPr>
            <a:spLocks noGrp="1" noChangeArrowheads="1"/>
          </p:cNvSpPr>
          <p:nvPr>
            <p:ph type="title"/>
          </p:nvPr>
        </p:nvSpPr>
        <p:spPr>
          <a:xfrm>
            <a:off x="374904" y="314581"/>
            <a:ext cx="8078787" cy="869950"/>
          </a:xfrm>
        </p:spPr>
        <p:txBody>
          <a:bodyPr/>
          <a:lstStyle/>
          <a:p>
            <a:r>
              <a:rPr lang="zh-CN" altLang="en-US" sz="3600" dirty="0" smtClean="0"/>
              <a:t>数据错误的不可避免性</a:t>
            </a:r>
          </a:p>
        </p:txBody>
      </p:sp>
      <p:sp>
        <p:nvSpPr>
          <p:cNvPr id="5125" name="Rectangle 3"/>
          <p:cNvSpPr>
            <a:spLocks noGrp="1" noChangeArrowheads="1"/>
          </p:cNvSpPr>
          <p:nvPr>
            <p:ph type="body" idx="1"/>
          </p:nvPr>
        </p:nvSpPr>
        <p:spPr>
          <a:xfrm>
            <a:off x="646112" y="1557480"/>
            <a:ext cx="8415338" cy="3363841"/>
          </a:xfrm>
        </p:spPr>
        <p:txBody>
          <a:bodyPr>
            <a:normAutofit/>
          </a:bodyPr>
          <a:lstStyle/>
          <a:p>
            <a:pPr lvl="1">
              <a:spcBef>
                <a:spcPts val="1200"/>
              </a:spcBef>
            </a:pPr>
            <a:r>
              <a:rPr lang="zh-CN" altLang="en-US" sz="3200" dirty="0" smtClean="0">
                <a:solidFill>
                  <a:srgbClr val="0000CC"/>
                </a:solidFill>
                <a:latin typeface="宋体" charset="-122"/>
              </a:rPr>
              <a:t>数据输入和获得过程数据错误</a:t>
            </a:r>
            <a:endParaRPr lang="en-US" altLang="zh-CN" sz="3200" dirty="0" smtClean="0">
              <a:solidFill>
                <a:srgbClr val="0000CC"/>
              </a:solidFill>
              <a:latin typeface="宋体" charset="-122"/>
            </a:endParaRPr>
          </a:p>
          <a:p>
            <a:pPr lvl="1">
              <a:spcBef>
                <a:spcPts val="1200"/>
              </a:spcBef>
            </a:pPr>
            <a:r>
              <a:rPr lang="zh-CN" altLang="en-US" sz="3200" dirty="0" smtClean="0">
                <a:solidFill>
                  <a:srgbClr val="0000CC"/>
                </a:solidFill>
                <a:latin typeface="宋体" charset="-122"/>
              </a:rPr>
              <a:t>数据集成所表现出来的错误</a:t>
            </a:r>
          </a:p>
          <a:p>
            <a:pPr lvl="1">
              <a:spcBef>
                <a:spcPts val="1200"/>
              </a:spcBef>
            </a:pPr>
            <a:r>
              <a:rPr lang="zh-CN" altLang="en-US" sz="3200" dirty="0" smtClean="0">
                <a:solidFill>
                  <a:srgbClr val="0000CC"/>
                </a:solidFill>
                <a:latin typeface="宋体" charset="-122"/>
              </a:rPr>
              <a:t>数据传输过程所引入的错误</a:t>
            </a:r>
            <a:r>
              <a:rPr lang="en-US" altLang="zh-CN" sz="3200" dirty="0" smtClean="0">
                <a:solidFill>
                  <a:srgbClr val="0000CC"/>
                </a:solidFill>
                <a:latin typeface="宋体" charset="-122"/>
              </a:rPr>
              <a:t> </a:t>
            </a:r>
          </a:p>
          <a:p>
            <a:pPr lvl="1">
              <a:spcBef>
                <a:spcPts val="1200"/>
              </a:spcBef>
            </a:pPr>
            <a:r>
              <a:rPr lang="zh-CN" altLang="en-US" sz="3200" dirty="0" smtClean="0">
                <a:solidFill>
                  <a:srgbClr val="0000CC"/>
                </a:solidFill>
                <a:latin typeface="宋体" charset="-122"/>
              </a:rPr>
              <a:t>据统计有错误的数据占总数据的5%左右[</a:t>
            </a:r>
            <a:r>
              <a:rPr lang="en-US" altLang="zh-CN" sz="3200" dirty="0" err="1" smtClean="0">
                <a:solidFill>
                  <a:srgbClr val="0000CC"/>
                </a:solidFill>
                <a:latin typeface="宋体" charset="-122"/>
              </a:rPr>
              <a:t>Redmen</a:t>
            </a:r>
            <a:r>
              <a:rPr lang="en-US" altLang="zh-CN" sz="3200" dirty="0" smtClean="0">
                <a:solidFill>
                  <a:srgbClr val="0000CC"/>
                </a:solidFill>
                <a:latin typeface="宋体" charset="-122"/>
              </a:rPr>
              <a:t>],[Orr98]</a:t>
            </a:r>
            <a:endParaRPr lang="zh-CN" altLang="en-US" sz="3200" dirty="0" smtClean="0">
              <a:solidFill>
                <a:srgbClr val="0000CC"/>
              </a:solidFill>
            </a:endParaRPr>
          </a:p>
        </p:txBody>
      </p:sp>
    </p:spTree>
    <p:extLst>
      <p:ext uri="{BB962C8B-B14F-4D97-AF65-F5344CB8AC3E}">
        <p14:creationId xmlns:p14="http://schemas.microsoft.com/office/powerpoint/2010/main" val="289525592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p:cNvSpPr>
          <p:nvPr>
            <p:ph idx="1"/>
          </p:nvPr>
        </p:nvSpPr>
        <p:spPr>
          <a:xfrm>
            <a:off x="424801" y="1237656"/>
            <a:ext cx="7467840" cy="4873915"/>
          </a:xfrm>
        </p:spPr>
        <p:txBody>
          <a:bodyPr lIns="83796" tIns="41898" rIns="83796" bIns="41898"/>
          <a:lstStyle/>
          <a:p>
            <a:r>
              <a:rPr lang="zh-CN" altLang="en-US" dirty="0" smtClean="0"/>
              <a:t>例如：见</a:t>
            </a:r>
            <a:r>
              <a:rPr lang="en-US" altLang="zh-CN" dirty="0" smtClean="0"/>
              <a:t>IRIS</a:t>
            </a:r>
            <a:r>
              <a:rPr lang="zh-CN" altLang="en-US" dirty="0" smtClean="0"/>
              <a:t>样本集，在不考虑类别信息的情况下，现用聚类方法离散化属性“</a:t>
            </a:r>
            <a:r>
              <a:rPr lang="en-US" altLang="zh-CN" dirty="0" smtClean="0"/>
              <a:t>sepal length in cm </a:t>
            </a:r>
            <a:r>
              <a:rPr lang="zh-CN" altLang="en-US" dirty="0" smtClean="0"/>
              <a:t>”</a:t>
            </a:r>
            <a:r>
              <a:rPr lang="en-US" altLang="zh-CN" dirty="0" smtClean="0"/>
              <a:t>(</a:t>
            </a:r>
            <a:r>
              <a:rPr lang="zh-CN" altLang="en-US" dirty="0" smtClean="0"/>
              <a:t>花萼长</a:t>
            </a:r>
            <a:r>
              <a:rPr lang="en-US" altLang="zh-CN" dirty="0" smtClean="0"/>
              <a:t>)</a:t>
            </a:r>
            <a:r>
              <a:rPr lang="zh-CN" altLang="en-US" dirty="0" smtClean="0"/>
              <a:t>。有：</a:t>
            </a:r>
          </a:p>
        </p:txBody>
      </p:sp>
      <p:sp>
        <p:nvSpPr>
          <p:cNvPr id="83972" name="灯片编号占位符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308F8D8-4516-417A-B619-B17BC75313F9}" type="slidenum">
              <a:rPr lang="en-US" altLang="zh-CN" smtClean="0">
                <a:ea typeface="宋体" charset="-122"/>
              </a:rPr>
              <a:pPr/>
              <a:t>130</a:t>
            </a:fld>
            <a:endParaRPr lang="en-US" altLang="zh-CN" dirty="0" smtClean="0">
              <a:ea typeface="宋体" charset="-122"/>
            </a:endParaRPr>
          </a:p>
        </p:txBody>
      </p:sp>
      <p:graphicFrame>
        <p:nvGraphicFramePr>
          <p:cNvPr id="6" name="表格 5"/>
          <p:cNvGraphicFramePr>
            <a:graphicFrameLocks noGrp="1"/>
          </p:cNvGraphicFramePr>
          <p:nvPr/>
        </p:nvGraphicFramePr>
        <p:xfrm>
          <a:off x="2044801" y="2897206"/>
          <a:ext cx="3628799" cy="2407455"/>
        </p:xfrm>
        <a:graphic>
          <a:graphicData uri="http://schemas.openxmlformats.org/drawingml/2006/table">
            <a:tbl>
              <a:tblPr firstRow="1" bandRow="1">
                <a:tableStyleId>{2D5ABB26-0587-4C30-8999-92F81FD0307C}</a:tableStyleId>
              </a:tblPr>
              <a:tblGrid>
                <a:gridCol w="1388799"/>
                <a:gridCol w="1120000"/>
                <a:gridCol w="1120000"/>
              </a:tblGrid>
              <a:tr h="481491">
                <a:tc>
                  <a:txBody>
                    <a:bodyPr/>
                    <a:lstStyle/>
                    <a:p>
                      <a:r>
                        <a:rPr lang="zh-CN" altLang="en-US" sz="2600" dirty="0" smtClean="0"/>
                        <a:t>分组</a:t>
                      </a:r>
                      <a:endParaRPr lang="zh-CN" altLang="en-US" sz="2600" dirty="0"/>
                    </a:p>
                  </a:txBody>
                  <a:tcPr marL="82943" marR="82943" marT="42484" marB="4248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600" dirty="0" smtClean="0"/>
                        <a:t>频数</a:t>
                      </a:r>
                      <a:endParaRPr lang="zh-CN" altLang="en-US" sz="2600" dirty="0"/>
                    </a:p>
                  </a:txBody>
                  <a:tcPr marL="82943" marR="82943" marT="42484" marB="42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600" dirty="0" smtClean="0"/>
                        <a:t>赋值</a:t>
                      </a:r>
                      <a:endParaRPr lang="zh-CN" altLang="en-US" sz="26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1491">
                <a:tc>
                  <a:txBody>
                    <a:bodyPr/>
                    <a:lstStyle/>
                    <a:p>
                      <a:pPr algn="l" fontAlgn="ctr"/>
                      <a:r>
                        <a:rPr lang="en-US" altLang="zh-CN" sz="2600" b="0" i="0" u="none" strike="noStrike" dirty="0" smtClean="0">
                          <a:latin typeface="Times New Roman"/>
                        </a:rPr>
                        <a:t>4.3~5.4</a:t>
                      </a:r>
                      <a:endParaRPr lang="en-US" altLang="zh-CN" sz="2600" b="0" i="0" u="none" strike="noStrike" dirty="0">
                        <a:latin typeface="Times New Roman"/>
                      </a:endParaRPr>
                    </a:p>
                  </a:txBody>
                  <a:tcPr marL="8640" marR="8640" marT="8851"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600" dirty="0" smtClean="0"/>
                        <a:t>46</a:t>
                      </a:r>
                      <a:endParaRPr lang="zh-CN" altLang="en-US" sz="2600" dirty="0"/>
                    </a:p>
                  </a:txBody>
                  <a:tcPr marL="82943" marR="82943" marT="42484" marB="42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600" dirty="0" smtClean="0"/>
                        <a:t>1</a:t>
                      </a:r>
                      <a:endParaRPr lang="zh-CN" altLang="en-US" sz="26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1491">
                <a:tc>
                  <a:txBody>
                    <a:bodyPr/>
                    <a:lstStyle/>
                    <a:p>
                      <a:pPr algn="l" fontAlgn="b"/>
                      <a:r>
                        <a:rPr lang="en-US" altLang="zh-CN" sz="2600" b="0" i="0" u="none" strike="noStrike" dirty="0" smtClean="0">
                          <a:latin typeface="Times New Roman"/>
                        </a:rPr>
                        <a:t>5.4~6.0</a:t>
                      </a:r>
                      <a:endParaRPr lang="en-US" altLang="zh-CN" sz="26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600" dirty="0" smtClean="0"/>
                        <a:t>37</a:t>
                      </a:r>
                      <a:endParaRPr lang="zh-CN" altLang="en-US" sz="2600" dirty="0"/>
                    </a:p>
                  </a:txBody>
                  <a:tcPr marL="82943" marR="82943" marT="42484" marB="42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600" dirty="0" smtClean="0"/>
                        <a:t>2</a:t>
                      </a:r>
                      <a:endParaRPr lang="zh-CN" altLang="en-US" sz="26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1491">
                <a:tc>
                  <a:txBody>
                    <a:bodyPr/>
                    <a:lstStyle/>
                    <a:p>
                      <a:pPr algn="l" fontAlgn="b"/>
                      <a:r>
                        <a:rPr lang="en-US" altLang="zh-CN" sz="2600" b="0" i="0" u="none" strike="noStrike" dirty="0" smtClean="0">
                          <a:latin typeface="Times New Roman"/>
                        </a:rPr>
                        <a:t>6.0~6.5</a:t>
                      </a:r>
                      <a:endParaRPr lang="en-US" altLang="zh-CN" sz="26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600" dirty="0" smtClean="0"/>
                        <a:t>32</a:t>
                      </a:r>
                      <a:endParaRPr lang="zh-CN" altLang="en-US" sz="2600" dirty="0"/>
                    </a:p>
                  </a:txBody>
                  <a:tcPr marL="82943" marR="82943" marT="42484" marB="42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600" dirty="0" smtClean="0"/>
                        <a:t>3</a:t>
                      </a:r>
                      <a:endParaRPr lang="zh-CN" altLang="en-US" sz="26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1491">
                <a:tc>
                  <a:txBody>
                    <a:bodyPr/>
                    <a:lstStyle/>
                    <a:p>
                      <a:pPr algn="l" fontAlgn="b"/>
                      <a:r>
                        <a:rPr lang="en-US" altLang="zh-CN" sz="2600" b="0" i="0" u="none" strike="noStrike" dirty="0" smtClean="0">
                          <a:latin typeface="Times New Roman"/>
                        </a:rPr>
                        <a:t>6.5~7.9</a:t>
                      </a:r>
                      <a:endParaRPr lang="en-US" altLang="zh-CN" sz="2600" b="0" i="0" u="none" strike="noStrike" dirty="0">
                        <a:latin typeface="Times New Roman"/>
                      </a:endParaRPr>
                    </a:p>
                  </a:txBody>
                  <a:tcPr marL="8640" marR="8640" marT="8851"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600" dirty="0" smtClean="0"/>
                        <a:t>35</a:t>
                      </a:r>
                      <a:endParaRPr lang="zh-CN" altLang="en-US" sz="2600" dirty="0"/>
                    </a:p>
                  </a:txBody>
                  <a:tcPr marL="82943" marR="82943" marT="42484" marB="424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600" dirty="0" smtClean="0"/>
                        <a:t>4</a:t>
                      </a:r>
                      <a:endParaRPr lang="zh-CN" altLang="en-US" sz="2600" dirty="0"/>
                    </a:p>
                  </a:txBody>
                  <a:tcPr marL="82943" marR="82943" marT="42484" marB="4248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4320" y="0"/>
            <a:ext cx="7772400" cy="1143000"/>
          </a:xfrm>
        </p:spPr>
        <p:txBody>
          <a:bodyPr>
            <a:normAutofit/>
          </a:bodyPr>
          <a:lstStyle/>
          <a:p>
            <a:r>
              <a:rPr lang="en-US" altLang="zh-CN" b="1" dirty="0" smtClean="0">
                <a:effectLst>
                  <a:outerShdw blurRad="38100" dist="38100" dir="2700000" algn="tl">
                    <a:srgbClr val="000000">
                      <a:alpha val="43137"/>
                    </a:srgbClr>
                  </a:outerShdw>
                </a:effectLst>
                <a:ea typeface="SimSun" pitchFamily="2" charset="-122"/>
              </a:rPr>
              <a:t>3</a:t>
            </a:r>
            <a:r>
              <a:rPr lang="zh-CN" altLang="en-US" b="1" dirty="0" smtClean="0">
                <a:effectLst>
                  <a:outerShdw blurRad="38100" dist="38100" dir="2700000" algn="tl">
                    <a:srgbClr val="000000">
                      <a:alpha val="43137"/>
                    </a:srgbClr>
                  </a:outerShdw>
                </a:effectLst>
                <a:ea typeface="SimSun" pitchFamily="2" charset="-122"/>
              </a:rPr>
              <a:t>、特征创建</a:t>
            </a:r>
            <a:r>
              <a:rPr lang="en-US" altLang="zh-CN" b="1" dirty="0" smtClean="0">
                <a:effectLst>
                  <a:outerShdw blurRad="38100" dist="38100" dir="2700000" algn="tl">
                    <a:srgbClr val="000000">
                      <a:alpha val="43137"/>
                    </a:srgbClr>
                  </a:outerShdw>
                </a:effectLst>
                <a:ea typeface="SimSun" pitchFamily="2" charset="-122"/>
              </a:rPr>
              <a:t>—Feature </a:t>
            </a:r>
            <a:r>
              <a:rPr lang="en-US" altLang="zh-CN" b="1" dirty="0">
                <a:effectLst>
                  <a:outerShdw blurRad="38100" dist="38100" dir="2700000" algn="tl">
                    <a:srgbClr val="000000">
                      <a:alpha val="43137"/>
                    </a:srgbClr>
                  </a:outerShdw>
                </a:effectLst>
                <a:ea typeface="SimSun" pitchFamily="2" charset="-122"/>
              </a:rPr>
              <a:t>Creation</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a:xfrm>
            <a:off x="563880" y="1356360"/>
            <a:ext cx="8397240" cy="5029200"/>
          </a:xfrm>
        </p:spPr>
        <p:txBody>
          <a:bodyPr>
            <a:normAutofit/>
          </a:bodyPr>
          <a:lstStyle/>
          <a:p>
            <a:pPr>
              <a:lnSpc>
                <a:spcPct val="120000"/>
              </a:lnSpc>
            </a:pPr>
            <a:r>
              <a:rPr lang="zh-CN" altLang="en-US" b="1" dirty="0" smtClean="0">
                <a:effectLst>
                  <a:outerShdw blurRad="38100" dist="38100" dir="2700000" algn="tl">
                    <a:srgbClr val="000000">
                      <a:alpha val="43137"/>
                    </a:srgbClr>
                  </a:outerShdw>
                </a:effectLst>
                <a:ea typeface="SimSun" pitchFamily="2" charset="-122"/>
              </a:rPr>
              <a:t>基于原数据集，</a:t>
            </a:r>
            <a:r>
              <a:rPr lang="zh-CN" altLang="en-US" b="1" dirty="0" smtClean="0">
                <a:solidFill>
                  <a:srgbClr val="FF0000"/>
                </a:solidFill>
                <a:effectLst>
                  <a:outerShdw blurRad="38100" dist="38100" dir="2700000" algn="tl">
                    <a:srgbClr val="000000">
                      <a:alpha val="43137"/>
                    </a:srgbClr>
                  </a:outerShdw>
                </a:effectLst>
                <a:ea typeface="SimSun" pitchFamily="2" charset="-122"/>
              </a:rPr>
              <a:t>创建新的特征</a:t>
            </a:r>
            <a:r>
              <a:rPr lang="zh-CN" altLang="en-US" b="1" dirty="0" smtClean="0">
                <a:effectLst>
                  <a:outerShdw blurRad="38100" dist="38100" dir="2700000" algn="tl">
                    <a:srgbClr val="000000">
                      <a:alpha val="43137"/>
                    </a:srgbClr>
                  </a:outerShdw>
                </a:effectLst>
                <a:ea typeface="SimSun" pitchFamily="2" charset="-122"/>
              </a:rPr>
              <a:t>，能够捕获更重要的信息，后续处理更加有效</a:t>
            </a:r>
            <a:endParaRPr lang="en-US" altLang="zh-CN" b="1" dirty="0">
              <a:effectLst>
                <a:outerShdw blurRad="38100" dist="38100" dir="2700000" algn="tl">
                  <a:srgbClr val="000000">
                    <a:alpha val="43137"/>
                  </a:srgbClr>
                </a:outerShdw>
              </a:effectLst>
              <a:ea typeface="SimSun" pitchFamily="2" charset="-122"/>
            </a:endParaRPr>
          </a:p>
          <a:p>
            <a:pPr lvl="4">
              <a:lnSpc>
                <a:spcPct val="120000"/>
              </a:lnSpc>
            </a:pPr>
            <a:endParaRPr lang="en-US" altLang="zh-CN" b="1" dirty="0">
              <a:effectLst>
                <a:outerShdw blurRad="38100" dist="38100" dir="2700000" algn="tl">
                  <a:srgbClr val="000000">
                    <a:alpha val="43137"/>
                  </a:srgbClr>
                </a:outerShdw>
              </a:effectLst>
              <a:ea typeface="SimSun" pitchFamily="2" charset="-122"/>
            </a:endParaRPr>
          </a:p>
          <a:p>
            <a:pPr>
              <a:lnSpc>
                <a:spcPct val="120000"/>
              </a:lnSpc>
            </a:pPr>
            <a:r>
              <a:rPr lang="zh-CN" altLang="en-US" b="1" dirty="0" smtClean="0">
                <a:effectLst>
                  <a:outerShdw blurRad="38100" dist="38100" dir="2700000" algn="tl">
                    <a:srgbClr val="000000">
                      <a:alpha val="43137"/>
                    </a:srgbClr>
                  </a:outerShdw>
                </a:effectLst>
                <a:ea typeface="SimSun" pitchFamily="2" charset="-122"/>
              </a:rPr>
              <a:t>三种常用方法</a:t>
            </a:r>
            <a:r>
              <a:rPr lang="en-US" altLang="zh-CN" b="1" dirty="0" smtClean="0">
                <a:effectLst>
                  <a:outerShdw blurRad="38100" dist="38100" dir="2700000" algn="tl">
                    <a:srgbClr val="000000">
                      <a:alpha val="43137"/>
                    </a:srgbClr>
                  </a:outerShdw>
                </a:effectLst>
                <a:ea typeface="SimSun" pitchFamily="2" charset="-122"/>
              </a:rPr>
              <a:t> </a:t>
            </a:r>
            <a:r>
              <a:rPr lang="en-US" altLang="zh-CN" b="1" dirty="0">
                <a:effectLst>
                  <a:outerShdw blurRad="38100" dist="38100" dir="2700000" algn="tl">
                    <a:srgbClr val="000000">
                      <a:alpha val="43137"/>
                    </a:srgbClr>
                  </a:outerShdw>
                </a:effectLst>
                <a:ea typeface="SimSun" pitchFamily="2" charset="-122"/>
              </a:rPr>
              <a:t>methodologies:</a:t>
            </a:r>
          </a:p>
          <a:p>
            <a:pPr lvl="1">
              <a:lnSpc>
                <a:spcPct val="120000"/>
              </a:lnSpc>
            </a:pPr>
            <a:r>
              <a:rPr lang="zh-CN" altLang="en-US" b="1" dirty="0" smtClean="0">
                <a:effectLst>
                  <a:outerShdw blurRad="38100" dist="38100" dir="2700000" algn="tl">
                    <a:srgbClr val="000000">
                      <a:alpha val="43137"/>
                    </a:srgbClr>
                  </a:outerShdw>
                </a:effectLst>
                <a:ea typeface="SimSun" pitchFamily="2" charset="-122"/>
              </a:rPr>
              <a:t>（</a:t>
            </a:r>
            <a:r>
              <a:rPr lang="en-US" altLang="zh-CN" b="1" dirty="0" smtClean="0">
                <a:effectLst>
                  <a:outerShdw blurRad="38100" dist="38100" dir="2700000" algn="tl">
                    <a:srgbClr val="000000">
                      <a:alpha val="43137"/>
                    </a:srgbClr>
                  </a:outerShdw>
                </a:effectLst>
                <a:ea typeface="SimSun" pitchFamily="2" charset="-122"/>
              </a:rPr>
              <a:t>1</a:t>
            </a:r>
            <a:r>
              <a:rPr lang="zh-CN" altLang="en-US" b="1" dirty="0" smtClean="0">
                <a:effectLst>
                  <a:outerShdw blurRad="38100" dist="38100" dir="2700000" algn="tl">
                    <a:srgbClr val="000000">
                      <a:alpha val="43137"/>
                    </a:srgbClr>
                  </a:outerShdw>
                </a:effectLst>
                <a:ea typeface="SimSun" pitchFamily="2" charset="-122"/>
              </a:rPr>
              <a:t>）特征提取 </a:t>
            </a:r>
            <a:r>
              <a:rPr lang="en-US" altLang="zh-CN" b="1" dirty="0" smtClean="0">
                <a:effectLst>
                  <a:outerShdw blurRad="38100" dist="38100" dir="2700000" algn="tl">
                    <a:srgbClr val="000000">
                      <a:alpha val="43137"/>
                    </a:srgbClr>
                  </a:outerShdw>
                </a:effectLst>
                <a:ea typeface="SimSun" pitchFamily="2" charset="-122"/>
              </a:rPr>
              <a:t>Feature </a:t>
            </a:r>
            <a:r>
              <a:rPr lang="en-US" altLang="zh-CN" b="1" dirty="0">
                <a:effectLst>
                  <a:outerShdw blurRad="38100" dist="38100" dir="2700000" algn="tl">
                    <a:srgbClr val="000000">
                      <a:alpha val="43137"/>
                    </a:srgbClr>
                  </a:outerShdw>
                </a:effectLst>
                <a:ea typeface="SimSun" pitchFamily="2" charset="-122"/>
              </a:rPr>
              <a:t>Extraction</a:t>
            </a:r>
          </a:p>
          <a:p>
            <a:pPr lvl="2">
              <a:lnSpc>
                <a:spcPct val="120000"/>
              </a:lnSpc>
            </a:pPr>
            <a:r>
              <a:rPr lang="en-US" altLang="zh-CN" b="1" dirty="0" smtClean="0">
                <a:effectLst>
                  <a:outerShdw blurRad="38100" dist="38100" dir="2700000" algn="tl">
                    <a:srgbClr val="000000">
                      <a:alpha val="43137"/>
                    </a:srgbClr>
                  </a:outerShdw>
                </a:effectLst>
                <a:ea typeface="SimSun" pitchFamily="2" charset="-122"/>
              </a:rPr>
              <a:t>domain-specific</a:t>
            </a:r>
            <a:endParaRPr lang="en-US" altLang="zh-CN" b="1" dirty="0">
              <a:effectLst>
                <a:outerShdw blurRad="38100" dist="38100" dir="2700000" algn="tl">
                  <a:srgbClr val="000000">
                    <a:alpha val="43137"/>
                  </a:srgbClr>
                </a:outerShdw>
              </a:effectLst>
              <a:ea typeface="SimSun" pitchFamily="2" charset="-122"/>
            </a:endParaRPr>
          </a:p>
          <a:p>
            <a:pPr lvl="1">
              <a:lnSpc>
                <a:spcPct val="120000"/>
              </a:lnSpc>
            </a:pPr>
            <a:r>
              <a:rPr lang="zh-CN" altLang="en-US" b="1" dirty="0" smtClean="0">
                <a:effectLst>
                  <a:outerShdw blurRad="38100" dist="38100" dir="2700000" algn="tl">
                    <a:srgbClr val="000000">
                      <a:alpha val="43137"/>
                    </a:srgbClr>
                  </a:outerShdw>
                </a:effectLst>
                <a:ea typeface="SimSun" pitchFamily="2" charset="-122"/>
              </a:rPr>
              <a:t>（</a:t>
            </a:r>
            <a:r>
              <a:rPr lang="en-US" altLang="zh-CN" b="1" dirty="0" smtClean="0">
                <a:effectLst>
                  <a:outerShdw blurRad="38100" dist="38100" dir="2700000" algn="tl">
                    <a:srgbClr val="000000">
                      <a:alpha val="43137"/>
                    </a:srgbClr>
                  </a:outerShdw>
                </a:effectLst>
                <a:ea typeface="SimSun" pitchFamily="2" charset="-122"/>
              </a:rPr>
              <a:t>2</a:t>
            </a:r>
            <a:r>
              <a:rPr lang="zh-CN" altLang="en-US" b="1" dirty="0" smtClean="0">
                <a:effectLst>
                  <a:outerShdw blurRad="38100" dist="38100" dir="2700000" algn="tl">
                    <a:srgbClr val="000000">
                      <a:alpha val="43137"/>
                    </a:srgbClr>
                  </a:outerShdw>
                </a:effectLst>
                <a:ea typeface="SimSun" pitchFamily="2" charset="-122"/>
              </a:rPr>
              <a:t>）映射数据到新的空间 </a:t>
            </a:r>
            <a:r>
              <a:rPr lang="en-US" altLang="zh-CN" b="1" dirty="0" smtClean="0">
                <a:effectLst>
                  <a:outerShdw blurRad="38100" dist="38100" dir="2700000" algn="tl">
                    <a:srgbClr val="000000">
                      <a:alpha val="43137"/>
                    </a:srgbClr>
                  </a:outerShdw>
                </a:effectLst>
                <a:ea typeface="SimSun" pitchFamily="2" charset="-122"/>
              </a:rPr>
              <a:t>Mapping </a:t>
            </a:r>
            <a:r>
              <a:rPr lang="en-US" altLang="zh-CN" b="1" dirty="0">
                <a:effectLst>
                  <a:outerShdw blurRad="38100" dist="38100" dir="2700000" algn="tl">
                    <a:srgbClr val="000000">
                      <a:alpha val="43137"/>
                    </a:srgbClr>
                  </a:outerShdw>
                </a:effectLst>
                <a:ea typeface="SimSun" pitchFamily="2" charset="-122"/>
              </a:rPr>
              <a:t>Data to New Space</a:t>
            </a:r>
          </a:p>
          <a:p>
            <a:pPr lvl="1">
              <a:lnSpc>
                <a:spcPct val="120000"/>
              </a:lnSpc>
            </a:pPr>
            <a:r>
              <a:rPr lang="zh-CN" altLang="en-US" b="1" dirty="0" smtClean="0">
                <a:effectLst>
                  <a:outerShdw blurRad="38100" dist="38100" dir="2700000" algn="tl">
                    <a:srgbClr val="000000">
                      <a:alpha val="43137"/>
                    </a:srgbClr>
                  </a:outerShdw>
                </a:effectLst>
                <a:ea typeface="SimSun" pitchFamily="2" charset="-122"/>
              </a:rPr>
              <a:t>（</a:t>
            </a:r>
            <a:r>
              <a:rPr lang="en-US" altLang="zh-CN" b="1" dirty="0" smtClean="0">
                <a:effectLst>
                  <a:outerShdw blurRad="38100" dist="38100" dir="2700000" algn="tl">
                    <a:srgbClr val="000000">
                      <a:alpha val="43137"/>
                    </a:srgbClr>
                  </a:outerShdw>
                </a:effectLst>
                <a:ea typeface="SimSun" pitchFamily="2" charset="-122"/>
              </a:rPr>
              <a:t>3</a:t>
            </a:r>
            <a:r>
              <a:rPr lang="zh-CN" altLang="en-US" b="1" dirty="0" smtClean="0">
                <a:effectLst>
                  <a:outerShdw blurRad="38100" dist="38100" dir="2700000" algn="tl">
                    <a:srgbClr val="000000">
                      <a:alpha val="43137"/>
                    </a:srgbClr>
                  </a:outerShdw>
                </a:effectLst>
                <a:ea typeface="SimSun" pitchFamily="2" charset="-122"/>
              </a:rPr>
              <a:t>）特征构造 </a:t>
            </a:r>
            <a:r>
              <a:rPr lang="en-US" altLang="zh-CN" b="1" dirty="0" smtClean="0">
                <a:effectLst>
                  <a:outerShdw blurRad="38100" dist="38100" dir="2700000" algn="tl">
                    <a:srgbClr val="000000">
                      <a:alpha val="43137"/>
                    </a:srgbClr>
                  </a:outerShdw>
                </a:effectLst>
                <a:ea typeface="SimSun" pitchFamily="2" charset="-122"/>
              </a:rPr>
              <a:t>Feature </a:t>
            </a:r>
            <a:r>
              <a:rPr lang="en-US" altLang="zh-CN" b="1" dirty="0">
                <a:effectLst>
                  <a:outerShdw blurRad="38100" dist="38100" dir="2700000" algn="tl">
                    <a:srgbClr val="000000">
                      <a:alpha val="43137"/>
                    </a:srgbClr>
                  </a:outerShdw>
                </a:effectLst>
                <a:ea typeface="SimSun" pitchFamily="2" charset="-122"/>
              </a:rPr>
              <a:t>Construction</a:t>
            </a:r>
          </a:p>
          <a:p>
            <a:pPr lvl="2">
              <a:lnSpc>
                <a:spcPct val="120000"/>
              </a:lnSpc>
            </a:pPr>
            <a:r>
              <a:rPr lang="en-US" altLang="zh-CN" b="1" dirty="0" smtClean="0">
                <a:effectLst>
                  <a:outerShdw blurRad="38100" dist="38100" dir="2700000" algn="tl">
                    <a:srgbClr val="000000">
                      <a:alpha val="43137"/>
                    </a:srgbClr>
                  </a:outerShdw>
                </a:effectLst>
                <a:ea typeface="SimSun" pitchFamily="2" charset="-122"/>
              </a:rPr>
              <a:t>combining </a:t>
            </a:r>
            <a:r>
              <a:rPr lang="en-US" altLang="zh-CN" b="1" dirty="0">
                <a:effectLst>
                  <a:outerShdw blurRad="38100" dist="38100" dir="2700000" algn="tl">
                    <a:srgbClr val="000000">
                      <a:alpha val="43137"/>
                    </a:srgbClr>
                  </a:outerShdw>
                </a:effectLst>
                <a:ea typeface="SimSun" pitchFamily="2" charset="-122"/>
              </a:rPr>
              <a:t>features </a:t>
            </a:r>
            <a:r>
              <a:rPr lang="zh-CN" altLang="en-US" b="1" dirty="0" smtClean="0">
                <a:effectLst>
                  <a:outerShdw blurRad="38100" dist="38100" dir="2700000" algn="tl">
                    <a:srgbClr val="000000">
                      <a:alpha val="43137"/>
                    </a:srgbClr>
                  </a:outerShdw>
                </a:effectLst>
                <a:ea typeface="SimSun" pitchFamily="2" charset="-122"/>
              </a:rPr>
              <a:t>原特征的形式不适合数据挖掘算法，基于原特征构造新特征（例如：密度）</a:t>
            </a:r>
            <a:endParaRPr lang="en-US" altLang="zh-CN" b="1" dirty="0">
              <a:effectLst>
                <a:outerShdw blurRad="38100" dist="38100" dir="2700000" algn="tl">
                  <a:srgbClr val="000000">
                    <a:alpha val="43137"/>
                  </a:srgbClr>
                </a:outerShdw>
              </a:effectLst>
              <a:ea typeface="SimSun" pitchFamily="2" charset="-122"/>
            </a:endParaRPr>
          </a:p>
          <a:p>
            <a:pPr>
              <a:lnSpc>
                <a:spcPct val="120000"/>
              </a:lnSpc>
            </a:pP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9407739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 y="0"/>
            <a:ext cx="7772400" cy="1143000"/>
          </a:xfrm>
        </p:spPr>
        <p:txBody>
          <a:bodyPr>
            <a:normAutofit fontScale="90000"/>
          </a:bodyPr>
          <a:lstStyle/>
          <a:p>
            <a:r>
              <a:rPr lang="zh-CN" altLang="en-US" b="1" dirty="0" smtClean="0">
                <a:effectLst>
                  <a:outerShdw blurRad="38100" dist="38100" dir="2700000" algn="tl">
                    <a:srgbClr val="000000">
                      <a:alpha val="43137"/>
                    </a:srgbClr>
                  </a:outerShdw>
                </a:effectLst>
              </a:rPr>
              <a:t>（</a:t>
            </a:r>
            <a:r>
              <a:rPr lang="en-US" altLang="zh-CN" b="1" dirty="0" smtClean="0">
                <a:effectLst>
                  <a:outerShdw blurRad="38100" dist="38100" dir="2700000" algn="tl">
                    <a:srgbClr val="000000">
                      <a:alpha val="43137"/>
                    </a:srgbClr>
                  </a:outerShdw>
                </a:effectLst>
              </a:rPr>
              <a:t>1</a:t>
            </a:r>
            <a:r>
              <a:rPr lang="zh-CN" altLang="en-US" b="1" dirty="0" smtClean="0">
                <a:effectLst>
                  <a:outerShdw blurRad="38100" dist="38100" dir="2700000" algn="tl">
                    <a:srgbClr val="000000">
                      <a:alpha val="43137"/>
                    </a:srgbClr>
                  </a:outerShdw>
                </a:effectLst>
              </a:rPr>
              <a:t>）特征提取 </a:t>
            </a:r>
            <a:r>
              <a:rPr lang="en-US" altLang="zh-CN" b="1" dirty="0" smtClean="0">
                <a:effectLst>
                  <a:outerShdw blurRad="38100" dist="38100" dir="2700000" algn="tl">
                    <a:srgbClr val="000000">
                      <a:alpha val="43137"/>
                    </a:srgbClr>
                  </a:outerShdw>
                </a:effectLst>
              </a:rPr>
              <a:t>feature extraction</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a:xfrm>
            <a:off x="729466" y="1540267"/>
            <a:ext cx="7772400" cy="4572000"/>
          </a:xfrm>
        </p:spPr>
        <p:txBody>
          <a:bodyPr/>
          <a:lstStyle/>
          <a:p>
            <a:r>
              <a:rPr lang="zh-CN" altLang="en-US" sz="2800" dirty="0">
                <a:latin typeface="仿宋" panose="02010609060101010101" pitchFamily="49" charset="-122"/>
                <a:ea typeface="仿宋" panose="02010609060101010101" pitchFamily="49" charset="-122"/>
              </a:rPr>
              <a:t>把输入集转换为新的归约特征集称为特征提取。</a:t>
            </a:r>
            <a:endParaRPr lang="en-US" altLang="zh-CN" sz="2800" dirty="0">
              <a:latin typeface="仿宋" panose="02010609060101010101" pitchFamily="49" charset="-122"/>
              <a:ea typeface="仿宋" panose="02010609060101010101" pitchFamily="49" charset="-122"/>
            </a:endParaRPr>
          </a:p>
          <a:p>
            <a:endParaRPr lang="en-US" altLang="zh-CN" b="1" dirty="0" smtClean="0">
              <a:effectLst>
                <a:outerShdw blurRad="38100" dist="38100" dir="2700000" algn="tl">
                  <a:srgbClr val="000000">
                    <a:alpha val="43137"/>
                  </a:srgbClr>
                </a:outerShdw>
              </a:effectLst>
            </a:endParaRPr>
          </a:p>
          <a:p>
            <a:r>
              <a:rPr lang="zh-CN" altLang="en-US" b="1" dirty="0" smtClean="0">
                <a:effectLst>
                  <a:outerShdw blurRad="38100" dist="38100" dir="2700000" algn="tl">
                    <a:srgbClr val="000000">
                      <a:alpha val="43137"/>
                    </a:srgbClr>
                  </a:outerShdw>
                </a:effectLst>
              </a:rPr>
              <a:t>例如：照片</a:t>
            </a:r>
            <a:r>
              <a:rPr lang="en-US" altLang="zh-CN" b="1" dirty="0" smtClean="0">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原始数据是像素的集合，很多分类算法不合适</a:t>
            </a:r>
            <a:endParaRPr lang="en-US" altLang="zh-CN" b="1" dirty="0" smtClean="0">
              <a:effectLst>
                <a:outerShdw blurRad="38100" dist="38100" dir="2700000" algn="tl">
                  <a:srgbClr val="000000">
                    <a:alpha val="43137"/>
                  </a:srgbClr>
                </a:outerShdw>
              </a:effectLst>
            </a:endParaRPr>
          </a:p>
          <a:p>
            <a:endParaRPr lang="en-US" altLang="zh-CN" b="1" dirty="0" smtClean="0">
              <a:effectLst>
                <a:outerShdw blurRad="38100" dist="38100" dir="2700000" algn="tl">
                  <a:srgbClr val="000000">
                    <a:alpha val="43137"/>
                  </a:srgbClr>
                </a:outerShdw>
              </a:effectLst>
            </a:endParaRPr>
          </a:p>
          <a:p>
            <a:r>
              <a:rPr lang="zh-CN" altLang="en-US" b="1" dirty="0" smtClean="0">
                <a:effectLst>
                  <a:outerShdw blurRad="38100" dist="38100" dir="2700000" algn="tl">
                    <a:srgbClr val="000000">
                      <a:alpha val="43137"/>
                    </a:srgbClr>
                  </a:outerShdw>
                </a:effectLst>
              </a:rPr>
              <a:t>提取较高层次的特征，例如针对人脸识别，提取与人脸高度相关的某些类型的边和区域。</a:t>
            </a:r>
            <a:endParaRPr lang="en-US" altLang="zh-CN" b="1" dirty="0" smtClean="0">
              <a:effectLst>
                <a:outerShdw blurRad="38100" dist="38100" dir="2700000" algn="tl">
                  <a:srgbClr val="000000">
                    <a:alpha val="43137"/>
                  </a:srgbClr>
                </a:outerShdw>
              </a:effectLst>
            </a:endParaRPr>
          </a:p>
          <a:p>
            <a:endParaRPr lang="en-US" altLang="zh-CN" b="1" dirty="0">
              <a:effectLst>
                <a:outerShdw blurRad="38100" dist="38100" dir="2700000" algn="tl">
                  <a:srgbClr val="000000">
                    <a:alpha val="43137"/>
                  </a:srgbClr>
                </a:outerShdw>
              </a:effectLst>
            </a:endParaRPr>
          </a:p>
          <a:p>
            <a:r>
              <a:rPr lang="zh-CN" altLang="en-US" b="1" dirty="0" smtClean="0">
                <a:effectLst>
                  <a:outerShdw blurRad="38100" dist="38100" dir="2700000" algn="tl">
                    <a:srgbClr val="000000">
                      <a:alpha val="43137"/>
                    </a:srgbClr>
                  </a:outerShdw>
                </a:effectLst>
              </a:rPr>
              <a:t>对于较新的领域，关键任务是：</a:t>
            </a:r>
            <a:r>
              <a:rPr lang="zh-CN" altLang="en-US" b="1" dirty="0" smtClean="0">
                <a:solidFill>
                  <a:srgbClr val="FF0000"/>
                </a:solidFill>
                <a:effectLst>
                  <a:outerShdw blurRad="38100" dist="38100" dir="2700000" algn="tl">
                    <a:srgbClr val="000000">
                      <a:alpha val="43137"/>
                    </a:srgbClr>
                  </a:outerShdw>
                </a:effectLst>
              </a:rPr>
              <a:t>开发新的特征及其特征提取方法</a:t>
            </a:r>
            <a:r>
              <a:rPr lang="zh-CN" altLang="en-US" b="1" dirty="0" smtClean="0">
                <a:effectLst>
                  <a:outerShdw blurRad="38100" dist="38100" dir="2700000" algn="tl">
                    <a:srgbClr val="000000">
                      <a:alpha val="43137"/>
                    </a:srgbClr>
                  </a:outerShdw>
                </a:effectLst>
              </a:rPr>
              <a:t>。</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4043051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1960" y="0"/>
            <a:ext cx="7772400" cy="1143000"/>
          </a:xfrm>
        </p:spPr>
        <p:txBody>
          <a:bodyPr/>
          <a:lstStyle/>
          <a:p>
            <a:r>
              <a:rPr lang="zh-CN" altLang="en-US" b="1" dirty="0" smtClean="0">
                <a:effectLst>
                  <a:outerShdw blurRad="38100" dist="38100" dir="2700000" algn="tl">
                    <a:srgbClr val="000000">
                      <a:alpha val="43137"/>
                    </a:srgbClr>
                  </a:outerShdw>
                </a:effectLst>
              </a:rPr>
              <a:t>（</a:t>
            </a:r>
            <a:r>
              <a:rPr lang="en-US" altLang="zh-CN" b="1" dirty="0" smtClean="0">
                <a:effectLst>
                  <a:outerShdw blurRad="38100" dist="38100" dir="2700000" algn="tl">
                    <a:srgbClr val="000000">
                      <a:alpha val="43137"/>
                    </a:srgbClr>
                  </a:outerShdw>
                </a:effectLst>
              </a:rPr>
              <a:t>2</a:t>
            </a:r>
            <a:r>
              <a:rPr lang="zh-CN" altLang="en-US" b="1" dirty="0" smtClean="0">
                <a:effectLst>
                  <a:outerShdw blurRad="38100" dist="38100" dir="2700000" algn="tl">
                    <a:srgbClr val="000000">
                      <a:alpha val="43137"/>
                    </a:srgbClr>
                  </a:outerShdw>
                </a:effectLst>
              </a:rPr>
              <a:t>）映射数据到新的空间</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p:txBody>
          <a:bodyPr/>
          <a:lstStyle/>
          <a:p>
            <a:r>
              <a:rPr lang="zh-CN" altLang="en-US" b="1" dirty="0" smtClean="0">
                <a:effectLst>
                  <a:outerShdw blurRad="38100" dist="38100" dir="2700000" algn="tl">
                    <a:srgbClr val="000000">
                      <a:alpha val="43137"/>
                    </a:srgbClr>
                  </a:outerShdw>
                </a:effectLst>
              </a:rPr>
              <a:t>例如：时间序列数据，包含周期模式。在有很多噪声下，如何检测出内在模式？</a:t>
            </a:r>
            <a:endParaRPr lang="en-US" altLang="zh-CN" b="1" dirty="0" smtClean="0">
              <a:effectLst>
                <a:outerShdw blurRad="38100" dist="38100" dir="2700000" algn="tl">
                  <a:srgbClr val="000000">
                    <a:alpha val="43137"/>
                  </a:srgbClr>
                </a:outerShdw>
              </a:effectLst>
            </a:endParaRPr>
          </a:p>
          <a:p>
            <a:endParaRPr lang="en-US" altLang="zh-CN" b="1" dirty="0" smtClean="0">
              <a:effectLst>
                <a:outerShdw blurRad="38100" dist="38100" dir="2700000" algn="tl">
                  <a:srgbClr val="000000">
                    <a:alpha val="43137"/>
                  </a:srgbClr>
                </a:outerShdw>
              </a:effectLst>
            </a:endParaRPr>
          </a:p>
          <a:p>
            <a:r>
              <a:rPr lang="zh-CN" altLang="en-US" b="1" dirty="0">
                <a:effectLst>
                  <a:outerShdw blurRad="38100" dist="38100" dir="2700000" algn="tl">
                    <a:srgbClr val="000000">
                      <a:alpha val="43137"/>
                    </a:srgbClr>
                  </a:outerShdw>
                </a:effectLst>
              </a:rPr>
              <a:t>转换成频率信息可视化，易于发现</a:t>
            </a:r>
            <a:r>
              <a:rPr lang="zh-CN" altLang="en-US" b="1" dirty="0" smtClean="0">
                <a:effectLst>
                  <a:outerShdw blurRad="38100" dist="38100" dir="2700000" algn="tl">
                    <a:srgbClr val="000000">
                      <a:alpha val="43137"/>
                    </a:srgbClr>
                  </a:outerShdw>
                </a:effectLst>
              </a:rPr>
              <a:t>模式</a:t>
            </a:r>
            <a:endParaRPr lang="zh-CN" altLang="en-US" b="1" dirty="0">
              <a:effectLst>
                <a:outerShdw blurRad="38100" dist="38100" dir="2700000" algn="tl">
                  <a:srgbClr val="000000">
                    <a:alpha val="43137"/>
                  </a:srgbClr>
                </a:outerShdw>
              </a:effectLst>
            </a:endParaRPr>
          </a:p>
          <a:p>
            <a:pPr lvl="1"/>
            <a:r>
              <a:rPr lang="zh-CN" altLang="en-US" b="1" dirty="0" smtClean="0">
                <a:effectLst>
                  <a:outerShdw blurRad="38100" dist="38100" dir="2700000" algn="tl">
                    <a:srgbClr val="000000">
                      <a:alpha val="43137"/>
                    </a:srgbClr>
                  </a:outerShdw>
                </a:effectLst>
              </a:rPr>
              <a:t>傅里叶变换 </a:t>
            </a:r>
            <a:r>
              <a:rPr lang="en-US" altLang="zh-CN" b="1" dirty="0" smtClean="0">
                <a:effectLst>
                  <a:outerShdw blurRad="38100" dist="38100" dir="2700000" algn="tl">
                    <a:srgbClr val="000000">
                      <a:alpha val="43137"/>
                    </a:srgbClr>
                  </a:outerShdw>
                </a:effectLst>
              </a:rPr>
              <a:t>Fourier Transform</a:t>
            </a:r>
          </a:p>
          <a:p>
            <a:pPr lvl="1"/>
            <a:r>
              <a:rPr lang="zh-CN" altLang="en-US" b="1" dirty="0" smtClean="0">
                <a:effectLst>
                  <a:outerShdw blurRad="38100" dist="38100" dir="2700000" algn="tl">
                    <a:srgbClr val="000000">
                      <a:alpha val="43137"/>
                    </a:srgbClr>
                  </a:outerShdw>
                </a:effectLst>
              </a:rPr>
              <a:t>小波变换 </a:t>
            </a:r>
            <a:r>
              <a:rPr lang="en-US" altLang="zh-CN" b="1" dirty="0" smtClean="0">
                <a:effectLst>
                  <a:outerShdw blurRad="38100" dist="38100" dir="2700000" algn="tl">
                    <a:srgbClr val="000000">
                      <a:alpha val="43137"/>
                    </a:srgbClr>
                  </a:outerShdw>
                </a:effectLst>
              </a:rPr>
              <a:t>wavelet Transform</a:t>
            </a:r>
          </a:p>
          <a:p>
            <a:pPr lvl="1"/>
            <a:endParaRPr lang="en-US" altLang="zh-CN" b="1" dirty="0">
              <a:effectLst>
                <a:outerShdw blurRad="38100" dist="38100" dir="2700000" algn="tl">
                  <a:srgbClr val="000000">
                    <a:alpha val="43137"/>
                  </a:srgbClr>
                </a:outerShdw>
              </a:effectLst>
            </a:endParaRPr>
          </a:p>
          <a:p>
            <a:r>
              <a:rPr lang="zh-CN" altLang="en-US" b="1" dirty="0" smtClean="0">
                <a:solidFill>
                  <a:srgbClr val="FF0000"/>
                </a:solidFill>
                <a:effectLst>
                  <a:outerShdw blurRad="38100" dist="38100" dir="2700000" algn="tl">
                    <a:srgbClr val="000000">
                      <a:alpha val="43137"/>
                    </a:srgbClr>
                  </a:outerShdw>
                </a:effectLst>
              </a:rPr>
              <a:t>变换后的特征更易于揭示数据内在的性质</a:t>
            </a:r>
            <a:endParaRPr lang="en-US" altLang="zh-CN" b="1" dirty="0" smtClean="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4444951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749300" y="1614714"/>
            <a:ext cx="8394700" cy="5029200"/>
          </a:xfrm>
          <a:prstGeom prst="rect">
            <a:avLst/>
          </a:prstGeom>
          <a:noFill/>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285750" indent="-285750" algn="just">
              <a:lnSpc>
                <a:spcPct val="95000"/>
              </a:lnSpc>
              <a:spcBef>
                <a:spcPct val="20000"/>
              </a:spcBef>
              <a:tabLst>
                <a:tab pos="1198563" algn="l"/>
              </a:tabLst>
            </a:pPr>
            <a:endParaRPr lang="en-US" altLang="zh-CN" b="1" smtClean="0">
              <a:effectLst>
                <a:outerShdw blurRad="38100" dist="38100" dir="2700000" algn="tl">
                  <a:srgbClr val="000000">
                    <a:alpha val="43137"/>
                  </a:srgbClr>
                </a:outerShdw>
              </a:effectLst>
              <a:latin typeface="Times New Roman" pitchFamily="18" charset="0"/>
              <a:ea typeface="SimSun" pitchFamily="2" charset="-122"/>
              <a:cs typeface="Times New Roman" pitchFamily="18" charset="0"/>
            </a:endParaRPr>
          </a:p>
          <a:p>
            <a:pPr marL="285750" indent="-285750" algn="just">
              <a:lnSpc>
                <a:spcPct val="95000"/>
              </a:lnSpc>
              <a:spcBef>
                <a:spcPct val="20000"/>
              </a:spcBef>
              <a:tabLst>
                <a:tab pos="1198563" algn="l"/>
              </a:tabLst>
            </a:pPr>
            <a:endParaRPr lang="en-US" altLang="zh-CN" b="1" smtClean="0">
              <a:effectLst>
                <a:outerShdw blurRad="38100" dist="38100" dir="2700000" algn="tl">
                  <a:srgbClr val="000000">
                    <a:alpha val="43137"/>
                  </a:srgbClr>
                </a:outerShdw>
              </a:effectLst>
              <a:latin typeface="Times New Roman" pitchFamily="18" charset="0"/>
              <a:ea typeface="SimSun" pitchFamily="2" charset="-122"/>
              <a:cs typeface="Times New Roman" pitchFamily="18" charset="0"/>
            </a:endParaRPr>
          </a:p>
        </p:txBody>
      </p:sp>
      <p:sp>
        <p:nvSpPr>
          <p:cNvPr id="6" name="Text Box 4"/>
          <p:cNvSpPr txBox="1">
            <a:spLocks noChangeArrowheads="1"/>
          </p:cNvSpPr>
          <p:nvPr/>
        </p:nvSpPr>
        <p:spPr bwMode="auto">
          <a:xfrm>
            <a:off x="1676400" y="36576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endParaRPr lang="zh-CN" altLang="zh-CN">
              <a:effectLst>
                <a:outerShdw blurRad="38100" dist="38100" dir="2700000" algn="tl">
                  <a:srgbClr val="000000">
                    <a:alpha val="43137"/>
                  </a:srgbClr>
                </a:outerShdw>
              </a:effectLst>
              <a:ea typeface="SimSun" pitchFamily="2" charset="-122"/>
            </a:endParaRPr>
          </a:p>
        </p:txBody>
      </p:sp>
      <p:sp>
        <p:nvSpPr>
          <p:cNvPr id="14" name="Rectangle 12"/>
          <p:cNvSpPr>
            <a:spLocks noChangeArrowheads="1"/>
          </p:cNvSpPr>
          <p:nvPr/>
        </p:nvSpPr>
        <p:spPr bwMode="auto">
          <a:xfrm>
            <a:off x="130810" y="1143000"/>
            <a:ext cx="8845550" cy="5500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457200" indent="-457200" latinLnBrk="1" hangingPunct="0">
              <a:lnSpc>
                <a:spcPct val="150000"/>
              </a:lnSpc>
              <a:buFont typeface="Arial" panose="020B0604020202020204" pitchFamily="34" charset="0"/>
              <a:buChar char="•"/>
            </a:pPr>
            <a:r>
              <a:rPr lang="zh-CN" altLang="en-US" sz="2800" dirty="0">
                <a:solidFill>
                  <a:srgbClr val="000000"/>
                </a:solidFill>
                <a:latin typeface="+mn-ea"/>
              </a:rPr>
              <a:t>特征构造是一个过程，它通过推断或创建附加的特征来发现特征之间联系的缺失信息和扩展特征空间。</a:t>
            </a:r>
            <a:endParaRPr lang="en-US" altLang="zh-CN" sz="2800" dirty="0">
              <a:solidFill>
                <a:srgbClr val="000000"/>
              </a:solidFill>
              <a:latin typeface="+mn-ea"/>
            </a:endParaRPr>
          </a:p>
          <a:p>
            <a:pPr marL="457200" indent="-457200" latinLnBrk="1" hangingPunct="0">
              <a:lnSpc>
                <a:spcPct val="150000"/>
              </a:lnSpc>
              <a:buFont typeface="Arial" panose="020B0604020202020204" pitchFamily="34" charset="0"/>
              <a:buChar char="•"/>
            </a:pPr>
            <a:r>
              <a:rPr lang="zh-CN" altLang="en-US" sz="2800" dirty="0">
                <a:solidFill>
                  <a:srgbClr val="000000"/>
                </a:solidFill>
                <a:latin typeface="+mn-ea"/>
              </a:rPr>
              <a:t>为了构造新特征，可能需要搜索指数多个原特征的组合，并且并非所有的组合都是需要的和有用的。尽管有人试图通过考察已有特征的简单地数据组合来自动地进行特征构造，但是最常见的方法还是使用专家的意见构造特征。</a:t>
            </a:r>
          </a:p>
        </p:txBody>
      </p:sp>
      <p:sp>
        <p:nvSpPr>
          <p:cNvPr id="15" name="标题 1"/>
          <p:cNvSpPr>
            <a:spLocks noGrp="1"/>
          </p:cNvSpPr>
          <p:nvPr>
            <p:ph type="title"/>
          </p:nvPr>
        </p:nvSpPr>
        <p:spPr>
          <a:xfrm>
            <a:off x="0" y="-235857"/>
            <a:ext cx="7772400" cy="1143000"/>
          </a:xfrm>
        </p:spPr>
        <p:txBody>
          <a:bodyPr/>
          <a:lstStyle/>
          <a:p>
            <a:r>
              <a:rPr lang="zh-CN" altLang="en-US" b="1" dirty="0" smtClean="0">
                <a:effectLst>
                  <a:outerShdw blurRad="38100" dist="38100" dir="2700000" algn="tl">
                    <a:srgbClr val="000000">
                      <a:alpha val="43137"/>
                    </a:srgbClr>
                  </a:outerShdw>
                </a:effectLst>
              </a:rPr>
              <a:t>（</a:t>
            </a:r>
            <a:r>
              <a:rPr lang="en-US" altLang="zh-CN" b="1" dirty="0" smtClean="0">
                <a:effectLst>
                  <a:outerShdw blurRad="38100" dist="38100" dir="2700000" algn="tl">
                    <a:srgbClr val="000000">
                      <a:alpha val="43137"/>
                    </a:srgbClr>
                  </a:outerShdw>
                </a:effectLst>
              </a:rPr>
              <a:t>3</a:t>
            </a:r>
            <a:r>
              <a:rPr lang="zh-CN" altLang="en-US" b="1" dirty="0" smtClean="0">
                <a:effectLst>
                  <a:outerShdw blurRad="38100" dist="38100" dir="2700000" algn="tl">
                    <a:srgbClr val="000000">
                      <a:alpha val="43137"/>
                    </a:srgbClr>
                  </a:outerShdw>
                </a:effectLst>
              </a:rPr>
              <a:t>）特征构造</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0627784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749300" y="1614714"/>
            <a:ext cx="8394700" cy="5029200"/>
          </a:xfrm>
          <a:prstGeom prst="rect">
            <a:avLst/>
          </a:prstGeom>
          <a:noFill/>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285750" indent="-285750" algn="just">
              <a:lnSpc>
                <a:spcPct val="95000"/>
              </a:lnSpc>
              <a:spcBef>
                <a:spcPct val="20000"/>
              </a:spcBef>
              <a:tabLst>
                <a:tab pos="1198563" algn="l"/>
              </a:tabLst>
            </a:pPr>
            <a:endParaRPr lang="en-US" altLang="zh-CN" b="1" smtClean="0">
              <a:effectLst>
                <a:outerShdw blurRad="38100" dist="38100" dir="2700000" algn="tl">
                  <a:srgbClr val="000000">
                    <a:alpha val="43137"/>
                  </a:srgbClr>
                </a:outerShdw>
              </a:effectLst>
              <a:latin typeface="Times New Roman" pitchFamily="18" charset="0"/>
              <a:ea typeface="SimSun" pitchFamily="2" charset="-122"/>
              <a:cs typeface="Times New Roman" pitchFamily="18" charset="0"/>
            </a:endParaRPr>
          </a:p>
          <a:p>
            <a:pPr marL="285750" indent="-285750" algn="just">
              <a:lnSpc>
                <a:spcPct val="95000"/>
              </a:lnSpc>
              <a:spcBef>
                <a:spcPct val="20000"/>
              </a:spcBef>
              <a:tabLst>
                <a:tab pos="1198563" algn="l"/>
              </a:tabLst>
            </a:pPr>
            <a:endParaRPr lang="en-US" altLang="zh-CN" b="1" smtClean="0">
              <a:effectLst>
                <a:outerShdw blurRad="38100" dist="38100" dir="2700000" algn="tl">
                  <a:srgbClr val="000000">
                    <a:alpha val="43137"/>
                  </a:srgbClr>
                </a:outerShdw>
              </a:effectLst>
              <a:latin typeface="Times New Roman" pitchFamily="18" charset="0"/>
              <a:ea typeface="SimSun" pitchFamily="2" charset="-122"/>
              <a:cs typeface="Times New Roman" pitchFamily="18" charset="0"/>
            </a:endParaRPr>
          </a:p>
        </p:txBody>
      </p:sp>
      <p:sp>
        <p:nvSpPr>
          <p:cNvPr id="6" name="Text Box 4"/>
          <p:cNvSpPr txBox="1">
            <a:spLocks noChangeArrowheads="1"/>
          </p:cNvSpPr>
          <p:nvPr/>
        </p:nvSpPr>
        <p:spPr bwMode="auto">
          <a:xfrm>
            <a:off x="1676400" y="36576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endParaRPr lang="zh-CN" altLang="zh-CN">
              <a:effectLst>
                <a:outerShdw blurRad="38100" dist="38100" dir="2700000" algn="tl">
                  <a:srgbClr val="000000">
                    <a:alpha val="43137"/>
                  </a:srgbClr>
                </a:outerShdw>
              </a:effectLst>
              <a:ea typeface="SimSun" pitchFamily="2" charset="-122"/>
            </a:endParaRPr>
          </a:p>
        </p:txBody>
      </p:sp>
      <p:sp>
        <p:nvSpPr>
          <p:cNvPr id="14" name="Rectangle 12"/>
          <p:cNvSpPr>
            <a:spLocks noChangeArrowheads="1"/>
          </p:cNvSpPr>
          <p:nvPr/>
        </p:nvSpPr>
        <p:spPr bwMode="auto">
          <a:xfrm>
            <a:off x="130810" y="1143000"/>
            <a:ext cx="8845550" cy="5500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285750" indent="-285750" algn="just">
              <a:lnSpc>
                <a:spcPct val="95000"/>
              </a:lnSpc>
              <a:spcBef>
                <a:spcPct val="20000"/>
              </a:spcBef>
              <a:spcAft>
                <a:spcPts val="400"/>
              </a:spcAft>
              <a:buClr>
                <a:srgbClr val="0C7B9C"/>
              </a:buClr>
              <a:buSzPct val="75000"/>
              <a:buFont typeface="Monotype Sorts" pitchFamily="2" charset="2"/>
              <a:buChar char="l"/>
              <a:tabLst>
                <a:tab pos="1198563" algn="l"/>
              </a:tabLst>
            </a:pPr>
            <a:r>
              <a:rPr lang="zh-CN" altLang="en-US" sz="2800" b="1" dirty="0" smtClean="0">
                <a:effectLst>
                  <a:outerShdw blurRad="38100" dist="38100" dir="2700000" algn="tl">
                    <a:srgbClr val="000000">
                      <a:alpha val="43137"/>
                    </a:srgbClr>
                  </a:outerShdw>
                </a:effectLst>
                <a:latin typeface="Times New Roman" pitchFamily="18" charset="0"/>
                <a:ea typeface="SimSun" pitchFamily="2" charset="-122"/>
                <a:cs typeface="Times New Roman" pitchFamily="18" charset="0"/>
              </a:rPr>
              <a:t>利用已有特征集构造新的特征，并加入到现有的特征集合中</a:t>
            </a:r>
            <a:endParaRPr lang="en-US" altLang="zh-CN" sz="2800" b="1" dirty="0">
              <a:solidFill>
                <a:srgbClr val="FF0000"/>
              </a:solidFill>
              <a:effectLst>
                <a:outerShdw blurRad="38100" dist="38100" dir="2700000" algn="tl">
                  <a:srgbClr val="000000">
                    <a:alpha val="43137"/>
                  </a:srgbClr>
                </a:outerShdw>
              </a:effectLst>
              <a:latin typeface="Times New Roman" pitchFamily="18" charset="0"/>
              <a:ea typeface="SimSun" pitchFamily="2" charset="-122"/>
              <a:cs typeface="Times New Roman" pitchFamily="18" charset="0"/>
            </a:endParaRPr>
          </a:p>
          <a:p>
            <a:pPr marL="285750" indent="-285750" algn="just">
              <a:lnSpc>
                <a:spcPct val="95000"/>
              </a:lnSpc>
              <a:spcBef>
                <a:spcPct val="20000"/>
              </a:spcBef>
              <a:spcAft>
                <a:spcPts val="400"/>
              </a:spcAft>
              <a:buClr>
                <a:srgbClr val="0C7B9C"/>
              </a:buClr>
              <a:buSzPct val="75000"/>
              <a:buFont typeface="Monotype Sorts" pitchFamily="2" charset="2"/>
              <a:buChar char="l"/>
              <a:tabLst>
                <a:tab pos="1198563" algn="l"/>
              </a:tabLst>
            </a:pPr>
            <a:r>
              <a:rPr lang="zh-CN" altLang="en-US" sz="2800" b="1" dirty="0" smtClean="0">
                <a:effectLst>
                  <a:outerShdw blurRad="38100" dist="38100" dir="2700000" algn="tl">
                    <a:srgbClr val="000000">
                      <a:alpha val="43137"/>
                    </a:srgbClr>
                  </a:outerShdw>
                </a:effectLst>
                <a:latin typeface="Times New Roman" pitchFamily="18" charset="0"/>
                <a:ea typeface="SimSun" pitchFamily="2" charset="-122"/>
                <a:cs typeface="Times New Roman" pitchFamily="18" charset="0"/>
              </a:rPr>
              <a:t>例：</a:t>
            </a:r>
            <a:endParaRPr lang="en-US" altLang="zh-CN" sz="2800" b="1" dirty="0" smtClean="0">
              <a:effectLst>
                <a:outerShdw blurRad="38100" dist="38100" dir="2700000" algn="tl">
                  <a:srgbClr val="000000">
                    <a:alpha val="43137"/>
                  </a:srgbClr>
                </a:outerShdw>
              </a:effectLst>
              <a:latin typeface="Times New Roman" pitchFamily="18" charset="0"/>
              <a:ea typeface="SimSun" pitchFamily="2" charset="-122"/>
              <a:cs typeface="Times New Roman" pitchFamily="18" charset="0"/>
            </a:endParaRPr>
          </a:p>
          <a:p>
            <a:pPr marL="457200" indent="-457200">
              <a:spcBef>
                <a:spcPts val="600"/>
              </a:spcBef>
              <a:spcAft>
                <a:spcPts val="600"/>
              </a:spcAft>
              <a:buClr>
                <a:srgbClr val="C00000"/>
              </a:buClr>
              <a:buFont typeface="Wingdings" panose="05000000000000000000" pitchFamily="2" charset="2"/>
              <a:buChar char="Ø"/>
              <a:defRPr/>
            </a:pPr>
            <a:r>
              <a:rPr lang="zh-CN" altLang="en-US" sz="2400" b="1" dirty="0">
                <a:effectLst>
                  <a:outerShdw blurRad="38100" dist="38100" dir="2700000" algn="tl">
                    <a:srgbClr val="000000">
                      <a:alpha val="43137"/>
                    </a:srgbClr>
                  </a:outerShdw>
                </a:effectLst>
                <a:latin typeface="Times New Roman" pitchFamily="18" charset="0"/>
                <a:ea typeface="SimSun" pitchFamily="2" charset="-122"/>
                <a:cs typeface="Times New Roman" pitchFamily="18" charset="0"/>
              </a:rPr>
              <a:t>进</a:t>
            </a:r>
            <a:r>
              <a:rPr lang="zh-CN" altLang="en-US" sz="2400" b="1" dirty="0" smtClean="0">
                <a:effectLst>
                  <a:outerShdw blurRad="38100" dist="38100" dir="2700000" algn="tl">
                    <a:srgbClr val="000000">
                      <a:alpha val="43137"/>
                    </a:srgbClr>
                  </a:outerShdw>
                </a:effectLst>
                <a:latin typeface="Times New Roman" pitchFamily="18" charset="0"/>
                <a:ea typeface="SimSun" pitchFamily="2" charset="-122"/>
                <a:cs typeface="Times New Roman" pitchFamily="18" charset="0"/>
              </a:rPr>
              <a:t>行防窃漏电诊断建模时，已有的属性包括供入电量、供出电量（线路上各大用户用电量之和）。</a:t>
            </a:r>
            <a:endParaRPr lang="en-US" altLang="zh-CN" sz="2400" b="1" dirty="0" smtClean="0">
              <a:effectLst>
                <a:outerShdw blurRad="38100" dist="38100" dir="2700000" algn="tl">
                  <a:srgbClr val="000000">
                    <a:alpha val="43137"/>
                  </a:srgbClr>
                </a:outerShdw>
              </a:effectLst>
              <a:latin typeface="Times New Roman" pitchFamily="18" charset="0"/>
              <a:ea typeface="SimSun" pitchFamily="2" charset="-122"/>
              <a:cs typeface="Times New Roman" pitchFamily="18" charset="0"/>
            </a:endParaRPr>
          </a:p>
          <a:p>
            <a:pPr marL="457200" indent="-457200">
              <a:spcBef>
                <a:spcPts val="600"/>
              </a:spcBef>
              <a:spcAft>
                <a:spcPts val="600"/>
              </a:spcAft>
              <a:buClr>
                <a:srgbClr val="C00000"/>
              </a:buClr>
              <a:buFont typeface="Wingdings" panose="05000000000000000000" pitchFamily="2" charset="2"/>
              <a:buChar char="Ø"/>
              <a:defRPr/>
            </a:pPr>
            <a:r>
              <a:rPr lang="zh-CN" altLang="en-US" sz="2400" dirty="0" smtClean="0">
                <a:effectLst>
                  <a:outerShdw blurRad="38100" dist="38100" dir="2700000" algn="tl">
                    <a:srgbClr val="000000">
                      <a:alpha val="43137"/>
                    </a:srgbClr>
                  </a:outerShdw>
                </a:effectLst>
                <a:ea typeface="SimSun" pitchFamily="2" charset="-122"/>
              </a:rPr>
              <a:t>为</a:t>
            </a:r>
            <a:r>
              <a:rPr lang="zh-CN" altLang="en-US" sz="2400" dirty="0">
                <a:effectLst>
                  <a:outerShdw blurRad="38100" dist="38100" dir="2700000" algn="tl">
                    <a:srgbClr val="000000">
                      <a:alpha val="43137"/>
                    </a:srgbClr>
                  </a:outerShdw>
                </a:effectLst>
                <a:ea typeface="SimSun" pitchFamily="2" charset="-122"/>
              </a:rPr>
              <a:t>了判断是否有大用户存在窃漏电行为，可以构造出一个新的指标</a:t>
            </a:r>
            <a:r>
              <a:rPr lang="en-US" altLang="zh-CN" sz="2400" dirty="0">
                <a:effectLst>
                  <a:outerShdw blurRad="38100" dist="38100" dir="2700000" algn="tl">
                    <a:srgbClr val="000000">
                      <a:alpha val="43137"/>
                    </a:srgbClr>
                  </a:outerShdw>
                </a:effectLst>
                <a:ea typeface="SimSun" pitchFamily="2" charset="-122"/>
              </a:rPr>
              <a:t>—</a:t>
            </a:r>
            <a:r>
              <a:rPr lang="zh-CN" altLang="en-US" sz="2400" dirty="0">
                <a:effectLst>
                  <a:outerShdw blurRad="38100" dist="38100" dir="2700000" algn="tl">
                    <a:srgbClr val="000000">
                      <a:alpha val="43137"/>
                    </a:srgbClr>
                  </a:outerShdw>
                </a:effectLst>
                <a:ea typeface="SimSun" pitchFamily="2" charset="-122"/>
              </a:rPr>
              <a:t>线损率，该过程就是构造属性，新构造的属性线损率按如下公式计算：</a:t>
            </a:r>
            <a:endParaRPr lang="en-US" altLang="zh-CN" sz="2400" dirty="0">
              <a:effectLst>
                <a:outerShdw blurRad="38100" dist="38100" dir="2700000" algn="tl">
                  <a:srgbClr val="000000">
                    <a:alpha val="43137"/>
                  </a:srgbClr>
                </a:outerShdw>
              </a:effectLst>
              <a:ea typeface="SimSun" pitchFamily="2" charset="-122"/>
            </a:endParaRPr>
          </a:p>
          <a:p>
            <a:pPr>
              <a:spcBef>
                <a:spcPts val="600"/>
              </a:spcBef>
              <a:spcAft>
                <a:spcPts val="600"/>
              </a:spcAft>
              <a:defRPr/>
            </a:pPr>
            <a:r>
              <a:rPr lang="zh-CN" altLang="en-US" sz="2800" dirty="0" smtClean="0">
                <a:effectLst>
                  <a:outerShdw blurRad="38100" dist="38100" dir="2700000" algn="tl">
                    <a:srgbClr val="000000">
                      <a:alpha val="43137"/>
                    </a:srgbClr>
                  </a:outerShdw>
                </a:effectLst>
                <a:ea typeface="SimSun" pitchFamily="2" charset="-122"/>
              </a:rPr>
              <a:t>      </a:t>
            </a:r>
            <a:r>
              <a:rPr lang="zh-CN" altLang="en-US" sz="2800" dirty="0" smtClean="0">
                <a:solidFill>
                  <a:srgbClr val="FF0000"/>
                </a:solidFill>
                <a:effectLst>
                  <a:outerShdw blurRad="38100" dist="38100" dir="2700000" algn="tl">
                    <a:srgbClr val="000000">
                      <a:alpha val="43137"/>
                    </a:srgbClr>
                  </a:outerShdw>
                </a:effectLst>
                <a:ea typeface="SimSun" pitchFamily="2" charset="-122"/>
              </a:rPr>
              <a:t>线</a:t>
            </a:r>
            <a:r>
              <a:rPr lang="zh-CN" altLang="en-US" sz="2800" dirty="0">
                <a:solidFill>
                  <a:srgbClr val="FF0000"/>
                </a:solidFill>
                <a:effectLst>
                  <a:outerShdw blurRad="38100" dist="38100" dir="2700000" algn="tl">
                    <a:srgbClr val="000000">
                      <a:alpha val="43137"/>
                    </a:srgbClr>
                  </a:outerShdw>
                </a:effectLst>
                <a:ea typeface="SimSun" pitchFamily="2" charset="-122"/>
              </a:rPr>
              <a:t>损率</a:t>
            </a:r>
            <a:r>
              <a:rPr lang="en-US" altLang="zh-CN" sz="2800" dirty="0">
                <a:solidFill>
                  <a:srgbClr val="FF0000"/>
                </a:solidFill>
                <a:effectLst>
                  <a:outerShdw blurRad="38100" dist="38100" dir="2700000" algn="tl">
                    <a:srgbClr val="000000">
                      <a:alpha val="43137"/>
                    </a:srgbClr>
                  </a:outerShdw>
                </a:effectLst>
                <a:ea typeface="SimSun" pitchFamily="2" charset="-122"/>
              </a:rPr>
              <a:t>=</a:t>
            </a:r>
            <a:r>
              <a:rPr lang="zh-CN" altLang="en-US" sz="2800" dirty="0">
                <a:solidFill>
                  <a:srgbClr val="FF0000"/>
                </a:solidFill>
                <a:effectLst>
                  <a:outerShdw blurRad="38100" dist="38100" dir="2700000" algn="tl">
                    <a:srgbClr val="000000">
                      <a:alpha val="43137"/>
                    </a:srgbClr>
                  </a:outerShdw>
                </a:effectLst>
                <a:ea typeface="SimSun" pitchFamily="2" charset="-122"/>
              </a:rPr>
              <a:t>（供入电量</a:t>
            </a:r>
            <a:r>
              <a:rPr lang="en-US" altLang="zh-CN" sz="2800" dirty="0">
                <a:solidFill>
                  <a:srgbClr val="FF0000"/>
                </a:solidFill>
                <a:effectLst>
                  <a:outerShdw blurRad="38100" dist="38100" dir="2700000" algn="tl">
                    <a:srgbClr val="000000">
                      <a:alpha val="43137"/>
                    </a:srgbClr>
                  </a:outerShdw>
                </a:effectLst>
                <a:ea typeface="SimSun" pitchFamily="2" charset="-122"/>
              </a:rPr>
              <a:t>-</a:t>
            </a:r>
            <a:r>
              <a:rPr lang="zh-CN" altLang="en-US" sz="2800" dirty="0">
                <a:solidFill>
                  <a:srgbClr val="FF0000"/>
                </a:solidFill>
                <a:effectLst>
                  <a:outerShdw blurRad="38100" dist="38100" dir="2700000" algn="tl">
                    <a:srgbClr val="000000">
                      <a:alpha val="43137"/>
                    </a:srgbClr>
                  </a:outerShdw>
                </a:effectLst>
                <a:ea typeface="SimSun" pitchFamily="2" charset="-122"/>
              </a:rPr>
              <a:t>供出电量）</a:t>
            </a:r>
            <a:r>
              <a:rPr lang="en-US" altLang="zh-CN" sz="2800" dirty="0">
                <a:solidFill>
                  <a:srgbClr val="FF0000"/>
                </a:solidFill>
                <a:effectLst>
                  <a:outerShdw blurRad="38100" dist="38100" dir="2700000" algn="tl">
                    <a:srgbClr val="000000">
                      <a:alpha val="43137"/>
                    </a:srgbClr>
                  </a:outerShdw>
                </a:effectLst>
                <a:ea typeface="SimSun" pitchFamily="2" charset="-122"/>
              </a:rPr>
              <a:t>/</a:t>
            </a:r>
            <a:r>
              <a:rPr lang="zh-CN" altLang="en-US" sz="2800" dirty="0">
                <a:solidFill>
                  <a:srgbClr val="FF0000"/>
                </a:solidFill>
                <a:effectLst>
                  <a:outerShdw blurRad="38100" dist="38100" dir="2700000" algn="tl">
                    <a:srgbClr val="000000">
                      <a:alpha val="43137"/>
                    </a:srgbClr>
                  </a:outerShdw>
                </a:effectLst>
                <a:ea typeface="SimSun" pitchFamily="2" charset="-122"/>
              </a:rPr>
              <a:t>供入电量*</a:t>
            </a:r>
            <a:r>
              <a:rPr lang="en-US" altLang="zh-CN" sz="2800" dirty="0">
                <a:solidFill>
                  <a:srgbClr val="FF0000"/>
                </a:solidFill>
                <a:effectLst>
                  <a:outerShdw blurRad="38100" dist="38100" dir="2700000" algn="tl">
                    <a:srgbClr val="000000">
                      <a:alpha val="43137"/>
                    </a:srgbClr>
                  </a:outerShdw>
                </a:effectLst>
                <a:ea typeface="SimSun" pitchFamily="2" charset="-122"/>
              </a:rPr>
              <a:t>100%</a:t>
            </a:r>
          </a:p>
          <a:p>
            <a:pPr marL="457200" indent="-457200">
              <a:spcBef>
                <a:spcPts val="600"/>
              </a:spcBef>
              <a:spcAft>
                <a:spcPts val="600"/>
              </a:spcAft>
              <a:buClr>
                <a:srgbClr val="C00000"/>
              </a:buClr>
              <a:buFont typeface="Wingdings" panose="05000000000000000000" pitchFamily="2" charset="2"/>
              <a:buChar char="Ø"/>
              <a:defRPr/>
            </a:pPr>
            <a:r>
              <a:rPr lang="zh-CN" altLang="en-US" sz="2400" dirty="0" smtClean="0">
                <a:effectLst>
                  <a:outerShdw blurRad="38100" dist="38100" dir="2700000" algn="tl">
                    <a:srgbClr val="000000">
                      <a:alpha val="43137"/>
                    </a:srgbClr>
                  </a:outerShdw>
                </a:effectLst>
                <a:ea typeface="SimSun" pitchFamily="2" charset="-122"/>
              </a:rPr>
              <a:t>线</a:t>
            </a:r>
            <a:r>
              <a:rPr lang="zh-CN" altLang="en-US" sz="2400" dirty="0">
                <a:effectLst>
                  <a:outerShdw blurRad="38100" dist="38100" dir="2700000" algn="tl">
                    <a:srgbClr val="000000">
                      <a:alpha val="43137"/>
                    </a:srgbClr>
                  </a:outerShdw>
                </a:effectLst>
                <a:ea typeface="SimSun" pitchFamily="2" charset="-122"/>
              </a:rPr>
              <a:t>损率的正常范围一般在</a:t>
            </a:r>
            <a:r>
              <a:rPr lang="en-US" altLang="zh-CN" sz="2400" dirty="0">
                <a:effectLst>
                  <a:outerShdw blurRad="38100" dist="38100" dir="2700000" algn="tl">
                    <a:srgbClr val="000000">
                      <a:alpha val="43137"/>
                    </a:srgbClr>
                  </a:outerShdw>
                </a:effectLst>
                <a:ea typeface="SimSun" pitchFamily="2" charset="-122"/>
              </a:rPr>
              <a:t>3%-15%</a:t>
            </a:r>
            <a:r>
              <a:rPr lang="zh-CN" altLang="en-US" sz="2400" dirty="0">
                <a:effectLst>
                  <a:outerShdw blurRad="38100" dist="38100" dir="2700000" algn="tl">
                    <a:srgbClr val="000000">
                      <a:alpha val="43137"/>
                    </a:srgbClr>
                  </a:outerShdw>
                </a:effectLst>
                <a:ea typeface="SimSun" pitchFamily="2" charset="-122"/>
              </a:rPr>
              <a:t>，如果远远超过该范围，就可以认为该条线路的大用户很可能存在窃漏电等用电异常行为。</a:t>
            </a:r>
            <a:endParaRPr lang="en-US" altLang="zh-CN" sz="2400" b="1" dirty="0">
              <a:effectLst>
                <a:outerShdw blurRad="38100" dist="38100" dir="2700000" algn="tl">
                  <a:srgbClr val="000000">
                    <a:alpha val="43137"/>
                  </a:srgbClr>
                </a:outerShdw>
              </a:effectLst>
              <a:latin typeface="Times New Roman" pitchFamily="18" charset="0"/>
              <a:ea typeface="SimSun" pitchFamily="2" charset="-122"/>
              <a:cs typeface="Times New Roman" pitchFamily="18" charset="0"/>
            </a:endParaRPr>
          </a:p>
        </p:txBody>
      </p:sp>
      <p:sp>
        <p:nvSpPr>
          <p:cNvPr id="15" name="标题 1"/>
          <p:cNvSpPr>
            <a:spLocks noGrp="1"/>
          </p:cNvSpPr>
          <p:nvPr>
            <p:ph type="title"/>
          </p:nvPr>
        </p:nvSpPr>
        <p:spPr>
          <a:xfrm>
            <a:off x="0" y="-235857"/>
            <a:ext cx="7772400" cy="1143000"/>
          </a:xfrm>
        </p:spPr>
        <p:txBody>
          <a:bodyPr/>
          <a:lstStyle/>
          <a:p>
            <a:r>
              <a:rPr lang="zh-CN" altLang="en-US" b="1" dirty="0" smtClean="0">
                <a:effectLst>
                  <a:outerShdw blurRad="38100" dist="38100" dir="2700000" algn="tl">
                    <a:srgbClr val="000000">
                      <a:alpha val="43137"/>
                    </a:srgbClr>
                  </a:outerShdw>
                </a:effectLst>
              </a:rPr>
              <a:t>（</a:t>
            </a:r>
            <a:r>
              <a:rPr lang="en-US" altLang="zh-CN" b="1" dirty="0" smtClean="0">
                <a:effectLst>
                  <a:outerShdw blurRad="38100" dist="38100" dir="2700000" algn="tl">
                    <a:srgbClr val="000000">
                      <a:alpha val="43137"/>
                    </a:srgbClr>
                  </a:outerShdw>
                </a:effectLst>
              </a:rPr>
              <a:t>3</a:t>
            </a:r>
            <a:r>
              <a:rPr lang="zh-CN" altLang="en-US" b="1" dirty="0" smtClean="0">
                <a:effectLst>
                  <a:outerShdw blurRad="38100" dist="38100" dir="2700000" algn="tl">
                    <a:srgbClr val="000000">
                      <a:alpha val="43137"/>
                    </a:srgbClr>
                  </a:outerShdw>
                </a:effectLst>
              </a:rPr>
              <a:t>）特征构造</a:t>
            </a:r>
            <a:r>
              <a:rPr lang="en-US" altLang="zh-CN" b="1" dirty="0" smtClean="0">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续</a:t>
            </a:r>
            <a:r>
              <a:rPr lang="en-US" altLang="zh-CN" b="1" dirty="0" smtClean="0">
                <a:effectLst>
                  <a:outerShdw blurRad="38100" dist="38100" dir="2700000" algn="tl">
                    <a:srgbClr val="000000">
                      <a:alpha val="43137"/>
                    </a:srgbClr>
                  </a:outerShdw>
                </a:effectLst>
              </a:rPr>
              <a:t>)</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4594010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26720" y="0"/>
            <a:ext cx="7772400" cy="1143000"/>
          </a:xfrm>
          <a:noFill/>
          <a:ln/>
        </p:spPr>
        <p:txBody>
          <a:bodyPr/>
          <a:lstStyle/>
          <a:p>
            <a:pPr eaLnBrk="1" hangingPunct="1"/>
            <a:r>
              <a:rPr lang="en-US" altLang="zh-CN" dirty="0" smtClean="0"/>
              <a:t>4</a:t>
            </a:r>
            <a:r>
              <a:rPr lang="zh-CN" altLang="en-US" dirty="0" smtClean="0"/>
              <a:t>、数据离散化和概念分层产生</a:t>
            </a:r>
          </a:p>
        </p:txBody>
      </p:sp>
      <p:sp>
        <p:nvSpPr>
          <p:cNvPr id="57347" name="Rectangle 3"/>
          <p:cNvSpPr>
            <a:spLocks noGrp="1" noChangeArrowheads="1"/>
          </p:cNvSpPr>
          <p:nvPr>
            <p:ph type="body" idx="1"/>
          </p:nvPr>
        </p:nvSpPr>
        <p:spPr>
          <a:xfrm>
            <a:off x="914400" y="1447800"/>
            <a:ext cx="7772400" cy="5120640"/>
          </a:xfrm>
        </p:spPr>
        <p:txBody>
          <a:bodyPr>
            <a:normAutofit fontScale="92500"/>
          </a:bodyPr>
          <a:lstStyle/>
          <a:p>
            <a:pPr>
              <a:lnSpc>
                <a:spcPct val="130000"/>
              </a:lnSpc>
            </a:pPr>
            <a:r>
              <a:rPr lang="zh-CN" altLang="en-US" sz="3200" dirty="0" smtClean="0"/>
              <a:t>数据离散化技术用少数区间标记替换连续属性的数值，从而减少和简化了原来的数据。</a:t>
            </a:r>
          </a:p>
          <a:p>
            <a:pPr>
              <a:lnSpc>
                <a:spcPct val="130000"/>
              </a:lnSpc>
            </a:pPr>
            <a:r>
              <a:rPr lang="zh-CN" altLang="en-US" sz="3200" dirty="0" smtClean="0"/>
              <a:t>可以对一个属性递归地进行离散化，产生属性值的分层或多分辨率划分，称作</a:t>
            </a:r>
            <a:r>
              <a:rPr lang="zh-CN" altLang="en-US" sz="3200" b="1" dirty="0" smtClean="0"/>
              <a:t>概念分层</a:t>
            </a:r>
            <a:r>
              <a:rPr lang="zh-CN" altLang="en-US" sz="3200" dirty="0" smtClean="0"/>
              <a:t>。</a:t>
            </a:r>
          </a:p>
          <a:p>
            <a:pPr>
              <a:lnSpc>
                <a:spcPct val="130000"/>
              </a:lnSpc>
            </a:pPr>
            <a:r>
              <a:rPr lang="zh-CN" altLang="en-US" sz="3200" dirty="0" smtClean="0"/>
              <a:t>概念分层</a:t>
            </a:r>
            <a:r>
              <a:rPr lang="en-US" altLang="zh-CN" sz="3200" dirty="0" smtClean="0"/>
              <a:t>(</a:t>
            </a:r>
            <a:r>
              <a:rPr lang="en-US" altLang="zh-CN" sz="3200" dirty="0" smtClean="0">
                <a:solidFill>
                  <a:srgbClr val="0000CC"/>
                </a:solidFill>
              </a:rPr>
              <a:t>concept hierarchy</a:t>
            </a:r>
            <a:r>
              <a:rPr lang="en-US" altLang="zh-CN" sz="3600" dirty="0" smtClean="0"/>
              <a:t>)</a:t>
            </a:r>
            <a:r>
              <a:rPr lang="zh-CN" altLang="en-US" sz="3200" dirty="0" smtClean="0"/>
              <a:t>用于归约数据：用较高层的概念替换较低层的概念。</a:t>
            </a:r>
          </a:p>
        </p:txBody>
      </p:sp>
    </p:spTree>
    <p:extLst>
      <p:ext uri="{BB962C8B-B14F-4D97-AF65-F5344CB8AC3E}">
        <p14:creationId xmlns:p14="http://schemas.microsoft.com/office/powerpoint/2010/main" val="95117493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712" y="322887"/>
            <a:ext cx="7467840" cy="612190"/>
          </a:xfrm>
        </p:spPr>
        <p:txBody>
          <a:bodyPr rtlCol="0">
            <a:normAutofit fontScale="90000"/>
          </a:bodyPr>
          <a:lstStyle/>
          <a:p>
            <a:pPr fontAlgn="auto">
              <a:spcAft>
                <a:spcPts val="0"/>
              </a:spcAft>
              <a:defRPr/>
            </a:pPr>
            <a:r>
              <a:rPr lang="zh-CN" altLang="en-US" dirty="0" smtClean="0"/>
              <a:t>为什么要进行数据概化？</a:t>
            </a:r>
            <a:endParaRPr lang="zh-CN" altLang="en-US" dirty="0"/>
          </a:p>
        </p:txBody>
      </p:sp>
      <p:sp>
        <p:nvSpPr>
          <p:cNvPr id="3" name="内容占位符 2"/>
          <p:cNvSpPr>
            <a:spLocks noGrp="1"/>
          </p:cNvSpPr>
          <p:nvPr>
            <p:ph idx="1"/>
          </p:nvPr>
        </p:nvSpPr>
        <p:spPr>
          <a:xfrm>
            <a:off x="435472" y="1369723"/>
            <a:ext cx="7744320" cy="4873915"/>
          </a:xfrm>
        </p:spPr>
        <p:txBody>
          <a:bodyPr rtlCol="0">
            <a:normAutofit lnSpcReduction="10000"/>
          </a:bodyPr>
          <a:lstStyle/>
          <a:p>
            <a:pPr marL="342860" indent="-342860" fontAlgn="auto">
              <a:lnSpc>
                <a:spcPct val="150000"/>
              </a:lnSpc>
              <a:spcBef>
                <a:spcPts val="550"/>
              </a:spcBef>
              <a:spcAft>
                <a:spcPts val="550"/>
              </a:spcAft>
              <a:buFont typeface="Wingdings 2"/>
              <a:buChar char="ß"/>
              <a:defRPr/>
            </a:pPr>
            <a:r>
              <a:rPr lang="zh-CN" altLang="en-US" sz="2600" dirty="0" smtClean="0"/>
              <a:t>数据库通常存放有大量的细节数据，但我们通常希望看到的是以</a:t>
            </a:r>
            <a:r>
              <a:rPr lang="zh-CN" altLang="en-US" sz="2600" b="1" dirty="0" smtClean="0"/>
              <a:t>简洁的、更一般的描述形式</a:t>
            </a:r>
            <a:r>
              <a:rPr lang="zh-CN" altLang="en-US" sz="2600" dirty="0" smtClean="0"/>
              <a:t>来观察数据的特点。</a:t>
            </a:r>
            <a:endParaRPr lang="en-US" altLang="zh-CN" sz="2600" dirty="0" smtClean="0"/>
          </a:p>
          <a:p>
            <a:pPr marL="742864" lvl="1" indent="-285717" fontAlgn="auto">
              <a:lnSpc>
                <a:spcPct val="150000"/>
              </a:lnSpc>
              <a:spcBef>
                <a:spcPts val="550"/>
              </a:spcBef>
              <a:spcAft>
                <a:spcPts val="550"/>
              </a:spcAft>
              <a:buFont typeface="Wingdings 2"/>
              <a:buChar char="Þ"/>
              <a:defRPr/>
            </a:pPr>
            <a:r>
              <a:rPr lang="zh-CN" altLang="en-US" sz="2600" dirty="0" smtClean="0"/>
              <a:t>例如：对于一个销售经理来说，面对顾客数据库，他可能不想考察每个顾客的事务，而更愿意概化到高层的数据，比如说，根据地区按顾客的分组汇总，来观察每组顾客的购买频率和顾客的收入，以此来分析区域差异。</a:t>
            </a:r>
          </a:p>
        </p:txBody>
      </p:sp>
      <p:sp>
        <p:nvSpPr>
          <p:cNvPr id="57349" name="灯片编号占位符 4"/>
          <p:cNvSpPr>
            <a:spLocks noGrp="1"/>
          </p:cNvSpPr>
          <p:nvPr>
            <p:ph type="sldNum" sz="quarter" idx="4294967295"/>
          </p:nvPr>
        </p:nvSpPr>
        <p:spPr bwMode="auto">
          <a:xfrm>
            <a:off x="7042150" y="6243638"/>
            <a:ext cx="1905000" cy="457200"/>
          </a:xfrm>
          <a:noFill/>
          <a:ln>
            <a:miter lim="800000"/>
            <a:headEnd/>
            <a:tailEnd/>
          </a:ln>
        </p:spPr>
        <p:txBody>
          <a:bodyPr wrap="square" numCol="1" anchorCtr="0" compatLnSpc="1">
            <a:prstTxWarp prst="textNoShape">
              <a:avLst/>
            </a:prstTxWarp>
          </a:bodyPr>
          <a:lstStyle/>
          <a:p>
            <a:fld id="{9ED0E369-1BD2-4D27-AEF5-7B30DA1D4B10}" type="slidenum">
              <a:rPr lang="en-US" altLang="zh-CN">
                <a:solidFill>
                  <a:srgbClr val="FFFFFF"/>
                </a:solidFill>
                <a:ea typeface="宋体" charset="-122"/>
              </a:rPr>
              <a:pPr/>
              <a:t>137</a:t>
            </a:fld>
            <a:endParaRPr lang="en-US" altLang="zh-CN" dirty="0">
              <a:solidFill>
                <a:srgbClr val="FFFFFF"/>
              </a:solidFill>
              <a:ea typeface="宋体" charset="-122"/>
            </a:endParaRPr>
          </a:p>
        </p:txBody>
      </p:sp>
    </p:spTree>
    <p:extLst>
      <p:ext uri="{BB962C8B-B14F-4D97-AF65-F5344CB8AC3E}">
        <p14:creationId xmlns:p14="http://schemas.microsoft.com/office/powerpoint/2010/main" val="410022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内容占位符 2"/>
          <p:cNvSpPr>
            <a:spLocks noGrp="1"/>
          </p:cNvSpPr>
          <p:nvPr>
            <p:ph idx="1"/>
          </p:nvPr>
        </p:nvSpPr>
        <p:spPr>
          <a:xfrm>
            <a:off x="526810" y="684620"/>
            <a:ext cx="8099030" cy="5104039"/>
          </a:xfrm>
        </p:spPr>
        <p:txBody>
          <a:bodyPr/>
          <a:lstStyle/>
          <a:p>
            <a:pPr>
              <a:lnSpc>
                <a:spcPts val="3082"/>
              </a:lnSpc>
              <a:spcAft>
                <a:spcPts val="1100"/>
              </a:spcAft>
            </a:pPr>
            <a:r>
              <a:rPr lang="zh-CN" altLang="en-US" sz="2800" dirty="0" smtClean="0">
                <a:latin typeface="Times New Roman" pitchFamily="18" charset="0"/>
                <a:cs typeface="Times New Roman" pitchFamily="18" charset="0"/>
              </a:rPr>
              <a:t>数据概化：是一个过程，它将大的任务相关的数据集从较低的概念层抽象到较高的概念层。</a:t>
            </a:r>
            <a:endParaRPr lang="en-US" altLang="zh-CN" sz="2800" dirty="0" smtClean="0">
              <a:latin typeface="Times New Roman" pitchFamily="18" charset="0"/>
              <a:cs typeface="Times New Roman" pitchFamily="18" charset="0"/>
            </a:endParaRPr>
          </a:p>
          <a:p>
            <a:pPr>
              <a:lnSpc>
                <a:spcPts val="3082"/>
              </a:lnSpc>
              <a:spcAft>
                <a:spcPts val="1100"/>
              </a:spcAft>
            </a:pPr>
            <a:r>
              <a:rPr lang="zh-CN" altLang="en-US" sz="2800" dirty="0" smtClean="0">
                <a:latin typeface="Times New Roman" pitchFamily="18" charset="0"/>
                <a:cs typeface="Times New Roman" pitchFamily="18" charset="0"/>
              </a:rPr>
              <a:t>使用概念分层，用高层次概念替换低层次“原始”数据。</a:t>
            </a:r>
            <a:endParaRPr lang="en-US" altLang="zh-CN" sz="2800" dirty="0" smtClean="0">
              <a:latin typeface="Times New Roman" pitchFamily="18" charset="0"/>
              <a:cs typeface="Times New Roman" pitchFamily="18" charset="0"/>
            </a:endParaRPr>
          </a:p>
          <a:p>
            <a:pPr lvl="1">
              <a:lnSpc>
                <a:spcPts val="3082"/>
              </a:lnSpc>
              <a:spcAft>
                <a:spcPts val="1100"/>
              </a:spcAft>
            </a:pPr>
            <a:r>
              <a:rPr lang="zh-CN" altLang="en-US" sz="2600" dirty="0" smtClean="0">
                <a:latin typeface="Times New Roman" pitchFamily="18" charset="0"/>
                <a:cs typeface="Times New Roman" pitchFamily="18" charset="0"/>
              </a:rPr>
              <a:t>例如，分类的属性，“</a:t>
            </a:r>
            <a:r>
              <a:rPr lang="en-US" altLang="zh-CN" sz="2600" dirty="0" smtClean="0">
                <a:latin typeface="Times New Roman" pitchFamily="18" charset="0"/>
                <a:cs typeface="Times New Roman" pitchFamily="18" charset="0"/>
              </a:rPr>
              <a:t>street</a:t>
            </a:r>
            <a:r>
              <a:rPr lang="zh-CN" altLang="en-US" sz="2600" dirty="0" smtClean="0">
                <a:latin typeface="Times New Roman" pitchFamily="18" charset="0"/>
                <a:cs typeface="Times New Roman" pitchFamily="18" charset="0"/>
              </a:rPr>
              <a:t>”，可以概化为较高层的概念，如“</a:t>
            </a:r>
            <a:r>
              <a:rPr lang="en-US" altLang="zh-CN" sz="2600" dirty="0" smtClean="0">
                <a:latin typeface="Times New Roman" pitchFamily="18" charset="0"/>
                <a:cs typeface="Times New Roman" pitchFamily="18" charset="0"/>
              </a:rPr>
              <a:t>city</a:t>
            </a:r>
            <a:r>
              <a:rPr lang="zh-CN" altLang="en-US" sz="2600" dirty="0" smtClean="0">
                <a:latin typeface="Times New Roman" pitchFamily="18" charset="0"/>
                <a:cs typeface="Times New Roman" pitchFamily="18" charset="0"/>
              </a:rPr>
              <a:t>”或“</a:t>
            </a:r>
            <a:r>
              <a:rPr lang="en-US" altLang="zh-CN" sz="2600" dirty="0" smtClean="0">
                <a:latin typeface="Times New Roman" pitchFamily="18" charset="0"/>
                <a:cs typeface="Times New Roman" pitchFamily="18" charset="0"/>
              </a:rPr>
              <a:t>country</a:t>
            </a:r>
            <a:r>
              <a:rPr lang="zh-CN" altLang="en-US" sz="2600" dirty="0" smtClean="0">
                <a:latin typeface="Times New Roman" pitchFamily="18" charset="0"/>
                <a:cs typeface="Times New Roman" pitchFamily="18" charset="0"/>
              </a:rPr>
              <a:t>”；再如，“年龄”可以概化为“青年”、“中年”和“老年”等。</a:t>
            </a:r>
            <a:endParaRPr lang="en-US" altLang="zh-CN" sz="2600" dirty="0" smtClean="0">
              <a:latin typeface="Times New Roman" pitchFamily="18" charset="0"/>
              <a:cs typeface="Times New Roman" pitchFamily="18" charset="0"/>
            </a:endParaRPr>
          </a:p>
        </p:txBody>
      </p:sp>
      <p:sp>
        <p:nvSpPr>
          <p:cNvPr id="58372" name="灯片编号占位符 6"/>
          <p:cNvSpPr>
            <a:spLocks noGrp="1"/>
          </p:cNvSpPr>
          <p:nvPr>
            <p:ph type="sldNum" sz="quarter" idx="4294967295"/>
          </p:nvPr>
        </p:nvSpPr>
        <p:spPr bwMode="auto">
          <a:xfrm>
            <a:off x="7042150" y="6243638"/>
            <a:ext cx="1905000" cy="457200"/>
          </a:xfrm>
          <a:noFill/>
          <a:ln>
            <a:miter lim="800000"/>
            <a:headEnd/>
            <a:tailEnd/>
          </a:ln>
        </p:spPr>
        <p:txBody>
          <a:bodyPr wrap="square" numCol="1" anchorCtr="0" compatLnSpc="1">
            <a:prstTxWarp prst="textNoShape">
              <a:avLst/>
            </a:prstTxWarp>
          </a:bodyPr>
          <a:lstStyle/>
          <a:p>
            <a:fld id="{7D886A68-B78E-442E-8376-0DA4F05FEB9F}" type="slidenum">
              <a:rPr lang="en-US" altLang="zh-CN">
                <a:solidFill>
                  <a:srgbClr val="FFFFFF"/>
                </a:solidFill>
                <a:ea typeface="宋体" charset="-122"/>
              </a:rPr>
              <a:pPr/>
              <a:t>138</a:t>
            </a:fld>
            <a:endParaRPr lang="en-US" altLang="zh-CN" dirty="0">
              <a:solidFill>
                <a:srgbClr val="FFFFFF"/>
              </a:solidFill>
              <a:ea typeface="宋体" charset="-122"/>
            </a:endParaRPr>
          </a:p>
        </p:txBody>
      </p:sp>
    </p:spTree>
    <p:extLst>
      <p:ext uri="{BB962C8B-B14F-4D97-AF65-F5344CB8AC3E}">
        <p14:creationId xmlns:p14="http://schemas.microsoft.com/office/powerpoint/2010/main" val="373032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Effect transition="in" filter="blinds(horizontal)">
                                      <p:cBhvr>
                                        <p:cTn id="7" dur="500"/>
                                        <p:tgtEl>
                                          <p:spTgt spid="512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4">
                                            <p:txEl>
                                              <p:pRg st="1" end="1"/>
                                            </p:txEl>
                                          </p:spTgt>
                                        </p:tgtEl>
                                        <p:attrNameLst>
                                          <p:attrName>style.visibility</p:attrName>
                                        </p:attrNameLst>
                                      </p:cBhvr>
                                      <p:to>
                                        <p:strVal val="visible"/>
                                      </p:to>
                                    </p:set>
                                    <p:animEffect transition="in" filter="blinds(horizontal)">
                                      <p:cBhvr>
                                        <p:cTn id="12" dur="500"/>
                                        <p:tgtEl>
                                          <p:spTgt spid="51204">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1204">
                                            <p:txEl>
                                              <p:pRg st="2" end="2"/>
                                            </p:txEl>
                                          </p:spTgt>
                                        </p:tgtEl>
                                        <p:attrNameLst>
                                          <p:attrName>style.visibility</p:attrName>
                                        </p:attrNameLst>
                                      </p:cBhvr>
                                      <p:to>
                                        <p:strVal val="visible"/>
                                      </p:to>
                                    </p:set>
                                    <p:animEffect transition="in" filter="blinds(horizontal)">
                                      <p:cBhvr>
                                        <p:cTn id="15" dur="500"/>
                                        <p:tgtEl>
                                          <p:spTgt spid="512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247985" y="-61977"/>
            <a:ext cx="7772400" cy="1143000"/>
          </a:xfrm>
        </p:spPr>
        <p:txBody>
          <a:bodyPr/>
          <a:lstStyle/>
          <a:p>
            <a:r>
              <a:rPr lang="zh-CN" altLang="en-US" sz="4400" dirty="0" smtClean="0"/>
              <a:t>概念分层</a:t>
            </a:r>
          </a:p>
        </p:txBody>
      </p:sp>
      <p:grpSp>
        <p:nvGrpSpPr>
          <p:cNvPr id="2" name="Group 42"/>
          <p:cNvGrpSpPr>
            <a:grpSpLocks/>
          </p:cNvGrpSpPr>
          <p:nvPr/>
        </p:nvGrpSpPr>
        <p:grpSpPr bwMode="auto">
          <a:xfrm>
            <a:off x="137160" y="1264920"/>
            <a:ext cx="8756015" cy="5024755"/>
            <a:chOff x="992" y="2467"/>
            <a:chExt cx="3660" cy="1549"/>
          </a:xfrm>
        </p:grpSpPr>
        <p:sp>
          <p:nvSpPr>
            <p:cNvPr id="105476" name="Text Box 4"/>
            <p:cNvSpPr txBox="1">
              <a:spLocks noChangeArrowheads="1"/>
            </p:cNvSpPr>
            <p:nvPr/>
          </p:nvSpPr>
          <p:spPr bwMode="auto">
            <a:xfrm>
              <a:off x="2205" y="2467"/>
              <a:ext cx="427" cy="79"/>
            </a:xfrm>
            <a:prstGeom prst="rect">
              <a:avLst/>
            </a:prstGeom>
            <a:noFill/>
            <a:ln w="9525">
              <a:noFill/>
              <a:miter lim="800000"/>
              <a:headEnd/>
              <a:tailEnd/>
            </a:ln>
            <a:effectLst/>
          </p:spPr>
          <p:txBody>
            <a:bodyPr wrap="none">
              <a:spAutoFit/>
            </a:bodyPr>
            <a:lstStyle/>
            <a:p>
              <a:pPr eaLnBrk="0" hangingPunct="0"/>
              <a:r>
                <a:rPr lang="en-US" altLang="zh-CN" sz="1000">
                  <a:latin typeface="Times New Roman" pitchFamily="18" charset="0"/>
                </a:rPr>
                <a:t>(-$400 -$5,000)</a:t>
              </a:r>
            </a:p>
          </p:txBody>
        </p:sp>
        <p:sp>
          <p:nvSpPr>
            <p:cNvPr id="105477" name="Line 5"/>
            <p:cNvSpPr>
              <a:spLocks noChangeShapeType="1"/>
            </p:cNvSpPr>
            <p:nvPr/>
          </p:nvSpPr>
          <p:spPr bwMode="auto">
            <a:xfrm flipH="1">
              <a:off x="992" y="2609"/>
              <a:ext cx="1536" cy="200"/>
            </a:xfrm>
            <a:prstGeom prst="line">
              <a:avLst/>
            </a:prstGeom>
            <a:noFill/>
            <a:ln w="9525">
              <a:solidFill>
                <a:schemeClr val="tx1"/>
              </a:solidFill>
              <a:round/>
              <a:headEnd/>
              <a:tailEnd/>
            </a:ln>
            <a:effectLst/>
          </p:spPr>
          <p:txBody>
            <a:bodyPr wrap="none" anchor="ctr"/>
            <a:lstStyle/>
            <a:p>
              <a:endParaRPr lang="zh-CN" altLang="en-US"/>
            </a:p>
          </p:txBody>
        </p:sp>
        <p:sp>
          <p:nvSpPr>
            <p:cNvPr id="105478" name="Line 6"/>
            <p:cNvSpPr>
              <a:spLocks noChangeShapeType="1"/>
            </p:cNvSpPr>
            <p:nvPr/>
          </p:nvSpPr>
          <p:spPr bwMode="auto">
            <a:xfrm>
              <a:off x="2518" y="2609"/>
              <a:ext cx="1609" cy="164"/>
            </a:xfrm>
            <a:prstGeom prst="line">
              <a:avLst/>
            </a:prstGeom>
            <a:noFill/>
            <a:ln w="9525">
              <a:solidFill>
                <a:schemeClr val="tx1"/>
              </a:solidFill>
              <a:round/>
              <a:headEnd/>
              <a:tailEnd/>
            </a:ln>
            <a:effectLst/>
          </p:spPr>
          <p:txBody>
            <a:bodyPr wrap="none" anchor="ctr"/>
            <a:lstStyle/>
            <a:p>
              <a:endParaRPr lang="zh-CN" altLang="en-US"/>
            </a:p>
          </p:txBody>
        </p:sp>
        <p:sp>
          <p:nvSpPr>
            <p:cNvPr id="105479" name="Line 7"/>
            <p:cNvSpPr>
              <a:spLocks noChangeShapeType="1"/>
            </p:cNvSpPr>
            <p:nvPr/>
          </p:nvSpPr>
          <p:spPr bwMode="auto">
            <a:xfrm flipH="1">
              <a:off x="1836" y="2618"/>
              <a:ext cx="691" cy="228"/>
            </a:xfrm>
            <a:prstGeom prst="line">
              <a:avLst/>
            </a:prstGeom>
            <a:noFill/>
            <a:ln w="9525">
              <a:solidFill>
                <a:schemeClr val="tx1"/>
              </a:solidFill>
              <a:round/>
              <a:headEnd/>
              <a:tailEnd/>
            </a:ln>
            <a:effectLst/>
          </p:spPr>
          <p:txBody>
            <a:bodyPr wrap="none" anchor="ctr"/>
            <a:lstStyle/>
            <a:p>
              <a:endParaRPr lang="zh-CN" altLang="en-US"/>
            </a:p>
          </p:txBody>
        </p:sp>
        <p:sp>
          <p:nvSpPr>
            <p:cNvPr id="105480" name="Line 8"/>
            <p:cNvSpPr>
              <a:spLocks noChangeShapeType="1"/>
            </p:cNvSpPr>
            <p:nvPr/>
          </p:nvSpPr>
          <p:spPr bwMode="auto">
            <a:xfrm>
              <a:off x="2536" y="2609"/>
              <a:ext cx="745" cy="246"/>
            </a:xfrm>
            <a:prstGeom prst="line">
              <a:avLst/>
            </a:prstGeom>
            <a:noFill/>
            <a:ln w="9525">
              <a:solidFill>
                <a:schemeClr val="tx1"/>
              </a:solidFill>
              <a:round/>
              <a:headEnd/>
              <a:tailEnd/>
            </a:ln>
            <a:effectLst/>
          </p:spPr>
          <p:txBody>
            <a:bodyPr wrap="none" anchor="ctr"/>
            <a:lstStyle/>
            <a:p>
              <a:endParaRPr lang="zh-CN" altLang="en-US"/>
            </a:p>
          </p:txBody>
        </p:sp>
        <p:sp>
          <p:nvSpPr>
            <p:cNvPr id="105481" name="Line 9"/>
            <p:cNvSpPr>
              <a:spLocks noChangeShapeType="1"/>
            </p:cNvSpPr>
            <p:nvPr/>
          </p:nvSpPr>
          <p:spPr bwMode="auto">
            <a:xfrm flipH="1">
              <a:off x="1555" y="2982"/>
              <a:ext cx="254" cy="73"/>
            </a:xfrm>
            <a:prstGeom prst="line">
              <a:avLst/>
            </a:prstGeom>
            <a:noFill/>
            <a:ln w="9525">
              <a:solidFill>
                <a:schemeClr val="tx1"/>
              </a:solidFill>
              <a:round/>
              <a:headEnd/>
              <a:tailEnd/>
            </a:ln>
            <a:effectLst/>
          </p:spPr>
          <p:txBody>
            <a:bodyPr wrap="none" anchor="ctr"/>
            <a:lstStyle/>
            <a:p>
              <a:endParaRPr lang="zh-CN" altLang="en-US"/>
            </a:p>
          </p:txBody>
        </p:sp>
        <p:grpSp>
          <p:nvGrpSpPr>
            <p:cNvPr id="3" name="Group 10"/>
            <p:cNvGrpSpPr>
              <a:grpSpLocks/>
            </p:cNvGrpSpPr>
            <p:nvPr/>
          </p:nvGrpSpPr>
          <p:grpSpPr bwMode="auto">
            <a:xfrm>
              <a:off x="1260" y="2858"/>
              <a:ext cx="844" cy="1158"/>
              <a:chOff x="1260" y="2858"/>
              <a:chExt cx="844" cy="1158"/>
            </a:xfrm>
          </p:grpSpPr>
          <p:sp>
            <p:nvSpPr>
              <p:cNvPr id="105483" name="Text Box 11"/>
              <p:cNvSpPr txBox="1">
                <a:spLocks noChangeArrowheads="1"/>
              </p:cNvSpPr>
              <p:nvPr/>
            </p:nvSpPr>
            <p:spPr bwMode="auto">
              <a:xfrm>
                <a:off x="1615" y="2858"/>
                <a:ext cx="340" cy="79"/>
              </a:xfrm>
              <a:prstGeom prst="rect">
                <a:avLst/>
              </a:prstGeom>
              <a:noFill/>
              <a:ln w="9525">
                <a:noFill/>
                <a:miter lim="800000"/>
                <a:headEnd/>
                <a:tailEnd/>
              </a:ln>
              <a:effectLst/>
            </p:spPr>
            <p:txBody>
              <a:bodyPr wrap="none">
                <a:spAutoFit/>
              </a:bodyPr>
              <a:lstStyle/>
              <a:p>
                <a:pPr eaLnBrk="0" hangingPunct="0"/>
                <a:r>
                  <a:rPr lang="en-US" altLang="zh-CN" sz="1000">
                    <a:latin typeface="Times New Roman" pitchFamily="18" charset="0"/>
                  </a:rPr>
                  <a:t>(0 - $1,000)</a:t>
                </a:r>
                <a:endParaRPr lang="en-US" altLang="zh-CN" sz="2400">
                  <a:latin typeface="Times New Roman" pitchFamily="18" charset="0"/>
                </a:endParaRPr>
              </a:p>
            </p:txBody>
          </p:sp>
          <p:sp>
            <p:nvSpPr>
              <p:cNvPr id="105484" name="Line 12"/>
              <p:cNvSpPr>
                <a:spLocks noChangeShapeType="1"/>
              </p:cNvSpPr>
              <p:nvPr/>
            </p:nvSpPr>
            <p:spPr bwMode="auto">
              <a:xfrm flipH="1">
                <a:off x="1745" y="2982"/>
                <a:ext cx="73" cy="818"/>
              </a:xfrm>
              <a:prstGeom prst="line">
                <a:avLst/>
              </a:prstGeom>
              <a:noFill/>
              <a:ln w="9525">
                <a:solidFill>
                  <a:schemeClr val="tx1"/>
                </a:solidFill>
                <a:round/>
                <a:headEnd/>
                <a:tailEnd/>
              </a:ln>
              <a:effectLst/>
            </p:spPr>
            <p:txBody>
              <a:bodyPr wrap="none" anchor="ctr"/>
              <a:lstStyle/>
              <a:p>
                <a:endParaRPr lang="zh-CN" altLang="en-US"/>
              </a:p>
            </p:txBody>
          </p:sp>
          <p:sp>
            <p:nvSpPr>
              <p:cNvPr id="105485" name="Text Box 13"/>
              <p:cNvSpPr txBox="1">
                <a:spLocks noChangeArrowheads="1"/>
              </p:cNvSpPr>
              <p:nvPr/>
            </p:nvSpPr>
            <p:spPr bwMode="auto">
              <a:xfrm>
                <a:off x="1260" y="2994"/>
                <a:ext cx="323" cy="128"/>
              </a:xfrm>
              <a:prstGeom prst="rect">
                <a:avLst/>
              </a:prstGeom>
              <a:noFill/>
              <a:ln w="9525">
                <a:noFill/>
                <a:miter lim="800000"/>
                <a:headEnd/>
                <a:tailEnd/>
              </a:ln>
              <a:effectLst/>
            </p:spPr>
            <p:txBody>
              <a:bodyPr>
                <a:spAutoFit/>
              </a:bodyPr>
              <a:lstStyle/>
              <a:p>
                <a:pPr eaLnBrk="0" hangingPunct="0"/>
                <a:r>
                  <a:rPr lang="en-US" altLang="zh-CN" sz="1000">
                    <a:latin typeface="Times New Roman" pitchFamily="18" charset="0"/>
                  </a:rPr>
                  <a:t>(0 - </a:t>
                </a:r>
              </a:p>
              <a:p>
                <a:pPr eaLnBrk="0" hangingPunct="0"/>
                <a:r>
                  <a:rPr lang="en-US" altLang="zh-CN" sz="1000">
                    <a:latin typeface="Times New Roman" pitchFamily="18" charset="0"/>
                  </a:rPr>
                  <a:t> $200)</a:t>
                </a:r>
                <a:endParaRPr lang="en-US" altLang="zh-CN" sz="2400">
                  <a:latin typeface="Times New Roman" pitchFamily="18" charset="0"/>
                </a:endParaRPr>
              </a:p>
            </p:txBody>
          </p:sp>
          <p:sp>
            <p:nvSpPr>
              <p:cNvPr id="105486" name="Text Box 14"/>
              <p:cNvSpPr txBox="1">
                <a:spLocks noChangeArrowheads="1"/>
              </p:cNvSpPr>
              <p:nvPr/>
            </p:nvSpPr>
            <p:spPr bwMode="auto">
              <a:xfrm>
                <a:off x="1297" y="3249"/>
                <a:ext cx="239" cy="128"/>
              </a:xfrm>
              <a:prstGeom prst="rect">
                <a:avLst/>
              </a:prstGeom>
              <a:noFill/>
              <a:ln w="9525">
                <a:noFill/>
                <a:miter lim="800000"/>
                <a:headEnd/>
                <a:tailEnd/>
              </a:ln>
              <a:effectLst/>
            </p:spPr>
            <p:txBody>
              <a:bodyPr wrap="none">
                <a:spAutoFit/>
              </a:bodyPr>
              <a:lstStyle/>
              <a:p>
                <a:pPr eaLnBrk="0" hangingPunct="0"/>
                <a:r>
                  <a:rPr lang="en-US" altLang="zh-CN" sz="1000">
                    <a:latin typeface="Times New Roman" pitchFamily="18" charset="0"/>
                  </a:rPr>
                  <a:t>($200 -</a:t>
                </a:r>
              </a:p>
              <a:p>
                <a:pPr eaLnBrk="0" hangingPunct="0"/>
                <a:r>
                  <a:rPr lang="en-US" altLang="zh-CN" sz="1000">
                    <a:latin typeface="Times New Roman" pitchFamily="18" charset="0"/>
                  </a:rPr>
                  <a:t> $400)</a:t>
                </a:r>
              </a:p>
            </p:txBody>
          </p:sp>
          <p:sp>
            <p:nvSpPr>
              <p:cNvPr id="105487" name="Rectangle 15"/>
              <p:cNvSpPr>
                <a:spLocks noChangeArrowheads="1"/>
              </p:cNvSpPr>
              <p:nvPr/>
            </p:nvSpPr>
            <p:spPr bwMode="auto">
              <a:xfrm>
                <a:off x="1278" y="3564"/>
                <a:ext cx="239" cy="128"/>
              </a:xfrm>
              <a:prstGeom prst="rect">
                <a:avLst/>
              </a:prstGeom>
              <a:noFill/>
              <a:ln w="9525">
                <a:noFill/>
                <a:miter lim="800000"/>
                <a:headEnd/>
                <a:tailEnd/>
              </a:ln>
              <a:effectLst/>
            </p:spPr>
            <p:txBody>
              <a:bodyPr wrap="none">
                <a:spAutoFit/>
              </a:bodyPr>
              <a:lstStyle/>
              <a:p>
                <a:pPr eaLnBrk="0" hangingPunct="0"/>
                <a:r>
                  <a:rPr lang="en-US" altLang="zh-CN" sz="1000">
                    <a:latin typeface="Times New Roman" pitchFamily="18" charset="0"/>
                  </a:rPr>
                  <a:t>($400 -</a:t>
                </a:r>
              </a:p>
              <a:p>
                <a:pPr eaLnBrk="0" hangingPunct="0"/>
                <a:r>
                  <a:rPr lang="en-US" altLang="zh-CN" sz="1000">
                    <a:latin typeface="Times New Roman" pitchFamily="18" charset="0"/>
                  </a:rPr>
                  <a:t> $600)</a:t>
                </a:r>
              </a:p>
            </p:txBody>
          </p:sp>
          <p:sp>
            <p:nvSpPr>
              <p:cNvPr id="105488" name="Rectangle 16"/>
              <p:cNvSpPr>
                <a:spLocks noChangeArrowheads="1"/>
              </p:cNvSpPr>
              <p:nvPr/>
            </p:nvSpPr>
            <p:spPr bwMode="auto">
              <a:xfrm>
                <a:off x="1442" y="3792"/>
                <a:ext cx="239" cy="128"/>
              </a:xfrm>
              <a:prstGeom prst="rect">
                <a:avLst/>
              </a:prstGeom>
              <a:noFill/>
              <a:ln w="9525">
                <a:noFill/>
                <a:miter lim="800000"/>
                <a:headEnd/>
                <a:tailEnd/>
              </a:ln>
              <a:effectLst/>
            </p:spPr>
            <p:txBody>
              <a:bodyPr wrap="none">
                <a:spAutoFit/>
              </a:bodyPr>
              <a:lstStyle/>
              <a:p>
                <a:pPr eaLnBrk="0" hangingPunct="0"/>
                <a:r>
                  <a:rPr lang="en-US" altLang="zh-CN" sz="1000">
                    <a:latin typeface="Times New Roman" pitchFamily="18" charset="0"/>
                  </a:rPr>
                  <a:t>($600 -</a:t>
                </a:r>
              </a:p>
              <a:p>
                <a:pPr eaLnBrk="0" hangingPunct="0"/>
                <a:r>
                  <a:rPr lang="en-US" altLang="zh-CN" sz="1000">
                    <a:latin typeface="Times New Roman" pitchFamily="18" charset="0"/>
                  </a:rPr>
                  <a:t> $800)</a:t>
                </a:r>
              </a:p>
            </p:txBody>
          </p:sp>
          <p:sp>
            <p:nvSpPr>
              <p:cNvPr id="105489" name="Rectangle 17"/>
              <p:cNvSpPr>
                <a:spLocks noChangeArrowheads="1"/>
              </p:cNvSpPr>
              <p:nvPr/>
            </p:nvSpPr>
            <p:spPr bwMode="auto">
              <a:xfrm>
                <a:off x="1842" y="3888"/>
                <a:ext cx="262" cy="128"/>
              </a:xfrm>
              <a:prstGeom prst="rect">
                <a:avLst/>
              </a:prstGeom>
              <a:noFill/>
              <a:ln w="9525">
                <a:noFill/>
                <a:miter lim="800000"/>
                <a:headEnd/>
                <a:tailEnd/>
              </a:ln>
              <a:effectLst/>
            </p:spPr>
            <p:txBody>
              <a:bodyPr wrap="none">
                <a:spAutoFit/>
              </a:bodyPr>
              <a:lstStyle/>
              <a:p>
                <a:pPr eaLnBrk="0" hangingPunct="0"/>
                <a:r>
                  <a:rPr lang="en-US" altLang="zh-CN" sz="1000">
                    <a:latin typeface="Times New Roman" pitchFamily="18" charset="0"/>
                  </a:rPr>
                  <a:t>($800 -</a:t>
                </a:r>
              </a:p>
              <a:p>
                <a:pPr eaLnBrk="0" hangingPunct="0"/>
                <a:r>
                  <a:rPr lang="en-US" altLang="zh-CN" sz="1000">
                    <a:latin typeface="Times New Roman" pitchFamily="18" charset="0"/>
                  </a:rPr>
                  <a:t> $1,000)</a:t>
                </a:r>
              </a:p>
            </p:txBody>
          </p:sp>
          <p:sp>
            <p:nvSpPr>
              <p:cNvPr id="105490" name="Line 18"/>
              <p:cNvSpPr>
                <a:spLocks noChangeShapeType="1"/>
              </p:cNvSpPr>
              <p:nvPr/>
            </p:nvSpPr>
            <p:spPr bwMode="auto">
              <a:xfrm flipH="1">
                <a:off x="1591" y="2982"/>
                <a:ext cx="209" cy="373"/>
              </a:xfrm>
              <a:prstGeom prst="line">
                <a:avLst/>
              </a:prstGeom>
              <a:noFill/>
              <a:ln w="9525">
                <a:solidFill>
                  <a:schemeClr val="tx1"/>
                </a:solidFill>
                <a:round/>
                <a:headEnd/>
                <a:tailEnd/>
              </a:ln>
              <a:effectLst/>
            </p:spPr>
            <p:txBody>
              <a:bodyPr wrap="none" anchor="ctr"/>
              <a:lstStyle/>
              <a:p>
                <a:endParaRPr lang="zh-CN" altLang="en-US"/>
              </a:p>
            </p:txBody>
          </p:sp>
          <p:sp>
            <p:nvSpPr>
              <p:cNvPr id="105491" name="Line 19"/>
              <p:cNvSpPr>
                <a:spLocks noChangeShapeType="1"/>
              </p:cNvSpPr>
              <p:nvPr/>
            </p:nvSpPr>
            <p:spPr bwMode="auto">
              <a:xfrm flipH="1">
                <a:off x="1618" y="2982"/>
                <a:ext cx="191" cy="700"/>
              </a:xfrm>
              <a:prstGeom prst="line">
                <a:avLst/>
              </a:prstGeom>
              <a:noFill/>
              <a:ln w="9525">
                <a:solidFill>
                  <a:schemeClr val="tx1"/>
                </a:solidFill>
                <a:round/>
                <a:headEnd/>
                <a:tailEnd/>
              </a:ln>
              <a:effectLst/>
            </p:spPr>
            <p:txBody>
              <a:bodyPr wrap="none" anchor="ctr"/>
              <a:lstStyle/>
              <a:p>
                <a:endParaRPr lang="zh-CN" altLang="en-US"/>
              </a:p>
            </p:txBody>
          </p:sp>
          <p:sp>
            <p:nvSpPr>
              <p:cNvPr id="105492" name="Line 20"/>
              <p:cNvSpPr>
                <a:spLocks noChangeShapeType="1"/>
              </p:cNvSpPr>
              <p:nvPr/>
            </p:nvSpPr>
            <p:spPr bwMode="auto">
              <a:xfrm>
                <a:off x="1818" y="2991"/>
                <a:ext cx="182" cy="873"/>
              </a:xfrm>
              <a:prstGeom prst="line">
                <a:avLst/>
              </a:prstGeom>
              <a:noFill/>
              <a:ln w="9525">
                <a:solidFill>
                  <a:schemeClr val="tx1"/>
                </a:solidFill>
                <a:round/>
                <a:headEnd/>
                <a:tailEnd/>
              </a:ln>
              <a:effectLst/>
            </p:spPr>
            <p:txBody>
              <a:bodyPr wrap="none" anchor="ctr"/>
              <a:lstStyle/>
              <a:p>
                <a:endParaRPr lang="zh-CN" altLang="en-US"/>
              </a:p>
            </p:txBody>
          </p:sp>
        </p:grpSp>
        <p:grpSp>
          <p:nvGrpSpPr>
            <p:cNvPr id="4" name="Group 21"/>
            <p:cNvGrpSpPr>
              <a:grpSpLocks/>
            </p:cNvGrpSpPr>
            <p:nvPr/>
          </p:nvGrpSpPr>
          <p:grpSpPr bwMode="auto">
            <a:xfrm>
              <a:off x="3823" y="2794"/>
              <a:ext cx="829" cy="1018"/>
              <a:chOff x="3823" y="2794"/>
              <a:chExt cx="829" cy="1018"/>
            </a:xfrm>
          </p:grpSpPr>
          <p:sp>
            <p:nvSpPr>
              <p:cNvPr id="105494" name="Text Box 22"/>
              <p:cNvSpPr txBox="1">
                <a:spLocks noChangeArrowheads="1"/>
              </p:cNvSpPr>
              <p:nvPr/>
            </p:nvSpPr>
            <p:spPr bwMode="auto">
              <a:xfrm>
                <a:off x="4032" y="2794"/>
                <a:ext cx="477" cy="79"/>
              </a:xfrm>
              <a:prstGeom prst="rect">
                <a:avLst/>
              </a:prstGeom>
              <a:noFill/>
              <a:ln w="9525">
                <a:noFill/>
                <a:miter lim="800000"/>
                <a:headEnd/>
                <a:tailEnd/>
              </a:ln>
              <a:effectLst/>
            </p:spPr>
            <p:txBody>
              <a:bodyPr wrap="none">
                <a:spAutoFit/>
              </a:bodyPr>
              <a:lstStyle/>
              <a:p>
                <a:pPr eaLnBrk="0" hangingPunct="0"/>
                <a:r>
                  <a:rPr lang="en-US" altLang="zh-CN" sz="1000">
                    <a:latin typeface="Times New Roman" pitchFamily="18" charset="0"/>
                  </a:rPr>
                  <a:t>($2,000 - $5, 000)</a:t>
                </a:r>
              </a:p>
            </p:txBody>
          </p:sp>
          <p:sp>
            <p:nvSpPr>
              <p:cNvPr id="105495" name="Line 23"/>
              <p:cNvSpPr>
                <a:spLocks noChangeShapeType="1"/>
              </p:cNvSpPr>
              <p:nvPr/>
            </p:nvSpPr>
            <p:spPr bwMode="auto">
              <a:xfrm flipH="1">
                <a:off x="4145" y="2937"/>
                <a:ext cx="255" cy="190"/>
              </a:xfrm>
              <a:prstGeom prst="line">
                <a:avLst/>
              </a:prstGeom>
              <a:noFill/>
              <a:ln w="9525">
                <a:solidFill>
                  <a:schemeClr val="tx1"/>
                </a:solidFill>
                <a:round/>
                <a:headEnd/>
                <a:tailEnd/>
              </a:ln>
              <a:effectLst/>
            </p:spPr>
            <p:txBody>
              <a:bodyPr wrap="none" anchor="ctr"/>
              <a:lstStyle/>
              <a:p>
                <a:endParaRPr lang="zh-CN" altLang="en-US"/>
              </a:p>
            </p:txBody>
          </p:sp>
          <p:sp>
            <p:nvSpPr>
              <p:cNvPr id="105496" name="Text Box 24"/>
              <p:cNvSpPr txBox="1">
                <a:spLocks noChangeArrowheads="1"/>
              </p:cNvSpPr>
              <p:nvPr/>
            </p:nvSpPr>
            <p:spPr bwMode="auto">
              <a:xfrm>
                <a:off x="3823" y="3131"/>
                <a:ext cx="280" cy="128"/>
              </a:xfrm>
              <a:prstGeom prst="rect">
                <a:avLst/>
              </a:prstGeom>
              <a:noFill/>
              <a:ln w="9525">
                <a:noFill/>
                <a:miter lim="800000"/>
                <a:headEnd/>
                <a:tailEnd/>
              </a:ln>
              <a:effectLst/>
            </p:spPr>
            <p:txBody>
              <a:bodyPr wrap="none">
                <a:spAutoFit/>
              </a:bodyPr>
              <a:lstStyle/>
              <a:p>
                <a:pPr eaLnBrk="0" hangingPunct="0"/>
                <a:r>
                  <a:rPr lang="en-US" altLang="zh-CN" sz="1000">
                    <a:latin typeface="Times New Roman" pitchFamily="18" charset="0"/>
                  </a:rPr>
                  <a:t>($2,000 -</a:t>
                </a:r>
              </a:p>
              <a:p>
                <a:pPr eaLnBrk="0" hangingPunct="0"/>
                <a:r>
                  <a:rPr lang="en-US" altLang="zh-CN" sz="1000">
                    <a:latin typeface="Times New Roman" pitchFamily="18" charset="0"/>
                  </a:rPr>
                  <a:t> $3,000)</a:t>
                </a:r>
              </a:p>
            </p:txBody>
          </p:sp>
          <p:sp>
            <p:nvSpPr>
              <p:cNvPr id="105497" name="Text Box 25"/>
              <p:cNvSpPr txBox="1">
                <a:spLocks noChangeArrowheads="1"/>
              </p:cNvSpPr>
              <p:nvPr/>
            </p:nvSpPr>
            <p:spPr bwMode="auto">
              <a:xfrm>
                <a:off x="3861" y="3458"/>
                <a:ext cx="281" cy="128"/>
              </a:xfrm>
              <a:prstGeom prst="rect">
                <a:avLst/>
              </a:prstGeom>
              <a:noFill/>
              <a:ln w="9525">
                <a:noFill/>
                <a:miter lim="800000"/>
                <a:headEnd/>
                <a:tailEnd/>
              </a:ln>
              <a:effectLst/>
            </p:spPr>
            <p:txBody>
              <a:bodyPr wrap="none">
                <a:spAutoFit/>
              </a:bodyPr>
              <a:lstStyle/>
              <a:p>
                <a:pPr eaLnBrk="0" hangingPunct="0"/>
                <a:r>
                  <a:rPr lang="en-US" altLang="zh-CN" sz="1000">
                    <a:latin typeface="Times New Roman" pitchFamily="18" charset="0"/>
                  </a:rPr>
                  <a:t>($3,000 -</a:t>
                </a:r>
              </a:p>
              <a:p>
                <a:pPr eaLnBrk="0" hangingPunct="0"/>
                <a:r>
                  <a:rPr lang="en-US" altLang="zh-CN" sz="1000">
                    <a:latin typeface="Times New Roman" pitchFamily="18" charset="0"/>
                  </a:rPr>
                  <a:t> $4,000)</a:t>
                </a:r>
              </a:p>
            </p:txBody>
          </p:sp>
          <p:sp>
            <p:nvSpPr>
              <p:cNvPr id="105498" name="Rectangle 26"/>
              <p:cNvSpPr>
                <a:spLocks noChangeArrowheads="1"/>
              </p:cNvSpPr>
              <p:nvPr/>
            </p:nvSpPr>
            <p:spPr bwMode="auto">
              <a:xfrm>
                <a:off x="4224" y="3684"/>
                <a:ext cx="428" cy="128"/>
              </a:xfrm>
              <a:prstGeom prst="rect">
                <a:avLst/>
              </a:prstGeom>
              <a:noFill/>
              <a:ln w="9525">
                <a:noFill/>
                <a:miter lim="800000"/>
                <a:headEnd/>
                <a:tailEnd/>
              </a:ln>
              <a:effectLst/>
            </p:spPr>
            <p:txBody>
              <a:bodyPr>
                <a:spAutoFit/>
              </a:bodyPr>
              <a:lstStyle/>
              <a:p>
                <a:pPr eaLnBrk="0" hangingPunct="0"/>
                <a:r>
                  <a:rPr lang="en-US" altLang="zh-CN" sz="1000">
                    <a:latin typeface="Times New Roman" pitchFamily="18" charset="0"/>
                  </a:rPr>
                  <a:t>($4,000 -</a:t>
                </a:r>
              </a:p>
              <a:p>
                <a:pPr eaLnBrk="0" hangingPunct="0"/>
                <a:r>
                  <a:rPr lang="en-US" altLang="zh-CN" sz="1000">
                    <a:latin typeface="Times New Roman" pitchFamily="18" charset="0"/>
                  </a:rPr>
                  <a:t> $5,000)</a:t>
                </a:r>
              </a:p>
            </p:txBody>
          </p:sp>
          <p:sp>
            <p:nvSpPr>
              <p:cNvPr id="105499" name="Line 27"/>
              <p:cNvSpPr>
                <a:spLocks noChangeShapeType="1"/>
              </p:cNvSpPr>
              <p:nvPr/>
            </p:nvSpPr>
            <p:spPr bwMode="auto">
              <a:xfrm flipH="1">
                <a:off x="4254" y="2937"/>
                <a:ext cx="136" cy="572"/>
              </a:xfrm>
              <a:prstGeom prst="line">
                <a:avLst/>
              </a:prstGeom>
              <a:noFill/>
              <a:ln w="9525">
                <a:solidFill>
                  <a:schemeClr val="tx1"/>
                </a:solidFill>
                <a:round/>
                <a:headEnd/>
                <a:tailEnd/>
              </a:ln>
              <a:effectLst/>
            </p:spPr>
            <p:txBody>
              <a:bodyPr wrap="none" anchor="ctr"/>
              <a:lstStyle/>
              <a:p>
                <a:endParaRPr lang="zh-CN" altLang="en-US"/>
              </a:p>
            </p:txBody>
          </p:sp>
          <p:sp>
            <p:nvSpPr>
              <p:cNvPr id="105500" name="Line 28"/>
              <p:cNvSpPr>
                <a:spLocks noChangeShapeType="1"/>
              </p:cNvSpPr>
              <p:nvPr/>
            </p:nvSpPr>
            <p:spPr bwMode="auto">
              <a:xfrm>
                <a:off x="4400" y="2927"/>
                <a:ext cx="0" cy="719"/>
              </a:xfrm>
              <a:prstGeom prst="line">
                <a:avLst/>
              </a:prstGeom>
              <a:noFill/>
              <a:ln w="9525">
                <a:solidFill>
                  <a:schemeClr val="tx1"/>
                </a:solidFill>
                <a:round/>
                <a:headEnd/>
                <a:tailEnd/>
              </a:ln>
              <a:effectLst/>
            </p:spPr>
            <p:txBody>
              <a:bodyPr wrap="none" anchor="ctr"/>
              <a:lstStyle/>
              <a:p>
                <a:endParaRPr lang="zh-CN" altLang="en-US"/>
              </a:p>
            </p:txBody>
          </p:sp>
        </p:grpSp>
        <p:grpSp>
          <p:nvGrpSpPr>
            <p:cNvPr id="5" name="Group 29"/>
            <p:cNvGrpSpPr>
              <a:grpSpLocks/>
            </p:cNvGrpSpPr>
            <p:nvPr/>
          </p:nvGrpSpPr>
          <p:grpSpPr bwMode="auto">
            <a:xfrm>
              <a:off x="2615" y="2840"/>
              <a:ext cx="925" cy="1144"/>
              <a:chOff x="2615" y="2840"/>
              <a:chExt cx="925" cy="1144"/>
            </a:xfrm>
          </p:grpSpPr>
          <p:sp>
            <p:nvSpPr>
              <p:cNvPr id="105502" name="Text Box 30"/>
              <p:cNvSpPr txBox="1">
                <a:spLocks noChangeArrowheads="1"/>
              </p:cNvSpPr>
              <p:nvPr/>
            </p:nvSpPr>
            <p:spPr bwMode="auto">
              <a:xfrm>
                <a:off x="2978" y="2840"/>
                <a:ext cx="477" cy="79"/>
              </a:xfrm>
              <a:prstGeom prst="rect">
                <a:avLst/>
              </a:prstGeom>
              <a:noFill/>
              <a:ln w="9525">
                <a:noFill/>
                <a:miter lim="800000"/>
                <a:headEnd/>
                <a:tailEnd/>
              </a:ln>
              <a:effectLst/>
            </p:spPr>
            <p:txBody>
              <a:bodyPr wrap="none">
                <a:spAutoFit/>
              </a:bodyPr>
              <a:lstStyle/>
              <a:p>
                <a:pPr eaLnBrk="0" hangingPunct="0"/>
                <a:r>
                  <a:rPr lang="en-US" altLang="zh-CN" sz="1000">
                    <a:latin typeface="Times New Roman" pitchFamily="18" charset="0"/>
                  </a:rPr>
                  <a:t>($1,000 - $2, 000)</a:t>
                </a:r>
                <a:endParaRPr lang="en-US" altLang="zh-CN" sz="2400">
                  <a:latin typeface="Times New Roman" pitchFamily="18" charset="0"/>
                </a:endParaRPr>
              </a:p>
            </p:txBody>
          </p:sp>
          <p:sp>
            <p:nvSpPr>
              <p:cNvPr id="105503" name="Line 31"/>
              <p:cNvSpPr>
                <a:spLocks noChangeShapeType="1"/>
              </p:cNvSpPr>
              <p:nvPr/>
            </p:nvSpPr>
            <p:spPr bwMode="auto">
              <a:xfrm flipH="1">
                <a:off x="2991" y="2955"/>
                <a:ext cx="290" cy="109"/>
              </a:xfrm>
              <a:prstGeom prst="line">
                <a:avLst/>
              </a:prstGeom>
              <a:noFill/>
              <a:ln w="9525">
                <a:solidFill>
                  <a:schemeClr val="tx1"/>
                </a:solidFill>
                <a:round/>
                <a:headEnd/>
                <a:tailEnd/>
              </a:ln>
              <a:effectLst/>
            </p:spPr>
            <p:txBody>
              <a:bodyPr wrap="none" anchor="ctr"/>
              <a:lstStyle/>
              <a:p>
                <a:endParaRPr lang="zh-CN" altLang="en-US"/>
              </a:p>
            </p:txBody>
          </p:sp>
          <p:sp>
            <p:nvSpPr>
              <p:cNvPr id="105504" name="Text Box 32"/>
              <p:cNvSpPr txBox="1">
                <a:spLocks noChangeArrowheads="1"/>
              </p:cNvSpPr>
              <p:nvPr/>
            </p:nvSpPr>
            <p:spPr bwMode="auto">
              <a:xfrm>
                <a:off x="2615" y="3040"/>
                <a:ext cx="410" cy="128"/>
              </a:xfrm>
              <a:prstGeom prst="rect">
                <a:avLst/>
              </a:prstGeom>
              <a:noFill/>
              <a:ln w="9525">
                <a:noFill/>
                <a:miter lim="800000"/>
                <a:headEnd/>
                <a:tailEnd/>
              </a:ln>
              <a:effectLst/>
            </p:spPr>
            <p:txBody>
              <a:bodyPr>
                <a:spAutoFit/>
              </a:bodyPr>
              <a:lstStyle/>
              <a:p>
                <a:pPr eaLnBrk="0" hangingPunct="0"/>
                <a:r>
                  <a:rPr lang="en-US" altLang="zh-CN" sz="1000">
                    <a:latin typeface="Times New Roman" pitchFamily="18" charset="0"/>
                  </a:rPr>
                  <a:t>($1,000 -</a:t>
                </a:r>
              </a:p>
              <a:p>
                <a:pPr eaLnBrk="0" hangingPunct="0"/>
                <a:r>
                  <a:rPr lang="en-US" altLang="zh-CN" sz="1000">
                    <a:latin typeface="Times New Roman" pitchFamily="18" charset="0"/>
                  </a:rPr>
                  <a:t> $1,200)</a:t>
                </a:r>
              </a:p>
            </p:txBody>
          </p:sp>
          <p:sp>
            <p:nvSpPr>
              <p:cNvPr id="105505" name="Line 33"/>
              <p:cNvSpPr>
                <a:spLocks noChangeShapeType="1"/>
              </p:cNvSpPr>
              <p:nvPr/>
            </p:nvSpPr>
            <p:spPr bwMode="auto">
              <a:xfrm flipH="1">
                <a:off x="3054" y="2955"/>
                <a:ext cx="227" cy="391"/>
              </a:xfrm>
              <a:prstGeom prst="line">
                <a:avLst/>
              </a:prstGeom>
              <a:noFill/>
              <a:ln w="9525">
                <a:solidFill>
                  <a:schemeClr val="tx1"/>
                </a:solidFill>
                <a:round/>
                <a:headEnd/>
                <a:tailEnd/>
              </a:ln>
              <a:effectLst/>
            </p:spPr>
            <p:txBody>
              <a:bodyPr wrap="none" anchor="ctr"/>
              <a:lstStyle/>
              <a:p>
                <a:endParaRPr lang="zh-CN" altLang="en-US"/>
              </a:p>
            </p:txBody>
          </p:sp>
          <p:sp>
            <p:nvSpPr>
              <p:cNvPr id="105506" name="Text Box 34"/>
              <p:cNvSpPr txBox="1">
                <a:spLocks noChangeArrowheads="1"/>
              </p:cNvSpPr>
              <p:nvPr/>
            </p:nvSpPr>
            <p:spPr bwMode="auto">
              <a:xfrm>
                <a:off x="2641" y="3296"/>
                <a:ext cx="280" cy="128"/>
              </a:xfrm>
              <a:prstGeom prst="rect">
                <a:avLst/>
              </a:prstGeom>
              <a:noFill/>
              <a:ln w="9525">
                <a:noFill/>
                <a:miter lim="800000"/>
                <a:headEnd/>
                <a:tailEnd/>
              </a:ln>
              <a:effectLst/>
            </p:spPr>
            <p:txBody>
              <a:bodyPr wrap="none">
                <a:spAutoFit/>
              </a:bodyPr>
              <a:lstStyle/>
              <a:p>
                <a:pPr eaLnBrk="0" hangingPunct="0"/>
                <a:r>
                  <a:rPr lang="en-US" altLang="zh-CN" sz="1000">
                    <a:latin typeface="Times New Roman" pitchFamily="18" charset="0"/>
                  </a:rPr>
                  <a:t>($1,200 -</a:t>
                </a:r>
              </a:p>
              <a:p>
                <a:pPr eaLnBrk="0" hangingPunct="0"/>
                <a:r>
                  <a:rPr lang="en-US" altLang="zh-CN" sz="1000">
                    <a:latin typeface="Times New Roman" pitchFamily="18" charset="0"/>
                  </a:rPr>
                  <a:t> $1,400)</a:t>
                </a:r>
              </a:p>
            </p:txBody>
          </p:sp>
          <p:sp>
            <p:nvSpPr>
              <p:cNvPr id="105507" name="Rectangle 35"/>
              <p:cNvSpPr>
                <a:spLocks noChangeArrowheads="1"/>
              </p:cNvSpPr>
              <p:nvPr/>
            </p:nvSpPr>
            <p:spPr bwMode="auto">
              <a:xfrm>
                <a:off x="2715" y="3555"/>
                <a:ext cx="280" cy="128"/>
              </a:xfrm>
              <a:prstGeom prst="rect">
                <a:avLst/>
              </a:prstGeom>
              <a:noFill/>
              <a:ln w="9525">
                <a:noFill/>
                <a:miter lim="800000"/>
                <a:headEnd/>
                <a:tailEnd/>
              </a:ln>
              <a:effectLst/>
            </p:spPr>
            <p:txBody>
              <a:bodyPr wrap="none">
                <a:spAutoFit/>
              </a:bodyPr>
              <a:lstStyle/>
              <a:p>
                <a:pPr eaLnBrk="0" hangingPunct="0"/>
                <a:r>
                  <a:rPr lang="en-US" altLang="zh-CN" sz="1000">
                    <a:latin typeface="Times New Roman" pitchFamily="18" charset="0"/>
                  </a:rPr>
                  <a:t>($1,400 -</a:t>
                </a:r>
              </a:p>
              <a:p>
                <a:pPr eaLnBrk="0" hangingPunct="0"/>
                <a:r>
                  <a:rPr lang="en-US" altLang="zh-CN" sz="1000">
                    <a:latin typeface="Times New Roman" pitchFamily="18" charset="0"/>
                  </a:rPr>
                  <a:t> $1,600)</a:t>
                </a:r>
              </a:p>
            </p:txBody>
          </p:sp>
          <p:sp>
            <p:nvSpPr>
              <p:cNvPr id="105508" name="Rectangle 36"/>
              <p:cNvSpPr>
                <a:spLocks noChangeArrowheads="1"/>
              </p:cNvSpPr>
              <p:nvPr/>
            </p:nvSpPr>
            <p:spPr bwMode="auto">
              <a:xfrm>
                <a:off x="2888" y="3801"/>
                <a:ext cx="280" cy="128"/>
              </a:xfrm>
              <a:prstGeom prst="rect">
                <a:avLst/>
              </a:prstGeom>
              <a:noFill/>
              <a:ln w="9525">
                <a:noFill/>
                <a:miter lim="800000"/>
                <a:headEnd/>
                <a:tailEnd/>
              </a:ln>
              <a:effectLst/>
            </p:spPr>
            <p:txBody>
              <a:bodyPr wrap="none">
                <a:spAutoFit/>
              </a:bodyPr>
              <a:lstStyle/>
              <a:p>
                <a:pPr eaLnBrk="0" hangingPunct="0"/>
                <a:r>
                  <a:rPr lang="en-US" altLang="zh-CN" sz="1000">
                    <a:latin typeface="Times New Roman" pitchFamily="18" charset="0"/>
                  </a:rPr>
                  <a:t>($1,600 -</a:t>
                </a:r>
              </a:p>
              <a:p>
                <a:pPr eaLnBrk="0" hangingPunct="0"/>
                <a:r>
                  <a:rPr lang="en-US" altLang="zh-CN" sz="1000">
                    <a:latin typeface="Times New Roman" pitchFamily="18" charset="0"/>
                  </a:rPr>
                  <a:t> $1,800)</a:t>
                </a:r>
              </a:p>
            </p:txBody>
          </p:sp>
          <p:sp>
            <p:nvSpPr>
              <p:cNvPr id="105509" name="Line 37"/>
              <p:cNvSpPr>
                <a:spLocks noChangeShapeType="1"/>
              </p:cNvSpPr>
              <p:nvPr/>
            </p:nvSpPr>
            <p:spPr bwMode="auto">
              <a:xfrm flipH="1">
                <a:off x="3118" y="2964"/>
                <a:ext cx="173" cy="682"/>
              </a:xfrm>
              <a:prstGeom prst="line">
                <a:avLst/>
              </a:prstGeom>
              <a:noFill/>
              <a:ln w="9525">
                <a:solidFill>
                  <a:schemeClr val="tx1"/>
                </a:solidFill>
                <a:round/>
                <a:headEnd/>
                <a:tailEnd/>
              </a:ln>
              <a:effectLst/>
            </p:spPr>
            <p:txBody>
              <a:bodyPr wrap="none" anchor="ctr"/>
              <a:lstStyle/>
              <a:p>
                <a:endParaRPr lang="zh-CN" altLang="en-US"/>
              </a:p>
            </p:txBody>
          </p:sp>
          <p:sp>
            <p:nvSpPr>
              <p:cNvPr id="105510" name="Line 38"/>
              <p:cNvSpPr>
                <a:spLocks noChangeShapeType="1"/>
              </p:cNvSpPr>
              <p:nvPr/>
            </p:nvSpPr>
            <p:spPr bwMode="auto">
              <a:xfrm flipH="1">
                <a:off x="3236" y="2955"/>
                <a:ext cx="55" cy="809"/>
              </a:xfrm>
              <a:prstGeom prst="line">
                <a:avLst/>
              </a:prstGeom>
              <a:noFill/>
              <a:ln w="9525">
                <a:solidFill>
                  <a:schemeClr val="tx1"/>
                </a:solidFill>
                <a:round/>
                <a:headEnd/>
                <a:tailEnd/>
              </a:ln>
              <a:effectLst/>
            </p:spPr>
            <p:txBody>
              <a:bodyPr wrap="none" anchor="ctr"/>
              <a:lstStyle/>
              <a:p>
                <a:endParaRPr lang="zh-CN" altLang="en-US"/>
              </a:p>
            </p:txBody>
          </p:sp>
          <p:sp>
            <p:nvSpPr>
              <p:cNvPr id="105511" name="Line 39"/>
              <p:cNvSpPr>
                <a:spLocks noChangeShapeType="1"/>
              </p:cNvSpPr>
              <p:nvPr/>
            </p:nvSpPr>
            <p:spPr bwMode="auto">
              <a:xfrm>
                <a:off x="3291" y="2964"/>
                <a:ext cx="118" cy="854"/>
              </a:xfrm>
              <a:prstGeom prst="line">
                <a:avLst/>
              </a:prstGeom>
              <a:noFill/>
              <a:ln w="9525">
                <a:solidFill>
                  <a:schemeClr val="tx1"/>
                </a:solidFill>
                <a:round/>
                <a:headEnd/>
                <a:tailEnd/>
              </a:ln>
              <a:effectLst/>
            </p:spPr>
            <p:txBody>
              <a:bodyPr wrap="none" anchor="ctr"/>
              <a:lstStyle/>
              <a:p>
                <a:endParaRPr lang="zh-CN" altLang="en-US"/>
              </a:p>
            </p:txBody>
          </p:sp>
          <p:sp>
            <p:nvSpPr>
              <p:cNvPr id="105512" name="Rectangle 40"/>
              <p:cNvSpPr>
                <a:spLocks noChangeArrowheads="1"/>
              </p:cNvSpPr>
              <p:nvPr/>
            </p:nvSpPr>
            <p:spPr bwMode="auto">
              <a:xfrm>
                <a:off x="3260" y="3856"/>
                <a:ext cx="280" cy="128"/>
              </a:xfrm>
              <a:prstGeom prst="rect">
                <a:avLst/>
              </a:prstGeom>
              <a:noFill/>
              <a:ln w="9525">
                <a:noFill/>
                <a:miter lim="800000"/>
                <a:headEnd/>
                <a:tailEnd/>
              </a:ln>
              <a:effectLst/>
            </p:spPr>
            <p:txBody>
              <a:bodyPr wrap="none">
                <a:spAutoFit/>
              </a:bodyPr>
              <a:lstStyle/>
              <a:p>
                <a:pPr eaLnBrk="0" hangingPunct="0"/>
                <a:r>
                  <a:rPr lang="en-US" altLang="zh-CN" sz="1000">
                    <a:latin typeface="Times New Roman" pitchFamily="18" charset="0"/>
                  </a:rPr>
                  <a:t>($1,800 -</a:t>
                </a:r>
              </a:p>
              <a:p>
                <a:pPr eaLnBrk="0" hangingPunct="0"/>
                <a:r>
                  <a:rPr lang="en-US" altLang="zh-CN" sz="1000">
                    <a:latin typeface="Times New Roman" pitchFamily="18" charset="0"/>
                  </a:rPr>
                  <a:t> $2,000)</a:t>
                </a:r>
              </a:p>
            </p:txBody>
          </p:sp>
        </p:grpSp>
      </p:grpSp>
    </p:spTree>
    <p:extLst>
      <p:ext uri="{BB962C8B-B14F-4D97-AF65-F5344CB8AC3E}">
        <p14:creationId xmlns:p14="http://schemas.microsoft.com/office/powerpoint/2010/main" val="2170136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14400" y="171400"/>
            <a:ext cx="7772400" cy="1143000"/>
          </a:xfrm>
          <a:noFill/>
          <a:ln/>
        </p:spPr>
        <p:txBody>
          <a:bodyPr/>
          <a:lstStyle/>
          <a:p>
            <a:r>
              <a:rPr lang="zh-CN" altLang="en-US" sz="3600" dirty="0" smtClean="0"/>
              <a:t>数据错误的危害性</a:t>
            </a:r>
          </a:p>
        </p:txBody>
      </p:sp>
      <p:sp>
        <p:nvSpPr>
          <p:cNvPr id="37891" name="Rectangle 3"/>
          <p:cNvSpPr>
            <a:spLocks noGrp="1" noChangeArrowheads="1"/>
          </p:cNvSpPr>
          <p:nvPr>
            <p:ph type="body" idx="1"/>
          </p:nvPr>
        </p:nvSpPr>
        <p:spPr>
          <a:xfrm>
            <a:off x="914400" y="1580536"/>
            <a:ext cx="7772400" cy="4572000"/>
          </a:xfrm>
        </p:spPr>
        <p:txBody>
          <a:bodyPr/>
          <a:lstStyle/>
          <a:p>
            <a:pPr lvl="1">
              <a:spcBef>
                <a:spcPts val="1200"/>
              </a:spcBef>
            </a:pPr>
            <a:r>
              <a:rPr lang="zh-CN" altLang="en-US" sz="3200" dirty="0" smtClean="0">
                <a:solidFill>
                  <a:srgbClr val="0000CC"/>
                </a:solidFill>
              </a:rPr>
              <a:t>高昂的操作费用</a:t>
            </a:r>
          </a:p>
          <a:p>
            <a:pPr lvl="1">
              <a:spcBef>
                <a:spcPts val="1200"/>
              </a:spcBef>
            </a:pPr>
            <a:r>
              <a:rPr lang="zh-CN" altLang="en-US" sz="3200" dirty="0" smtClean="0">
                <a:solidFill>
                  <a:srgbClr val="0000CC"/>
                </a:solidFill>
              </a:rPr>
              <a:t>糟糕的决策制定</a:t>
            </a:r>
          </a:p>
          <a:p>
            <a:pPr lvl="1">
              <a:spcBef>
                <a:spcPts val="1200"/>
              </a:spcBef>
            </a:pPr>
            <a:r>
              <a:rPr lang="zh-CN" altLang="en-US" sz="3200" dirty="0" smtClean="0">
                <a:solidFill>
                  <a:srgbClr val="0000CC"/>
                </a:solidFill>
              </a:rPr>
              <a:t>组织的不信任</a:t>
            </a:r>
          </a:p>
          <a:p>
            <a:pPr lvl="1">
              <a:spcBef>
                <a:spcPts val="1200"/>
              </a:spcBef>
            </a:pPr>
            <a:r>
              <a:rPr lang="zh-CN" altLang="en-US" sz="3200" dirty="0" smtClean="0">
                <a:solidFill>
                  <a:srgbClr val="0000CC"/>
                </a:solidFill>
              </a:rPr>
              <a:t>分散管理的注意力</a:t>
            </a:r>
          </a:p>
          <a:p>
            <a:pPr>
              <a:spcBef>
                <a:spcPts val="1200"/>
              </a:spcBef>
              <a:buFont typeface="Wingdings" pitchFamily="2" charset="2"/>
              <a:buNone/>
            </a:pPr>
            <a:endParaRPr lang="zh-CN" altLang="en-US" sz="3200" dirty="0" smtClean="0"/>
          </a:p>
        </p:txBody>
      </p:sp>
      <p:sp>
        <p:nvSpPr>
          <p:cNvPr id="2" name="矩形 1"/>
          <p:cNvSpPr/>
          <p:nvPr/>
        </p:nvSpPr>
        <p:spPr>
          <a:xfrm>
            <a:off x="914399" y="5185334"/>
            <a:ext cx="7418439" cy="498598"/>
          </a:xfrm>
          <a:prstGeom prst="rect">
            <a:avLst/>
          </a:prstGeom>
          <a:solidFill>
            <a:srgbClr val="FFFF00"/>
          </a:solidFill>
        </p:spPr>
        <p:txBody>
          <a:bodyPr wrap="square">
            <a:spAutoFit/>
          </a:bodyPr>
          <a:lstStyle/>
          <a:p>
            <a:pPr>
              <a:lnSpc>
                <a:spcPct val="110000"/>
              </a:lnSpc>
            </a:pPr>
            <a:r>
              <a:rPr lang="zh-CN" altLang="en-US" sz="2400" dirty="0"/>
              <a:t>没有高质量的数据, 就没有高质量的数据挖掘</a:t>
            </a:r>
            <a:r>
              <a:rPr lang="zh-CN" altLang="en-US" sz="2400" dirty="0" smtClean="0"/>
              <a:t>结果</a:t>
            </a:r>
            <a:r>
              <a:rPr lang="en-US" altLang="zh-CN" sz="2400" dirty="0" smtClean="0"/>
              <a:t>.</a:t>
            </a:r>
            <a:endParaRPr lang="zh-CN" altLang="en-US" sz="2400" dirty="0"/>
          </a:p>
        </p:txBody>
      </p:sp>
      <p:sp>
        <p:nvSpPr>
          <p:cNvPr id="3" name="矩形 2"/>
          <p:cNvSpPr/>
          <p:nvPr/>
        </p:nvSpPr>
        <p:spPr>
          <a:xfrm>
            <a:off x="914399" y="5832840"/>
            <a:ext cx="2188420" cy="461665"/>
          </a:xfrm>
          <a:prstGeom prst="rect">
            <a:avLst/>
          </a:prstGeom>
        </p:spPr>
        <p:txBody>
          <a:bodyPr wrap="none">
            <a:spAutoFit/>
          </a:bodyPr>
          <a:lstStyle/>
          <a:p>
            <a:r>
              <a:rPr lang="en-US" altLang="zh-CN" sz="2400" b="1" dirty="0">
                <a:effectLst>
                  <a:outerShdw blurRad="38100" dist="38100" dir="2700000" algn="tl">
                    <a:srgbClr val="000000">
                      <a:alpha val="43137"/>
                    </a:srgbClr>
                  </a:outerShdw>
                </a:effectLst>
                <a:sym typeface="Wingdings" pitchFamily="2" charset="2"/>
              </a:rPr>
              <a:t> </a:t>
            </a:r>
            <a:r>
              <a:rPr lang="zh-CN" altLang="en-US" sz="2400" b="1" dirty="0">
                <a:effectLst>
                  <a:outerShdw blurRad="38100" dist="38100" dir="2700000" algn="tl">
                    <a:srgbClr val="000000">
                      <a:alpha val="43137"/>
                    </a:srgbClr>
                  </a:outerShdw>
                </a:effectLst>
                <a:sym typeface="Wingdings" pitchFamily="2" charset="2"/>
              </a:rPr>
              <a:t>数据预处理</a:t>
            </a:r>
            <a:endParaRPr lang="zh-CN" alt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682273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64142" y="-209541"/>
            <a:ext cx="7772400" cy="1143000"/>
          </a:xfrm>
        </p:spPr>
        <p:txBody>
          <a:bodyPr/>
          <a:lstStyle/>
          <a:p>
            <a:r>
              <a:rPr lang="zh-CN" altLang="en-US" sz="4400" dirty="0" smtClean="0"/>
              <a:t>概念分层</a:t>
            </a:r>
          </a:p>
        </p:txBody>
      </p:sp>
      <p:grpSp>
        <p:nvGrpSpPr>
          <p:cNvPr id="2" name="Group 4"/>
          <p:cNvGrpSpPr>
            <a:grpSpLocks/>
          </p:cNvGrpSpPr>
          <p:nvPr/>
        </p:nvGrpSpPr>
        <p:grpSpPr bwMode="auto">
          <a:xfrm>
            <a:off x="661230" y="3305570"/>
            <a:ext cx="7720013" cy="3092450"/>
            <a:chOff x="672" y="2438"/>
            <a:chExt cx="4450" cy="1714"/>
          </a:xfrm>
        </p:grpSpPr>
        <p:sp>
          <p:nvSpPr>
            <p:cNvPr id="106501" name="Oval 5"/>
            <p:cNvSpPr>
              <a:spLocks noChangeArrowheads="1"/>
            </p:cNvSpPr>
            <p:nvPr/>
          </p:nvSpPr>
          <p:spPr bwMode="auto">
            <a:xfrm>
              <a:off x="672" y="2496"/>
              <a:ext cx="2256" cy="216"/>
            </a:xfrm>
            <a:prstGeom prst="ellipse">
              <a:avLst/>
            </a:prstGeom>
            <a:solidFill>
              <a:srgbClr val="0070C0"/>
            </a:solidFill>
            <a:ln w="9525">
              <a:solidFill>
                <a:schemeClr val="folHlink"/>
              </a:solidFill>
              <a:round/>
              <a:headEnd/>
              <a:tailEnd/>
            </a:ln>
            <a:effectLst/>
          </p:spPr>
          <p:txBody>
            <a:bodyPr wrap="none" anchor="ctr"/>
            <a:lstStyle/>
            <a:p>
              <a:pPr algn="ctr" eaLnBrk="0" hangingPunct="0"/>
              <a:r>
                <a:rPr lang="en-US" altLang="zh-CN" sz="2400">
                  <a:solidFill>
                    <a:srgbClr val="F6E6EA"/>
                  </a:solidFill>
                  <a:latin typeface="Times New Roman" pitchFamily="18" charset="0"/>
                </a:rPr>
                <a:t>country</a:t>
              </a:r>
            </a:p>
          </p:txBody>
        </p:sp>
        <p:sp>
          <p:nvSpPr>
            <p:cNvPr id="106502" name="Oval 6"/>
            <p:cNvSpPr>
              <a:spLocks noChangeArrowheads="1"/>
            </p:cNvSpPr>
            <p:nvPr/>
          </p:nvSpPr>
          <p:spPr bwMode="auto">
            <a:xfrm>
              <a:off x="708" y="2952"/>
              <a:ext cx="2256" cy="216"/>
            </a:xfrm>
            <a:prstGeom prst="ellipse">
              <a:avLst/>
            </a:prstGeom>
            <a:solidFill>
              <a:srgbClr val="0070C0"/>
            </a:solidFill>
            <a:ln w="9525">
              <a:solidFill>
                <a:schemeClr val="folHlink"/>
              </a:solidFill>
              <a:round/>
              <a:headEnd/>
              <a:tailEnd/>
            </a:ln>
            <a:effectLst/>
          </p:spPr>
          <p:txBody>
            <a:bodyPr wrap="none" anchor="ctr"/>
            <a:lstStyle/>
            <a:p>
              <a:pPr algn="ctr" eaLnBrk="0" hangingPunct="0"/>
              <a:r>
                <a:rPr lang="en-US" altLang="zh-CN" sz="2400">
                  <a:solidFill>
                    <a:srgbClr val="FAE2F6"/>
                  </a:solidFill>
                  <a:latin typeface="Times New Roman" pitchFamily="18" charset="0"/>
                </a:rPr>
                <a:t>province_or_ state</a:t>
              </a:r>
            </a:p>
          </p:txBody>
        </p:sp>
        <p:sp>
          <p:nvSpPr>
            <p:cNvPr id="106503" name="Oval 7"/>
            <p:cNvSpPr>
              <a:spLocks noChangeArrowheads="1"/>
            </p:cNvSpPr>
            <p:nvPr/>
          </p:nvSpPr>
          <p:spPr bwMode="auto">
            <a:xfrm>
              <a:off x="756" y="3456"/>
              <a:ext cx="2256" cy="216"/>
            </a:xfrm>
            <a:prstGeom prst="ellipse">
              <a:avLst/>
            </a:prstGeom>
            <a:solidFill>
              <a:srgbClr val="0070C0"/>
            </a:solidFill>
            <a:ln w="9525">
              <a:solidFill>
                <a:schemeClr val="folHlink"/>
              </a:solidFill>
              <a:round/>
              <a:headEnd/>
              <a:tailEnd/>
            </a:ln>
            <a:effectLst/>
          </p:spPr>
          <p:txBody>
            <a:bodyPr wrap="none" anchor="ctr"/>
            <a:lstStyle/>
            <a:p>
              <a:pPr algn="ctr" eaLnBrk="0" hangingPunct="0"/>
              <a:r>
                <a:rPr lang="en-US" altLang="zh-CN" sz="2400">
                  <a:solidFill>
                    <a:srgbClr val="FAE2F6"/>
                  </a:solidFill>
                  <a:latin typeface="Times New Roman" pitchFamily="18" charset="0"/>
                </a:rPr>
                <a:t>city</a:t>
              </a:r>
            </a:p>
          </p:txBody>
        </p:sp>
        <p:sp>
          <p:nvSpPr>
            <p:cNvPr id="106504" name="Oval 8"/>
            <p:cNvSpPr>
              <a:spLocks noChangeArrowheads="1"/>
            </p:cNvSpPr>
            <p:nvPr/>
          </p:nvSpPr>
          <p:spPr bwMode="auto">
            <a:xfrm>
              <a:off x="744" y="3936"/>
              <a:ext cx="2256" cy="216"/>
            </a:xfrm>
            <a:prstGeom prst="ellipse">
              <a:avLst/>
            </a:prstGeom>
            <a:solidFill>
              <a:srgbClr val="0070C0"/>
            </a:solidFill>
            <a:ln w="9525">
              <a:solidFill>
                <a:schemeClr val="folHlink"/>
              </a:solidFill>
              <a:round/>
              <a:headEnd/>
              <a:tailEnd/>
            </a:ln>
            <a:effectLst/>
          </p:spPr>
          <p:txBody>
            <a:bodyPr wrap="none" anchor="ctr"/>
            <a:lstStyle/>
            <a:p>
              <a:pPr algn="ctr" eaLnBrk="0" hangingPunct="0"/>
              <a:r>
                <a:rPr lang="en-US" altLang="zh-CN" sz="2400">
                  <a:solidFill>
                    <a:srgbClr val="FAE2F6"/>
                  </a:solidFill>
                  <a:latin typeface="Times New Roman" pitchFamily="18" charset="0"/>
                </a:rPr>
                <a:t>street</a:t>
              </a:r>
            </a:p>
          </p:txBody>
        </p:sp>
        <p:sp>
          <p:nvSpPr>
            <p:cNvPr id="106505" name="Line 9"/>
            <p:cNvSpPr>
              <a:spLocks noChangeShapeType="1"/>
            </p:cNvSpPr>
            <p:nvPr/>
          </p:nvSpPr>
          <p:spPr bwMode="auto">
            <a:xfrm flipH="1">
              <a:off x="1836" y="2736"/>
              <a:ext cx="0" cy="240"/>
            </a:xfrm>
            <a:prstGeom prst="line">
              <a:avLst/>
            </a:prstGeom>
            <a:noFill/>
            <a:ln w="9525">
              <a:solidFill>
                <a:schemeClr val="tx2"/>
              </a:solidFill>
              <a:round/>
              <a:headEnd/>
              <a:tailEnd/>
            </a:ln>
            <a:effectLst/>
          </p:spPr>
          <p:txBody>
            <a:bodyPr/>
            <a:lstStyle/>
            <a:p>
              <a:endParaRPr lang="zh-CN" altLang="en-US"/>
            </a:p>
          </p:txBody>
        </p:sp>
        <p:sp>
          <p:nvSpPr>
            <p:cNvPr id="106506" name="Line 10"/>
            <p:cNvSpPr>
              <a:spLocks noChangeShapeType="1"/>
            </p:cNvSpPr>
            <p:nvPr/>
          </p:nvSpPr>
          <p:spPr bwMode="auto">
            <a:xfrm>
              <a:off x="1836" y="3096"/>
              <a:ext cx="0" cy="336"/>
            </a:xfrm>
            <a:prstGeom prst="line">
              <a:avLst/>
            </a:prstGeom>
            <a:noFill/>
            <a:ln w="9525">
              <a:solidFill>
                <a:schemeClr val="tx2"/>
              </a:solidFill>
              <a:round/>
              <a:headEnd/>
              <a:tailEnd/>
            </a:ln>
            <a:effectLst/>
          </p:spPr>
          <p:txBody>
            <a:bodyPr/>
            <a:lstStyle/>
            <a:p>
              <a:endParaRPr lang="zh-CN" altLang="en-US"/>
            </a:p>
          </p:txBody>
        </p:sp>
        <p:sp>
          <p:nvSpPr>
            <p:cNvPr id="106507" name="Line 11"/>
            <p:cNvSpPr>
              <a:spLocks noChangeShapeType="1"/>
            </p:cNvSpPr>
            <p:nvPr/>
          </p:nvSpPr>
          <p:spPr bwMode="auto">
            <a:xfrm>
              <a:off x="1836" y="3612"/>
              <a:ext cx="0" cy="348"/>
            </a:xfrm>
            <a:prstGeom prst="line">
              <a:avLst/>
            </a:prstGeom>
            <a:noFill/>
            <a:ln w="9525">
              <a:solidFill>
                <a:schemeClr val="tx2"/>
              </a:solidFill>
              <a:round/>
              <a:headEnd/>
              <a:tailEnd/>
            </a:ln>
            <a:effectLst/>
          </p:spPr>
          <p:txBody>
            <a:bodyPr/>
            <a:lstStyle/>
            <a:p>
              <a:endParaRPr lang="zh-CN" altLang="en-US"/>
            </a:p>
          </p:txBody>
        </p:sp>
        <p:sp>
          <p:nvSpPr>
            <p:cNvPr id="106508" name="Text Box 12"/>
            <p:cNvSpPr txBox="1">
              <a:spLocks noChangeArrowheads="1"/>
            </p:cNvSpPr>
            <p:nvPr/>
          </p:nvSpPr>
          <p:spPr bwMode="auto">
            <a:xfrm>
              <a:off x="3604" y="2438"/>
              <a:ext cx="1334" cy="253"/>
            </a:xfrm>
            <a:prstGeom prst="rect">
              <a:avLst/>
            </a:prstGeom>
            <a:noFill/>
            <a:ln w="9525">
              <a:noFill/>
              <a:miter lim="800000"/>
              <a:headEnd/>
              <a:tailEnd/>
            </a:ln>
            <a:effectLst/>
          </p:spPr>
          <p:txBody>
            <a:bodyPr wrap="none">
              <a:spAutoFit/>
            </a:bodyPr>
            <a:lstStyle/>
            <a:p>
              <a:pPr algn="ctr" eaLnBrk="0" hangingPunct="0"/>
              <a:r>
                <a:rPr lang="en-US" altLang="zh-CN" sz="2400">
                  <a:latin typeface="Times New Roman" pitchFamily="18" charset="0"/>
                </a:rPr>
                <a:t>15 distinct values</a:t>
              </a:r>
            </a:p>
          </p:txBody>
        </p:sp>
        <p:sp>
          <p:nvSpPr>
            <p:cNvPr id="106509" name="Text Box 13"/>
            <p:cNvSpPr txBox="1">
              <a:spLocks noChangeArrowheads="1"/>
            </p:cNvSpPr>
            <p:nvPr/>
          </p:nvSpPr>
          <p:spPr bwMode="auto">
            <a:xfrm>
              <a:off x="3552" y="2942"/>
              <a:ext cx="1570" cy="254"/>
            </a:xfrm>
            <a:prstGeom prst="rect">
              <a:avLst/>
            </a:prstGeom>
            <a:noFill/>
            <a:ln w="9525">
              <a:noFill/>
              <a:miter lim="800000"/>
              <a:headEnd/>
              <a:tailEnd/>
            </a:ln>
            <a:effectLst/>
          </p:spPr>
          <p:txBody>
            <a:bodyPr>
              <a:spAutoFit/>
            </a:bodyPr>
            <a:lstStyle/>
            <a:p>
              <a:pPr algn="ctr" eaLnBrk="0" hangingPunct="0"/>
              <a:r>
                <a:rPr lang="en-US" altLang="zh-CN" sz="2400">
                  <a:latin typeface="Times New Roman" pitchFamily="18" charset="0"/>
                </a:rPr>
                <a:t>365 distinct values</a:t>
              </a:r>
            </a:p>
          </p:txBody>
        </p:sp>
        <p:sp>
          <p:nvSpPr>
            <p:cNvPr id="106510" name="Text Box 14"/>
            <p:cNvSpPr txBox="1">
              <a:spLocks noChangeArrowheads="1"/>
            </p:cNvSpPr>
            <p:nvPr/>
          </p:nvSpPr>
          <p:spPr bwMode="auto">
            <a:xfrm>
              <a:off x="3540" y="3410"/>
              <a:ext cx="1510" cy="254"/>
            </a:xfrm>
            <a:prstGeom prst="rect">
              <a:avLst/>
            </a:prstGeom>
            <a:noFill/>
            <a:ln w="9525">
              <a:noFill/>
              <a:miter lim="800000"/>
              <a:headEnd/>
              <a:tailEnd/>
            </a:ln>
            <a:effectLst/>
          </p:spPr>
          <p:txBody>
            <a:bodyPr wrap="none">
              <a:spAutoFit/>
            </a:bodyPr>
            <a:lstStyle/>
            <a:p>
              <a:pPr algn="ctr" eaLnBrk="0" hangingPunct="0"/>
              <a:r>
                <a:rPr lang="en-US" altLang="zh-CN" sz="2400">
                  <a:latin typeface="Times New Roman" pitchFamily="18" charset="0"/>
                </a:rPr>
                <a:t>3567 distinct values</a:t>
              </a:r>
            </a:p>
          </p:txBody>
        </p:sp>
        <p:sp>
          <p:nvSpPr>
            <p:cNvPr id="106511" name="Text Box 15"/>
            <p:cNvSpPr txBox="1">
              <a:spLocks noChangeArrowheads="1"/>
            </p:cNvSpPr>
            <p:nvPr/>
          </p:nvSpPr>
          <p:spPr bwMode="auto">
            <a:xfrm>
              <a:off x="3370" y="3866"/>
              <a:ext cx="1729" cy="254"/>
            </a:xfrm>
            <a:prstGeom prst="rect">
              <a:avLst/>
            </a:prstGeom>
            <a:noFill/>
            <a:ln w="9525">
              <a:noFill/>
              <a:miter lim="800000"/>
              <a:headEnd/>
              <a:tailEnd/>
            </a:ln>
            <a:effectLst/>
          </p:spPr>
          <p:txBody>
            <a:bodyPr wrap="none">
              <a:spAutoFit/>
            </a:bodyPr>
            <a:lstStyle/>
            <a:p>
              <a:pPr algn="ctr" eaLnBrk="0" hangingPunct="0"/>
              <a:r>
                <a:rPr lang="en-US" altLang="zh-CN" sz="2400">
                  <a:latin typeface="Times New Roman" pitchFamily="18" charset="0"/>
                </a:rPr>
                <a:t>674,339 distinct values</a:t>
              </a:r>
            </a:p>
          </p:txBody>
        </p:sp>
      </p:grpSp>
      <p:sp>
        <p:nvSpPr>
          <p:cNvPr id="16" name="Rectangle 3"/>
          <p:cNvSpPr txBox="1">
            <a:spLocks noChangeArrowheads="1"/>
          </p:cNvSpPr>
          <p:nvPr/>
        </p:nvSpPr>
        <p:spPr>
          <a:xfrm>
            <a:off x="502156" y="960641"/>
            <a:ext cx="8291324" cy="21336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Some concept hierarchies can be automatically generated based on the analysis of the number of distinct values per attribute in the given data set </a:t>
            </a:r>
          </a:p>
          <a:p>
            <a:pPr lvl="1"/>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含不同值最多的属性放在层次的最低层</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lvl="1"/>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Note: Exception—weekday, month, quarter, year</a:t>
            </a:r>
          </a:p>
        </p:txBody>
      </p:sp>
    </p:spTree>
    <p:extLst>
      <p:ext uri="{BB962C8B-B14F-4D97-AF65-F5344CB8AC3E}">
        <p14:creationId xmlns:p14="http://schemas.microsoft.com/office/powerpoint/2010/main" val="56452143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701040" y="970188"/>
            <a:ext cx="8305800" cy="4495800"/>
          </a:xfrm>
          <a:prstGeom prst="rect">
            <a:avLst/>
          </a:prstGeom>
          <a:noFill/>
        </p:spPr>
        <p:txBody>
          <a:bodyPr vert="horz" lIns="92075" tIns="46038" rIns="92075" bIns="46038">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140000"/>
              </a:lnSpc>
            </a:pPr>
            <a:r>
              <a:rPr lang="zh-CN" altLang="en-US" sz="3200" b="1" dirty="0" smtClean="0">
                <a:ea typeface="宋体" panose="02010600030101010101" pitchFamily="2" charset="-122"/>
              </a:rPr>
              <a:t>为什么预处理数据?</a:t>
            </a:r>
          </a:p>
          <a:p>
            <a:pPr>
              <a:lnSpc>
                <a:spcPct val="140000"/>
              </a:lnSpc>
            </a:pPr>
            <a:r>
              <a:rPr lang="zh-CN" altLang="en-US" sz="3200" b="1" dirty="0" smtClean="0">
                <a:ea typeface="宋体" panose="02010600030101010101" pitchFamily="2" charset="-122"/>
              </a:rPr>
              <a:t>数据清理 </a:t>
            </a:r>
          </a:p>
          <a:p>
            <a:pPr>
              <a:lnSpc>
                <a:spcPct val="140000"/>
              </a:lnSpc>
            </a:pPr>
            <a:r>
              <a:rPr lang="zh-CN" altLang="en-US" sz="3200" b="1" dirty="0" smtClean="0">
                <a:ea typeface="宋体" panose="02010600030101010101" pitchFamily="2" charset="-122"/>
              </a:rPr>
              <a:t>数据集成</a:t>
            </a:r>
          </a:p>
          <a:p>
            <a:pPr>
              <a:lnSpc>
                <a:spcPct val="140000"/>
              </a:lnSpc>
            </a:pPr>
            <a:r>
              <a:rPr lang="zh-CN" altLang="en-US" sz="3200" b="1" dirty="0" smtClean="0">
                <a:ea typeface="宋体" panose="02010600030101010101" pitchFamily="2" charset="-122"/>
              </a:rPr>
              <a:t>数据归约</a:t>
            </a:r>
          </a:p>
          <a:p>
            <a:pPr>
              <a:lnSpc>
                <a:spcPct val="140000"/>
              </a:lnSpc>
            </a:pPr>
            <a:r>
              <a:rPr lang="zh-CN" altLang="en-US" sz="3200" b="1" dirty="0"/>
              <a:t>数据变换与数据离散化</a:t>
            </a:r>
            <a:endParaRPr lang="en-US" altLang="zh-CN" sz="3200" b="1" dirty="0"/>
          </a:p>
          <a:p>
            <a:pPr>
              <a:lnSpc>
                <a:spcPct val="140000"/>
              </a:lnSpc>
            </a:pPr>
            <a:r>
              <a:rPr lang="zh-CN" altLang="en-US" sz="3200" b="1" dirty="0" smtClean="0">
                <a:solidFill>
                  <a:srgbClr val="FF0000"/>
                </a:solidFill>
                <a:ea typeface="宋体" panose="02010600030101010101" pitchFamily="2" charset="-122"/>
              </a:rPr>
              <a:t>小结</a:t>
            </a:r>
          </a:p>
        </p:txBody>
      </p:sp>
    </p:spTree>
    <p:extLst>
      <p:ext uri="{BB962C8B-B14F-4D97-AF65-F5344CB8AC3E}">
        <p14:creationId xmlns:p14="http://schemas.microsoft.com/office/powerpoint/2010/main" val="2855879226"/>
      </p:ext>
    </p:extLst>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1074420" y="352425"/>
            <a:ext cx="6858000" cy="609600"/>
          </a:xfrm>
        </p:spPr>
        <p:txBody>
          <a:bodyPr>
            <a:noAutofit/>
          </a:bodyPr>
          <a:lstStyle/>
          <a:p>
            <a:pPr eaLnBrk="1" hangingPunct="1"/>
            <a:r>
              <a:rPr lang="en-US" altLang="en-US" dirty="0"/>
              <a:t>Summary</a:t>
            </a:r>
          </a:p>
        </p:txBody>
      </p:sp>
      <p:sp>
        <p:nvSpPr>
          <p:cNvPr id="67588" name="Rectangle 3"/>
          <p:cNvSpPr>
            <a:spLocks noGrp="1" noChangeArrowheads="1"/>
          </p:cNvSpPr>
          <p:nvPr>
            <p:ph type="body" idx="1"/>
          </p:nvPr>
        </p:nvSpPr>
        <p:spPr>
          <a:xfrm>
            <a:off x="457200" y="1295401"/>
            <a:ext cx="8092440" cy="5103813"/>
          </a:xfrm>
        </p:spPr>
        <p:txBody>
          <a:bodyPr/>
          <a:lstStyle/>
          <a:p>
            <a:pPr>
              <a:spcAft>
                <a:spcPts val="600"/>
              </a:spcAft>
            </a:pPr>
            <a:r>
              <a:rPr lang="en-US" altLang="en-US" sz="2400" b="1" dirty="0"/>
              <a:t>Data quality</a:t>
            </a:r>
            <a:r>
              <a:rPr lang="en-US" altLang="en-US" sz="2400" dirty="0"/>
              <a:t>: accuracy, completeness, consistency, timeliness, believability, interpretability</a:t>
            </a:r>
          </a:p>
          <a:p>
            <a:pPr>
              <a:spcAft>
                <a:spcPts val="600"/>
              </a:spcAft>
            </a:pPr>
            <a:r>
              <a:rPr lang="en-US" altLang="en-US" sz="2400" b="1" dirty="0"/>
              <a:t>Data cleaning</a:t>
            </a:r>
            <a:r>
              <a:rPr lang="en-US" altLang="en-US" sz="2400" dirty="0"/>
              <a:t>: e.g. missing/noisy values, outliers</a:t>
            </a:r>
          </a:p>
          <a:p>
            <a:pPr>
              <a:spcAft>
                <a:spcPts val="600"/>
              </a:spcAft>
            </a:pPr>
            <a:r>
              <a:rPr lang="en-US" altLang="en-US" sz="2400" b="1" dirty="0"/>
              <a:t>Data integration</a:t>
            </a:r>
            <a:r>
              <a:rPr lang="en-US" altLang="en-US" sz="2400" dirty="0"/>
              <a:t> from multiple sources: </a:t>
            </a:r>
          </a:p>
          <a:p>
            <a:pPr lvl="1">
              <a:spcAft>
                <a:spcPts val="600"/>
              </a:spcAft>
            </a:pPr>
            <a:r>
              <a:rPr lang="en-US" altLang="en-US" sz="2400" dirty="0"/>
              <a:t>Entity identification problem; Remove redundancies; Detect inconsistencies</a:t>
            </a:r>
          </a:p>
          <a:p>
            <a:pPr>
              <a:spcAft>
                <a:spcPts val="600"/>
              </a:spcAft>
            </a:pPr>
            <a:r>
              <a:rPr lang="en-US" altLang="en-US" sz="2400" b="1" dirty="0"/>
              <a:t>Data reduction</a:t>
            </a:r>
            <a:r>
              <a:rPr lang="en-US" altLang="en-US" sz="2400" b="1"/>
              <a:t>, </a:t>
            </a:r>
            <a:r>
              <a:rPr lang="en-US" altLang="en-US" sz="2400" b="1" smtClean="0"/>
              <a:t>data </a:t>
            </a:r>
            <a:r>
              <a:rPr lang="en-US" altLang="en-US" sz="2400" b="1" dirty="0"/>
              <a:t>transformation and data </a:t>
            </a:r>
            <a:r>
              <a:rPr lang="en-US" altLang="en-US" sz="2400" b="1" dirty="0" smtClean="0"/>
              <a:t>discretization</a:t>
            </a:r>
            <a:endParaRPr lang="en-US" altLang="en-US" sz="2400" b="1" dirty="0"/>
          </a:p>
          <a:p>
            <a:pPr lvl="1">
              <a:spcAft>
                <a:spcPts val="600"/>
              </a:spcAft>
            </a:pPr>
            <a:r>
              <a:rPr lang="en-US" altLang="en-US" sz="2400" dirty="0" err="1" smtClean="0"/>
              <a:t>Numerosity</a:t>
            </a:r>
            <a:r>
              <a:rPr lang="en-US" altLang="en-US" sz="2400" dirty="0" smtClean="0"/>
              <a:t> </a:t>
            </a:r>
            <a:r>
              <a:rPr lang="en-US" altLang="en-US" sz="2400" dirty="0"/>
              <a:t>reduction; Data compression</a:t>
            </a:r>
          </a:p>
          <a:p>
            <a:pPr lvl="1">
              <a:spcAft>
                <a:spcPts val="600"/>
              </a:spcAft>
            </a:pPr>
            <a:r>
              <a:rPr lang="en-US" altLang="en-US" sz="2400" dirty="0" smtClean="0"/>
              <a:t>Normalization</a:t>
            </a:r>
            <a:r>
              <a:rPr lang="en-US" altLang="en-US" sz="2400" dirty="0"/>
              <a:t>; Concept hierarchy </a:t>
            </a:r>
            <a:r>
              <a:rPr lang="en-US" altLang="en-US" sz="2400" dirty="0" smtClean="0"/>
              <a:t>generation</a:t>
            </a:r>
          </a:p>
          <a:p>
            <a:pPr>
              <a:spcAft>
                <a:spcPts val="600"/>
              </a:spcAft>
            </a:pPr>
            <a:r>
              <a:rPr lang="en-US" altLang="en-US" sz="2400" b="1" dirty="0"/>
              <a:t>Dimensionality </a:t>
            </a:r>
            <a:r>
              <a:rPr lang="en-US" altLang="en-US" sz="2400" b="1" dirty="0" smtClean="0"/>
              <a:t>reduction</a:t>
            </a:r>
            <a:endParaRPr lang="en-US" altLang="en-US" sz="2400" b="1" dirty="0"/>
          </a:p>
          <a:p>
            <a:pPr lvl="1" eaLnBrk="1" hangingPunct="1">
              <a:lnSpc>
                <a:spcPct val="120000"/>
              </a:lnSpc>
            </a:pPr>
            <a:endParaRPr lang="en-US" altLang="en-US" sz="1600" dirty="0"/>
          </a:p>
          <a:p>
            <a:pPr eaLnBrk="1" hangingPunct="1">
              <a:lnSpc>
                <a:spcPct val="120000"/>
              </a:lnSpc>
            </a:pPr>
            <a:endParaRPr lang="en-US" altLang="en-US" sz="1600" dirty="0"/>
          </a:p>
          <a:p>
            <a:pPr eaLnBrk="1" hangingPunct="1">
              <a:lnSpc>
                <a:spcPct val="120000"/>
              </a:lnSpc>
              <a:buFont typeface="Wingdings" panose="05000000000000000000" pitchFamily="2" charset="2"/>
              <a:buNone/>
            </a:pPr>
            <a:endParaRPr lang="en-US" altLang="en-US" sz="1600" dirty="0"/>
          </a:p>
        </p:txBody>
      </p:sp>
    </p:spTree>
    <p:extLst>
      <p:ext uri="{BB962C8B-B14F-4D97-AF65-F5344CB8AC3E}">
        <p14:creationId xmlns:p14="http://schemas.microsoft.com/office/powerpoint/2010/main" val="2717141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468313" y="0"/>
            <a:ext cx="8153400" cy="501650"/>
          </a:xfrm>
          <a:noFill/>
        </p:spPr>
        <p:txBody>
          <a:bodyPr lIns="92075" tIns="46038" rIns="92075" bIns="46038" anchor="ctr">
            <a:normAutofit fontScale="90000"/>
          </a:bodyPr>
          <a:lstStyle/>
          <a:p>
            <a:pPr eaLnBrk="1" hangingPunct="1"/>
            <a:r>
              <a:rPr lang="en-US" altLang="zh-CN" sz="3200" smtClean="0">
                <a:ea typeface="宋体" panose="02010600030101010101" pitchFamily="2" charset="-122"/>
              </a:rPr>
              <a:t>Data Reduction, Transformation, Integration</a:t>
            </a:r>
          </a:p>
        </p:txBody>
      </p:sp>
      <p:sp>
        <p:nvSpPr>
          <p:cNvPr id="68611" name="Rectangle 3"/>
          <p:cNvSpPr>
            <a:spLocks noGrp="1" noChangeArrowheads="1"/>
          </p:cNvSpPr>
          <p:nvPr>
            <p:ph type="body" sz="half" idx="4294967295"/>
          </p:nvPr>
        </p:nvSpPr>
        <p:spPr>
          <a:xfrm>
            <a:off x="137160" y="908050"/>
            <a:ext cx="4176713" cy="5949950"/>
          </a:xfrm>
          <a:noFill/>
        </p:spPr>
        <p:txBody>
          <a:bodyPr lIns="92075" tIns="46038" rIns="92075" bIns="46038">
            <a:normAutofit fontScale="92500"/>
          </a:bodyPr>
          <a:lstStyle/>
          <a:p>
            <a:pPr eaLnBrk="1" hangingPunct="1">
              <a:lnSpc>
                <a:spcPct val="80000"/>
              </a:lnSpc>
            </a:pPr>
            <a:r>
              <a:rPr lang="en-US" altLang="zh-CN" sz="1800" dirty="0" smtClean="0">
                <a:ea typeface="宋体" panose="02010600030101010101" pitchFamily="2" charset="-122"/>
              </a:rPr>
              <a:t>Data Quality</a:t>
            </a:r>
          </a:p>
          <a:p>
            <a:pPr eaLnBrk="1" hangingPunct="1">
              <a:lnSpc>
                <a:spcPct val="80000"/>
              </a:lnSpc>
            </a:pPr>
            <a:r>
              <a:rPr lang="en-US" altLang="zh-CN" sz="1800" dirty="0" smtClean="0">
                <a:ea typeface="宋体" panose="02010600030101010101" pitchFamily="2" charset="-122"/>
              </a:rPr>
              <a:t>Major Tasks in Data Preprocessing</a:t>
            </a:r>
          </a:p>
          <a:p>
            <a:pPr eaLnBrk="1" hangingPunct="1">
              <a:lnSpc>
                <a:spcPct val="80000"/>
              </a:lnSpc>
            </a:pPr>
            <a:r>
              <a:rPr lang="en-US" altLang="zh-CN" sz="1800" dirty="0" smtClean="0">
                <a:ea typeface="宋体" panose="02010600030101010101" pitchFamily="2" charset="-122"/>
              </a:rPr>
              <a:t>Data Cleaning and Data Integration</a:t>
            </a:r>
          </a:p>
          <a:p>
            <a:pPr lvl="1" eaLnBrk="1" hangingPunct="1">
              <a:lnSpc>
                <a:spcPct val="80000"/>
              </a:lnSpc>
            </a:pPr>
            <a:r>
              <a:rPr lang="en-US" altLang="zh-CN" sz="1800" dirty="0" smtClean="0">
                <a:ea typeface="宋体" panose="02010600030101010101" pitchFamily="2" charset="-122"/>
              </a:rPr>
              <a:t>Data Cleaning</a:t>
            </a:r>
          </a:p>
          <a:p>
            <a:pPr lvl="2" eaLnBrk="1" hangingPunct="1">
              <a:lnSpc>
                <a:spcPct val="80000"/>
              </a:lnSpc>
            </a:pPr>
            <a:r>
              <a:rPr lang="en-US" altLang="zh-CN" sz="1800" dirty="0" err="1" smtClean="0">
                <a:ea typeface="宋体" panose="02010600030101010101" pitchFamily="2" charset="-122"/>
              </a:rPr>
              <a:t>i</a:t>
            </a:r>
            <a:r>
              <a:rPr lang="en-US" altLang="zh-CN" sz="1800" dirty="0" smtClean="0">
                <a:ea typeface="宋体" panose="02010600030101010101" pitchFamily="2" charset="-122"/>
              </a:rPr>
              <a:t>. Missing Data and Misguided Missing Data</a:t>
            </a:r>
          </a:p>
          <a:p>
            <a:pPr lvl="2" eaLnBrk="1" hangingPunct="1">
              <a:lnSpc>
                <a:spcPct val="80000"/>
              </a:lnSpc>
            </a:pPr>
            <a:r>
              <a:rPr lang="en-US" altLang="zh-CN" sz="1800" dirty="0" smtClean="0">
                <a:ea typeface="宋体" panose="02010600030101010101" pitchFamily="2" charset="-122"/>
              </a:rPr>
              <a:t>ii. Noisy Data</a:t>
            </a:r>
          </a:p>
          <a:p>
            <a:pPr lvl="2" eaLnBrk="1" hangingPunct="1">
              <a:lnSpc>
                <a:spcPct val="80000"/>
              </a:lnSpc>
            </a:pPr>
            <a:r>
              <a:rPr lang="en-US" altLang="zh-CN" sz="1800" dirty="0" smtClean="0">
                <a:ea typeface="宋体" panose="02010600030101010101" pitchFamily="2" charset="-122"/>
              </a:rPr>
              <a:t>iii. Data Cleaning as a Process</a:t>
            </a:r>
          </a:p>
          <a:p>
            <a:pPr lvl="1" eaLnBrk="1" hangingPunct="1">
              <a:lnSpc>
                <a:spcPct val="80000"/>
              </a:lnSpc>
            </a:pPr>
            <a:r>
              <a:rPr lang="en-US" altLang="zh-CN" sz="1800" dirty="0" smtClean="0">
                <a:ea typeface="宋体" panose="02010600030101010101" pitchFamily="2" charset="-122"/>
              </a:rPr>
              <a:t>Data Integration Methods</a:t>
            </a:r>
          </a:p>
          <a:p>
            <a:pPr eaLnBrk="1" hangingPunct="1">
              <a:lnSpc>
                <a:spcPct val="80000"/>
              </a:lnSpc>
            </a:pPr>
            <a:r>
              <a:rPr lang="en-US" altLang="zh-CN" sz="1800" dirty="0" smtClean="0">
                <a:ea typeface="宋体" panose="02010600030101010101" pitchFamily="2" charset="-122"/>
              </a:rPr>
              <a:t>Data Reduction</a:t>
            </a:r>
          </a:p>
          <a:p>
            <a:pPr lvl="1" eaLnBrk="1" hangingPunct="1">
              <a:lnSpc>
                <a:spcPct val="80000"/>
              </a:lnSpc>
            </a:pPr>
            <a:r>
              <a:rPr lang="en-US" altLang="zh-CN" sz="1800" dirty="0" smtClean="0">
                <a:ea typeface="宋体" panose="02010600030101010101" pitchFamily="2" charset="-122"/>
              </a:rPr>
              <a:t>Data Reduction Strategies</a:t>
            </a:r>
          </a:p>
          <a:p>
            <a:pPr lvl="1" eaLnBrk="1" hangingPunct="1">
              <a:lnSpc>
                <a:spcPct val="80000"/>
              </a:lnSpc>
            </a:pPr>
            <a:r>
              <a:rPr lang="en-US" altLang="zh-CN" sz="1800" dirty="0" smtClean="0">
                <a:ea typeface="宋体" panose="02010600030101010101" pitchFamily="2" charset="-122"/>
              </a:rPr>
              <a:t>Dimensionality Reduction</a:t>
            </a:r>
          </a:p>
          <a:p>
            <a:pPr lvl="2" eaLnBrk="1" hangingPunct="1">
              <a:lnSpc>
                <a:spcPct val="80000"/>
              </a:lnSpc>
            </a:pPr>
            <a:r>
              <a:rPr lang="en-US" altLang="zh-CN" sz="1800" dirty="0" err="1" smtClean="0">
                <a:ea typeface="宋体" panose="02010600030101010101" pitchFamily="2" charset="-122"/>
              </a:rPr>
              <a:t>i</a:t>
            </a:r>
            <a:r>
              <a:rPr lang="en-US" altLang="zh-CN" sz="1800" dirty="0" smtClean="0">
                <a:ea typeface="宋体" panose="02010600030101010101" pitchFamily="2" charset="-122"/>
              </a:rPr>
              <a:t>. Principal Component analysis</a:t>
            </a:r>
          </a:p>
          <a:p>
            <a:pPr lvl="2" eaLnBrk="1" hangingPunct="1">
              <a:lnSpc>
                <a:spcPct val="80000"/>
              </a:lnSpc>
            </a:pPr>
            <a:r>
              <a:rPr lang="en-US" altLang="zh-CN" sz="1800" dirty="0" smtClean="0">
                <a:ea typeface="宋体" panose="02010600030101010101" pitchFamily="2" charset="-122"/>
              </a:rPr>
              <a:t>ii. Feature Subset Selection</a:t>
            </a:r>
          </a:p>
          <a:p>
            <a:pPr lvl="2" eaLnBrk="1" hangingPunct="1">
              <a:lnSpc>
                <a:spcPct val="80000"/>
              </a:lnSpc>
            </a:pPr>
            <a:r>
              <a:rPr lang="en-US" altLang="zh-CN" sz="1800" dirty="0" smtClean="0">
                <a:ea typeface="宋体" panose="02010600030101010101" pitchFamily="2" charset="-122"/>
              </a:rPr>
              <a:t>iii. Feature Creation</a:t>
            </a:r>
          </a:p>
          <a:p>
            <a:pPr lvl="1" eaLnBrk="1" hangingPunct="1">
              <a:lnSpc>
                <a:spcPct val="80000"/>
              </a:lnSpc>
            </a:pPr>
            <a:r>
              <a:rPr lang="en-US" altLang="zh-CN" sz="1800" dirty="0" err="1" smtClean="0">
                <a:ea typeface="宋体" panose="02010600030101010101" pitchFamily="2" charset="-122"/>
              </a:rPr>
              <a:t>Numerosity</a:t>
            </a:r>
            <a:r>
              <a:rPr lang="en-US" altLang="zh-CN" sz="1800" dirty="0" smtClean="0">
                <a:ea typeface="宋体" panose="02010600030101010101" pitchFamily="2" charset="-122"/>
              </a:rPr>
              <a:t> Reduction</a:t>
            </a:r>
          </a:p>
          <a:p>
            <a:pPr lvl="2" eaLnBrk="1" hangingPunct="1">
              <a:lnSpc>
                <a:spcPct val="80000"/>
              </a:lnSpc>
            </a:pPr>
            <a:r>
              <a:rPr lang="en-US" altLang="zh-CN" sz="1800" dirty="0" err="1" smtClean="0">
                <a:ea typeface="宋体" panose="02010600030101010101" pitchFamily="2" charset="-122"/>
              </a:rPr>
              <a:t>i</a:t>
            </a:r>
            <a:r>
              <a:rPr lang="en-US" altLang="zh-CN" sz="1800" dirty="0" smtClean="0">
                <a:ea typeface="宋体" panose="02010600030101010101" pitchFamily="2" charset="-122"/>
              </a:rPr>
              <a:t>. Parametric Data Reduction: Regression and Log-Linear Models</a:t>
            </a:r>
          </a:p>
          <a:p>
            <a:pPr lvl="2" eaLnBrk="1" hangingPunct="1">
              <a:lnSpc>
                <a:spcPct val="80000"/>
              </a:lnSpc>
            </a:pPr>
            <a:r>
              <a:rPr lang="en-US" altLang="zh-CN" sz="1800" dirty="0" smtClean="0">
                <a:ea typeface="宋体" panose="02010600030101010101" pitchFamily="2" charset="-122"/>
              </a:rPr>
              <a:t>ii. Mapping Data to a New Space: Wavelet Transformation</a:t>
            </a:r>
          </a:p>
        </p:txBody>
      </p:sp>
      <p:sp>
        <p:nvSpPr>
          <p:cNvPr id="68612" name="Rectangle 4"/>
          <p:cNvSpPr>
            <a:spLocks noGrp="1" noChangeArrowheads="1"/>
          </p:cNvSpPr>
          <p:nvPr>
            <p:ph type="body" sz="half" idx="4294967295"/>
          </p:nvPr>
        </p:nvSpPr>
        <p:spPr>
          <a:xfrm>
            <a:off x="4373563" y="858837"/>
            <a:ext cx="4248150" cy="6048375"/>
          </a:xfrm>
        </p:spPr>
        <p:txBody>
          <a:bodyPr/>
          <a:lstStyle/>
          <a:p>
            <a:pPr lvl="2" eaLnBrk="1" hangingPunct="1">
              <a:lnSpc>
                <a:spcPct val="80000"/>
              </a:lnSpc>
            </a:pPr>
            <a:r>
              <a:rPr lang="en-US" altLang="zh-CN" sz="1600" dirty="0" smtClean="0">
                <a:ea typeface="宋体" panose="02010600030101010101" pitchFamily="2" charset="-122"/>
              </a:rPr>
              <a:t>iii. Data Cube aggregation</a:t>
            </a:r>
          </a:p>
          <a:p>
            <a:pPr lvl="2" eaLnBrk="1" hangingPunct="1">
              <a:lnSpc>
                <a:spcPct val="80000"/>
              </a:lnSpc>
            </a:pPr>
            <a:r>
              <a:rPr lang="en-US" altLang="zh-CN" sz="1600" dirty="0" smtClean="0">
                <a:ea typeface="宋体" panose="02010600030101010101" pitchFamily="2" charset="-122"/>
              </a:rPr>
              <a:t>iv. Data Compression</a:t>
            </a:r>
          </a:p>
          <a:p>
            <a:pPr lvl="2" eaLnBrk="1" hangingPunct="1">
              <a:lnSpc>
                <a:spcPct val="80000"/>
              </a:lnSpc>
            </a:pPr>
            <a:r>
              <a:rPr lang="en-US" altLang="zh-CN" sz="1600" dirty="0" smtClean="0">
                <a:ea typeface="宋体" panose="02010600030101010101" pitchFamily="2" charset="-122"/>
              </a:rPr>
              <a:t>v. Histogram analysis</a:t>
            </a:r>
          </a:p>
          <a:p>
            <a:pPr lvl="2" eaLnBrk="1" hangingPunct="1">
              <a:lnSpc>
                <a:spcPct val="80000"/>
              </a:lnSpc>
            </a:pPr>
            <a:r>
              <a:rPr lang="en-US" altLang="zh-CN" sz="1600" dirty="0" smtClean="0">
                <a:ea typeface="宋体" panose="02010600030101010101" pitchFamily="2" charset="-122"/>
              </a:rPr>
              <a:t>vi. Clustering</a:t>
            </a:r>
          </a:p>
          <a:p>
            <a:pPr lvl="2" eaLnBrk="1" hangingPunct="1">
              <a:lnSpc>
                <a:spcPct val="80000"/>
              </a:lnSpc>
            </a:pPr>
            <a:r>
              <a:rPr lang="en-US" altLang="zh-CN" sz="1600" dirty="0" smtClean="0">
                <a:ea typeface="宋体" panose="02010600030101010101" pitchFamily="2" charset="-122"/>
              </a:rPr>
              <a:t>vii. Sampling: Sampling without Replacement, Stratified Sampling</a:t>
            </a:r>
          </a:p>
          <a:p>
            <a:pPr eaLnBrk="1" hangingPunct="1">
              <a:lnSpc>
                <a:spcPct val="80000"/>
              </a:lnSpc>
            </a:pPr>
            <a:r>
              <a:rPr lang="en-US" altLang="zh-CN" sz="1600" dirty="0" smtClean="0">
                <a:ea typeface="宋体" panose="02010600030101010101" pitchFamily="2" charset="-122"/>
              </a:rPr>
              <a:t>Data Transformation and Data Discretization</a:t>
            </a:r>
          </a:p>
          <a:p>
            <a:pPr lvl="1" eaLnBrk="1" hangingPunct="1">
              <a:lnSpc>
                <a:spcPct val="80000"/>
              </a:lnSpc>
            </a:pPr>
            <a:r>
              <a:rPr lang="en-US" altLang="zh-CN" sz="1400" dirty="0" smtClean="0">
                <a:ea typeface="宋体" panose="02010600030101010101" pitchFamily="2" charset="-122"/>
              </a:rPr>
              <a:t>Data Transformation: Normalization</a:t>
            </a:r>
          </a:p>
          <a:p>
            <a:pPr lvl="1" eaLnBrk="1" hangingPunct="1">
              <a:lnSpc>
                <a:spcPct val="80000"/>
              </a:lnSpc>
            </a:pPr>
            <a:r>
              <a:rPr lang="en-US" altLang="zh-CN" sz="1400" dirty="0" smtClean="0">
                <a:ea typeface="宋体" panose="02010600030101010101" pitchFamily="2" charset="-122"/>
              </a:rPr>
              <a:t>Data Discretization Methods</a:t>
            </a:r>
          </a:p>
          <a:p>
            <a:pPr lvl="2" eaLnBrk="1" hangingPunct="1">
              <a:lnSpc>
                <a:spcPct val="80000"/>
              </a:lnSpc>
            </a:pPr>
            <a:r>
              <a:rPr lang="en-US" altLang="zh-CN" sz="1600" dirty="0" err="1" smtClean="0">
                <a:ea typeface="宋体" panose="02010600030101010101" pitchFamily="2" charset="-122"/>
              </a:rPr>
              <a:t>i</a:t>
            </a:r>
            <a:r>
              <a:rPr lang="en-US" altLang="zh-CN" sz="1600" dirty="0" smtClean="0">
                <a:ea typeface="宋体" panose="02010600030101010101" pitchFamily="2" charset="-122"/>
              </a:rPr>
              <a:t>. Binning</a:t>
            </a:r>
          </a:p>
          <a:p>
            <a:pPr lvl="2" eaLnBrk="1" hangingPunct="1">
              <a:lnSpc>
                <a:spcPct val="80000"/>
              </a:lnSpc>
            </a:pPr>
            <a:r>
              <a:rPr lang="en-US" altLang="zh-CN" sz="1600" dirty="0" smtClean="0">
                <a:ea typeface="宋体" panose="02010600030101010101" pitchFamily="2" charset="-122"/>
              </a:rPr>
              <a:t>ii. Cluster Analysis</a:t>
            </a:r>
          </a:p>
          <a:p>
            <a:pPr lvl="2" eaLnBrk="1" hangingPunct="1">
              <a:lnSpc>
                <a:spcPct val="80000"/>
              </a:lnSpc>
            </a:pPr>
            <a:r>
              <a:rPr lang="en-US" altLang="zh-CN" sz="1600" dirty="0" smtClean="0">
                <a:ea typeface="宋体" panose="02010600030101010101" pitchFamily="2" charset="-122"/>
              </a:rPr>
              <a:t>iii. Discretization Using Class Labels: Entropy-Based Discretization</a:t>
            </a:r>
          </a:p>
          <a:p>
            <a:pPr lvl="2" eaLnBrk="1" hangingPunct="1">
              <a:lnSpc>
                <a:spcPct val="80000"/>
              </a:lnSpc>
            </a:pPr>
            <a:r>
              <a:rPr lang="en-US" altLang="zh-CN" sz="1600" dirty="0" smtClean="0">
                <a:ea typeface="宋体" panose="02010600030101010101" pitchFamily="2" charset="-122"/>
              </a:rPr>
              <a:t>iv. Discretization Without Using Class Labels: Interval Merge by </a:t>
            </a:r>
            <a:r>
              <a:rPr lang="en-US" altLang="zh-CN" sz="1600" i="1" dirty="0" smtClean="0">
                <a:ea typeface="宋体" panose="02010600030101010101" pitchFamily="2" charset="-122"/>
              </a:rPr>
              <a:t>Â</a:t>
            </a:r>
            <a:r>
              <a:rPr lang="en-US" altLang="zh-CN" sz="1600" dirty="0" smtClean="0">
                <a:ea typeface="宋体" panose="02010600030101010101" pitchFamily="2" charset="-122"/>
              </a:rPr>
              <a:t>2 Analysis</a:t>
            </a:r>
          </a:p>
          <a:p>
            <a:pPr lvl="1" eaLnBrk="1" hangingPunct="1">
              <a:lnSpc>
                <a:spcPct val="80000"/>
              </a:lnSpc>
            </a:pPr>
            <a:r>
              <a:rPr lang="en-US" altLang="zh-CN" sz="1400" dirty="0" smtClean="0">
                <a:ea typeface="宋体" panose="02010600030101010101" pitchFamily="2" charset="-122"/>
              </a:rPr>
              <a:t>Concept Hierarchy and Its Formation</a:t>
            </a:r>
          </a:p>
          <a:p>
            <a:pPr lvl="2" eaLnBrk="1" hangingPunct="1">
              <a:lnSpc>
                <a:spcPct val="80000"/>
              </a:lnSpc>
            </a:pPr>
            <a:r>
              <a:rPr lang="en-US" altLang="zh-CN" sz="1600" dirty="0" err="1" smtClean="0">
                <a:ea typeface="宋体" panose="02010600030101010101" pitchFamily="2" charset="-122"/>
              </a:rPr>
              <a:t>i</a:t>
            </a:r>
            <a:r>
              <a:rPr lang="en-US" altLang="zh-CN" sz="1600" dirty="0" smtClean="0">
                <a:ea typeface="宋体" panose="02010600030101010101" pitchFamily="2" charset="-122"/>
              </a:rPr>
              <a:t>. Concept Hierarchy Generation for Numerical Data</a:t>
            </a:r>
          </a:p>
          <a:p>
            <a:pPr lvl="2" eaLnBrk="1" hangingPunct="1">
              <a:lnSpc>
                <a:spcPct val="80000"/>
              </a:lnSpc>
            </a:pPr>
            <a:r>
              <a:rPr lang="en-US" altLang="zh-CN" sz="1600" dirty="0" smtClean="0">
                <a:ea typeface="宋体" panose="02010600030101010101" pitchFamily="2" charset="-122"/>
              </a:rPr>
              <a:t>ii. Concept Hierarchy Generation for Categorical Data</a:t>
            </a:r>
          </a:p>
          <a:p>
            <a:pPr lvl="2" eaLnBrk="1" hangingPunct="1">
              <a:lnSpc>
                <a:spcPct val="80000"/>
              </a:lnSpc>
            </a:pPr>
            <a:r>
              <a:rPr lang="en-US" altLang="zh-CN" sz="1600" dirty="0" smtClean="0">
                <a:ea typeface="宋体" panose="02010600030101010101" pitchFamily="2" charset="-122"/>
              </a:rPr>
              <a:t>iii. Automatic Concept Hierarchy Generation</a:t>
            </a:r>
            <a:endParaRPr lang="en-US" altLang="zh-CN" sz="1400" dirty="0" smtClean="0">
              <a:ea typeface="宋体" panose="02010600030101010101" pitchFamily="2" charset="-122"/>
            </a:endParaRPr>
          </a:p>
        </p:txBody>
      </p:sp>
    </p:spTree>
    <p:extLst>
      <p:ext uri="{BB962C8B-B14F-4D97-AF65-F5344CB8AC3E}">
        <p14:creationId xmlns:p14="http://schemas.microsoft.com/office/powerpoint/2010/main" val="3835846186"/>
      </p:ext>
    </p:extLst>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807720" y="0"/>
            <a:ext cx="7772400" cy="1143000"/>
          </a:xfrm>
        </p:spPr>
        <p:txBody>
          <a:bodyPr/>
          <a:lstStyle/>
          <a:p>
            <a:pPr eaLnBrk="1" hangingPunct="1"/>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References</a:t>
            </a:r>
          </a:p>
        </p:txBody>
      </p:sp>
      <p:sp>
        <p:nvSpPr>
          <p:cNvPr id="69636" name="Rectangle 3"/>
          <p:cNvSpPr>
            <a:spLocks noGrp="1" noChangeArrowheads="1"/>
          </p:cNvSpPr>
          <p:nvPr>
            <p:ph type="body" idx="1"/>
          </p:nvPr>
        </p:nvSpPr>
        <p:spPr>
          <a:xfrm>
            <a:off x="213360" y="1333500"/>
            <a:ext cx="8686800" cy="4953000"/>
          </a:xfrm>
        </p:spPr>
        <p:txBody>
          <a:bodyPr/>
          <a:lstStyle/>
          <a:p>
            <a:pPr eaLnBrk="1" hangingPunct="1">
              <a:lnSpc>
                <a:spcPct val="90000"/>
              </a:lnSpc>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E. Rahm and H. H. Do. Data Cleaning: Problems and Current Approaches. </a:t>
            </a:r>
            <a:r>
              <a:rPr lang="en-US" altLang="zh-CN" sz="1600" i="1" dirty="0" smtClean="0">
                <a:latin typeface="Times New Roman" panose="02020603050405020304" pitchFamily="18" charset="0"/>
                <a:ea typeface="宋体" panose="02010600030101010101" pitchFamily="2" charset="-122"/>
                <a:cs typeface="Times New Roman" panose="02020603050405020304" pitchFamily="18" charset="0"/>
              </a:rPr>
              <a:t>IEEE Bulletin of the Technical Committee on Data Engineering. Vol.23, No.4</a:t>
            </a:r>
          </a:p>
          <a:p>
            <a:pPr eaLnBrk="1" hangingPunct="1">
              <a:lnSpc>
                <a:spcPct val="90000"/>
              </a:lnSpc>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D. P. </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Ballou</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and G. K. </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Tayi</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Enhancing data quality in data warehouse environments. Communications of ACM, 42:73-78, 1999.</a:t>
            </a:r>
          </a:p>
          <a:p>
            <a:pPr eaLnBrk="1" hangingPunct="1">
              <a:lnSpc>
                <a:spcPct val="90000"/>
              </a:lnSpc>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H.V. </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Jagadish</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et al., Special Issue on Data Reduction Techniques.  Bulletin of the Technical Committee on Data Engineering, 20(4), December 1997.</a:t>
            </a:r>
          </a:p>
          <a:p>
            <a:pPr eaLnBrk="1" hangingPunct="1">
              <a:lnSpc>
                <a:spcPct val="90000"/>
              </a:lnSpc>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 </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Maydanchik</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Challenges of Efficient Data Cleansing (DM Review - Data Quality resource portal)</a:t>
            </a:r>
          </a:p>
          <a:p>
            <a:pPr eaLnBrk="1" hangingPunct="1">
              <a:lnSpc>
                <a:spcPct val="90000"/>
              </a:lnSpc>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D. Pyle. Data Preparation for Data Mining. Morgan Kaufmann, 1999.</a:t>
            </a:r>
          </a:p>
          <a:p>
            <a:pPr eaLnBrk="1" hangingPunct="1">
              <a:lnSpc>
                <a:spcPct val="90000"/>
              </a:lnSpc>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D. </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Quass</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 Framework for research in Data Cleaning. (Draft 1999)</a:t>
            </a:r>
          </a:p>
          <a:p>
            <a:pPr eaLnBrk="1" hangingPunct="1">
              <a:lnSpc>
                <a:spcPct val="90000"/>
              </a:lnSpc>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V. Raman and J. </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Hellerstein</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Potters Wheel: An Interactive Framework for Data Cleaning and Transformation, VLDB’2001.</a:t>
            </a:r>
            <a:endParaRPr lang="en-US" altLang="zh-CN" sz="1600" i="1" dirty="0" smtClean="0">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90000"/>
              </a:lnSpc>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T. Redman. Data Quality: Management and Technology. Bantam Books, New York, 1992.</a:t>
            </a:r>
          </a:p>
          <a:p>
            <a:pPr eaLnBrk="1" hangingPunct="1">
              <a:lnSpc>
                <a:spcPct val="90000"/>
              </a:lnSpc>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Y. Wand and R. Wang. Anchoring data quality dimensions ontological foundations. Communications of ACM, 39:86-95, 1996.</a:t>
            </a:r>
          </a:p>
          <a:p>
            <a:pPr eaLnBrk="1" hangingPunct="1">
              <a:lnSpc>
                <a:spcPct val="90000"/>
              </a:lnSpc>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R. Wang, V. </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Storey</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and C. Firth. A framework for analysis of data quality research. IEEE Trans. Knowledge and Data Engineering, 7:623-640, 1995.</a:t>
            </a:r>
          </a:p>
          <a:p>
            <a:pPr eaLnBrk="1" hangingPunct="1">
              <a:lnSpc>
                <a:spcPct val="90000"/>
              </a:lnSpc>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hlinkClick r:id="rId2"/>
              </a:rPr>
              <a:t>http://www.cs.ucla.edu/classes/spring01/cs240b/notes/data-integration1.pdf</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6132605"/>
      </p:ext>
    </p:extLst>
  </p:cSld>
  <p:clrMapOvr>
    <a:masterClrMapping/>
  </p:clrMapOvr>
  <p:transition>
    <p:checke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5"/>
          <p:cNvSpPr>
            <a:spLocks noGrp="1"/>
          </p:cNvSpPr>
          <p:nvPr>
            <p:ph type="sldNum" sz="quarter" idx="12"/>
          </p:nvPr>
        </p:nvSpPr>
        <p:spPr>
          <a:noFill/>
        </p:spPr>
        <p:txBody>
          <a:bodyPr/>
          <a:lstStyle/>
          <a:p>
            <a:fld id="{DD2FD4E4-2311-4EF3-BAED-B2C054A2E62C}" type="slidenum">
              <a:rPr lang="zh-CN" altLang="en-US">
                <a:ea typeface="宋体" charset="-122"/>
              </a:rPr>
              <a:pPr/>
              <a:t>15</a:t>
            </a:fld>
            <a:endParaRPr lang="en-US" altLang="zh-CN">
              <a:ea typeface="宋体" charset="-122"/>
            </a:endParaRPr>
          </a:p>
        </p:txBody>
      </p:sp>
      <p:sp>
        <p:nvSpPr>
          <p:cNvPr id="6148" name="Rectangle 2"/>
          <p:cNvSpPr>
            <a:spLocks noGrp="1" noChangeArrowheads="1"/>
          </p:cNvSpPr>
          <p:nvPr>
            <p:ph type="title"/>
          </p:nvPr>
        </p:nvSpPr>
        <p:spPr>
          <a:xfrm>
            <a:off x="971550" y="260350"/>
            <a:ext cx="7488238" cy="798513"/>
          </a:xfrm>
        </p:spPr>
        <p:txBody>
          <a:bodyPr/>
          <a:lstStyle/>
          <a:p>
            <a:r>
              <a:rPr lang="zh-CN" altLang="en-US" sz="3600" smtClean="0"/>
              <a:t>数据预处理的形式</a:t>
            </a:r>
          </a:p>
        </p:txBody>
      </p:sp>
      <p:sp>
        <p:nvSpPr>
          <p:cNvPr id="6149" name="Rectangle 3"/>
          <p:cNvSpPr>
            <a:spLocks noGrp="1" noChangeArrowheads="1"/>
          </p:cNvSpPr>
          <p:nvPr>
            <p:ph type="body" idx="1"/>
          </p:nvPr>
        </p:nvSpPr>
        <p:spPr>
          <a:xfrm>
            <a:off x="611188" y="1184276"/>
            <a:ext cx="8208962" cy="5516562"/>
          </a:xfrm>
        </p:spPr>
        <p:txBody>
          <a:bodyPr/>
          <a:lstStyle/>
          <a:p>
            <a:pPr eaLnBrk="1" hangingPunct="1"/>
            <a:r>
              <a:rPr lang="zh-CN" altLang="en-US" sz="3600" dirty="0" smtClean="0">
                <a:solidFill>
                  <a:srgbClr val="0000CC"/>
                </a:solidFill>
              </a:rPr>
              <a:t>数据清理</a:t>
            </a:r>
          </a:p>
          <a:p>
            <a:pPr lvl="1" eaLnBrk="1" hangingPunct="1"/>
            <a:r>
              <a:rPr lang="zh-CN" altLang="en-US" sz="3200" dirty="0" smtClean="0"/>
              <a:t>补充缺失数据、平滑噪声数据、识别或删除离群点，解决不一致</a:t>
            </a:r>
          </a:p>
          <a:p>
            <a:pPr eaLnBrk="1" hangingPunct="1"/>
            <a:r>
              <a:rPr lang="zh-CN" altLang="en-US" sz="3600" dirty="0" smtClean="0">
                <a:solidFill>
                  <a:srgbClr val="0000CC"/>
                </a:solidFill>
              </a:rPr>
              <a:t>数据集成</a:t>
            </a:r>
          </a:p>
          <a:p>
            <a:pPr lvl="1" eaLnBrk="1" hangingPunct="1"/>
            <a:r>
              <a:rPr lang="zh-CN" altLang="en-US" sz="3200" dirty="0" smtClean="0"/>
              <a:t>集成多个数据库、数据立方或文件</a:t>
            </a:r>
          </a:p>
          <a:p>
            <a:pPr eaLnBrk="1" hangingPunct="1"/>
            <a:r>
              <a:rPr lang="zh-CN" altLang="en-US" sz="3600" dirty="0" smtClean="0">
                <a:solidFill>
                  <a:srgbClr val="0000CC"/>
                </a:solidFill>
              </a:rPr>
              <a:t>数据变换</a:t>
            </a:r>
          </a:p>
          <a:p>
            <a:pPr lvl="1" eaLnBrk="1" hangingPunct="1"/>
            <a:r>
              <a:rPr lang="zh-CN" altLang="en-US" sz="3200" dirty="0" smtClean="0"/>
              <a:t>规范化和聚集</a:t>
            </a:r>
          </a:p>
          <a:p>
            <a:pPr eaLnBrk="1" hangingPunct="1"/>
            <a:r>
              <a:rPr lang="zh-CN" altLang="en-US" sz="3600" dirty="0" smtClean="0">
                <a:solidFill>
                  <a:srgbClr val="0000CC"/>
                </a:solidFill>
              </a:rPr>
              <a:t>数据归约</a:t>
            </a:r>
          </a:p>
          <a:p>
            <a:pPr lvl="1" eaLnBrk="1" hangingPunct="1"/>
            <a:r>
              <a:rPr lang="zh-CN" altLang="en-US" sz="3200" dirty="0" smtClean="0"/>
              <a:t>简化数据、但产生同样或相似的结果</a:t>
            </a:r>
          </a:p>
        </p:txBody>
      </p:sp>
    </p:spTree>
    <p:extLst>
      <p:ext uri="{BB962C8B-B14F-4D97-AF65-F5344CB8AC3E}">
        <p14:creationId xmlns:p14="http://schemas.microsoft.com/office/powerpoint/2010/main" val="3868001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t>数据预处理的形式</a:t>
            </a:r>
          </a:p>
        </p:txBody>
      </p:sp>
      <p:sp>
        <p:nvSpPr>
          <p:cNvPr id="39939" name="Rectangle 3"/>
          <p:cNvSpPr>
            <a:spLocks noGrp="1" noChangeArrowheads="1"/>
          </p:cNvSpPr>
          <p:nvPr>
            <p:ph type="body" idx="1"/>
          </p:nvPr>
        </p:nvSpPr>
        <p:spPr/>
        <p:txBody>
          <a:bodyPr/>
          <a:lstStyle/>
          <a:p>
            <a:endParaRPr lang="zh-CN" altLang="en-US" smtClean="0"/>
          </a:p>
        </p:txBody>
      </p:sp>
      <p:pic>
        <p:nvPicPr>
          <p:cNvPr id="39940" name="Picture 4"/>
          <p:cNvPicPr>
            <a:picLocks noChangeAspect="1" noChangeArrowheads="1"/>
          </p:cNvPicPr>
          <p:nvPr/>
        </p:nvPicPr>
        <p:blipFill>
          <a:blip r:embed="rId2"/>
          <a:srcRect/>
          <a:stretch>
            <a:fillRect/>
          </a:stretch>
        </p:blipFill>
        <p:spPr bwMode="auto">
          <a:xfrm>
            <a:off x="323850" y="1557338"/>
            <a:ext cx="8362950" cy="4598987"/>
          </a:xfrm>
          <a:prstGeom prst="rect">
            <a:avLst/>
          </a:prstGeom>
          <a:noFill/>
          <a:ln w="9525">
            <a:noFill/>
            <a:miter lim="800000"/>
            <a:headEnd/>
            <a:tailEnd/>
          </a:ln>
          <a:effectLst/>
        </p:spPr>
      </p:pic>
    </p:spTree>
    <p:extLst>
      <p:ext uri="{BB962C8B-B14F-4D97-AF65-F5344CB8AC3E}">
        <p14:creationId xmlns:p14="http://schemas.microsoft.com/office/powerpoint/2010/main" val="3784304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838200" y="756828"/>
            <a:ext cx="8305800" cy="4495800"/>
          </a:xfrm>
          <a:prstGeom prst="rect">
            <a:avLst/>
          </a:prstGeom>
          <a:noFill/>
        </p:spPr>
        <p:txBody>
          <a:bodyPr vert="horz" lIns="92075" tIns="46038" rIns="92075" bIns="46038">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140000"/>
              </a:lnSpc>
            </a:pPr>
            <a:r>
              <a:rPr lang="zh-CN" altLang="en-US" sz="3200" b="1" dirty="0" smtClean="0">
                <a:ea typeface="宋体" panose="02010600030101010101" pitchFamily="2" charset="-122"/>
              </a:rPr>
              <a:t>为什么预处理数据?</a:t>
            </a:r>
          </a:p>
          <a:p>
            <a:pPr>
              <a:lnSpc>
                <a:spcPct val="140000"/>
              </a:lnSpc>
            </a:pPr>
            <a:r>
              <a:rPr lang="zh-CN" altLang="en-US" sz="3200" b="1" dirty="0" smtClean="0">
                <a:solidFill>
                  <a:srgbClr val="FF0000"/>
                </a:solidFill>
                <a:ea typeface="宋体" panose="02010600030101010101" pitchFamily="2" charset="-122"/>
              </a:rPr>
              <a:t>数据清理 </a:t>
            </a:r>
          </a:p>
          <a:p>
            <a:pPr>
              <a:lnSpc>
                <a:spcPct val="140000"/>
              </a:lnSpc>
            </a:pPr>
            <a:r>
              <a:rPr lang="zh-CN" altLang="en-US" sz="3200" b="1" dirty="0" smtClean="0">
                <a:ea typeface="宋体" panose="02010600030101010101" pitchFamily="2" charset="-122"/>
              </a:rPr>
              <a:t>数据集成</a:t>
            </a:r>
          </a:p>
          <a:p>
            <a:pPr>
              <a:lnSpc>
                <a:spcPct val="140000"/>
              </a:lnSpc>
            </a:pPr>
            <a:r>
              <a:rPr lang="zh-CN" altLang="en-US" sz="3200" b="1" dirty="0" smtClean="0">
                <a:ea typeface="宋体" panose="02010600030101010101" pitchFamily="2" charset="-122"/>
              </a:rPr>
              <a:t>数据归约</a:t>
            </a:r>
            <a:endParaRPr lang="zh-CN" altLang="en-US" sz="3200" b="1" dirty="0" smtClean="0">
              <a:solidFill>
                <a:schemeClr val="hlink"/>
              </a:solidFill>
              <a:ea typeface="宋体" panose="02010600030101010101" pitchFamily="2" charset="-122"/>
            </a:endParaRPr>
          </a:p>
          <a:p>
            <a:pPr>
              <a:lnSpc>
                <a:spcPct val="140000"/>
              </a:lnSpc>
            </a:pPr>
            <a:r>
              <a:rPr lang="zh-CN" altLang="en-US" sz="3200" b="1" dirty="0"/>
              <a:t>数据变换与数据离散化</a:t>
            </a:r>
            <a:endParaRPr lang="en-US" altLang="zh-CN" sz="3200" b="1" dirty="0"/>
          </a:p>
          <a:p>
            <a:pPr>
              <a:lnSpc>
                <a:spcPct val="140000"/>
              </a:lnSpc>
            </a:pPr>
            <a:r>
              <a:rPr lang="zh-CN" altLang="en-US" sz="3200" b="1" dirty="0" smtClean="0">
                <a:ea typeface="宋体" panose="02010600030101010101" pitchFamily="2" charset="-122"/>
              </a:rPr>
              <a:t>小结</a:t>
            </a:r>
          </a:p>
        </p:txBody>
      </p:sp>
    </p:spTree>
    <p:extLst>
      <p:ext uri="{BB962C8B-B14F-4D97-AF65-F5344CB8AC3E}">
        <p14:creationId xmlns:p14="http://schemas.microsoft.com/office/powerpoint/2010/main" val="21092998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a:lstStyle/>
          <a:p>
            <a:pPr eaLnBrk="1" hangingPunct="1"/>
            <a:r>
              <a:rPr lang="zh-CN" altLang="en-US" dirty="0" smtClean="0"/>
              <a:t>数据清理</a:t>
            </a:r>
          </a:p>
        </p:txBody>
      </p:sp>
      <p:sp>
        <p:nvSpPr>
          <p:cNvPr id="50179" name="Rectangle 3"/>
          <p:cNvSpPr>
            <a:spLocks noGrp="1" noChangeArrowheads="1"/>
          </p:cNvSpPr>
          <p:nvPr>
            <p:ph type="body" idx="1"/>
          </p:nvPr>
        </p:nvSpPr>
        <p:spPr/>
        <p:txBody>
          <a:bodyPr/>
          <a:lstStyle/>
          <a:p>
            <a:r>
              <a:rPr lang="zh-CN" altLang="en-US" sz="3600" dirty="0" smtClean="0"/>
              <a:t>现实世界的数据一般是不完整的、有噪声的和不一致的。</a:t>
            </a:r>
          </a:p>
          <a:p>
            <a:r>
              <a:rPr lang="zh-CN" altLang="en-US" sz="3600" dirty="0" smtClean="0"/>
              <a:t>数据清理的任务：</a:t>
            </a:r>
          </a:p>
          <a:p>
            <a:pPr lvl="1"/>
            <a:r>
              <a:rPr lang="zh-CN" altLang="en-US" sz="3400" dirty="0" smtClean="0"/>
              <a:t>填充缺失的值，光滑噪声并识别离群点，纠正数据中的不一致。</a:t>
            </a:r>
          </a:p>
        </p:txBody>
      </p:sp>
    </p:spTree>
    <p:extLst>
      <p:ext uri="{BB962C8B-B14F-4D97-AF65-F5344CB8AC3E}">
        <p14:creationId xmlns:p14="http://schemas.microsoft.com/office/powerpoint/2010/main" val="2226697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灯片编号占位符 5"/>
          <p:cNvSpPr>
            <a:spLocks noGrp="1"/>
          </p:cNvSpPr>
          <p:nvPr>
            <p:ph type="sldNum" sz="quarter" idx="12"/>
          </p:nvPr>
        </p:nvSpPr>
        <p:spPr>
          <a:noFill/>
        </p:spPr>
        <p:txBody>
          <a:bodyPr/>
          <a:lstStyle/>
          <a:p>
            <a:fld id="{1B6710A6-FB9E-41FC-8407-2F95D0898ABE}" type="slidenum">
              <a:rPr lang="zh-CN" altLang="en-US">
                <a:ea typeface="宋体" charset="-122"/>
              </a:rPr>
              <a:pPr/>
              <a:t>19</a:t>
            </a:fld>
            <a:endParaRPr lang="en-US" altLang="zh-CN">
              <a:ea typeface="宋体" charset="-122"/>
            </a:endParaRPr>
          </a:p>
        </p:txBody>
      </p:sp>
      <p:sp>
        <p:nvSpPr>
          <p:cNvPr id="10245" name="Rectangle 3"/>
          <p:cNvSpPr>
            <a:spLocks noGrp="1" noChangeArrowheads="1"/>
          </p:cNvSpPr>
          <p:nvPr>
            <p:ph type="body" idx="1"/>
          </p:nvPr>
        </p:nvSpPr>
        <p:spPr>
          <a:xfrm>
            <a:off x="280166" y="983903"/>
            <a:ext cx="8931328" cy="5874097"/>
          </a:xfrm>
        </p:spPr>
        <p:txBody>
          <a:bodyPr>
            <a:normAutofit fontScale="92500"/>
          </a:bodyPr>
          <a:lstStyle/>
          <a:p>
            <a:pPr eaLnBrk="1" hangingPunct="1">
              <a:lnSpc>
                <a:spcPct val="130000"/>
              </a:lnSpc>
            </a:pPr>
            <a:r>
              <a:rPr lang="zh-CN" altLang="en-US" sz="3600" dirty="0" smtClean="0">
                <a:solidFill>
                  <a:srgbClr val="0000CC"/>
                </a:solidFill>
                <a:latin typeface="宋体" charset="-122"/>
              </a:rPr>
              <a:t>忽略元组</a:t>
            </a:r>
            <a:r>
              <a:rPr lang="en-US" altLang="zh-CN" sz="2400" dirty="0" smtClean="0">
                <a:latin typeface="宋体" charset="-122"/>
              </a:rPr>
              <a:t>(</a:t>
            </a:r>
            <a:r>
              <a:rPr lang="zh-CN" altLang="en-US" sz="2400" dirty="0" smtClean="0">
                <a:latin typeface="宋体" charset="-122"/>
              </a:rPr>
              <a:t>当一个记录中有多个属性值空缺、特别是关键信息丢失时，已不能反映真实情况，它的效果非常差</a:t>
            </a:r>
            <a:r>
              <a:rPr lang="en-US" altLang="zh-CN" sz="2400" dirty="0" smtClean="0">
                <a:latin typeface="宋体" charset="-122"/>
              </a:rPr>
              <a:t>.)</a:t>
            </a:r>
            <a:endParaRPr lang="zh-CN" altLang="en-US" sz="2400" dirty="0" smtClean="0">
              <a:latin typeface="宋体" charset="-122"/>
            </a:endParaRPr>
          </a:p>
          <a:p>
            <a:pPr>
              <a:lnSpc>
                <a:spcPct val="130000"/>
              </a:lnSpc>
            </a:pPr>
            <a:r>
              <a:rPr lang="zh-CN" altLang="en-US" sz="3600" dirty="0" smtClean="0">
                <a:solidFill>
                  <a:srgbClr val="0000CC"/>
                </a:solidFill>
                <a:latin typeface="宋体" charset="-122"/>
              </a:rPr>
              <a:t>人工填写空缺值</a:t>
            </a:r>
            <a:r>
              <a:rPr lang="en-US" altLang="zh-CN" dirty="0" smtClean="0"/>
              <a:t>: </a:t>
            </a:r>
            <a:r>
              <a:rPr lang="zh-CN" altLang="en-US" dirty="0"/>
              <a:t>乏味</a:t>
            </a:r>
            <a:r>
              <a:rPr lang="en-US" altLang="zh-CN" dirty="0"/>
              <a:t>+</a:t>
            </a:r>
            <a:r>
              <a:rPr lang="zh-CN" altLang="en-US" dirty="0"/>
              <a:t>费时</a:t>
            </a:r>
            <a:r>
              <a:rPr lang="en-US" altLang="zh-CN" dirty="0"/>
              <a:t>+</a:t>
            </a:r>
            <a:r>
              <a:rPr lang="zh-CN" altLang="en-US" dirty="0"/>
              <a:t>不可行 </a:t>
            </a:r>
            <a:r>
              <a:rPr lang="en-US" altLang="zh-CN" dirty="0" smtClean="0"/>
              <a:t>?</a:t>
            </a:r>
            <a:endParaRPr lang="zh-CN" altLang="en-US" dirty="0" smtClean="0">
              <a:latin typeface="宋体" charset="-122"/>
            </a:endParaRPr>
          </a:p>
          <a:p>
            <a:pPr eaLnBrk="1" hangingPunct="1">
              <a:lnSpc>
                <a:spcPct val="130000"/>
              </a:lnSpc>
            </a:pPr>
            <a:r>
              <a:rPr lang="zh-CN" altLang="en-US" sz="3600" dirty="0" smtClean="0">
                <a:latin typeface="宋体" charset="-122"/>
              </a:rPr>
              <a:t>使用一个</a:t>
            </a:r>
            <a:r>
              <a:rPr lang="zh-CN" altLang="en-US" sz="3600" dirty="0" smtClean="0">
                <a:solidFill>
                  <a:srgbClr val="0000CC"/>
                </a:solidFill>
                <a:latin typeface="宋体" charset="-122"/>
              </a:rPr>
              <a:t>全局常量</a:t>
            </a:r>
            <a:r>
              <a:rPr lang="zh-CN" altLang="en-US" sz="3600" dirty="0" smtClean="0">
                <a:latin typeface="宋体" charset="-122"/>
              </a:rPr>
              <a:t>填充空缺值 </a:t>
            </a:r>
          </a:p>
          <a:p>
            <a:pPr eaLnBrk="1" hangingPunct="1">
              <a:lnSpc>
                <a:spcPct val="130000"/>
              </a:lnSpc>
            </a:pPr>
            <a:r>
              <a:rPr lang="zh-CN" altLang="en-US" sz="3600" dirty="0" smtClean="0">
                <a:latin typeface="宋体" charset="-122"/>
              </a:rPr>
              <a:t>使用</a:t>
            </a:r>
            <a:r>
              <a:rPr lang="zh-CN" altLang="en-US" sz="3600" dirty="0" smtClean="0">
                <a:solidFill>
                  <a:srgbClr val="0000CC"/>
                </a:solidFill>
                <a:latin typeface="宋体" charset="-122"/>
              </a:rPr>
              <a:t>属性的平均值</a:t>
            </a:r>
            <a:r>
              <a:rPr lang="zh-CN" altLang="en-US" sz="3600" dirty="0" smtClean="0">
                <a:latin typeface="宋体" charset="-122"/>
              </a:rPr>
              <a:t>填充空缺值</a:t>
            </a:r>
          </a:p>
          <a:p>
            <a:pPr eaLnBrk="1" hangingPunct="1">
              <a:lnSpc>
                <a:spcPct val="130000"/>
              </a:lnSpc>
            </a:pPr>
            <a:r>
              <a:rPr lang="zh-CN" altLang="en-US" sz="3600" dirty="0" smtClean="0">
                <a:latin typeface="宋体" charset="-122"/>
              </a:rPr>
              <a:t>使用与给定元组属</a:t>
            </a:r>
            <a:r>
              <a:rPr lang="zh-CN" altLang="en-US" sz="3600" dirty="0" smtClean="0">
                <a:solidFill>
                  <a:srgbClr val="0000CC"/>
                </a:solidFill>
                <a:latin typeface="宋体" charset="-122"/>
              </a:rPr>
              <a:t>同一类的所有样本的平均值</a:t>
            </a:r>
          </a:p>
          <a:p>
            <a:pPr eaLnBrk="1" hangingPunct="1">
              <a:lnSpc>
                <a:spcPct val="130000"/>
              </a:lnSpc>
            </a:pPr>
            <a:r>
              <a:rPr lang="zh-CN" altLang="en-US" sz="3600" dirty="0" smtClean="0">
                <a:latin typeface="宋体" charset="-122"/>
              </a:rPr>
              <a:t>使用</a:t>
            </a:r>
            <a:r>
              <a:rPr lang="zh-CN" altLang="en-US" sz="3600" dirty="0" smtClean="0">
                <a:solidFill>
                  <a:srgbClr val="0000CC"/>
                </a:solidFill>
                <a:latin typeface="宋体" charset="-122"/>
              </a:rPr>
              <a:t>最可能的值填充空缺值</a:t>
            </a:r>
            <a:r>
              <a:rPr lang="en-US" altLang="zh-CN" sz="2400" dirty="0" smtClean="0">
                <a:latin typeface="宋体" charset="-122"/>
              </a:rPr>
              <a:t>(</a:t>
            </a:r>
            <a:r>
              <a:rPr lang="zh-CN" altLang="en-US" sz="2400" dirty="0" smtClean="0">
                <a:latin typeface="宋体" charset="-122"/>
              </a:rPr>
              <a:t>使用贝叶斯公式或判定树这样的基于推断的方法，使用已有数据的大部分信息来预测缺失值</a:t>
            </a:r>
            <a:r>
              <a:rPr lang="en-US" altLang="zh-CN" sz="2400" dirty="0" smtClean="0">
                <a:latin typeface="宋体" charset="-122"/>
              </a:rPr>
              <a:t>)</a:t>
            </a:r>
            <a:endParaRPr lang="zh-CN" altLang="en-US" sz="2400" dirty="0" smtClean="0"/>
          </a:p>
        </p:txBody>
      </p:sp>
      <p:sp>
        <p:nvSpPr>
          <p:cNvPr id="10246" name="Rectangle 4"/>
          <p:cNvSpPr>
            <a:spLocks noChangeArrowheads="1"/>
          </p:cNvSpPr>
          <p:nvPr/>
        </p:nvSpPr>
        <p:spPr bwMode="auto">
          <a:xfrm>
            <a:off x="431800" y="99640"/>
            <a:ext cx="7854950" cy="701675"/>
          </a:xfrm>
          <a:prstGeom prst="rect">
            <a:avLst/>
          </a:prstGeom>
          <a:noFill/>
          <a:ln w="9525" algn="ctr">
            <a:noFill/>
            <a:miter lim="800000"/>
            <a:headEnd/>
            <a:tailEnd/>
          </a:ln>
          <a:effectLst/>
        </p:spPr>
        <p:txBody>
          <a:bodyPr anchor="b"/>
          <a:lstStyle/>
          <a:p>
            <a:pPr eaLnBrk="0" hangingPunct="0"/>
            <a:r>
              <a:rPr lang="en-US" altLang="zh-CN" sz="3600" b="1" dirty="0" smtClean="0">
                <a:solidFill>
                  <a:schemeClr val="tx2"/>
                </a:solidFill>
              </a:rPr>
              <a:t>(1) </a:t>
            </a:r>
            <a:r>
              <a:rPr lang="zh-CN" altLang="en-US" sz="3600" b="1" dirty="0" smtClean="0">
                <a:solidFill>
                  <a:schemeClr val="tx2"/>
                </a:solidFill>
              </a:rPr>
              <a:t>缺失值</a:t>
            </a:r>
            <a:r>
              <a:rPr lang="zh-CN" altLang="en-US" sz="3600" b="1" dirty="0">
                <a:solidFill>
                  <a:schemeClr val="tx2"/>
                </a:solidFill>
              </a:rPr>
              <a:t>处理</a:t>
            </a:r>
            <a:r>
              <a:rPr lang="zh-CN" altLang="en-US" sz="3600" b="1" dirty="0" smtClean="0">
                <a:solidFill>
                  <a:schemeClr val="tx2"/>
                </a:solidFill>
              </a:rPr>
              <a:t> </a:t>
            </a:r>
            <a:endParaRPr lang="en-US" altLang="zh-CN" sz="3600" b="1" dirty="0">
              <a:solidFill>
                <a:schemeClr val="tx2"/>
              </a:solidFill>
            </a:endParaRPr>
          </a:p>
        </p:txBody>
      </p:sp>
    </p:spTree>
    <p:extLst>
      <p:ext uri="{BB962C8B-B14F-4D97-AF65-F5344CB8AC3E}">
        <p14:creationId xmlns:p14="http://schemas.microsoft.com/office/powerpoint/2010/main" val="3977759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838200" y="756828"/>
            <a:ext cx="8305800" cy="4495800"/>
          </a:xfrm>
          <a:prstGeom prst="rect">
            <a:avLst/>
          </a:prstGeom>
          <a:noFill/>
        </p:spPr>
        <p:txBody>
          <a:bodyPr vert="horz" lIns="92075" tIns="46038" rIns="92075" bIns="46038">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140000"/>
              </a:lnSpc>
            </a:pPr>
            <a:r>
              <a:rPr lang="zh-CN" altLang="en-US" sz="3200" b="1" dirty="0" smtClean="0">
                <a:solidFill>
                  <a:srgbClr val="FF0000"/>
                </a:solidFill>
                <a:ea typeface="宋体" panose="02010600030101010101" pitchFamily="2" charset="-122"/>
              </a:rPr>
              <a:t>为什么预处理数据?</a:t>
            </a:r>
          </a:p>
          <a:p>
            <a:pPr>
              <a:lnSpc>
                <a:spcPct val="140000"/>
              </a:lnSpc>
            </a:pPr>
            <a:r>
              <a:rPr lang="zh-CN" altLang="en-US" sz="3200" b="1" dirty="0" smtClean="0">
                <a:ea typeface="宋体" panose="02010600030101010101" pitchFamily="2" charset="-122"/>
              </a:rPr>
              <a:t>数据清理 </a:t>
            </a:r>
          </a:p>
          <a:p>
            <a:pPr>
              <a:lnSpc>
                <a:spcPct val="140000"/>
              </a:lnSpc>
            </a:pPr>
            <a:r>
              <a:rPr lang="zh-CN" altLang="en-US" sz="3200" b="1" dirty="0" smtClean="0">
                <a:ea typeface="宋体" panose="02010600030101010101" pitchFamily="2" charset="-122"/>
              </a:rPr>
              <a:t>数据集成</a:t>
            </a:r>
          </a:p>
          <a:p>
            <a:pPr>
              <a:lnSpc>
                <a:spcPct val="140000"/>
              </a:lnSpc>
            </a:pPr>
            <a:r>
              <a:rPr lang="zh-CN" altLang="en-US" sz="3200" b="1" dirty="0" smtClean="0">
                <a:ea typeface="宋体" panose="02010600030101010101" pitchFamily="2" charset="-122"/>
              </a:rPr>
              <a:t>数据归约</a:t>
            </a:r>
            <a:endParaRPr lang="zh-CN" altLang="en-US" sz="3200" b="1" dirty="0" smtClean="0">
              <a:solidFill>
                <a:schemeClr val="hlink"/>
              </a:solidFill>
              <a:ea typeface="宋体" panose="02010600030101010101" pitchFamily="2" charset="-122"/>
            </a:endParaRPr>
          </a:p>
          <a:p>
            <a:pPr>
              <a:lnSpc>
                <a:spcPct val="140000"/>
              </a:lnSpc>
            </a:pPr>
            <a:r>
              <a:rPr lang="zh-CN" altLang="en-US" sz="3200" b="1" dirty="0"/>
              <a:t>数据变换与数据离散化</a:t>
            </a:r>
            <a:endParaRPr lang="en-US" altLang="zh-CN" sz="3200" b="1" dirty="0"/>
          </a:p>
          <a:p>
            <a:pPr>
              <a:lnSpc>
                <a:spcPct val="140000"/>
              </a:lnSpc>
            </a:pPr>
            <a:r>
              <a:rPr lang="zh-CN" altLang="en-US" sz="3200" b="1" dirty="0" smtClean="0">
                <a:ea typeface="宋体" panose="02010600030101010101" pitchFamily="2" charset="-122"/>
              </a:rPr>
              <a:t>小结</a:t>
            </a:r>
          </a:p>
        </p:txBody>
      </p:sp>
    </p:spTree>
    <p:extLst>
      <p:ext uri="{BB962C8B-B14F-4D97-AF65-F5344CB8AC3E}">
        <p14:creationId xmlns:p14="http://schemas.microsoft.com/office/powerpoint/2010/main" val="118058935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内容占位符 2"/>
          <p:cNvSpPr>
            <a:spLocks noGrp="1"/>
          </p:cNvSpPr>
          <p:nvPr>
            <p:ph idx="1"/>
          </p:nvPr>
        </p:nvSpPr>
        <p:spPr>
          <a:xfrm>
            <a:off x="374904" y="489772"/>
            <a:ext cx="8061173" cy="5701478"/>
          </a:xfrm>
        </p:spPr>
        <p:txBody>
          <a:bodyPr rtlCol="0">
            <a:normAutofit/>
          </a:bodyPr>
          <a:lstStyle/>
          <a:p>
            <a:pPr marL="342860" indent="-342860" fontAlgn="auto">
              <a:spcAft>
                <a:spcPts val="1100"/>
              </a:spcAft>
              <a:buNone/>
              <a:defRPr/>
            </a:pPr>
            <a:r>
              <a:rPr lang="zh-CN" altLang="en-US" sz="3200" dirty="0" smtClean="0">
                <a:solidFill>
                  <a:srgbClr val="0000CC"/>
                </a:solidFill>
              </a:rPr>
              <a:t>（</a:t>
            </a:r>
            <a:r>
              <a:rPr lang="en-US" altLang="zh-CN" sz="3200" dirty="0" smtClean="0">
                <a:solidFill>
                  <a:srgbClr val="0000CC"/>
                </a:solidFill>
              </a:rPr>
              <a:t>1</a:t>
            </a:r>
            <a:r>
              <a:rPr lang="zh-CN" altLang="en-US" sz="3200" dirty="0" smtClean="0">
                <a:solidFill>
                  <a:srgbClr val="0000CC"/>
                </a:solidFill>
              </a:rPr>
              <a:t>）均值填补法</a:t>
            </a:r>
            <a:endParaRPr lang="en-US" altLang="zh-CN" sz="3200" dirty="0" smtClean="0">
              <a:solidFill>
                <a:srgbClr val="0000CC"/>
              </a:solidFill>
            </a:endParaRPr>
          </a:p>
          <a:p>
            <a:pPr fontAlgn="auto">
              <a:lnSpc>
                <a:spcPct val="120000"/>
              </a:lnSpc>
              <a:spcBef>
                <a:spcPts val="1200"/>
              </a:spcBef>
              <a:spcAft>
                <a:spcPts val="1100"/>
              </a:spcAft>
              <a:buFont typeface="Wingdings" panose="05000000000000000000" pitchFamily="2" charset="2"/>
              <a:buChar char="n"/>
              <a:defRPr/>
            </a:pPr>
            <a:r>
              <a:rPr lang="zh-CN" altLang="en-US" sz="2400" dirty="0" smtClean="0"/>
              <a:t>均值填补法是根据与含缺失值的目标属性相关性高的其它属性的信息将样品分为若干组，然后</a:t>
            </a:r>
            <a:r>
              <a:rPr lang="zh-CN" altLang="en-US" sz="2400" b="1" dirty="0" smtClean="0">
                <a:solidFill>
                  <a:srgbClr val="0000CC"/>
                </a:solidFill>
              </a:rPr>
              <a:t>分别计算各组目标属性的均值</a:t>
            </a:r>
            <a:r>
              <a:rPr lang="zh-CN" altLang="en-US" sz="2400" dirty="0" smtClean="0"/>
              <a:t>，将各组均值作为组内所有缺失项的填补值。</a:t>
            </a:r>
          </a:p>
          <a:p>
            <a:pPr fontAlgn="auto">
              <a:lnSpc>
                <a:spcPct val="120000"/>
              </a:lnSpc>
              <a:spcBef>
                <a:spcPts val="1200"/>
              </a:spcBef>
              <a:spcAft>
                <a:spcPts val="1100"/>
              </a:spcAft>
              <a:buFont typeface="Wingdings" panose="05000000000000000000" pitchFamily="2" charset="2"/>
              <a:buChar char="n"/>
              <a:defRPr/>
            </a:pPr>
            <a:r>
              <a:rPr lang="zh-CN" altLang="en-US" sz="2400" dirty="0" smtClean="0"/>
              <a:t>均值填补的</a:t>
            </a:r>
            <a:r>
              <a:rPr lang="zh-CN" altLang="en-US" sz="2400" dirty="0"/>
              <a:t>优点：</a:t>
            </a:r>
            <a:r>
              <a:rPr lang="zh-CN" altLang="en-US" sz="2400" b="1" dirty="0" smtClean="0">
                <a:solidFill>
                  <a:srgbClr val="0000CC"/>
                </a:solidFill>
              </a:rPr>
              <a:t>操作简便</a:t>
            </a:r>
            <a:r>
              <a:rPr lang="zh-CN" altLang="en-US" sz="2400" dirty="0" smtClean="0"/>
              <a:t>，并且可以有效地降低其点估计的偏差。</a:t>
            </a:r>
            <a:endParaRPr lang="en-US" altLang="zh-CN" sz="2400" dirty="0" smtClean="0"/>
          </a:p>
          <a:p>
            <a:pPr fontAlgn="auto">
              <a:lnSpc>
                <a:spcPct val="120000"/>
              </a:lnSpc>
              <a:spcBef>
                <a:spcPts val="1200"/>
              </a:spcBef>
              <a:spcAft>
                <a:spcPts val="1100"/>
              </a:spcAft>
              <a:buFont typeface="Wingdings" panose="05000000000000000000" pitchFamily="2" charset="2"/>
              <a:buChar char="n"/>
              <a:defRPr/>
            </a:pPr>
            <a:r>
              <a:rPr lang="zh-CN" altLang="en-US" sz="2400" dirty="0" smtClean="0"/>
              <a:t>但它的缺点也比较突出：首先，由于同组中的缺失值由同一个值填补，填补结果</a:t>
            </a:r>
            <a:r>
              <a:rPr lang="zh-CN" altLang="en-US" sz="2400" b="1" dirty="0" smtClean="0">
                <a:solidFill>
                  <a:srgbClr val="7030A0"/>
                </a:solidFill>
              </a:rPr>
              <a:t>歪曲了目标属性的分布</a:t>
            </a:r>
            <a:r>
              <a:rPr lang="zh-CN" altLang="en-US" sz="2400" dirty="0" smtClean="0"/>
              <a:t>；其次，也</a:t>
            </a:r>
            <a:r>
              <a:rPr lang="zh-CN" altLang="en-US" sz="2400" b="1" dirty="0" smtClean="0">
                <a:solidFill>
                  <a:srgbClr val="7030A0"/>
                </a:solidFill>
              </a:rPr>
              <a:t>导致在均值和总量估计中对方差的低估</a:t>
            </a:r>
            <a:r>
              <a:rPr lang="zh-CN" altLang="en-US" sz="2400" dirty="0" smtClean="0"/>
              <a:t>。</a:t>
            </a:r>
          </a:p>
        </p:txBody>
      </p:sp>
      <p:sp>
        <p:nvSpPr>
          <p:cNvPr id="26628"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F2EFFD7-A887-40FA-8B7C-0200A0893561}" type="slidenum">
              <a:rPr lang="en-US" altLang="zh-CN">
                <a:solidFill>
                  <a:srgbClr val="FFFFFF"/>
                </a:solidFill>
                <a:ea typeface="宋体" charset="-122"/>
              </a:rPr>
              <a:pPr/>
              <a:t>20</a:t>
            </a:fld>
            <a:endParaRPr lang="en-US" altLang="zh-CN" dirty="0">
              <a:solidFill>
                <a:srgbClr val="FFFFFF"/>
              </a:solidFill>
              <a:ea typeface="宋体" charset="-122"/>
            </a:endParaRPr>
          </a:p>
        </p:txBody>
      </p:sp>
    </p:spTree>
    <p:extLst>
      <p:ext uri="{BB962C8B-B14F-4D97-AF65-F5344CB8AC3E}">
        <p14:creationId xmlns:p14="http://schemas.microsoft.com/office/powerpoint/2010/main" val="3518728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animEffect transition="in" filter="blinds(horizontal)">
                                      <p:cBhvr>
                                        <p:cTn id="7" dur="500"/>
                                        <p:tgtEl>
                                          <p:spTgt spid="522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227">
                                            <p:txEl>
                                              <p:pRg st="3" end="3"/>
                                            </p:txEl>
                                          </p:spTgt>
                                        </p:tgtEl>
                                        <p:attrNameLst>
                                          <p:attrName>style.visibility</p:attrName>
                                        </p:attrNameLst>
                                      </p:cBhvr>
                                      <p:to>
                                        <p:strVal val="visible"/>
                                      </p:to>
                                    </p:set>
                                    <p:animEffect transition="in" filter="blinds(horizontal)">
                                      <p:cBhvr>
                                        <p:cTn id="12" dur="500"/>
                                        <p:tgtEl>
                                          <p:spTgt spid="52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481" y="274379"/>
            <a:ext cx="7467840" cy="631367"/>
          </a:xfrm>
        </p:spPr>
        <p:txBody>
          <a:bodyPr rtlCol="0">
            <a:normAutofit fontScale="90000"/>
          </a:bodyPr>
          <a:lstStyle/>
          <a:p>
            <a:pPr fontAlgn="auto">
              <a:spcAft>
                <a:spcPts val="0"/>
              </a:spcAft>
              <a:defRPr/>
            </a:pPr>
            <a:r>
              <a:rPr lang="zh-CN" altLang="en-US" dirty="0" smtClean="0"/>
              <a:t>例：</a:t>
            </a:r>
            <a:endParaRPr lang="zh-CN" altLang="en-US" dirty="0"/>
          </a:p>
        </p:txBody>
      </p:sp>
      <p:pic>
        <p:nvPicPr>
          <p:cNvPr id="27651" name="Picture 2"/>
          <p:cNvPicPr>
            <a:picLocks noGrp="1" noChangeAspect="1" noChangeArrowheads="1"/>
          </p:cNvPicPr>
          <p:nvPr>
            <p:ph idx="1"/>
          </p:nvPr>
        </p:nvPicPr>
        <p:blipFill>
          <a:blip r:embed="rId2"/>
          <a:srcRect/>
          <a:stretch>
            <a:fillRect/>
          </a:stretch>
        </p:blipFill>
        <p:spPr>
          <a:xfrm>
            <a:off x="295201" y="972129"/>
            <a:ext cx="8164800" cy="5577564"/>
          </a:xfrm>
          <a:noFill/>
        </p:spPr>
      </p:pic>
      <p:sp>
        <p:nvSpPr>
          <p:cNvPr id="27653"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C5715DB-E185-4441-8BF7-0725148E97C8}" type="slidenum">
              <a:rPr lang="en-US" altLang="zh-CN">
                <a:solidFill>
                  <a:srgbClr val="FFFFFF"/>
                </a:solidFill>
                <a:ea typeface="宋体" charset="-122"/>
              </a:rPr>
              <a:pPr/>
              <a:t>21</a:t>
            </a:fld>
            <a:endParaRPr lang="en-US" altLang="zh-CN" dirty="0">
              <a:solidFill>
                <a:srgbClr val="FFFFFF"/>
              </a:solidFill>
              <a:ea typeface="宋体" charset="-122"/>
            </a:endParaRPr>
          </a:p>
        </p:txBody>
      </p:sp>
    </p:spTree>
    <p:extLst>
      <p:ext uri="{BB962C8B-B14F-4D97-AF65-F5344CB8AC3E}">
        <p14:creationId xmlns:p14="http://schemas.microsoft.com/office/powerpoint/2010/main" val="1496938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481" y="274380"/>
            <a:ext cx="7467840" cy="564985"/>
          </a:xfrm>
        </p:spPr>
        <p:txBody>
          <a:bodyPr rtlCol="0">
            <a:normAutofit fontScale="90000"/>
          </a:bodyPr>
          <a:lstStyle/>
          <a:p>
            <a:pPr fontAlgn="auto">
              <a:spcAft>
                <a:spcPts val="0"/>
              </a:spcAft>
              <a:defRPr/>
            </a:pPr>
            <a:r>
              <a:rPr lang="zh-CN" altLang="en-US" dirty="0" smtClean="0"/>
              <a:t>均值填补：</a:t>
            </a:r>
            <a:endParaRPr lang="zh-CN" altLang="en-US" dirty="0"/>
          </a:p>
        </p:txBody>
      </p:sp>
      <p:pic>
        <p:nvPicPr>
          <p:cNvPr id="28675" name="Picture 2"/>
          <p:cNvPicPr>
            <a:picLocks noGrp="1" noChangeAspect="1" noChangeArrowheads="1"/>
          </p:cNvPicPr>
          <p:nvPr>
            <p:ph idx="1"/>
          </p:nvPr>
        </p:nvPicPr>
        <p:blipFill>
          <a:blip r:embed="rId2"/>
          <a:srcRect/>
          <a:stretch>
            <a:fillRect/>
          </a:stretch>
        </p:blipFill>
        <p:spPr>
          <a:xfrm>
            <a:off x="360000" y="772982"/>
            <a:ext cx="7512480" cy="5776710"/>
          </a:xfrm>
          <a:noFill/>
        </p:spPr>
      </p:pic>
      <p:sp>
        <p:nvSpPr>
          <p:cNvPr id="28677"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D10D5B4-F8C4-45EB-80A4-ED9AA7C838C1}" type="slidenum">
              <a:rPr lang="en-US" altLang="zh-CN">
                <a:solidFill>
                  <a:srgbClr val="FFFFFF"/>
                </a:solidFill>
                <a:ea typeface="宋体" charset="-122"/>
              </a:rPr>
              <a:pPr/>
              <a:t>22</a:t>
            </a:fld>
            <a:endParaRPr lang="en-US" altLang="zh-CN" dirty="0">
              <a:solidFill>
                <a:srgbClr val="FFFFFF"/>
              </a:solidFill>
              <a:ea typeface="宋体" charset="-122"/>
            </a:endParaRPr>
          </a:p>
        </p:txBody>
      </p:sp>
    </p:spTree>
    <p:extLst>
      <p:ext uri="{BB962C8B-B14F-4D97-AF65-F5344CB8AC3E}">
        <p14:creationId xmlns:p14="http://schemas.microsoft.com/office/powerpoint/2010/main" val="34839395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2"/>
          <p:cNvSpPr>
            <a:spLocks noGrp="1"/>
          </p:cNvSpPr>
          <p:nvPr>
            <p:ph idx="1"/>
          </p:nvPr>
        </p:nvSpPr>
        <p:spPr>
          <a:xfrm>
            <a:off x="386397" y="534323"/>
            <a:ext cx="8208963" cy="4824412"/>
          </a:xfrm>
        </p:spPr>
        <p:txBody>
          <a:bodyPr/>
          <a:lstStyle/>
          <a:p>
            <a:pPr>
              <a:spcAft>
                <a:spcPts val="1100"/>
              </a:spcAft>
              <a:buNone/>
            </a:pPr>
            <a:r>
              <a:rPr lang="en-US" altLang="zh-CN" sz="3200" dirty="0" smtClean="0"/>
              <a:t>2</a:t>
            </a:r>
            <a:r>
              <a:rPr lang="zh-CN" altLang="en-US" sz="3200" dirty="0" smtClean="0"/>
              <a:t>）随机填补法</a:t>
            </a:r>
            <a:endParaRPr lang="en-US" altLang="zh-CN" sz="3200" dirty="0" smtClean="0"/>
          </a:p>
          <a:p>
            <a:pPr>
              <a:lnSpc>
                <a:spcPct val="120000"/>
              </a:lnSpc>
              <a:spcAft>
                <a:spcPts val="1100"/>
              </a:spcAft>
            </a:pPr>
            <a:r>
              <a:rPr lang="zh-CN" altLang="en-US" dirty="0" smtClean="0"/>
              <a:t>随机填补法是采用</a:t>
            </a:r>
            <a:r>
              <a:rPr lang="zh-CN" altLang="en-US" dirty="0" smtClean="0">
                <a:solidFill>
                  <a:srgbClr val="0070C0"/>
                </a:solidFill>
              </a:rPr>
              <a:t>某种概率抽样</a:t>
            </a:r>
            <a:r>
              <a:rPr lang="zh-CN" altLang="en-US" dirty="0" smtClean="0"/>
              <a:t>的方式，从有完整信息的元组中</a:t>
            </a:r>
            <a:r>
              <a:rPr lang="zh-CN" altLang="en-US" b="1" dirty="0" smtClean="0">
                <a:solidFill>
                  <a:srgbClr val="0070C0"/>
                </a:solidFill>
              </a:rPr>
              <a:t>抽取</a:t>
            </a:r>
            <a:r>
              <a:rPr lang="zh-CN" altLang="en-US" dirty="0" smtClean="0">
                <a:solidFill>
                  <a:srgbClr val="0070C0"/>
                </a:solidFill>
              </a:rPr>
              <a:t>缺失数据的填补值</a:t>
            </a:r>
            <a:r>
              <a:rPr lang="zh-CN" altLang="en-US" dirty="0" smtClean="0"/>
              <a:t>的方法。</a:t>
            </a:r>
            <a:endParaRPr lang="en-US" altLang="zh-CN" dirty="0" smtClean="0"/>
          </a:p>
          <a:p>
            <a:pPr>
              <a:lnSpc>
                <a:spcPct val="120000"/>
              </a:lnSpc>
              <a:spcAft>
                <a:spcPts val="1100"/>
              </a:spcAft>
            </a:pPr>
            <a:r>
              <a:rPr lang="zh-CN" altLang="en-US" dirty="0" smtClean="0"/>
              <a:t>它虽然能够避免均值填补中填补值过于凝集以及容易扭曲目标属性分布的弱点，使得填补值的分布与真值分布更为接近。但它却</a:t>
            </a:r>
            <a:r>
              <a:rPr lang="zh-CN" altLang="en-US" b="1" dirty="0" smtClean="0">
                <a:solidFill>
                  <a:srgbClr val="7030A0"/>
                </a:solidFill>
              </a:rPr>
              <a:t>增大了估计量的方差，并且稳定性不够</a:t>
            </a:r>
            <a:r>
              <a:rPr lang="zh-CN" altLang="en-US" dirty="0" smtClean="0"/>
              <a:t>。</a:t>
            </a:r>
          </a:p>
          <a:p>
            <a:pPr>
              <a:spcAft>
                <a:spcPts val="1100"/>
              </a:spcAft>
            </a:pPr>
            <a:endParaRPr lang="zh-CN" altLang="en-US" sz="2900" dirty="0" smtClean="0"/>
          </a:p>
        </p:txBody>
      </p:sp>
      <p:sp>
        <p:nvSpPr>
          <p:cNvPr id="29701" name="灯片编号占位符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D09D4B2-7862-4EE0-AFD3-74B712BBD4C2}" type="slidenum">
              <a:rPr lang="en-US" altLang="zh-CN">
                <a:solidFill>
                  <a:srgbClr val="FFFFFF"/>
                </a:solidFill>
                <a:ea typeface="宋体" charset="-122"/>
              </a:rPr>
              <a:pPr/>
              <a:t>23</a:t>
            </a:fld>
            <a:endParaRPr lang="en-US" altLang="zh-CN" dirty="0">
              <a:solidFill>
                <a:srgbClr val="FFFFFF"/>
              </a:solidFill>
              <a:ea typeface="宋体" charset="-122"/>
            </a:endParaRPr>
          </a:p>
        </p:txBody>
      </p:sp>
    </p:spTree>
    <p:extLst>
      <p:ext uri="{BB962C8B-B14F-4D97-AF65-F5344CB8AC3E}">
        <p14:creationId xmlns:p14="http://schemas.microsoft.com/office/powerpoint/2010/main" val="7353541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内容占位符 2"/>
          <p:cNvSpPr>
            <a:spLocks noGrp="1"/>
          </p:cNvSpPr>
          <p:nvPr>
            <p:ph idx="1"/>
          </p:nvPr>
        </p:nvSpPr>
        <p:spPr>
          <a:xfrm>
            <a:off x="603504" y="717397"/>
            <a:ext cx="7628205" cy="4824412"/>
          </a:xfrm>
        </p:spPr>
        <p:txBody>
          <a:bodyPr/>
          <a:lstStyle/>
          <a:p>
            <a:pPr>
              <a:spcAft>
                <a:spcPts val="550"/>
              </a:spcAft>
              <a:buNone/>
            </a:pPr>
            <a:r>
              <a:rPr lang="en-US" altLang="zh-CN" sz="3200" dirty="0" smtClean="0"/>
              <a:t>3</a:t>
            </a:r>
            <a:r>
              <a:rPr lang="zh-CN" altLang="en-US" sz="3200" dirty="0" smtClean="0"/>
              <a:t>）回归填补法</a:t>
            </a:r>
            <a:endParaRPr lang="en-US" altLang="zh-CN" sz="3200" dirty="0" smtClean="0"/>
          </a:p>
          <a:p>
            <a:pPr>
              <a:lnSpc>
                <a:spcPct val="120000"/>
              </a:lnSpc>
              <a:spcAft>
                <a:spcPts val="1200"/>
              </a:spcAft>
            </a:pPr>
            <a:r>
              <a:rPr lang="zh-CN" altLang="en-US" dirty="0" smtClean="0"/>
              <a:t>回归填补法是指在现有观察值基础上，以含有缺失值的目标属性为因变量，以与目标属性相关性高的其它属性为自变量，建立</a:t>
            </a:r>
            <a:r>
              <a:rPr lang="zh-CN" altLang="en-US" b="1" dirty="0" smtClean="0">
                <a:solidFill>
                  <a:srgbClr val="0070C0"/>
                </a:solidFill>
              </a:rPr>
              <a:t>最小二乘回归模型或判别模型</a:t>
            </a:r>
            <a:r>
              <a:rPr lang="zh-CN" altLang="en-US" dirty="0" smtClean="0"/>
              <a:t>，以</a:t>
            </a:r>
            <a:r>
              <a:rPr lang="zh-CN" altLang="en-US" b="1" dirty="0" smtClean="0">
                <a:solidFill>
                  <a:srgbClr val="0070C0"/>
                </a:solidFill>
              </a:rPr>
              <a:t>估计缺失值</a:t>
            </a:r>
            <a:r>
              <a:rPr lang="zh-CN" altLang="en-US" dirty="0" smtClean="0"/>
              <a:t>。</a:t>
            </a:r>
          </a:p>
          <a:p>
            <a:pPr>
              <a:lnSpc>
                <a:spcPct val="120000"/>
              </a:lnSpc>
              <a:spcAft>
                <a:spcPts val="1200"/>
              </a:spcAft>
            </a:pPr>
            <a:r>
              <a:rPr lang="zh-CN" altLang="en-US" dirty="0" smtClean="0"/>
              <a:t>注意：以上几种方法都存在扭曲样本分布的问题，如</a:t>
            </a:r>
            <a:r>
              <a:rPr lang="zh-CN" altLang="en-US" b="1" dirty="0" smtClean="0"/>
              <a:t>均值填补</a:t>
            </a:r>
            <a:r>
              <a:rPr lang="zh-CN" altLang="en-US" dirty="0" smtClean="0"/>
              <a:t>会</a:t>
            </a:r>
            <a:r>
              <a:rPr lang="zh-CN" altLang="en-US" b="1" dirty="0" smtClean="0"/>
              <a:t>降低属性之间的相关关系</a:t>
            </a:r>
            <a:r>
              <a:rPr lang="zh-CN" altLang="en-US" dirty="0" smtClean="0"/>
              <a:t>，</a:t>
            </a:r>
            <a:r>
              <a:rPr lang="zh-CN" altLang="en-US" b="1" dirty="0" smtClean="0"/>
              <a:t>回归填补</a:t>
            </a:r>
            <a:r>
              <a:rPr lang="zh-CN" altLang="en-US" dirty="0" smtClean="0"/>
              <a:t>则</a:t>
            </a:r>
            <a:r>
              <a:rPr lang="zh-CN" altLang="en-US" dirty="0" smtClean="0">
                <a:solidFill>
                  <a:srgbClr val="7030A0"/>
                </a:solidFill>
              </a:rPr>
              <a:t>会</a:t>
            </a:r>
            <a:r>
              <a:rPr lang="zh-CN" altLang="en-US" b="1" dirty="0" smtClean="0">
                <a:solidFill>
                  <a:srgbClr val="7030A0"/>
                </a:solidFill>
              </a:rPr>
              <a:t>人为地加大变量之间的相关关系</a:t>
            </a:r>
            <a:r>
              <a:rPr lang="zh-CN" altLang="en-US" dirty="0" smtClean="0"/>
              <a:t>等。</a:t>
            </a:r>
          </a:p>
        </p:txBody>
      </p:sp>
      <p:sp>
        <p:nvSpPr>
          <p:cNvPr id="31749" name="灯片编号占位符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7EC5358-E671-4B97-A73B-5CC036A38D73}" type="slidenum">
              <a:rPr lang="en-US" altLang="zh-CN">
                <a:solidFill>
                  <a:srgbClr val="FFFFFF"/>
                </a:solidFill>
                <a:ea typeface="宋体" charset="-122"/>
              </a:rPr>
              <a:pPr/>
              <a:t>24</a:t>
            </a:fld>
            <a:endParaRPr lang="en-US" altLang="zh-CN" dirty="0">
              <a:solidFill>
                <a:srgbClr val="FFFFFF"/>
              </a:solidFill>
              <a:ea typeface="宋体" charset="-122"/>
            </a:endParaRPr>
          </a:p>
        </p:txBody>
      </p:sp>
    </p:spTree>
    <p:extLst>
      <p:ext uri="{BB962C8B-B14F-4D97-AF65-F5344CB8AC3E}">
        <p14:creationId xmlns:p14="http://schemas.microsoft.com/office/powerpoint/2010/main" val="3746598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6">
                                            <p:txEl>
                                              <p:pRg st="2" end="2"/>
                                            </p:txEl>
                                          </p:spTgt>
                                        </p:tgtEl>
                                        <p:attrNameLst>
                                          <p:attrName>style.visibility</p:attrName>
                                        </p:attrNameLst>
                                      </p:cBhvr>
                                      <p:to>
                                        <p:strVal val="visible"/>
                                      </p:to>
                                    </p:set>
                                    <p:animEffect transition="in" filter="blinds(horizontal)">
                                      <p:cBhvr>
                                        <p:cTn id="7" dur="500"/>
                                        <p:tgtEl>
                                          <p:spTgt spid="337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481" y="274379"/>
            <a:ext cx="7467840" cy="764131"/>
          </a:xfrm>
        </p:spPr>
        <p:txBody>
          <a:bodyPr rtlCol="0">
            <a:normAutofit/>
          </a:bodyPr>
          <a:lstStyle/>
          <a:p>
            <a:pPr fontAlgn="auto">
              <a:spcAft>
                <a:spcPts val="0"/>
              </a:spcAft>
              <a:defRPr/>
            </a:pPr>
            <a:r>
              <a:rPr lang="zh-CN" altLang="en-US" dirty="0" smtClean="0"/>
              <a:t>例：</a:t>
            </a:r>
            <a:endParaRPr lang="zh-CN" altLang="en-US" dirty="0"/>
          </a:p>
        </p:txBody>
      </p:sp>
      <p:pic>
        <p:nvPicPr>
          <p:cNvPr id="32771" name="Picture 2"/>
          <p:cNvPicPr>
            <a:picLocks noGrp="1" noChangeAspect="1" noChangeArrowheads="1"/>
          </p:cNvPicPr>
          <p:nvPr>
            <p:ph idx="1"/>
          </p:nvPr>
        </p:nvPicPr>
        <p:blipFill>
          <a:blip r:embed="rId2"/>
          <a:srcRect/>
          <a:stretch>
            <a:fillRect/>
          </a:stretch>
        </p:blipFill>
        <p:spPr>
          <a:xfrm>
            <a:off x="1137600" y="2100622"/>
            <a:ext cx="5883840" cy="862967"/>
          </a:xfrm>
          <a:noFill/>
        </p:spPr>
      </p:pic>
      <p:sp>
        <p:nvSpPr>
          <p:cNvPr id="32772" name="日期占位符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fld id="{E3105043-7275-4821-94C8-BB0CC1C43BA0}" type="datetime1">
              <a:rPr lang="zh-CN" altLang="en-US" sz="1200">
                <a:solidFill>
                  <a:schemeClr val="tx2"/>
                </a:solidFill>
                <a:ea typeface="宋体" charset="-122"/>
              </a:rPr>
              <a:pPr/>
              <a:t>2020/3/18</a:t>
            </a:fld>
            <a:endParaRPr lang="en-US" altLang="zh-CN" sz="1200" dirty="0">
              <a:solidFill>
                <a:schemeClr val="tx2"/>
              </a:solidFill>
              <a:ea typeface="宋体" charset="-122"/>
            </a:endParaRPr>
          </a:p>
        </p:txBody>
      </p:sp>
      <p:sp>
        <p:nvSpPr>
          <p:cNvPr id="32773"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5F0A34D-BEE1-4677-B714-B28BF726040B}" type="slidenum">
              <a:rPr lang="en-US" altLang="zh-CN">
                <a:solidFill>
                  <a:srgbClr val="FFFFFF"/>
                </a:solidFill>
                <a:ea typeface="宋体" charset="-122"/>
              </a:rPr>
              <a:pPr/>
              <a:t>25</a:t>
            </a:fld>
            <a:endParaRPr lang="en-US" altLang="zh-CN" dirty="0">
              <a:solidFill>
                <a:srgbClr val="FFFFFF"/>
              </a:solidFill>
              <a:ea typeface="宋体" charset="-122"/>
            </a:endParaRPr>
          </a:p>
        </p:txBody>
      </p:sp>
      <p:pic>
        <p:nvPicPr>
          <p:cNvPr id="32774" name="Picture 3"/>
          <p:cNvPicPr>
            <a:picLocks noChangeAspect="1" noChangeArrowheads="1"/>
          </p:cNvPicPr>
          <p:nvPr/>
        </p:nvPicPr>
        <p:blipFill>
          <a:blip r:embed="rId3"/>
          <a:srcRect/>
          <a:stretch>
            <a:fillRect/>
          </a:stretch>
        </p:blipFill>
        <p:spPr bwMode="auto">
          <a:xfrm>
            <a:off x="295201" y="1104893"/>
            <a:ext cx="8147520" cy="862966"/>
          </a:xfrm>
          <a:prstGeom prst="rect">
            <a:avLst/>
          </a:prstGeom>
          <a:noFill/>
          <a:ln w="9525">
            <a:noFill/>
            <a:miter lim="800000"/>
            <a:headEnd/>
            <a:tailEnd/>
          </a:ln>
        </p:spPr>
      </p:pic>
      <p:pic>
        <p:nvPicPr>
          <p:cNvPr id="160772" name="Picture 4"/>
          <p:cNvPicPr>
            <a:picLocks noChangeAspect="1" noChangeArrowheads="1"/>
          </p:cNvPicPr>
          <p:nvPr/>
        </p:nvPicPr>
        <p:blipFill>
          <a:blip r:embed="rId4"/>
          <a:srcRect/>
          <a:stretch>
            <a:fillRect/>
          </a:stretch>
        </p:blipFill>
        <p:spPr bwMode="auto">
          <a:xfrm>
            <a:off x="230400" y="972129"/>
            <a:ext cx="8164800" cy="5577564"/>
          </a:xfrm>
          <a:prstGeom prst="rect">
            <a:avLst/>
          </a:prstGeom>
          <a:noFill/>
          <a:ln w="9525">
            <a:noFill/>
            <a:miter lim="800000"/>
            <a:headEnd/>
            <a:tailEnd/>
          </a:ln>
        </p:spPr>
      </p:pic>
    </p:spTree>
    <p:extLst>
      <p:ext uri="{BB962C8B-B14F-4D97-AF65-F5344CB8AC3E}">
        <p14:creationId xmlns:p14="http://schemas.microsoft.com/office/powerpoint/2010/main" val="1891406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0772"/>
                                        </p:tgtEl>
                                        <p:attrNameLst>
                                          <p:attrName>style.visibility</p:attrName>
                                        </p:attrNameLst>
                                      </p:cBhvr>
                                      <p:to>
                                        <p:strVal val="visible"/>
                                      </p:to>
                                    </p:set>
                                    <p:animEffect transition="in" filter="blinds(horizontal)">
                                      <p:cBhvr>
                                        <p:cTn id="7" dur="5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5"/>
          <p:cNvSpPr>
            <a:spLocks noGrp="1"/>
          </p:cNvSpPr>
          <p:nvPr>
            <p:ph type="sldNum" sz="quarter" idx="12"/>
          </p:nvPr>
        </p:nvSpPr>
        <p:spPr>
          <a:noFill/>
        </p:spPr>
        <p:txBody>
          <a:bodyPr/>
          <a:lstStyle/>
          <a:p>
            <a:fld id="{2301C4CE-B8ED-413B-A880-8A6C67E2627B}" type="slidenum">
              <a:rPr lang="zh-CN" altLang="en-US">
                <a:ea typeface="宋体" charset="-122"/>
              </a:rPr>
              <a:pPr/>
              <a:t>26</a:t>
            </a:fld>
            <a:endParaRPr lang="en-US" altLang="zh-CN">
              <a:ea typeface="宋体" charset="-122"/>
            </a:endParaRPr>
          </a:p>
        </p:txBody>
      </p:sp>
      <p:sp>
        <p:nvSpPr>
          <p:cNvPr id="11268" name="Rectangle 3"/>
          <p:cNvSpPr>
            <a:spLocks noGrp="1" noChangeArrowheads="1"/>
          </p:cNvSpPr>
          <p:nvPr>
            <p:ph type="body" idx="1"/>
          </p:nvPr>
        </p:nvSpPr>
        <p:spPr>
          <a:xfrm>
            <a:off x="451171" y="1060143"/>
            <a:ext cx="8692829" cy="5607357"/>
          </a:xfrm>
        </p:spPr>
        <p:txBody>
          <a:bodyPr>
            <a:normAutofit fontScale="92500" lnSpcReduction="20000"/>
          </a:bodyPr>
          <a:lstStyle/>
          <a:p>
            <a:pPr eaLnBrk="1" hangingPunct="1">
              <a:lnSpc>
                <a:spcPct val="120000"/>
              </a:lnSpc>
            </a:pPr>
            <a:r>
              <a:rPr lang="zh-CN" altLang="en-US" sz="3200" b="1" dirty="0" smtClean="0">
                <a:latin typeface="宋体" charset="-122"/>
              </a:rPr>
              <a:t>噪声：一个测量变量中的随机错误或偏差</a:t>
            </a:r>
            <a:endParaRPr lang="en-US" altLang="zh-CN" sz="3200" b="1" dirty="0" smtClean="0">
              <a:latin typeface="宋体" charset="-122"/>
            </a:endParaRPr>
          </a:p>
          <a:p>
            <a:pPr eaLnBrk="1" hangingPunct="1">
              <a:lnSpc>
                <a:spcPct val="120000"/>
              </a:lnSpc>
            </a:pPr>
            <a:r>
              <a:rPr lang="zh-CN" altLang="en-US" sz="3200" b="1" dirty="0" smtClean="0">
                <a:latin typeface="宋体" charset="-122"/>
              </a:rPr>
              <a:t>引起不正确属性值的原因</a:t>
            </a:r>
          </a:p>
          <a:p>
            <a:pPr lvl="2">
              <a:lnSpc>
                <a:spcPct val="120000"/>
              </a:lnSpc>
            </a:pPr>
            <a:r>
              <a:rPr lang="zh-CN" altLang="en-US" sz="2800" dirty="0" smtClean="0">
                <a:latin typeface="宋体" charset="-122"/>
              </a:rPr>
              <a:t>数据收集工具的问题</a:t>
            </a:r>
          </a:p>
          <a:p>
            <a:pPr lvl="2">
              <a:lnSpc>
                <a:spcPct val="120000"/>
              </a:lnSpc>
            </a:pPr>
            <a:r>
              <a:rPr lang="zh-CN" altLang="en-US" sz="2800" dirty="0" smtClean="0">
                <a:latin typeface="宋体" charset="-122"/>
              </a:rPr>
              <a:t>数据输入错误</a:t>
            </a:r>
          </a:p>
          <a:p>
            <a:pPr lvl="2">
              <a:lnSpc>
                <a:spcPct val="120000"/>
              </a:lnSpc>
            </a:pPr>
            <a:r>
              <a:rPr lang="zh-CN" altLang="en-US" sz="2800" dirty="0" smtClean="0">
                <a:latin typeface="宋体" charset="-122"/>
              </a:rPr>
              <a:t>数据传输错误</a:t>
            </a:r>
          </a:p>
          <a:p>
            <a:pPr lvl="2">
              <a:lnSpc>
                <a:spcPct val="120000"/>
              </a:lnSpc>
            </a:pPr>
            <a:r>
              <a:rPr lang="zh-CN" altLang="en-US" sz="2800" dirty="0" smtClean="0">
                <a:latin typeface="宋体" charset="-122"/>
              </a:rPr>
              <a:t>技术限制</a:t>
            </a:r>
            <a:endParaRPr lang="en-US" altLang="zh-CN" sz="2800" dirty="0" smtClean="0">
              <a:latin typeface="宋体" charset="-122"/>
            </a:endParaRPr>
          </a:p>
          <a:p>
            <a:pPr lvl="2">
              <a:lnSpc>
                <a:spcPct val="120000"/>
              </a:lnSpc>
            </a:pPr>
            <a:r>
              <a:rPr lang="zh-CN" altLang="en-US" sz="2800" dirty="0" smtClean="0">
                <a:latin typeface="宋体" charset="-122"/>
              </a:rPr>
              <a:t>命名规则的不一致</a:t>
            </a:r>
          </a:p>
          <a:p>
            <a:pPr eaLnBrk="1" hangingPunct="1">
              <a:lnSpc>
                <a:spcPct val="120000"/>
              </a:lnSpc>
            </a:pPr>
            <a:r>
              <a:rPr lang="zh-CN" altLang="en-US" sz="3200" b="1" dirty="0" smtClean="0">
                <a:latin typeface="宋体" charset="-122"/>
              </a:rPr>
              <a:t>其它需要数据清理的数据问题</a:t>
            </a:r>
          </a:p>
          <a:p>
            <a:pPr lvl="2">
              <a:lnSpc>
                <a:spcPct val="120000"/>
              </a:lnSpc>
            </a:pPr>
            <a:r>
              <a:rPr lang="zh-CN" altLang="en-US" sz="2800" dirty="0" smtClean="0">
                <a:latin typeface="宋体" charset="-122"/>
              </a:rPr>
              <a:t>重复记录</a:t>
            </a:r>
            <a:endParaRPr lang="en-US" altLang="zh-CN" sz="2800" dirty="0" smtClean="0">
              <a:latin typeface="宋体" charset="-122"/>
            </a:endParaRPr>
          </a:p>
          <a:p>
            <a:pPr lvl="2">
              <a:lnSpc>
                <a:spcPct val="120000"/>
              </a:lnSpc>
            </a:pPr>
            <a:r>
              <a:rPr lang="zh-CN" altLang="en-US" sz="2800" dirty="0" smtClean="0">
                <a:latin typeface="宋体" charset="-122"/>
              </a:rPr>
              <a:t>不完整的数据</a:t>
            </a:r>
            <a:endParaRPr lang="en-US" altLang="zh-CN" sz="2800" dirty="0" smtClean="0">
              <a:latin typeface="宋体" charset="-122"/>
            </a:endParaRPr>
          </a:p>
          <a:p>
            <a:pPr lvl="2">
              <a:lnSpc>
                <a:spcPct val="120000"/>
              </a:lnSpc>
            </a:pPr>
            <a:r>
              <a:rPr lang="zh-CN" altLang="en-US" sz="2800" dirty="0" smtClean="0">
                <a:latin typeface="宋体" charset="-122"/>
              </a:rPr>
              <a:t>不一致的数据</a:t>
            </a:r>
          </a:p>
        </p:txBody>
      </p:sp>
      <p:sp>
        <p:nvSpPr>
          <p:cNvPr id="11269" name="Rectangle 4"/>
          <p:cNvSpPr>
            <a:spLocks noChangeArrowheads="1"/>
          </p:cNvSpPr>
          <p:nvPr/>
        </p:nvSpPr>
        <p:spPr bwMode="auto">
          <a:xfrm>
            <a:off x="603504" y="162232"/>
            <a:ext cx="6769100" cy="708025"/>
          </a:xfrm>
          <a:prstGeom prst="rect">
            <a:avLst/>
          </a:prstGeom>
          <a:noFill/>
          <a:ln w="9525" algn="ctr">
            <a:noFill/>
            <a:miter lim="800000"/>
            <a:headEnd/>
            <a:tailEnd/>
          </a:ln>
          <a:effectLst/>
        </p:spPr>
        <p:txBody>
          <a:bodyPr anchor="b"/>
          <a:lstStyle/>
          <a:p>
            <a:pPr eaLnBrk="0" hangingPunct="0"/>
            <a:r>
              <a:rPr lang="en-US" altLang="zh-CN" sz="3600" b="1" dirty="0" smtClean="0">
                <a:solidFill>
                  <a:schemeClr val="tx2"/>
                </a:solidFill>
              </a:rPr>
              <a:t>(2)</a:t>
            </a:r>
            <a:r>
              <a:rPr lang="zh-CN" altLang="en-US" sz="3600" b="1" dirty="0" smtClean="0">
                <a:solidFill>
                  <a:schemeClr val="tx2"/>
                </a:solidFill>
              </a:rPr>
              <a:t>噪声</a:t>
            </a:r>
            <a:r>
              <a:rPr lang="zh-CN" altLang="en-US" sz="3600" b="1" dirty="0">
                <a:solidFill>
                  <a:schemeClr val="tx2"/>
                </a:solidFill>
              </a:rPr>
              <a:t>数据</a:t>
            </a:r>
            <a:endParaRPr lang="en-US" altLang="zh-CN" sz="3600" b="1" dirty="0">
              <a:solidFill>
                <a:schemeClr val="tx2"/>
              </a:solidFill>
            </a:endParaRPr>
          </a:p>
        </p:txBody>
      </p:sp>
    </p:spTree>
    <p:extLst>
      <p:ext uri="{BB962C8B-B14F-4D97-AF65-F5344CB8AC3E}">
        <p14:creationId xmlns:p14="http://schemas.microsoft.com/office/powerpoint/2010/main" val="14629581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5"/>
          <p:cNvSpPr>
            <a:spLocks noGrp="1"/>
          </p:cNvSpPr>
          <p:nvPr>
            <p:ph type="sldNum" sz="quarter" idx="12"/>
          </p:nvPr>
        </p:nvSpPr>
        <p:spPr>
          <a:noFill/>
        </p:spPr>
        <p:txBody>
          <a:bodyPr/>
          <a:lstStyle/>
          <a:p>
            <a:fld id="{2301C4CE-B8ED-413B-A880-8A6C67E2627B}" type="slidenum">
              <a:rPr lang="zh-CN" altLang="en-US">
                <a:ea typeface="宋体" charset="-122"/>
              </a:rPr>
              <a:pPr/>
              <a:t>27</a:t>
            </a:fld>
            <a:endParaRPr lang="en-US" altLang="zh-CN">
              <a:ea typeface="宋体" charset="-122"/>
            </a:endParaRPr>
          </a:p>
        </p:txBody>
      </p:sp>
      <p:sp>
        <p:nvSpPr>
          <p:cNvPr id="11268" name="Rectangle 3"/>
          <p:cNvSpPr>
            <a:spLocks noGrp="1" noChangeArrowheads="1"/>
          </p:cNvSpPr>
          <p:nvPr>
            <p:ph type="body" idx="1"/>
          </p:nvPr>
        </p:nvSpPr>
        <p:spPr>
          <a:xfrm>
            <a:off x="270129" y="1025525"/>
            <a:ext cx="8991858" cy="5184775"/>
          </a:xfrm>
        </p:spPr>
        <p:txBody>
          <a:bodyPr>
            <a:normAutofit fontScale="92500"/>
          </a:bodyPr>
          <a:lstStyle/>
          <a:p>
            <a:pPr eaLnBrk="1" hangingPunct="1">
              <a:lnSpc>
                <a:spcPct val="120000"/>
              </a:lnSpc>
            </a:pPr>
            <a:r>
              <a:rPr lang="zh-CN" altLang="en-US" sz="4000" dirty="0" smtClean="0">
                <a:latin typeface="宋体" charset="-122"/>
              </a:rPr>
              <a:t>分箱：</a:t>
            </a:r>
          </a:p>
          <a:p>
            <a:pPr lvl="1" eaLnBrk="1" hangingPunct="1">
              <a:lnSpc>
                <a:spcPct val="120000"/>
              </a:lnSpc>
            </a:pPr>
            <a:r>
              <a:rPr lang="zh-CN" altLang="en-US" sz="3400" dirty="0" smtClean="0">
                <a:latin typeface="宋体" charset="-122"/>
              </a:rPr>
              <a:t>通过考察数据的“近邻”（周围的值）来光滑</a:t>
            </a:r>
            <a:r>
              <a:rPr lang="zh-CN" altLang="en-US" sz="3400" dirty="0" smtClean="0">
                <a:solidFill>
                  <a:srgbClr val="FF0000"/>
                </a:solidFill>
                <a:latin typeface="宋体" charset="-122"/>
              </a:rPr>
              <a:t>有序</a:t>
            </a:r>
            <a:r>
              <a:rPr lang="zh-CN" altLang="en-US" sz="3400" dirty="0" smtClean="0">
                <a:latin typeface="宋体" charset="-122"/>
              </a:rPr>
              <a:t>数据的值</a:t>
            </a:r>
            <a:r>
              <a:rPr lang="en-US" altLang="zh-CN" sz="3400" dirty="0" smtClean="0">
                <a:latin typeface="宋体" charset="-122"/>
              </a:rPr>
              <a:t>,</a:t>
            </a:r>
            <a:r>
              <a:rPr lang="zh-CN" altLang="en-US" sz="3400" dirty="0" smtClean="0">
                <a:latin typeface="宋体" charset="-122"/>
              </a:rPr>
              <a:t>局部光滑。</a:t>
            </a:r>
            <a:endParaRPr lang="en-US" altLang="zh-CN" sz="4000" dirty="0" smtClean="0">
              <a:latin typeface="宋体" charset="-122"/>
            </a:endParaRPr>
          </a:p>
          <a:p>
            <a:pPr eaLnBrk="1" hangingPunct="1">
              <a:lnSpc>
                <a:spcPct val="120000"/>
              </a:lnSpc>
            </a:pPr>
            <a:r>
              <a:rPr lang="zh-CN" altLang="en-US" sz="4000" dirty="0" smtClean="0">
                <a:latin typeface="宋体" charset="-122"/>
              </a:rPr>
              <a:t>回归：</a:t>
            </a:r>
          </a:p>
          <a:p>
            <a:pPr lvl="1" eaLnBrk="1" hangingPunct="1">
              <a:lnSpc>
                <a:spcPct val="120000"/>
              </a:lnSpc>
            </a:pPr>
            <a:r>
              <a:rPr lang="zh-CN" altLang="en-US" sz="3400" dirty="0" smtClean="0">
                <a:latin typeface="宋体" charset="-122"/>
              </a:rPr>
              <a:t>用一个函数（回归函数）拟合数据来光滑数据。</a:t>
            </a:r>
            <a:endParaRPr lang="zh-CN" altLang="en-US" sz="4000" dirty="0" smtClean="0">
              <a:latin typeface="宋体" charset="-122"/>
            </a:endParaRPr>
          </a:p>
          <a:p>
            <a:pPr eaLnBrk="1" hangingPunct="1">
              <a:lnSpc>
                <a:spcPct val="120000"/>
              </a:lnSpc>
            </a:pPr>
            <a:r>
              <a:rPr lang="zh-CN" altLang="en-US" sz="4000" dirty="0" smtClean="0">
                <a:latin typeface="宋体" charset="-122"/>
              </a:rPr>
              <a:t>聚类：</a:t>
            </a:r>
            <a:r>
              <a:rPr lang="zh-CN" altLang="en-US" sz="3200" dirty="0" smtClean="0">
                <a:latin typeface="宋体" charset="-122"/>
              </a:rPr>
              <a:t>将类似的值聚集为簇</a:t>
            </a:r>
            <a:r>
              <a:rPr lang="en-US" altLang="zh-CN" sz="3200" dirty="0" smtClean="0">
                <a:latin typeface="宋体" charset="-122"/>
              </a:rPr>
              <a:t>(</a:t>
            </a:r>
            <a:r>
              <a:rPr lang="zh-CN" altLang="en-US" sz="3200" dirty="0" smtClean="0">
                <a:latin typeface="宋体" charset="-122"/>
              </a:rPr>
              <a:t>监测并去除鼓励点</a:t>
            </a:r>
            <a:r>
              <a:rPr lang="en-US" altLang="zh-CN" sz="3200" dirty="0" smtClean="0">
                <a:latin typeface="宋体" charset="-122"/>
              </a:rPr>
              <a:t>)</a:t>
            </a:r>
            <a:r>
              <a:rPr lang="zh-CN" altLang="en-US" sz="3200" dirty="0" smtClean="0">
                <a:latin typeface="宋体" charset="-122"/>
              </a:rPr>
              <a:t>。</a:t>
            </a:r>
          </a:p>
          <a:p>
            <a:pPr eaLnBrk="1" hangingPunct="1">
              <a:lnSpc>
                <a:spcPct val="120000"/>
              </a:lnSpc>
            </a:pPr>
            <a:r>
              <a:rPr lang="zh-CN" altLang="en-US" sz="4000" dirty="0" smtClean="0">
                <a:latin typeface="宋体" charset="-122"/>
              </a:rPr>
              <a:t>其他：</a:t>
            </a:r>
            <a:r>
              <a:rPr lang="zh-CN" altLang="en-US" sz="3800" dirty="0" smtClean="0">
                <a:latin typeface="宋体" charset="-122"/>
              </a:rPr>
              <a:t>如数据归约、离散化和概念分层</a:t>
            </a:r>
            <a:r>
              <a:rPr lang="zh-CN" altLang="en-US" sz="2500" dirty="0" smtClean="0">
                <a:latin typeface="宋体" charset="-122"/>
              </a:rPr>
              <a:t>。</a:t>
            </a:r>
            <a:endParaRPr lang="zh-CN" altLang="en-US" sz="2500" dirty="0" smtClean="0">
              <a:latin typeface="Times New Roman" pitchFamily="18" charset="0"/>
            </a:endParaRPr>
          </a:p>
        </p:txBody>
      </p:sp>
      <p:sp>
        <p:nvSpPr>
          <p:cNvPr id="11269" name="Rectangle 4"/>
          <p:cNvSpPr>
            <a:spLocks noChangeArrowheads="1"/>
          </p:cNvSpPr>
          <p:nvPr/>
        </p:nvSpPr>
        <p:spPr bwMode="auto">
          <a:xfrm>
            <a:off x="603504" y="183587"/>
            <a:ext cx="7685090" cy="708025"/>
          </a:xfrm>
          <a:prstGeom prst="rect">
            <a:avLst/>
          </a:prstGeom>
          <a:noFill/>
          <a:ln w="9525" algn="ctr">
            <a:noFill/>
            <a:miter lim="800000"/>
            <a:headEnd/>
            <a:tailEnd/>
          </a:ln>
          <a:effectLst/>
        </p:spPr>
        <p:txBody>
          <a:bodyPr anchor="b"/>
          <a:lstStyle/>
          <a:p>
            <a:pPr eaLnBrk="0" hangingPunct="0"/>
            <a:r>
              <a:rPr lang="en-US" altLang="zh-CN" sz="3600" b="1" dirty="0" smtClean="0">
                <a:solidFill>
                  <a:schemeClr val="tx2"/>
                </a:solidFill>
              </a:rPr>
              <a:t>(2)</a:t>
            </a:r>
            <a:r>
              <a:rPr lang="zh-CN" altLang="en-US" sz="3600" b="1" dirty="0" smtClean="0">
                <a:solidFill>
                  <a:schemeClr val="tx2"/>
                </a:solidFill>
              </a:rPr>
              <a:t> </a:t>
            </a:r>
            <a:r>
              <a:rPr lang="zh-CN" altLang="en-US" sz="3600" b="1" dirty="0">
                <a:solidFill>
                  <a:schemeClr val="tx2"/>
                </a:solidFill>
              </a:rPr>
              <a:t>噪声</a:t>
            </a:r>
            <a:r>
              <a:rPr lang="zh-CN" altLang="en-US" sz="3600" b="1" dirty="0" smtClean="0">
                <a:solidFill>
                  <a:schemeClr val="tx2"/>
                </a:solidFill>
              </a:rPr>
              <a:t>数据</a:t>
            </a:r>
            <a:r>
              <a:rPr lang="en-US" altLang="zh-CN" sz="3600" b="1" dirty="0" smtClean="0">
                <a:solidFill>
                  <a:schemeClr val="tx2"/>
                </a:solidFill>
              </a:rPr>
              <a:t>-</a:t>
            </a:r>
            <a:r>
              <a:rPr lang="zh-CN" altLang="en-US" sz="3600" b="1" dirty="0" smtClean="0">
                <a:solidFill>
                  <a:srgbClr val="0000CC"/>
                </a:solidFill>
              </a:rPr>
              <a:t>如何处理噪音数据？</a:t>
            </a:r>
            <a:endParaRPr lang="en-US" altLang="zh-CN" sz="3600" b="1" dirty="0">
              <a:solidFill>
                <a:srgbClr val="0000CC"/>
              </a:solidFill>
            </a:endParaRPr>
          </a:p>
        </p:txBody>
      </p:sp>
    </p:spTree>
    <p:extLst>
      <p:ext uri="{BB962C8B-B14F-4D97-AF65-F5344CB8AC3E}">
        <p14:creationId xmlns:p14="http://schemas.microsoft.com/office/powerpoint/2010/main" val="29119564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4294967295"/>
          </p:nvPr>
        </p:nvSpPr>
        <p:spPr>
          <a:xfrm>
            <a:off x="397592" y="1176900"/>
            <a:ext cx="8549558" cy="5184775"/>
          </a:xfrm>
        </p:spPr>
        <p:txBody>
          <a:bodyPr>
            <a:normAutofit/>
          </a:bodyPr>
          <a:lstStyle/>
          <a:p>
            <a:pPr eaLnBrk="1" hangingPunct="1">
              <a:lnSpc>
                <a:spcPct val="120000"/>
              </a:lnSpc>
            </a:pPr>
            <a:r>
              <a:rPr lang="zh-CN" altLang="en-US" sz="4000" dirty="0" smtClean="0">
                <a:latin typeface="宋体" charset="-122"/>
              </a:rPr>
              <a:t>分箱：</a:t>
            </a:r>
          </a:p>
          <a:p>
            <a:pPr>
              <a:lnSpc>
                <a:spcPct val="120000"/>
              </a:lnSpc>
            </a:pPr>
            <a:r>
              <a:rPr lang="zh-CN" altLang="en-US" sz="3800" dirty="0" smtClean="0">
                <a:latin typeface="宋体" charset="-122"/>
              </a:rPr>
              <a:t>通过考察数据的“近邻”（周围的值）来光滑</a:t>
            </a:r>
            <a:r>
              <a:rPr lang="zh-CN" altLang="en-US" sz="3800" dirty="0" smtClean="0">
                <a:solidFill>
                  <a:srgbClr val="FF0000"/>
                </a:solidFill>
                <a:latin typeface="宋体" charset="-122"/>
              </a:rPr>
              <a:t>有序</a:t>
            </a:r>
            <a:r>
              <a:rPr lang="zh-CN" altLang="en-US" sz="3800" dirty="0" smtClean="0">
                <a:latin typeface="宋体" charset="-122"/>
              </a:rPr>
              <a:t>数据的值</a:t>
            </a:r>
            <a:r>
              <a:rPr lang="en-US" altLang="zh-CN" sz="3800" dirty="0" smtClean="0">
                <a:latin typeface="宋体" charset="-122"/>
              </a:rPr>
              <a:t>,</a:t>
            </a:r>
            <a:r>
              <a:rPr lang="zh-CN" altLang="en-US" sz="3800" dirty="0" smtClean="0">
                <a:latin typeface="宋体" charset="-122"/>
              </a:rPr>
              <a:t>局部光滑。</a:t>
            </a:r>
          </a:p>
          <a:p>
            <a:pPr lvl="2">
              <a:lnSpc>
                <a:spcPct val="120000"/>
              </a:lnSpc>
            </a:pPr>
            <a:r>
              <a:rPr lang="zh-CN" altLang="en-US" sz="3600" dirty="0" smtClean="0">
                <a:latin typeface="宋体" charset="-122"/>
              </a:rPr>
              <a:t>划分：等频、等宽</a:t>
            </a:r>
          </a:p>
          <a:p>
            <a:pPr lvl="2">
              <a:lnSpc>
                <a:spcPct val="120000"/>
              </a:lnSpc>
            </a:pPr>
            <a:r>
              <a:rPr lang="zh-CN" altLang="en-US" sz="3600" dirty="0" smtClean="0">
                <a:latin typeface="宋体" charset="-122"/>
              </a:rPr>
              <a:t>光滑：用箱均值、用箱中位数、用箱边界（去替换箱中的每个数据）</a:t>
            </a:r>
            <a:endParaRPr lang="en-US" altLang="zh-CN" sz="3600" dirty="0" smtClean="0">
              <a:latin typeface="宋体" charset="-122"/>
            </a:endParaRPr>
          </a:p>
          <a:p>
            <a:pPr eaLnBrk="1" hangingPunct="1">
              <a:lnSpc>
                <a:spcPct val="120000"/>
              </a:lnSpc>
            </a:pPr>
            <a:endParaRPr lang="zh-CN" altLang="en-US" sz="1900" dirty="0" smtClean="0">
              <a:latin typeface="Times New Roman" pitchFamily="18" charset="0"/>
            </a:endParaRPr>
          </a:p>
        </p:txBody>
      </p:sp>
      <p:sp>
        <p:nvSpPr>
          <p:cNvPr id="5" name="Rectangle 4"/>
          <p:cNvSpPr>
            <a:spLocks noChangeArrowheads="1"/>
          </p:cNvSpPr>
          <p:nvPr/>
        </p:nvSpPr>
        <p:spPr bwMode="auto">
          <a:xfrm>
            <a:off x="603504" y="183587"/>
            <a:ext cx="7685090" cy="708025"/>
          </a:xfrm>
          <a:prstGeom prst="rect">
            <a:avLst/>
          </a:prstGeom>
          <a:noFill/>
          <a:ln w="9525" algn="ctr">
            <a:noFill/>
            <a:miter lim="800000"/>
            <a:headEnd/>
            <a:tailEnd/>
          </a:ln>
          <a:effectLst/>
        </p:spPr>
        <p:txBody>
          <a:bodyPr anchor="b"/>
          <a:lstStyle/>
          <a:p>
            <a:pPr eaLnBrk="0" hangingPunct="0"/>
            <a:r>
              <a:rPr lang="en-US" altLang="zh-CN" sz="3600" b="1" dirty="0" smtClean="0">
                <a:solidFill>
                  <a:schemeClr val="tx2"/>
                </a:solidFill>
              </a:rPr>
              <a:t>(2)</a:t>
            </a:r>
            <a:r>
              <a:rPr lang="zh-CN" altLang="en-US" sz="3600" b="1" dirty="0" smtClean="0">
                <a:solidFill>
                  <a:schemeClr val="tx2"/>
                </a:solidFill>
              </a:rPr>
              <a:t> </a:t>
            </a:r>
            <a:r>
              <a:rPr lang="zh-CN" altLang="en-US" sz="3600" b="1" dirty="0">
                <a:solidFill>
                  <a:schemeClr val="tx2"/>
                </a:solidFill>
              </a:rPr>
              <a:t>噪声</a:t>
            </a:r>
            <a:r>
              <a:rPr lang="zh-CN" altLang="en-US" sz="3600" b="1" dirty="0" smtClean="0">
                <a:solidFill>
                  <a:schemeClr val="tx2"/>
                </a:solidFill>
              </a:rPr>
              <a:t>数据</a:t>
            </a:r>
            <a:r>
              <a:rPr lang="en-US" altLang="zh-CN" sz="3600" b="1" dirty="0" smtClean="0">
                <a:solidFill>
                  <a:schemeClr val="tx2"/>
                </a:solidFill>
              </a:rPr>
              <a:t>-</a:t>
            </a:r>
            <a:r>
              <a:rPr lang="zh-CN" altLang="en-US" sz="3600" b="1" dirty="0" smtClean="0">
                <a:solidFill>
                  <a:srgbClr val="0000CC"/>
                </a:solidFill>
              </a:rPr>
              <a:t>如何处理噪音数据？</a:t>
            </a:r>
            <a:endParaRPr lang="en-US" altLang="zh-CN" sz="3600" b="1" dirty="0">
              <a:solidFill>
                <a:srgbClr val="0000CC"/>
              </a:solidFill>
            </a:endParaRPr>
          </a:p>
        </p:txBody>
      </p:sp>
    </p:spTree>
    <p:extLst>
      <p:ext uri="{BB962C8B-B14F-4D97-AF65-F5344CB8AC3E}">
        <p14:creationId xmlns:p14="http://schemas.microsoft.com/office/powerpoint/2010/main" val="586826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371600" y="0"/>
            <a:ext cx="7772400" cy="1143000"/>
          </a:xfrm>
        </p:spPr>
        <p:txBody>
          <a:bodyPr/>
          <a:lstStyle/>
          <a:p>
            <a:pPr eaLnBrk="1" hangingPunct="1"/>
            <a:r>
              <a:rPr lang="zh-CN" altLang="en-US" b="1" dirty="0" smtClean="0">
                <a:ea typeface="宋体" panose="02010600030101010101" pitchFamily="2" charset="-122"/>
              </a:rPr>
              <a:t>分箱：简单的离散化方法</a:t>
            </a:r>
            <a:endParaRPr lang="en-US" altLang="zh-CN" b="1" dirty="0" smtClean="0">
              <a:ea typeface="宋体" panose="02010600030101010101" pitchFamily="2" charset="-122"/>
            </a:endParaRPr>
          </a:p>
        </p:txBody>
      </p:sp>
      <p:sp>
        <p:nvSpPr>
          <p:cNvPr id="15364" name="Rectangle 3"/>
          <p:cNvSpPr>
            <a:spLocks noGrp="1" noChangeArrowheads="1"/>
          </p:cNvSpPr>
          <p:nvPr>
            <p:ph type="body" idx="1"/>
          </p:nvPr>
        </p:nvSpPr>
        <p:spPr>
          <a:xfrm>
            <a:off x="374903" y="1349016"/>
            <a:ext cx="8562619" cy="5472113"/>
          </a:xfrm>
        </p:spPr>
        <p:txBody>
          <a:bodyPr/>
          <a:lstStyle/>
          <a:p>
            <a:pPr eaLnBrk="1" hangingPunct="1">
              <a:lnSpc>
                <a:spcPct val="120000"/>
              </a:lnSpc>
            </a:pPr>
            <a:r>
              <a:rPr lang="zh-CN" altLang="en-US" sz="2800" b="1" dirty="0" smtClean="0">
                <a:solidFill>
                  <a:srgbClr val="FF0000"/>
                </a:solidFill>
                <a:ea typeface="宋体" panose="02010600030101010101" pitchFamily="2" charset="-122"/>
              </a:rPr>
              <a:t>等宽度</a:t>
            </a:r>
            <a:r>
              <a:rPr lang="en-US" altLang="zh-CN" sz="2800" b="1" dirty="0" smtClean="0">
                <a:solidFill>
                  <a:srgbClr val="FF0000"/>
                </a:solidFill>
                <a:ea typeface="宋体" panose="02010600030101010101" pitchFamily="2" charset="-122"/>
              </a:rPr>
              <a:t>Equal-width </a:t>
            </a:r>
            <a:r>
              <a:rPr lang="en-US" altLang="zh-CN" sz="2800" b="1" dirty="0" smtClean="0">
                <a:ea typeface="宋体" panose="02010600030101010101" pitchFamily="2" charset="-122"/>
              </a:rPr>
              <a:t>(distance) </a:t>
            </a:r>
            <a:r>
              <a:rPr lang="zh-CN" altLang="en-US" sz="2800" b="1" dirty="0" smtClean="0">
                <a:ea typeface="宋体" panose="02010600030101010101" pitchFamily="2" charset="-122"/>
              </a:rPr>
              <a:t>剖分</a:t>
            </a:r>
            <a:r>
              <a:rPr lang="en-US" altLang="zh-CN" b="1" dirty="0" smtClean="0">
                <a:ea typeface="宋体" panose="02010600030101010101" pitchFamily="2" charset="-122"/>
              </a:rPr>
              <a:t>:</a:t>
            </a:r>
          </a:p>
          <a:p>
            <a:pPr lvl="1" eaLnBrk="1" hangingPunct="1">
              <a:lnSpc>
                <a:spcPct val="120000"/>
              </a:lnSpc>
              <a:spcBef>
                <a:spcPct val="0"/>
              </a:spcBef>
            </a:pPr>
            <a:r>
              <a:rPr lang="zh-CN" altLang="en-US" sz="2400" b="1" dirty="0" smtClean="0">
                <a:ea typeface="宋体" panose="02010600030101010101" pitchFamily="2" charset="-122"/>
              </a:rPr>
              <a:t>分成大小相等的</a:t>
            </a:r>
            <a:r>
              <a:rPr lang="en-US" altLang="zh-CN" sz="2400" b="1" dirty="0" smtClean="0">
                <a:ea typeface="宋体" panose="02010600030101010101" pitchFamily="2" charset="-122"/>
              </a:rPr>
              <a:t>n</a:t>
            </a:r>
            <a:r>
              <a:rPr lang="zh-CN" altLang="en-US" sz="2400" b="1" dirty="0" smtClean="0">
                <a:ea typeface="宋体" panose="02010600030101010101" pitchFamily="2" charset="-122"/>
              </a:rPr>
              <a:t>个区间</a:t>
            </a:r>
            <a:r>
              <a:rPr lang="en-US" altLang="zh-CN" sz="2400" b="1" dirty="0" smtClean="0">
                <a:ea typeface="宋体" panose="02010600030101010101" pitchFamily="2" charset="-122"/>
              </a:rPr>
              <a:t>: </a:t>
            </a:r>
            <a:r>
              <a:rPr lang="zh-CN" altLang="en-US" sz="2400" b="1" dirty="0" smtClean="0">
                <a:ea typeface="宋体" panose="02010600030101010101" pitchFamily="2" charset="-122"/>
              </a:rPr>
              <a:t>均匀网格 </a:t>
            </a:r>
            <a:r>
              <a:rPr lang="en-US" altLang="zh-CN" sz="2400" b="1" dirty="0" smtClean="0">
                <a:solidFill>
                  <a:srgbClr val="39513E"/>
                </a:solidFill>
                <a:ea typeface="宋体" panose="02010600030101010101" pitchFamily="2" charset="-122"/>
              </a:rPr>
              <a:t>uniform grid</a:t>
            </a:r>
            <a:endParaRPr lang="en-US" altLang="zh-CN" sz="2400" b="1" dirty="0" smtClean="0">
              <a:solidFill>
                <a:schemeClr val="hlink"/>
              </a:solidFill>
              <a:ea typeface="宋体" panose="02010600030101010101" pitchFamily="2" charset="-122"/>
            </a:endParaRPr>
          </a:p>
          <a:p>
            <a:pPr lvl="1" eaLnBrk="1" hangingPunct="1">
              <a:lnSpc>
                <a:spcPct val="120000"/>
              </a:lnSpc>
              <a:spcBef>
                <a:spcPct val="0"/>
              </a:spcBef>
            </a:pPr>
            <a:r>
              <a:rPr lang="zh-CN" altLang="en-US" sz="2400" b="1" dirty="0" smtClean="0">
                <a:ea typeface="宋体" panose="02010600030101010101" pitchFamily="2" charset="-122"/>
              </a:rPr>
              <a:t>若</a:t>
            </a:r>
            <a:r>
              <a:rPr lang="en-US" altLang="zh-CN" sz="2400" b="1" i="1" dirty="0" smtClean="0">
                <a:ea typeface="宋体" panose="02010600030101010101" pitchFamily="2" charset="-122"/>
              </a:rPr>
              <a:t>A</a:t>
            </a:r>
            <a:r>
              <a:rPr lang="zh-CN" altLang="en-US" sz="2400" b="1" i="1" dirty="0" smtClean="0">
                <a:ea typeface="宋体" panose="02010600030101010101" pitchFamily="2" charset="-122"/>
              </a:rPr>
              <a:t>和</a:t>
            </a:r>
            <a:r>
              <a:rPr lang="en-US" altLang="zh-CN" sz="2400" b="1" i="1" dirty="0" smtClean="0">
                <a:ea typeface="宋体" panose="02010600030101010101" pitchFamily="2" charset="-122"/>
              </a:rPr>
              <a:t>B</a:t>
            </a:r>
            <a:r>
              <a:rPr lang="zh-CN" altLang="en-US" sz="2400" b="1" i="1" dirty="0" smtClean="0">
                <a:ea typeface="宋体" panose="02010600030101010101" pitchFamily="2" charset="-122"/>
              </a:rPr>
              <a:t>是</a:t>
            </a:r>
            <a:r>
              <a:rPr lang="zh-CN" altLang="en-US" sz="2400" b="1" dirty="0" smtClean="0">
                <a:ea typeface="宋体" panose="02010600030101010101" pitchFamily="2" charset="-122"/>
              </a:rPr>
              <a:t> 属性的最低和最高取值</a:t>
            </a:r>
            <a:r>
              <a:rPr lang="en-US" altLang="zh-CN" sz="2400" b="1" dirty="0" smtClean="0">
                <a:ea typeface="宋体" panose="02010600030101010101" pitchFamily="2" charset="-122"/>
              </a:rPr>
              <a:t>, </a:t>
            </a:r>
            <a:r>
              <a:rPr lang="zh-CN" altLang="en-US" sz="2400" b="1" dirty="0" smtClean="0">
                <a:ea typeface="宋体" panose="02010600030101010101" pitchFamily="2" charset="-122"/>
              </a:rPr>
              <a:t>区间宽度为</a:t>
            </a:r>
            <a:r>
              <a:rPr lang="en-US" altLang="zh-CN" sz="2400" b="1" dirty="0" smtClean="0">
                <a:ea typeface="宋体" panose="02010600030101010101" pitchFamily="2" charset="-122"/>
              </a:rPr>
              <a:t>: </a:t>
            </a:r>
            <a:r>
              <a:rPr lang="en-US" altLang="zh-CN" sz="2400" b="1" i="1" dirty="0" smtClean="0">
                <a:ea typeface="宋体" panose="02010600030101010101" pitchFamily="2" charset="-122"/>
              </a:rPr>
              <a:t>W </a:t>
            </a:r>
            <a:r>
              <a:rPr lang="en-US" altLang="zh-CN" sz="2400" b="1" dirty="0" smtClean="0">
                <a:ea typeface="宋体" panose="02010600030101010101" pitchFamily="2" charset="-122"/>
              </a:rPr>
              <a:t>= (</a:t>
            </a:r>
            <a:r>
              <a:rPr lang="en-US" altLang="zh-CN" sz="2400" b="1" i="1" dirty="0" smtClean="0">
                <a:ea typeface="宋体" panose="02010600030101010101" pitchFamily="2" charset="-122"/>
              </a:rPr>
              <a:t>B </a:t>
            </a:r>
            <a:r>
              <a:rPr lang="en-US" altLang="zh-CN" sz="2400" b="1" dirty="0" smtClean="0">
                <a:ea typeface="宋体" panose="02010600030101010101" pitchFamily="2" charset="-122"/>
              </a:rPr>
              <a:t>–</a:t>
            </a:r>
            <a:r>
              <a:rPr lang="en-US" altLang="zh-CN" sz="2400" b="1" i="1" dirty="0" smtClean="0">
                <a:ea typeface="宋体" panose="02010600030101010101" pitchFamily="2" charset="-122"/>
              </a:rPr>
              <a:t>A</a:t>
            </a:r>
            <a:r>
              <a:rPr lang="en-US" altLang="zh-CN" sz="2400" b="1" dirty="0" smtClean="0">
                <a:ea typeface="宋体" panose="02010600030101010101" pitchFamily="2" charset="-122"/>
              </a:rPr>
              <a:t>)/</a:t>
            </a:r>
            <a:r>
              <a:rPr lang="en-US" altLang="zh-CN" sz="2400" b="1" i="1" dirty="0" smtClean="0">
                <a:ea typeface="宋体" panose="02010600030101010101" pitchFamily="2" charset="-122"/>
              </a:rPr>
              <a:t>N.</a:t>
            </a:r>
            <a:endParaRPr lang="en-US" altLang="zh-CN" sz="2400" b="1" dirty="0" smtClean="0">
              <a:ea typeface="宋体" panose="02010600030101010101" pitchFamily="2" charset="-122"/>
            </a:endParaRPr>
          </a:p>
          <a:p>
            <a:pPr lvl="1" eaLnBrk="1" hangingPunct="1">
              <a:lnSpc>
                <a:spcPct val="120000"/>
              </a:lnSpc>
              <a:spcBef>
                <a:spcPct val="0"/>
              </a:spcBef>
            </a:pPr>
            <a:r>
              <a:rPr lang="zh-CN" altLang="en-US" sz="2400" b="1" dirty="0" smtClean="0">
                <a:ea typeface="宋体" panose="02010600030101010101" pitchFamily="2" charset="-122"/>
              </a:rPr>
              <a:t>孤立点可能占据重要影响</a:t>
            </a:r>
            <a:r>
              <a:rPr lang="en-US" altLang="zh-CN" sz="2400" b="1" dirty="0" smtClean="0">
                <a:ea typeface="宋体" panose="02010600030101010101" pitchFamily="2" charset="-122"/>
              </a:rPr>
              <a:t> may dominate presentation</a:t>
            </a:r>
          </a:p>
          <a:p>
            <a:pPr lvl="1" eaLnBrk="1" hangingPunct="1">
              <a:lnSpc>
                <a:spcPct val="120000"/>
              </a:lnSpc>
              <a:spcBef>
                <a:spcPct val="0"/>
              </a:spcBef>
            </a:pPr>
            <a:r>
              <a:rPr lang="zh-CN" altLang="en-US" sz="2400" b="1" dirty="0" smtClean="0">
                <a:ea typeface="宋体" panose="02010600030101010101" pitchFamily="2" charset="-122"/>
              </a:rPr>
              <a:t>倾斜的数据处理不好</a:t>
            </a:r>
            <a:r>
              <a:rPr lang="en-US" altLang="zh-CN" sz="2400" b="1" dirty="0" smtClean="0">
                <a:ea typeface="宋体" panose="02010600030101010101" pitchFamily="2" charset="-122"/>
              </a:rPr>
              <a:t>.</a:t>
            </a:r>
            <a:endParaRPr lang="en-US" altLang="zh-CN" sz="2400" b="1" i="1" dirty="0" smtClean="0">
              <a:ea typeface="宋体" panose="02010600030101010101" pitchFamily="2" charset="-122"/>
            </a:endParaRPr>
          </a:p>
          <a:p>
            <a:pPr eaLnBrk="1" hangingPunct="1">
              <a:lnSpc>
                <a:spcPct val="120000"/>
              </a:lnSpc>
            </a:pPr>
            <a:r>
              <a:rPr lang="zh-CN" altLang="en-US" sz="2800" b="1" dirty="0" smtClean="0">
                <a:solidFill>
                  <a:srgbClr val="FF0000"/>
                </a:solidFill>
                <a:ea typeface="宋体" panose="02010600030101010101" pitchFamily="2" charset="-122"/>
              </a:rPr>
              <a:t>等频剖分 </a:t>
            </a:r>
            <a:r>
              <a:rPr lang="en-US" altLang="zh-CN" sz="2800" b="1" dirty="0" smtClean="0">
                <a:ea typeface="宋体" panose="02010600030101010101" pitchFamily="2" charset="-122"/>
              </a:rPr>
              <a:t>(frequency) /</a:t>
            </a:r>
            <a:r>
              <a:rPr lang="zh-CN" altLang="en-US" b="1" dirty="0" smtClean="0">
                <a:ea typeface="宋体" panose="02010600030101010101" pitchFamily="2" charset="-122"/>
              </a:rPr>
              <a:t>等深</a:t>
            </a:r>
            <a:r>
              <a:rPr lang="en-US" altLang="zh-CN" b="1" dirty="0" err="1" smtClean="0">
                <a:ea typeface="宋体" panose="02010600030101010101" pitchFamily="2" charset="-122"/>
              </a:rPr>
              <a:t>equi</a:t>
            </a:r>
            <a:r>
              <a:rPr lang="en-US" altLang="zh-CN" b="1" dirty="0" smtClean="0">
                <a:ea typeface="宋体" panose="02010600030101010101" pitchFamily="2" charset="-122"/>
              </a:rPr>
              <a:t>-depth</a:t>
            </a:r>
            <a:r>
              <a:rPr lang="zh-CN" altLang="en-US" b="1" dirty="0" smtClean="0">
                <a:ea typeface="宋体" panose="02010600030101010101" pitchFamily="2" charset="-122"/>
              </a:rPr>
              <a:t> </a:t>
            </a:r>
            <a:r>
              <a:rPr lang="en-US" altLang="zh-CN" b="1" dirty="0" smtClean="0">
                <a:ea typeface="宋体" panose="02010600030101010101" pitchFamily="2" charset="-122"/>
              </a:rPr>
              <a:t>:</a:t>
            </a:r>
          </a:p>
          <a:p>
            <a:pPr lvl="1" eaLnBrk="1" hangingPunct="1">
              <a:lnSpc>
                <a:spcPct val="120000"/>
              </a:lnSpc>
              <a:spcBef>
                <a:spcPct val="0"/>
              </a:spcBef>
            </a:pPr>
            <a:r>
              <a:rPr lang="zh-CN" altLang="en-US" sz="2400" b="1" dirty="0" smtClean="0">
                <a:ea typeface="宋体" panose="02010600030101010101" pitchFamily="2" charset="-122"/>
              </a:rPr>
              <a:t>分成</a:t>
            </a:r>
            <a:r>
              <a:rPr lang="en-US" altLang="zh-CN" sz="2400" b="1" dirty="0" smtClean="0">
                <a:ea typeface="宋体" panose="02010600030101010101" pitchFamily="2" charset="-122"/>
              </a:rPr>
              <a:t>n</a:t>
            </a:r>
            <a:r>
              <a:rPr lang="zh-CN" altLang="en-US" sz="2400" b="1" dirty="0" smtClean="0">
                <a:ea typeface="宋体" panose="02010600030101010101" pitchFamily="2" charset="-122"/>
              </a:rPr>
              <a:t>个区间</a:t>
            </a:r>
            <a:r>
              <a:rPr lang="en-US" altLang="zh-CN" sz="2400" b="1" dirty="0" smtClean="0">
                <a:ea typeface="宋体" panose="02010600030101010101" pitchFamily="2" charset="-122"/>
              </a:rPr>
              <a:t>, </a:t>
            </a:r>
            <a:r>
              <a:rPr lang="zh-CN" altLang="en-US" sz="2400" b="1" dirty="0" smtClean="0">
                <a:ea typeface="宋体" panose="02010600030101010101" pitchFamily="2" charset="-122"/>
              </a:rPr>
              <a:t>每一个含近似相同数目的样本</a:t>
            </a:r>
            <a:endParaRPr lang="en-US" altLang="zh-CN" sz="2400" b="1" dirty="0" smtClean="0">
              <a:ea typeface="宋体" panose="02010600030101010101" pitchFamily="2" charset="-122"/>
            </a:endParaRPr>
          </a:p>
          <a:p>
            <a:pPr lvl="1" eaLnBrk="1" hangingPunct="1">
              <a:lnSpc>
                <a:spcPct val="120000"/>
              </a:lnSpc>
              <a:spcBef>
                <a:spcPct val="0"/>
              </a:spcBef>
            </a:pPr>
            <a:r>
              <a:rPr lang="en-US" altLang="zh-CN" sz="2400" b="1" dirty="0" smtClean="0">
                <a:ea typeface="宋体" panose="02010600030101010101" pitchFamily="2" charset="-122"/>
              </a:rPr>
              <a:t>Good data scaling</a:t>
            </a:r>
          </a:p>
          <a:p>
            <a:pPr lvl="1" eaLnBrk="1" hangingPunct="1">
              <a:lnSpc>
                <a:spcPct val="120000"/>
              </a:lnSpc>
              <a:spcBef>
                <a:spcPct val="0"/>
              </a:spcBef>
            </a:pPr>
            <a:r>
              <a:rPr lang="zh-CN" altLang="en-US" sz="2400" b="1" dirty="0" smtClean="0">
                <a:ea typeface="宋体" panose="02010600030101010101" pitchFamily="2" charset="-122"/>
              </a:rPr>
              <a:t>类别属性可能会非常棘手</a:t>
            </a:r>
            <a:r>
              <a:rPr lang="en-US" altLang="zh-CN" sz="2400" b="1" dirty="0" smtClean="0">
                <a:ea typeface="宋体" panose="02010600030101010101" pitchFamily="2" charset="-122"/>
              </a:rPr>
              <a:t>.</a:t>
            </a:r>
          </a:p>
        </p:txBody>
      </p:sp>
    </p:spTree>
    <p:extLst>
      <p:ext uri="{BB962C8B-B14F-4D97-AF65-F5344CB8AC3E}">
        <p14:creationId xmlns:p14="http://schemas.microsoft.com/office/powerpoint/2010/main" val="2363458591"/>
      </p:ext>
    </p:extLst>
  </p:cSld>
  <p:clrMapOvr>
    <a:masterClrMapping/>
  </p:clrMapOvr>
  <p:transition>
    <p:checke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9pPr>
          </a:lstStyle>
          <a:p>
            <a:pPr eaLnBrk="1" hangingPunct="1"/>
            <a:fld id="{AFA6BCAC-16C2-43E6-BCA6-7B32BC60AEA9}" type="slidenum">
              <a:rPr lang="zh-CN" altLang="en-US" sz="1400">
                <a:latin typeface="Tahoma" panose="020B0604030504040204" pitchFamily="34" charset="0"/>
              </a:rPr>
              <a:pPr eaLnBrk="1" hangingPunct="1"/>
              <a:t>3</a:t>
            </a:fld>
            <a:endParaRPr lang="en-US" altLang="zh-CN" sz="1400">
              <a:latin typeface="Tahoma" panose="020B0604030504040204" pitchFamily="34" charset="0"/>
            </a:endParaRPr>
          </a:p>
        </p:txBody>
      </p:sp>
      <p:sp>
        <p:nvSpPr>
          <p:cNvPr id="4099" name="Rectangle 2"/>
          <p:cNvSpPr>
            <a:spLocks noGrp="1" noChangeArrowheads="1"/>
          </p:cNvSpPr>
          <p:nvPr>
            <p:ph type="title"/>
          </p:nvPr>
        </p:nvSpPr>
        <p:spPr>
          <a:xfrm>
            <a:off x="603504" y="321649"/>
            <a:ext cx="7315200" cy="762000"/>
          </a:xfrm>
        </p:spPr>
        <p:txBody>
          <a:bodyPr/>
          <a:lstStyle/>
          <a:p>
            <a:pPr eaLnBrk="1" hangingPunct="1"/>
            <a:r>
              <a:rPr lang="zh-CN" altLang="en-US" b="1" dirty="0" smtClean="0">
                <a:ea typeface="宋体" panose="02010600030101010101" pitchFamily="2" charset="-122"/>
              </a:rPr>
              <a:t>为什么数据预处理?</a:t>
            </a:r>
          </a:p>
        </p:txBody>
      </p:sp>
      <p:sp>
        <p:nvSpPr>
          <p:cNvPr id="4100" name="Rectangle 3"/>
          <p:cNvSpPr>
            <a:spLocks noGrp="1" noChangeArrowheads="1"/>
          </p:cNvSpPr>
          <p:nvPr>
            <p:ph type="body" idx="1"/>
          </p:nvPr>
        </p:nvSpPr>
        <p:spPr>
          <a:xfrm>
            <a:off x="603504" y="1284774"/>
            <a:ext cx="8153400" cy="4724400"/>
          </a:xfrm>
        </p:spPr>
        <p:txBody>
          <a:bodyPr/>
          <a:lstStyle/>
          <a:p>
            <a:pPr eaLnBrk="1" hangingPunct="1"/>
            <a:r>
              <a:rPr lang="zh-CN" altLang="en-US" b="1" dirty="0" smtClean="0">
                <a:ea typeface="宋体" panose="02010600030101010101" pitchFamily="2" charset="-122"/>
              </a:rPr>
              <a:t>现实世界中的数据是脏的</a:t>
            </a:r>
          </a:p>
          <a:p>
            <a:pPr lvl="1" eaLnBrk="1" hangingPunct="1"/>
            <a:r>
              <a:rPr lang="zh-CN" altLang="en-US" b="1" dirty="0" smtClean="0">
                <a:solidFill>
                  <a:srgbClr val="FF0000"/>
                </a:solidFill>
                <a:ea typeface="宋体" panose="02010600030101010101" pitchFamily="2" charset="-122"/>
              </a:rPr>
              <a:t>不完全</a:t>
            </a:r>
            <a:r>
              <a:rPr lang="zh-CN" altLang="en-US" b="1" dirty="0" smtClean="0">
                <a:ea typeface="宋体" panose="02010600030101010101" pitchFamily="2" charset="-122"/>
              </a:rPr>
              <a:t>: 缺少属性值, 缺少某些有趣的属性</a:t>
            </a:r>
            <a:r>
              <a:rPr lang="en-US" altLang="zh-CN" b="1" dirty="0" smtClean="0">
                <a:ea typeface="宋体" panose="02010600030101010101" pitchFamily="2" charset="-122"/>
              </a:rPr>
              <a:t>, </a:t>
            </a:r>
            <a:r>
              <a:rPr lang="zh-CN" altLang="en-US" b="1" dirty="0" smtClean="0">
                <a:ea typeface="宋体" panose="02010600030101010101" pitchFamily="2" charset="-122"/>
              </a:rPr>
              <a:t>或仅包含聚集数据</a:t>
            </a:r>
            <a:endParaRPr lang="en-US" altLang="zh-CN" b="1" dirty="0" smtClean="0">
              <a:ea typeface="宋体" panose="02010600030101010101" pitchFamily="2" charset="-122"/>
            </a:endParaRPr>
          </a:p>
          <a:p>
            <a:pPr lvl="2" eaLnBrk="1" hangingPunct="1"/>
            <a:r>
              <a:rPr lang="zh-CN" altLang="en-US" b="1" dirty="0" smtClean="0">
                <a:ea typeface="宋体" panose="02010600030101010101" pitchFamily="2" charset="-122"/>
              </a:rPr>
              <a:t>例, </a:t>
            </a:r>
            <a:r>
              <a:rPr lang="en-US" altLang="zh-CN" b="1" dirty="0" smtClean="0">
                <a:ea typeface="宋体" panose="02010600030101010101" pitchFamily="2" charset="-122"/>
              </a:rPr>
              <a:t>occupation=“”</a:t>
            </a:r>
          </a:p>
          <a:p>
            <a:pPr lvl="1" eaLnBrk="1" hangingPunct="1"/>
            <a:r>
              <a:rPr lang="zh-CN" altLang="en-US" b="1" dirty="0" smtClean="0">
                <a:solidFill>
                  <a:srgbClr val="FF0000"/>
                </a:solidFill>
                <a:ea typeface="宋体" panose="02010600030101010101" pitchFamily="2" charset="-122"/>
              </a:rPr>
              <a:t>噪音</a:t>
            </a:r>
            <a:r>
              <a:rPr lang="zh-CN" altLang="en-US" b="1" dirty="0" smtClean="0">
                <a:ea typeface="宋体" panose="02010600030101010101" pitchFamily="2" charset="-122"/>
              </a:rPr>
              <a:t>: 包含错误或孤立点</a:t>
            </a:r>
          </a:p>
          <a:p>
            <a:pPr lvl="2" eaLnBrk="1" hangingPunct="1"/>
            <a:r>
              <a:rPr lang="zh-CN" altLang="en-US" b="1" dirty="0" smtClean="0">
                <a:ea typeface="宋体" panose="02010600030101010101" pitchFamily="2" charset="-122"/>
              </a:rPr>
              <a:t>例, </a:t>
            </a:r>
            <a:r>
              <a:rPr lang="en-US" altLang="zh-CN" b="1" dirty="0" smtClean="0">
                <a:ea typeface="宋体" panose="02010600030101010101" pitchFamily="2" charset="-122"/>
              </a:rPr>
              <a:t>Salary=“-10”</a:t>
            </a:r>
          </a:p>
          <a:p>
            <a:pPr lvl="1" eaLnBrk="1" hangingPunct="1"/>
            <a:r>
              <a:rPr lang="zh-CN" altLang="en-US" b="1" dirty="0" smtClean="0">
                <a:solidFill>
                  <a:srgbClr val="FF0000"/>
                </a:solidFill>
                <a:ea typeface="宋体" panose="02010600030101010101" pitchFamily="2" charset="-122"/>
              </a:rPr>
              <a:t>不一致</a:t>
            </a:r>
            <a:r>
              <a:rPr lang="zh-CN" altLang="en-US" b="1" dirty="0" smtClean="0">
                <a:ea typeface="宋体" panose="02010600030101010101" pitchFamily="2" charset="-122"/>
              </a:rPr>
              <a:t>: 编码或名字存在差异</a:t>
            </a:r>
            <a:endParaRPr lang="en-US" altLang="zh-CN" b="1" dirty="0" smtClean="0">
              <a:ea typeface="宋体" panose="02010600030101010101" pitchFamily="2" charset="-122"/>
            </a:endParaRPr>
          </a:p>
          <a:p>
            <a:pPr lvl="2" eaLnBrk="1" hangingPunct="1"/>
            <a:r>
              <a:rPr lang="zh-CN" altLang="en-US" b="1" dirty="0" smtClean="0">
                <a:ea typeface="宋体" panose="02010600030101010101" pitchFamily="2" charset="-122"/>
              </a:rPr>
              <a:t>例, </a:t>
            </a:r>
            <a:r>
              <a:rPr lang="en-US" altLang="zh-CN" b="1" dirty="0" smtClean="0">
                <a:ea typeface="宋体" panose="02010600030101010101" pitchFamily="2" charset="-122"/>
              </a:rPr>
              <a:t>Age=“42” Birthday=“03/07/2010”</a:t>
            </a:r>
          </a:p>
          <a:p>
            <a:pPr lvl="2" eaLnBrk="1" hangingPunct="1"/>
            <a:r>
              <a:rPr lang="zh-CN" altLang="en-US" b="1" dirty="0" smtClean="0">
                <a:ea typeface="宋体" panose="02010600030101010101" pitchFamily="2" charset="-122"/>
              </a:rPr>
              <a:t>例, 以前的等级 “1,2,3”, 现在的等级 “</a:t>
            </a:r>
            <a:r>
              <a:rPr lang="en-US" altLang="zh-CN" b="1" dirty="0" smtClean="0">
                <a:ea typeface="宋体" panose="02010600030101010101" pitchFamily="2" charset="-122"/>
              </a:rPr>
              <a:t>A, B, C”</a:t>
            </a:r>
          </a:p>
          <a:p>
            <a:pPr lvl="2" eaLnBrk="1" hangingPunct="1"/>
            <a:r>
              <a:rPr lang="zh-CN" altLang="en-US" b="1" dirty="0" smtClean="0">
                <a:ea typeface="宋体" panose="02010600030101010101" pitchFamily="2" charset="-122"/>
              </a:rPr>
              <a:t>例, 重复记录间的差异</a:t>
            </a:r>
          </a:p>
        </p:txBody>
      </p:sp>
    </p:spTree>
    <p:extLst>
      <p:ext uri="{BB962C8B-B14F-4D97-AF65-F5344CB8AC3E}">
        <p14:creationId xmlns:p14="http://schemas.microsoft.com/office/powerpoint/2010/main" val="1957598596"/>
      </p:ext>
    </p:extLst>
  </p:cSld>
  <p:clrMapOvr>
    <a:masterClrMapping/>
  </p:clrMapOvr>
  <p:transition>
    <p:checke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206733" y="45443"/>
            <a:ext cx="7772400" cy="848032"/>
          </a:xfrm>
        </p:spPr>
        <p:txBody>
          <a:bodyPr/>
          <a:lstStyle/>
          <a:p>
            <a:r>
              <a:rPr lang="zh-CN" altLang="en-US" dirty="0" smtClean="0"/>
              <a:t>分箱法光滑数据</a:t>
            </a:r>
          </a:p>
        </p:txBody>
      </p:sp>
      <p:sp>
        <p:nvSpPr>
          <p:cNvPr id="6" name="Rectangle 3"/>
          <p:cNvSpPr txBox="1">
            <a:spLocks noChangeArrowheads="1"/>
          </p:cNvSpPr>
          <p:nvPr/>
        </p:nvSpPr>
        <p:spPr>
          <a:xfrm>
            <a:off x="368965" y="902047"/>
            <a:ext cx="8583612" cy="5964525"/>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FontTx/>
              <a:buNone/>
            </a:pPr>
            <a:r>
              <a:rPr lang="zh-CN" altLang="en-US" sz="2200" dirty="0" smtClean="0">
                <a:ea typeface="宋体" panose="02010600030101010101" pitchFamily="2" charset="-122"/>
              </a:rPr>
              <a:t>*  </a:t>
            </a:r>
            <a:r>
              <a:rPr lang="en-US" altLang="zh-CN" sz="2200" b="1" dirty="0" smtClean="0">
                <a:ea typeface="宋体" panose="02010600030101010101" pitchFamily="2" charset="-122"/>
              </a:rPr>
              <a:t>Sorted data for price (in dollars): 4, 8, 9, 15, 21, 21, 24, 25, 26, 28, 29, 34</a:t>
            </a:r>
          </a:p>
          <a:p>
            <a:pPr>
              <a:buFontTx/>
              <a:buNone/>
            </a:pPr>
            <a:r>
              <a:rPr lang="en-US" altLang="zh-CN" sz="2200" dirty="0" smtClean="0">
                <a:ea typeface="宋体" panose="02010600030101010101" pitchFamily="2" charset="-122"/>
              </a:rPr>
              <a:t>*  </a:t>
            </a:r>
            <a:r>
              <a:rPr lang="en-US" altLang="zh-CN" sz="2200" b="1" dirty="0" smtClean="0">
                <a:ea typeface="宋体" panose="02010600030101010101" pitchFamily="2" charset="-122"/>
              </a:rPr>
              <a:t>Partition into (</a:t>
            </a:r>
            <a:r>
              <a:rPr lang="en-US" altLang="zh-CN" sz="2200" b="1" dirty="0" err="1" smtClean="0">
                <a:ea typeface="宋体" panose="02010600030101010101" pitchFamily="2" charset="-122"/>
              </a:rPr>
              <a:t>equi</a:t>
            </a:r>
            <a:r>
              <a:rPr lang="en-US" altLang="zh-CN" sz="2200" b="1" dirty="0" smtClean="0">
                <a:ea typeface="宋体" panose="02010600030101010101" pitchFamily="2" charset="-122"/>
              </a:rPr>
              <a:t>-depth) bins</a:t>
            </a:r>
            <a:r>
              <a:rPr lang="en-US" altLang="zh-CN" sz="2200" dirty="0" smtClean="0">
                <a:ea typeface="宋体" panose="02010600030101010101" pitchFamily="2" charset="-122"/>
              </a:rPr>
              <a:t>:</a:t>
            </a:r>
          </a:p>
          <a:p>
            <a:pPr>
              <a:buFontTx/>
              <a:buNone/>
            </a:pPr>
            <a:r>
              <a:rPr lang="en-US" altLang="zh-CN" sz="2200" dirty="0" smtClean="0">
                <a:ea typeface="宋体" panose="02010600030101010101" pitchFamily="2" charset="-122"/>
              </a:rPr>
              <a:t>      </a:t>
            </a:r>
            <a:r>
              <a:rPr lang="en-US" altLang="zh-CN" sz="2200" b="1" dirty="0" smtClean="0">
                <a:solidFill>
                  <a:srgbClr val="0000CC"/>
                </a:solidFill>
                <a:ea typeface="宋体" panose="02010600030101010101" pitchFamily="2" charset="-122"/>
              </a:rPr>
              <a:t>- Bin 1: </a:t>
            </a:r>
            <a:r>
              <a:rPr lang="en-US" altLang="zh-CN" sz="2200" dirty="0" smtClean="0">
                <a:ea typeface="宋体" panose="02010600030101010101" pitchFamily="2" charset="-122"/>
              </a:rPr>
              <a:t>4, 8, 9, 15</a:t>
            </a:r>
          </a:p>
          <a:p>
            <a:pPr>
              <a:buFontTx/>
              <a:buNone/>
            </a:pPr>
            <a:r>
              <a:rPr lang="en-US" altLang="zh-CN" sz="2200" dirty="0" smtClean="0">
                <a:ea typeface="宋体" panose="02010600030101010101" pitchFamily="2" charset="-122"/>
              </a:rPr>
              <a:t>      - </a:t>
            </a:r>
            <a:r>
              <a:rPr lang="en-US" altLang="zh-CN" sz="2200" b="1" dirty="0" smtClean="0">
                <a:solidFill>
                  <a:srgbClr val="0000CC"/>
                </a:solidFill>
                <a:ea typeface="宋体" panose="02010600030101010101" pitchFamily="2" charset="-122"/>
              </a:rPr>
              <a:t>Bin 2</a:t>
            </a:r>
            <a:r>
              <a:rPr lang="en-US" altLang="zh-CN" sz="2200" dirty="0" smtClean="0">
                <a:solidFill>
                  <a:srgbClr val="0000CC"/>
                </a:solidFill>
                <a:ea typeface="宋体" panose="02010600030101010101" pitchFamily="2" charset="-122"/>
              </a:rPr>
              <a:t>:</a:t>
            </a:r>
            <a:r>
              <a:rPr lang="en-US" altLang="zh-CN" sz="2200" dirty="0" smtClean="0">
                <a:ea typeface="宋体" panose="02010600030101010101" pitchFamily="2" charset="-122"/>
              </a:rPr>
              <a:t> 21, 21, 24, 25</a:t>
            </a:r>
          </a:p>
          <a:p>
            <a:pPr>
              <a:buFontTx/>
              <a:buNone/>
            </a:pPr>
            <a:r>
              <a:rPr lang="en-US" altLang="zh-CN" sz="2200" dirty="0" smtClean="0">
                <a:ea typeface="宋体" panose="02010600030101010101" pitchFamily="2" charset="-122"/>
              </a:rPr>
              <a:t>      </a:t>
            </a:r>
            <a:r>
              <a:rPr lang="en-US" altLang="zh-CN" sz="2200" b="1" dirty="0" smtClean="0">
                <a:ea typeface="宋体" panose="02010600030101010101" pitchFamily="2" charset="-122"/>
              </a:rPr>
              <a:t>- </a:t>
            </a:r>
            <a:r>
              <a:rPr lang="en-US" altLang="zh-CN" sz="2200" b="1" dirty="0" smtClean="0">
                <a:solidFill>
                  <a:srgbClr val="0000CC"/>
                </a:solidFill>
                <a:ea typeface="宋体" panose="02010600030101010101" pitchFamily="2" charset="-122"/>
              </a:rPr>
              <a:t>Bin 3</a:t>
            </a:r>
            <a:r>
              <a:rPr lang="en-US" altLang="zh-CN" sz="2200" dirty="0" smtClean="0">
                <a:solidFill>
                  <a:srgbClr val="0000CC"/>
                </a:solidFill>
                <a:ea typeface="宋体" panose="02010600030101010101" pitchFamily="2" charset="-122"/>
              </a:rPr>
              <a:t>:</a:t>
            </a:r>
            <a:r>
              <a:rPr lang="en-US" altLang="zh-CN" sz="2200" dirty="0" smtClean="0">
                <a:ea typeface="宋体" panose="02010600030101010101" pitchFamily="2" charset="-122"/>
              </a:rPr>
              <a:t> 26, 28, 29, 34</a:t>
            </a:r>
          </a:p>
          <a:p>
            <a:pPr>
              <a:buFontTx/>
              <a:buNone/>
            </a:pPr>
            <a:r>
              <a:rPr lang="en-US" altLang="zh-CN" sz="2200" dirty="0" smtClean="0">
                <a:ea typeface="宋体" panose="02010600030101010101" pitchFamily="2" charset="-122"/>
              </a:rPr>
              <a:t>*  </a:t>
            </a:r>
            <a:r>
              <a:rPr lang="en-US" altLang="zh-CN" sz="2200" b="1" dirty="0" smtClean="0">
                <a:ea typeface="宋体" panose="02010600030101010101" pitchFamily="2" charset="-122"/>
              </a:rPr>
              <a:t>Smoothing by bin means:</a:t>
            </a:r>
          </a:p>
          <a:p>
            <a:pPr>
              <a:buFontTx/>
              <a:buNone/>
            </a:pPr>
            <a:r>
              <a:rPr lang="en-US" altLang="zh-CN" sz="2200" dirty="0" smtClean="0">
                <a:ea typeface="宋体" panose="02010600030101010101" pitchFamily="2" charset="-122"/>
              </a:rPr>
              <a:t>      - </a:t>
            </a:r>
            <a:r>
              <a:rPr lang="en-US" altLang="zh-CN" sz="2200" b="1" dirty="0" smtClean="0">
                <a:solidFill>
                  <a:srgbClr val="0000CC"/>
                </a:solidFill>
                <a:ea typeface="宋体" panose="02010600030101010101" pitchFamily="2" charset="-122"/>
              </a:rPr>
              <a:t>Bin 1:</a:t>
            </a:r>
            <a:r>
              <a:rPr lang="en-US" altLang="zh-CN" sz="2200" dirty="0" smtClean="0">
                <a:ea typeface="宋体" panose="02010600030101010101" pitchFamily="2" charset="-122"/>
              </a:rPr>
              <a:t> 9, 9, 9, 9</a:t>
            </a:r>
          </a:p>
          <a:p>
            <a:pPr>
              <a:buFontTx/>
              <a:buNone/>
            </a:pPr>
            <a:r>
              <a:rPr lang="en-US" altLang="zh-CN" sz="2200" dirty="0" smtClean="0">
                <a:ea typeface="宋体" panose="02010600030101010101" pitchFamily="2" charset="-122"/>
              </a:rPr>
              <a:t>      - </a:t>
            </a:r>
            <a:r>
              <a:rPr lang="en-US" altLang="zh-CN" sz="2200" b="1" dirty="0" smtClean="0">
                <a:solidFill>
                  <a:srgbClr val="0000CC"/>
                </a:solidFill>
                <a:ea typeface="宋体" panose="02010600030101010101" pitchFamily="2" charset="-122"/>
              </a:rPr>
              <a:t>Bin 2:</a:t>
            </a:r>
            <a:r>
              <a:rPr lang="en-US" altLang="zh-CN" sz="2200" dirty="0" smtClean="0">
                <a:ea typeface="宋体" panose="02010600030101010101" pitchFamily="2" charset="-122"/>
              </a:rPr>
              <a:t> 23, 23, 23, 23</a:t>
            </a:r>
          </a:p>
          <a:p>
            <a:pPr>
              <a:buFontTx/>
              <a:buNone/>
            </a:pPr>
            <a:r>
              <a:rPr lang="en-US" altLang="zh-CN" sz="2200" dirty="0" smtClean="0">
                <a:ea typeface="宋体" panose="02010600030101010101" pitchFamily="2" charset="-122"/>
              </a:rPr>
              <a:t>      - </a:t>
            </a:r>
            <a:r>
              <a:rPr lang="en-US" altLang="zh-CN" sz="2200" b="1" dirty="0" smtClean="0">
                <a:solidFill>
                  <a:srgbClr val="0000CC"/>
                </a:solidFill>
                <a:ea typeface="宋体" panose="02010600030101010101" pitchFamily="2" charset="-122"/>
              </a:rPr>
              <a:t>Bin 3:</a:t>
            </a:r>
            <a:r>
              <a:rPr lang="en-US" altLang="zh-CN" sz="2200" dirty="0" smtClean="0">
                <a:ea typeface="宋体" panose="02010600030101010101" pitchFamily="2" charset="-122"/>
              </a:rPr>
              <a:t> 29, 29, 29, 29</a:t>
            </a:r>
          </a:p>
          <a:p>
            <a:pPr>
              <a:buFontTx/>
              <a:buNone/>
            </a:pPr>
            <a:r>
              <a:rPr lang="en-US" altLang="zh-CN" sz="2200" dirty="0" smtClean="0">
                <a:ea typeface="宋体" panose="02010600030101010101" pitchFamily="2" charset="-122"/>
              </a:rPr>
              <a:t>*  </a:t>
            </a:r>
            <a:r>
              <a:rPr lang="en-US" altLang="zh-CN" sz="2200" b="1" dirty="0" smtClean="0">
                <a:ea typeface="宋体" panose="02010600030101010101" pitchFamily="2" charset="-122"/>
              </a:rPr>
              <a:t>Smoothing by bin boundaries:</a:t>
            </a:r>
          </a:p>
          <a:p>
            <a:pPr>
              <a:buFontTx/>
              <a:buNone/>
            </a:pPr>
            <a:r>
              <a:rPr lang="en-US" altLang="zh-CN" sz="2200" dirty="0" smtClean="0">
                <a:ea typeface="宋体" panose="02010600030101010101" pitchFamily="2" charset="-122"/>
              </a:rPr>
              <a:t>      - </a:t>
            </a:r>
            <a:r>
              <a:rPr lang="en-US" altLang="zh-CN" sz="2200" b="1" dirty="0" smtClean="0">
                <a:solidFill>
                  <a:srgbClr val="0000CC"/>
                </a:solidFill>
                <a:ea typeface="宋体" panose="02010600030101010101" pitchFamily="2" charset="-122"/>
              </a:rPr>
              <a:t>Bin 1:</a:t>
            </a:r>
            <a:r>
              <a:rPr lang="en-US" altLang="zh-CN" sz="2200" dirty="0" smtClean="0">
                <a:ea typeface="宋体" panose="02010600030101010101" pitchFamily="2" charset="-122"/>
              </a:rPr>
              <a:t> 4, 4, 4, 15</a:t>
            </a:r>
          </a:p>
          <a:p>
            <a:pPr>
              <a:buFontTx/>
              <a:buNone/>
            </a:pPr>
            <a:r>
              <a:rPr lang="en-US" altLang="zh-CN" sz="2200" dirty="0" smtClean="0">
                <a:ea typeface="宋体" panose="02010600030101010101" pitchFamily="2" charset="-122"/>
              </a:rPr>
              <a:t>      - </a:t>
            </a:r>
            <a:r>
              <a:rPr lang="en-US" altLang="zh-CN" sz="2200" b="1" dirty="0" smtClean="0">
                <a:solidFill>
                  <a:srgbClr val="0000CC"/>
                </a:solidFill>
                <a:ea typeface="宋体" panose="02010600030101010101" pitchFamily="2" charset="-122"/>
              </a:rPr>
              <a:t>Bin 2:</a:t>
            </a:r>
            <a:r>
              <a:rPr lang="en-US" altLang="zh-CN" sz="2200" dirty="0" smtClean="0">
                <a:ea typeface="宋体" panose="02010600030101010101" pitchFamily="2" charset="-122"/>
              </a:rPr>
              <a:t> 21, 21, 25, 25</a:t>
            </a:r>
          </a:p>
          <a:p>
            <a:pPr>
              <a:buFontTx/>
              <a:buNone/>
            </a:pPr>
            <a:r>
              <a:rPr lang="en-US" altLang="zh-CN" sz="2200" dirty="0" smtClean="0">
                <a:ea typeface="宋体" panose="02010600030101010101" pitchFamily="2" charset="-122"/>
              </a:rPr>
              <a:t>      </a:t>
            </a:r>
            <a:r>
              <a:rPr lang="en-US" altLang="zh-CN" sz="2200" b="1" dirty="0" smtClean="0">
                <a:solidFill>
                  <a:srgbClr val="0000CC"/>
                </a:solidFill>
                <a:ea typeface="宋体" panose="02010600030101010101" pitchFamily="2" charset="-122"/>
              </a:rPr>
              <a:t>- Bin 3: </a:t>
            </a:r>
            <a:r>
              <a:rPr lang="en-US" altLang="zh-CN" sz="2200" dirty="0" smtClean="0">
                <a:ea typeface="宋体" panose="02010600030101010101" pitchFamily="2" charset="-122"/>
              </a:rPr>
              <a:t>26, 26, 26, 34</a:t>
            </a:r>
          </a:p>
        </p:txBody>
      </p:sp>
    </p:spTree>
    <p:extLst>
      <p:ext uri="{BB962C8B-B14F-4D97-AF65-F5344CB8AC3E}">
        <p14:creationId xmlns:p14="http://schemas.microsoft.com/office/powerpoint/2010/main" val="107414914"/>
      </p:ext>
    </p:extLst>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a:xfrm>
            <a:off x="752168" y="1138084"/>
            <a:ext cx="7772400" cy="4572000"/>
          </a:xfrm>
        </p:spPr>
        <p:txBody>
          <a:bodyPr/>
          <a:lstStyle/>
          <a:p>
            <a:pPr eaLnBrk="1" hangingPunct="1">
              <a:lnSpc>
                <a:spcPct val="120000"/>
              </a:lnSpc>
            </a:pPr>
            <a:r>
              <a:rPr lang="zh-CN" altLang="en-US" sz="3600" b="1" dirty="0" smtClean="0">
                <a:latin typeface="宋体" charset="-122"/>
              </a:rPr>
              <a:t>回归</a:t>
            </a:r>
            <a:r>
              <a:rPr lang="zh-CN" altLang="en-US" sz="3600" dirty="0" smtClean="0">
                <a:latin typeface="宋体" charset="-122"/>
              </a:rPr>
              <a:t>：用一个函数（回归函数）拟合数据来光滑数据。</a:t>
            </a:r>
          </a:p>
          <a:p>
            <a:pPr lvl="2">
              <a:lnSpc>
                <a:spcPct val="120000"/>
              </a:lnSpc>
            </a:pPr>
            <a:r>
              <a:rPr lang="zh-CN" altLang="en-US" sz="3200" dirty="0" smtClean="0">
                <a:latin typeface="宋体" charset="-122"/>
              </a:rPr>
              <a:t>线性回归</a:t>
            </a:r>
          </a:p>
          <a:p>
            <a:pPr lvl="2">
              <a:lnSpc>
                <a:spcPct val="120000"/>
              </a:lnSpc>
            </a:pPr>
            <a:r>
              <a:rPr lang="zh-CN" altLang="en-US" sz="3200" dirty="0" smtClean="0">
                <a:latin typeface="宋体" charset="-122"/>
              </a:rPr>
              <a:t>多元线性回归</a:t>
            </a:r>
          </a:p>
          <a:p>
            <a:pPr eaLnBrk="1" hangingPunct="1">
              <a:lnSpc>
                <a:spcPct val="120000"/>
              </a:lnSpc>
            </a:pPr>
            <a:r>
              <a:rPr lang="zh-CN" altLang="en-US" sz="3600" b="1" dirty="0" smtClean="0">
                <a:latin typeface="宋体" charset="-122"/>
              </a:rPr>
              <a:t>聚类</a:t>
            </a:r>
            <a:r>
              <a:rPr lang="zh-CN" altLang="en-US" sz="3600" dirty="0" smtClean="0">
                <a:latin typeface="宋体" charset="-122"/>
              </a:rPr>
              <a:t>：将类似的值聚集为簇。检测离群点</a:t>
            </a:r>
          </a:p>
        </p:txBody>
      </p:sp>
      <p:sp>
        <p:nvSpPr>
          <p:cNvPr id="5" name="Rectangle 4"/>
          <p:cNvSpPr>
            <a:spLocks noChangeArrowheads="1"/>
          </p:cNvSpPr>
          <p:nvPr/>
        </p:nvSpPr>
        <p:spPr bwMode="auto">
          <a:xfrm>
            <a:off x="603504" y="183587"/>
            <a:ext cx="7685090" cy="708025"/>
          </a:xfrm>
          <a:prstGeom prst="rect">
            <a:avLst/>
          </a:prstGeom>
          <a:noFill/>
          <a:ln w="9525" algn="ctr">
            <a:noFill/>
            <a:miter lim="800000"/>
            <a:headEnd/>
            <a:tailEnd/>
          </a:ln>
          <a:effectLst/>
        </p:spPr>
        <p:txBody>
          <a:bodyPr anchor="b"/>
          <a:lstStyle/>
          <a:p>
            <a:pPr eaLnBrk="0" hangingPunct="0"/>
            <a:r>
              <a:rPr lang="en-US" altLang="zh-CN" sz="3600" b="1" dirty="0" smtClean="0">
                <a:solidFill>
                  <a:schemeClr val="tx2"/>
                </a:solidFill>
              </a:rPr>
              <a:t>(2)</a:t>
            </a:r>
            <a:r>
              <a:rPr lang="zh-CN" altLang="en-US" sz="3600" b="1" dirty="0" smtClean="0">
                <a:solidFill>
                  <a:schemeClr val="tx2"/>
                </a:solidFill>
              </a:rPr>
              <a:t> </a:t>
            </a:r>
            <a:r>
              <a:rPr lang="zh-CN" altLang="en-US" sz="3600" b="1" dirty="0">
                <a:solidFill>
                  <a:schemeClr val="tx2"/>
                </a:solidFill>
              </a:rPr>
              <a:t>噪声</a:t>
            </a:r>
            <a:r>
              <a:rPr lang="zh-CN" altLang="en-US" sz="3600" b="1" dirty="0" smtClean="0">
                <a:solidFill>
                  <a:schemeClr val="tx2"/>
                </a:solidFill>
              </a:rPr>
              <a:t>数据</a:t>
            </a:r>
            <a:r>
              <a:rPr lang="en-US" altLang="zh-CN" sz="3600" b="1" dirty="0" smtClean="0">
                <a:solidFill>
                  <a:schemeClr val="tx2"/>
                </a:solidFill>
              </a:rPr>
              <a:t>-</a:t>
            </a:r>
            <a:r>
              <a:rPr lang="zh-CN" altLang="en-US" sz="3600" b="1" dirty="0" smtClean="0">
                <a:solidFill>
                  <a:srgbClr val="0000CC"/>
                </a:solidFill>
              </a:rPr>
              <a:t>如何处理噪音数据？</a:t>
            </a:r>
            <a:endParaRPr lang="en-US" altLang="zh-CN" sz="3600" b="1" dirty="0">
              <a:solidFill>
                <a:srgbClr val="0000CC"/>
              </a:solidFill>
            </a:endParaRPr>
          </a:p>
        </p:txBody>
      </p:sp>
    </p:spTree>
    <p:extLst>
      <p:ext uri="{BB962C8B-B14F-4D97-AF65-F5344CB8AC3E}">
        <p14:creationId xmlns:p14="http://schemas.microsoft.com/office/powerpoint/2010/main" val="32738532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73715" y="186532"/>
            <a:ext cx="6151563" cy="865188"/>
          </a:xfrm>
        </p:spPr>
        <p:txBody>
          <a:bodyPr/>
          <a:lstStyle/>
          <a:p>
            <a:r>
              <a:rPr lang="zh-CN" altLang="en-US" dirty="0" smtClean="0"/>
              <a:t>回归</a:t>
            </a:r>
            <a:r>
              <a:rPr lang="en-US" altLang="zh-CN" dirty="0" smtClean="0"/>
              <a:t>Regression</a:t>
            </a:r>
          </a:p>
        </p:txBody>
      </p:sp>
      <p:sp>
        <p:nvSpPr>
          <p:cNvPr id="97283" name="Line 3"/>
          <p:cNvSpPr>
            <a:spLocks noChangeShapeType="1"/>
          </p:cNvSpPr>
          <p:nvPr/>
        </p:nvSpPr>
        <p:spPr bwMode="auto">
          <a:xfrm>
            <a:off x="1306513" y="4392613"/>
            <a:ext cx="6923087" cy="0"/>
          </a:xfrm>
          <a:prstGeom prst="line">
            <a:avLst/>
          </a:prstGeom>
          <a:noFill/>
          <a:ln w="9525">
            <a:solidFill>
              <a:schemeClr val="tx1"/>
            </a:solidFill>
            <a:round/>
            <a:headEnd/>
            <a:tailEnd type="triangle" w="med" len="med"/>
          </a:ln>
          <a:effectLst/>
        </p:spPr>
        <p:txBody>
          <a:bodyPr/>
          <a:lstStyle/>
          <a:p>
            <a:endParaRPr lang="zh-CN" altLang="en-US"/>
          </a:p>
        </p:txBody>
      </p:sp>
      <p:sp>
        <p:nvSpPr>
          <p:cNvPr id="97284" name="Line 4"/>
          <p:cNvSpPr>
            <a:spLocks noChangeShapeType="1"/>
          </p:cNvSpPr>
          <p:nvPr/>
        </p:nvSpPr>
        <p:spPr bwMode="auto">
          <a:xfrm flipV="1">
            <a:off x="4556125" y="1633538"/>
            <a:ext cx="0" cy="4702175"/>
          </a:xfrm>
          <a:prstGeom prst="line">
            <a:avLst/>
          </a:prstGeom>
          <a:noFill/>
          <a:ln w="9525">
            <a:solidFill>
              <a:schemeClr val="tx1"/>
            </a:solidFill>
            <a:round/>
            <a:headEnd/>
            <a:tailEnd type="triangle" w="med" len="med"/>
          </a:ln>
          <a:effectLst/>
        </p:spPr>
        <p:txBody>
          <a:bodyPr/>
          <a:lstStyle/>
          <a:p>
            <a:endParaRPr lang="zh-CN" altLang="en-US"/>
          </a:p>
        </p:txBody>
      </p:sp>
      <p:sp>
        <p:nvSpPr>
          <p:cNvPr id="97285" name="Oval 5"/>
          <p:cNvSpPr>
            <a:spLocks noChangeArrowheads="1"/>
          </p:cNvSpPr>
          <p:nvPr/>
        </p:nvSpPr>
        <p:spPr bwMode="auto">
          <a:xfrm flipV="1">
            <a:off x="5942013" y="3303588"/>
            <a:ext cx="42862" cy="4286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97286" name="Oval 6"/>
          <p:cNvSpPr>
            <a:spLocks noChangeArrowheads="1"/>
          </p:cNvSpPr>
          <p:nvPr/>
        </p:nvSpPr>
        <p:spPr bwMode="auto">
          <a:xfrm flipV="1">
            <a:off x="5524500" y="3408363"/>
            <a:ext cx="42863" cy="4286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97287" name="Oval 7"/>
          <p:cNvSpPr>
            <a:spLocks noChangeArrowheads="1"/>
          </p:cNvSpPr>
          <p:nvPr/>
        </p:nvSpPr>
        <p:spPr bwMode="auto">
          <a:xfrm flipV="1">
            <a:off x="5349875" y="2484438"/>
            <a:ext cx="42863" cy="4286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97288" name="Oval 8"/>
          <p:cNvSpPr>
            <a:spLocks noChangeArrowheads="1"/>
          </p:cNvSpPr>
          <p:nvPr/>
        </p:nvSpPr>
        <p:spPr bwMode="auto">
          <a:xfrm flipV="1">
            <a:off x="5175250" y="3876675"/>
            <a:ext cx="42863" cy="42863"/>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97289" name="Oval 9"/>
          <p:cNvSpPr>
            <a:spLocks noChangeArrowheads="1"/>
          </p:cNvSpPr>
          <p:nvPr/>
        </p:nvSpPr>
        <p:spPr bwMode="auto">
          <a:xfrm flipV="1">
            <a:off x="6046788" y="2951163"/>
            <a:ext cx="42862" cy="4286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97290" name="Oval 10"/>
          <p:cNvSpPr>
            <a:spLocks noChangeArrowheads="1"/>
          </p:cNvSpPr>
          <p:nvPr/>
        </p:nvSpPr>
        <p:spPr bwMode="auto">
          <a:xfrm flipV="1">
            <a:off x="6248400" y="2678113"/>
            <a:ext cx="42863" cy="4286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97291" name="Oval 11"/>
          <p:cNvSpPr>
            <a:spLocks noChangeArrowheads="1"/>
          </p:cNvSpPr>
          <p:nvPr/>
        </p:nvSpPr>
        <p:spPr bwMode="auto">
          <a:xfrm flipV="1">
            <a:off x="4816475" y="3973513"/>
            <a:ext cx="42863" cy="4286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97292" name="Oval 12"/>
          <p:cNvSpPr>
            <a:spLocks noChangeArrowheads="1"/>
          </p:cNvSpPr>
          <p:nvPr/>
        </p:nvSpPr>
        <p:spPr bwMode="auto">
          <a:xfrm flipV="1">
            <a:off x="6569075" y="2673350"/>
            <a:ext cx="42863" cy="42863"/>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97293" name="Oval 13"/>
          <p:cNvSpPr>
            <a:spLocks noChangeArrowheads="1"/>
          </p:cNvSpPr>
          <p:nvPr/>
        </p:nvSpPr>
        <p:spPr bwMode="auto">
          <a:xfrm flipV="1">
            <a:off x="6589713" y="2433638"/>
            <a:ext cx="42862" cy="4286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97294" name="Oval 14"/>
          <p:cNvSpPr>
            <a:spLocks noChangeArrowheads="1"/>
          </p:cNvSpPr>
          <p:nvPr/>
        </p:nvSpPr>
        <p:spPr bwMode="auto">
          <a:xfrm flipV="1">
            <a:off x="7004050" y="2406650"/>
            <a:ext cx="42863" cy="42863"/>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97295" name="Oval 15"/>
          <p:cNvSpPr>
            <a:spLocks noChangeArrowheads="1"/>
          </p:cNvSpPr>
          <p:nvPr/>
        </p:nvSpPr>
        <p:spPr bwMode="auto">
          <a:xfrm flipV="1">
            <a:off x="4772025" y="4240213"/>
            <a:ext cx="42863" cy="4286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97296" name="Oval 16"/>
          <p:cNvSpPr>
            <a:spLocks noChangeArrowheads="1"/>
          </p:cNvSpPr>
          <p:nvPr/>
        </p:nvSpPr>
        <p:spPr bwMode="auto">
          <a:xfrm flipV="1">
            <a:off x="6983413" y="2155825"/>
            <a:ext cx="42862" cy="42863"/>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97297" name="Oval 17"/>
          <p:cNvSpPr>
            <a:spLocks noChangeArrowheads="1"/>
          </p:cNvSpPr>
          <p:nvPr/>
        </p:nvSpPr>
        <p:spPr bwMode="auto">
          <a:xfrm flipV="1">
            <a:off x="7313613" y="2030413"/>
            <a:ext cx="42862" cy="4286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97298" name="Line 18"/>
          <p:cNvSpPr>
            <a:spLocks noChangeShapeType="1"/>
          </p:cNvSpPr>
          <p:nvPr/>
        </p:nvSpPr>
        <p:spPr bwMode="auto">
          <a:xfrm flipV="1">
            <a:off x="4538663" y="1943100"/>
            <a:ext cx="2906712" cy="2270125"/>
          </a:xfrm>
          <a:prstGeom prst="line">
            <a:avLst/>
          </a:prstGeom>
          <a:noFill/>
          <a:ln w="9525">
            <a:solidFill>
              <a:schemeClr val="tx2"/>
            </a:solidFill>
            <a:round/>
            <a:headEnd/>
            <a:tailEnd/>
          </a:ln>
          <a:effectLst/>
        </p:spPr>
        <p:txBody>
          <a:bodyPr/>
          <a:lstStyle/>
          <a:p>
            <a:endParaRPr lang="zh-CN" altLang="en-US"/>
          </a:p>
        </p:txBody>
      </p:sp>
      <p:sp>
        <p:nvSpPr>
          <p:cNvPr id="97299" name="Text Box 19"/>
          <p:cNvSpPr txBox="1">
            <a:spLocks noChangeArrowheads="1"/>
          </p:cNvSpPr>
          <p:nvPr/>
        </p:nvSpPr>
        <p:spPr bwMode="auto">
          <a:xfrm>
            <a:off x="8104188" y="4379913"/>
            <a:ext cx="336550" cy="457200"/>
          </a:xfrm>
          <a:prstGeom prst="rect">
            <a:avLst/>
          </a:prstGeom>
          <a:noFill/>
          <a:ln w="9525">
            <a:noFill/>
            <a:miter lim="800000"/>
            <a:headEnd/>
            <a:tailEnd/>
          </a:ln>
          <a:effectLst/>
        </p:spPr>
        <p:txBody>
          <a:bodyPr wrap="none">
            <a:spAutoFit/>
          </a:bodyPr>
          <a:lstStyle/>
          <a:p>
            <a:pPr eaLnBrk="0" hangingPunct="0"/>
            <a:r>
              <a:rPr lang="en-US" altLang="zh-CN" sz="2400">
                <a:latin typeface="Times New Roman" pitchFamily="18" charset="0"/>
              </a:rPr>
              <a:t>x</a:t>
            </a:r>
          </a:p>
        </p:txBody>
      </p:sp>
      <p:sp>
        <p:nvSpPr>
          <p:cNvPr id="97300" name="Text Box 20"/>
          <p:cNvSpPr txBox="1">
            <a:spLocks noChangeArrowheads="1"/>
          </p:cNvSpPr>
          <p:nvPr/>
        </p:nvSpPr>
        <p:spPr bwMode="auto">
          <a:xfrm>
            <a:off x="4757738" y="1455738"/>
            <a:ext cx="336550" cy="457200"/>
          </a:xfrm>
          <a:prstGeom prst="rect">
            <a:avLst/>
          </a:prstGeom>
          <a:noFill/>
          <a:ln w="9525">
            <a:noFill/>
            <a:miter lim="800000"/>
            <a:headEnd/>
            <a:tailEnd/>
          </a:ln>
          <a:effectLst/>
        </p:spPr>
        <p:txBody>
          <a:bodyPr wrap="none">
            <a:spAutoFit/>
          </a:bodyPr>
          <a:lstStyle/>
          <a:p>
            <a:pPr eaLnBrk="0" hangingPunct="0"/>
            <a:r>
              <a:rPr lang="en-US" altLang="zh-CN" sz="2400">
                <a:latin typeface="Times New Roman" pitchFamily="18" charset="0"/>
              </a:rPr>
              <a:t>y</a:t>
            </a:r>
          </a:p>
        </p:txBody>
      </p:sp>
      <p:sp>
        <p:nvSpPr>
          <p:cNvPr id="97301" name="Text Box 21"/>
          <p:cNvSpPr txBox="1">
            <a:spLocks noChangeArrowheads="1"/>
          </p:cNvSpPr>
          <p:nvPr/>
        </p:nvSpPr>
        <p:spPr bwMode="auto">
          <a:xfrm>
            <a:off x="6324600" y="3219450"/>
            <a:ext cx="1289050" cy="457200"/>
          </a:xfrm>
          <a:prstGeom prst="rect">
            <a:avLst/>
          </a:prstGeom>
          <a:noFill/>
          <a:ln w="9525">
            <a:noFill/>
            <a:miter lim="800000"/>
            <a:headEnd/>
            <a:tailEnd/>
          </a:ln>
          <a:effectLst/>
        </p:spPr>
        <p:txBody>
          <a:bodyPr wrap="none">
            <a:spAutoFit/>
          </a:bodyPr>
          <a:lstStyle/>
          <a:p>
            <a:pPr eaLnBrk="0" hangingPunct="0"/>
            <a:r>
              <a:rPr lang="en-US" altLang="zh-CN" sz="2400">
                <a:latin typeface="Times New Roman" pitchFamily="18" charset="0"/>
              </a:rPr>
              <a:t>y = x + 1</a:t>
            </a:r>
          </a:p>
        </p:txBody>
      </p:sp>
      <p:sp>
        <p:nvSpPr>
          <p:cNvPr id="97302" name="Line 22"/>
          <p:cNvSpPr>
            <a:spLocks noChangeShapeType="1"/>
          </p:cNvSpPr>
          <p:nvPr/>
        </p:nvSpPr>
        <p:spPr bwMode="auto">
          <a:xfrm>
            <a:off x="5372100" y="2498725"/>
            <a:ext cx="0" cy="1909763"/>
          </a:xfrm>
          <a:prstGeom prst="line">
            <a:avLst/>
          </a:prstGeom>
          <a:noFill/>
          <a:ln w="9525">
            <a:solidFill>
              <a:srgbClr val="006666"/>
            </a:solidFill>
            <a:prstDash val="dash"/>
            <a:round/>
            <a:headEnd/>
            <a:tailEnd/>
          </a:ln>
          <a:effectLst/>
        </p:spPr>
        <p:txBody>
          <a:bodyPr/>
          <a:lstStyle/>
          <a:p>
            <a:endParaRPr lang="zh-CN" altLang="en-US"/>
          </a:p>
        </p:txBody>
      </p:sp>
      <p:sp>
        <p:nvSpPr>
          <p:cNvPr id="97303" name="Line 23"/>
          <p:cNvSpPr>
            <a:spLocks noChangeShapeType="1"/>
          </p:cNvSpPr>
          <p:nvPr/>
        </p:nvSpPr>
        <p:spPr bwMode="auto">
          <a:xfrm flipH="1">
            <a:off x="4556125" y="2514600"/>
            <a:ext cx="800100" cy="0"/>
          </a:xfrm>
          <a:prstGeom prst="line">
            <a:avLst/>
          </a:prstGeom>
          <a:noFill/>
          <a:ln w="9525">
            <a:solidFill>
              <a:srgbClr val="006666"/>
            </a:solidFill>
            <a:prstDash val="dash"/>
            <a:round/>
            <a:headEnd/>
            <a:tailEnd/>
          </a:ln>
          <a:effectLst/>
        </p:spPr>
        <p:txBody>
          <a:bodyPr/>
          <a:lstStyle/>
          <a:p>
            <a:endParaRPr lang="zh-CN" altLang="en-US"/>
          </a:p>
        </p:txBody>
      </p:sp>
      <p:sp>
        <p:nvSpPr>
          <p:cNvPr id="97304" name="Line 24"/>
          <p:cNvSpPr>
            <a:spLocks noChangeShapeType="1"/>
          </p:cNvSpPr>
          <p:nvPr/>
        </p:nvSpPr>
        <p:spPr bwMode="auto">
          <a:xfrm flipH="1">
            <a:off x="4540250" y="3525838"/>
            <a:ext cx="815975" cy="0"/>
          </a:xfrm>
          <a:prstGeom prst="line">
            <a:avLst/>
          </a:prstGeom>
          <a:noFill/>
          <a:ln w="9525">
            <a:solidFill>
              <a:srgbClr val="006666"/>
            </a:solidFill>
            <a:prstDash val="dash"/>
            <a:round/>
            <a:headEnd/>
            <a:tailEnd/>
          </a:ln>
          <a:effectLst/>
        </p:spPr>
        <p:txBody>
          <a:bodyPr/>
          <a:lstStyle/>
          <a:p>
            <a:endParaRPr lang="zh-CN" altLang="en-US"/>
          </a:p>
        </p:txBody>
      </p:sp>
      <p:sp>
        <p:nvSpPr>
          <p:cNvPr id="97305" name="Text Box 25"/>
          <p:cNvSpPr txBox="1">
            <a:spLocks noChangeArrowheads="1"/>
          </p:cNvSpPr>
          <p:nvPr/>
        </p:nvSpPr>
        <p:spPr bwMode="auto">
          <a:xfrm>
            <a:off x="5295900" y="4411663"/>
            <a:ext cx="495300" cy="396875"/>
          </a:xfrm>
          <a:prstGeom prst="rect">
            <a:avLst/>
          </a:prstGeom>
          <a:noFill/>
          <a:ln w="9525">
            <a:noFill/>
            <a:miter lim="800000"/>
            <a:headEnd/>
            <a:tailEnd/>
          </a:ln>
          <a:effectLst/>
        </p:spPr>
        <p:txBody>
          <a:bodyPr wrap="none">
            <a:spAutoFit/>
          </a:bodyPr>
          <a:lstStyle/>
          <a:p>
            <a:pPr eaLnBrk="0" hangingPunct="0"/>
            <a:r>
              <a:rPr lang="en-US" altLang="zh-CN" sz="2000">
                <a:latin typeface="Times New Roman" pitchFamily="18" charset="0"/>
              </a:rPr>
              <a:t>X1</a:t>
            </a:r>
          </a:p>
        </p:txBody>
      </p:sp>
      <p:sp>
        <p:nvSpPr>
          <p:cNvPr id="97306" name="Text Box 26"/>
          <p:cNvSpPr txBox="1">
            <a:spLocks noChangeArrowheads="1"/>
          </p:cNvSpPr>
          <p:nvPr/>
        </p:nvSpPr>
        <p:spPr bwMode="auto">
          <a:xfrm>
            <a:off x="4071938" y="2322513"/>
            <a:ext cx="495300" cy="396875"/>
          </a:xfrm>
          <a:prstGeom prst="rect">
            <a:avLst/>
          </a:prstGeom>
          <a:noFill/>
          <a:ln w="9525">
            <a:noFill/>
            <a:miter lim="800000"/>
            <a:headEnd/>
            <a:tailEnd/>
          </a:ln>
          <a:effectLst/>
        </p:spPr>
        <p:txBody>
          <a:bodyPr wrap="none">
            <a:spAutoFit/>
          </a:bodyPr>
          <a:lstStyle/>
          <a:p>
            <a:pPr eaLnBrk="0" hangingPunct="0"/>
            <a:r>
              <a:rPr lang="en-US" altLang="zh-CN" sz="2000">
                <a:latin typeface="Times New Roman" pitchFamily="18" charset="0"/>
              </a:rPr>
              <a:t>Y1</a:t>
            </a:r>
          </a:p>
        </p:txBody>
      </p:sp>
      <p:sp>
        <p:nvSpPr>
          <p:cNvPr id="97307" name="Text Box 27"/>
          <p:cNvSpPr txBox="1">
            <a:spLocks noChangeArrowheads="1"/>
          </p:cNvSpPr>
          <p:nvPr/>
        </p:nvSpPr>
        <p:spPr bwMode="auto">
          <a:xfrm>
            <a:off x="4071938" y="3268663"/>
            <a:ext cx="579437" cy="396875"/>
          </a:xfrm>
          <a:prstGeom prst="rect">
            <a:avLst/>
          </a:prstGeom>
          <a:noFill/>
          <a:ln w="9525">
            <a:noFill/>
            <a:miter lim="800000"/>
            <a:headEnd/>
            <a:tailEnd/>
          </a:ln>
          <a:effectLst/>
        </p:spPr>
        <p:txBody>
          <a:bodyPr wrap="none">
            <a:spAutoFit/>
          </a:bodyPr>
          <a:lstStyle/>
          <a:p>
            <a:pPr eaLnBrk="0" hangingPunct="0"/>
            <a:r>
              <a:rPr lang="en-US" altLang="zh-CN" sz="2000">
                <a:latin typeface="Times New Roman" pitchFamily="18" charset="0"/>
              </a:rPr>
              <a:t>Y1’</a:t>
            </a:r>
          </a:p>
        </p:txBody>
      </p:sp>
    </p:spTree>
    <p:extLst>
      <p:ext uri="{BB962C8B-B14F-4D97-AF65-F5344CB8AC3E}">
        <p14:creationId xmlns:p14="http://schemas.microsoft.com/office/powerpoint/2010/main" val="4229111708"/>
      </p:ext>
    </p:extLst>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821532" y="214312"/>
            <a:ext cx="5272087" cy="865188"/>
          </a:xfrm>
        </p:spPr>
        <p:txBody>
          <a:bodyPr/>
          <a:lstStyle/>
          <a:p>
            <a:r>
              <a:rPr lang="zh-CN" altLang="en-US" dirty="0" smtClean="0"/>
              <a:t>聚类</a:t>
            </a:r>
            <a:r>
              <a:rPr lang="en-US" altLang="zh-CN" dirty="0" smtClean="0"/>
              <a:t>Cluster Analysis</a:t>
            </a:r>
          </a:p>
        </p:txBody>
      </p:sp>
      <p:sp>
        <p:nvSpPr>
          <p:cNvPr id="98307" name="AutoShape 3"/>
          <p:cNvSpPr>
            <a:spLocks noChangeArrowheads="1"/>
          </p:cNvSpPr>
          <p:nvPr/>
        </p:nvSpPr>
        <p:spPr bwMode="auto">
          <a:xfrm>
            <a:off x="6629400" y="5334000"/>
            <a:ext cx="142875" cy="146050"/>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08" name="AutoShape 4"/>
          <p:cNvSpPr>
            <a:spLocks noChangeArrowheads="1"/>
          </p:cNvSpPr>
          <p:nvPr/>
        </p:nvSpPr>
        <p:spPr bwMode="auto">
          <a:xfrm>
            <a:off x="3276600" y="5257800"/>
            <a:ext cx="142875" cy="146050"/>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09" name="AutoShape 5"/>
          <p:cNvSpPr>
            <a:spLocks noChangeArrowheads="1"/>
          </p:cNvSpPr>
          <p:nvPr/>
        </p:nvSpPr>
        <p:spPr bwMode="auto">
          <a:xfrm>
            <a:off x="6248400" y="2362200"/>
            <a:ext cx="142875" cy="146050"/>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grpSp>
        <p:nvGrpSpPr>
          <p:cNvPr id="2" name="Group 6"/>
          <p:cNvGrpSpPr>
            <a:grpSpLocks/>
          </p:cNvGrpSpPr>
          <p:nvPr/>
        </p:nvGrpSpPr>
        <p:grpSpPr bwMode="auto">
          <a:xfrm>
            <a:off x="4141788" y="4845050"/>
            <a:ext cx="173037" cy="173038"/>
            <a:chOff x="1900" y="3589"/>
            <a:chExt cx="109" cy="109"/>
          </a:xfrm>
        </p:grpSpPr>
        <p:sp>
          <p:nvSpPr>
            <p:cNvPr id="98311" name="Line 7"/>
            <p:cNvSpPr>
              <a:spLocks noChangeShapeType="1"/>
            </p:cNvSpPr>
            <p:nvPr/>
          </p:nvSpPr>
          <p:spPr bwMode="auto">
            <a:xfrm>
              <a:off x="1900" y="3637"/>
              <a:ext cx="109" cy="0"/>
            </a:xfrm>
            <a:prstGeom prst="line">
              <a:avLst/>
            </a:prstGeom>
            <a:noFill/>
            <a:ln w="9525">
              <a:solidFill>
                <a:schemeClr val="tx1"/>
              </a:solidFill>
              <a:round/>
              <a:headEnd/>
              <a:tailEnd/>
            </a:ln>
            <a:effectLst/>
          </p:spPr>
          <p:txBody>
            <a:bodyPr wrap="none" anchor="ctr"/>
            <a:lstStyle/>
            <a:p>
              <a:endParaRPr lang="zh-CN" altLang="en-US"/>
            </a:p>
          </p:txBody>
        </p:sp>
        <p:sp>
          <p:nvSpPr>
            <p:cNvPr id="98312" name="Line 8"/>
            <p:cNvSpPr>
              <a:spLocks noChangeShapeType="1"/>
            </p:cNvSpPr>
            <p:nvPr/>
          </p:nvSpPr>
          <p:spPr bwMode="auto">
            <a:xfrm rot="-5400000">
              <a:off x="1896" y="3644"/>
              <a:ext cx="109"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3" name="Group 9"/>
          <p:cNvGrpSpPr>
            <a:grpSpLocks/>
          </p:cNvGrpSpPr>
          <p:nvPr/>
        </p:nvGrpSpPr>
        <p:grpSpPr bwMode="auto">
          <a:xfrm>
            <a:off x="5160963" y="3625850"/>
            <a:ext cx="173037" cy="173038"/>
            <a:chOff x="1900" y="3589"/>
            <a:chExt cx="109" cy="109"/>
          </a:xfrm>
        </p:grpSpPr>
        <p:sp>
          <p:nvSpPr>
            <p:cNvPr id="98314" name="Line 10"/>
            <p:cNvSpPr>
              <a:spLocks noChangeShapeType="1"/>
            </p:cNvSpPr>
            <p:nvPr/>
          </p:nvSpPr>
          <p:spPr bwMode="auto">
            <a:xfrm>
              <a:off x="1900" y="3637"/>
              <a:ext cx="109" cy="0"/>
            </a:xfrm>
            <a:prstGeom prst="line">
              <a:avLst/>
            </a:prstGeom>
            <a:noFill/>
            <a:ln w="9525">
              <a:solidFill>
                <a:schemeClr val="tx1"/>
              </a:solidFill>
              <a:round/>
              <a:headEnd/>
              <a:tailEnd/>
            </a:ln>
            <a:effectLst/>
          </p:spPr>
          <p:txBody>
            <a:bodyPr wrap="none" anchor="ctr"/>
            <a:lstStyle/>
            <a:p>
              <a:endParaRPr lang="zh-CN" altLang="en-US"/>
            </a:p>
          </p:txBody>
        </p:sp>
        <p:sp>
          <p:nvSpPr>
            <p:cNvPr id="98315" name="Line 11"/>
            <p:cNvSpPr>
              <a:spLocks noChangeShapeType="1"/>
            </p:cNvSpPr>
            <p:nvPr/>
          </p:nvSpPr>
          <p:spPr bwMode="auto">
            <a:xfrm rot="-5400000">
              <a:off x="1896" y="3644"/>
              <a:ext cx="109"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4" name="Group 12"/>
          <p:cNvGrpSpPr>
            <a:grpSpLocks/>
          </p:cNvGrpSpPr>
          <p:nvPr/>
        </p:nvGrpSpPr>
        <p:grpSpPr bwMode="auto">
          <a:xfrm>
            <a:off x="2924175" y="3959225"/>
            <a:ext cx="173038" cy="173038"/>
            <a:chOff x="1900" y="3589"/>
            <a:chExt cx="109" cy="109"/>
          </a:xfrm>
        </p:grpSpPr>
        <p:sp>
          <p:nvSpPr>
            <p:cNvPr id="98317" name="Line 13"/>
            <p:cNvSpPr>
              <a:spLocks noChangeShapeType="1"/>
            </p:cNvSpPr>
            <p:nvPr/>
          </p:nvSpPr>
          <p:spPr bwMode="auto">
            <a:xfrm>
              <a:off x="1900" y="3637"/>
              <a:ext cx="109" cy="0"/>
            </a:xfrm>
            <a:prstGeom prst="line">
              <a:avLst/>
            </a:prstGeom>
            <a:noFill/>
            <a:ln w="9525">
              <a:solidFill>
                <a:schemeClr val="tx1"/>
              </a:solidFill>
              <a:round/>
              <a:headEnd/>
              <a:tailEnd/>
            </a:ln>
            <a:effectLst/>
          </p:spPr>
          <p:txBody>
            <a:bodyPr wrap="none" anchor="ctr"/>
            <a:lstStyle/>
            <a:p>
              <a:endParaRPr lang="zh-CN" altLang="en-US"/>
            </a:p>
          </p:txBody>
        </p:sp>
        <p:sp>
          <p:nvSpPr>
            <p:cNvPr id="98318" name="Line 14"/>
            <p:cNvSpPr>
              <a:spLocks noChangeShapeType="1"/>
            </p:cNvSpPr>
            <p:nvPr/>
          </p:nvSpPr>
          <p:spPr bwMode="auto">
            <a:xfrm rot="-5400000">
              <a:off x="1896" y="3644"/>
              <a:ext cx="109"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5" name="Group 15"/>
          <p:cNvGrpSpPr>
            <a:grpSpLocks/>
          </p:cNvGrpSpPr>
          <p:nvPr/>
        </p:nvGrpSpPr>
        <p:grpSpPr bwMode="auto">
          <a:xfrm>
            <a:off x="1371600" y="1828800"/>
            <a:ext cx="6016625" cy="4113213"/>
            <a:chOff x="1028" y="1418"/>
            <a:chExt cx="3790" cy="2591"/>
          </a:xfrm>
        </p:grpSpPr>
        <p:sp>
          <p:nvSpPr>
            <p:cNvPr id="98320" name="AutoShape 16"/>
            <p:cNvSpPr>
              <a:spLocks noChangeArrowheads="1"/>
            </p:cNvSpPr>
            <p:nvPr/>
          </p:nvSpPr>
          <p:spPr bwMode="auto">
            <a:xfrm>
              <a:off x="1755" y="2737"/>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21" name="AutoShape 17"/>
            <p:cNvSpPr>
              <a:spLocks noChangeArrowheads="1"/>
            </p:cNvSpPr>
            <p:nvPr/>
          </p:nvSpPr>
          <p:spPr bwMode="auto">
            <a:xfrm>
              <a:off x="1633" y="2615"/>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22" name="AutoShape 18"/>
            <p:cNvSpPr>
              <a:spLocks noChangeArrowheads="1"/>
            </p:cNvSpPr>
            <p:nvPr/>
          </p:nvSpPr>
          <p:spPr bwMode="auto">
            <a:xfrm>
              <a:off x="1948" y="2630"/>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23" name="AutoShape 19"/>
            <p:cNvSpPr>
              <a:spLocks noChangeArrowheads="1"/>
            </p:cNvSpPr>
            <p:nvPr/>
          </p:nvSpPr>
          <p:spPr bwMode="auto">
            <a:xfrm>
              <a:off x="1797" y="2416"/>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24" name="AutoShape 20"/>
            <p:cNvSpPr>
              <a:spLocks noChangeArrowheads="1"/>
            </p:cNvSpPr>
            <p:nvPr/>
          </p:nvSpPr>
          <p:spPr bwMode="auto">
            <a:xfrm>
              <a:off x="1575" y="2757"/>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25" name="AutoShape 21"/>
            <p:cNvSpPr>
              <a:spLocks noChangeArrowheads="1"/>
            </p:cNvSpPr>
            <p:nvPr/>
          </p:nvSpPr>
          <p:spPr bwMode="auto">
            <a:xfrm>
              <a:off x="1662" y="2462"/>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26" name="AutoShape 22"/>
            <p:cNvSpPr>
              <a:spLocks noChangeArrowheads="1"/>
            </p:cNvSpPr>
            <p:nvPr/>
          </p:nvSpPr>
          <p:spPr bwMode="auto">
            <a:xfrm>
              <a:off x="3169" y="2124"/>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27" name="AutoShape 23"/>
            <p:cNvSpPr>
              <a:spLocks noChangeArrowheads="1"/>
            </p:cNvSpPr>
            <p:nvPr/>
          </p:nvSpPr>
          <p:spPr bwMode="auto">
            <a:xfrm>
              <a:off x="3100" y="2521"/>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28" name="AutoShape 24"/>
            <p:cNvSpPr>
              <a:spLocks noChangeArrowheads="1"/>
            </p:cNvSpPr>
            <p:nvPr/>
          </p:nvSpPr>
          <p:spPr bwMode="auto">
            <a:xfrm>
              <a:off x="3333" y="2298"/>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29" name="AutoShape 25"/>
            <p:cNvSpPr>
              <a:spLocks noChangeArrowheads="1"/>
            </p:cNvSpPr>
            <p:nvPr/>
          </p:nvSpPr>
          <p:spPr bwMode="auto">
            <a:xfrm>
              <a:off x="3010" y="2339"/>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30" name="AutoShape 26"/>
            <p:cNvSpPr>
              <a:spLocks noChangeArrowheads="1"/>
            </p:cNvSpPr>
            <p:nvPr/>
          </p:nvSpPr>
          <p:spPr bwMode="auto">
            <a:xfrm>
              <a:off x="3706" y="2372"/>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31" name="AutoShape 27"/>
            <p:cNvSpPr>
              <a:spLocks noChangeArrowheads="1"/>
            </p:cNvSpPr>
            <p:nvPr/>
          </p:nvSpPr>
          <p:spPr bwMode="auto">
            <a:xfrm>
              <a:off x="3594" y="2568"/>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32" name="Rectangle 28"/>
            <p:cNvSpPr>
              <a:spLocks noChangeArrowheads="1"/>
            </p:cNvSpPr>
            <p:nvPr/>
          </p:nvSpPr>
          <p:spPr bwMode="auto">
            <a:xfrm>
              <a:off x="1028" y="1418"/>
              <a:ext cx="3790" cy="2591"/>
            </a:xfrm>
            <a:prstGeom prst="rect">
              <a:avLst/>
            </a:prstGeom>
            <a:noFill/>
            <a:ln w="9525">
              <a:solidFill>
                <a:schemeClr val="tx1"/>
              </a:solidFill>
              <a:miter lim="800000"/>
              <a:headEnd/>
              <a:tailEnd/>
            </a:ln>
            <a:effectLst/>
          </p:spPr>
          <p:txBody>
            <a:bodyPr wrap="none" anchor="ctr"/>
            <a:lstStyle/>
            <a:p>
              <a:endParaRPr lang="zh-CN" altLang="en-US"/>
            </a:p>
          </p:txBody>
        </p:sp>
        <p:sp>
          <p:nvSpPr>
            <p:cNvPr id="98333" name="AutoShape 29"/>
            <p:cNvSpPr>
              <a:spLocks noChangeArrowheads="1"/>
            </p:cNvSpPr>
            <p:nvPr/>
          </p:nvSpPr>
          <p:spPr bwMode="auto">
            <a:xfrm>
              <a:off x="1963" y="2828"/>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34" name="AutoShape 30"/>
            <p:cNvSpPr>
              <a:spLocks noChangeArrowheads="1"/>
            </p:cNvSpPr>
            <p:nvPr/>
          </p:nvSpPr>
          <p:spPr bwMode="auto">
            <a:xfrm>
              <a:off x="2359" y="2851"/>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35" name="AutoShape 31"/>
            <p:cNvSpPr>
              <a:spLocks noChangeArrowheads="1"/>
            </p:cNvSpPr>
            <p:nvPr/>
          </p:nvSpPr>
          <p:spPr bwMode="auto">
            <a:xfrm>
              <a:off x="3380" y="2616"/>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36" name="AutoShape 32"/>
            <p:cNvSpPr>
              <a:spLocks noChangeArrowheads="1"/>
            </p:cNvSpPr>
            <p:nvPr/>
          </p:nvSpPr>
          <p:spPr bwMode="auto">
            <a:xfrm>
              <a:off x="2819" y="2928"/>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37" name="AutoShape 33"/>
            <p:cNvSpPr>
              <a:spLocks noChangeArrowheads="1"/>
            </p:cNvSpPr>
            <p:nvPr/>
          </p:nvSpPr>
          <p:spPr bwMode="auto">
            <a:xfrm>
              <a:off x="2651" y="3242"/>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38" name="AutoShape 34"/>
            <p:cNvSpPr>
              <a:spLocks noChangeArrowheads="1"/>
            </p:cNvSpPr>
            <p:nvPr/>
          </p:nvSpPr>
          <p:spPr bwMode="auto">
            <a:xfrm>
              <a:off x="2746" y="3110"/>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39" name="AutoShape 35"/>
            <p:cNvSpPr>
              <a:spLocks noChangeArrowheads="1"/>
            </p:cNvSpPr>
            <p:nvPr/>
          </p:nvSpPr>
          <p:spPr bwMode="auto">
            <a:xfrm>
              <a:off x="2070" y="2452"/>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40" name="AutoShape 36"/>
            <p:cNvSpPr>
              <a:spLocks noChangeArrowheads="1"/>
            </p:cNvSpPr>
            <p:nvPr/>
          </p:nvSpPr>
          <p:spPr bwMode="auto">
            <a:xfrm>
              <a:off x="2466" y="3057"/>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41" name="AutoShape 37"/>
            <p:cNvSpPr>
              <a:spLocks noChangeArrowheads="1"/>
            </p:cNvSpPr>
            <p:nvPr/>
          </p:nvSpPr>
          <p:spPr bwMode="auto">
            <a:xfrm>
              <a:off x="2462" y="3208"/>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42" name="AutoShape 38"/>
            <p:cNvSpPr>
              <a:spLocks noChangeArrowheads="1"/>
            </p:cNvSpPr>
            <p:nvPr/>
          </p:nvSpPr>
          <p:spPr bwMode="auto">
            <a:xfrm>
              <a:off x="2082" y="2246"/>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43" name="AutoShape 39"/>
            <p:cNvSpPr>
              <a:spLocks noChangeArrowheads="1"/>
            </p:cNvSpPr>
            <p:nvPr/>
          </p:nvSpPr>
          <p:spPr bwMode="auto">
            <a:xfrm>
              <a:off x="2887" y="1942"/>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44" name="AutoShape 40"/>
            <p:cNvSpPr>
              <a:spLocks noChangeArrowheads="1"/>
            </p:cNvSpPr>
            <p:nvPr/>
          </p:nvSpPr>
          <p:spPr bwMode="auto">
            <a:xfrm>
              <a:off x="2001" y="2066"/>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45" name="AutoShape 41"/>
            <p:cNvSpPr>
              <a:spLocks noChangeArrowheads="1"/>
            </p:cNvSpPr>
            <p:nvPr/>
          </p:nvSpPr>
          <p:spPr bwMode="auto">
            <a:xfrm>
              <a:off x="2552" y="2752"/>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46" name="AutoShape 42"/>
            <p:cNvSpPr>
              <a:spLocks noChangeArrowheads="1"/>
            </p:cNvSpPr>
            <p:nvPr/>
          </p:nvSpPr>
          <p:spPr bwMode="auto">
            <a:xfrm>
              <a:off x="2656" y="2904"/>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47" name="AutoShape 43"/>
            <p:cNvSpPr>
              <a:spLocks noChangeArrowheads="1"/>
            </p:cNvSpPr>
            <p:nvPr/>
          </p:nvSpPr>
          <p:spPr bwMode="auto">
            <a:xfrm>
              <a:off x="2880" y="3217"/>
              <a:ext cx="90" cy="92"/>
            </a:xfrm>
            <a:prstGeom prst="flowChartConnector">
              <a:avLst/>
            </a:prstGeom>
            <a:solidFill>
              <a:schemeClr val="accent1"/>
            </a:solidFill>
            <a:ln w="9525">
              <a:solidFill>
                <a:schemeClr val="tx1"/>
              </a:solidFill>
              <a:round/>
              <a:headEnd/>
              <a:tailEnd/>
            </a:ln>
            <a:effectLst/>
          </p:spPr>
          <p:txBody>
            <a:bodyPr wrap="none" anchor="ctr"/>
            <a:lstStyle/>
            <a:p>
              <a:endParaRPr lang="zh-CN" altLang="en-US"/>
            </a:p>
          </p:txBody>
        </p:sp>
        <p:sp>
          <p:nvSpPr>
            <p:cNvPr id="98348" name="Freeform 44"/>
            <p:cNvSpPr>
              <a:spLocks/>
            </p:cNvSpPr>
            <p:nvPr/>
          </p:nvSpPr>
          <p:spPr bwMode="auto">
            <a:xfrm>
              <a:off x="2795" y="1842"/>
              <a:ext cx="1101" cy="1077"/>
            </a:xfrm>
            <a:custGeom>
              <a:avLst/>
              <a:gdLst/>
              <a:ahLst/>
              <a:cxnLst>
                <a:cxn ang="0">
                  <a:pos x="1041" y="294"/>
                </a:cxn>
                <a:cxn ang="0">
                  <a:pos x="1077" y="485"/>
                </a:cxn>
                <a:cxn ang="0">
                  <a:pos x="1013" y="930"/>
                </a:cxn>
                <a:cxn ang="0">
                  <a:pos x="950" y="1040"/>
                </a:cxn>
                <a:cxn ang="0">
                  <a:pos x="850" y="1076"/>
                </a:cxn>
                <a:cxn ang="0">
                  <a:pos x="595" y="1040"/>
                </a:cxn>
                <a:cxn ang="0">
                  <a:pos x="486" y="994"/>
                </a:cxn>
                <a:cxn ang="0">
                  <a:pos x="459" y="985"/>
                </a:cxn>
                <a:cxn ang="0">
                  <a:pos x="322" y="876"/>
                </a:cxn>
                <a:cxn ang="0">
                  <a:pos x="232" y="803"/>
                </a:cxn>
                <a:cxn ang="0">
                  <a:pos x="104" y="685"/>
                </a:cxn>
                <a:cxn ang="0">
                  <a:pos x="4" y="449"/>
                </a:cxn>
                <a:cxn ang="0">
                  <a:pos x="13" y="130"/>
                </a:cxn>
                <a:cxn ang="0">
                  <a:pos x="186" y="21"/>
                </a:cxn>
                <a:cxn ang="0">
                  <a:pos x="222" y="12"/>
                </a:cxn>
                <a:cxn ang="0">
                  <a:pos x="422" y="30"/>
                </a:cxn>
                <a:cxn ang="0">
                  <a:pos x="577" y="103"/>
                </a:cxn>
                <a:cxn ang="0">
                  <a:pos x="695" y="176"/>
                </a:cxn>
                <a:cxn ang="0">
                  <a:pos x="768" y="203"/>
                </a:cxn>
                <a:cxn ang="0">
                  <a:pos x="1041" y="294"/>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ffectLst/>
          </p:spPr>
          <p:txBody>
            <a:bodyPr wrap="none" anchor="ctr"/>
            <a:lstStyle/>
            <a:p>
              <a:endParaRPr lang="zh-CN" altLang="en-US"/>
            </a:p>
          </p:txBody>
        </p:sp>
        <p:sp>
          <p:nvSpPr>
            <p:cNvPr id="98349" name="Freeform 45"/>
            <p:cNvSpPr>
              <a:spLocks/>
            </p:cNvSpPr>
            <p:nvPr/>
          </p:nvSpPr>
          <p:spPr bwMode="auto">
            <a:xfrm>
              <a:off x="2291" y="2591"/>
              <a:ext cx="918" cy="965"/>
            </a:xfrm>
            <a:custGeom>
              <a:avLst/>
              <a:gdLst/>
              <a:ahLst/>
              <a:cxnLst>
                <a:cxn ang="0">
                  <a:pos x="227" y="818"/>
                </a:cxn>
                <a:cxn ang="0">
                  <a:pos x="191" y="782"/>
                </a:cxn>
                <a:cxn ang="0">
                  <a:pos x="118" y="737"/>
                </a:cxn>
                <a:cxn ang="0">
                  <a:pos x="81" y="700"/>
                </a:cxn>
                <a:cxn ang="0">
                  <a:pos x="45" y="646"/>
                </a:cxn>
                <a:cxn ang="0">
                  <a:pos x="0" y="464"/>
                </a:cxn>
                <a:cxn ang="0">
                  <a:pos x="9" y="200"/>
                </a:cxn>
                <a:cxn ang="0">
                  <a:pos x="81" y="136"/>
                </a:cxn>
                <a:cxn ang="0">
                  <a:pos x="291" y="0"/>
                </a:cxn>
                <a:cxn ang="0">
                  <a:pos x="391" y="18"/>
                </a:cxn>
                <a:cxn ang="0">
                  <a:pos x="491" y="55"/>
                </a:cxn>
                <a:cxn ang="0">
                  <a:pos x="691" y="164"/>
                </a:cxn>
                <a:cxn ang="0">
                  <a:pos x="718" y="218"/>
                </a:cxn>
                <a:cxn ang="0">
                  <a:pos x="745" y="246"/>
                </a:cxn>
                <a:cxn ang="0">
                  <a:pos x="809" y="346"/>
                </a:cxn>
                <a:cxn ang="0">
                  <a:pos x="845" y="427"/>
                </a:cxn>
                <a:cxn ang="0">
                  <a:pos x="863" y="518"/>
                </a:cxn>
                <a:cxn ang="0">
                  <a:pos x="890" y="609"/>
                </a:cxn>
                <a:cxn ang="0">
                  <a:pos x="918" y="773"/>
                </a:cxn>
                <a:cxn ang="0">
                  <a:pos x="827" y="927"/>
                </a:cxn>
                <a:cxn ang="0">
                  <a:pos x="754" y="946"/>
                </a:cxn>
                <a:cxn ang="0">
                  <a:pos x="718" y="955"/>
                </a:cxn>
                <a:cxn ang="0">
                  <a:pos x="354" y="937"/>
                </a:cxn>
                <a:cxn ang="0">
                  <a:pos x="245" y="864"/>
                </a:cxn>
                <a:cxn ang="0">
                  <a:pos x="227" y="818"/>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ffectLst/>
          </p:spPr>
          <p:txBody>
            <a:bodyPr wrap="none" anchor="ctr"/>
            <a:lstStyle/>
            <a:p>
              <a:endParaRPr lang="zh-CN" altLang="en-US"/>
            </a:p>
          </p:txBody>
        </p:sp>
        <p:sp>
          <p:nvSpPr>
            <p:cNvPr id="98350" name="Freeform 46"/>
            <p:cNvSpPr>
              <a:spLocks/>
            </p:cNvSpPr>
            <p:nvPr/>
          </p:nvSpPr>
          <p:spPr bwMode="auto">
            <a:xfrm>
              <a:off x="1473" y="1882"/>
              <a:ext cx="869" cy="1173"/>
            </a:xfrm>
            <a:custGeom>
              <a:avLst/>
              <a:gdLst/>
              <a:ahLst/>
              <a:cxnLst>
                <a:cxn ang="0">
                  <a:pos x="754" y="791"/>
                </a:cxn>
                <a:cxn ang="0">
                  <a:pos x="699" y="945"/>
                </a:cxn>
                <a:cxn ang="0">
                  <a:pos x="654" y="1082"/>
                </a:cxn>
                <a:cxn ang="0">
                  <a:pos x="636" y="1136"/>
                </a:cxn>
                <a:cxn ang="0">
                  <a:pos x="618" y="1155"/>
                </a:cxn>
                <a:cxn ang="0">
                  <a:pos x="563" y="1173"/>
                </a:cxn>
                <a:cxn ang="0">
                  <a:pos x="290" y="1145"/>
                </a:cxn>
                <a:cxn ang="0">
                  <a:pos x="127" y="1073"/>
                </a:cxn>
                <a:cxn ang="0">
                  <a:pos x="36" y="1009"/>
                </a:cxn>
                <a:cxn ang="0">
                  <a:pos x="0" y="955"/>
                </a:cxn>
                <a:cxn ang="0">
                  <a:pos x="81" y="500"/>
                </a:cxn>
                <a:cxn ang="0">
                  <a:pos x="109" y="236"/>
                </a:cxn>
                <a:cxn ang="0">
                  <a:pos x="154" y="164"/>
                </a:cxn>
                <a:cxn ang="0">
                  <a:pos x="200" y="136"/>
                </a:cxn>
                <a:cxn ang="0">
                  <a:pos x="309" y="73"/>
                </a:cxn>
                <a:cxn ang="0">
                  <a:pos x="354" y="45"/>
                </a:cxn>
                <a:cxn ang="0">
                  <a:pos x="427" y="0"/>
                </a:cxn>
                <a:cxn ang="0">
                  <a:pos x="709" y="82"/>
                </a:cxn>
                <a:cxn ang="0">
                  <a:pos x="809" y="200"/>
                </a:cxn>
                <a:cxn ang="0">
                  <a:pos x="845" y="255"/>
                </a:cxn>
                <a:cxn ang="0">
                  <a:pos x="863" y="309"/>
                </a:cxn>
                <a:cxn ang="0">
                  <a:pos x="790" y="709"/>
                </a:cxn>
                <a:cxn ang="0">
                  <a:pos x="754" y="791"/>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ffectLst/>
          </p:spPr>
          <p:txBody>
            <a:bodyPr wrap="none" anchor="ctr"/>
            <a:lstStyle/>
            <a:p>
              <a:endParaRPr lang="zh-CN" altLang="en-US"/>
            </a:p>
          </p:txBody>
        </p:sp>
      </p:grpSp>
    </p:spTree>
    <p:extLst>
      <p:ext uri="{BB962C8B-B14F-4D97-AF65-F5344CB8AC3E}">
        <p14:creationId xmlns:p14="http://schemas.microsoft.com/office/powerpoint/2010/main" val="2514077555"/>
      </p:ext>
    </p:extLst>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65471" y="-191729"/>
            <a:ext cx="7772400" cy="1143000"/>
          </a:xfrm>
          <a:noFill/>
          <a:ln/>
        </p:spPr>
        <p:txBody>
          <a:bodyPr/>
          <a:lstStyle/>
          <a:p>
            <a:r>
              <a:rPr lang="en-US" altLang="zh-CN" sz="3600" b="1" dirty="0" smtClean="0"/>
              <a:t>(3)</a:t>
            </a:r>
            <a:r>
              <a:rPr lang="zh-CN" altLang="en-US" sz="3600" b="1" dirty="0" smtClean="0"/>
              <a:t> 数据清理作为一个过程</a:t>
            </a:r>
          </a:p>
        </p:txBody>
      </p:sp>
      <p:sp>
        <p:nvSpPr>
          <p:cNvPr id="51203" name="Rectangle 3"/>
          <p:cNvSpPr>
            <a:spLocks noGrp="1" noChangeArrowheads="1"/>
          </p:cNvSpPr>
          <p:nvPr>
            <p:ph type="body" idx="1"/>
          </p:nvPr>
        </p:nvSpPr>
        <p:spPr>
          <a:xfrm>
            <a:off x="265471" y="1100363"/>
            <a:ext cx="8701548" cy="5720766"/>
          </a:xfrm>
        </p:spPr>
        <p:txBody>
          <a:bodyPr>
            <a:normAutofit fontScale="85000" lnSpcReduction="10000"/>
          </a:bodyPr>
          <a:lstStyle/>
          <a:p>
            <a:pPr>
              <a:lnSpc>
                <a:spcPct val="130000"/>
              </a:lnSpc>
            </a:pPr>
            <a:r>
              <a:rPr lang="zh-CN" altLang="en-US" b="1" dirty="0" smtClean="0">
                <a:solidFill>
                  <a:srgbClr val="0000CC"/>
                </a:solidFill>
              </a:rPr>
              <a:t>偏差检测</a:t>
            </a:r>
          </a:p>
          <a:p>
            <a:pPr lvl="1">
              <a:lnSpc>
                <a:spcPct val="130000"/>
              </a:lnSpc>
            </a:pPr>
            <a:r>
              <a:rPr lang="zh-CN" altLang="en-US" b="1" dirty="0" smtClean="0"/>
              <a:t>使用“元数据”</a:t>
            </a:r>
            <a:r>
              <a:rPr lang="en-US" altLang="zh-CN" b="1" dirty="0">
                <a:ea typeface="宋体" panose="02010600030101010101" pitchFamily="2" charset="-122"/>
              </a:rPr>
              <a:t> (</a:t>
            </a:r>
            <a:r>
              <a:rPr lang="zh-CN" altLang="en-US" b="1" dirty="0">
                <a:ea typeface="宋体" panose="02010600030101010101" pitchFamily="2" charset="-122"/>
              </a:rPr>
              <a:t>数据性质的知识</a:t>
            </a:r>
            <a:r>
              <a:rPr lang="en-US" altLang="zh-CN" b="1" dirty="0">
                <a:ea typeface="宋体" panose="02010600030101010101" pitchFamily="2" charset="-122"/>
              </a:rPr>
              <a:t>)(e.g.,</a:t>
            </a:r>
            <a:r>
              <a:rPr lang="zh-CN" altLang="en-US" b="1" dirty="0">
                <a:ea typeface="宋体" panose="02010600030101010101" pitchFamily="2" charset="-122"/>
              </a:rPr>
              <a:t>领域</a:t>
            </a:r>
            <a:r>
              <a:rPr lang="en-US" altLang="zh-CN" b="1" dirty="0">
                <a:ea typeface="宋体" panose="02010600030101010101" pitchFamily="2" charset="-122"/>
              </a:rPr>
              <a:t>, </a:t>
            </a:r>
            <a:r>
              <a:rPr lang="zh-CN" altLang="en-US" b="1" dirty="0">
                <a:ea typeface="宋体" panose="02010600030101010101" pitchFamily="2" charset="-122"/>
              </a:rPr>
              <a:t>长度范围</a:t>
            </a:r>
            <a:r>
              <a:rPr lang="en-US" altLang="zh-CN" b="1" dirty="0">
                <a:ea typeface="宋体" panose="02010600030101010101" pitchFamily="2" charset="-122"/>
              </a:rPr>
              <a:t>,</a:t>
            </a:r>
            <a:r>
              <a:rPr lang="zh-CN" altLang="en-US" b="1" dirty="0">
                <a:ea typeface="宋体" panose="02010600030101010101" pitchFamily="2" charset="-122"/>
              </a:rPr>
              <a:t>从属</a:t>
            </a:r>
            <a:r>
              <a:rPr lang="en-US" altLang="zh-CN" b="1" dirty="0">
                <a:ea typeface="宋体" panose="02010600030101010101" pitchFamily="2" charset="-122"/>
              </a:rPr>
              <a:t>, </a:t>
            </a:r>
            <a:r>
              <a:rPr lang="zh-CN" altLang="en-US" b="1" dirty="0">
                <a:ea typeface="宋体" panose="02010600030101010101" pitchFamily="2" charset="-122"/>
              </a:rPr>
              <a:t>分布</a:t>
            </a:r>
            <a:r>
              <a:rPr lang="en-US" altLang="zh-CN" b="1" dirty="0" smtClean="0">
                <a:ea typeface="宋体" panose="02010600030101010101" pitchFamily="2" charset="-122"/>
              </a:rPr>
              <a:t>)</a:t>
            </a:r>
            <a:endParaRPr lang="zh-CN" altLang="en-US" b="1" dirty="0" smtClean="0"/>
          </a:p>
          <a:p>
            <a:pPr lvl="1">
              <a:lnSpc>
                <a:spcPct val="130000"/>
              </a:lnSpc>
            </a:pPr>
            <a:r>
              <a:rPr lang="zh-CN" altLang="en-US" b="1" dirty="0" smtClean="0"/>
              <a:t>编码使用的不一致、数据表示的不一致、字段过载等</a:t>
            </a:r>
          </a:p>
          <a:p>
            <a:pPr lvl="1">
              <a:lnSpc>
                <a:spcPct val="130000"/>
              </a:lnSpc>
            </a:pPr>
            <a:r>
              <a:rPr lang="zh-CN" altLang="en-US" b="1" dirty="0" smtClean="0"/>
              <a:t>一些规则（</a:t>
            </a:r>
            <a:r>
              <a:rPr lang="zh-CN" altLang="en-US" dirty="0"/>
              <a:t>检查</a:t>
            </a:r>
            <a:r>
              <a:rPr lang="zh-CN" altLang="en-US" b="1" dirty="0" smtClean="0"/>
              <a:t>）：唯一性规则、连续性规则、空值规则。</a:t>
            </a:r>
          </a:p>
          <a:p>
            <a:pPr lvl="1">
              <a:lnSpc>
                <a:spcPct val="130000"/>
              </a:lnSpc>
            </a:pPr>
            <a:r>
              <a:rPr lang="zh-CN" altLang="en-US" b="1" dirty="0" smtClean="0"/>
              <a:t>商业工具：数据清洗工具</a:t>
            </a:r>
            <a:r>
              <a:rPr lang="en-US" altLang="zh-CN" b="1" dirty="0" smtClean="0"/>
              <a:t>(</a:t>
            </a:r>
            <a:r>
              <a:rPr lang="en-US" altLang="zh-CN" dirty="0"/>
              <a:t>Data </a:t>
            </a:r>
            <a:r>
              <a:rPr lang="en-US" altLang="zh-CN" dirty="0" smtClean="0"/>
              <a:t>scrubbing </a:t>
            </a:r>
            <a:r>
              <a:rPr lang="zh-CN" altLang="en-US" b="1" dirty="0" smtClean="0">
                <a:ea typeface="宋体" panose="02010600030101010101" pitchFamily="2" charset="-122"/>
              </a:rPr>
              <a:t>使用</a:t>
            </a:r>
            <a:r>
              <a:rPr lang="zh-CN" altLang="en-US" b="1" dirty="0">
                <a:ea typeface="宋体" panose="02010600030101010101" pitchFamily="2" charset="-122"/>
              </a:rPr>
              <a:t>简单的领域知识</a:t>
            </a:r>
            <a:r>
              <a:rPr lang="en-US" altLang="zh-CN" b="1" dirty="0">
                <a:ea typeface="宋体" panose="02010600030101010101" pitchFamily="2" charset="-122"/>
              </a:rPr>
              <a:t>(e.g., </a:t>
            </a:r>
            <a:r>
              <a:rPr lang="zh-CN" altLang="en-US" b="1" dirty="0">
                <a:ea typeface="宋体" panose="02010600030101010101" pitchFamily="2" charset="-122"/>
              </a:rPr>
              <a:t>邮编</a:t>
            </a:r>
            <a:r>
              <a:rPr lang="en-US" altLang="zh-CN" b="1" dirty="0">
                <a:ea typeface="宋体" panose="02010600030101010101" pitchFamily="2" charset="-122"/>
              </a:rPr>
              <a:t>, </a:t>
            </a:r>
            <a:r>
              <a:rPr lang="zh-CN" altLang="en-US" b="1" dirty="0">
                <a:ea typeface="宋体" panose="02010600030101010101" pitchFamily="2" charset="-122"/>
              </a:rPr>
              <a:t>拼写检查</a:t>
            </a:r>
            <a:r>
              <a:rPr lang="en-US" altLang="zh-CN" b="1" dirty="0">
                <a:ea typeface="宋体" panose="02010600030101010101" pitchFamily="2" charset="-122"/>
              </a:rPr>
              <a:t>) </a:t>
            </a:r>
            <a:r>
              <a:rPr lang="zh-CN" altLang="en-US" b="1" dirty="0">
                <a:ea typeface="宋体" panose="02010600030101010101" pitchFamily="2" charset="-122"/>
              </a:rPr>
              <a:t>检查并纠正错误</a:t>
            </a:r>
            <a:r>
              <a:rPr lang="en-US" altLang="zh-CN" b="1" dirty="0" smtClean="0"/>
              <a:t>)</a:t>
            </a:r>
            <a:r>
              <a:rPr lang="zh-CN" altLang="en-US" b="1" dirty="0" smtClean="0"/>
              <a:t>、数据审计工具</a:t>
            </a:r>
            <a:r>
              <a:rPr lang="en-US" altLang="zh-CN" b="1" dirty="0" smtClean="0"/>
              <a:t>(</a:t>
            </a:r>
            <a:r>
              <a:rPr lang="en-US" altLang="zh-CN" dirty="0"/>
              <a:t>Data </a:t>
            </a:r>
            <a:r>
              <a:rPr lang="en-US" altLang="zh-CN" dirty="0" smtClean="0"/>
              <a:t>auditing </a:t>
            </a:r>
            <a:r>
              <a:rPr lang="zh-CN" altLang="en-US" b="1" dirty="0" smtClean="0">
                <a:ea typeface="宋体" panose="02010600030101010101" pitchFamily="2" charset="-122"/>
              </a:rPr>
              <a:t>通过</a:t>
            </a:r>
            <a:r>
              <a:rPr lang="zh-CN" altLang="en-US" b="1" dirty="0">
                <a:ea typeface="宋体" panose="02010600030101010101" pitchFamily="2" charset="-122"/>
              </a:rPr>
              <a:t>分析数据发现规则和联系发现违规者</a:t>
            </a:r>
            <a:r>
              <a:rPr lang="en-US" altLang="zh-CN" b="1" dirty="0">
                <a:ea typeface="宋体" panose="02010600030101010101" pitchFamily="2" charset="-122"/>
              </a:rPr>
              <a:t>(</a:t>
            </a:r>
            <a:r>
              <a:rPr lang="zh-CN" altLang="en-US" b="1" dirty="0">
                <a:ea typeface="宋体" panose="02010600030101010101" pitchFamily="2" charset="-122"/>
              </a:rPr>
              <a:t>孤立点</a:t>
            </a:r>
            <a:r>
              <a:rPr lang="en-US" altLang="zh-CN" b="1" dirty="0">
                <a:ea typeface="宋体" panose="02010600030101010101" pitchFamily="2" charset="-122"/>
              </a:rPr>
              <a:t>)</a:t>
            </a:r>
            <a:r>
              <a:rPr lang="en-US" altLang="zh-CN" b="1" dirty="0" smtClean="0"/>
              <a:t>)</a:t>
            </a:r>
            <a:endParaRPr lang="zh-CN" altLang="en-US" b="1" dirty="0" smtClean="0"/>
          </a:p>
          <a:p>
            <a:pPr>
              <a:lnSpc>
                <a:spcPct val="130000"/>
              </a:lnSpc>
            </a:pPr>
            <a:r>
              <a:rPr lang="zh-CN" altLang="en-US" b="1" dirty="0" smtClean="0">
                <a:solidFill>
                  <a:srgbClr val="0000CC"/>
                </a:solidFill>
              </a:rPr>
              <a:t>数据变换</a:t>
            </a:r>
            <a:r>
              <a:rPr lang="zh-CN" altLang="en-US" b="1" dirty="0" smtClean="0"/>
              <a:t>（纠正偏差）</a:t>
            </a:r>
          </a:p>
          <a:p>
            <a:pPr lvl="1">
              <a:lnSpc>
                <a:spcPct val="130000"/>
              </a:lnSpc>
            </a:pPr>
            <a:r>
              <a:rPr lang="zh-CN" altLang="en-US" b="1" dirty="0" smtClean="0"/>
              <a:t>数据迁移工具</a:t>
            </a:r>
            <a:r>
              <a:rPr lang="en-US" altLang="zh-CN" b="1" dirty="0" smtClean="0"/>
              <a:t>:</a:t>
            </a:r>
            <a:r>
              <a:rPr lang="zh-CN" altLang="en-US" b="1" dirty="0">
                <a:ea typeface="宋体" panose="02010600030101010101" pitchFamily="2" charset="-122"/>
              </a:rPr>
              <a:t>允许指定转换</a:t>
            </a:r>
            <a:endParaRPr lang="zh-CN" altLang="en-US" b="1" dirty="0" smtClean="0"/>
          </a:p>
          <a:p>
            <a:pPr lvl="1">
              <a:lnSpc>
                <a:spcPct val="130000"/>
              </a:lnSpc>
            </a:pPr>
            <a:r>
              <a:rPr lang="zh-CN" altLang="en-US" b="1" dirty="0" smtClean="0"/>
              <a:t>提取</a:t>
            </a:r>
            <a:r>
              <a:rPr lang="en-US" altLang="zh-CN" b="1" dirty="0" smtClean="0"/>
              <a:t>/</a:t>
            </a:r>
            <a:r>
              <a:rPr lang="zh-CN" altLang="en-US" b="1" dirty="0" smtClean="0"/>
              <a:t>变换</a:t>
            </a:r>
            <a:r>
              <a:rPr lang="en-US" altLang="zh-CN" b="1" dirty="0" smtClean="0"/>
              <a:t>/</a:t>
            </a:r>
            <a:r>
              <a:rPr lang="zh-CN" altLang="en-US" b="1" dirty="0" smtClean="0"/>
              <a:t>载入（</a:t>
            </a:r>
            <a:r>
              <a:rPr lang="en-US" altLang="zh-CN" b="1" dirty="0" smtClean="0"/>
              <a:t>ETL</a:t>
            </a:r>
            <a:r>
              <a:rPr lang="zh-CN" altLang="en-US" b="1" dirty="0" smtClean="0"/>
              <a:t>）工具</a:t>
            </a:r>
            <a:r>
              <a:rPr lang="en-US" altLang="zh-CN" b="1" dirty="0" smtClean="0"/>
              <a:t>:</a:t>
            </a:r>
            <a:r>
              <a:rPr lang="zh-CN" altLang="en-US" b="1" dirty="0">
                <a:ea typeface="宋体" panose="02010600030101010101" pitchFamily="2" charset="-122"/>
              </a:rPr>
              <a:t>允许用户通过图形用户界面指定变换</a:t>
            </a:r>
            <a:endParaRPr lang="zh-CN" altLang="en-US" b="1" dirty="0" smtClean="0"/>
          </a:p>
          <a:p>
            <a:pPr eaLnBrk="1" hangingPunct="1">
              <a:lnSpc>
                <a:spcPct val="130000"/>
              </a:lnSpc>
            </a:pPr>
            <a:r>
              <a:rPr lang="zh-CN" altLang="en-US" b="1" dirty="0">
                <a:ea typeface="宋体" panose="02010600030101010101" pitchFamily="2" charset="-122"/>
              </a:rPr>
              <a:t>整合两个过程</a:t>
            </a:r>
            <a:endParaRPr lang="en-US" altLang="zh-CN" b="1" dirty="0">
              <a:ea typeface="宋体" panose="02010600030101010101" pitchFamily="2" charset="-122"/>
            </a:endParaRPr>
          </a:p>
          <a:p>
            <a:pPr lvl="1" eaLnBrk="1" hangingPunct="1">
              <a:lnSpc>
                <a:spcPct val="130000"/>
              </a:lnSpc>
            </a:pPr>
            <a:r>
              <a:rPr lang="zh-CN" altLang="en-US" b="1" dirty="0">
                <a:ea typeface="宋体" panose="02010600030101010101" pitchFamily="2" charset="-122"/>
              </a:rPr>
              <a:t>两个过程</a:t>
            </a:r>
            <a:r>
              <a:rPr lang="zh-CN" altLang="en-US" b="1" dirty="0">
                <a:solidFill>
                  <a:srgbClr val="7030A0"/>
                </a:solidFill>
                <a:ea typeface="宋体" panose="02010600030101010101" pitchFamily="2" charset="-122"/>
              </a:rPr>
              <a:t>迭代</a:t>
            </a:r>
            <a:r>
              <a:rPr lang="zh-CN" altLang="en-US" b="1" dirty="0">
                <a:ea typeface="宋体" panose="02010600030101010101" pitchFamily="2" charset="-122"/>
              </a:rPr>
              <a:t>和</a:t>
            </a:r>
            <a:r>
              <a:rPr lang="zh-CN" altLang="en-US" b="1" dirty="0">
                <a:solidFill>
                  <a:srgbClr val="7030A0"/>
                </a:solidFill>
                <a:ea typeface="宋体" panose="02010600030101010101" pitchFamily="2" charset="-122"/>
              </a:rPr>
              <a:t>交互执行</a:t>
            </a:r>
            <a:r>
              <a:rPr lang="en-US" altLang="zh-CN" b="1" dirty="0">
                <a:ea typeface="宋体" panose="02010600030101010101" pitchFamily="2" charset="-122"/>
              </a:rPr>
              <a:t>(e.g., Potter’s Wheels)</a:t>
            </a:r>
          </a:p>
        </p:txBody>
      </p:sp>
    </p:spTree>
    <p:extLst>
      <p:ext uri="{BB962C8B-B14F-4D97-AF65-F5344CB8AC3E}">
        <p14:creationId xmlns:p14="http://schemas.microsoft.com/office/powerpoint/2010/main" val="20619510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838200" y="756828"/>
            <a:ext cx="8305800" cy="4495800"/>
          </a:xfrm>
          <a:prstGeom prst="rect">
            <a:avLst/>
          </a:prstGeom>
          <a:noFill/>
        </p:spPr>
        <p:txBody>
          <a:bodyPr vert="horz" lIns="92075" tIns="46038" rIns="92075" bIns="46038">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140000"/>
              </a:lnSpc>
            </a:pPr>
            <a:r>
              <a:rPr lang="zh-CN" altLang="en-US" sz="3200" b="1" dirty="0" smtClean="0">
                <a:ea typeface="宋体" panose="02010600030101010101" pitchFamily="2" charset="-122"/>
              </a:rPr>
              <a:t>为什么预处理数据?</a:t>
            </a:r>
          </a:p>
          <a:p>
            <a:pPr>
              <a:lnSpc>
                <a:spcPct val="140000"/>
              </a:lnSpc>
            </a:pPr>
            <a:r>
              <a:rPr lang="zh-CN" altLang="en-US" sz="3200" b="1" dirty="0" smtClean="0">
                <a:ea typeface="宋体" panose="02010600030101010101" pitchFamily="2" charset="-122"/>
              </a:rPr>
              <a:t>数据清理 </a:t>
            </a:r>
          </a:p>
          <a:p>
            <a:pPr>
              <a:lnSpc>
                <a:spcPct val="140000"/>
              </a:lnSpc>
            </a:pPr>
            <a:r>
              <a:rPr lang="zh-CN" altLang="en-US" sz="3200" b="1" dirty="0" smtClean="0">
                <a:solidFill>
                  <a:srgbClr val="FF0000"/>
                </a:solidFill>
                <a:ea typeface="宋体" panose="02010600030101010101" pitchFamily="2" charset="-122"/>
              </a:rPr>
              <a:t>数据集成</a:t>
            </a:r>
          </a:p>
          <a:p>
            <a:pPr>
              <a:lnSpc>
                <a:spcPct val="140000"/>
              </a:lnSpc>
            </a:pPr>
            <a:r>
              <a:rPr lang="zh-CN" altLang="en-US" sz="3200" b="1" dirty="0" smtClean="0">
                <a:ea typeface="宋体" panose="02010600030101010101" pitchFamily="2" charset="-122"/>
              </a:rPr>
              <a:t>数据归约</a:t>
            </a:r>
            <a:endParaRPr lang="zh-CN" altLang="en-US" sz="3200" b="1" dirty="0" smtClean="0">
              <a:solidFill>
                <a:schemeClr val="hlink"/>
              </a:solidFill>
              <a:ea typeface="宋体" panose="02010600030101010101" pitchFamily="2" charset="-122"/>
            </a:endParaRPr>
          </a:p>
          <a:p>
            <a:pPr>
              <a:lnSpc>
                <a:spcPct val="140000"/>
              </a:lnSpc>
            </a:pPr>
            <a:r>
              <a:rPr lang="zh-CN" altLang="en-US" sz="3200" b="1" dirty="0"/>
              <a:t>数据变换与数据离散化</a:t>
            </a:r>
            <a:endParaRPr lang="en-US" altLang="zh-CN" sz="3200" b="1" dirty="0"/>
          </a:p>
          <a:p>
            <a:pPr>
              <a:lnSpc>
                <a:spcPct val="140000"/>
              </a:lnSpc>
            </a:pPr>
            <a:r>
              <a:rPr lang="zh-CN" altLang="en-US" sz="3200" b="1" dirty="0" smtClean="0">
                <a:ea typeface="宋体" panose="02010600030101010101" pitchFamily="2" charset="-122"/>
              </a:rPr>
              <a:t>小结</a:t>
            </a:r>
          </a:p>
        </p:txBody>
      </p:sp>
    </p:spTree>
    <p:extLst>
      <p:ext uri="{BB962C8B-B14F-4D97-AF65-F5344CB8AC3E}">
        <p14:creationId xmlns:p14="http://schemas.microsoft.com/office/powerpoint/2010/main" val="125221417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08820"/>
            <a:ext cx="7772400" cy="1143000"/>
          </a:xfrm>
          <a:noFill/>
          <a:ln/>
        </p:spPr>
        <p:txBody>
          <a:bodyPr/>
          <a:lstStyle/>
          <a:p>
            <a:pPr eaLnBrk="1" hangingPunct="1"/>
            <a:r>
              <a:rPr lang="zh-CN" altLang="en-US" b="1" dirty="0" smtClean="0"/>
              <a:t>数据集成</a:t>
            </a:r>
          </a:p>
        </p:txBody>
      </p:sp>
      <p:sp>
        <p:nvSpPr>
          <p:cNvPr id="54275" name="Rectangle 3"/>
          <p:cNvSpPr>
            <a:spLocks noGrp="1" noChangeArrowheads="1"/>
          </p:cNvSpPr>
          <p:nvPr>
            <p:ph type="body" idx="1"/>
          </p:nvPr>
        </p:nvSpPr>
        <p:spPr>
          <a:xfrm>
            <a:off x="647455" y="1034180"/>
            <a:ext cx="8273844" cy="4572000"/>
          </a:xfrm>
        </p:spPr>
        <p:txBody>
          <a:bodyPr>
            <a:normAutofit/>
          </a:bodyPr>
          <a:lstStyle/>
          <a:p>
            <a:r>
              <a:rPr lang="zh-CN" altLang="en-US" sz="2400" dirty="0">
                <a:latin typeface="楷体" panose="02010609060101010101" pitchFamily="49" charset="-122"/>
                <a:ea typeface="楷体" panose="02010609060101010101" pitchFamily="49" charset="-122"/>
              </a:rPr>
              <a:t>数据挖掘经常需要数据集成，也就是将互相关联的分布式异构数据源集成到一起使用户能够以透明的方式访问这些数据源。数据集成有助于减少结果数据集的冗余和不一致。有助于提高挖掘过程的准确性和速度</a:t>
            </a:r>
          </a:p>
        </p:txBody>
      </p:sp>
      <p:graphicFrame>
        <p:nvGraphicFramePr>
          <p:cNvPr id="4" name="图示 3">
            <a:extLst>
              <a:ext uri="{FF2B5EF4-FFF2-40B4-BE49-F238E27FC236}">
                <a16:creationId xmlns:a16="http://schemas.microsoft.com/office/drawing/2014/main" xmlns="" id="{795B87A0-D8A7-4759-BB61-F930F7B65B27}"/>
              </a:ext>
            </a:extLst>
          </p:cNvPr>
          <p:cNvGraphicFramePr/>
          <p:nvPr>
            <p:extLst>
              <p:ext uri="{D42A27DB-BD31-4B8C-83A1-F6EECF244321}">
                <p14:modId xmlns:p14="http://schemas.microsoft.com/office/powerpoint/2010/main" val="3668460614"/>
              </p:ext>
            </p:extLst>
          </p:nvPr>
        </p:nvGraphicFramePr>
        <p:xfrm>
          <a:off x="315544" y="2797040"/>
          <a:ext cx="8055712" cy="3744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68836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9pPr>
          </a:lstStyle>
          <a:p>
            <a:pPr eaLnBrk="1" hangingPunct="1"/>
            <a:fld id="{349A76AD-C148-4223-B3E7-8E98B8334B64}" type="slidenum">
              <a:rPr lang="zh-CN" altLang="en-US" sz="1400">
                <a:solidFill>
                  <a:srgbClr val="000000"/>
                </a:solidFill>
                <a:latin typeface="Tahoma" panose="020B0604030504040204" pitchFamily="34" charset="0"/>
              </a:rPr>
              <a:pPr eaLnBrk="1" hangingPunct="1"/>
              <a:t>37</a:t>
            </a:fld>
            <a:endParaRPr lang="en-US" altLang="zh-CN" sz="1400">
              <a:solidFill>
                <a:srgbClr val="000000"/>
              </a:solidFill>
              <a:latin typeface="Tahoma" panose="020B0604030504040204" pitchFamily="34" charset="0"/>
            </a:endParaRPr>
          </a:p>
        </p:txBody>
      </p:sp>
      <p:sp>
        <p:nvSpPr>
          <p:cNvPr id="21507" name="Rectangle 2"/>
          <p:cNvSpPr>
            <a:spLocks noGrp="1" noChangeArrowheads="1"/>
          </p:cNvSpPr>
          <p:nvPr>
            <p:ph type="title"/>
          </p:nvPr>
        </p:nvSpPr>
        <p:spPr>
          <a:xfrm>
            <a:off x="374904" y="162232"/>
            <a:ext cx="5010150" cy="609600"/>
          </a:xfrm>
        </p:spPr>
        <p:txBody>
          <a:bodyPr>
            <a:normAutofit fontScale="90000"/>
          </a:bodyPr>
          <a:lstStyle/>
          <a:p>
            <a:pPr eaLnBrk="1" hangingPunct="1"/>
            <a:r>
              <a:rPr lang="zh-CN" altLang="en-US" b="1" dirty="0" smtClean="0">
                <a:ea typeface="宋体" panose="02010600030101010101" pitchFamily="2" charset="-122"/>
              </a:rPr>
              <a:t>数据集成</a:t>
            </a:r>
            <a:endParaRPr lang="en-US" altLang="zh-CN" b="1" dirty="0" smtClean="0">
              <a:ea typeface="宋体" panose="02010600030101010101" pitchFamily="2" charset="-122"/>
            </a:endParaRPr>
          </a:p>
        </p:txBody>
      </p:sp>
      <p:sp>
        <p:nvSpPr>
          <p:cNvPr id="21508" name="Rectangle 3"/>
          <p:cNvSpPr>
            <a:spLocks noGrp="1" noChangeArrowheads="1"/>
          </p:cNvSpPr>
          <p:nvPr>
            <p:ph type="body" idx="1"/>
          </p:nvPr>
        </p:nvSpPr>
        <p:spPr>
          <a:xfrm>
            <a:off x="374904" y="822325"/>
            <a:ext cx="8534400" cy="5845175"/>
          </a:xfrm>
        </p:spPr>
        <p:txBody>
          <a:bodyPr>
            <a:normAutofit/>
          </a:bodyPr>
          <a:lstStyle/>
          <a:p>
            <a:pPr eaLnBrk="1" hangingPunct="1">
              <a:lnSpc>
                <a:spcPct val="110000"/>
              </a:lnSpc>
            </a:pPr>
            <a:r>
              <a:rPr lang="zh-CN" altLang="en-US" sz="2800" b="1" dirty="0" smtClean="0">
                <a:ea typeface="宋体" panose="02010600030101010101" pitchFamily="2" charset="-122"/>
              </a:rPr>
              <a:t>数据集成 </a:t>
            </a:r>
            <a:r>
              <a:rPr lang="en-US" altLang="zh-CN" sz="2800" b="1" dirty="0" smtClean="0">
                <a:solidFill>
                  <a:schemeClr val="tx2"/>
                </a:solidFill>
                <a:ea typeface="宋体" panose="02010600030101010101" pitchFamily="2" charset="-122"/>
              </a:rPr>
              <a:t>Data integration</a:t>
            </a:r>
            <a:r>
              <a:rPr lang="en-US" altLang="zh-CN" sz="2800" b="1" dirty="0" smtClean="0">
                <a:ea typeface="宋体" panose="02010600030101010101" pitchFamily="2" charset="-122"/>
              </a:rPr>
              <a:t>:</a:t>
            </a:r>
            <a:r>
              <a:rPr lang="en-US" altLang="zh-CN" b="1" dirty="0" smtClean="0">
                <a:ea typeface="宋体" panose="02010600030101010101" pitchFamily="2" charset="-122"/>
              </a:rPr>
              <a:t> </a:t>
            </a:r>
          </a:p>
          <a:p>
            <a:pPr lvl="1" eaLnBrk="1" hangingPunct="1">
              <a:lnSpc>
                <a:spcPct val="110000"/>
              </a:lnSpc>
            </a:pPr>
            <a:r>
              <a:rPr lang="zh-CN" altLang="en-US" b="1" dirty="0" smtClean="0">
                <a:ea typeface="宋体" panose="02010600030101010101" pitchFamily="2" charset="-122"/>
              </a:rPr>
              <a:t>合并多个数据源中的数据，存在一个一致的数据存储中</a:t>
            </a:r>
          </a:p>
          <a:p>
            <a:pPr lvl="1" eaLnBrk="1" hangingPunct="1">
              <a:lnSpc>
                <a:spcPct val="110000"/>
              </a:lnSpc>
            </a:pPr>
            <a:r>
              <a:rPr lang="zh-CN" altLang="en-US" b="1" dirty="0" smtClean="0">
                <a:solidFill>
                  <a:schemeClr val="tx2"/>
                </a:solidFill>
                <a:ea typeface="宋体" panose="02010600030101010101" pitchFamily="2" charset="-122"/>
              </a:rPr>
              <a:t>涉及</a:t>
            </a:r>
            <a:r>
              <a:rPr lang="en-US" altLang="zh-CN" b="1" dirty="0" smtClean="0">
                <a:solidFill>
                  <a:schemeClr val="tx2"/>
                </a:solidFill>
                <a:ea typeface="宋体" panose="02010600030101010101" pitchFamily="2" charset="-122"/>
              </a:rPr>
              <a:t>3</a:t>
            </a:r>
            <a:r>
              <a:rPr lang="zh-CN" altLang="en-US" b="1" dirty="0" smtClean="0">
                <a:solidFill>
                  <a:schemeClr val="tx2"/>
                </a:solidFill>
                <a:ea typeface="宋体" panose="02010600030101010101" pitchFamily="2" charset="-122"/>
              </a:rPr>
              <a:t>个主要问题：</a:t>
            </a:r>
            <a:r>
              <a:rPr lang="zh-CN" altLang="en-US" b="1" dirty="0" smtClean="0">
                <a:solidFill>
                  <a:srgbClr val="7030A0"/>
                </a:solidFill>
                <a:ea typeface="宋体" panose="02010600030101010101" pitchFamily="2" charset="-122"/>
              </a:rPr>
              <a:t>模式集成、冗余数据、冲突数据值</a:t>
            </a:r>
          </a:p>
          <a:p>
            <a:pPr eaLnBrk="1" hangingPunct="1">
              <a:lnSpc>
                <a:spcPct val="110000"/>
              </a:lnSpc>
            </a:pPr>
            <a:r>
              <a:rPr lang="zh-CN" altLang="en-US" sz="2800" b="1" dirty="0" smtClean="0">
                <a:solidFill>
                  <a:srgbClr val="0000CC"/>
                </a:solidFill>
                <a:ea typeface="宋体" panose="02010600030101010101" pitchFamily="2" charset="-122"/>
              </a:rPr>
              <a:t>模式集成 </a:t>
            </a:r>
            <a:r>
              <a:rPr lang="en-US" altLang="zh-CN" sz="2800" b="1" dirty="0" smtClean="0">
                <a:solidFill>
                  <a:schemeClr val="tx2"/>
                </a:solidFill>
                <a:ea typeface="宋体" panose="02010600030101010101" pitchFamily="2" charset="-122"/>
              </a:rPr>
              <a:t>Schema integration</a:t>
            </a:r>
            <a:r>
              <a:rPr lang="en-US" altLang="zh-CN" b="1" dirty="0" smtClean="0">
                <a:ea typeface="宋体" panose="02010600030101010101" pitchFamily="2" charset="-122"/>
              </a:rPr>
              <a:t> </a:t>
            </a:r>
          </a:p>
          <a:p>
            <a:pPr lvl="1" eaLnBrk="1" hangingPunct="1">
              <a:lnSpc>
                <a:spcPct val="110000"/>
              </a:lnSpc>
            </a:pPr>
            <a:r>
              <a:rPr lang="zh-CN" altLang="en-US" b="1" dirty="0" smtClean="0">
                <a:ea typeface="宋体" panose="02010600030101010101" pitchFamily="2" charset="-122"/>
              </a:rPr>
              <a:t>例如</a:t>
            </a:r>
            <a:r>
              <a:rPr lang="en-US" altLang="zh-CN" b="1" dirty="0" smtClean="0">
                <a:ea typeface="宋体" panose="02010600030101010101" pitchFamily="2" charset="-122"/>
              </a:rPr>
              <a:t>., </a:t>
            </a:r>
            <a:r>
              <a:rPr lang="en-US" altLang="zh-CN" b="1" dirty="0" err="1" smtClean="0">
                <a:ea typeface="宋体" panose="02010600030101010101" pitchFamily="2" charset="-122"/>
              </a:rPr>
              <a:t>A.cust</a:t>
            </a:r>
            <a:r>
              <a:rPr lang="en-US" altLang="zh-CN" b="1" dirty="0" smtClean="0">
                <a:ea typeface="宋体" panose="02010600030101010101" pitchFamily="2" charset="-122"/>
              </a:rPr>
              <a:t>-id </a:t>
            </a:r>
            <a:r>
              <a:rPr lang="en-US" altLang="zh-CN" b="1" dirty="0" smtClean="0">
                <a:ea typeface="宋体" panose="02010600030101010101" pitchFamily="2" charset="-122"/>
                <a:sym typeface="Symbol" panose="05050102010706020507" pitchFamily="18" charset="2"/>
              </a:rPr>
              <a:t></a:t>
            </a:r>
            <a:r>
              <a:rPr lang="zh-CN" altLang="en-US" b="1" dirty="0" smtClean="0">
                <a:ea typeface="宋体" panose="02010600030101010101" pitchFamily="2" charset="-122"/>
                <a:sym typeface="Symbol" panose="05050102010706020507" pitchFamily="18" charset="2"/>
              </a:rPr>
              <a:t>？ </a:t>
            </a:r>
            <a:r>
              <a:rPr lang="en-US" altLang="zh-CN" b="1" dirty="0" err="1" smtClean="0">
                <a:ea typeface="宋体" panose="02010600030101010101" pitchFamily="2" charset="-122"/>
                <a:sym typeface="Symbol" panose="05050102010706020507" pitchFamily="18" charset="2"/>
              </a:rPr>
              <a:t>B.</a:t>
            </a:r>
            <a:r>
              <a:rPr lang="en-US" altLang="zh-CN" b="1" dirty="0" err="1" smtClean="0">
                <a:ea typeface="宋体" panose="02010600030101010101" pitchFamily="2" charset="-122"/>
              </a:rPr>
              <a:t>cust</a:t>
            </a:r>
            <a:r>
              <a:rPr lang="en-US" altLang="zh-CN" b="1" dirty="0" smtClean="0">
                <a:ea typeface="宋体" panose="02010600030101010101" pitchFamily="2" charset="-122"/>
              </a:rPr>
              <a:t>-#</a:t>
            </a:r>
          </a:p>
          <a:p>
            <a:pPr lvl="1" eaLnBrk="1" hangingPunct="1">
              <a:lnSpc>
                <a:spcPct val="110000"/>
              </a:lnSpc>
            </a:pPr>
            <a:r>
              <a:rPr lang="zh-CN" altLang="en-US" sz="2400" b="1" dirty="0" smtClean="0">
                <a:ea typeface="宋体" panose="02010600030101010101" pitchFamily="2" charset="-122"/>
              </a:rPr>
              <a:t>实体识别问题 </a:t>
            </a:r>
            <a:r>
              <a:rPr lang="en-US" altLang="zh-CN" sz="2400" b="1" dirty="0" smtClean="0">
                <a:solidFill>
                  <a:schemeClr val="tx2"/>
                </a:solidFill>
                <a:ea typeface="宋体" panose="02010600030101010101" pitchFamily="2" charset="-122"/>
              </a:rPr>
              <a:t>Entity identification problem</a:t>
            </a:r>
            <a:r>
              <a:rPr lang="en-US" altLang="zh-CN" sz="2400" b="1" dirty="0" smtClean="0">
                <a:ea typeface="宋体" panose="02010600030101010101" pitchFamily="2" charset="-122"/>
              </a:rPr>
              <a:t>:</a:t>
            </a:r>
            <a:r>
              <a:rPr lang="en-US" altLang="zh-CN" b="1" dirty="0" smtClean="0">
                <a:ea typeface="宋体" panose="02010600030101010101" pitchFamily="2" charset="-122"/>
              </a:rPr>
              <a:t> </a:t>
            </a:r>
          </a:p>
          <a:p>
            <a:pPr lvl="2" eaLnBrk="1" hangingPunct="1">
              <a:lnSpc>
                <a:spcPct val="110000"/>
              </a:lnSpc>
            </a:pPr>
            <a:r>
              <a:rPr lang="zh-CN" altLang="en-US" sz="2200" b="1" dirty="0" smtClean="0">
                <a:ea typeface="宋体" panose="02010600030101010101" pitchFamily="2" charset="-122"/>
              </a:rPr>
              <a:t>多个数据源的真实世界的实体的识别</a:t>
            </a:r>
            <a:r>
              <a:rPr lang="en-US" altLang="zh-CN" sz="2200" b="1" dirty="0" smtClean="0">
                <a:ea typeface="宋体" panose="02010600030101010101" pitchFamily="2" charset="-122"/>
              </a:rPr>
              <a:t>, e.g., Bill Clinton = William Clinton</a:t>
            </a:r>
          </a:p>
          <a:p>
            <a:pPr lvl="2">
              <a:lnSpc>
                <a:spcPct val="110000"/>
              </a:lnSpc>
            </a:pPr>
            <a:r>
              <a:rPr lang="zh-CN" altLang="en-US" sz="2200" b="1" dirty="0">
                <a:latin typeface="宋体" charset="-122"/>
              </a:rPr>
              <a:t>同名异义</a:t>
            </a:r>
            <a:endParaRPr lang="en-US" altLang="zh-CN" sz="2200" b="1" dirty="0">
              <a:latin typeface="宋体" charset="-122"/>
            </a:endParaRPr>
          </a:p>
          <a:p>
            <a:pPr lvl="2">
              <a:lnSpc>
                <a:spcPct val="110000"/>
              </a:lnSpc>
            </a:pPr>
            <a:r>
              <a:rPr lang="zh-CN" altLang="en-US" sz="2200" b="1" dirty="0">
                <a:latin typeface="宋体" charset="-122"/>
              </a:rPr>
              <a:t>异名同义</a:t>
            </a:r>
            <a:endParaRPr lang="en-US" altLang="zh-CN" sz="2200" b="1" dirty="0">
              <a:latin typeface="宋体" charset="-122"/>
            </a:endParaRPr>
          </a:p>
          <a:p>
            <a:pPr lvl="2">
              <a:lnSpc>
                <a:spcPct val="110000"/>
              </a:lnSpc>
            </a:pPr>
            <a:r>
              <a:rPr lang="zh-CN" altLang="en-US" sz="2200" b="1" dirty="0">
                <a:latin typeface="宋体" charset="-122"/>
              </a:rPr>
              <a:t>单位不统一</a:t>
            </a:r>
            <a:endParaRPr lang="en-US" altLang="zh-CN" sz="2200" b="1" dirty="0">
              <a:latin typeface="宋体" charset="-122"/>
            </a:endParaRPr>
          </a:p>
          <a:p>
            <a:pPr lvl="2">
              <a:lnSpc>
                <a:spcPct val="110000"/>
              </a:lnSpc>
            </a:pPr>
            <a:r>
              <a:rPr lang="zh-CN" altLang="en-US" sz="2200" b="1" dirty="0">
                <a:latin typeface="宋体" charset="-122"/>
              </a:rPr>
              <a:t>元数据可帮助避免</a:t>
            </a:r>
            <a:r>
              <a:rPr lang="zh-CN" altLang="en-US" sz="2200" b="1" dirty="0" smtClean="0">
                <a:latin typeface="宋体" charset="-122"/>
              </a:rPr>
              <a:t>错误</a:t>
            </a:r>
            <a:endParaRPr lang="en-US" altLang="zh-CN" sz="2200" b="1" dirty="0" smtClean="0">
              <a:ea typeface="宋体" panose="02010600030101010101" pitchFamily="2" charset="-122"/>
            </a:endParaRPr>
          </a:p>
          <a:p>
            <a:pPr lvl="2">
              <a:lnSpc>
                <a:spcPct val="110000"/>
              </a:lnSpc>
            </a:pPr>
            <a:r>
              <a:rPr lang="zh-CN" altLang="en-US" sz="2200" b="1" dirty="0" smtClean="0">
                <a:ea typeface="宋体" panose="02010600030101010101" pitchFamily="2" charset="-122"/>
              </a:rPr>
              <a:t>集成不同来源的元数据</a:t>
            </a:r>
            <a:endParaRPr lang="en-US" altLang="zh-CN" sz="2200" b="1" dirty="0" smtClean="0">
              <a:ea typeface="宋体" panose="02010600030101010101" pitchFamily="2" charset="-122"/>
            </a:endParaRPr>
          </a:p>
        </p:txBody>
      </p:sp>
    </p:spTree>
    <p:extLst>
      <p:ext uri="{BB962C8B-B14F-4D97-AF65-F5344CB8AC3E}">
        <p14:creationId xmlns:p14="http://schemas.microsoft.com/office/powerpoint/2010/main" val="3395074932"/>
      </p:ext>
    </p:extLst>
  </p:cSld>
  <p:clrMapOvr>
    <a:masterClrMapping/>
  </p:clrMapOvr>
  <p:transition>
    <p:checke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灯片编号占位符 5"/>
          <p:cNvSpPr>
            <a:spLocks noGrp="1"/>
          </p:cNvSpPr>
          <p:nvPr>
            <p:ph type="sldNum" sz="quarter" idx="4294967295"/>
          </p:nvPr>
        </p:nvSpPr>
        <p:spPr>
          <a:xfrm>
            <a:off x="7042150" y="6243638"/>
            <a:ext cx="1905000" cy="457200"/>
          </a:xfrm>
          <a:noFill/>
        </p:spPr>
        <p:txBody>
          <a:bodyPr/>
          <a:lstStyle/>
          <a:p>
            <a:fld id="{BA70A853-417F-4098-BBC0-383CA5F7507C}" type="slidenum">
              <a:rPr lang="zh-CN" altLang="en-US">
                <a:ea typeface="宋体" charset="-122"/>
              </a:rPr>
              <a:pPr/>
              <a:t>38</a:t>
            </a:fld>
            <a:endParaRPr lang="en-US" altLang="zh-CN">
              <a:ea typeface="宋体" charset="-122"/>
            </a:endParaRPr>
          </a:p>
        </p:txBody>
      </p:sp>
      <p:sp>
        <p:nvSpPr>
          <p:cNvPr id="12292" name="Rectangle 2"/>
          <p:cNvSpPr>
            <a:spLocks noGrp="1" noChangeArrowheads="1"/>
          </p:cNvSpPr>
          <p:nvPr>
            <p:ph type="body" idx="1"/>
          </p:nvPr>
        </p:nvSpPr>
        <p:spPr>
          <a:xfrm>
            <a:off x="561975" y="906463"/>
            <a:ext cx="8542123" cy="5565775"/>
          </a:xfrm>
        </p:spPr>
        <p:txBody>
          <a:bodyPr>
            <a:normAutofit/>
          </a:bodyPr>
          <a:lstStyle/>
          <a:p>
            <a:pPr eaLnBrk="1" hangingPunct="1">
              <a:lnSpc>
                <a:spcPct val="120000"/>
              </a:lnSpc>
            </a:pPr>
            <a:r>
              <a:rPr lang="zh-CN" altLang="en-US" sz="2800" b="1" dirty="0" smtClean="0">
                <a:solidFill>
                  <a:srgbClr val="0000CC"/>
                </a:solidFill>
                <a:latin typeface="宋体" charset="-122"/>
              </a:rPr>
              <a:t>属性冗余</a:t>
            </a:r>
          </a:p>
          <a:p>
            <a:pPr lvl="1" eaLnBrk="1" hangingPunct="1">
              <a:lnSpc>
                <a:spcPct val="120000"/>
              </a:lnSpc>
            </a:pPr>
            <a:r>
              <a:rPr lang="zh-CN" altLang="en-US" dirty="0">
                <a:latin typeface="宋体" charset="-122"/>
              </a:rPr>
              <a:t>同</a:t>
            </a:r>
            <a:r>
              <a:rPr lang="zh-CN" altLang="en-US" dirty="0" smtClean="0">
                <a:latin typeface="宋体" charset="-122"/>
              </a:rPr>
              <a:t>一属性多次出现</a:t>
            </a:r>
            <a:endParaRPr lang="en-US" altLang="zh-CN" dirty="0" smtClean="0">
              <a:latin typeface="宋体" charset="-122"/>
            </a:endParaRPr>
          </a:p>
          <a:p>
            <a:pPr lvl="1" eaLnBrk="1" hangingPunct="1">
              <a:lnSpc>
                <a:spcPct val="120000"/>
              </a:lnSpc>
            </a:pPr>
            <a:r>
              <a:rPr lang="zh-CN" altLang="en-US" dirty="0">
                <a:latin typeface="宋体" charset="-122"/>
              </a:rPr>
              <a:t>同</a:t>
            </a:r>
            <a:r>
              <a:rPr lang="zh-CN" altLang="en-US" dirty="0" smtClean="0">
                <a:latin typeface="宋体" charset="-122"/>
              </a:rPr>
              <a:t>一属性命名不一致导致重复</a:t>
            </a:r>
            <a:endParaRPr lang="en-US" altLang="zh-CN" dirty="0" smtClean="0">
              <a:latin typeface="宋体" charset="-122"/>
            </a:endParaRPr>
          </a:p>
          <a:p>
            <a:pPr lvl="1" eaLnBrk="1" hangingPunct="1">
              <a:lnSpc>
                <a:spcPct val="120000"/>
              </a:lnSpc>
            </a:pPr>
            <a:r>
              <a:rPr lang="zh-CN" altLang="en-US" dirty="0" smtClean="0">
                <a:latin typeface="宋体" charset="-122"/>
              </a:rPr>
              <a:t>对于冗余属性要先分析，检测到后再将其删除</a:t>
            </a:r>
            <a:r>
              <a:rPr lang="en-US" altLang="zh-CN" dirty="0" smtClean="0">
                <a:latin typeface="宋体" charset="-122"/>
              </a:rPr>
              <a:t>(</a:t>
            </a:r>
            <a:r>
              <a:rPr lang="zh-CN" altLang="en-US" dirty="0" smtClean="0">
                <a:latin typeface="宋体" charset="-122"/>
              </a:rPr>
              <a:t>相关分析</a:t>
            </a:r>
            <a:r>
              <a:rPr lang="en-US" altLang="zh-CN" dirty="0" smtClean="0">
                <a:latin typeface="宋体" charset="-122"/>
              </a:rPr>
              <a:t>)</a:t>
            </a:r>
            <a:endParaRPr lang="zh-CN" altLang="en-US" dirty="0" smtClean="0">
              <a:latin typeface="宋体" charset="-122"/>
            </a:endParaRPr>
          </a:p>
          <a:p>
            <a:pPr eaLnBrk="1" hangingPunct="1">
              <a:lnSpc>
                <a:spcPct val="120000"/>
              </a:lnSpc>
            </a:pPr>
            <a:r>
              <a:rPr lang="zh-CN" altLang="en-US" sz="2800" b="1" dirty="0" smtClean="0">
                <a:solidFill>
                  <a:srgbClr val="0000CC"/>
                </a:solidFill>
                <a:latin typeface="宋体" charset="-122"/>
              </a:rPr>
              <a:t>数据重复（元组冗余）</a:t>
            </a:r>
            <a:endParaRPr lang="en-US" altLang="zh-CN" sz="2800" b="1" dirty="0" smtClean="0">
              <a:solidFill>
                <a:srgbClr val="0000CC"/>
              </a:solidFill>
              <a:latin typeface="宋体" charset="-122"/>
            </a:endParaRPr>
          </a:p>
          <a:p>
            <a:pPr>
              <a:lnSpc>
                <a:spcPct val="120000"/>
              </a:lnSpc>
            </a:pPr>
            <a:r>
              <a:rPr lang="zh-CN" altLang="en-US" sz="2800" b="1" dirty="0">
                <a:solidFill>
                  <a:srgbClr val="0000CC"/>
                </a:solidFill>
              </a:rPr>
              <a:t>冲突数据值的检测和解决</a:t>
            </a:r>
          </a:p>
          <a:p>
            <a:pPr lvl="1">
              <a:lnSpc>
                <a:spcPct val="120000"/>
              </a:lnSpc>
            </a:pPr>
            <a:r>
              <a:rPr lang="zh-CN" altLang="en-US" b="1" dirty="0"/>
              <a:t>对真实世界的实体，其不同来源的属性值可能不同</a:t>
            </a:r>
            <a:endParaRPr lang="en-US" altLang="zh-CN" b="1" dirty="0"/>
          </a:p>
          <a:p>
            <a:pPr lvl="1">
              <a:lnSpc>
                <a:spcPct val="120000"/>
              </a:lnSpc>
            </a:pPr>
            <a:r>
              <a:rPr lang="zh-CN" altLang="en-US" b="1" dirty="0"/>
              <a:t>原因</a:t>
            </a:r>
            <a:r>
              <a:rPr lang="en-US" altLang="zh-CN" b="1" dirty="0"/>
              <a:t>:</a:t>
            </a:r>
            <a:r>
              <a:rPr lang="zh-CN" altLang="en-US" b="1" dirty="0"/>
              <a:t>不同的表示</a:t>
            </a:r>
            <a:r>
              <a:rPr lang="en-US" altLang="zh-CN" b="1" dirty="0"/>
              <a:t>,</a:t>
            </a:r>
            <a:r>
              <a:rPr lang="zh-CN" altLang="en-US" b="1" dirty="0"/>
              <a:t>不同尺度</a:t>
            </a:r>
            <a:r>
              <a:rPr lang="en-US" altLang="zh-CN" b="1" dirty="0"/>
              <a:t>,</a:t>
            </a:r>
            <a:r>
              <a:rPr lang="zh-CN" altLang="en-US" b="1" dirty="0"/>
              <a:t>公制 </a:t>
            </a:r>
            <a:r>
              <a:rPr lang="en-US" altLang="zh-CN" b="1" dirty="0"/>
              <a:t>vs. </a:t>
            </a:r>
            <a:r>
              <a:rPr lang="zh-CN" altLang="en-US" b="1" dirty="0" smtClean="0"/>
              <a:t>英制</a:t>
            </a:r>
            <a:endParaRPr lang="en-US" altLang="zh-CN" b="1" dirty="0" smtClean="0">
              <a:latin typeface="宋体" charset="-122"/>
            </a:endParaRPr>
          </a:p>
          <a:p>
            <a:pPr lvl="1" eaLnBrk="1" hangingPunct="1">
              <a:lnSpc>
                <a:spcPct val="120000"/>
              </a:lnSpc>
            </a:pPr>
            <a:r>
              <a:rPr lang="zh-CN" altLang="en-US" b="1" dirty="0" smtClean="0">
                <a:latin typeface="宋体" charset="-122"/>
              </a:rPr>
              <a:t>表示、比例或编码不同</a:t>
            </a:r>
            <a:endParaRPr lang="zh-CN" altLang="en-US" b="1" dirty="0" smtClean="0"/>
          </a:p>
        </p:txBody>
      </p:sp>
      <p:sp>
        <p:nvSpPr>
          <p:cNvPr id="542724" name="Rectangle 4"/>
          <p:cNvSpPr>
            <a:spLocks noChangeArrowheads="1"/>
          </p:cNvSpPr>
          <p:nvPr/>
        </p:nvSpPr>
        <p:spPr bwMode="auto">
          <a:xfrm>
            <a:off x="561975" y="195313"/>
            <a:ext cx="6480175" cy="585788"/>
          </a:xfrm>
          <a:prstGeom prst="rect">
            <a:avLst/>
          </a:prstGeom>
          <a:noFill/>
          <a:ln w="9525" algn="ctr">
            <a:noFill/>
            <a:miter lim="800000"/>
            <a:headEnd/>
            <a:tailEnd/>
          </a:ln>
          <a:effectLst/>
        </p:spPr>
        <p:txBody>
          <a:bodyPr anchor="b"/>
          <a:lstStyle/>
          <a:p>
            <a:pPr eaLnBrk="0" hangingPunct="0"/>
            <a:r>
              <a:rPr lang="zh-CN" altLang="en-US" sz="3600" b="1" dirty="0" smtClean="0">
                <a:solidFill>
                  <a:schemeClr val="tx2"/>
                </a:solidFill>
              </a:rPr>
              <a:t>数据</a:t>
            </a:r>
            <a:r>
              <a:rPr lang="zh-CN" altLang="en-US" sz="3600" b="1" dirty="0">
                <a:solidFill>
                  <a:schemeClr val="tx2"/>
                </a:solidFill>
              </a:rPr>
              <a:t>集成</a:t>
            </a:r>
            <a:endParaRPr lang="en-US" altLang="zh-CN" sz="3600" b="1" dirty="0">
              <a:solidFill>
                <a:schemeClr val="tx2"/>
              </a:solidFill>
            </a:endParaRPr>
          </a:p>
        </p:txBody>
      </p:sp>
    </p:spTree>
    <p:extLst>
      <p:ext uri="{BB962C8B-B14F-4D97-AF65-F5344CB8AC3E}">
        <p14:creationId xmlns:p14="http://schemas.microsoft.com/office/powerpoint/2010/main" val="290363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Effect transition="in" filter="fade">
                                      <p:cBhvr>
                                        <p:cTn id="7" dur="500"/>
                                        <p:tgtEl>
                                          <p:spTgt spid="1229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292">
                                            <p:txEl>
                                              <p:pRg st="1" end="1"/>
                                            </p:txEl>
                                          </p:spTgt>
                                        </p:tgtEl>
                                        <p:attrNameLst>
                                          <p:attrName>style.visibility</p:attrName>
                                        </p:attrNameLst>
                                      </p:cBhvr>
                                      <p:to>
                                        <p:strVal val="visible"/>
                                      </p:to>
                                    </p:set>
                                    <p:animEffect transition="in" filter="fade">
                                      <p:cBhvr>
                                        <p:cTn id="10" dur="500"/>
                                        <p:tgtEl>
                                          <p:spTgt spid="1229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292">
                                            <p:txEl>
                                              <p:pRg st="2" end="2"/>
                                            </p:txEl>
                                          </p:spTgt>
                                        </p:tgtEl>
                                        <p:attrNameLst>
                                          <p:attrName>style.visibility</p:attrName>
                                        </p:attrNameLst>
                                      </p:cBhvr>
                                      <p:to>
                                        <p:strVal val="visible"/>
                                      </p:to>
                                    </p:set>
                                    <p:animEffect transition="in" filter="fade">
                                      <p:cBhvr>
                                        <p:cTn id="13" dur="500"/>
                                        <p:tgtEl>
                                          <p:spTgt spid="1229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2292">
                                            <p:txEl>
                                              <p:pRg st="3" end="3"/>
                                            </p:txEl>
                                          </p:spTgt>
                                        </p:tgtEl>
                                        <p:attrNameLst>
                                          <p:attrName>style.visibility</p:attrName>
                                        </p:attrNameLst>
                                      </p:cBhvr>
                                      <p:to>
                                        <p:strVal val="visible"/>
                                      </p:to>
                                    </p:set>
                                    <p:animEffect transition="in" filter="fade">
                                      <p:cBhvr>
                                        <p:cTn id="16" dur="500"/>
                                        <p:tgtEl>
                                          <p:spTgt spid="1229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29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29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29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292">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29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灯片编号占位符 5"/>
          <p:cNvSpPr>
            <a:spLocks noGrp="1"/>
          </p:cNvSpPr>
          <p:nvPr>
            <p:ph type="sldNum" sz="quarter" idx="4294967295"/>
          </p:nvPr>
        </p:nvSpPr>
        <p:spPr>
          <a:xfrm>
            <a:off x="7042150" y="6243638"/>
            <a:ext cx="1905000" cy="457200"/>
          </a:xfrm>
          <a:noFill/>
        </p:spPr>
        <p:txBody>
          <a:bodyPr/>
          <a:lstStyle/>
          <a:p>
            <a:fld id="{BA70A853-417F-4098-BBC0-383CA5F7507C}" type="slidenum">
              <a:rPr lang="zh-CN" altLang="en-US">
                <a:ea typeface="宋体" charset="-122"/>
              </a:rPr>
              <a:pPr/>
              <a:t>39</a:t>
            </a:fld>
            <a:endParaRPr lang="en-US" altLang="zh-CN">
              <a:ea typeface="宋体" charset="-122"/>
            </a:endParaRPr>
          </a:p>
        </p:txBody>
      </p:sp>
      <p:sp>
        <p:nvSpPr>
          <p:cNvPr id="12292" name="Rectangle 2"/>
          <p:cNvSpPr>
            <a:spLocks noGrp="1" noChangeArrowheads="1"/>
          </p:cNvSpPr>
          <p:nvPr>
            <p:ph type="body" idx="1"/>
          </p:nvPr>
        </p:nvSpPr>
        <p:spPr>
          <a:xfrm>
            <a:off x="468313" y="1405244"/>
            <a:ext cx="8207375" cy="4295473"/>
          </a:xfrm>
        </p:spPr>
        <p:txBody>
          <a:bodyPr/>
          <a:lstStyle/>
          <a:p>
            <a:pPr eaLnBrk="1" hangingPunct="1">
              <a:lnSpc>
                <a:spcPct val="120000"/>
              </a:lnSpc>
            </a:pPr>
            <a:r>
              <a:rPr lang="zh-CN" altLang="en-US" sz="3600" dirty="0" smtClean="0">
                <a:solidFill>
                  <a:srgbClr val="0000CC"/>
                </a:solidFill>
                <a:latin typeface="宋体" charset="-122"/>
              </a:rPr>
              <a:t>实体识别</a:t>
            </a:r>
          </a:p>
          <a:p>
            <a:pPr lvl="1" eaLnBrk="1" hangingPunct="1">
              <a:lnSpc>
                <a:spcPct val="120000"/>
              </a:lnSpc>
            </a:pPr>
            <a:r>
              <a:rPr lang="zh-CN" altLang="en-US" sz="3200" dirty="0" smtClean="0">
                <a:latin typeface="宋体" charset="-122"/>
              </a:rPr>
              <a:t>元数据可帮助避免错误</a:t>
            </a:r>
            <a:endParaRPr lang="en-US" altLang="zh-CN" sz="3200" dirty="0" smtClean="0">
              <a:latin typeface="宋体" charset="-122"/>
            </a:endParaRPr>
          </a:p>
          <a:p>
            <a:pPr lvl="1" eaLnBrk="1" hangingPunct="1">
              <a:lnSpc>
                <a:spcPct val="120000"/>
              </a:lnSpc>
            </a:pPr>
            <a:r>
              <a:rPr lang="zh-CN" altLang="en-US" sz="3200" dirty="0" smtClean="0">
                <a:latin typeface="宋体" charset="-122"/>
              </a:rPr>
              <a:t>匹配来自不同数据源的现实世界的实体，比如：</a:t>
            </a:r>
            <a:r>
              <a:rPr lang="en-US" altLang="zh-CN" sz="3200" dirty="0" err="1" smtClean="0">
                <a:latin typeface="宋体" charset="-122"/>
              </a:rPr>
              <a:t>A.cust</a:t>
            </a:r>
            <a:r>
              <a:rPr lang="en-US" altLang="zh-CN" sz="3200" dirty="0" smtClean="0">
                <a:latin typeface="宋体" charset="-122"/>
              </a:rPr>
              <a:t>-id=</a:t>
            </a:r>
            <a:r>
              <a:rPr lang="en-US" altLang="zh-CN" sz="3200" dirty="0" err="1" smtClean="0">
                <a:latin typeface="宋体" charset="-122"/>
              </a:rPr>
              <a:t>B.customer_no</a:t>
            </a:r>
            <a:endParaRPr lang="en-US" altLang="zh-CN" sz="3200" dirty="0" smtClean="0">
              <a:latin typeface="宋体" charset="-122"/>
            </a:endParaRPr>
          </a:p>
          <a:p>
            <a:pPr lvl="1" eaLnBrk="1" hangingPunct="1">
              <a:lnSpc>
                <a:spcPct val="120000"/>
              </a:lnSpc>
            </a:pPr>
            <a:endParaRPr lang="en-US" altLang="zh-CN" sz="3200" dirty="0" smtClean="0">
              <a:latin typeface="宋体" charset="-122"/>
            </a:endParaRPr>
          </a:p>
        </p:txBody>
      </p:sp>
      <p:sp>
        <p:nvSpPr>
          <p:cNvPr id="542724" name="Rectangle 4"/>
          <p:cNvSpPr>
            <a:spLocks noChangeArrowheads="1"/>
          </p:cNvSpPr>
          <p:nvPr/>
        </p:nvSpPr>
        <p:spPr bwMode="auto">
          <a:xfrm>
            <a:off x="468313" y="387043"/>
            <a:ext cx="6480175" cy="585788"/>
          </a:xfrm>
          <a:prstGeom prst="rect">
            <a:avLst/>
          </a:prstGeom>
          <a:noFill/>
          <a:ln w="9525" algn="ctr">
            <a:noFill/>
            <a:miter lim="800000"/>
            <a:headEnd/>
            <a:tailEnd/>
          </a:ln>
          <a:effectLst/>
        </p:spPr>
        <p:txBody>
          <a:bodyPr anchor="b"/>
          <a:lstStyle/>
          <a:p>
            <a:pPr eaLnBrk="0" hangingPunct="0"/>
            <a:r>
              <a:rPr lang="zh-CN" altLang="en-US" sz="3600" b="1" dirty="0" smtClean="0">
                <a:solidFill>
                  <a:schemeClr val="tx2"/>
                </a:solidFill>
              </a:rPr>
              <a:t>数据</a:t>
            </a:r>
            <a:r>
              <a:rPr lang="zh-CN" altLang="en-US" sz="3600" b="1" dirty="0">
                <a:solidFill>
                  <a:schemeClr val="tx2"/>
                </a:solidFill>
              </a:rPr>
              <a:t>集成</a:t>
            </a:r>
            <a:endParaRPr lang="en-US" altLang="zh-CN" sz="3600" b="1" dirty="0">
              <a:solidFill>
                <a:schemeClr val="tx2"/>
              </a:solidFill>
            </a:endParaRPr>
          </a:p>
        </p:txBody>
      </p:sp>
    </p:spTree>
    <p:extLst>
      <p:ext uri="{BB962C8B-B14F-4D97-AF65-F5344CB8AC3E}">
        <p14:creationId xmlns:p14="http://schemas.microsoft.com/office/powerpoint/2010/main" val="3943535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9pPr>
          </a:lstStyle>
          <a:p>
            <a:pPr eaLnBrk="1" hangingPunct="1"/>
            <a:fld id="{A8107FD0-435F-4F6A-9FFD-6B50505264A2}" type="slidenum">
              <a:rPr lang="zh-CN" altLang="en-US" sz="1400">
                <a:latin typeface="Tahoma" panose="020B0604030504040204" pitchFamily="34" charset="0"/>
              </a:rPr>
              <a:pPr eaLnBrk="1" hangingPunct="1"/>
              <a:t>4</a:t>
            </a:fld>
            <a:endParaRPr lang="en-US" altLang="zh-CN" sz="1400">
              <a:latin typeface="Tahoma" panose="020B0604030504040204" pitchFamily="34" charset="0"/>
            </a:endParaRPr>
          </a:p>
        </p:txBody>
      </p:sp>
      <p:sp>
        <p:nvSpPr>
          <p:cNvPr id="5123" name="Rectangle 2"/>
          <p:cNvSpPr>
            <a:spLocks noGrp="1" noChangeArrowheads="1"/>
          </p:cNvSpPr>
          <p:nvPr>
            <p:ph type="title"/>
          </p:nvPr>
        </p:nvSpPr>
        <p:spPr>
          <a:xfrm>
            <a:off x="603504" y="222250"/>
            <a:ext cx="7793038" cy="838200"/>
          </a:xfrm>
        </p:spPr>
        <p:txBody>
          <a:bodyPr/>
          <a:lstStyle/>
          <a:p>
            <a:pPr eaLnBrk="1" hangingPunct="1"/>
            <a:r>
              <a:rPr lang="zh-CN" altLang="en-US" dirty="0" smtClean="0">
                <a:ea typeface="宋体" panose="02010600030101010101" pitchFamily="2" charset="-122"/>
              </a:rPr>
              <a:t>数据为什么脏?</a:t>
            </a:r>
          </a:p>
        </p:txBody>
      </p:sp>
      <p:sp>
        <p:nvSpPr>
          <p:cNvPr id="5124" name="Rectangle 3"/>
          <p:cNvSpPr>
            <a:spLocks noGrp="1" noChangeArrowheads="1"/>
          </p:cNvSpPr>
          <p:nvPr>
            <p:ph type="body" idx="1"/>
          </p:nvPr>
        </p:nvSpPr>
        <p:spPr>
          <a:xfrm>
            <a:off x="731479" y="1214079"/>
            <a:ext cx="8077200" cy="4876800"/>
          </a:xfrm>
        </p:spPr>
        <p:txBody>
          <a:bodyPr>
            <a:normAutofit lnSpcReduction="10000"/>
          </a:bodyPr>
          <a:lstStyle/>
          <a:p>
            <a:pPr eaLnBrk="1" hangingPunct="1">
              <a:spcBef>
                <a:spcPts val="600"/>
              </a:spcBef>
            </a:pPr>
            <a:r>
              <a:rPr lang="zh-CN" altLang="en-US" sz="2800" b="1" dirty="0" smtClean="0">
                <a:ea typeface="宋体" panose="02010600030101010101" pitchFamily="2" charset="-122"/>
              </a:rPr>
              <a:t>不完全数据源于</a:t>
            </a:r>
          </a:p>
          <a:p>
            <a:pPr lvl="2">
              <a:spcBef>
                <a:spcPts val="600"/>
              </a:spcBef>
              <a:buClr>
                <a:srgbClr val="0070C0"/>
              </a:buClr>
              <a:buSzPct val="70000"/>
              <a:buFont typeface="Wingdings" panose="05000000000000000000" pitchFamily="2" charset="2"/>
              <a:buChar char="p"/>
            </a:pPr>
            <a:r>
              <a:rPr lang="zh-CN" altLang="en-US" sz="2400" dirty="0" smtClean="0">
                <a:ea typeface="宋体" panose="02010600030101010101" pitchFamily="2" charset="-122"/>
              </a:rPr>
              <a:t>数据收集时未包含</a:t>
            </a:r>
          </a:p>
          <a:p>
            <a:pPr lvl="2">
              <a:spcBef>
                <a:spcPts val="600"/>
              </a:spcBef>
              <a:buClr>
                <a:srgbClr val="0070C0"/>
              </a:buClr>
              <a:buSzPct val="70000"/>
              <a:buFont typeface="Wingdings" panose="05000000000000000000" pitchFamily="2" charset="2"/>
              <a:buChar char="p"/>
            </a:pPr>
            <a:r>
              <a:rPr lang="zh-CN" altLang="en-US" sz="2400" dirty="0" smtClean="0">
                <a:ea typeface="宋体" panose="02010600030101010101" pitchFamily="2" charset="-122"/>
              </a:rPr>
              <a:t>数据收集和数据分析时的不同考虑</a:t>
            </a:r>
            <a:r>
              <a:rPr lang="en-US" altLang="zh-CN" sz="2400" dirty="0" smtClean="0">
                <a:ea typeface="宋体" panose="02010600030101010101" pitchFamily="2" charset="-122"/>
              </a:rPr>
              <a:t>.</a:t>
            </a:r>
          </a:p>
          <a:p>
            <a:pPr lvl="2">
              <a:spcBef>
                <a:spcPts val="600"/>
              </a:spcBef>
              <a:buClr>
                <a:srgbClr val="0070C0"/>
              </a:buClr>
              <a:buSzPct val="70000"/>
              <a:buFont typeface="Wingdings" panose="05000000000000000000" pitchFamily="2" charset="2"/>
              <a:buChar char="p"/>
            </a:pPr>
            <a:r>
              <a:rPr lang="zh-CN" altLang="en-US" sz="2400" dirty="0" smtClean="0">
                <a:ea typeface="宋体" panose="02010600030101010101" pitchFamily="2" charset="-122"/>
              </a:rPr>
              <a:t>人/硬件/软件问题</a:t>
            </a:r>
            <a:endParaRPr lang="en-US" altLang="zh-CN" sz="2400" dirty="0" smtClean="0">
              <a:ea typeface="宋体" panose="02010600030101010101" pitchFamily="2" charset="-122"/>
            </a:endParaRPr>
          </a:p>
          <a:p>
            <a:pPr eaLnBrk="1" hangingPunct="1">
              <a:spcBef>
                <a:spcPts val="600"/>
              </a:spcBef>
            </a:pPr>
            <a:r>
              <a:rPr lang="zh-CN" altLang="en-US" sz="2800" b="1" dirty="0" smtClean="0">
                <a:ea typeface="宋体" panose="02010600030101010101" pitchFamily="2" charset="-122"/>
              </a:rPr>
              <a:t>噪音数据源于</a:t>
            </a:r>
          </a:p>
          <a:p>
            <a:pPr lvl="2">
              <a:spcBef>
                <a:spcPts val="600"/>
              </a:spcBef>
              <a:buClr>
                <a:srgbClr val="0070C0"/>
              </a:buClr>
              <a:buSzPct val="70000"/>
              <a:buFont typeface="Wingdings" panose="05000000000000000000" pitchFamily="2" charset="2"/>
              <a:buChar char="p"/>
            </a:pPr>
            <a:r>
              <a:rPr lang="zh-CN" altLang="en-US" sz="2400" dirty="0">
                <a:ea typeface="宋体" panose="02010600030101010101" pitchFamily="2" charset="-122"/>
              </a:rPr>
              <a:t>收集</a:t>
            </a:r>
          </a:p>
          <a:p>
            <a:pPr lvl="2">
              <a:spcBef>
                <a:spcPts val="600"/>
              </a:spcBef>
              <a:buClr>
                <a:srgbClr val="0070C0"/>
              </a:buClr>
              <a:buSzPct val="70000"/>
              <a:buFont typeface="Wingdings" panose="05000000000000000000" pitchFamily="2" charset="2"/>
              <a:buChar char="p"/>
            </a:pPr>
            <a:r>
              <a:rPr lang="zh-CN" altLang="en-US" sz="2400" dirty="0">
                <a:ea typeface="宋体" panose="02010600030101010101" pitchFamily="2" charset="-122"/>
              </a:rPr>
              <a:t>录入</a:t>
            </a:r>
          </a:p>
          <a:p>
            <a:pPr lvl="2">
              <a:spcBef>
                <a:spcPts val="600"/>
              </a:spcBef>
              <a:buClr>
                <a:srgbClr val="0070C0"/>
              </a:buClr>
              <a:buSzPct val="70000"/>
              <a:buFont typeface="Wingdings" panose="05000000000000000000" pitchFamily="2" charset="2"/>
              <a:buChar char="p"/>
            </a:pPr>
            <a:r>
              <a:rPr lang="zh-CN" altLang="en-US" sz="2400" dirty="0">
                <a:ea typeface="宋体" panose="02010600030101010101" pitchFamily="2" charset="-122"/>
              </a:rPr>
              <a:t>变换</a:t>
            </a:r>
          </a:p>
          <a:p>
            <a:pPr eaLnBrk="1" hangingPunct="1">
              <a:spcBef>
                <a:spcPts val="600"/>
              </a:spcBef>
            </a:pPr>
            <a:r>
              <a:rPr lang="zh-CN" altLang="en-US" sz="2800" b="1" dirty="0" smtClean="0">
                <a:ea typeface="宋体" panose="02010600030101010101" pitchFamily="2" charset="-122"/>
              </a:rPr>
              <a:t>不一致数据源于</a:t>
            </a:r>
          </a:p>
          <a:p>
            <a:pPr lvl="2">
              <a:spcBef>
                <a:spcPts val="600"/>
              </a:spcBef>
              <a:buClr>
                <a:srgbClr val="0070C0"/>
              </a:buClr>
              <a:buSzPct val="70000"/>
              <a:buFont typeface="Wingdings" panose="05000000000000000000" pitchFamily="2" charset="2"/>
              <a:buChar char="p"/>
            </a:pPr>
            <a:r>
              <a:rPr lang="zh-CN" altLang="en-US" sz="2400" dirty="0">
                <a:ea typeface="宋体" panose="02010600030101010101" pitchFamily="2" charset="-122"/>
              </a:rPr>
              <a:t>不同的数据源</a:t>
            </a:r>
          </a:p>
          <a:p>
            <a:pPr lvl="2">
              <a:spcBef>
                <a:spcPts val="600"/>
              </a:spcBef>
              <a:buClr>
                <a:srgbClr val="0070C0"/>
              </a:buClr>
              <a:buSzPct val="70000"/>
              <a:buFont typeface="Wingdings" panose="05000000000000000000" pitchFamily="2" charset="2"/>
              <a:buChar char="p"/>
            </a:pPr>
            <a:r>
              <a:rPr lang="zh-CN" altLang="en-US" sz="2400" dirty="0">
                <a:ea typeface="宋体" panose="02010600030101010101" pitchFamily="2" charset="-122"/>
              </a:rPr>
              <a:t>违反函数依赖</a:t>
            </a:r>
          </a:p>
        </p:txBody>
      </p:sp>
    </p:spTree>
    <p:extLst>
      <p:ext uri="{BB962C8B-B14F-4D97-AF65-F5344CB8AC3E}">
        <p14:creationId xmlns:p14="http://schemas.microsoft.com/office/powerpoint/2010/main" val="18286748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204634" y="260350"/>
            <a:ext cx="8172450" cy="527050"/>
          </a:xfrm>
        </p:spPr>
        <p:txBody>
          <a:bodyPr>
            <a:normAutofit fontScale="90000"/>
          </a:bodyPr>
          <a:lstStyle/>
          <a:p>
            <a:pPr eaLnBrk="1" hangingPunct="1"/>
            <a:r>
              <a:rPr lang="zh-CN" altLang="en-US" b="1" dirty="0" smtClean="0">
                <a:ea typeface="宋体" panose="02010600030101010101" pitchFamily="2" charset="-122"/>
              </a:rPr>
              <a:t>数据集成中冗余数据处理</a:t>
            </a:r>
          </a:p>
        </p:txBody>
      </p:sp>
      <p:sp>
        <p:nvSpPr>
          <p:cNvPr id="22532" name="Rectangle 3"/>
          <p:cNvSpPr>
            <a:spLocks noGrp="1" noChangeArrowheads="1"/>
          </p:cNvSpPr>
          <p:nvPr>
            <p:ph type="body" idx="1"/>
          </p:nvPr>
        </p:nvSpPr>
        <p:spPr>
          <a:xfrm>
            <a:off x="204634" y="1234281"/>
            <a:ext cx="8541160" cy="5623719"/>
          </a:xfrm>
        </p:spPr>
        <p:txBody>
          <a:bodyPr>
            <a:normAutofit/>
          </a:bodyPr>
          <a:lstStyle/>
          <a:p>
            <a:pPr eaLnBrk="1" hangingPunct="1">
              <a:lnSpc>
                <a:spcPct val="120000"/>
              </a:lnSpc>
            </a:pPr>
            <a:r>
              <a:rPr lang="zh-CN" altLang="en-US" sz="2800" b="1" dirty="0" smtClean="0">
                <a:ea typeface="宋体" panose="02010600030101010101" pitchFamily="2" charset="-122"/>
              </a:rPr>
              <a:t>冗余数据</a:t>
            </a:r>
            <a:r>
              <a:rPr lang="en-US" altLang="zh-CN" sz="2800" b="1" dirty="0" smtClean="0">
                <a:ea typeface="宋体" panose="02010600030101010101" pitchFamily="2" charset="-122"/>
              </a:rPr>
              <a:t>Redundant data</a:t>
            </a:r>
            <a:r>
              <a:rPr lang="zh-CN" altLang="en-US" sz="2800" b="1" dirty="0" smtClean="0">
                <a:ea typeface="宋体" panose="02010600030101010101" pitchFamily="2" charset="-122"/>
              </a:rPr>
              <a:t> （集成多个数据库时出现）</a:t>
            </a:r>
            <a:endParaRPr lang="en-US" altLang="zh-CN" sz="2800" b="1" dirty="0" smtClean="0">
              <a:ea typeface="宋体" panose="02010600030101010101" pitchFamily="2" charset="-122"/>
            </a:endParaRPr>
          </a:p>
          <a:p>
            <a:pPr lvl="1" eaLnBrk="1" hangingPunct="1">
              <a:lnSpc>
                <a:spcPct val="120000"/>
              </a:lnSpc>
            </a:pPr>
            <a:r>
              <a:rPr lang="zh-CN" altLang="en-US" sz="2400" b="1" dirty="0" smtClean="0">
                <a:ea typeface="宋体" panose="02010600030101010101" pitchFamily="2" charset="-122"/>
              </a:rPr>
              <a:t>目标识别：同一个属性在不同的数据库中有不同的名称</a:t>
            </a:r>
            <a:endParaRPr lang="en-US" altLang="zh-CN" sz="2400" b="1" dirty="0" smtClean="0">
              <a:ea typeface="宋体" panose="02010600030101010101" pitchFamily="2" charset="-122"/>
            </a:endParaRPr>
          </a:p>
          <a:p>
            <a:pPr lvl="1" eaLnBrk="1" hangingPunct="1">
              <a:lnSpc>
                <a:spcPct val="120000"/>
              </a:lnSpc>
            </a:pPr>
            <a:r>
              <a:rPr lang="zh-CN" altLang="en-US" sz="2400" b="1" dirty="0" smtClean="0">
                <a:ea typeface="宋体" panose="02010600030101010101" pitchFamily="2" charset="-122"/>
              </a:rPr>
              <a:t>衍生数据：一个属性值可由其他表的属性推导出</a:t>
            </a:r>
            <a:r>
              <a:rPr lang="en-US" altLang="zh-CN" sz="2400" b="1" dirty="0" smtClean="0">
                <a:ea typeface="宋体" panose="02010600030101010101" pitchFamily="2" charset="-122"/>
              </a:rPr>
              <a:t>, e.g.,</a:t>
            </a:r>
            <a:r>
              <a:rPr lang="zh-CN" altLang="en-US" sz="2400" b="1" dirty="0" smtClean="0">
                <a:ea typeface="宋体" panose="02010600030101010101" pitchFamily="2" charset="-122"/>
              </a:rPr>
              <a:t>年收入</a:t>
            </a:r>
            <a:endParaRPr lang="en-US" altLang="zh-CN" sz="2400" b="1" dirty="0" smtClean="0">
              <a:ea typeface="宋体" panose="02010600030101010101" pitchFamily="2" charset="-122"/>
            </a:endParaRPr>
          </a:p>
          <a:p>
            <a:pPr eaLnBrk="1" hangingPunct="1">
              <a:lnSpc>
                <a:spcPct val="120000"/>
              </a:lnSpc>
            </a:pPr>
            <a:r>
              <a:rPr lang="zh-CN" altLang="en-US" sz="2800" b="1" dirty="0" smtClean="0">
                <a:ea typeface="宋体" panose="02010600030101010101" pitchFamily="2" charset="-122"/>
              </a:rPr>
              <a:t>相关分析 </a:t>
            </a:r>
            <a:r>
              <a:rPr lang="en-US" altLang="zh-CN" sz="2800" b="1" i="1" dirty="0" smtClean="0">
                <a:solidFill>
                  <a:srgbClr val="0000CC"/>
                </a:solidFill>
                <a:ea typeface="宋体" panose="02010600030101010101" pitchFamily="2" charset="-122"/>
              </a:rPr>
              <a:t>correlation analysis </a:t>
            </a:r>
            <a:r>
              <a:rPr lang="en-US" altLang="zh-CN" sz="2800" b="1" i="1" dirty="0" smtClean="0">
                <a:solidFill>
                  <a:schemeClr val="folHlink"/>
                </a:solidFill>
                <a:ea typeface="宋体" panose="02010600030101010101" pitchFamily="2" charset="-122"/>
              </a:rPr>
              <a:t>/</a:t>
            </a:r>
            <a:r>
              <a:rPr lang="zh-CN" altLang="en-US" sz="2800" b="1" dirty="0" smtClean="0">
                <a:ea typeface="宋体" panose="02010600030101010101" pitchFamily="2" charset="-122"/>
              </a:rPr>
              <a:t>协方差分析</a:t>
            </a:r>
            <a:r>
              <a:rPr lang="en-US" altLang="zh-CN" sz="2800" b="1" i="1" dirty="0" smtClean="0">
                <a:solidFill>
                  <a:srgbClr val="0000CC"/>
                </a:solidFill>
                <a:ea typeface="宋体" panose="02010600030101010101" pitchFamily="2" charset="-122"/>
              </a:rPr>
              <a:t>covariance analysis</a:t>
            </a:r>
            <a:endParaRPr lang="en-US" altLang="zh-CN" sz="2800" b="1" dirty="0" smtClean="0">
              <a:solidFill>
                <a:srgbClr val="0000CC"/>
              </a:solidFill>
              <a:ea typeface="宋体" panose="02010600030101010101" pitchFamily="2" charset="-122"/>
            </a:endParaRPr>
          </a:p>
          <a:p>
            <a:pPr lvl="1" eaLnBrk="1" hangingPunct="1">
              <a:lnSpc>
                <a:spcPct val="120000"/>
              </a:lnSpc>
            </a:pPr>
            <a:r>
              <a:rPr lang="zh-CN" altLang="en-US" sz="2400" b="1" dirty="0" smtClean="0">
                <a:ea typeface="宋体" panose="02010600030101010101" pitchFamily="2" charset="-122"/>
              </a:rPr>
              <a:t>可用于检测冗余数据</a:t>
            </a:r>
            <a:endParaRPr lang="en-US" altLang="zh-CN" sz="2400" b="1" dirty="0" smtClean="0">
              <a:ea typeface="宋体" panose="02010600030101010101" pitchFamily="2" charset="-122"/>
            </a:endParaRPr>
          </a:p>
          <a:p>
            <a:pPr eaLnBrk="1" hangingPunct="1">
              <a:lnSpc>
                <a:spcPct val="120000"/>
              </a:lnSpc>
            </a:pPr>
            <a:r>
              <a:rPr lang="zh-CN" altLang="en-US" b="1" dirty="0" smtClean="0">
                <a:ea typeface="宋体" panose="02010600030101010101" pitchFamily="2" charset="-122"/>
              </a:rPr>
              <a:t>小心的集成多个来源的数据可以帮助降低和避免结果数据集中的冗余和不一致，提高数据挖掘的速度和质量</a:t>
            </a:r>
            <a:endParaRPr lang="en-US" altLang="zh-CN" b="1" dirty="0" smtClean="0">
              <a:ea typeface="宋体" panose="02010600030101010101" pitchFamily="2" charset="-122"/>
            </a:endParaRPr>
          </a:p>
        </p:txBody>
      </p:sp>
    </p:spTree>
    <p:extLst>
      <p:ext uri="{BB962C8B-B14F-4D97-AF65-F5344CB8AC3E}">
        <p14:creationId xmlns:p14="http://schemas.microsoft.com/office/powerpoint/2010/main" val="1276121282"/>
      </p:ext>
    </p:extLst>
  </p:cSld>
  <p:clrMapOvr>
    <a:masterClrMapping/>
  </p:clrMapOvr>
  <p:transition>
    <p:checke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灯片编号占位符 5"/>
          <p:cNvSpPr>
            <a:spLocks noGrp="1"/>
          </p:cNvSpPr>
          <p:nvPr>
            <p:ph type="sldNum" sz="quarter" idx="4294967295"/>
          </p:nvPr>
        </p:nvSpPr>
        <p:spPr>
          <a:xfrm>
            <a:off x="7042150" y="6243638"/>
            <a:ext cx="1905000" cy="457200"/>
          </a:xfrm>
          <a:noFill/>
        </p:spPr>
        <p:txBody>
          <a:bodyPr/>
          <a:lstStyle/>
          <a:p>
            <a:fld id="{BA70A853-417F-4098-BBC0-383CA5F7507C}" type="slidenum">
              <a:rPr lang="zh-CN" altLang="en-US">
                <a:ea typeface="宋体" charset="-122"/>
              </a:rPr>
              <a:pPr/>
              <a:t>41</a:t>
            </a:fld>
            <a:endParaRPr lang="en-US" altLang="zh-CN">
              <a:ea typeface="宋体" charset="-122"/>
            </a:endParaRPr>
          </a:p>
        </p:txBody>
      </p:sp>
      <p:sp>
        <p:nvSpPr>
          <p:cNvPr id="12292" name="Rectangle 2"/>
          <p:cNvSpPr>
            <a:spLocks noGrp="1" noChangeArrowheads="1"/>
          </p:cNvSpPr>
          <p:nvPr>
            <p:ph type="body" idx="1"/>
          </p:nvPr>
        </p:nvSpPr>
        <p:spPr>
          <a:xfrm>
            <a:off x="449548" y="971669"/>
            <a:ext cx="8207375" cy="4583574"/>
          </a:xfrm>
        </p:spPr>
        <p:txBody>
          <a:bodyPr/>
          <a:lstStyle/>
          <a:p>
            <a:pPr eaLnBrk="1" hangingPunct="1"/>
            <a:r>
              <a:rPr lang="zh-CN" altLang="en-US" sz="3600" dirty="0" smtClean="0">
                <a:solidFill>
                  <a:srgbClr val="0000CC"/>
                </a:solidFill>
                <a:latin typeface="宋体" charset="-122"/>
              </a:rPr>
              <a:t>冗余和相关性分析</a:t>
            </a:r>
          </a:p>
          <a:p>
            <a:pPr lvl="1" eaLnBrk="1" hangingPunct="1"/>
            <a:r>
              <a:rPr lang="en-US" altLang="zh-CN" sz="3200" b="1" dirty="0" smtClean="0">
                <a:solidFill>
                  <a:schemeClr val="tx1"/>
                </a:solidFill>
                <a:latin typeface="+mn-lt"/>
                <a:ea typeface="+mn-ea"/>
              </a:rPr>
              <a:t>1.</a:t>
            </a:r>
            <a:r>
              <a:rPr lang="zh-CN" altLang="en-US" sz="3200" b="1" dirty="0" smtClean="0">
                <a:solidFill>
                  <a:schemeClr val="tx1"/>
                </a:solidFill>
                <a:latin typeface="+mn-lt"/>
                <a:ea typeface="+mn-ea"/>
              </a:rPr>
              <a:t>标称数据的</a:t>
            </a:r>
            <a:r>
              <a:rPr lang="en-US" altLang="zh-CN" sz="3200" b="1" dirty="0" smtClean="0">
                <a:solidFill>
                  <a:schemeClr val="tx1"/>
                </a:solidFill>
                <a:latin typeface="+mn-lt"/>
                <a:ea typeface="+mn-ea"/>
              </a:rPr>
              <a:t>χ2</a:t>
            </a:r>
            <a:r>
              <a:rPr lang="zh-CN" altLang="en-US" sz="3200" b="1" dirty="0" smtClean="0">
                <a:solidFill>
                  <a:schemeClr val="tx1"/>
                </a:solidFill>
                <a:latin typeface="+mn-lt"/>
                <a:ea typeface="+mn-ea"/>
              </a:rPr>
              <a:t>相关检验</a:t>
            </a:r>
            <a:endParaRPr lang="en-US" altLang="zh-CN" sz="3200" b="1" dirty="0" smtClean="0">
              <a:solidFill>
                <a:schemeClr val="tx1"/>
              </a:solidFill>
              <a:latin typeface="+mn-lt"/>
              <a:ea typeface="+mn-ea"/>
            </a:endParaRPr>
          </a:p>
          <a:p>
            <a:pPr lvl="1" eaLnBrk="1" hangingPunct="1"/>
            <a:endParaRPr lang="en-US" altLang="zh-CN" sz="3200" dirty="0" smtClean="0">
              <a:solidFill>
                <a:schemeClr val="bg2"/>
              </a:solidFill>
              <a:latin typeface="宋体" charset="-122"/>
            </a:endParaRPr>
          </a:p>
        </p:txBody>
      </p:sp>
      <p:sp>
        <p:nvSpPr>
          <p:cNvPr id="542724" name="Rectangle 4"/>
          <p:cNvSpPr>
            <a:spLocks noChangeArrowheads="1"/>
          </p:cNvSpPr>
          <p:nvPr/>
        </p:nvSpPr>
        <p:spPr bwMode="auto">
          <a:xfrm>
            <a:off x="282985" y="93338"/>
            <a:ext cx="6480175" cy="585788"/>
          </a:xfrm>
          <a:prstGeom prst="rect">
            <a:avLst/>
          </a:prstGeom>
          <a:noFill/>
          <a:ln w="9525" algn="ctr">
            <a:noFill/>
            <a:miter lim="800000"/>
            <a:headEnd/>
            <a:tailEnd/>
          </a:ln>
          <a:effectLst/>
        </p:spPr>
        <p:txBody>
          <a:bodyPr anchor="b"/>
          <a:lstStyle/>
          <a:p>
            <a:pPr eaLnBrk="0" hangingPunct="0"/>
            <a:r>
              <a:rPr lang="zh-CN" altLang="en-US" sz="3600" b="1" dirty="0" smtClean="0">
                <a:solidFill>
                  <a:schemeClr val="tx2"/>
                </a:solidFill>
              </a:rPr>
              <a:t>数据</a:t>
            </a:r>
            <a:r>
              <a:rPr lang="zh-CN" altLang="en-US" sz="3600" b="1" dirty="0">
                <a:solidFill>
                  <a:schemeClr val="tx2"/>
                </a:solidFill>
              </a:rPr>
              <a:t>集成</a:t>
            </a:r>
            <a:endParaRPr lang="en-US" altLang="zh-CN" sz="3600" b="1" dirty="0">
              <a:solidFill>
                <a:schemeClr val="tx2"/>
              </a:solidFill>
            </a:endParaRPr>
          </a:p>
        </p:txBody>
      </p:sp>
      <p:sp>
        <p:nvSpPr>
          <p:cNvPr id="6" name="矩形 5"/>
          <p:cNvSpPr/>
          <p:nvPr/>
        </p:nvSpPr>
        <p:spPr>
          <a:xfrm>
            <a:off x="1045507" y="3516052"/>
            <a:ext cx="7320987" cy="646331"/>
          </a:xfrm>
          <a:prstGeom prst="rect">
            <a:avLst/>
          </a:prstGeom>
        </p:spPr>
        <p:txBody>
          <a:bodyPr wrap="square">
            <a:spAutoFit/>
          </a:bodyPr>
          <a:lstStyle/>
          <a:p>
            <a:r>
              <a:rPr lang="en-US" altLang="zh-CN" b="1" dirty="0" err="1" smtClean="0"/>
              <a:t>oij</a:t>
            </a:r>
            <a:r>
              <a:rPr lang="zh-CN" altLang="en-US" b="1" dirty="0" smtClean="0"/>
              <a:t>是联合事件</a:t>
            </a:r>
            <a:r>
              <a:rPr lang="en-US" altLang="zh-CN" b="1" dirty="0" smtClean="0"/>
              <a:t>(Ai</a:t>
            </a:r>
            <a:r>
              <a:rPr lang="zh-CN" altLang="en-US" b="1" dirty="0" smtClean="0"/>
              <a:t>，</a:t>
            </a:r>
            <a:r>
              <a:rPr lang="en-US" altLang="zh-CN" b="1" dirty="0" err="1" smtClean="0"/>
              <a:t>Bj</a:t>
            </a:r>
            <a:r>
              <a:rPr lang="en-US" altLang="zh-CN" b="1" dirty="0" smtClean="0"/>
              <a:t>)</a:t>
            </a:r>
            <a:r>
              <a:rPr lang="zh-CN" altLang="en-US" b="1" dirty="0" smtClean="0"/>
              <a:t>的观测频度（即实际计数），而</a:t>
            </a:r>
            <a:r>
              <a:rPr lang="en-US" altLang="zh-CN" b="1" dirty="0" err="1" smtClean="0"/>
              <a:t>eij</a:t>
            </a:r>
            <a:r>
              <a:rPr lang="zh-CN" altLang="en-US" b="1" dirty="0" smtClean="0"/>
              <a:t>是</a:t>
            </a:r>
            <a:r>
              <a:rPr lang="en-US" altLang="zh-CN" b="1" dirty="0" smtClean="0"/>
              <a:t>(Ai</a:t>
            </a:r>
            <a:r>
              <a:rPr lang="zh-CN" altLang="en-US" b="1" dirty="0" smtClean="0"/>
              <a:t>，</a:t>
            </a:r>
            <a:r>
              <a:rPr lang="en-US" altLang="zh-CN" b="1" dirty="0" err="1" smtClean="0"/>
              <a:t>Bj</a:t>
            </a:r>
            <a:r>
              <a:rPr lang="en-US" altLang="zh-CN" b="1" dirty="0" smtClean="0"/>
              <a:t>)</a:t>
            </a:r>
            <a:r>
              <a:rPr lang="zh-CN" altLang="en-US" b="1" dirty="0" smtClean="0"/>
              <a:t>的期望频度，可以用下式计算：</a:t>
            </a:r>
            <a:endParaRPr lang="zh-CN" altLang="en-US" b="1" dirty="0"/>
          </a:p>
        </p:txBody>
      </p:sp>
      <p:pic>
        <p:nvPicPr>
          <p:cNvPr id="94211" name="Picture 3"/>
          <p:cNvPicPr>
            <a:picLocks noChangeAspect="1" noChangeArrowheads="1"/>
          </p:cNvPicPr>
          <p:nvPr/>
        </p:nvPicPr>
        <p:blipFill>
          <a:blip r:embed="rId2"/>
          <a:srcRect/>
          <a:stretch>
            <a:fillRect/>
          </a:stretch>
        </p:blipFill>
        <p:spPr bwMode="auto">
          <a:xfrm>
            <a:off x="2070768" y="2426167"/>
            <a:ext cx="3549196" cy="876898"/>
          </a:xfrm>
          <a:prstGeom prst="rect">
            <a:avLst/>
          </a:prstGeom>
          <a:noFill/>
          <a:ln w="9525">
            <a:noFill/>
            <a:miter lim="800000"/>
            <a:headEnd/>
            <a:tailEnd/>
          </a:ln>
          <a:effectLst/>
        </p:spPr>
      </p:pic>
      <p:pic>
        <p:nvPicPr>
          <p:cNvPr id="94212" name="Picture 4"/>
          <p:cNvPicPr>
            <a:picLocks noChangeAspect="1" noChangeArrowheads="1"/>
          </p:cNvPicPr>
          <p:nvPr/>
        </p:nvPicPr>
        <p:blipFill>
          <a:blip r:embed="rId3"/>
          <a:srcRect/>
          <a:stretch>
            <a:fillRect/>
          </a:stretch>
        </p:blipFill>
        <p:spPr bwMode="auto">
          <a:xfrm>
            <a:off x="2254253" y="4176252"/>
            <a:ext cx="4388473" cy="992257"/>
          </a:xfrm>
          <a:prstGeom prst="rect">
            <a:avLst/>
          </a:prstGeom>
          <a:noFill/>
          <a:ln w="9525">
            <a:noFill/>
            <a:miter lim="800000"/>
            <a:headEnd/>
            <a:tailEnd/>
          </a:ln>
          <a:effectLst/>
        </p:spPr>
      </p:pic>
      <p:sp>
        <p:nvSpPr>
          <p:cNvPr id="10" name="矩形 9"/>
          <p:cNvSpPr/>
          <p:nvPr/>
        </p:nvSpPr>
        <p:spPr>
          <a:xfrm>
            <a:off x="897579" y="5148234"/>
            <a:ext cx="6811701" cy="397032"/>
          </a:xfrm>
          <a:prstGeom prst="rect">
            <a:avLst/>
          </a:prstGeom>
          <a:solidFill>
            <a:srgbClr val="FFFF00"/>
          </a:solidFill>
        </p:spPr>
        <p:txBody>
          <a:bodyPr wrap="square">
            <a:spAutoFit/>
          </a:bodyPr>
          <a:lstStyle/>
          <a:p>
            <a:pPr lvl="1">
              <a:lnSpc>
                <a:spcPct val="110000"/>
              </a:lnSpc>
            </a:pPr>
            <a:r>
              <a:rPr lang="en-US" altLang="en-US" dirty="0" smtClean="0">
                <a:latin typeface="Calibri" panose="020F0502020204030204" pitchFamily="34" charset="0"/>
              </a:rPr>
              <a:t>The larger the </a:t>
            </a:r>
            <a:r>
              <a:rPr lang="el-GR" altLang="en-US" dirty="0" smtClean="0">
                <a:latin typeface="Calibri" panose="020F0502020204030204" pitchFamily="34" charset="0"/>
              </a:rPr>
              <a:t>Χ</a:t>
            </a:r>
            <a:r>
              <a:rPr lang="en-US" altLang="en-US" baseline="30000" dirty="0" smtClean="0">
                <a:latin typeface="Calibri" panose="020F0502020204030204" pitchFamily="34" charset="0"/>
              </a:rPr>
              <a:t>2</a:t>
            </a:r>
            <a:r>
              <a:rPr lang="en-US" altLang="en-US" dirty="0" smtClean="0">
                <a:latin typeface="Calibri" panose="020F0502020204030204" pitchFamily="34" charset="0"/>
              </a:rPr>
              <a:t> value, the more likely the variables are related</a:t>
            </a:r>
            <a:endParaRPr lang="en-US" altLang="en-US" dirty="0">
              <a:latin typeface="Calibri" panose="020F0502020204030204" pitchFamily="34" charset="0"/>
            </a:endParaRPr>
          </a:p>
        </p:txBody>
      </p:sp>
      <p:sp>
        <p:nvSpPr>
          <p:cNvPr id="11" name="矩形 10"/>
          <p:cNvSpPr/>
          <p:nvPr/>
        </p:nvSpPr>
        <p:spPr>
          <a:xfrm>
            <a:off x="931469" y="5768230"/>
            <a:ext cx="7243531" cy="646331"/>
          </a:xfrm>
          <a:prstGeom prst="rect">
            <a:avLst/>
          </a:prstGeom>
        </p:spPr>
        <p:txBody>
          <a:bodyPr wrap="square">
            <a:spAutoFit/>
          </a:bodyPr>
          <a:lstStyle/>
          <a:p>
            <a:r>
              <a:rPr lang="zh-CN" altLang="en-US" b="1" dirty="0" smtClean="0"/>
              <a:t>如果该结果值等于</a:t>
            </a:r>
            <a:r>
              <a:rPr lang="en-US" altLang="zh-CN" b="1" dirty="0" smtClean="0"/>
              <a:t>0</a:t>
            </a:r>
            <a:r>
              <a:rPr lang="zh-CN" altLang="en-US" b="1" dirty="0" smtClean="0"/>
              <a:t>，则</a:t>
            </a:r>
            <a:r>
              <a:rPr lang="en-US" altLang="zh-CN" b="1" dirty="0" smtClean="0"/>
              <a:t>A</a:t>
            </a:r>
            <a:r>
              <a:rPr lang="zh-CN" altLang="en-US" b="1" dirty="0" smtClean="0"/>
              <a:t>和</a:t>
            </a:r>
            <a:r>
              <a:rPr lang="en-US" altLang="zh-CN" b="1" dirty="0" smtClean="0"/>
              <a:t>B</a:t>
            </a:r>
            <a:r>
              <a:rPr lang="zh-CN" altLang="en-US" b="1" dirty="0" smtClean="0"/>
              <a:t>是独立的，并且它们之间不存在相关性。如果该结果值小于</a:t>
            </a:r>
            <a:r>
              <a:rPr lang="en-US" altLang="zh-CN" b="1" dirty="0" smtClean="0"/>
              <a:t>0</a:t>
            </a:r>
            <a:r>
              <a:rPr lang="zh-CN" altLang="en-US" b="1" dirty="0" smtClean="0"/>
              <a:t>，则</a:t>
            </a:r>
            <a:r>
              <a:rPr lang="en-US" altLang="zh-CN" b="1" dirty="0" smtClean="0"/>
              <a:t>A</a:t>
            </a:r>
            <a:r>
              <a:rPr lang="zh-CN" altLang="en-US" b="1" dirty="0" smtClean="0"/>
              <a:t>和</a:t>
            </a:r>
            <a:r>
              <a:rPr lang="en-US" altLang="zh-CN" b="1" dirty="0" smtClean="0"/>
              <a:t>B</a:t>
            </a:r>
            <a:r>
              <a:rPr lang="zh-CN" altLang="en-US" b="1" dirty="0" smtClean="0"/>
              <a:t>是负相关的，一个值随另一个减少而增加。</a:t>
            </a:r>
            <a:endParaRPr lang="zh-CN" altLang="en-US" b="1" dirty="0"/>
          </a:p>
        </p:txBody>
      </p:sp>
    </p:spTree>
    <p:extLst>
      <p:ext uri="{BB962C8B-B14F-4D97-AF65-F5344CB8AC3E}">
        <p14:creationId xmlns:p14="http://schemas.microsoft.com/office/powerpoint/2010/main" val="14603436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4294967295"/>
          </p:nvPr>
        </p:nvSpPr>
        <p:spPr>
          <a:xfrm>
            <a:off x="7042150" y="6243638"/>
            <a:ext cx="1905000" cy="457200"/>
          </a:xfrm>
          <a:noFill/>
          <a:ln>
            <a:miter lim="800000"/>
            <a:headEnd/>
            <a:tailEnd/>
          </a:ln>
        </p:spPr>
        <p:txBody>
          <a:bodyPr/>
          <a:lstStyle/>
          <a:p>
            <a:fld id="{3B5910DF-01CA-44E6-8043-9B5C508F01E8}" type="slidenum">
              <a:rPr lang="zh-CN" altLang="en-US">
                <a:ea typeface="宋体" charset="-122"/>
              </a:rPr>
              <a:pPr/>
              <a:t>42</a:t>
            </a:fld>
            <a:endParaRPr lang="en-US" altLang="zh-CN">
              <a:ea typeface="宋体" charset="-122"/>
            </a:endParaRPr>
          </a:p>
        </p:txBody>
      </p:sp>
      <p:sp>
        <p:nvSpPr>
          <p:cNvPr id="28676" name="Rectangle 3"/>
          <p:cNvSpPr>
            <a:spLocks noGrp="1" noChangeArrowheads="1"/>
          </p:cNvSpPr>
          <p:nvPr>
            <p:ph type="body" idx="1"/>
          </p:nvPr>
        </p:nvSpPr>
        <p:spPr>
          <a:xfrm>
            <a:off x="0" y="1156909"/>
            <a:ext cx="8305800" cy="1871662"/>
          </a:xfrm>
        </p:spPr>
        <p:txBody>
          <a:bodyPr/>
          <a:lstStyle/>
          <a:p>
            <a:pPr eaLnBrk="1" hangingPunct="1"/>
            <a:r>
              <a:rPr lang="en-US" altLang="zh-CN" dirty="0" smtClean="0">
                <a:ea typeface="宋体" charset="-122"/>
              </a:rPr>
              <a:t>Χ2 (chi-square) test </a:t>
            </a:r>
            <a:r>
              <a:rPr lang="zh-CN" altLang="en-US" dirty="0" smtClean="0">
                <a:ea typeface="宋体" charset="-122"/>
              </a:rPr>
              <a:t>卡方检验</a:t>
            </a:r>
          </a:p>
          <a:p>
            <a:pPr lvl="1" eaLnBrk="1" hangingPunct="1"/>
            <a:r>
              <a:rPr lang="el-GR" altLang="zh-CN" sz="2400" dirty="0" smtClean="0">
                <a:latin typeface="宋体" charset="-122"/>
                <a:ea typeface="宋体" charset="-122"/>
              </a:rPr>
              <a:t>σ</a:t>
            </a:r>
            <a:r>
              <a:rPr lang="en-US" altLang="zh-CN" sz="2400" baseline="-25000" dirty="0" err="1" smtClean="0">
                <a:ea typeface="宋体" charset="-122"/>
              </a:rPr>
              <a:t>ij</a:t>
            </a:r>
            <a:r>
              <a:rPr lang="zh-CN" altLang="en-US" sz="2400" dirty="0" smtClean="0">
                <a:ea typeface="宋体" charset="-122"/>
              </a:rPr>
              <a:t>是</a:t>
            </a:r>
            <a:r>
              <a:rPr lang="en-US" altLang="zh-CN" sz="2400" dirty="0" smtClean="0">
                <a:ea typeface="宋体" charset="-122"/>
              </a:rPr>
              <a:t>(</a:t>
            </a:r>
            <a:r>
              <a:rPr lang="en-US" altLang="zh-CN" sz="2400" dirty="0" err="1" smtClean="0">
                <a:ea typeface="宋体" charset="-122"/>
              </a:rPr>
              <a:t>a</a:t>
            </a:r>
            <a:r>
              <a:rPr lang="en-US" altLang="zh-CN" sz="2400" baseline="-25000" dirty="0" err="1" smtClean="0">
                <a:ea typeface="宋体" charset="-122"/>
              </a:rPr>
              <a:t>i</a:t>
            </a:r>
            <a:r>
              <a:rPr lang="en-US" altLang="zh-CN" sz="2400" dirty="0" err="1" smtClean="0">
                <a:ea typeface="宋体" charset="-122"/>
              </a:rPr>
              <a:t>,b</a:t>
            </a:r>
            <a:r>
              <a:rPr lang="en-US" altLang="zh-CN" sz="2400" baseline="-25000" dirty="0" err="1" smtClean="0">
                <a:ea typeface="宋体" charset="-122"/>
              </a:rPr>
              <a:t>j</a:t>
            </a:r>
            <a:r>
              <a:rPr lang="en-US" altLang="zh-CN" sz="2400" dirty="0" smtClean="0">
                <a:ea typeface="宋体" charset="-122"/>
              </a:rPr>
              <a:t>)</a:t>
            </a:r>
            <a:r>
              <a:rPr lang="zh-CN" altLang="en-US" sz="2400" dirty="0" smtClean="0">
                <a:ea typeface="宋体" charset="-122"/>
              </a:rPr>
              <a:t>的观测频度（实际计数）</a:t>
            </a:r>
          </a:p>
          <a:p>
            <a:pPr lvl="1" eaLnBrk="1" hangingPunct="1"/>
            <a:r>
              <a:rPr lang="en-US" altLang="zh-CN" sz="2400" dirty="0" err="1" smtClean="0">
                <a:ea typeface="宋体" charset="-122"/>
              </a:rPr>
              <a:t>eij</a:t>
            </a:r>
            <a:r>
              <a:rPr lang="zh-CN" altLang="en-US" sz="2400" dirty="0" smtClean="0">
                <a:ea typeface="宋体" charset="-122"/>
              </a:rPr>
              <a:t>是</a:t>
            </a:r>
            <a:r>
              <a:rPr lang="en-US" altLang="zh-CN" sz="2400" dirty="0" smtClean="0">
                <a:ea typeface="宋体" charset="-122"/>
              </a:rPr>
              <a:t>(</a:t>
            </a:r>
            <a:r>
              <a:rPr lang="en-US" altLang="zh-CN" sz="2400" dirty="0" err="1" smtClean="0">
                <a:ea typeface="宋体" charset="-122"/>
              </a:rPr>
              <a:t>a</a:t>
            </a:r>
            <a:r>
              <a:rPr lang="en-US" altLang="zh-CN" sz="2400" baseline="-25000" dirty="0" err="1" smtClean="0">
                <a:ea typeface="宋体" charset="-122"/>
              </a:rPr>
              <a:t>i</a:t>
            </a:r>
            <a:r>
              <a:rPr lang="en-US" altLang="zh-CN" sz="2400" dirty="0" err="1" smtClean="0">
                <a:ea typeface="宋体" charset="-122"/>
              </a:rPr>
              <a:t>,b</a:t>
            </a:r>
            <a:r>
              <a:rPr lang="en-US" altLang="zh-CN" sz="2400" baseline="-25000" dirty="0" err="1" smtClean="0">
                <a:ea typeface="宋体" charset="-122"/>
              </a:rPr>
              <a:t>j</a:t>
            </a:r>
            <a:r>
              <a:rPr lang="en-US" altLang="zh-CN" sz="2400" dirty="0" smtClean="0">
                <a:ea typeface="宋体" charset="-122"/>
              </a:rPr>
              <a:t>)</a:t>
            </a:r>
            <a:r>
              <a:rPr lang="zh-CN" altLang="en-US" sz="2400" dirty="0" smtClean="0">
                <a:ea typeface="宋体" charset="-122"/>
              </a:rPr>
              <a:t>的期望频度</a:t>
            </a:r>
          </a:p>
          <a:p>
            <a:pPr lvl="1" eaLnBrk="1" hangingPunct="1"/>
            <a:r>
              <a:rPr lang="en-US" altLang="zh-CN" sz="2400" dirty="0" smtClean="0">
                <a:ea typeface="宋体" charset="-122"/>
              </a:rPr>
              <a:t>N</a:t>
            </a:r>
            <a:r>
              <a:rPr lang="zh-CN" altLang="en-US" sz="2400" dirty="0" smtClean="0">
                <a:ea typeface="宋体" charset="-122"/>
              </a:rPr>
              <a:t>数据元组的个数</a:t>
            </a:r>
          </a:p>
          <a:p>
            <a:pPr lvl="1" eaLnBrk="1" hangingPunct="1"/>
            <a:endParaRPr lang="zh-CN" altLang="en-US" sz="2400" dirty="0" smtClean="0">
              <a:ea typeface="宋体" charset="-122"/>
            </a:endParaRPr>
          </a:p>
        </p:txBody>
      </p:sp>
      <p:graphicFrame>
        <p:nvGraphicFramePr>
          <p:cNvPr id="1062124" name="Group 236"/>
          <p:cNvGraphicFramePr>
            <a:graphicFrameLocks noGrp="1"/>
          </p:cNvGraphicFramePr>
          <p:nvPr>
            <p:extLst>
              <p:ext uri="{D42A27DB-BD31-4B8C-83A1-F6EECF244321}">
                <p14:modId xmlns:p14="http://schemas.microsoft.com/office/powerpoint/2010/main" val="1586452689"/>
              </p:ext>
            </p:extLst>
          </p:nvPr>
        </p:nvGraphicFramePr>
        <p:xfrm>
          <a:off x="0" y="2984762"/>
          <a:ext cx="3529013" cy="2911476"/>
        </p:xfrm>
        <a:graphic>
          <a:graphicData uri="http://schemas.openxmlformats.org/drawingml/2006/table">
            <a:tbl>
              <a:tblPr/>
              <a:tblGrid>
                <a:gridCol w="588963"/>
                <a:gridCol w="598487"/>
                <a:gridCol w="612775"/>
                <a:gridCol w="539750"/>
                <a:gridCol w="601663"/>
                <a:gridCol w="587375"/>
              </a:tblGrid>
              <a:tr h="485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dirty="0" smtClean="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charset="-122"/>
                        </a:rPr>
                        <a:t>属</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A</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charset="-122"/>
                        </a:rPr>
                        <a:t>性</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a</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a</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sym typeface="Wingdings 3" pitchFamily="18" charset="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a</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b</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B</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b</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sym typeface="Wingdings 3" pitchFamily="18" charset="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dirty="0" smtClean="0">
                        <a:ln>
                          <a:noFill/>
                        </a:ln>
                        <a:solidFill>
                          <a:schemeClr val="tx1"/>
                        </a:solidFill>
                        <a:effectLst/>
                        <a:latin typeface="Times New Roman" pitchFamily="18" charset="0"/>
                        <a:ea typeface="宋体"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b</a:t>
                      </a:r>
                      <a:r>
                        <a:rPr kumimoji="0" lang="en-US" altLang="zh-CN" sz="2000" b="1" i="0" u="none" strike="noStrike" cap="none" normalizeH="0" baseline="-25000" smtClean="0">
                          <a:ln>
                            <a:noFill/>
                          </a:ln>
                          <a:solidFill>
                            <a:schemeClr val="tx1"/>
                          </a:solidFill>
                          <a:effectLst/>
                          <a:latin typeface="Times New Roman" pitchFamily="18"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dirty="0" smtClean="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227"/>
          <p:cNvGrpSpPr>
            <a:grpSpLocks/>
          </p:cNvGrpSpPr>
          <p:nvPr/>
        </p:nvGrpSpPr>
        <p:grpSpPr bwMode="auto">
          <a:xfrm>
            <a:off x="709417" y="5087305"/>
            <a:ext cx="1909763" cy="1300163"/>
            <a:chOff x="407" y="2886"/>
            <a:chExt cx="1203" cy="819"/>
          </a:xfrm>
        </p:grpSpPr>
        <p:sp>
          <p:nvSpPr>
            <p:cNvPr id="28730" name="Text Box 223"/>
            <p:cNvSpPr txBox="1">
              <a:spLocks noChangeArrowheads="1"/>
            </p:cNvSpPr>
            <p:nvPr/>
          </p:nvSpPr>
          <p:spPr bwMode="auto">
            <a:xfrm>
              <a:off x="407" y="3417"/>
              <a:ext cx="1134" cy="288"/>
            </a:xfrm>
            <a:prstGeom prst="rect">
              <a:avLst/>
            </a:prstGeom>
            <a:noFill/>
            <a:ln w="9525">
              <a:noFill/>
              <a:miter lim="800000"/>
              <a:headEnd/>
              <a:tailEnd/>
            </a:ln>
            <a:effectLst/>
          </p:spPr>
          <p:txBody>
            <a:bodyPr>
              <a:spAutoFit/>
            </a:bodyPr>
            <a:lstStyle/>
            <a:p>
              <a:pPr marL="342900" indent="-342900">
                <a:spcBef>
                  <a:spcPct val="50000"/>
                </a:spcBef>
                <a:buFont typeface="Wingdings" pitchFamily="2" charset="2"/>
                <a:buNone/>
              </a:pPr>
              <a:r>
                <a:rPr lang="en-US" altLang="zh-CN" dirty="0"/>
                <a:t>(A=</a:t>
              </a:r>
              <a:r>
                <a:rPr lang="en-US" altLang="zh-CN" dirty="0" err="1"/>
                <a:t>ai,B</a:t>
              </a:r>
              <a:r>
                <a:rPr lang="en-US" altLang="zh-CN" dirty="0"/>
                <a:t>=</a:t>
              </a:r>
              <a:r>
                <a:rPr lang="en-US" altLang="zh-CN" dirty="0" err="1"/>
                <a:t>bj</a:t>
              </a:r>
              <a:r>
                <a:rPr lang="en-US" altLang="zh-CN" dirty="0"/>
                <a:t>)</a:t>
              </a:r>
            </a:p>
          </p:txBody>
        </p:sp>
        <p:sp>
          <p:nvSpPr>
            <p:cNvPr id="28731" name="Line 224"/>
            <p:cNvSpPr>
              <a:spLocks noChangeShapeType="1"/>
            </p:cNvSpPr>
            <p:nvPr/>
          </p:nvSpPr>
          <p:spPr bwMode="auto">
            <a:xfrm flipH="1">
              <a:off x="1247" y="2886"/>
              <a:ext cx="363" cy="635"/>
            </a:xfrm>
            <a:prstGeom prst="line">
              <a:avLst/>
            </a:prstGeom>
            <a:noFill/>
            <a:ln w="9525">
              <a:solidFill>
                <a:schemeClr val="tx1"/>
              </a:solidFill>
              <a:round/>
              <a:headEnd/>
              <a:tailEnd type="triangle" w="med" len="med"/>
            </a:ln>
            <a:effectLst/>
          </p:spPr>
          <p:txBody>
            <a:bodyPr/>
            <a:lstStyle/>
            <a:p>
              <a:endParaRPr lang="zh-CN" altLang="en-US"/>
            </a:p>
          </p:txBody>
        </p:sp>
      </p:grpSp>
      <p:graphicFrame>
        <p:nvGraphicFramePr>
          <p:cNvPr id="28727" name="Object 226"/>
          <p:cNvGraphicFramePr>
            <a:graphicFrameLocks noChangeAspect="1"/>
          </p:cNvGraphicFramePr>
          <p:nvPr>
            <p:extLst>
              <p:ext uri="{D42A27DB-BD31-4B8C-83A1-F6EECF244321}">
                <p14:modId xmlns:p14="http://schemas.microsoft.com/office/powerpoint/2010/main" val="415481273"/>
              </p:ext>
            </p:extLst>
          </p:nvPr>
        </p:nvGraphicFramePr>
        <p:xfrm>
          <a:off x="4729009" y="1656932"/>
          <a:ext cx="3600450" cy="1296987"/>
        </p:xfrm>
        <a:graphic>
          <a:graphicData uri="http://schemas.openxmlformats.org/presentationml/2006/ole">
            <mc:AlternateContent xmlns:mc="http://schemas.openxmlformats.org/markup-compatibility/2006">
              <mc:Choice xmlns:v="urn:schemas-microsoft-com:vml" Requires="v">
                <p:oleObj spid="_x0000_s355530" name="公式" r:id="rId3" imgW="1091726" imgH="393529" progId="Equation.3">
                  <p:embed/>
                </p:oleObj>
              </mc:Choice>
              <mc:Fallback>
                <p:oleObj name="公式" r:id="rId3" imgW="1091726"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009" y="1656932"/>
                        <a:ext cx="3600450" cy="1296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728" name="Object 237"/>
          <p:cNvGraphicFramePr>
            <a:graphicFrameLocks noChangeAspect="1"/>
          </p:cNvGraphicFramePr>
          <p:nvPr>
            <p:extLst>
              <p:ext uri="{D42A27DB-BD31-4B8C-83A1-F6EECF244321}">
                <p14:modId xmlns:p14="http://schemas.microsoft.com/office/powerpoint/2010/main" val="634205683"/>
              </p:ext>
            </p:extLst>
          </p:nvPr>
        </p:nvGraphicFramePr>
        <p:xfrm>
          <a:off x="4224977" y="3021485"/>
          <a:ext cx="4608513" cy="936625"/>
        </p:xfrm>
        <a:graphic>
          <a:graphicData uri="http://schemas.openxmlformats.org/presentationml/2006/ole">
            <mc:AlternateContent xmlns:mc="http://schemas.openxmlformats.org/markup-compatibility/2006">
              <mc:Choice xmlns:v="urn:schemas-microsoft-com:vml" Requires="v">
                <p:oleObj spid="_x0000_s355531" name="公式" r:id="rId5" imgW="1625600" imgH="330200" progId="Equation.3">
                  <p:embed/>
                </p:oleObj>
              </mc:Choice>
              <mc:Fallback>
                <p:oleObj name="公式" r:id="rId5" imgW="1625600" imgH="330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4977" y="3021485"/>
                        <a:ext cx="4608513"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2126" name="Text Box 238"/>
          <p:cNvSpPr txBox="1">
            <a:spLocks noChangeArrowheads="1"/>
          </p:cNvSpPr>
          <p:nvPr/>
        </p:nvSpPr>
        <p:spPr bwMode="auto">
          <a:xfrm>
            <a:off x="3952680" y="4083231"/>
            <a:ext cx="4608512" cy="1508105"/>
          </a:xfrm>
          <a:prstGeom prst="rect">
            <a:avLst/>
          </a:prstGeom>
          <a:noFill/>
          <a:ln w="9525">
            <a:noFill/>
            <a:miter lim="800000"/>
            <a:headEnd/>
            <a:tailEnd/>
          </a:ln>
          <a:effectLst/>
        </p:spPr>
        <p:txBody>
          <a:bodyPr wrap="square">
            <a:spAutoFit/>
          </a:bodyPr>
          <a:lstStyle/>
          <a:p>
            <a:pPr marL="742950" lvl="1" indent="-285750">
              <a:spcBef>
                <a:spcPts val="600"/>
              </a:spcBef>
              <a:spcAft>
                <a:spcPts val="600"/>
              </a:spcAft>
              <a:buClr>
                <a:schemeClr val="tx2"/>
              </a:buClr>
              <a:buFont typeface="Wingdings" panose="05000000000000000000" pitchFamily="2" charset="2"/>
              <a:buChar char="n"/>
            </a:pPr>
            <a:r>
              <a:rPr lang="en-US" altLang="zh-CN" b="1" dirty="0"/>
              <a:t>Χ2 </a:t>
            </a:r>
            <a:r>
              <a:rPr lang="zh-CN" altLang="en-US" b="1" dirty="0"/>
              <a:t>值越大</a:t>
            </a:r>
            <a:r>
              <a:rPr lang="en-US" altLang="zh-CN" b="1" dirty="0"/>
              <a:t>,</a:t>
            </a:r>
            <a:r>
              <a:rPr lang="zh-CN" altLang="en-US" b="1" dirty="0"/>
              <a:t>相关的可能越大</a:t>
            </a:r>
          </a:p>
          <a:p>
            <a:pPr marL="742950" lvl="1" indent="-285750">
              <a:spcBef>
                <a:spcPts val="600"/>
              </a:spcBef>
              <a:spcAft>
                <a:spcPts val="600"/>
              </a:spcAft>
              <a:buClr>
                <a:schemeClr val="tx2"/>
              </a:buClr>
              <a:buFont typeface="Wingdings" panose="05000000000000000000" pitchFamily="2" charset="2"/>
              <a:buChar char="n"/>
            </a:pPr>
            <a:r>
              <a:rPr lang="zh-CN" altLang="en-US" b="1" dirty="0"/>
              <a:t>对 </a:t>
            </a:r>
            <a:r>
              <a:rPr lang="en-US" altLang="zh-CN" b="1" dirty="0"/>
              <a:t>Χ</a:t>
            </a:r>
            <a:r>
              <a:rPr lang="en-US" altLang="zh-CN" b="1" baseline="30000" dirty="0"/>
              <a:t>2</a:t>
            </a:r>
            <a:r>
              <a:rPr lang="en-US" altLang="zh-CN" b="1" dirty="0"/>
              <a:t> </a:t>
            </a:r>
            <a:r>
              <a:rPr lang="zh-CN" altLang="en-US" b="1" dirty="0"/>
              <a:t>值贡献最大的项，其实际值与期望值相差最大的相</a:t>
            </a:r>
          </a:p>
          <a:p>
            <a:pPr marL="742950" lvl="1" indent="-285750">
              <a:spcBef>
                <a:spcPts val="600"/>
              </a:spcBef>
              <a:spcAft>
                <a:spcPts val="600"/>
              </a:spcAft>
              <a:buClr>
                <a:schemeClr val="tx2"/>
              </a:buClr>
              <a:buFont typeface="Wingdings" panose="05000000000000000000" pitchFamily="2" charset="2"/>
              <a:buChar char="n"/>
            </a:pPr>
            <a:r>
              <a:rPr lang="zh-CN" altLang="en-US" b="1" dirty="0"/>
              <a:t>相关不意味着因果关系</a:t>
            </a:r>
          </a:p>
        </p:txBody>
      </p:sp>
      <p:sp>
        <p:nvSpPr>
          <p:cNvPr id="4" name="矩形 3"/>
          <p:cNvSpPr/>
          <p:nvPr/>
        </p:nvSpPr>
        <p:spPr>
          <a:xfrm>
            <a:off x="0" y="-3612"/>
            <a:ext cx="7197213" cy="1138773"/>
          </a:xfrm>
          <a:prstGeom prst="rect">
            <a:avLst/>
          </a:prstGeom>
        </p:spPr>
        <p:txBody>
          <a:bodyPr wrap="square">
            <a:spAutoFit/>
          </a:bodyPr>
          <a:lstStyle/>
          <a:p>
            <a:r>
              <a:rPr lang="zh-CN" altLang="en-US" sz="3600" dirty="0">
                <a:solidFill>
                  <a:srgbClr val="0000CC"/>
                </a:solidFill>
                <a:latin typeface="宋体" charset="-122"/>
              </a:rPr>
              <a:t>冗余和相关性分析</a:t>
            </a:r>
          </a:p>
          <a:p>
            <a:pPr lvl="1"/>
            <a:r>
              <a:rPr lang="en-US" altLang="zh-CN" sz="3200" b="1" dirty="0"/>
              <a:t>1.</a:t>
            </a:r>
            <a:r>
              <a:rPr lang="zh-CN" altLang="en-US" sz="3200" b="1" dirty="0"/>
              <a:t>标称数据的</a:t>
            </a:r>
            <a:r>
              <a:rPr lang="en-US" altLang="zh-CN" sz="3200" b="1" dirty="0"/>
              <a:t>χ2</a:t>
            </a:r>
            <a:r>
              <a:rPr lang="zh-CN" altLang="en-US" sz="3200" b="1" dirty="0"/>
              <a:t>相关检验</a:t>
            </a:r>
            <a:endParaRPr lang="en-US" altLang="zh-CN" sz="3200" b="1" dirty="0"/>
          </a:p>
        </p:txBody>
      </p:sp>
      <p:sp>
        <p:nvSpPr>
          <p:cNvPr id="14" name="矩形 13"/>
          <p:cNvSpPr/>
          <p:nvPr/>
        </p:nvSpPr>
        <p:spPr>
          <a:xfrm>
            <a:off x="1703619" y="6252627"/>
            <a:ext cx="7243531" cy="646331"/>
          </a:xfrm>
          <a:prstGeom prst="rect">
            <a:avLst/>
          </a:prstGeom>
          <a:solidFill>
            <a:srgbClr val="FFFF00"/>
          </a:solidFill>
        </p:spPr>
        <p:txBody>
          <a:bodyPr wrap="square">
            <a:spAutoFit/>
          </a:bodyPr>
          <a:lstStyle/>
          <a:p>
            <a:r>
              <a:rPr lang="zh-CN" altLang="en-US" b="1" dirty="0" smtClean="0"/>
              <a:t>如果该结果值等于</a:t>
            </a:r>
            <a:r>
              <a:rPr lang="en-US" altLang="zh-CN" b="1" dirty="0" smtClean="0"/>
              <a:t>0</a:t>
            </a:r>
            <a:r>
              <a:rPr lang="zh-CN" altLang="en-US" b="1" dirty="0" smtClean="0"/>
              <a:t>，则</a:t>
            </a:r>
            <a:r>
              <a:rPr lang="en-US" altLang="zh-CN" b="1" dirty="0" smtClean="0"/>
              <a:t>A</a:t>
            </a:r>
            <a:r>
              <a:rPr lang="zh-CN" altLang="en-US" b="1" dirty="0" smtClean="0"/>
              <a:t>和</a:t>
            </a:r>
            <a:r>
              <a:rPr lang="en-US" altLang="zh-CN" b="1" dirty="0" smtClean="0"/>
              <a:t>B</a:t>
            </a:r>
            <a:r>
              <a:rPr lang="zh-CN" altLang="en-US" b="1" dirty="0" smtClean="0"/>
              <a:t>是独立的，并且它们之间不存在相关性。如果该结果值小于</a:t>
            </a:r>
            <a:r>
              <a:rPr lang="en-US" altLang="zh-CN" b="1" dirty="0" smtClean="0"/>
              <a:t>0</a:t>
            </a:r>
            <a:r>
              <a:rPr lang="zh-CN" altLang="en-US" b="1" dirty="0" smtClean="0"/>
              <a:t>，则</a:t>
            </a:r>
            <a:r>
              <a:rPr lang="en-US" altLang="zh-CN" b="1" dirty="0" smtClean="0"/>
              <a:t>A</a:t>
            </a:r>
            <a:r>
              <a:rPr lang="zh-CN" altLang="en-US" b="1" dirty="0" smtClean="0"/>
              <a:t>和</a:t>
            </a:r>
            <a:r>
              <a:rPr lang="en-US" altLang="zh-CN" b="1" dirty="0" smtClean="0"/>
              <a:t>B</a:t>
            </a:r>
            <a:r>
              <a:rPr lang="zh-CN" altLang="en-US" b="1" dirty="0" smtClean="0"/>
              <a:t>是负相关的，一个值随另一个减少而增加。</a:t>
            </a:r>
            <a:endParaRPr lang="zh-CN" altLang="en-US" b="1" dirty="0"/>
          </a:p>
        </p:txBody>
      </p:sp>
    </p:spTree>
    <p:extLst>
      <p:ext uri="{BB962C8B-B14F-4D97-AF65-F5344CB8AC3E}">
        <p14:creationId xmlns:p14="http://schemas.microsoft.com/office/powerpoint/2010/main" val="2188083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12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126" grpId="0"/>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a:ln>
            <a:miter lim="800000"/>
            <a:headEnd/>
            <a:tailEnd/>
          </a:ln>
        </p:spPr>
        <p:txBody>
          <a:bodyPr/>
          <a:lstStyle/>
          <a:p>
            <a:fld id="{310CEB6A-F029-4383-A3EF-428239130C42}" type="slidenum">
              <a:rPr lang="zh-CN" altLang="en-US">
                <a:ea typeface="宋体" charset="-122"/>
              </a:rPr>
              <a:pPr/>
              <a:t>43</a:t>
            </a:fld>
            <a:endParaRPr lang="en-US" altLang="zh-CN">
              <a:ea typeface="宋体" charset="-122"/>
            </a:endParaRPr>
          </a:p>
        </p:txBody>
      </p:sp>
      <p:sp>
        <p:nvSpPr>
          <p:cNvPr id="29699" name="Rectangle 2"/>
          <p:cNvSpPr>
            <a:spLocks noGrp="1" noChangeArrowheads="1"/>
          </p:cNvSpPr>
          <p:nvPr>
            <p:ph type="title" idx="4294967295"/>
          </p:nvPr>
        </p:nvSpPr>
        <p:spPr>
          <a:xfrm>
            <a:off x="1011554" y="0"/>
            <a:ext cx="7553325" cy="762000"/>
          </a:xfrm>
        </p:spPr>
        <p:txBody>
          <a:bodyPr>
            <a:normAutofit/>
          </a:bodyPr>
          <a:lstStyle/>
          <a:p>
            <a:pPr eaLnBrk="1" hangingPunct="1"/>
            <a:r>
              <a:rPr lang="en-US" altLang="zh-CN" sz="3600" dirty="0" smtClean="0">
                <a:ea typeface="宋体" charset="-122"/>
              </a:rPr>
              <a:t>Chi-Square </a:t>
            </a:r>
            <a:r>
              <a:rPr lang="zh-CN" altLang="en-US" sz="3600" dirty="0" smtClean="0">
                <a:ea typeface="宋体" charset="-122"/>
              </a:rPr>
              <a:t>卡方值计算</a:t>
            </a:r>
            <a:r>
              <a:rPr lang="en-US" altLang="zh-CN" sz="3600" dirty="0" smtClean="0">
                <a:ea typeface="宋体" charset="-122"/>
              </a:rPr>
              <a:t>: </a:t>
            </a:r>
            <a:r>
              <a:rPr lang="zh-CN" altLang="en-US" sz="3600" dirty="0" smtClean="0">
                <a:ea typeface="宋体" charset="-122"/>
              </a:rPr>
              <a:t>例子</a:t>
            </a:r>
          </a:p>
        </p:txBody>
      </p:sp>
      <p:sp>
        <p:nvSpPr>
          <p:cNvPr id="29700" name="Rectangle 3"/>
          <p:cNvSpPr>
            <a:spLocks noGrp="1" noChangeArrowheads="1"/>
          </p:cNvSpPr>
          <p:nvPr>
            <p:ph type="body" sz="half" idx="4294967295"/>
          </p:nvPr>
        </p:nvSpPr>
        <p:spPr>
          <a:xfrm>
            <a:off x="609600" y="3068638"/>
            <a:ext cx="7104335" cy="3097212"/>
          </a:xfrm>
        </p:spPr>
        <p:txBody>
          <a:bodyPr/>
          <a:lstStyle/>
          <a:p>
            <a:pPr eaLnBrk="1" hangingPunct="1">
              <a:lnSpc>
                <a:spcPct val="110000"/>
              </a:lnSpc>
            </a:pPr>
            <a:endParaRPr lang="zh-CN" altLang="en-US" sz="2000" dirty="0" smtClean="0">
              <a:ea typeface="宋体" charset="-122"/>
            </a:endParaRPr>
          </a:p>
          <a:p>
            <a:pPr eaLnBrk="1" hangingPunct="1">
              <a:lnSpc>
                <a:spcPct val="110000"/>
              </a:lnSpc>
            </a:pPr>
            <a:endParaRPr lang="zh-CN" altLang="en-US" sz="2000" dirty="0" smtClean="0">
              <a:ea typeface="宋体" charset="-122"/>
            </a:endParaRPr>
          </a:p>
          <a:p>
            <a:pPr eaLnBrk="1" hangingPunct="1">
              <a:lnSpc>
                <a:spcPct val="110000"/>
              </a:lnSpc>
            </a:pPr>
            <a:r>
              <a:rPr lang="el-GR" altLang="zh-CN" sz="2000" dirty="0" smtClean="0"/>
              <a:t>Χ</a:t>
            </a:r>
            <a:r>
              <a:rPr lang="en-US" altLang="zh-CN" sz="2000" baseline="30000" dirty="0" smtClean="0">
                <a:ea typeface="宋体" charset="-122"/>
              </a:rPr>
              <a:t>2</a:t>
            </a:r>
            <a:r>
              <a:rPr lang="en-US" altLang="zh-CN" sz="2000" dirty="0" smtClean="0">
                <a:ea typeface="宋体" charset="-122"/>
              </a:rPr>
              <a:t> (chi-square) </a:t>
            </a:r>
            <a:r>
              <a:rPr lang="zh-CN" altLang="en-US" sz="2000" dirty="0" smtClean="0">
                <a:ea typeface="宋体" charset="-122"/>
              </a:rPr>
              <a:t>计算</a:t>
            </a:r>
            <a:r>
              <a:rPr lang="en-US" altLang="zh-CN" sz="2000" dirty="0" smtClean="0">
                <a:ea typeface="宋体" charset="-122"/>
              </a:rPr>
              <a:t>(</a:t>
            </a:r>
            <a:r>
              <a:rPr lang="zh-CN" altLang="en-US" sz="2000" dirty="0" smtClean="0">
                <a:ea typeface="宋体" charset="-122"/>
              </a:rPr>
              <a:t>括号中的值为期望计值，由两个类别的分布数据计算得到</a:t>
            </a:r>
            <a:r>
              <a:rPr lang="en-US" altLang="zh-CN" sz="2000" dirty="0" smtClean="0">
                <a:ea typeface="宋体" charset="-122"/>
              </a:rPr>
              <a:t>)</a:t>
            </a:r>
            <a:endParaRPr lang="el-GR" altLang="zh-CN" sz="2000" dirty="0" smtClean="0"/>
          </a:p>
          <a:p>
            <a:pPr eaLnBrk="1" hangingPunct="1">
              <a:lnSpc>
                <a:spcPct val="110000"/>
              </a:lnSpc>
            </a:pPr>
            <a:endParaRPr lang="en-US" altLang="zh-CN" sz="2000" dirty="0" smtClean="0">
              <a:ea typeface="宋体" charset="-122"/>
            </a:endParaRPr>
          </a:p>
          <a:p>
            <a:pPr eaLnBrk="1" hangingPunct="1">
              <a:lnSpc>
                <a:spcPct val="110000"/>
              </a:lnSpc>
            </a:pPr>
            <a:endParaRPr lang="en-US" altLang="zh-CN" sz="2000" dirty="0" smtClean="0">
              <a:ea typeface="宋体" charset="-122"/>
            </a:endParaRPr>
          </a:p>
          <a:p>
            <a:pPr eaLnBrk="1" hangingPunct="1">
              <a:lnSpc>
                <a:spcPct val="110000"/>
              </a:lnSpc>
            </a:pPr>
            <a:r>
              <a:rPr lang="zh-CN" altLang="en-US" sz="2000" dirty="0" smtClean="0">
                <a:ea typeface="宋体" charset="-122"/>
              </a:rPr>
              <a:t>结果表明</a:t>
            </a:r>
            <a:r>
              <a:rPr lang="en-US" altLang="zh-CN" sz="2000" dirty="0" err="1" smtClean="0">
                <a:ea typeface="宋体" charset="-122"/>
              </a:rPr>
              <a:t>like_fiction</a:t>
            </a:r>
            <a:r>
              <a:rPr lang="en-US" altLang="zh-CN" sz="2000" dirty="0" smtClean="0">
                <a:ea typeface="宋体" charset="-122"/>
              </a:rPr>
              <a:t> </a:t>
            </a:r>
            <a:r>
              <a:rPr lang="zh-CN" altLang="en-US" sz="2000" dirty="0" smtClean="0">
                <a:ea typeface="宋体" charset="-122"/>
              </a:rPr>
              <a:t>和</a:t>
            </a:r>
            <a:r>
              <a:rPr lang="en-US" altLang="zh-CN" sz="2000" dirty="0" err="1" smtClean="0">
                <a:ea typeface="宋体" charset="-122"/>
              </a:rPr>
              <a:t>play_chess</a:t>
            </a:r>
            <a:r>
              <a:rPr lang="en-US" altLang="zh-CN" sz="2000" dirty="0" smtClean="0">
                <a:ea typeface="宋体" charset="-122"/>
              </a:rPr>
              <a:t> </a:t>
            </a:r>
            <a:r>
              <a:rPr lang="zh-CN" altLang="en-US" sz="2000" dirty="0" smtClean="0">
                <a:ea typeface="宋体" charset="-122"/>
              </a:rPr>
              <a:t>关联</a:t>
            </a:r>
          </a:p>
        </p:txBody>
      </p:sp>
      <p:graphicFrame>
        <p:nvGraphicFramePr>
          <p:cNvPr id="29701" name="Object 4"/>
          <p:cNvGraphicFramePr>
            <a:graphicFrameLocks noGrp="1" noChangeAspect="1"/>
          </p:cNvGraphicFramePr>
          <p:nvPr>
            <p:ph sz="quarter" idx="4294967295"/>
          </p:nvPr>
        </p:nvGraphicFramePr>
        <p:xfrm>
          <a:off x="154940" y="4723606"/>
          <a:ext cx="7702550" cy="646112"/>
        </p:xfrm>
        <a:graphic>
          <a:graphicData uri="http://schemas.openxmlformats.org/presentationml/2006/ole">
            <mc:AlternateContent xmlns:mc="http://schemas.openxmlformats.org/markup-compatibility/2006">
              <mc:Choice xmlns:v="urn:schemas-microsoft-com:vml" Requires="v">
                <p:oleObj spid="_x0000_s356552" name="Equation" r:id="rId4" imgW="4381500" imgH="419100" progId="Equation.3">
                  <p:embed/>
                </p:oleObj>
              </mc:Choice>
              <mc:Fallback>
                <p:oleObj name="Equation" r:id="rId4" imgW="43815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940" y="4723606"/>
                        <a:ext cx="7702550" cy="646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9643" name="Group 43"/>
          <p:cNvGraphicFramePr>
            <a:graphicFrameLocks noGrp="1"/>
          </p:cNvGraphicFramePr>
          <p:nvPr>
            <p:extLst>
              <p:ext uri="{D42A27DB-BD31-4B8C-83A1-F6EECF244321}">
                <p14:modId xmlns:p14="http://schemas.microsoft.com/office/powerpoint/2010/main" val="696229312"/>
              </p:ext>
            </p:extLst>
          </p:nvPr>
        </p:nvGraphicFramePr>
        <p:xfrm>
          <a:off x="603504" y="805021"/>
          <a:ext cx="7848600" cy="1943100"/>
        </p:xfrm>
        <a:graphic>
          <a:graphicData uri="http://schemas.openxmlformats.org/drawingml/2006/table">
            <a:tbl>
              <a:tblPr/>
              <a:tblGrid>
                <a:gridCol w="2560637"/>
                <a:gridCol w="1614488"/>
                <a:gridCol w="2160587"/>
                <a:gridCol w="1512888"/>
              </a:tblGrid>
              <a:tr h="5715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Not 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看小说</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250(90)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200(360)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450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不看小说</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50(210)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1000(840)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1050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1200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1500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9729" name="Object 44"/>
          <p:cNvGraphicFramePr>
            <a:graphicFrameLocks noChangeAspect="1"/>
          </p:cNvGraphicFramePr>
          <p:nvPr/>
        </p:nvGraphicFramePr>
        <p:xfrm>
          <a:off x="392112" y="2990850"/>
          <a:ext cx="6913562" cy="936625"/>
        </p:xfrm>
        <a:graphic>
          <a:graphicData uri="http://schemas.openxmlformats.org/presentationml/2006/ole">
            <mc:AlternateContent xmlns:mc="http://schemas.openxmlformats.org/markup-compatibility/2006">
              <mc:Choice xmlns:v="urn:schemas-microsoft-com:vml" Requires="v">
                <p:oleObj spid="_x0000_s356553" name="公式" r:id="rId6" imgW="2438400" imgH="330200" progId="Equation.3">
                  <p:embed/>
                </p:oleObj>
              </mc:Choice>
              <mc:Fallback>
                <p:oleObj name="公式" r:id="rId6" imgW="2438400" imgH="330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112" y="2990850"/>
                        <a:ext cx="6913562"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
          <p:cNvSpPr/>
          <p:nvPr/>
        </p:nvSpPr>
        <p:spPr>
          <a:xfrm>
            <a:off x="7790090" y="2888516"/>
            <a:ext cx="1233215" cy="3785652"/>
          </a:xfrm>
          <a:prstGeom prst="rect">
            <a:avLst/>
          </a:prstGeom>
          <a:solidFill>
            <a:srgbClr val="FFFF00"/>
          </a:solidFill>
        </p:spPr>
        <p:txBody>
          <a:bodyPr wrap="square">
            <a:spAutoFit/>
          </a:bodyPr>
          <a:lstStyle/>
          <a:p>
            <a:r>
              <a:rPr lang="en-US" sz="2000" dirty="0" smtClean="0">
                <a:latin typeface="AvenirNextCondensed-Regular"/>
              </a:rPr>
              <a:t>We </a:t>
            </a:r>
            <a:r>
              <a:rPr lang="en-US" sz="2000" dirty="0">
                <a:latin typeface="AvenirNextCondensed-Regular"/>
              </a:rPr>
              <a:t>can reject the</a:t>
            </a:r>
          </a:p>
          <a:p>
            <a:r>
              <a:rPr lang="en-US" sz="2000" dirty="0">
                <a:latin typeface="AvenirNextCondensed-Regular"/>
              </a:rPr>
              <a:t>null hypothesis of</a:t>
            </a:r>
          </a:p>
          <a:p>
            <a:r>
              <a:rPr lang="en-US" sz="2000" dirty="0">
                <a:latin typeface="AvenirNextCondensed-Regular"/>
              </a:rPr>
              <a:t>independence at </a:t>
            </a:r>
            <a:r>
              <a:rPr lang="en-US" sz="2000" dirty="0" smtClean="0">
                <a:latin typeface="AvenirNextCondensed-Regular"/>
              </a:rPr>
              <a:t>a confidence </a:t>
            </a:r>
            <a:r>
              <a:rPr lang="en-US" sz="2000" dirty="0">
                <a:latin typeface="AvenirNextCondensed-Regular"/>
              </a:rPr>
              <a:t>level </a:t>
            </a:r>
            <a:r>
              <a:rPr lang="en-US" sz="2000" dirty="0" smtClean="0">
                <a:latin typeface="AvenirNextCondensed-Regular"/>
              </a:rPr>
              <a:t>of 0.001</a:t>
            </a:r>
            <a:endParaRPr lang="en-US" dirty="0"/>
          </a:p>
        </p:txBody>
      </p:sp>
    </p:spTree>
    <p:extLst>
      <p:ext uri="{BB962C8B-B14F-4D97-AF65-F5344CB8AC3E}">
        <p14:creationId xmlns:p14="http://schemas.microsoft.com/office/powerpoint/2010/main" val="329301677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灯片编号占位符 5"/>
          <p:cNvSpPr>
            <a:spLocks noGrp="1"/>
          </p:cNvSpPr>
          <p:nvPr>
            <p:ph type="sldNum" sz="quarter" idx="4294967295"/>
          </p:nvPr>
        </p:nvSpPr>
        <p:spPr>
          <a:xfrm>
            <a:off x="7042150" y="6243638"/>
            <a:ext cx="1905000" cy="457200"/>
          </a:xfrm>
          <a:noFill/>
        </p:spPr>
        <p:txBody>
          <a:bodyPr/>
          <a:lstStyle/>
          <a:p>
            <a:fld id="{BA70A853-417F-4098-BBC0-383CA5F7507C}" type="slidenum">
              <a:rPr lang="zh-CN" altLang="en-US">
                <a:ea typeface="宋体" charset="-122"/>
              </a:rPr>
              <a:pPr/>
              <a:t>44</a:t>
            </a:fld>
            <a:endParaRPr lang="en-US" altLang="zh-CN">
              <a:ea typeface="宋体" charset="-122"/>
            </a:endParaRPr>
          </a:p>
        </p:txBody>
      </p:sp>
      <p:sp>
        <p:nvSpPr>
          <p:cNvPr id="12292" name="Rectangle 2"/>
          <p:cNvSpPr>
            <a:spLocks noGrp="1" noChangeArrowheads="1"/>
          </p:cNvSpPr>
          <p:nvPr>
            <p:ph type="body" idx="1"/>
          </p:nvPr>
        </p:nvSpPr>
        <p:spPr>
          <a:xfrm>
            <a:off x="280223" y="286725"/>
            <a:ext cx="8207375" cy="4583574"/>
          </a:xfrm>
        </p:spPr>
        <p:txBody>
          <a:bodyPr/>
          <a:lstStyle/>
          <a:p>
            <a:pPr eaLnBrk="1" hangingPunct="1"/>
            <a:r>
              <a:rPr lang="zh-CN" altLang="en-US" sz="3600" dirty="0" smtClean="0">
                <a:solidFill>
                  <a:srgbClr val="0000CC"/>
                </a:solidFill>
                <a:latin typeface="宋体" charset="-122"/>
              </a:rPr>
              <a:t>冗余和相关性分析</a:t>
            </a:r>
          </a:p>
          <a:p>
            <a:pPr lvl="1" eaLnBrk="1" hangingPunct="1"/>
            <a:r>
              <a:rPr lang="en-US" altLang="zh-CN" sz="3200" b="1" dirty="0" smtClean="0">
                <a:solidFill>
                  <a:schemeClr val="tx1"/>
                </a:solidFill>
                <a:latin typeface="+mn-lt"/>
                <a:ea typeface="+mn-ea"/>
              </a:rPr>
              <a:t>2.</a:t>
            </a:r>
            <a:r>
              <a:rPr lang="zh-CN" altLang="en-US" sz="3200" b="1" dirty="0" smtClean="0">
                <a:solidFill>
                  <a:schemeClr val="tx1"/>
                </a:solidFill>
                <a:latin typeface="+mn-lt"/>
                <a:ea typeface="+mn-ea"/>
              </a:rPr>
              <a:t>数值数据的相关系数</a:t>
            </a:r>
            <a:endParaRPr lang="en-US" altLang="zh-CN" sz="3200" b="1" dirty="0" smtClean="0">
              <a:solidFill>
                <a:schemeClr val="tx1"/>
              </a:solidFill>
              <a:latin typeface="+mn-lt"/>
              <a:ea typeface="+mn-ea"/>
            </a:endParaRPr>
          </a:p>
          <a:p>
            <a:pPr lvl="1" eaLnBrk="1" hangingPunct="1"/>
            <a:r>
              <a:rPr lang="zh-CN" altLang="en-US" sz="2800" dirty="0" smtClean="0">
                <a:solidFill>
                  <a:schemeClr val="tx1"/>
                </a:solidFill>
                <a:latin typeface="+mn-lt"/>
                <a:ea typeface="+mn-ea"/>
              </a:rPr>
              <a:t>通过计算属性</a:t>
            </a:r>
            <a:r>
              <a:rPr lang="en-US" sz="2800" dirty="0" smtClean="0">
                <a:solidFill>
                  <a:schemeClr val="tx1"/>
                </a:solidFill>
                <a:latin typeface="+mn-lt"/>
                <a:ea typeface="+mn-ea"/>
              </a:rPr>
              <a:t>A</a:t>
            </a:r>
            <a:r>
              <a:rPr lang="zh-CN" altLang="en-US" sz="2800" dirty="0" smtClean="0">
                <a:solidFill>
                  <a:schemeClr val="tx1"/>
                </a:solidFill>
                <a:latin typeface="+mn-lt"/>
                <a:ea typeface="+mn-ea"/>
              </a:rPr>
              <a:t>和</a:t>
            </a:r>
            <a:r>
              <a:rPr lang="en-US" sz="2800" dirty="0" smtClean="0">
                <a:solidFill>
                  <a:schemeClr val="tx1"/>
                </a:solidFill>
                <a:latin typeface="+mn-lt"/>
                <a:ea typeface="+mn-ea"/>
              </a:rPr>
              <a:t>B</a:t>
            </a:r>
            <a:r>
              <a:rPr lang="zh-CN" altLang="en-US" sz="2800" dirty="0" smtClean="0">
                <a:solidFill>
                  <a:schemeClr val="tx1"/>
                </a:solidFill>
                <a:latin typeface="+mn-lt"/>
                <a:ea typeface="+mn-ea"/>
              </a:rPr>
              <a:t>的相关系数（又称</a:t>
            </a:r>
            <a:r>
              <a:rPr lang="en-US" sz="2800" dirty="0" smtClean="0">
                <a:solidFill>
                  <a:schemeClr val="tx1"/>
                </a:solidFill>
                <a:latin typeface="+mn-lt"/>
                <a:ea typeface="+mn-ea"/>
              </a:rPr>
              <a:t>Pearson</a:t>
            </a:r>
            <a:r>
              <a:rPr lang="zh-CN" altLang="en-US" sz="2800" dirty="0" smtClean="0">
                <a:solidFill>
                  <a:schemeClr val="tx1"/>
                </a:solidFill>
                <a:latin typeface="+mn-lt"/>
                <a:ea typeface="+mn-ea"/>
              </a:rPr>
              <a:t>积矩系数，</a:t>
            </a:r>
            <a:r>
              <a:rPr lang="en-US" sz="2800" dirty="0" smtClean="0">
                <a:solidFill>
                  <a:schemeClr val="tx1"/>
                </a:solidFill>
                <a:latin typeface="+mn-lt"/>
                <a:ea typeface="+mn-ea"/>
              </a:rPr>
              <a:t>Pearson’s product moment coefficient</a:t>
            </a:r>
            <a:r>
              <a:rPr lang="zh-CN" altLang="en-US" sz="2800" dirty="0" smtClean="0">
                <a:solidFill>
                  <a:schemeClr val="tx1"/>
                </a:solidFill>
                <a:latin typeface="+mn-lt"/>
                <a:ea typeface="+mn-ea"/>
              </a:rPr>
              <a:t>，估计这两个属性的相关度</a:t>
            </a:r>
            <a:r>
              <a:rPr lang="en-US" sz="2800" dirty="0" err="1" smtClean="0">
                <a:solidFill>
                  <a:schemeClr val="tx1"/>
                </a:solidFill>
                <a:latin typeface="+mn-lt"/>
                <a:ea typeface="+mn-ea"/>
              </a:rPr>
              <a:t>rA,B</a:t>
            </a:r>
            <a:endParaRPr lang="en-US" altLang="zh-CN" sz="2800" dirty="0" smtClean="0">
              <a:solidFill>
                <a:schemeClr val="bg2"/>
              </a:solidFill>
              <a:latin typeface="宋体" charset="-122"/>
            </a:endParaRPr>
          </a:p>
        </p:txBody>
      </p:sp>
      <p:sp>
        <p:nvSpPr>
          <p:cNvPr id="9" name="矩形 8"/>
          <p:cNvSpPr/>
          <p:nvPr/>
        </p:nvSpPr>
        <p:spPr>
          <a:xfrm>
            <a:off x="806756" y="5597307"/>
            <a:ext cx="6788551" cy="646331"/>
          </a:xfrm>
          <a:prstGeom prst="rect">
            <a:avLst/>
          </a:prstGeom>
          <a:solidFill>
            <a:srgbClr val="FFFF00"/>
          </a:solidFill>
        </p:spPr>
        <p:txBody>
          <a:bodyPr wrap="square">
            <a:spAutoFit/>
          </a:bodyPr>
          <a:lstStyle/>
          <a:p>
            <a:r>
              <a:rPr lang="zh-CN" altLang="en-US" dirty="0" smtClean="0"/>
              <a:t>该值越大，相关性越强（即每个属性蕴涵另一个的可能性越大）。因此，一个较高的</a:t>
            </a:r>
            <a:r>
              <a:rPr lang="en-US" altLang="zh-CN" dirty="0" err="1" smtClean="0"/>
              <a:t>rA,B</a:t>
            </a:r>
            <a:r>
              <a:rPr lang="zh-CN" altLang="en-US" dirty="0" smtClean="0"/>
              <a:t>值表明</a:t>
            </a:r>
            <a:r>
              <a:rPr lang="en-US" altLang="zh-CN" dirty="0" smtClean="0"/>
              <a:t>A</a:t>
            </a:r>
            <a:r>
              <a:rPr lang="zh-CN" altLang="en-US" dirty="0" smtClean="0"/>
              <a:t>（或</a:t>
            </a:r>
            <a:r>
              <a:rPr lang="en-US" altLang="zh-CN" dirty="0" smtClean="0"/>
              <a:t>B</a:t>
            </a:r>
            <a:r>
              <a:rPr lang="zh-CN" altLang="en-US" dirty="0" smtClean="0"/>
              <a:t>）可以作为冗余而被删除。</a:t>
            </a:r>
            <a:endParaRPr lang="zh-CN" alt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2196189307"/>
              </p:ext>
            </p:extLst>
          </p:nvPr>
        </p:nvGraphicFramePr>
        <p:xfrm>
          <a:off x="1219865" y="3086926"/>
          <a:ext cx="5688012" cy="882650"/>
        </p:xfrm>
        <a:graphic>
          <a:graphicData uri="http://schemas.openxmlformats.org/presentationml/2006/ole">
            <mc:AlternateContent xmlns:mc="http://schemas.openxmlformats.org/markup-compatibility/2006">
              <mc:Choice xmlns:v="urn:schemas-microsoft-com:vml" Requires="v">
                <p:oleObj spid="_x0000_s357672" name="Equation" r:id="rId4" imgW="2870200" imgH="508000" progId="Equation.3">
                  <p:embed/>
                </p:oleObj>
              </mc:Choice>
              <mc:Fallback>
                <p:oleObj name="Equation" r:id="rId4" imgW="2870200" imgH="508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865" y="3086926"/>
                        <a:ext cx="5688012"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333978" y="4254355"/>
            <a:ext cx="7749712" cy="769441"/>
          </a:xfrm>
          <a:prstGeom prst="rect">
            <a:avLst/>
          </a:prstGeom>
        </p:spPr>
        <p:txBody>
          <a:bodyPr wrap="square">
            <a:spAutoFit/>
          </a:bodyPr>
          <a:lstStyle/>
          <a:p>
            <a:pPr lvl="1">
              <a:lnSpc>
                <a:spcPct val="110000"/>
              </a:lnSpc>
            </a:pPr>
            <a:r>
              <a:rPr lang="en-US" altLang="zh-CN" sz="2000" dirty="0">
                <a:ea typeface="宋体" panose="02010600030101010101" pitchFamily="2" charset="-122"/>
              </a:rPr>
              <a:t>n</a:t>
            </a:r>
            <a:r>
              <a:rPr lang="zh-CN" altLang="en-US" sz="2000" dirty="0">
                <a:ea typeface="宋体" panose="02010600030101010101" pitchFamily="2" charset="-122"/>
              </a:rPr>
              <a:t>元组个数</a:t>
            </a:r>
            <a:r>
              <a:rPr lang="en-US" altLang="zh-CN" sz="2000" dirty="0">
                <a:ea typeface="宋体" panose="02010600030101010101" pitchFamily="2" charset="-122"/>
              </a:rPr>
              <a:t>,      </a:t>
            </a:r>
            <a:r>
              <a:rPr lang="zh-CN" altLang="en-US" sz="2000" dirty="0">
                <a:ea typeface="宋体" panose="02010600030101010101" pitchFamily="2" charset="-122"/>
              </a:rPr>
              <a:t>和</a:t>
            </a:r>
            <a:r>
              <a:rPr lang="en-US" altLang="zh-CN" sz="2000" dirty="0">
                <a:ea typeface="宋体" panose="02010600030101010101" pitchFamily="2" charset="-122"/>
              </a:rPr>
              <a:t>      </a:t>
            </a:r>
            <a:r>
              <a:rPr lang="zh-CN" altLang="en-US" sz="2000" dirty="0">
                <a:ea typeface="宋体" panose="02010600030101010101" pitchFamily="2" charset="-122"/>
              </a:rPr>
              <a:t>属性</a:t>
            </a:r>
            <a:r>
              <a:rPr lang="en-US" altLang="zh-CN" sz="2000" dirty="0">
                <a:ea typeface="宋体" panose="02010600030101010101" pitchFamily="2" charset="-122"/>
              </a:rPr>
              <a:t>A</a:t>
            </a:r>
            <a:r>
              <a:rPr lang="zh-CN" altLang="en-US" sz="2000" dirty="0">
                <a:ea typeface="宋体" panose="02010600030101010101" pitchFamily="2" charset="-122"/>
              </a:rPr>
              <a:t>和</a:t>
            </a:r>
            <a:r>
              <a:rPr lang="en-US" altLang="zh-CN" sz="2000" dirty="0">
                <a:ea typeface="宋体" panose="02010600030101010101" pitchFamily="2" charset="-122"/>
              </a:rPr>
              <a:t>B</a:t>
            </a:r>
            <a:r>
              <a:rPr lang="zh-CN" altLang="en-US" sz="2000" dirty="0">
                <a:ea typeface="宋体" panose="02010600030101010101" pitchFamily="2" charset="-122"/>
              </a:rPr>
              <a:t>上的平均值</a:t>
            </a:r>
            <a:r>
              <a:rPr lang="en-US" altLang="zh-CN" sz="2000" dirty="0">
                <a:ea typeface="宋体" panose="02010600030101010101" pitchFamily="2" charset="-122"/>
              </a:rPr>
              <a:t>, </a:t>
            </a:r>
            <a:r>
              <a:rPr lang="el-GR" altLang="zh-CN" sz="2000" dirty="0"/>
              <a:t>σ</a:t>
            </a:r>
            <a:r>
              <a:rPr lang="en-US" altLang="zh-CN" sz="2000" baseline="-25000" dirty="0">
                <a:ea typeface="宋体" panose="02010600030101010101" pitchFamily="2" charset="-122"/>
              </a:rPr>
              <a:t>A </a:t>
            </a:r>
            <a:r>
              <a:rPr lang="en-US" altLang="zh-CN" sz="2000" dirty="0">
                <a:ea typeface="宋体" panose="02010600030101010101" pitchFamily="2" charset="-122"/>
              </a:rPr>
              <a:t>and </a:t>
            </a:r>
            <a:r>
              <a:rPr lang="el-GR" altLang="zh-CN" sz="2000" dirty="0"/>
              <a:t>σ</a:t>
            </a:r>
            <a:r>
              <a:rPr lang="en-US" altLang="zh-CN" sz="2000" baseline="-25000" dirty="0">
                <a:ea typeface="宋体" panose="02010600030101010101" pitchFamily="2" charset="-122"/>
              </a:rPr>
              <a:t>B</a:t>
            </a:r>
            <a:r>
              <a:rPr lang="zh-CN" altLang="en-US" sz="2000" dirty="0">
                <a:ea typeface="宋体" panose="02010600030101010101" pitchFamily="2" charset="-122"/>
              </a:rPr>
              <a:t>分别为各自标准差，</a:t>
            </a:r>
            <a:r>
              <a:rPr lang="en-US" altLang="zh-CN" sz="2000" dirty="0">
                <a:ea typeface="宋体" panose="02010600030101010101" pitchFamily="2" charset="-122"/>
              </a:rPr>
              <a:t> </a:t>
            </a:r>
            <a:r>
              <a:rPr lang="el-GR" altLang="zh-CN" sz="2000" dirty="0"/>
              <a:t>Σ</a:t>
            </a:r>
            <a:r>
              <a:rPr lang="en-US" altLang="zh-CN" sz="2000" dirty="0">
                <a:ea typeface="宋体" panose="02010600030101010101" pitchFamily="2" charset="-122"/>
              </a:rPr>
              <a:t>(</a:t>
            </a:r>
            <a:r>
              <a:rPr lang="en-US" altLang="zh-CN" sz="2000" dirty="0" err="1">
                <a:ea typeface="宋体" panose="02010600030101010101" pitchFamily="2" charset="-122"/>
              </a:rPr>
              <a:t>a</a:t>
            </a:r>
            <a:r>
              <a:rPr lang="en-US" altLang="zh-CN" sz="2000" baseline="-25000" dirty="0" err="1">
                <a:ea typeface="宋体" panose="02010600030101010101" pitchFamily="2" charset="-122"/>
              </a:rPr>
              <a:t>i</a:t>
            </a:r>
            <a:r>
              <a:rPr lang="en-US" altLang="zh-CN" sz="2000" dirty="0" err="1">
                <a:ea typeface="宋体" panose="02010600030101010101" pitchFamily="2" charset="-122"/>
              </a:rPr>
              <a:t>b</a:t>
            </a:r>
            <a:r>
              <a:rPr lang="en-US" altLang="zh-CN" sz="2000" baseline="-25000" dirty="0" err="1">
                <a:ea typeface="宋体" panose="02010600030101010101" pitchFamily="2" charset="-122"/>
              </a:rPr>
              <a:t>i</a:t>
            </a:r>
            <a:r>
              <a:rPr lang="en-US" altLang="zh-CN" sz="2000" dirty="0">
                <a:ea typeface="宋体" panose="02010600030101010101" pitchFamily="2" charset="-122"/>
              </a:rPr>
              <a:t>) is the AB</a:t>
            </a:r>
            <a:r>
              <a:rPr lang="zh-CN" altLang="en-US" sz="2000" dirty="0">
                <a:ea typeface="宋体" panose="02010600030101010101" pitchFamily="2" charset="-122"/>
              </a:rPr>
              <a:t>叉积</a:t>
            </a:r>
            <a:r>
              <a:rPr lang="en-US" altLang="zh-CN" sz="2000" dirty="0">
                <a:ea typeface="宋体" panose="02010600030101010101" pitchFamily="2" charset="-122"/>
              </a:rPr>
              <a:t> cross-product</a:t>
            </a:r>
            <a:r>
              <a:rPr lang="zh-CN" altLang="en-US" sz="2000" dirty="0">
                <a:ea typeface="宋体" panose="02010600030101010101" pitchFamily="2" charset="-122"/>
              </a:rPr>
              <a:t>之和</a:t>
            </a:r>
            <a:r>
              <a:rPr lang="en-US" altLang="zh-CN" sz="2000" dirty="0">
                <a:ea typeface="宋体" panose="02010600030101010101" pitchFamily="2" charset="-122"/>
              </a:rPr>
              <a:t>.</a:t>
            </a:r>
          </a:p>
        </p:txBody>
      </p:sp>
      <p:graphicFrame>
        <p:nvGraphicFramePr>
          <p:cNvPr id="10" name="Object 5"/>
          <p:cNvGraphicFramePr>
            <a:graphicFrameLocks noChangeAspect="1"/>
          </p:cNvGraphicFramePr>
          <p:nvPr>
            <p:extLst>
              <p:ext uri="{D42A27DB-BD31-4B8C-83A1-F6EECF244321}">
                <p14:modId xmlns:p14="http://schemas.microsoft.com/office/powerpoint/2010/main" val="1116464412"/>
              </p:ext>
            </p:extLst>
          </p:nvPr>
        </p:nvGraphicFramePr>
        <p:xfrm>
          <a:off x="2395363" y="4254355"/>
          <a:ext cx="254000" cy="295275"/>
        </p:xfrm>
        <a:graphic>
          <a:graphicData uri="http://schemas.openxmlformats.org/presentationml/2006/ole">
            <mc:AlternateContent xmlns:mc="http://schemas.openxmlformats.org/markup-compatibility/2006">
              <mc:Choice xmlns:v="urn:schemas-microsoft-com:vml" Requires="v">
                <p:oleObj spid="_x0000_s357673" name="Equation" r:id="rId6" imgW="152268" imgH="203024" progId="Equation.3">
                  <p:embed/>
                </p:oleObj>
              </mc:Choice>
              <mc:Fallback>
                <p:oleObj name="Equation" r:id="rId6" imgW="152268"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5363" y="4254355"/>
                        <a:ext cx="254000"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
          <p:cNvGraphicFramePr>
            <a:graphicFrameLocks noChangeAspect="1"/>
          </p:cNvGraphicFramePr>
          <p:nvPr>
            <p:extLst>
              <p:ext uri="{D42A27DB-BD31-4B8C-83A1-F6EECF244321}">
                <p14:modId xmlns:p14="http://schemas.microsoft.com/office/powerpoint/2010/main" val="262487334"/>
              </p:ext>
            </p:extLst>
          </p:nvPr>
        </p:nvGraphicFramePr>
        <p:xfrm>
          <a:off x="3307271" y="4159084"/>
          <a:ext cx="295275" cy="392113"/>
        </p:xfrm>
        <a:graphic>
          <a:graphicData uri="http://schemas.openxmlformats.org/presentationml/2006/ole">
            <mc:AlternateContent xmlns:mc="http://schemas.openxmlformats.org/markup-compatibility/2006">
              <mc:Choice xmlns:v="urn:schemas-microsoft-com:vml" Requires="v">
                <p:oleObj spid="_x0000_s357674" name="Equation" r:id="rId8" imgW="152268" imgH="203024" progId="Equation.3">
                  <p:embed/>
                </p:oleObj>
              </mc:Choice>
              <mc:Fallback>
                <p:oleObj name="Equation" r:id="rId8" imgW="152268" imgH="20302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7271" y="4159084"/>
                        <a:ext cx="295275"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905281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灯片编号占位符 5"/>
          <p:cNvSpPr>
            <a:spLocks noGrp="1"/>
          </p:cNvSpPr>
          <p:nvPr>
            <p:ph type="sldNum" sz="quarter" idx="4294967295"/>
          </p:nvPr>
        </p:nvSpPr>
        <p:spPr>
          <a:xfrm>
            <a:off x="7042150" y="6243638"/>
            <a:ext cx="1905000" cy="457200"/>
          </a:xfrm>
          <a:noFill/>
        </p:spPr>
        <p:txBody>
          <a:bodyPr/>
          <a:lstStyle/>
          <a:p>
            <a:fld id="{BA70A853-417F-4098-BBC0-383CA5F7507C}" type="slidenum">
              <a:rPr lang="zh-CN" altLang="en-US">
                <a:ea typeface="宋体" charset="-122"/>
              </a:rPr>
              <a:pPr/>
              <a:t>45</a:t>
            </a:fld>
            <a:endParaRPr lang="en-US" altLang="zh-CN">
              <a:ea typeface="宋体" charset="-122"/>
            </a:endParaRPr>
          </a:p>
        </p:txBody>
      </p:sp>
      <p:sp>
        <p:nvSpPr>
          <p:cNvPr id="12292" name="Rectangle 2"/>
          <p:cNvSpPr>
            <a:spLocks noGrp="1" noChangeArrowheads="1"/>
          </p:cNvSpPr>
          <p:nvPr>
            <p:ph type="body" idx="1"/>
          </p:nvPr>
        </p:nvSpPr>
        <p:spPr>
          <a:xfrm>
            <a:off x="434168" y="1028797"/>
            <a:ext cx="7988251" cy="4583574"/>
          </a:xfrm>
        </p:spPr>
        <p:txBody>
          <a:bodyPr/>
          <a:lstStyle/>
          <a:p>
            <a:pPr eaLnBrk="1" hangingPunct="1"/>
            <a:r>
              <a:rPr lang="zh-CN" altLang="en-US" sz="3600" dirty="0" smtClean="0">
                <a:solidFill>
                  <a:srgbClr val="0000CC"/>
                </a:solidFill>
                <a:latin typeface="宋体" charset="-122"/>
              </a:rPr>
              <a:t>冗余和相关性分析</a:t>
            </a:r>
          </a:p>
          <a:p>
            <a:pPr lvl="1" eaLnBrk="1" hangingPunct="1"/>
            <a:r>
              <a:rPr lang="en-US" altLang="zh-CN" sz="3200" b="1" dirty="0" smtClean="0">
                <a:solidFill>
                  <a:schemeClr val="tx1"/>
                </a:solidFill>
                <a:latin typeface="+mn-lt"/>
                <a:ea typeface="+mn-ea"/>
              </a:rPr>
              <a:t>2.</a:t>
            </a:r>
            <a:r>
              <a:rPr lang="zh-CN" altLang="en-US" sz="3200" b="1" dirty="0" smtClean="0">
                <a:solidFill>
                  <a:schemeClr val="tx1"/>
                </a:solidFill>
                <a:latin typeface="+mn-lt"/>
                <a:ea typeface="+mn-ea"/>
              </a:rPr>
              <a:t>数值数据的相关系数</a:t>
            </a:r>
            <a:endParaRPr lang="en-US" altLang="zh-CN" sz="3200" b="1" dirty="0" smtClean="0">
              <a:solidFill>
                <a:schemeClr val="tx1"/>
              </a:solidFill>
              <a:latin typeface="+mn-lt"/>
              <a:ea typeface="+mn-ea"/>
            </a:endParaRPr>
          </a:p>
          <a:p>
            <a:pPr>
              <a:spcAft>
                <a:spcPts val="600"/>
              </a:spcAft>
            </a:pPr>
            <a:endParaRPr lang="en-US" altLang="en-US" sz="2400" dirty="0" smtClean="0">
              <a:latin typeface="Calibri" panose="020F0502020204030204" pitchFamily="34" charset="0"/>
            </a:endParaRPr>
          </a:p>
          <a:p>
            <a:pPr eaLnBrk="1" hangingPunct="1">
              <a:lnSpc>
                <a:spcPct val="110000"/>
              </a:lnSpc>
            </a:pPr>
            <a:r>
              <a:rPr lang="en-US" altLang="zh-CN" sz="2400" dirty="0">
                <a:ea typeface="宋体" panose="02010600030101010101" pitchFamily="2" charset="-122"/>
              </a:rPr>
              <a:t>If </a:t>
            </a:r>
            <a:r>
              <a:rPr lang="en-US" altLang="zh-CN" sz="2400" dirty="0" err="1">
                <a:ea typeface="宋体" panose="02010600030101010101" pitchFamily="2" charset="-122"/>
              </a:rPr>
              <a:t>r</a:t>
            </a:r>
            <a:r>
              <a:rPr lang="en-US" altLang="zh-CN" sz="2400" baseline="-25000" dirty="0" err="1">
                <a:ea typeface="宋体" panose="02010600030101010101" pitchFamily="2" charset="-122"/>
              </a:rPr>
              <a:t>A,B</a:t>
            </a:r>
            <a:r>
              <a:rPr lang="en-US" altLang="zh-CN" sz="2400" dirty="0">
                <a:ea typeface="宋体" panose="02010600030101010101" pitchFamily="2" charset="-122"/>
              </a:rPr>
              <a:t> &gt; 0, A and B </a:t>
            </a:r>
            <a:r>
              <a:rPr lang="zh-CN" altLang="en-US" sz="2400" dirty="0">
                <a:ea typeface="宋体" panose="02010600030101010101" pitchFamily="2" charset="-122"/>
              </a:rPr>
              <a:t>整相关 </a:t>
            </a:r>
            <a:r>
              <a:rPr lang="en-US" altLang="zh-CN" sz="2400" dirty="0">
                <a:ea typeface="宋体" panose="02010600030101010101" pitchFamily="2" charset="-122"/>
              </a:rPr>
              <a:t>(A’s values increase as B’s).  </a:t>
            </a:r>
            <a:r>
              <a:rPr lang="zh-CN" altLang="en-US" sz="2400" dirty="0">
                <a:ea typeface="宋体" panose="02010600030101010101" pitchFamily="2" charset="-122"/>
              </a:rPr>
              <a:t>值越大相关程度越高</a:t>
            </a:r>
            <a:r>
              <a:rPr lang="en-US" altLang="zh-CN" sz="2400" dirty="0">
                <a:ea typeface="宋体" panose="02010600030101010101" pitchFamily="2" charset="-122"/>
              </a:rPr>
              <a:t>.</a:t>
            </a:r>
          </a:p>
          <a:p>
            <a:pPr eaLnBrk="1" hangingPunct="1">
              <a:lnSpc>
                <a:spcPct val="110000"/>
              </a:lnSpc>
            </a:pPr>
            <a:r>
              <a:rPr lang="en-US" altLang="zh-CN" sz="2400" dirty="0" err="1">
                <a:ea typeface="宋体" panose="02010600030101010101" pitchFamily="2" charset="-122"/>
              </a:rPr>
              <a:t>r</a:t>
            </a:r>
            <a:r>
              <a:rPr lang="en-US" altLang="zh-CN" sz="2400" baseline="-25000" dirty="0" err="1">
                <a:ea typeface="宋体" panose="02010600030101010101" pitchFamily="2" charset="-122"/>
              </a:rPr>
              <a:t>A,B</a:t>
            </a:r>
            <a:r>
              <a:rPr lang="en-US" altLang="zh-CN" sz="2400" dirty="0">
                <a:ea typeface="宋体" panose="02010600030101010101" pitchFamily="2" charset="-122"/>
              </a:rPr>
              <a:t> = 0: </a:t>
            </a:r>
            <a:r>
              <a:rPr lang="zh-CN" altLang="en-US" sz="2400" dirty="0">
                <a:ea typeface="宋体" panose="02010600030101010101" pitchFamily="2" charset="-122"/>
              </a:rPr>
              <a:t>不相关</a:t>
            </a:r>
            <a:r>
              <a:rPr lang="en-US" altLang="zh-CN" sz="2400" dirty="0">
                <a:ea typeface="宋体" panose="02010600030101010101" pitchFamily="2" charset="-122"/>
              </a:rPr>
              <a:t>;  </a:t>
            </a:r>
            <a:endParaRPr lang="en-US" altLang="zh-CN" sz="2400" dirty="0" smtClean="0">
              <a:ea typeface="宋体" panose="02010600030101010101" pitchFamily="2" charset="-122"/>
            </a:endParaRPr>
          </a:p>
          <a:p>
            <a:pPr eaLnBrk="1" hangingPunct="1">
              <a:lnSpc>
                <a:spcPct val="110000"/>
              </a:lnSpc>
            </a:pPr>
            <a:r>
              <a:rPr lang="en-US" altLang="zh-CN" sz="2400" dirty="0" err="1" smtClean="0">
                <a:ea typeface="宋体" panose="02010600030101010101" pitchFamily="2" charset="-122"/>
              </a:rPr>
              <a:t>r</a:t>
            </a:r>
            <a:r>
              <a:rPr lang="en-US" altLang="zh-CN" sz="2400" baseline="-25000" dirty="0" err="1" smtClean="0">
                <a:ea typeface="宋体" panose="02010600030101010101" pitchFamily="2" charset="-122"/>
              </a:rPr>
              <a:t>AB</a:t>
            </a:r>
            <a:r>
              <a:rPr lang="en-US" altLang="zh-CN" sz="2400" dirty="0" smtClean="0">
                <a:ea typeface="宋体" panose="02010600030101010101" pitchFamily="2" charset="-122"/>
              </a:rPr>
              <a:t> </a:t>
            </a:r>
            <a:r>
              <a:rPr lang="en-US" altLang="zh-CN" sz="2400" dirty="0">
                <a:ea typeface="宋体" panose="02010600030101010101" pitchFamily="2" charset="-122"/>
              </a:rPr>
              <a:t>&lt; 0: </a:t>
            </a:r>
            <a:r>
              <a:rPr lang="zh-CN" altLang="en-US" sz="2400" dirty="0">
                <a:ea typeface="宋体" panose="02010600030101010101" pitchFamily="2" charset="-122"/>
              </a:rPr>
              <a:t>负相</a:t>
            </a:r>
            <a:r>
              <a:rPr lang="zh-CN" altLang="en-US" sz="2400" dirty="0" smtClean="0">
                <a:ea typeface="宋体" panose="02010600030101010101" pitchFamily="2" charset="-122"/>
              </a:rPr>
              <a:t>关</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651365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228600"/>
            <a:ext cx="9815332" cy="762000"/>
          </a:xfrm>
        </p:spPr>
        <p:txBody>
          <a:bodyPr>
            <a:noAutofit/>
          </a:bodyPr>
          <a:lstStyle/>
          <a:p>
            <a:r>
              <a:rPr lang="en-US" altLang="en-US" sz="3200" b="1" dirty="0" smtClean="0">
                <a:latin typeface="Times New Roman" panose="02020603050405020304" pitchFamily="18" charset="0"/>
                <a:cs typeface="Times New Roman" panose="02020603050405020304" pitchFamily="18" charset="0"/>
              </a:rPr>
              <a:t>Visualizing Changes of Correlation Coefficient</a:t>
            </a:r>
          </a:p>
        </p:txBody>
      </p:sp>
      <p:sp>
        <p:nvSpPr>
          <p:cNvPr id="4100" name="Rectangle 3"/>
          <p:cNvSpPr>
            <a:spLocks noGrp="1" noChangeArrowheads="1"/>
          </p:cNvSpPr>
          <p:nvPr>
            <p:ph type="body" idx="1"/>
          </p:nvPr>
        </p:nvSpPr>
        <p:spPr>
          <a:xfrm>
            <a:off x="4775180" y="1933082"/>
            <a:ext cx="4262139" cy="3477117"/>
          </a:xfrm>
        </p:spPr>
        <p:txBody>
          <a:bodyPr>
            <a:noAutofit/>
          </a:bodyPr>
          <a:lstStyle/>
          <a:p>
            <a:pPr defTabSz="914400" fontAlgn="base">
              <a:spcBef>
                <a:spcPct val="50000"/>
              </a:spcBef>
              <a:spcAft>
                <a:spcPct val="0"/>
              </a:spcAft>
            </a:pPr>
            <a:r>
              <a:rPr lang="en-US" altLang="en-US" sz="2400" b="1" dirty="0" smtClean="0">
                <a:solidFill>
                  <a:srgbClr val="000000"/>
                </a:solidFill>
              </a:rPr>
              <a:t>Correlation coefficient value range: [</a:t>
            </a:r>
            <a:r>
              <a:rPr lang="en-US" altLang="en-US" sz="2400" b="1" dirty="0">
                <a:solidFill>
                  <a:srgbClr val="000000"/>
                </a:solidFill>
              </a:rPr>
              <a:t>–</a:t>
            </a:r>
            <a:r>
              <a:rPr lang="en-US" altLang="en-US" sz="2400" b="1" dirty="0" smtClean="0">
                <a:solidFill>
                  <a:srgbClr val="000000"/>
                </a:solidFill>
              </a:rPr>
              <a:t>1, 1]</a:t>
            </a:r>
          </a:p>
          <a:p>
            <a:pPr defTabSz="914400" fontAlgn="base">
              <a:spcBef>
                <a:spcPct val="50000"/>
              </a:spcBef>
              <a:spcAft>
                <a:spcPct val="0"/>
              </a:spcAft>
            </a:pPr>
            <a:r>
              <a:rPr lang="en-US" altLang="en-US" sz="2400" b="1" dirty="0" smtClean="0">
                <a:solidFill>
                  <a:srgbClr val="000000"/>
                </a:solidFill>
              </a:rPr>
              <a:t>A set of scatter </a:t>
            </a:r>
            <a:r>
              <a:rPr lang="en-US" altLang="en-US" sz="2400" b="1" dirty="0">
                <a:solidFill>
                  <a:srgbClr val="000000"/>
                </a:solidFill>
              </a:rPr>
              <a:t>plots </a:t>
            </a:r>
            <a:r>
              <a:rPr lang="en-US" altLang="en-US" sz="2400" b="1" dirty="0" smtClean="0">
                <a:solidFill>
                  <a:srgbClr val="000000"/>
                </a:solidFill>
              </a:rPr>
              <a:t>shows sets of points and their correlation coefficients changing from </a:t>
            </a:r>
            <a:r>
              <a:rPr lang="en-US" altLang="en-US" sz="2400" b="1" dirty="0">
                <a:solidFill>
                  <a:srgbClr val="000000"/>
                </a:solidFill>
              </a:rPr>
              <a:t>–1 to </a:t>
            </a:r>
            <a:r>
              <a:rPr lang="en-US" altLang="en-US" sz="2400" b="1" dirty="0" smtClean="0">
                <a:solidFill>
                  <a:srgbClr val="000000"/>
                </a:solidFill>
              </a:rPr>
              <a:t>1 </a:t>
            </a:r>
            <a:r>
              <a:rPr lang="en-US" altLang="en-US" sz="2400" b="1" dirty="0" smtClean="0"/>
              <a:t> </a:t>
            </a:r>
            <a:endParaRPr lang="en-US" altLang="en-US" sz="2400" b="1" dirty="0"/>
          </a:p>
        </p:txBody>
      </p:sp>
      <p:graphicFrame>
        <p:nvGraphicFramePr>
          <p:cNvPr id="4" name="Object 3"/>
          <p:cNvGraphicFramePr>
            <a:graphicFrameLocks noChangeAspect="1"/>
          </p:cNvGraphicFramePr>
          <p:nvPr>
            <p:extLst/>
          </p:nvPr>
        </p:nvGraphicFramePr>
        <p:xfrm>
          <a:off x="0" y="1256282"/>
          <a:ext cx="4572000" cy="5381625"/>
        </p:xfrm>
        <a:graphic>
          <a:graphicData uri="http://schemas.openxmlformats.org/presentationml/2006/ole">
            <mc:AlternateContent xmlns:mc="http://schemas.openxmlformats.org/markup-compatibility/2006">
              <mc:Choice xmlns:v="urn:schemas-microsoft-com:vml" Requires="v">
                <p:oleObj spid="_x0000_s358499" name="Bitmap Image" r:id="rId4" imgW="6035563" imgH="5784081" progId="PBrush">
                  <p:embed/>
                </p:oleObj>
              </mc:Choice>
              <mc:Fallback>
                <p:oleObj name="Bitmap Image" r:id="rId4" imgW="6035563" imgH="5784081"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b="7918"/>
                      <a:stretch>
                        <a:fillRect/>
                      </a:stretch>
                    </p:blipFill>
                    <p:spPr bwMode="auto">
                      <a:xfrm>
                        <a:off x="0" y="1256282"/>
                        <a:ext cx="4572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67307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灯片编号占位符 5"/>
          <p:cNvSpPr>
            <a:spLocks noGrp="1"/>
          </p:cNvSpPr>
          <p:nvPr>
            <p:ph type="sldNum" sz="quarter" idx="4294967295"/>
          </p:nvPr>
        </p:nvSpPr>
        <p:spPr>
          <a:xfrm>
            <a:off x="7042150" y="6243638"/>
            <a:ext cx="1905000" cy="457200"/>
          </a:xfrm>
          <a:noFill/>
        </p:spPr>
        <p:txBody>
          <a:bodyPr/>
          <a:lstStyle/>
          <a:p>
            <a:fld id="{BA70A853-417F-4098-BBC0-383CA5F7507C}" type="slidenum">
              <a:rPr lang="zh-CN" altLang="en-US">
                <a:ea typeface="宋体" charset="-122"/>
              </a:rPr>
              <a:pPr/>
              <a:t>47</a:t>
            </a:fld>
            <a:endParaRPr lang="en-US" altLang="zh-CN">
              <a:ea typeface="宋体" charset="-122"/>
            </a:endParaRPr>
          </a:p>
        </p:txBody>
      </p:sp>
      <p:sp>
        <p:nvSpPr>
          <p:cNvPr id="12292" name="Rectangle 2"/>
          <p:cNvSpPr>
            <a:spLocks noGrp="1" noChangeArrowheads="1"/>
          </p:cNvSpPr>
          <p:nvPr>
            <p:ph type="body" idx="1"/>
          </p:nvPr>
        </p:nvSpPr>
        <p:spPr>
          <a:xfrm>
            <a:off x="195845" y="143113"/>
            <a:ext cx="8207375" cy="4583574"/>
          </a:xfrm>
        </p:spPr>
        <p:txBody>
          <a:bodyPr/>
          <a:lstStyle/>
          <a:p>
            <a:pPr eaLnBrk="1" hangingPunct="1"/>
            <a:r>
              <a:rPr lang="zh-CN" altLang="en-US" sz="3600" b="1" dirty="0" smtClean="0">
                <a:solidFill>
                  <a:srgbClr val="0000CC"/>
                </a:solidFill>
                <a:latin typeface="宋体" charset="-122"/>
              </a:rPr>
              <a:t>冗余和相关性分析</a:t>
            </a:r>
          </a:p>
          <a:p>
            <a:pPr lvl="1" eaLnBrk="1" hangingPunct="1"/>
            <a:r>
              <a:rPr lang="en-US" altLang="zh-CN" sz="3200" b="1" dirty="0" smtClean="0">
                <a:solidFill>
                  <a:schemeClr val="tx1"/>
                </a:solidFill>
                <a:latin typeface="+mn-lt"/>
                <a:ea typeface="+mn-ea"/>
              </a:rPr>
              <a:t>3.</a:t>
            </a:r>
            <a:r>
              <a:rPr lang="zh-CN" altLang="en-US" sz="3200" b="1" dirty="0" smtClean="0">
                <a:solidFill>
                  <a:schemeClr val="tx1"/>
                </a:solidFill>
                <a:latin typeface="+mn-lt"/>
                <a:ea typeface="+mn-ea"/>
              </a:rPr>
              <a:t>数值数据的协方差</a:t>
            </a:r>
            <a:endParaRPr lang="en-US" altLang="zh-CN" sz="3200" b="1" dirty="0" smtClean="0">
              <a:solidFill>
                <a:schemeClr val="tx1"/>
              </a:solidFill>
              <a:latin typeface="+mn-lt"/>
              <a:ea typeface="+mn-ea"/>
            </a:endParaRPr>
          </a:p>
        </p:txBody>
      </p:sp>
      <p:sp>
        <p:nvSpPr>
          <p:cNvPr id="10" name="矩形 9"/>
          <p:cNvSpPr/>
          <p:nvPr/>
        </p:nvSpPr>
        <p:spPr>
          <a:xfrm>
            <a:off x="453744" y="3798916"/>
            <a:ext cx="8493406" cy="1446550"/>
          </a:xfrm>
          <a:prstGeom prst="rect">
            <a:avLst/>
          </a:prstGeom>
          <a:solidFill>
            <a:srgbClr val="FFFF00"/>
          </a:solidFill>
        </p:spPr>
        <p:txBody>
          <a:bodyPr wrap="square">
            <a:spAutoFit/>
          </a:bodyPr>
          <a:lstStyle/>
          <a:p>
            <a:r>
              <a:rPr lang="zh-CN" altLang="en-US" sz="2200" b="1" dirty="0" smtClean="0"/>
              <a:t>对于两个趋向于一起改变的属性</a:t>
            </a:r>
            <a:r>
              <a:rPr lang="en-US" altLang="zh-CN" sz="2200" b="1" dirty="0" smtClean="0"/>
              <a:t>A</a:t>
            </a:r>
            <a:r>
              <a:rPr lang="zh-CN" altLang="en-US" sz="2200" b="1" dirty="0" smtClean="0"/>
              <a:t>和</a:t>
            </a:r>
            <a:r>
              <a:rPr lang="en-US" altLang="zh-CN" sz="2200" b="1" dirty="0" smtClean="0"/>
              <a:t>B</a:t>
            </a:r>
            <a:r>
              <a:rPr lang="zh-CN" altLang="en-US" sz="2200" b="1" dirty="0" smtClean="0"/>
              <a:t>，如果</a:t>
            </a:r>
            <a:r>
              <a:rPr lang="en-US" altLang="zh-CN" sz="2200" b="1" dirty="0" smtClean="0"/>
              <a:t>A</a:t>
            </a:r>
            <a:r>
              <a:rPr lang="zh-CN" altLang="en-US" sz="2200" b="1" dirty="0" smtClean="0"/>
              <a:t>大于</a:t>
            </a:r>
            <a:r>
              <a:rPr lang="en-US" altLang="zh-CN" sz="2200" b="1" dirty="0" smtClean="0"/>
              <a:t>A</a:t>
            </a:r>
            <a:r>
              <a:rPr lang="zh-CN" altLang="en-US" sz="2200" b="1" dirty="0" smtClean="0"/>
              <a:t>（</a:t>
            </a:r>
            <a:r>
              <a:rPr lang="en-US" altLang="zh-CN" sz="2200" b="1" dirty="0" smtClean="0"/>
              <a:t>A</a:t>
            </a:r>
            <a:r>
              <a:rPr lang="zh-CN" altLang="en-US" sz="2200" b="1" dirty="0" smtClean="0"/>
              <a:t>的期望值），则</a:t>
            </a:r>
            <a:r>
              <a:rPr lang="en-US" altLang="zh-CN" sz="2200" b="1" dirty="0" smtClean="0"/>
              <a:t>B</a:t>
            </a:r>
            <a:r>
              <a:rPr lang="zh-CN" altLang="en-US" sz="2200" b="1" dirty="0" smtClean="0"/>
              <a:t>很可能大于</a:t>
            </a:r>
            <a:r>
              <a:rPr lang="en-US" altLang="zh-CN" sz="2200" b="1" dirty="0" smtClean="0"/>
              <a:t>B</a:t>
            </a:r>
            <a:r>
              <a:rPr lang="zh-CN" altLang="en-US" sz="2200" b="1" dirty="0" smtClean="0"/>
              <a:t>（</a:t>
            </a:r>
            <a:r>
              <a:rPr lang="en-US" altLang="zh-CN" sz="2200" b="1" dirty="0" smtClean="0"/>
              <a:t>B</a:t>
            </a:r>
            <a:r>
              <a:rPr lang="zh-CN" altLang="en-US" sz="2200" b="1" dirty="0" smtClean="0"/>
              <a:t>的期望值）。因此，</a:t>
            </a:r>
            <a:r>
              <a:rPr lang="en-US" altLang="zh-CN" sz="2200" b="1" dirty="0" smtClean="0"/>
              <a:t>A</a:t>
            </a:r>
            <a:r>
              <a:rPr lang="zh-CN" altLang="en-US" sz="2200" b="1" dirty="0" smtClean="0"/>
              <a:t>和</a:t>
            </a:r>
            <a:r>
              <a:rPr lang="en-US" altLang="zh-CN" sz="2200" b="1" dirty="0" smtClean="0"/>
              <a:t>B</a:t>
            </a:r>
            <a:r>
              <a:rPr lang="zh-CN" altLang="en-US" sz="2200" b="1" dirty="0" smtClean="0"/>
              <a:t>的协方差为正。</a:t>
            </a:r>
            <a:endParaRPr lang="en-US" altLang="zh-CN" sz="2200" b="1" dirty="0" smtClean="0"/>
          </a:p>
          <a:p>
            <a:r>
              <a:rPr lang="zh-CN" altLang="en-US" sz="2200" b="1" dirty="0" smtClean="0"/>
              <a:t>如果当一个属性小于它的期望值时，另一个属性趋向于大于它的期望值，则</a:t>
            </a:r>
            <a:r>
              <a:rPr lang="en-US" altLang="zh-CN" sz="2200" b="1" dirty="0" smtClean="0"/>
              <a:t>A</a:t>
            </a:r>
            <a:r>
              <a:rPr lang="zh-CN" altLang="en-US" sz="2200" b="1" dirty="0" smtClean="0"/>
              <a:t>和</a:t>
            </a:r>
            <a:r>
              <a:rPr lang="en-US" altLang="zh-CN" sz="2200" b="1" dirty="0" smtClean="0"/>
              <a:t>B</a:t>
            </a:r>
            <a:r>
              <a:rPr lang="zh-CN" altLang="en-US" sz="2200" b="1" dirty="0" smtClean="0"/>
              <a:t>的协方差为负。</a:t>
            </a:r>
            <a:endParaRPr lang="zh-CN" altLang="en-US" sz="2200" b="1" dirty="0"/>
          </a:p>
        </p:txBody>
      </p:sp>
      <p:sp>
        <p:nvSpPr>
          <p:cNvPr id="11" name="矩形 10"/>
          <p:cNvSpPr/>
          <p:nvPr/>
        </p:nvSpPr>
        <p:spPr>
          <a:xfrm>
            <a:off x="357498" y="5532863"/>
            <a:ext cx="8597756" cy="1107996"/>
          </a:xfrm>
          <a:prstGeom prst="rect">
            <a:avLst/>
          </a:prstGeom>
          <a:solidFill>
            <a:srgbClr val="CCFF99"/>
          </a:solidFill>
        </p:spPr>
        <p:txBody>
          <a:bodyPr wrap="square">
            <a:spAutoFit/>
          </a:bodyPr>
          <a:lstStyle/>
          <a:p>
            <a:r>
              <a:rPr lang="zh-CN" altLang="en-US" sz="2200" dirty="0" smtClean="0"/>
              <a:t>如果</a:t>
            </a:r>
            <a:r>
              <a:rPr lang="en-US" sz="2200" dirty="0" smtClean="0"/>
              <a:t>A</a:t>
            </a:r>
            <a:r>
              <a:rPr lang="zh-CN" altLang="en-US" sz="2200" dirty="0" smtClean="0"/>
              <a:t>和</a:t>
            </a:r>
            <a:r>
              <a:rPr lang="en-US" sz="2200" dirty="0" smtClean="0"/>
              <a:t>B</a:t>
            </a:r>
            <a:r>
              <a:rPr lang="zh-CN" altLang="en-US" sz="2200" dirty="0" smtClean="0"/>
              <a:t>是独立的（即它们不具有相关性），则</a:t>
            </a:r>
            <a:r>
              <a:rPr lang="en-US" sz="2200" dirty="0" smtClean="0"/>
              <a:t>E(A·B）=E(A)·E(B)。</a:t>
            </a:r>
            <a:r>
              <a:rPr lang="zh-CN" altLang="en-US" sz="2200" dirty="0" smtClean="0"/>
              <a:t>因此，协方差为</a:t>
            </a:r>
            <a:r>
              <a:rPr lang="en-US" sz="2200" dirty="0" err="1" smtClean="0"/>
              <a:t>Cov</a:t>
            </a:r>
            <a:r>
              <a:rPr lang="en-US" sz="2200" dirty="0" smtClean="0"/>
              <a:t>(A，B）=E(A·B)-AB=E(A)·E(B)-AB=0。</a:t>
            </a:r>
            <a:endParaRPr lang="zh-CN" altLang="en-US" sz="2200" dirty="0"/>
          </a:p>
        </p:txBody>
      </p:sp>
      <p:pic>
        <p:nvPicPr>
          <p:cNvPr id="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498" y="1672900"/>
            <a:ext cx="85042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57498" y="2742078"/>
            <a:ext cx="8045722" cy="769441"/>
          </a:xfrm>
          <a:prstGeom prst="rect">
            <a:avLst/>
          </a:prstGeom>
        </p:spPr>
        <p:txBody>
          <a:bodyPr wrap="square">
            <a:spAutoFit/>
          </a:bodyPr>
          <a:lstStyle/>
          <a:p>
            <a:pPr lvl="1">
              <a:lnSpc>
                <a:spcPct val="110000"/>
              </a:lnSpc>
            </a:pPr>
            <a:r>
              <a:rPr lang="en-US" altLang="zh-CN" sz="2000" dirty="0">
                <a:ea typeface="宋体" panose="02010600030101010101" pitchFamily="2" charset="-122"/>
              </a:rPr>
              <a:t>n</a:t>
            </a:r>
            <a:r>
              <a:rPr lang="zh-CN" altLang="en-US" sz="2000" dirty="0">
                <a:ea typeface="宋体" panose="02010600030101010101" pitchFamily="2" charset="-122"/>
              </a:rPr>
              <a:t>元组个数</a:t>
            </a:r>
            <a:r>
              <a:rPr lang="en-US" altLang="zh-CN" sz="2000" dirty="0">
                <a:ea typeface="宋体" panose="02010600030101010101" pitchFamily="2" charset="-122"/>
              </a:rPr>
              <a:t>,      </a:t>
            </a:r>
            <a:r>
              <a:rPr lang="zh-CN" altLang="en-US" sz="2000" dirty="0">
                <a:ea typeface="宋体" panose="02010600030101010101" pitchFamily="2" charset="-122"/>
              </a:rPr>
              <a:t>和      属性</a:t>
            </a:r>
            <a:r>
              <a:rPr lang="en-US" altLang="zh-CN" sz="2000" dirty="0">
                <a:ea typeface="宋体" panose="02010600030101010101" pitchFamily="2" charset="-122"/>
              </a:rPr>
              <a:t>A</a:t>
            </a:r>
            <a:r>
              <a:rPr lang="zh-CN" altLang="en-US" sz="2000" dirty="0">
                <a:ea typeface="宋体" panose="02010600030101010101" pitchFamily="2" charset="-122"/>
              </a:rPr>
              <a:t>和</a:t>
            </a:r>
            <a:r>
              <a:rPr lang="en-US" altLang="zh-CN" sz="2000" dirty="0">
                <a:ea typeface="宋体" panose="02010600030101010101" pitchFamily="2" charset="-122"/>
              </a:rPr>
              <a:t>B</a:t>
            </a:r>
            <a:r>
              <a:rPr lang="zh-CN" altLang="en-US" sz="2000" dirty="0">
                <a:ea typeface="宋体" panose="02010600030101010101" pitchFamily="2" charset="-122"/>
              </a:rPr>
              <a:t>上的平均值</a:t>
            </a:r>
            <a:r>
              <a:rPr lang="en-US" altLang="zh-CN" sz="2000" dirty="0">
                <a:ea typeface="宋体" panose="02010600030101010101" pitchFamily="2" charset="-122"/>
              </a:rPr>
              <a:t>, </a:t>
            </a:r>
            <a:r>
              <a:rPr lang="en-US" altLang="zh-CN" sz="2000" dirty="0" err="1">
                <a:ea typeface="宋体" panose="02010600030101010101" pitchFamily="2" charset="-122"/>
              </a:rPr>
              <a:t>σA</a:t>
            </a:r>
            <a:r>
              <a:rPr lang="en-US" altLang="zh-CN" sz="2000" dirty="0">
                <a:ea typeface="宋体" panose="02010600030101010101" pitchFamily="2" charset="-122"/>
              </a:rPr>
              <a:t> and </a:t>
            </a:r>
            <a:r>
              <a:rPr lang="en-US" altLang="zh-CN" sz="2000" dirty="0" err="1">
                <a:ea typeface="宋体" panose="02010600030101010101" pitchFamily="2" charset="-122"/>
              </a:rPr>
              <a:t>σB</a:t>
            </a:r>
            <a:r>
              <a:rPr lang="zh-CN" altLang="en-US" sz="2000" dirty="0">
                <a:ea typeface="宋体" panose="02010600030101010101" pitchFamily="2" charset="-122"/>
              </a:rPr>
              <a:t>分别为各自标准差</a:t>
            </a:r>
            <a:r>
              <a:rPr lang="en-US" altLang="zh-CN" sz="2000" dirty="0">
                <a:ea typeface="宋体" panose="02010600030101010101" pitchFamily="2" charset="-122"/>
              </a:rPr>
              <a:t>.</a:t>
            </a:r>
          </a:p>
        </p:txBody>
      </p:sp>
      <p:graphicFrame>
        <p:nvGraphicFramePr>
          <p:cNvPr id="13" name="Object 13"/>
          <p:cNvGraphicFramePr>
            <a:graphicFrameLocks noChangeAspect="1"/>
          </p:cNvGraphicFramePr>
          <p:nvPr>
            <p:extLst>
              <p:ext uri="{D42A27DB-BD31-4B8C-83A1-F6EECF244321}">
                <p14:modId xmlns:p14="http://schemas.microsoft.com/office/powerpoint/2010/main" val="3388393052"/>
              </p:ext>
            </p:extLst>
          </p:nvPr>
        </p:nvGraphicFramePr>
        <p:xfrm>
          <a:off x="2423242" y="2668551"/>
          <a:ext cx="255588" cy="339725"/>
        </p:xfrm>
        <a:graphic>
          <a:graphicData uri="http://schemas.openxmlformats.org/presentationml/2006/ole">
            <mc:AlternateContent xmlns:mc="http://schemas.openxmlformats.org/markup-compatibility/2006">
              <mc:Choice xmlns:v="urn:schemas-microsoft-com:vml" Requires="v">
                <p:oleObj spid="_x0000_s359618" name="Equation" r:id="rId5" imgW="152268" imgH="203024" progId="Equation.3">
                  <p:embed/>
                </p:oleObj>
              </mc:Choice>
              <mc:Fallback>
                <p:oleObj name="Equation" r:id="rId5" imgW="152268" imgH="2030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3242" y="2668551"/>
                        <a:ext cx="255588"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4"/>
          <p:cNvGraphicFramePr>
            <a:graphicFrameLocks noChangeAspect="1"/>
          </p:cNvGraphicFramePr>
          <p:nvPr>
            <p:extLst>
              <p:ext uri="{D42A27DB-BD31-4B8C-83A1-F6EECF244321}">
                <p14:modId xmlns:p14="http://schemas.microsoft.com/office/powerpoint/2010/main" val="2728020139"/>
              </p:ext>
            </p:extLst>
          </p:nvPr>
        </p:nvGraphicFramePr>
        <p:xfrm>
          <a:off x="3428091" y="2668551"/>
          <a:ext cx="295275" cy="392113"/>
        </p:xfrm>
        <a:graphic>
          <a:graphicData uri="http://schemas.openxmlformats.org/presentationml/2006/ole">
            <mc:AlternateContent xmlns:mc="http://schemas.openxmlformats.org/markup-compatibility/2006">
              <mc:Choice xmlns:v="urn:schemas-microsoft-com:vml" Requires="v">
                <p:oleObj spid="_x0000_s359619" name="Equation" r:id="rId7" imgW="152268" imgH="203024" progId="Equation.3">
                  <p:embed/>
                </p:oleObj>
              </mc:Choice>
              <mc:Fallback>
                <p:oleObj name="Equation" r:id="rId7" imgW="152268" imgH="2030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8091" y="2668551"/>
                        <a:ext cx="295275"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073510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灯片编号占位符 5"/>
          <p:cNvSpPr>
            <a:spLocks noGrp="1"/>
          </p:cNvSpPr>
          <p:nvPr>
            <p:ph type="sldNum" sz="quarter" idx="4294967295"/>
          </p:nvPr>
        </p:nvSpPr>
        <p:spPr>
          <a:xfrm>
            <a:off x="7042150" y="6243638"/>
            <a:ext cx="1905000" cy="457200"/>
          </a:xfrm>
          <a:noFill/>
        </p:spPr>
        <p:txBody>
          <a:bodyPr/>
          <a:lstStyle/>
          <a:p>
            <a:fld id="{BA70A853-417F-4098-BBC0-383CA5F7507C}" type="slidenum">
              <a:rPr lang="zh-CN" altLang="en-US">
                <a:ea typeface="宋体" charset="-122"/>
              </a:rPr>
              <a:pPr/>
              <a:t>48</a:t>
            </a:fld>
            <a:endParaRPr lang="en-US" altLang="zh-CN">
              <a:ea typeface="宋体" charset="-122"/>
            </a:endParaRPr>
          </a:p>
        </p:txBody>
      </p:sp>
      <p:sp>
        <p:nvSpPr>
          <p:cNvPr id="12292" name="Rectangle 2"/>
          <p:cNvSpPr>
            <a:spLocks noGrp="1" noChangeArrowheads="1"/>
          </p:cNvSpPr>
          <p:nvPr>
            <p:ph type="body" idx="1"/>
          </p:nvPr>
        </p:nvSpPr>
        <p:spPr>
          <a:xfrm>
            <a:off x="342728" y="403957"/>
            <a:ext cx="8207375" cy="4583574"/>
          </a:xfrm>
        </p:spPr>
        <p:txBody>
          <a:bodyPr>
            <a:normAutofit/>
          </a:bodyPr>
          <a:lstStyle/>
          <a:p>
            <a:pPr eaLnBrk="1" hangingPunct="1">
              <a:lnSpc>
                <a:spcPct val="120000"/>
              </a:lnSpc>
            </a:pPr>
            <a:r>
              <a:rPr lang="zh-CN" altLang="en-US" sz="3600" dirty="0" smtClean="0">
                <a:solidFill>
                  <a:srgbClr val="0000CC"/>
                </a:solidFill>
                <a:latin typeface="宋体" charset="-122"/>
              </a:rPr>
              <a:t>冗余和相关性分析</a:t>
            </a:r>
          </a:p>
          <a:p>
            <a:pPr lvl="1" eaLnBrk="1" hangingPunct="1">
              <a:lnSpc>
                <a:spcPct val="120000"/>
              </a:lnSpc>
              <a:spcBef>
                <a:spcPts val="600"/>
              </a:spcBef>
              <a:spcAft>
                <a:spcPts val="600"/>
              </a:spcAft>
            </a:pPr>
            <a:r>
              <a:rPr lang="en-US" altLang="zh-CN" sz="3200" b="1" dirty="0" smtClean="0">
                <a:solidFill>
                  <a:schemeClr val="tx1"/>
                </a:solidFill>
                <a:latin typeface="+mn-lt"/>
                <a:ea typeface="+mn-ea"/>
              </a:rPr>
              <a:t>3.</a:t>
            </a:r>
            <a:r>
              <a:rPr lang="zh-CN" altLang="en-US" sz="3200" b="1" dirty="0" smtClean="0">
                <a:solidFill>
                  <a:schemeClr val="tx1"/>
                </a:solidFill>
                <a:latin typeface="+mn-lt"/>
                <a:ea typeface="+mn-ea"/>
              </a:rPr>
              <a:t>数值数据的协方差</a:t>
            </a:r>
            <a:endParaRPr lang="en-US" altLang="zh-CN" sz="3200" b="1" dirty="0" smtClean="0">
              <a:solidFill>
                <a:schemeClr val="tx1"/>
              </a:solidFill>
              <a:latin typeface="+mn-lt"/>
              <a:ea typeface="+mn-ea"/>
            </a:endParaRPr>
          </a:p>
          <a:p>
            <a:pPr lvl="1" eaLnBrk="1" hangingPunct="1">
              <a:lnSpc>
                <a:spcPct val="120000"/>
              </a:lnSpc>
            </a:pPr>
            <a:r>
              <a:rPr lang="zh-CN" altLang="en-US" sz="3000" dirty="0" smtClean="0">
                <a:solidFill>
                  <a:schemeClr val="tx1"/>
                </a:solidFill>
                <a:latin typeface="+mn-lt"/>
                <a:ea typeface="+mn-ea"/>
              </a:rPr>
              <a:t>数值属性的协方差分析。考虑表</a:t>
            </a:r>
            <a:r>
              <a:rPr lang="en-US" altLang="zh-CN" sz="3000" dirty="0" smtClean="0">
                <a:solidFill>
                  <a:schemeClr val="tx1"/>
                </a:solidFill>
                <a:latin typeface="+mn-lt"/>
                <a:ea typeface="+mn-ea"/>
              </a:rPr>
              <a:t>3.2</a:t>
            </a:r>
            <a:r>
              <a:rPr lang="zh-CN" altLang="en-US" sz="3000" dirty="0" smtClean="0">
                <a:solidFill>
                  <a:schemeClr val="tx1"/>
                </a:solidFill>
                <a:latin typeface="+mn-lt"/>
                <a:ea typeface="+mn-ea"/>
              </a:rPr>
              <a:t>，它给出了在</a:t>
            </a:r>
            <a:r>
              <a:rPr lang="en-US" altLang="zh-CN" sz="3000" dirty="0" smtClean="0">
                <a:solidFill>
                  <a:schemeClr val="tx1"/>
                </a:solidFill>
                <a:latin typeface="+mn-lt"/>
                <a:ea typeface="+mn-ea"/>
              </a:rPr>
              <a:t>5</a:t>
            </a:r>
            <a:r>
              <a:rPr lang="zh-CN" altLang="en-US" sz="3000" dirty="0" smtClean="0">
                <a:solidFill>
                  <a:schemeClr val="tx1"/>
                </a:solidFill>
                <a:latin typeface="+mn-lt"/>
                <a:ea typeface="+mn-ea"/>
              </a:rPr>
              <a:t>个时间点观测到的</a:t>
            </a:r>
            <a:r>
              <a:rPr lang="en-US" altLang="zh-CN" sz="3000" dirty="0" err="1" smtClean="0">
                <a:solidFill>
                  <a:schemeClr val="tx1"/>
                </a:solidFill>
                <a:latin typeface="+mn-lt"/>
                <a:ea typeface="+mn-ea"/>
              </a:rPr>
              <a:t>AllElectronics</a:t>
            </a:r>
            <a:r>
              <a:rPr lang="zh-CN" altLang="en-US" sz="3000" dirty="0" smtClean="0">
                <a:solidFill>
                  <a:schemeClr val="tx1"/>
                </a:solidFill>
                <a:latin typeface="+mn-lt"/>
                <a:ea typeface="+mn-ea"/>
              </a:rPr>
              <a:t>和</a:t>
            </a:r>
            <a:r>
              <a:rPr lang="en-US" altLang="zh-CN" sz="3000" dirty="0" err="1" smtClean="0">
                <a:solidFill>
                  <a:schemeClr val="tx1"/>
                </a:solidFill>
                <a:latin typeface="+mn-lt"/>
                <a:ea typeface="+mn-ea"/>
              </a:rPr>
              <a:t>HighTech</a:t>
            </a:r>
            <a:r>
              <a:rPr lang="zh-CN" altLang="en-US" sz="3000" dirty="0" smtClean="0">
                <a:solidFill>
                  <a:schemeClr val="tx1"/>
                </a:solidFill>
                <a:latin typeface="+mn-lt"/>
                <a:ea typeface="+mn-ea"/>
              </a:rPr>
              <a:t>（某高技术公司）的股票价格的简化例子。如果股市受相同的产业趋势影响，它们的股价会一起涨跌吗？</a:t>
            </a:r>
            <a:endParaRPr lang="en-US" altLang="zh-CN" sz="3000" b="1" dirty="0" smtClean="0">
              <a:solidFill>
                <a:schemeClr val="tx1"/>
              </a:solidFill>
              <a:latin typeface="+mn-lt"/>
              <a:ea typeface="+mn-ea"/>
            </a:endParaRPr>
          </a:p>
        </p:txBody>
      </p:sp>
    </p:spTree>
    <p:extLst>
      <p:ext uri="{BB962C8B-B14F-4D97-AF65-F5344CB8AC3E}">
        <p14:creationId xmlns:p14="http://schemas.microsoft.com/office/powerpoint/2010/main" val="12796468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902511"/>
            <a:ext cx="67056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 Placeholder 2"/>
          <p:cNvSpPr>
            <a:spLocks noGrp="1"/>
          </p:cNvSpPr>
          <p:nvPr>
            <p:ph type="body" sz="half" idx="4294967295"/>
          </p:nvPr>
        </p:nvSpPr>
        <p:spPr>
          <a:xfrm>
            <a:off x="146304" y="608032"/>
            <a:ext cx="9061278" cy="6274904"/>
          </a:xfrm>
        </p:spPr>
        <p:txBody>
          <a:bodyPr/>
          <a:lstStyle/>
          <a:p>
            <a:pPr eaLnBrk="1" hangingPunct="1">
              <a:lnSpc>
                <a:spcPct val="150000"/>
              </a:lnSpc>
            </a:pPr>
            <a:endParaRPr lang="zh-CN" altLang="en-US" b="1" dirty="0" smtClean="0">
              <a:ea typeface="宋体" panose="02010600030101010101" pitchFamily="2" charset="-122"/>
            </a:endParaRPr>
          </a:p>
          <a:p>
            <a:pPr eaLnBrk="1" hangingPunct="1">
              <a:lnSpc>
                <a:spcPct val="150000"/>
              </a:lnSpc>
            </a:pPr>
            <a:r>
              <a:rPr lang="en-US" altLang="zh-CN" b="1" dirty="0" smtClean="0">
                <a:ea typeface="宋体" panose="02010600030101010101" pitchFamily="2" charset="-122"/>
              </a:rPr>
              <a:t>It can be simplified in computation as</a:t>
            </a:r>
          </a:p>
          <a:p>
            <a:pPr eaLnBrk="1" hangingPunct="1">
              <a:lnSpc>
                <a:spcPct val="150000"/>
              </a:lnSpc>
            </a:pPr>
            <a:endParaRPr lang="en-US" altLang="zh-CN" b="1" dirty="0" smtClean="0">
              <a:ea typeface="宋体" panose="02010600030101010101" pitchFamily="2" charset="-122"/>
            </a:endParaRPr>
          </a:p>
          <a:p>
            <a:pPr eaLnBrk="1" hangingPunct="1"/>
            <a:r>
              <a:rPr lang="zh-CN" altLang="en-US" sz="2600" b="1" dirty="0" smtClean="0">
                <a:ea typeface="宋体" panose="02010600030101010101" pitchFamily="2" charset="-122"/>
              </a:rPr>
              <a:t>设两个股票 </a:t>
            </a:r>
            <a:r>
              <a:rPr lang="en-US" altLang="zh-CN" sz="2600" b="1" dirty="0" smtClean="0">
                <a:ea typeface="宋体" panose="02010600030101010101" pitchFamily="2" charset="-122"/>
              </a:rPr>
              <a:t>A </a:t>
            </a:r>
            <a:r>
              <a:rPr lang="zh-CN" altLang="en-US" sz="2600" b="1" dirty="0" smtClean="0">
                <a:ea typeface="宋体" panose="02010600030101010101" pitchFamily="2" charset="-122"/>
              </a:rPr>
              <a:t>和</a:t>
            </a:r>
            <a:r>
              <a:rPr lang="en-US" altLang="zh-CN" sz="2600" b="1" dirty="0" smtClean="0">
                <a:ea typeface="宋体" panose="02010600030101010101" pitchFamily="2" charset="-122"/>
              </a:rPr>
              <a:t>B </a:t>
            </a:r>
            <a:r>
              <a:rPr lang="zh-CN" altLang="en-US" sz="2600" b="1" dirty="0" smtClean="0">
                <a:ea typeface="宋体" panose="02010600030101010101" pitchFamily="2" charset="-122"/>
              </a:rPr>
              <a:t>一周内值如下</a:t>
            </a:r>
            <a:r>
              <a:rPr lang="en-US" altLang="zh-CN" sz="2600" b="1" dirty="0" smtClean="0">
                <a:ea typeface="宋体" panose="02010600030101010101" pitchFamily="2" charset="-122"/>
              </a:rPr>
              <a:t> (2, 5), (3, 8), (5, 10), (4, 11), (6, 14). </a:t>
            </a:r>
          </a:p>
          <a:p>
            <a:pPr eaLnBrk="1" hangingPunct="1"/>
            <a:r>
              <a:rPr lang="zh-CN" altLang="en-US" sz="2600" b="1" dirty="0" smtClean="0">
                <a:ea typeface="宋体" panose="02010600030101010101" pitchFamily="2" charset="-122"/>
              </a:rPr>
              <a:t>问</a:t>
            </a:r>
            <a:r>
              <a:rPr lang="en-US" altLang="zh-CN" sz="2600" b="1" dirty="0" smtClean="0">
                <a:ea typeface="宋体" panose="02010600030101010101" pitchFamily="2" charset="-122"/>
              </a:rPr>
              <a:t>:  </a:t>
            </a:r>
            <a:r>
              <a:rPr lang="zh-CN" altLang="en-US" sz="2600" b="1" dirty="0" smtClean="0">
                <a:ea typeface="宋体" panose="02010600030101010101" pitchFamily="2" charset="-122"/>
              </a:rPr>
              <a:t>如果股票是由同行业趋势的影响，它们的价格将一起上升或下降？</a:t>
            </a:r>
            <a:endParaRPr lang="en-US" altLang="zh-CN" sz="2600" b="1" dirty="0" smtClean="0">
              <a:ea typeface="宋体" panose="02010600030101010101" pitchFamily="2" charset="-122"/>
            </a:endParaRPr>
          </a:p>
          <a:p>
            <a:pPr lvl="1" eaLnBrk="1" hangingPunct="1"/>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E(A) = (2 + 3 + 5 + 4 + 6)/ 5 = 20/5 = 4</a:t>
            </a:r>
          </a:p>
          <a:p>
            <a:pPr lvl="1" eaLnBrk="1" hangingPunct="1"/>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E(B) = (5 + 8 + 10 + 11 + 14) /5 = 48/5 = 9.6</a:t>
            </a:r>
          </a:p>
          <a:p>
            <a:pPr lvl="1" eaLnBrk="1" hangingPunct="1"/>
            <a:r>
              <a:rPr lang="en-US" altLang="zh-CN" b="1" dirty="0" err="1" smtClean="0">
                <a:latin typeface="Times New Roman" panose="02020603050405020304" pitchFamily="18" charset="0"/>
                <a:ea typeface="宋体" panose="02010600030101010101" pitchFamily="2" charset="-122"/>
                <a:cs typeface="Times New Roman" panose="02020603050405020304" pitchFamily="18" charset="0"/>
              </a:rPr>
              <a:t>Cov</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(A,B) = (2×5+3×8+5×10+4×11+6×14)/5 − 4 × 9.6 = 4</a:t>
            </a:r>
          </a:p>
          <a:p>
            <a:pPr eaLnBrk="1" hangingPunct="1">
              <a:lnSpc>
                <a:spcPct val="150000"/>
              </a:lnSpc>
            </a:pPr>
            <a:r>
              <a:rPr lang="en-US" altLang="zh-CN" b="1" dirty="0" smtClean="0">
                <a:ea typeface="宋体" panose="02010600030101010101" pitchFamily="2" charset="-122"/>
              </a:rPr>
              <a:t>Thus, A and B rise together since </a:t>
            </a:r>
            <a:r>
              <a:rPr lang="en-US" altLang="zh-CN" b="1" dirty="0" err="1" smtClean="0">
                <a:ea typeface="宋体" panose="02010600030101010101" pitchFamily="2" charset="-122"/>
              </a:rPr>
              <a:t>Cov</a:t>
            </a:r>
            <a:r>
              <a:rPr lang="en-US" altLang="zh-CN" b="1" dirty="0" smtClean="0">
                <a:ea typeface="宋体" panose="02010600030101010101" pitchFamily="2" charset="-122"/>
              </a:rPr>
              <a:t>(A, B) &gt; 0.</a:t>
            </a:r>
          </a:p>
        </p:txBody>
      </p:sp>
      <p:pic>
        <p:nvPicPr>
          <p:cNvPr id="2765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053" y="1958828"/>
            <a:ext cx="42672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bwMode="auto">
          <a:xfrm>
            <a:off x="213539" y="176628"/>
            <a:ext cx="7793037" cy="573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ahoma" pitchFamily="34" charset="0"/>
                <a:ea typeface="宋体" pitchFamily="2" charset="-122"/>
              </a:defRPr>
            </a:lvl2pPr>
            <a:lvl3pPr algn="l" rtl="0" eaLnBrk="0" fontAlgn="base" hangingPunct="0">
              <a:spcBef>
                <a:spcPct val="0"/>
              </a:spcBef>
              <a:spcAft>
                <a:spcPct val="0"/>
              </a:spcAft>
              <a:defRPr sz="4000" b="1">
                <a:solidFill>
                  <a:schemeClr val="tx2"/>
                </a:solidFill>
                <a:latin typeface="Tahoma" pitchFamily="34" charset="0"/>
                <a:ea typeface="宋体" pitchFamily="2" charset="-122"/>
              </a:defRPr>
            </a:lvl3pPr>
            <a:lvl4pPr algn="l" rtl="0" eaLnBrk="0" fontAlgn="base" hangingPunct="0">
              <a:spcBef>
                <a:spcPct val="0"/>
              </a:spcBef>
              <a:spcAft>
                <a:spcPct val="0"/>
              </a:spcAft>
              <a:defRPr sz="4000" b="1">
                <a:solidFill>
                  <a:schemeClr val="tx2"/>
                </a:solidFill>
                <a:latin typeface="Tahoma" pitchFamily="34" charset="0"/>
                <a:ea typeface="宋体" pitchFamily="2" charset="-122"/>
              </a:defRPr>
            </a:lvl4pPr>
            <a:lvl5pPr algn="l" rtl="0" eaLnBrk="0" fontAlgn="base" hangingPunct="0">
              <a:spcBef>
                <a:spcPct val="0"/>
              </a:spcBef>
              <a:spcAft>
                <a:spcPct val="0"/>
              </a:spcAft>
              <a:defRPr sz="4000" b="1">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lang="en-US" altLang="zh-CN" sz="3200" kern="0" smtClean="0">
                <a:solidFill>
                  <a:srgbClr val="0000CC"/>
                </a:solidFill>
                <a:ea typeface="宋体" panose="02010600030101010101" pitchFamily="2" charset="-122"/>
              </a:rPr>
              <a:t>Co-Variance: An Example</a:t>
            </a:r>
            <a:endParaRPr lang="en-US" altLang="zh-CN" sz="3200" kern="0" dirty="0" smtClean="0">
              <a:solidFill>
                <a:srgbClr val="0000CC"/>
              </a:solidFill>
              <a:ea typeface="宋体" panose="02010600030101010101" pitchFamily="2" charset="-122"/>
            </a:endParaRPr>
          </a:p>
        </p:txBody>
      </p:sp>
    </p:spTree>
    <p:extLst>
      <p:ext uri="{BB962C8B-B14F-4D97-AF65-F5344CB8AC3E}">
        <p14:creationId xmlns:p14="http://schemas.microsoft.com/office/powerpoint/2010/main" val="184174778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数据质量</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p:txBody>
          <a:bodyPr>
            <a:normAutofit lnSpcReduction="10000"/>
          </a:bodyPr>
          <a:lstStyle/>
          <a:p>
            <a:r>
              <a:rPr lang="zh-CN" altLang="en-US" b="1" dirty="0" smtClean="0">
                <a:effectLst>
                  <a:outerShdw blurRad="38100" dist="38100" dir="2700000" algn="tl">
                    <a:srgbClr val="000000">
                      <a:alpha val="43137"/>
                    </a:srgbClr>
                  </a:outerShdw>
                </a:effectLst>
              </a:rPr>
              <a:t>决定了数据挖掘的质量</a:t>
            </a:r>
            <a:endParaRPr lang="en-US" altLang="zh-CN" b="1" dirty="0" smtClean="0">
              <a:effectLst>
                <a:outerShdw blurRad="38100" dist="38100" dir="2700000" algn="tl">
                  <a:srgbClr val="000000">
                    <a:alpha val="43137"/>
                  </a:srgbClr>
                </a:outerShdw>
              </a:effectLst>
            </a:endParaRPr>
          </a:p>
          <a:p>
            <a:endParaRPr lang="en-US" altLang="zh-CN" b="1" dirty="0">
              <a:effectLst>
                <a:outerShdw blurRad="38100" dist="38100" dir="2700000" algn="tl">
                  <a:srgbClr val="000000">
                    <a:alpha val="43137"/>
                  </a:srgbClr>
                </a:outerShdw>
              </a:effectLst>
            </a:endParaRPr>
          </a:p>
          <a:p>
            <a:r>
              <a:rPr lang="zh-CN" altLang="en-US" b="1" dirty="0" smtClean="0">
                <a:effectLst>
                  <a:outerShdw blurRad="38100" dist="38100" dir="2700000" algn="tl">
                    <a:srgbClr val="000000">
                      <a:alpha val="43137"/>
                    </a:srgbClr>
                  </a:outerShdw>
                </a:effectLst>
              </a:rPr>
              <a:t>由于测量等问题</a:t>
            </a:r>
            <a:endParaRPr lang="en-US" altLang="zh-CN" b="1" dirty="0">
              <a:effectLst>
                <a:outerShdw blurRad="38100" dist="38100" dir="2700000" algn="tl">
                  <a:srgbClr val="000000">
                    <a:alpha val="43137"/>
                  </a:srgbClr>
                </a:outerShdw>
              </a:effectLst>
            </a:endParaRPr>
          </a:p>
          <a:p>
            <a:pPr lvl="1"/>
            <a:r>
              <a:rPr lang="zh-CN" altLang="en-US" b="1" dirty="0" smtClean="0">
                <a:effectLst>
                  <a:outerShdw blurRad="38100" dist="38100" dir="2700000" algn="tl">
                    <a:srgbClr val="000000">
                      <a:alpha val="43137"/>
                    </a:srgbClr>
                  </a:outerShdw>
                </a:effectLst>
              </a:rPr>
              <a:t>数据有偏差</a:t>
            </a:r>
            <a:endParaRPr lang="en-US" altLang="zh-CN" b="1" dirty="0" smtClean="0">
              <a:effectLst>
                <a:outerShdw blurRad="38100" dist="38100" dir="2700000" algn="tl">
                  <a:srgbClr val="000000">
                    <a:alpha val="43137"/>
                  </a:srgbClr>
                </a:outerShdw>
              </a:effectLst>
            </a:endParaRPr>
          </a:p>
          <a:p>
            <a:pPr lvl="1"/>
            <a:r>
              <a:rPr lang="zh-CN" altLang="en-US" b="1" dirty="0">
                <a:effectLst>
                  <a:outerShdw blurRad="38100" dist="38100" dir="2700000" algn="tl">
                    <a:srgbClr val="000000">
                      <a:alpha val="43137"/>
                    </a:srgbClr>
                  </a:outerShdw>
                </a:effectLst>
              </a:rPr>
              <a:t>数据</a:t>
            </a:r>
            <a:r>
              <a:rPr lang="zh-CN" altLang="en-US" b="1" dirty="0" smtClean="0">
                <a:effectLst>
                  <a:outerShdw blurRad="38100" dist="38100" dir="2700000" algn="tl">
                    <a:srgbClr val="000000">
                      <a:alpha val="43137"/>
                    </a:srgbClr>
                  </a:outerShdw>
                </a:effectLst>
              </a:rPr>
              <a:t>重复</a:t>
            </a:r>
            <a:endParaRPr lang="en-US" altLang="zh-CN" b="1" dirty="0" smtClean="0">
              <a:effectLst>
                <a:outerShdw blurRad="38100" dist="38100" dir="2700000" algn="tl">
                  <a:srgbClr val="000000">
                    <a:alpha val="43137"/>
                  </a:srgbClr>
                </a:outerShdw>
              </a:effectLst>
            </a:endParaRPr>
          </a:p>
          <a:p>
            <a:pPr lvl="1"/>
            <a:r>
              <a:rPr lang="zh-CN" altLang="en-US" b="1" dirty="0">
                <a:effectLst>
                  <a:outerShdw blurRad="38100" dist="38100" dir="2700000" algn="tl">
                    <a:srgbClr val="000000">
                      <a:alpha val="43137"/>
                    </a:srgbClr>
                  </a:outerShdw>
                </a:effectLst>
              </a:rPr>
              <a:t>数据</a:t>
            </a:r>
            <a:r>
              <a:rPr lang="zh-CN" altLang="en-US" b="1" dirty="0" smtClean="0">
                <a:effectLst>
                  <a:outerShdw blurRad="38100" dist="38100" dir="2700000" algn="tl">
                    <a:srgbClr val="000000">
                      <a:alpha val="43137"/>
                    </a:srgbClr>
                  </a:outerShdw>
                </a:effectLst>
              </a:rPr>
              <a:t>不一致</a:t>
            </a:r>
            <a:endParaRPr lang="en-US" altLang="zh-CN" b="1" dirty="0" smtClean="0">
              <a:effectLst>
                <a:outerShdw blurRad="38100" dist="38100" dir="2700000" algn="tl">
                  <a:srgbClr val="000000">
                    <a:alpha val="43137"/>
                  </a:srgbClr>
                </a:outerShdw>
              </a:effectLst>
            </a:endParaRPr>
          </a:p>
          <a:p>
            <a:pPr lvl="1"/>
            <a:r>
              <a:rPr lang="zh-CN" altLang="en-US" b="1" dirty="0" smtClean="0">
                <a:effectLst>
                  <a:outerShdw blurRad="38100" dist="38100" dir="2700000" algn="tl">
                    <a:srgbClr val="000000">
                      <a:alpha val="43137"/>
                    </a:srgbClr>
                  </a:outerShdw>
                </a:effectLst>
              </a:rPr>
              <a:t>数据有遗漏</a:t>
            </a:r>
            <a:endParaRPr lang="en-US" altLang="zh-CN" b="1" dirty="0" smtClean="0">
              <a:effectLst>
                <a:outerShdw blurRad="38100" dist="38100" dir="2700000" algn="tl">
                  <a:srgbClr val="000000">
                    <a:alpha val="43137"/>
                  </a:srgbClr>
                </a:outerShdw>
              </a:effectLst>
            </a:endParaRPr>
          </a:p>
          <a:p>
            <a:pPr lvl="1"/>
            <a:r>
              <a:rPr lang="zh-CN" altLang="en-US" b="1" dirty="0" smtClean="0">
                <a:effectLst>
                  <a:outerShdw blurRad="38100" dist="38100" dir="2700000" algn="tl">
                    <a:srgbClr val="000000">
                      <a:alpha val="43137"/>
                    </a:srgbClr>
                  </a:outerShdw>
                </a:effectLst>
              </a:rPr>
              <a:t>数据有噪声</a:t>
            </a:r>
            <a:endParaRPr lang="en-US" altLang="zh-CN" b="1" dirty="0" smtClean="0">
              <a:effectLst>
                <a:outerShdw blurRad="38100" dist="38100" dir="2700000" algn="tl">
                  <a:srgbClr val="000000">
                    <a:alpha val="43137"/>
                  </a:srgbClr>
                </a:outerShdw>
              </a:effectLst>
            </a:endParaRPr>
          </a:p>
          <a:p>
            <a:pPr lvl="1"/>
            <a:r>
              <a:rPr lang="zh-CN" altLang="en-US" b="1" dirty="0" smtClean="0">
                <a:effectLst>
                  <a:outerShdw blurRad="38100" dist="38100" dir="2700000" algn="tl">
                    <a:srgbClr val="000000">
                      <a:alpha val="43137"/>
                    </a:srgbClr>
                  </a:outerShdw>
                </a:effectLst>
              </a:rPr>
              <a:t>数据有离群点</a:t>
            </a:r>
            <a:endParaRPr lang="en-US" altLang="zh-CN" b="1" dirty="0" smtClean="0">
              <a:effectLst>
                <a:outerShdw blurRad="38100" dist="38100" dir="2700000" algn="tl">
                  <a:srgbClr val="000000">
                    <a:alpha val="43137"/>
                  </a:srgbClr>
                </a:outerShdw>
              </a:effectLst>
            </a:endParaRPr>
          </a:p>
          <a:p>
            <a:endParaRPr lang="en-US" altLang="zh-CN" b="1" dirty="0" smtClean="0">
              <a:effectLst>
                <a:outerShdw blurRad="38100" dist="38100" dir="2700000" algn="tl">
                  <a:srgbClr val="000000">
                    <a:alpha val="43137"/>
                  </a:srgbClr>
                </a:outerShdw>
              </a:effectLst>
            </a:endParaRPr>
          </a:p>
          <a:p>
            <a:r>
              <a:rPr lang="en-US" altLang="zh-CN" b="1" dirty="0" smtClean="0">
                <a:effectLst>
                  <a:outerShdw blurRad="38100" dist="38100" dir="2700000" algn="tl">
                    <a:srgbClr val="000000">
                      <a:alpha val="43137"/>
                    </a:srgbClr>
                  </a:outerShdw>
                </a:effectLst>
                <a:sym typeface="Wingdings" pitchFamily="2" charset="2"/>
              </a:rPr>
              <a:t> </a:t>
            </a:r>
            <a:r>
              <a:rPr lang="zh-CN" altLang="en-US" b="1" dirty="0" smtClean="0">
                <a:effectLst>
                  <a:outerShdw blurRad="38100" dist="38100" dir="2700000" algn="tl">
                    <a:srgbClr val="000000">
                      <a:alpha val="43137"/>
                    </a:srgbClr>
                  </a:outerShdw>
                </a:effectLst>
                <a:sym typeface="Wingdings" pitchFamily="2" charset="2"/>
              </a:rPr>
              <a:t>数据预处理</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64127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24129F-E59E-4512-B67C-2148131FF648}"/>
              </a:ext>
            </a:extLst>
          </p:cNvPr>
          <p:cNvSpPr>
            <a:spLocks noGrp="1"/>
          </p:cNvSpPr>
          <p:nvPr>
            <p:ph type="title"/>
          </p:nvPr>
        </p:nvSpPr>
        <p:spPr>
          <a:xfrm>
            <a:off x="312420" y="-152400"/>
            <a:ext cx="7543800" cy="1207008"/>
          </a:xfrm>
        </p:spPr>
        <p:txBody>
          <a:bodyPr/>
          <a:lstStyle/>
          <a:p>
            <a:r>
              <a:rPr lang="zh-CN" altLang="en-US" dirty="0" smtClean="0"/>
              <a:t>元组重复（</a:t>
            </a:r>
            <a:r>
              <a:rPr lang="zh-CN" altLang="en-US" dirty="0"/>
              <a:t>去重处理</a:t>
            </a:r>
            <a:r>
              <a:rPr lang="zh-CN" altLang="en-US" dirty="0" smtClean="0"/>
              <a:t>）</a:t>
            </a:r>
            <a:endParaRPr lang="zh-CN" altLang="en-US" dirty="0"/>
          </a:p>
        </p:txBody>
      </p:sp>
      <p:sp>
        <p:nvSpPr>
          <p:cNvPr id="3" name="内容占位符 2">
            <a:extLst>
              <a:ext uri="{FF2B5EF4-FFF2-40B4-BE49-F238E27FC236}">
                <a16:creationId xmlns:a16="http://schemas.microsoft.com/office/drawing/2014/main" xmlns="" id="{9D6D60CD-5391-4FB8-BA3B-770932873914}"/>
              </a:ext>
            </a:extLst>
          </p:cNvPr>
          <p:cNvSpPr>
            <a:spLocks noGrp="1"/>
          </p:cNvSpPr>
          <p:nvPr>
            <p:ph idx="1"/>
          </p:nvPr>
        </p:nvSpPr>
        <p:spPr>
          <a:xfrm>
            <a:off x="312420" y="1182516"/>
            <a:ext cx="8450580" cy="5477364"/>
          </a:xfrm>
        </p:spPr>
        <p:txBody>
          <a:bodyPr>
            <a:noAutofit/>
          </a:bodyPr>
          <a:lstStyle/>
          <a:p>
            <a:r>
              <a:rPr lang="zh-CN" altLang="en-US" sz="2000" dirty="0">
                <a:latin typeface="+mn-ea"/>
              </a:rPr>
              <a:t>由于各种原因，数据中可能包含重复的记录，它们</a:t>
            </a:r>
            <a:r>
              <a:rPr lang="en-US" altLang="zh-CN" sz="2000" dirty="0">
                <a:latin typeface="+mn-ea"/>
              </a:rPr>
              <a:t>(</a:t>
            </a:r>
            <a:r>
              <a:rPr lang="zh-CN" altLang="en-US" sz="2000" dirty="0">
                <a:latin typeface="+mn-ea"/>
              </a:rPr>
              <a:t>主要指字符串</a:t>
            </a:r>
            <a:r>
              <a:rPr lang="en-US" altLang="zh-CN" sz="2000" dirty="0">
                <a:latin typeface="+mn-ea"/>
              </a:rPr>
              <a:t>)</a:t>
            </a:r>
            <a:r>
              <a:rPr lang="zh-CN" altLang="en-US" sz="2000" dirty="0">
                <a:latin typeface="+mn-ea"/>
              </a:rPr>
              <a:t>的表现形式可能不同，但指的是同一对象实体。例如，两条记录除了日期字段不同</a:t>
            </a:r>
            <a:r>
              <a:rPr lang="en-US" altLang="zh-CN" sz="2000" dirty="0">
                <a:latin typeface="+mn-ea"/>
              </a:rPr>
              <a:t>(</a:t>
            </a:r>
            <a:r>
              <a:rPr lang="zh-CN" altLang="en-US" sz="2000" dirty="0">
                <a:latin typeface="+mn-ea"/>
              </a:rPr>
              <a:t>分别为</a:t>
            </a:r>
            <a:r>
              <a:rPr lang="en-US" altLang="zh-CN" sz="2000" dirty="0">
                <a:latin typeface="+mn-ea"/>
              </a:rPr>
              <a:t>2000/4/15</a:t>
            </a:r>
            <a:r>
              <a:rPr lang="zh-CN" altLang="en-US" sz="2000" dirty="0">
                <a:latin typeface="+mn-ea"/>
              </a:rPr>
              <a:t>，</a:t>
            </a:r>
            <a:r>
              <a:rPr lang="en-US" altLang="zh-CN" sz="2000" dirty="0">
                <a:latin typeface="+mn-ea"/>
              </a:rPr>
              <a:t>20000/4/15)</a:t>
            </a:r>
            <a:r>
              <a:rPr lang="zh-CN" altLang="en-US" sz="2000" dirty="0">
                <a:latin typeface="+mn-ea"/>
              </a:rPr>
              <a:t>其它都相同，我们有理由相信</a:t>
            </a:r>
            <a:r>
              <a:rPr lang="en-US" altLang="zh-CN" sz="2000" dirty="0">
                <a:latin typeface="+mn-ea"/>
              </a:rPr>
              <a:t>20000</a:t>
            </a:r>
            <a:r>
              <a:rPr lang="zh-CN" altLang="en-US" sz="2000" dirty="0">
                <a:latin typeface="+mn-ea"/>
              </a:rPr>
              <a:t>就是</a:t>
            </a:r>
            <a:r>
              <a:rPr lang="en-US" altLang="zh-CN" sz="2000" dirty="0">
                <a:latin typeface="+mn-ea"/>
              </a:rPr>
              <a:t>2000</a:t>
            </a:r>
            <a:r>
              <a:rPr lang="zh-CN" altLang="en-US" sz="2000" dirty="0">
                <a:latin typeface="+mn-ea"/>
              </a:rPr>
              <a:t>，两记录应该是重复记录。</a:t>
            </a:r>
          </a:p>
          <a:p>
            <a:r>
              <a:rPr lang="zh-CN" altLang="en-US" sz="2000" dirty="0">
                <a:latin typeface="+mn-ea"/>
              </a:rPr>
              <a:t>检测这种语义相同，而表现形式不同的记录是数据清理的一项重要任务，也是目前研究最多的内容。</a:t>
            </a:r>
          </a:p>
          <a:p>
            <a:r>
              <a:rPr lang="zh-CN" altLang="en-US" sz="2000" dirty="0">
                <a:latin typeface="+mn-ea"/>
              </a:rPr>
              <a:t>检测出的重复记录可用两种方法处理</a:t>
            </a:r>
            <a:r>
              <a:rPr lang="en-US" altLang="zh-CN" sz="2000" dirty="0">
                <a:latin typeface="+mn-ea"/>
              </a:rPr>
              <a:t>:</a:t>
            </a:r>
            <a:r>
              <a:rPr lang="zh-CN" altLang="en-US" sz="2000" b="1" dirty="0">
                <a:latin typeface="+mn-ea"/>
              </a:rPr>
              <a:t>把一种作为正确的，删除其它重复的记录</a:t>
            </a:r>
            <a:r>
              <a:rPr lang="zh-CN" altLang="en-US" sz="2000" dirty="0">
                <a:latin typeface="+mn-ea"/>
              </a:rPr>
              <a:t>；或者</a:t>
            </a:r>
            <a:r>
              <a:rPr lang="zh-CN" altLang="en-US" sz="2000" b="1" dirty="0">
                <a:latin typeface="+mn-ea"/>
              </a:rPr>
              <a:t>综合所有的重复记录</a:t>
            </a:r>
            <a:r>
              <a:rPr lang="en-US" altLang="zh-CN" sz="2000" b="1" dirty="0">
                <a:latin typeface="+mn-ea"/>
              </a:rPr>
              <a:t>,</a:t>
            </a:r>
            <a:r>
              <a:rPr lang="zh-CN" altLang="en-US" sz="2000" b="1" dirty="0">
                <a:latin typeface="+mn-ea"/>
              </a:rPr>
              <a:t>从而形成更完整的信息</a:t>
            </a:r>
            <a:r>
              <a:rPr lang="zh-CN" altLang="en-US" sz="2000" dirty="0">
                <a:latin typeface="+mn-ea"/>
              </a:rPr>
              <a:t>。</a:t>
            </a:r>
            <a:endParaRPr lang="en-US" altLang="zh-CN" sz="2000" dirty="0">
              <a:latin typeface="+mn-ea"/>
            </a:endParaRPr>
          </a:p>
          <a:p>
            <a:r>
              <a:rPr lang="zh-CN" altLang="en-US" sz="2000" dirty="0">
                <a:latin typeface="+mn-ea"/>
              </a:rPr>
              <a:t>例如：</a:t>
            </a:r>
            <a:r>
              <a:rPr lang="en-US" altLang="zh-CN" sz="2000" dirty="0">
                <a:latin typeface="+mn-ea"/>
              </a:rPr>
              <a:t>python</a:t>
            </a:r>
            <a:r>
              <a:rPr lang="zh-CN" altLang="en-US" sz="2000" dirty="0">
                <a:latin typeface="+mn-ea"/>
              </a:rPr>
              <a:t>中的</a:t>
            </a:r>
            <a:r>
              <a:rPr lang="en-US" altLang="zh-CN" sz="2000" dirty="0">
                <a:latin typeface="+mn-ea"/>
              </a:rPr>
              <a:t>pandas</a:t>
            </a:r>
            <a:r>
              <a:rPr lang="zh-CN" altLang="en-US" sz="2000" dirty="0">
                <a:latin typeface="+mn-ea"/>
              </a:rPr>
              <a:t>模块中对重复数据去重步骤：</a:t>
            </a:r>
          </a:p>
          <a:p>
            <a:pPr lvl="1"/>
            <a:r>
              <a:rPr lang="en-US" altLang="zh-CN" sz="2000" dirty="0">
                <a:latin typeface="+mn-ea"/>
              </a:rPr>
              <a:t>1</a:t>
            </a:r>
            <a:r>
              <a:rPr lang="zh-CN" altLang="en-US" sz="2000" dirty="0">
                <a:latin typeface="+mn-ea"/>
              </a:rPr>
              <a:t>）利用</a:t>
            </a:r>
            <a:r>
              <a:rPr lang="en-US" altLang="zh-CN" sz="2000" dirty="0" err="1">
                <a:latin typeface="+mn-ea"/>
              </a:rPr>
              <a:t>DataFrame</a:t>
            </a:r>
            <a:r>
              <a:rPr lang="zh-CN" altLang="en-US" sz="2000" dirty="0">
                <a:latin typeface="+mn-ea"/>
              </a:rPr>
              <a:t>中的</a:t>
            </a:r>
            <a:r>
              <a:rPr lang="en-US" altLang="zh-CN" sz="2000" dirty="0">
                <a:latin typeface="+mn-ea"/>
              </a:rPr>
              <a:t>duplicated</a:t>
            </a:r>
            <a:r>
              <a:rPr lang="zh-CN" altLang="en-US" sz="2000" dirty="0">
                <a:latin typeface="+mn-ea"/>
              </a:rPr>
              <a:t>方法返回一个布尔型的</a:t>
            </a:r>
            <a:r>
              <a:rPr lang="en-US" altLang="zh-CN" sz="2000" dirty="0">
                <a:latin typeface="+mn-ea"/>
              </a:rPr>
              <a:t>Series,</a:t>
            </a:r>
            <a:r>
              <a:rPr lang="zh-CN" altLang="en-US" sz="2000" dirty="0">
                <a:latin typeface="+mn-ea"/>
              </a:rPr>
              <a:t>显示各行是否有重复行，没有重复行显示为</a:t>
            </a:r>
            <a:r>
              <a:rPr lang="en-US" altLang="zh-CN" sz="2000" dirty="0">
                <a:latin typeface="+mn-ea"/>
              </a:rPr>
              <a:t>FALSE</a:t>
            </a:r>
            <a:r>
              <a:rPr lang="zh-CN" altLang="en-US" sz="2000" dirty="0">
                <a:latin typeface="+mn-ea"/>
              </a:rPr>
              <a:t>，有重复行显示为</a:t>
            </a:r>
            <a:r>
              <a:rPr lang="en-US" altLang="zh-CN" sz="2000" dirty="0">
                <a:latin typeface="+mn-ea"/>
              </a:rPr>
              <a:t>TRUE</a:t>
            </a:r>
            <a:r>
              <a:rPr lang="zh-CN" altLang="en-US" sz="2000" dirty="0">
                <a:latin typeface="+mn-ea"/>
              </a:rPr>
              <a:t>；</a:t>
            </a:r>
          </a:p>
          <a:p>
            <a:pPr lvl="1"/>
            <a:r>
              <a:rPr lang="en-US" altLang="zh-CN" sz="2000" dirty="0">
                <a:latin typeface="+mn-ea"/>
              </a:rPr>
              <a:t>2</a:t>
            </a:r>
            <a:r>
              <a:rPr lang="zh-CN" altLang="en-US" sz="2000" dirty="0">
                <a:latin typeface="+mn-ea"/>
              </a:rPr>
              <a:t>）再利用</a:t>
            </a:r>
            <a:r>
              <a:rPr lang="en-US" altLang="zh-CN" sz="2000" dirty="0" err="1">
                <a:latin typeface="+mn-ea"/>
              </a:rPr>
              <a:t>DataFrame</a:t>
            </a:r>
            <a:r>
              <a:rPr lang="zh-CN" altLang="en-US" sz="2000" dirty="0">
                <a:latin typeface="+mn-ea"/>
              </a:rPr>
              <a:t>中的</a:t>
            </a:r>
            <a:r>
              <a:rPr lang="en-US" altLang="zh-CN" sz="2000" dirty="0" err="1">
                <a:latin typeface="+mn-ea"/>
              </a:rPr>
              <a:t>drop_duplicates</a:t>
            </a:r>
            <a:r>
              <a:rPr lang="zh-CN" altLang="en-US" sz="2000" dirty="0">
                <a:latin typeface="+mn-ea"/>
              </a:rPr>
              <a:t>方法用于返回一个移除了重复行的</a:t>
            </a:r>
            <a:r>
              <a:rPr lang="en-US" altLang="zh-CN" sz="2000" dirty="0" err="1">
                <a:latin typeface="+mn-ea"/>
              </a:rPr>
              <a:t>DataFrame</a:t>
            </a:r>
            <a:r>
              <a:rPr lang="zh-CN" altLang="en-US" sz="2000" dirty="0">
                <a:latin typeface="+mn-ea"/>
              </a:rPr>
              <a:t>。</a:t>
            </a:r>
          </a:p>
          <a:p>
            <a:endParaRPr lang="zh-CN" altLang="en-US" sz="2000" dirty="0">
              <a:latin typeface="+mn-ea"/>
            </a:endParaRPr>
          </a:p>
        </p:txBody>
      </p:sp>
    </p:spTree>
    <p:extLst>
      <p:ext uri="{BB962C8B-B14F-4D97-AF65-F5344CB8AC3E}">
        <p14:creationId xmlns:p14="http://schemas.microsoft.com/office/powerpoint/2010/main" val="22698828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矩形 24"/>
          <p:cNvSpPr>
            <a:spLocks noChangeArrowheads="1"/>
          </p:cNvSpPr>
          <p:nvPr/>
        </p:nvSpPr>
        <p:spPr bwMode="auto">
          <a:xfrm>
            <a:off x="544217" y="313299"/>
            <a:ext cx="359072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400000"/>
                <a:headEnd/>
                <a:tailEnd/>
              </a14:hiddenLine>
            </a:ext>
          </a:extLst>
        </p:spPr>
        <p:txBody>
          <a:bodyPr wrap="none" lIns="0" tIns="0" rIns="0" bIns="0">
            <a:spAutoFit/>
          </a:bodyPr>
          <a:lstStyle>
            <a:lvl1pPr>
              <a:defRPr sz="4800">
                <a:solidFill>
                  <a:schemeClr val="tx1"/>
                </a:solidFill>
                <a:latin typeface="Calibri" panose="020F0502020204030204" pitchFamily="34" charset="0"/>
                <a:ea typeface="宋体" panose="02010600030101010101" pitchFamily="2" charset="-122"/>
              </a:defRPr>
            </a:lvl1pPr>
            <a:lvl2pPr marL="742950" indent="-285750">
              <a:defRPr sz="4800">
                <a:solidFill>
                  <a:schemeClr val="tx1"/>
                </a:solidFill>
                <a:latin typeface="Calibri" panose="020F0502020204030204" pitchFamily="34" charset="0"/>
                <a:ea typeface="宋体" panose="02010600030101010101" pitchFamily="2" charset="-122"/>
              </a:defRPr>
            </a:lvl2pPr>
            <a:lvl3pPr marL="1143000" indent="-228600">
              <a:defRPr sz="4800">
                <a:solidFill>
                  <a:schemeClr val="tx1"/>
                </a:solidFill>
                <a:latin typeface="Calibri" panose="020F0502020204030204" pitchFamily="34" charset="0"/>
                <a:ea typeface="宋体" panose="02010600030101010101" pitchFamily="2" charset="-122"/>
              </a:defRPr>
            </a:lvl3pPr>
            <a:lvl4pPr marL="1600200" indent="-228600">
              <a:defRPr sz="4800">
                <a:solidFill>
                  <a:schemeClr val="tx1"/>
                </a:solidFill>
                <a:latin typeface="Calibri" panose="020F0502020204030204" pitchFamily="34" charset="0"/>
                <a:ea typeface="宋体" panose="02010600030101010101" pitchFamily="2" charset="-122"/>
              </a:defRPr>
            </a:lvl4pPr>
            <a:lvl5pPr marL="2057400" indent="-228600">
              <a:defRPr sz="4800">
                <a:solidFill>
                  <a:schemeClr val="tx1"/>
                </a:solidFill>
                <a:latin typeface="Calibri" panose="020F0502020204030204" pitchFamily="34" charset="0"/>
                <a:ea typeface="宋体" panose="02010600030101010101" pitchFamily="2" charset="-122"/>
              </a:defRPr>
            </a:lvl5pPr>
            <a:lvl6pPr marL="2514600" indent="-228600" defTabSz="24384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6pPr>
            <a:lvl7pPr marL="2971800" indent="-228600" defTabSz="24384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7pPr>
            <a:lvl8pPr marL="3429000" indent="-228600" defTabSz="24384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8pPr>
            <a:lvl9pPr marL="3886200" indent="-228600" defTabSz="24384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9pPr>
          </a:lstStyle>
          <a:p>
            <a:pPr>
              <a:spcBef>
                <a:spcPts val="600"/>
              </a:spcBef>
            </a:pPr>
            <a:r>
              <a:rPr lang="zh-CN" altLang="en-US" sz="2800" dirty="0">
                <a:solidFill>
                  <a:srgbClr val="1A4B85"/>
                </a:solidFill>
                <a:latin typeface="黑体" panose="02010609060101010101" pitchFamily="49" charset="-122"/>
                <a:ea typeface="黑体" panose="02010609060101010101" pitchFamily="49" charset="-122"/>
                <a:cs typeface="微软雅黑" panose="020B0503020204020204" pitchFamily="34" charset="-122"/>
                <a:sym typeface="微软雅黑" panose="020B0503020204020204" pitchFamily="34" charset="-122"/>
              </a:rPr>
              <a:t>冲突数据的检测与处理</a:t>
            </a:r>
          </a:p>
        </p:txBody>
      </p:sp>
      <p:sp>
        <p:nvSpPr>
          <p:cNvPr id="10251" name="矩形 18"/>
          <p:cNvSpPr>
            <a:spLocks noChangeArrowheads="1"/>
          </p:cNvSpPr>
          <p:nvPr/>
        </p:nvSpPr>
        <p:spPr bwMode="auto">
          <a:xfrm>
            <a:off x="544217" y="966635"/>
            <a:ext cx="7983334"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990600">
              <a:defRPr sz="4800">
                <a:solidFill>
                  <a:schemeClr val="tx1"/>
                </a:solidFill>
                <a:latin typeface="Calibri" panose="020F0502020204030204" pitchFamily="34" charset="0"/>
                <a:ea typeface="宋体" panose="02010600030101010101" pitchFamily="2" charset="-122"/>
              </a:defRPr>
            </a:lvl1pPr>
            <a:lvl2pPr marL="742950" indent="-285750">
              <a:defRPr sz="4800">
                <a:solidFill>
                  <a:schemeClr val="tx1"/>
                </a:solidFill>
                <a:latin typeface="Calibri" panose="020F0502020204030204" pitchFamily="34" charset="0"/>
                <a:ea typeface="宋体" panose="02010600030101010101" pitchFamily="2" charset="-122"/>
              </a:defRPr>
            </a:lvl2pPr>
            <a:lvl3pPr marL="1143000" indent="-228600">
              <a:defRPr sz="4800">
                <a:solidFill>
                  <a:schemeClr val="tx1"/>
                </a:solidFill>
                <a:latin typeface="Calibri" panose="020F0502020204030204" pitchFamily="34" charset="0"/>
                <a:ea typeface="宋体" panose="02010600030101010101" pitchFamily="2" charset="-122"/>
              </a:defRPr>
            </a:lvl3pPr>
            <a:lvl4pPr marL="1600200" indent="-228600">
              <a:defRPr sz="4800">
                <a:solidFill>
                  <a:schemeClr val="tx1"/>
                </a:solidFill>
                <a:latin typeface="Calibri" panose="020F0502020204030204" pitchFamily="34" charset="0"/>
                <a:ea typeface="宋体" panose="02010600030101010101" pitchFamily="2" charset="-122"/>
              </a:defRPr>
            </a:lvl4pPr>
            <a:lvl5pPr marL="2057400" indent="-228600">
              <a:defRPr sz="48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9pPr>
          </a:lstStyle>
          <a:p>
            <a:pPr marL="342900" indent="-342900" defTabSz="457109" latinLnBrk="1" hangingPunct="0">
              <a:lnSpc>
                <a:spcPct val="150000"/>
              </a:lnSpc>
              <a:buClr>
                <a:srgbClr val="FF0000"/>
              </a:buClr>
              <a:buFont typeface="Arial" panose="020B0604020202020204" pitchFamily="34" charset="0"/>
              <a:buChar char="•"/>
            </a:pPr>
            <a:r>
              <a:rPr lang="zh-CN" altLang="en-US" sz="2200" dirty="0">
                <a:solidFill>
                  <a:srgbClr val="000000"/>
                </a:solidFill>
                <a:latin typeface="+mn-ea"/>
                <a:ea typeface="+mn-ea"/>
              </a:rPr>
              <a:t>数据集成还涉及数据值冲突的检测与处理</a:t>
            </a:r>
            <a:r>
              <a:rPr lang="zh-CN" altLang="en-US" sz="2200" dirty="0" smtClean="0">
                <a:solidFill>
                  <a:srgbClr val="000000"/>
                </a:solidFill>
                <a:latin typeface="+mn-ea"/>
                <a:ea typeface="+mn-ea"/>
              </a:rPr>
              <a:t>。</a:t>
            </a:r>
            <a:endParaRPr lang="en-US" altLang="zh-CN" sz="2200" dirty="0" smtClean="0">
              <a:solidFill>
                <a:srgbClr val="000000"/>
              </a:solidFill>
              <a:latin typeface="+mn-ea"/>
              <a:ea typeface="+mn-ea"/>
            </a:endParaRPr>
          </a:p>
          <a:p>
            <a:pPr marL="1085850" lvl="1" indent="-342900" defTabSz="457109" latinLnBrk="1" hangingPunct="0">
              <a:lnSpc>
                <a:spcPct val="150000"/>
              </a:lnSpc>
              <a:buClr>
                <a:srgbClr val="FF0000"/>
              </a:buClr>
              <a:buFont typeface="Arial" panose="020B0604020202020204" pitchFamily="34" charset="0"/>
              <a:buChar char="•"/>
            </a:pPr>
            <a:r>
              <a:rPr lang="zh-CN" altLang="en-US" sz="2000" dirty="0" smtClean="0">
                <a:solidFill>
                  <a:srgbClr val="000000"/>
                </a:solidFill>
                <a:latin typeface="+mn-ea"/>
                <a:ea typeface="+mn-ea"/>
              </a:rPr>
              <a:t>例如</a:t>
            </a:r>
            <a:r>
              <a:rPr lang="zh-CN" altLang="en-US" sz="2000" dirty="0">
                <a:solidFill>
                  <a:srgbClr val="000000"/>
                </a:solidFill>
                <a:latin typeface="+mn-ea"/>
                <a:ea typeface="+mn-ea"/>
              </a:rPr>
              <a:t>，对于现实世界的同一实体，来自不同数据源的属性值可能不同。这可能是因为表示、比例或编码不同</a:t>
            </a:r>
            <a:r>
              <a:rPr lang="zh-CN" altLang="en-US" sz="2000" dirty="0" smtClean="0">
                <a:solidFill>
                  <a:srgbClr val="000000"/>
                </a:solidFill>
                <a:latin typeface="+mn-ea"/>
                <a:ea typeface="+mn-ea"/>
              </a:rPr>
              <a:t>。</a:t>
            </a:r>
            <a:endParaRPr lang="en-US" altLang="zh-CN" sz="2000" dirty="0" smtClean="0">
              <a:solidFill>
                <a:srgbClr val="000000"/>
              </a:solidFill>
              <a:latin typeface="+mn-ea"/>
              <a:ea typeface="+mn-ea"/>
            </a:endParaRPr>
          </a:p>
          <a:p>
            <a:pPr marL="1085850" lvl="1" indent="-342900" defTabSz="457109" latinLnBrk="1" hangingPunct="0">
              <a:lnSpc>
                <a:spcPct val="150000"/>
              </a:lnSpc>
              <a:buClr>
                <a:srgbClr val="FF0000"/>
              </a:buClr>
              <a:buFont typeface="Arial" panose="020B0604020202020204" pitchFamily="34" charset="0"/>
              <a:buChar char="•"/>
            </a:pPr>
            <a:r>
              <a:rPr lang="zh-CN" altLang="en-US" sz="2000" dirty="0" smtClean="0">
                <a:solidFill>
                  <a:srgbClr val="000000"/>
                </a:solidFill>
                <a:latin typeface="+mn-ea"/>
                <a:ea typeface="+mn-ea"/>
              </a:rPr>
              <a:t>例如</a:t>
            </a:r>
            <a:r>
              <a:rPr lang="zh-CN" altLang="en-US" sz="2000" dirty="0">
                <a:solidFill>
                  <a:srgbClr val="000000"/>
                </a:solidFill>
                <a:latin typeface="+mn-ea"/>
                <a:ea typeface="+mn-ea"/>
              </a:rPr>
              <a:t>，重量属性可能在一个系统中以公制单位存放，而在另一个系统中以英制单位存放。不同旅馆的价格不仅可能涉及不同的货币，而且可能涉及不同的服务（如免费早餐）和税</a:t>
            </a:r>
            <a:r>
              <a:rPr lang="zh-CN" altLang="en-US" sz="2000" dirty="0" smtClean="0">
                <a:solidFill>
                  <a:srgbClr val="000000"/>
                </a:solidFill>
                <a:latin typeface="+mn-ea"/>
                <a:ea typeface="+mn-ea"/>
              </a:rPr>
              <a:t>。</a:t>
            </a:r>
            <a:endParaRPr lang="en-US" altLang="zh-CN" sz="2000" dirty="0" smtClean="0">
              <a:solidFill>
                <a:srgbClr val="000000"/>
              </a:solidFill>
              <a:latin typeface="+mn-ea"/>
              <a:ea typeface="+mn-ea"/>
            </a:endParaRPr>
          </a:p>
          <a:p>
            <a:pPr marL="1085850" lvl="1" indent="-342900" defTabSz="457109" latinLnBrk="1" hangingPunct="0">
              <a:lnSpc>
                <a:spcPct val="150000"/>
              </a:lnSpc>
              <a:buClr>
                <a:srgbClr val="FF0000"/>
              </a:buClr>
              <a:buFont typeface="Arial" panose="020B0604020202020204" pitchFamily="34" charset="0"/>
              <a:buChar char="•"/>
            </a:pPr>
            <a:r>
              <a:rPr lang="zh-CN" altLang="en-US" sz="2000" dirty="0" smtClean="0">
                <a:solidFill>
                  <a:srgbClr val="000000"/>
                </a:solidFill>
                <a:latin typeface="+mn-ea"/>
                <a:ea typeface="+mn-ea"/>
              </a:rPr>
              <a:t>数据</a:t>
            </a:r>
            <a:r>
              <a:rPr lang="zh-CN" altLang="en-US" sz="2000" dirty="0">
                <a:solidFill>
                  <a:srgbClr val="000000"/>
                </a:solidFill>
                <a:latin typeface="+mn-ea"/>
                <a:ea typeface="+mn-ea"/>
              </a:rPr>
              <a:t>这种语义上的异种性，是数据集成的巨大挑战。</a:t>
            </a:r>
          </a:p>
          <a:p>
            <a:pPr marL="342900" indent="-342900" defTabSz="457109" latinLnBrk="1" hangingPunct="0">
              <a:lnSpc>
                <a:spcPct val="150000"/>
              </a:lnSpc>
              <a:buClr>
                <a:srgbClr val="FF0000"/>
              </a:buClr>
              <a:buFont typeface="Arial" panose="020B0604020202020204" pitchFamily="34" charset="0"/>
              <a:buChar char="•"/>
            </a:pPr>
            <a:r>
              <a:rPr lang="zh-CN" altLang="en-US" sz="2200" dirty="0">
                <a:solidFill>
                  <a:srgbClr val="000000"/>
                </a:solidFill>
                <a:latin typeface="+mn-ea"/>
                <a:ea typeface="+mn-ea"/>
              </a:rPr>
              <a:t>仔细将多个数据源中的数据集成起来，能够减少或避免结果数据集中数据的冗余和不一致性。这有助于提高其后挖掘的精度和速度。</a:t>
            </a:r>
          </a:p>
        </p:txBody>
      </p:sp>
    </p:spTree>
    <p:extLst>
      <p:ext uri="{BB962C8B-B14F-4D97-AF65-F5344CB8AC3E}">
        <p14:creationId xmlns:p14="http://schemas.microsoft.com/office/powerpoint/2010/main" val="1872761564"/>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701040" y="970188"/>
            <a:ext cx="8305800" cy="4495800"/>
          </a:xfrm>
          <a:prstGeom prst="rect">
            <a:avLst/>
          </a:prstGeom>
          <a:noFill/>
        </p:spPr>
        <p:txBody>
          <a:bodyPr vert="horz" lIns="92075" tIns="46038" rIns="92075" bIns="46038">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140000"/>
              </a:lnSpc>
            </a:pPr>
            <a:r>
              <a:rPr lang="zh-CN" altLang="en-US" sz="3200" b="1" dirty="0" smtClean="0">
                <a:ea typeface="宋体" panose="02010600030101010101" pitchFamily="2" charset="-122"/>
              </a:rPr>
              <a:t>为什么预处理数据?</a:t>
            </a:r>
          </a:p>
          <a:p>
            <a:pPr>
              <a:lnSpc>
                <a:spcPct val="140000"/>
              </a:lnSpc>
            </a:pPr>
            <a:r>
              <a:rPr lang="zh-CN" altLang="en-US" sz="3200" b="1" dirty="0" smtClean="0">
                <a:ea typeface="宋体" panose="02010600030101010101" pitchFamily="2" charset="-122"/>
              </a:rPr>
              <a:t>数据清理 </a:t>
            </a:r>
          </a:p>
          <a:p>
            <a:pPr>
              <a:lnSpc>
                <a:spcPct val="140000"/>
              </a:lnSpc>
            </a:pPr>
            <a:r>
              <a:rPr lang="zh-CN" altLang="en-US" sz="3200" b="1" dirty="0" smtClean="0">
                <a:ea typeface="宋体" panose="02010600030101010101" pitchFamily="2" charset="-122"/>
              </a:rPr>
              <a:t>数据集成</a:t>
            </a:r>
          </a:p>
          <a:p>
            <a:pPr>
              <a:lnSpc>
                <a:spcPct val="140000"/>
              </a:lnSpc>
            </a:pPr>
            <a:r>
              <a:rPr lang="zh-CN" altLang="en-US" sz="3200" b="1" dirty="0" smtClean="0">
                <a:solidFill>
                  <a:srgbClr val="FF0000"/>
                </a:solidFill>
                <a:ea typeface="宋体" panose="02010600030101010101" pitchFamily="2" charset="-122"/>
              </a:rPr>
              <a:t>数据归约</a:t>
            </a:r>
          </a:p>
          <a:p>
            <a:pPr>
              <a:lnSpc>
                <a:spcPct val="140000"/>
              </a:lnSpc>
            </a:pPr>
            <a:r>
              <a:rPr lang="zh-CN" altLang="en-US" sz="3200" b="1" dirty="0"/>
              <a:t>数据变换与数据离散化</a:t>
            </a:r>
            <a:endParaRPr lang="en-US" altLang="zh-CN" sz="3200" b="1" dirty="0"/>
          </a:p>
          <a:p>
            <a:pPr>
              <a:lnSpc>
                <a:spcPct val="140000"/>
              </a:lnSpc>
            </a:pPr>
            <a:r>
              <a:rPr lang="zh-CN" altLang="en-US" sz="3200" b="1" dirty="0" smtClean="0">
                <a:ea typeface="宋体" panose="02010600030101010101" pitchFamily="2" charset="-122"/>
              </a:rPr>
              <a:t>小结</a:t>
            </a:r>
          </a:p>
        </p:txBody>
      </p:sp>
    </p:spTree>
    <p:extLst>
      <p:ext uri="{BB962C8B-B14F-4D97-AF65-F5344CB8AC3E}">
        <p14:creationId xmlns:p14="http://schemas.microsoft.com/office/powerpoint/2010/main" val="205618917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p:spPr>
        <p:txBody>
          <a:bodyPr/>
          <a:lstStyle/>
          <a:p>
            <a:pPr eaLnBrk="1" hangingPunct="1"/>
            <a:r>
              <a:rPr lang="zh-CN" altLang="en-US" b="1" dirty="0" smtClean="0"/>
              <a:t>数据归约 </a:t>
            </a:r>
            <a:r>
              <a:rPr lang="en-US" altLang="zh-CN" b="1" dirty="0" smtClean="0"/>
              <a:t>Data Reduction</a:t>
            </a:r>
          </a:p>
        </p:txBody>
      </p:sp>
      <p:sp>
        <p:nvSpPr>
          <p:cNvPr id="55299" name="Rectangle 3"/>
          <p:cNvSpPr>
            <a:spLocks noGrp="1" noChangeArrowheads="1"/>
          </p:cNvSpPr>
          <p:nvPr>
            <p:ph type="body" idx="1"/>
          </p:nvPr>
        </p:nvSpPr>
        <p:spPr>
          <a:xfrm>
            <a:off x="914400" y="1676400"/>
            <a:ext cx="7772400" cy="4572000"/>
          </a:xfrm>
        </p:spPr>
        <p:txBody>
          <a:bodyPr/>
          <a:lstStyle/>
          <a:p>
            <a:pPr>
              <a:lnSpc>
                <a:spcPct val="120000"/>
              </a:lnSpc>
            </a:pPr>
            <a:r>
              <a:rPr lang="zh-CN" altLang="en-US" dirty="0" smtClean="0"/>
              <a:t>对海量数据进行复杂的数据分析和挖掘将需要很长时间，使得这种分析不现实或不可行。</a:t>
            </a:r>
          </a:p>
          <a:p>
            <a:pPr>
              <a:lnSpc>
                <a:spcPct val="120000"/>
              </a:lnSpc>
            </a:pPr>
            <a:r>
              <a:rPr lang="zh-CN" altLang="en-US" dirty="0" smtClean="0"/>
              <a:t>数据归约技术可以用来得到数据集的归约表示，它小得多，但仍接近保持原数据的完整性。</a:t>
            </a:r>
          </a:p>
          <a:p>
            <a:pPr>
              <a:lnSpc>
                <a:spcPct val="120000"/>
              </a:lnSpc>
            </a:pPr>
            <a:r>
              <a:rPr lang="zh-CN" altLang="en-US" dirty="0" smtClean="0"/>
              <a:t>对归约后的数据集挖掘将更有效，并产生相同（或几乎相同）的结果。</a:t>
            </a:r>
          </a:p>
        </p:txBody>
      </p:sp>
    </p:spTree>
    <p:extLst>
      <p:ext uri="{BB962C8B-B14F-4D97-AF65-F5344CB8AC3E}">
        <p14:creationId xmlns:p14="http://schemas.microsoft.com/office/powerpoint/2010/main" val="25765433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323850" y="0"/>
            <a:ext cx="7772400" cy="1143000"/>
          </a:xfrm>
        </p:spPr>
        <p:txBody>
          <a:bodyPr/>
          <a:lstStyle/>
          <a:p>
            <a:r>
              <a:rPr lang="zh-CN" altLang="en-US" dirty="0" smtClean="0"/>
              <a:t>数据归约</a:t>
            </a:r>
          </a:p>
        </p:txBody>
      </p:sp>
      <p:sp>
        <p:nvSpPr>
          <p:cNvPr id="104451" name="Rectangle 3"/>
          <p:cNvSpPr>
            <a:spLocks noGrp="1" noChangeArrowheads="1"/>
          </p:cNvSpPr>
          <p:nvPr>
            <p:ph type="body" idx="1"/>
          </p:nvPr>
        </p:nvSpPr>
        <p:spPr>
          <a:xfrm>
            <a:off x="567690" y="1316672"/>
            <a:ext cx="8424863" cy="5327967"/>
          </a:xfrm>
        </p:spPr>
        <p:txBody>
          <a:bodyPr>
            <a:normAutofit lnSpcReduction="10000"/>
          </a:bodyPr>
          <a:lstStyle/>
          <a:p>
            <a:pPr>
              <a:lnSpc>
                <a:spcPct val="130000"/>
              </a:lnSpc>
            </a:pPr>
            <a:r>
              <a:rPr lang="zh-CN" altLang="en-US" sz="3200" b="1" dirty="0" smtClean="0">
                <a:solidFill>
                  <a:srgbClr val="0000CC"/>
                </a:solidFill>
              </a:rPr>
              <a:t>数据归约策略</a:t>
            </a:r>
            <a:r>
              <a:rPr lang="zh-CN" altLang="en-US" sz="3200" dirty="0" smtClean="0"/>
              <a:t>：</a:t>
            </a:r>
          </a:p>
          <a:p>
            <a:pPr marL="0" indent="0">
              <a:lnSpc>
                <a:spcPct val="130000"/>
              </a:lnSpc>
              <a:buNone/>
            </a:pPr>
            <a:r>
              <a:rPr lang="zh-CN" altLang="en-US" b="1" dirty="0" smtClean="0"/>
              <a:t>（</a:t>
            </a:r>
            <a:r>
              <a:rPr lang="en-US" altLang="zh-CN" b="1" dirty="0" smtClean="0"/>
              <a:t>1</a:t>
            </a:r>
            <a:r>
              <a:rPr lang="zh-CN" altLang="en-US" b="1" dirty="0" smtClean="0"/>
              <a:t>）数据立方体聚集：对数据立方体做聚集操作</a:t>
            </a:r>
          </a:p>
          <a:p>
            <a:pPr marL="0" indent="0">
              <a:lnSpc>
                <a:spcPct val="130000"/>
              </a:lnSpc>
              <a:buNone/>
            </a:pPr>
            <a:r>
              <a:rPr lang="zh-CN" altLang="en-US" b="1" dirty="0" smtClean="0"/>
              <a:t>（</a:t>
            </a:r>
            <a:r>
              <a:rPr lang="en-US" altLang="zh-CN" b="1" dirty="0" smtClean="0"/>
              <a:t>2</a:t>
            </a:r>
            <a:r>
              <a:rPr lang="zh-CN" altLang="en-US" b="1" dirty="0" smtClean="0"/>
              <a:t>）属性子集选择：检测并删除不相关、弱相关或冗余 的属性和维。</a:t>
            </a:r>
          </a:p>
          <a:p>
            <a:pPr marL="0" indent="0">
              <a:lnSpc>
                <a:spcPct val="130000"/>
              </a:lnSpc>
              <a:buNone/>
            </a:pPr>
            <a:r>
              <a:rPr lang="zh-CN" altLang="en-US" b="1" dirty="0" smtClean="0"/>
              <a:t>（</a:t>
            </a:r>
            <a:r>
              <a:rPr lang="en-US" altLang="zh-CN" b="1" dirty="0" smtClean="0"/>
              <a:t>3</a:t>
            </a:r>
            <a:r>
              <a:rPr lang="zh-CN" altLang="en-US" b="1" dirty="0" smtClean="0"/>
              <a:t>）维度归约：删除不重要的属性</a:t>
            </a:r>
          </a:p>
          <a:p>
            <a:pPr marL="0" indent="0">
              <a:lnSpc>
                <a:spcPct val="130000"/>
              </a:lnSpc>
              <a:buNone/>
            </a:pPr>
            <a:r>
              <a:rPr lang="zh-CN" altLang="en-US" b="1" dirty="0" smtClean="0"/>
              <a:t>（</a:t>
            </a:r>
            <a:r>
              <a:rPr lang="en-US" altLang="zh-CN" b="1" dirty="0" smtClean="0"/>
              <a:t>4</a:t>
            </a:r>
            <a:r>
              <a:rPr lang="zh-CN" altLang="en-US" b="1" dirty="0" smtClean="0"/>
              <a:t>）数值归约：</a:t>
            </a:r>
          </a:p>
          <a:p>
            <a:pPr lvl="1">
              <a:lnSpc>
                <a:spcPct val="130000"/>
              </a:lnSpc>
            </a:pPr>
            <a:r>
              <a:rPr lang="zh-CN" altLang="en-US" b="1" dirty="0" smtClean="0"/>
              <a:t>用规模较小的数据表示、替换或估计原始数据</a:t>
            </a:r>
          </a:p>
          <a:p>
            <a:pPr marL="0" indent="0">
              <a:lnSpc>
                <a:spcPct val="130000"/>
              </a:lnSpc>
              <a:buNone/>
            </a:pPr>
            <a:r>
              <a:rPr lang="zh-CN" altLang="en-US" b="1" dirty="0" smtClean="0"/>
              <a:t>（</a:t>
            </a:r>
            <a:r>
              <a:rPr lang="en-US" altLang="zh-CN" b="1" dirty="0" smtClean="0"/>
              <a:t>5</a:t>
            </a:r>
            <a:r>
              <a:rPr lang="zh-CN" altLang="en-US" b="1" dirty="0" smtClean="0"/>
              <a:t>）离散化和概念分层</a:t>
            </a:r>
            <a:r>
              <a:rPr lang="en-US" altLang="zh-CN" b="1" dirty="0" smtClean="0"/>
              <a:t>(</a:t>
            </a:r>
            <a:r>
              <a:rPr lang="en-US" altLang="zh-CN" b="1" dirty="0" smtClean="0">
                <a:solidFill>
                  <a:srgbClr val="0000CC"/>
                </a:solidFill>
              </a:rPr>
              <a:t>concept hierarchy</a:t>
            </a:r>
            <a:r>
              <a:rPr lang="en-US" altLang="zh-CN" sz="3200" b="1" dirty="0" smtClean="0"/>
              <a:t>)</a:t>
            </a:r>
            <a:r>
              <a:rPr lang="zh-CN" altLang="en-US" b="1" dirty="0" smtClean="0"/>
              <a:t>产生</a:t>
            </a:r>
          </a:p>
          <a:p>
            <a:pPr lvl="1">
              <a:lnSpc>
                <a:spcPct val="130000"/>
              </a:lnSpc>
            </a:pPr>
            <a:r>
              <a:rPr lang="zh-CN" altLang="en-US" b="1" dirty="0" smtClean="0"/>
              <a:t>属性的原始数值用区间值或较高层的概念替换</a:t>
            </a:r>
          </a:p>
          <a:p>
            <a:pPr>
              <a:lnSpc>
                <a:spcPct val="130000"/>
              </a:lnSpc>
            </a:pPr>
            <a:endParaRPr lang="zh-CN" altLang="en-US" dirty="0" smtClean="0"/>
          </a:p>
        </p:txBody>
      </p:sp>
    </p:spTree>
    <p:extLst>
      <p:ext uri="{BB962C8B-B14F-4D97-AF65-F5344CB8AC3E}">
        <p14:creationId xmlns:p14="http://schemas.microsoft.com/office/powerpoint/2010/main" val="34739224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3400" y="106998"/>
            <a:ext cx="7772400" cy="1143000"/>
          </a:xfrm>
          <a:noFill/>
          <a:ln/>
        </p:spPr>
        <p:txBody>
          <a:bodyPr/>
          <a:lstStyle/>
          <a:p>
            <a:r>
              <a:rPr lang="en-US" altLang="zh-CN" sz="3600" dirty="0" smtClean="0">
                <a:solidFill>
                  <a:srgbClr val="C00000"/>
                </a:solidFill>
              </a:rPr>
              <a:t>(1)</a:t>
            </a:r>
            <a:r>
              <a:rPr lang="zh-CN" altLang="en-US" sz="3600" dirty="0" smtClean="0">
                <a:solidFill>
                  <a:srgbClr val="C00000"/>
                </a:solidFill>
              </a:rPr>
              <a:t>数据立方体聚集</a:t>
            </a:r>
          </a:p>
        </p:txBody>
      </p:sp>
      <p:sp>
        <p:nvSpPr>
          <p:cNvPr id="56323" name="Rectangle 3"/>
          <p:cNvSpPr>
            <a:spLocks noGrp="1" noChangeArrowheads="1"/>
          </p:cNvSpPr>
          <p:nvPr>
            <p:ph type="body" idx="1"/>
          </p:nvPr>
        </p:nvSpPr>
        <p:spPr>
          <a:xfrm>
            <a:off x="395288" y="1484313"/>
            <a:ext cx="8497887" cy="4824412"/>
          </a:xfrm>
        </p:spPr>
        <p:txBody>
          <a:bodyPr>
            <a:normAutofit/>
          </a:bodyPr>
          <a:lstStyle/>
          <a:p>
            <a:pPr>
              <a:spcBef>
                <a:spcPts val="1200"/>
              </a:spcBef>
            </a:pPr>
            <a:r>
              <a:rPr lang="zh-CN" altLang="en-US" sz="2800" dirty="0" smtClean="0">
                <a:latin typeface="宋体" charset="-122"/>
              </a:rPr>
              <a:t>数据立方体存储多维聚集信息，提供对预计算的</a:t>
            </a:r>
            <a:r>
              <a:rPr lang="zh-CN" altLang="en-US" sz="2800" b="1" dirty="0" smtClean="0">
                <a:latin typeface="宋体" charset="-122"/>
              </a:rPr>
              <a:t>汇总</a:t>
            </a:r>
            <a:r>
              <a:rPr lang="zh-CN" altLang="en-US" sz="2800" dirty="0" smtClean="0">
                <a:latin typeface="宋体" charset="-122"/>
              </a:rPr>
              <a:t>数据进行快速访问。</a:t>
            </a:r>
          </a:p>
          <a:p>
            <a:pPr>
              <a:spcBef>
                <a:spcPts val="1200"/>
              </a:spcBef>
            </a:pPr>
            <a:r>
              <a:rPr lang="zh-CN" altLang="en-US" sz="2800" dirty="0" smtClean="0">
                <a:latin typeface="宋体" charset="-122"/>
              </a:rPr>
              <a:t>如：立方体内存储季度销售额，若对年销售额感兴趣，可对数据执行聚集操作，例如</a:t>
            </a:r>
            <a:r>
              <a:rPr lang="en-US" altLang="zh-CN" sz="2800" dirty="0" smtClean="0">
                <a:latin typeface="宋体" charset="-122"/>
              </a:rPr>
              <a:t>sum()</a:t>
            </a:r>
            <a:r>
              <a:rPr lang="zh-CN" altLang="en-US" sz="2800" dirty="0" smtClean="0">
                <a:latin typeface="宋体" charset="-122"/>
              </a:rPr>
              <a:t>等。</a:t>
            </a:r>
          </a:p>
          <a:p>
            <a:endParaRPr lang="zh-CN" altLang="en-US" sz="3200" dirty="0" smtClean="0">
              <a:latin typeface="宋体" charset="-122"/>
            </a:endParaRPr>
          </a:p>
        </p:txBody>
      </p:sp>
    </p:spTree>
    <p:extLst>
      <p:ext uri="{BB962C8B-B14F-4D97-AF65-F5344CB8AC3E}">
        <p14:creationId xmlns:p14="http://schemas.microsoft.com/office/powerpoint/2010/main" val="41659635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224790" y="109856"/>
            <a:ext cx="7162800" cy="838200"/>
          </a:xfrm>
        </p:spPr>
        <p:txBody>
          <a:bodyPr/>
          <a:lstStyle/>
          <a:p>
            <a:pPr eaLnBrk="1" hangingPunct="1"/>
            <a:r>
              <a:rPr lang="zh-CN" altLang="en-US" dirty="0" smtClean="0">
                <a:ea typeface="宋体" panose="02010600030101010101" pitchFamily="2" charset="-122"/>
              </a:rPr>
              <a:t>数据立方体聚集</a:t>
            </a:r>
          </a:p>
        </p:txBody>
      </p:sp>
      <p:sp>
        <p:nvSpPr>
          <p:cNvPr id="970755" name="Rectangle 3"/>
          <p:cNvSpPr>
            <a:spLocks noGrp="1" noChangeArrowheads="1"/>
          </p:cNvSpPr>
          <p:nvPr>
            <p:ph type="body" idx="1"/>
          </p:nvPr>
        </p:nvSpPr>
        <p:spPr>
          <a:xfrm>
            <a:off x="0" y="1138237"/>
            <a:ext cx="8610600" cy="5445125"/>
          </a:xfrm>
        </p:spPr>
        <p:txBody>
          <a:bodyPr/>
          <a:lstStyle/>
          <a:p>
            <a:pPr eaLnBrk="1" hangingPunct="1">
              <a:lnSpc>
                <a:spcPct val="120000"/>
              </a:lnSpc>
            </a:pPr>
            <a:r>
              <a:rPr lang="zh-CN" altLang="en-US" b="1" dirty="0" smtClean="0">
                <a:ea typeface="宋体" panose="02010600030101010101" pitchFamily="2" charset="-122"/>
              </a:rPr>
              <a:t>数据立方体存储多维聚集信息</a:t>
            </a:r>
          </a:p>
          <a:p>
            <a:pPr lvl="1" eaLnBrk="1" hangingPunct="1">
              <a:lnSpc>
                <a:spcPct val="120000"/>
              </a:lnSpc>
            </a:pPr>
            <a:r>
              <a:rPr lang="zh-CN" altLang="en-US" sz="2400" b="1" dirty="0" smtClean="0">
                <a:ea typeface="宋体" panose="02010600030101010101" pitchFamily="2" charset="-122"/>
              </a:rPr>
              <a:t>某抽象层上建的数据立方体称为方体</a:t>
            </a:r>
            <a:r>
              <a:rPr lang="en-US" altLang="zh-CN" sz="2400" b="1" dirty="0" smtClean="0">
                <a:ea typeface="宋体" panose="02010600030101010101" pitchFamily="2" charset="-122"/>
              </a:rPr>
              <a:t>(cuboid)</a:t>
            </a:r>
          </a:p>
          <a:p>
            <a:pPr lvl="1" eaLnBrk="1" hangingPunct="1">
              <a:lnSpc>
                <a:spcPct val="120000"/>
              </a:lnSpc>
            </a:pPr>
            <a:r>
              <a:rPr lang="zh-CN" altLang="en-US" sz="2400" b="1" dirty="0" smtClean="0">
                <a:ea typeface="宋体" panose="02010600030101010101" pitchFamily="2" charset="-122"/>
              </a:rPr>
              <a:t>最底层建的方体称为基本方体</a:t>
            </a:r>
            <a:r>
              <a:rPr lang="en-US" altLang="zh-CN" sz="2400" b="1" dirty="0" smtClean="0">
                <a:ea typeface="宋体" panose="02010600030101010101" pitchFamily="2" charset="-122"/>
              </a:rPr>
              <a:t>(base cuboid)</a:t>
            </a:r>
          </a:p>
          <a:p>
            <a:pPr lvl="1" eaLnBrk="1" hangingPunct="1">
              <a:lnSpc>
                <a:spcPct val="120000"/>
              </a:lnSpc>
            </a:pPr>
            <a:r>
              <a:rPr lang="zh-CN" altLang="en-US" sz="2400" b="1" dirty="0" smtClean="0">
                <a:ea typeface="宋体" panose="02010600030101010101" pitchFamily="2" charset="-122"/>
              </a:rPr>
              <a:t>最高层的立方体称为 顶点方体</a:t>
            </a:r>
            <a:r>
              <a:rPr lang="en-US" altLang="zh-CN" sz="2400" b="1" dirty="0" smtClean="0">
                <a:ea typeface="宋体" panose="02010600030101010101" pitchFamily="2" charset="-122"/>
              </a:rPr>
              <a:t>(apex cuboid)</a:t>
            </a:r>
          </a:p>
          <a:p>
            <a:pPr eaLnBrk="1" hangingPunct="1">
              <a:lnSpc>
                <a:spcPct val="120000"/>
              </a:lnSpc>
            </a:pPr>
            <a:r>
              <a:rPr lang="zh-CN" altLang="en-US" b="1" dirty="0" smtClean="0">
                <a:ea typeface="宋体" panose="02010600030101010101" pitchFamily="2" charset="-122"/>
              </a:rPr>
              <a:t>每个更高层的抽象将减少数据的规模</a:t>
            </a:r>
          </a:p>
          <a:p>
            <a:pPr eaLnBrk="1" hangingPunct="1">
              <a:lnSpc>
                <a:spcPct val="120000"/>
              </a:lnSpc>
            </a:pPr>
            <a:endParaRPr lang="en-US" altLang="zh-CN" b="1" dirty="0" smtClean="0">
              <a:ea typeface="宋体" panose="02010600030101010101" pitchFamily="2" charset="-122"/>
            </a:endParaRPr>
          </a:p>
          <a:p>
            <a:pPr eaLnBrk="1" hangingPunct="1">
              <a:lnSpc>
                <a:spcPct val="120000"/>
              </a:lnSpc>
            </a:pPr>
            <a:endParaRPr lang="en-US" altLang="zh-CN" b="1" dirty="0" smtClean="0">
              <a:ea typeface="宋体" panose="02010600030101010101" pitchFamily="2" charset="-122"/>
            </a:endParaRPr>
          </a:p>
          <a:p>
            <a:pPr eaLnBrk="1" hangingPunct="1">
              <a:lnSpc>
                <a:spcPct val="120000"/>
              </a:lnSpc>
            </a:pPr>
            <a:endParaRPr lang="en-US" altLang="zh-CN" b="1" dirty="0" smtClean="0">
              <a:ea typeface="宋体" panose="02010600030101010101" pitchFamily="2" charset="-122"/>
            </a:endParaRPr>
          </a:p>
          <a:p>
            <a:pPr eaLnBrk="1" hangingPunct="1">
              <a:lnSpc>
                <a:spcPct val="120000"/>
              </a:lnSpc>
            </a:pPr>
            <a:r>
              <a:rPr lang="zh-CN" altLang="en-US" b="1" dirty="0" smtClean="0">
                <a:ea typeface="宋体" panose="02010600030101010101" pitchFamily="2" charset="-122"/>
              </a:rPr>
              <a:t>使用合适的抽象层上的数据</a:t>
            </a:r>
            <a:endParaRPr lang="en-US" altLang="zh-CN" b="1" dirty="0" smtClean="0">
              <a:ea typeface="宋体" panose="02010600030101010101" pitchFamily="2" charset="-122"/>
            </a:endParaRPr>
          </a:p>
          <a:p>
            <a:pPr lvl="1" eaLnBrk="1" hangingPunct="1">
              <a:lnSpc>
                <a:spcPct val="120000"/>
              </a:lnSpc>
            </a:pPr>
            <a:r>
              <a:rPr lang="zh-CN" altLang="en-US" sz="2400" b="1" dirty="0" smtClean="0">
                <a:ea typeface="宋体" panose="02010600030101010101" pitchFamily="2" charset="-122"/>
              </a:rPr>
              <a:t>对数据立方体聚集得到与任务相关的最小立方体</a:t>
            </a:r>
          </a:p>
        </p:txBody>
      </p:sp>
      <p:pic>
        <p:nvPicPr>
          <p:cNvPr id="348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9596" y="295593"/>
            <a:ext cx="3455988" cy="25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07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860800"/>
            <a:ext cx="3444875" cy="193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1140116"/>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07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075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07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72440" y="228918"/>
            <a:ext cx="7772400" cy="1143000"/>
          </a:xfrm>
          <a:noFill/>
          <a:ln/>
        </p:spPr>
        <p:txBody>
          <a:bodyPr/>
          <a:lstStyle/>
          <a:p>
            <a:r>
              <a:rPr lang="en-US" altLang="zh-CN" sz="3600" dirty="0" smtClean="0">
                <a:solidFill>
                  <a:srgbClr val="C00000"/>
                </a:solidFill>
              </a:rPr>
              <a:t>(2) </a:t>
            </a:r>
            <a:r>
              <a:rPr lang="zh-CN" altLang="en-US" sz="3600" dirty="0" smtClean="0">
                <a:solidFill>
                  <a:srgbClr val="C00000"/>
                </a:solidFill>
              </a:rPr>
              <a:t>属性子集选择</a:t>
            </a:r>
          </a:p>
        </p:txBody>
      </p:sp>
      <p:sp>
        <p:nvSpPr>
          <p:cNvPr id="58371" name="Rectangle 3"/>
          <p:cNvSpPr>
            <a:spLocks noGrp="1" noChangeArrowheads="1"/>
          </p:cNvSpPr>
          <p:nvPr>
            <p:ph type="body" idx="1"/>
          </p:nvPr>
        </p:nvSpPr>
        <p:spPr>
          <a:xfrm>
            <a:off x="914400" y="1767840"/>
            <a:ext cx="7772400" cy="4572000"/>
          </a:xfrm>
        </p:spPr>
        <p:txBody>
          <a:bodyPr/>
          <a:lstStyle/>
          <a:p>
            <a:pPr>
              <a:lnSpc>
                <a:spcPct val="120000"/>
              </a:lnSpc>
            </a:pPr>
            <a:r>
              <a:rPr lang="zh-CN" altLang="en-US" b="1" dirty="0" smtClean="0">
                <a:latin typeface="宋体" charset="-122"/>
              </a:rPr>
              <a:t>通过删除不相关或冗余的属性（或维）减小数据集。</a:t>
            </a:r>
          </a:p>
          <a:p>
            <a:pPr>
              <a:lnSpc>
                <a:spcPct val="120000"/>
              </a:lnSpc>
            </a:pPr>
            <a:r>
              <a:rPr lang="zh-CN" altLang="en-US" b="1" dirty="0" smtClean="0">
                <a:latin typeface="宋体" charset="-122"/>
              </a:rPr>
              <a:t>其目标是找出最小属性集，使得数据类的概率分布尽可能地接近使用所有属性得到的原分布。</a:t>
            </a:r>
            <a:endParaRPr lang="en-US" altLang="zh-CN" b="1" dirty="0" smtClean="0">
              <a:latin typeface="宋体" charset="-122"/>
            </a:endParaRPr>
          </a:p>
          <a:p>
            <a:r>
              <a:rPr lang="zh-CN" altLang="en-US" b="1" dirty="0" smtClean="0">
                <a:sym typeface="Symbol" panose="05050102010706020507" pitchFamily="18" charset="2"/>
              </a:rPr>
              <a:t>减少发现</a:t>
            </a:r>
            <a:r>
              <a:rPr lang="zh-CN" altLang="en-US" b="1" dirty="0">
                <a:sym typeface="Symbol" panose="05050102010706020507" pitchFamily="18" charset="2"/>
              </a:rPr>
              <a:t>的模式数目</a:t>
            </a:r>
            <a:r>
              <a:rPr lang="en-US" altLang="zh-CN" b="1" dirty="0">
                <a:sym typeface="Symbol" panose="05050102010706020507" pitchFamily="18" charset="2"/>
              </a:rPr>
              <a:t>, </a:t>
            </a:r>
            <a:r>
              <a:rPr lang="zh-CN" altLang="en-US" b="1" dirty="0">
                <a:sym typeface="Symbol" panose="05050102010706020507" pitchFamily="18" charset="2"/>
              </a:rPr>
              <a:t>容易理解</a:t>
            </a:r>
            <a:endParaRPr lang="en-US" altLang="zh-CN" b="1" dirty="0">
              <a:sym typeface="Symbol" panose="05050102010706020507" pitchFamily="18" charset="2"/>
            </a:endParaRPr>
          </a:p>
          <a:p>
            <a:pPr>
              <a:lnSpc>
                <a:spcPct val="120000"/>
              </a:lnSpc>
            </a:pPr>
            <a:endParaRPr lang="zh-CN" altLang="en-US" b="1" dirty="0" smtClean="0">
              <a:latin typeface="宋体" charset="-122"/>
            </a:endParaRPr>
          </a:p>
          <a:p>
            <a:pPr>
              <a:lnSpc>
                <a:spcPct val="120000"/>
              </a:lnSpc>
              <a:buFont typeface="Wingdings" pitchFamily="2" charset="2"/>
              <a:buNone/>
            </a:pPr>
            <a:endParaRPr lang="zh-CN" altLang="en-US" b="1" dirty="0" smtClean="0">
              <a:latin typeface="宋体" charset="-122"/>
            </a:endParaRPr>
          </a:p>
        </p:txBody>
      </p:sp>
    </p:spTree>
    <p:extLst>
      <p:ext uri="{BB962C8B-B14F-4D97-AF65-F5344CB8AC3E}">
        <p14:creationId xmlns:p14="http://schemas.microsoft.com/office/powerpoint/2010/main" val="42870683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5309" y="245110"/>
            <a:ext cx="7777163" cy="865188"/>
          </a:xfrm>
        </p:spPr>
        <p:txBody>
          <a:bodyPr>
            <a:normAutofit fontScale="90000"/>
          </a:bodyPr>
          <a:lstStyle/>
          <a:p>
            <a:r>
              <a:rPr lang="zh-CN" altLang="en-US" b="1" dirty="0" smtClean="0">
                <a:effectLst>
                  <a:outerShdw blurRad="38100" dist="38100" dir="2700000" algn="tl">
                    <a:srgbClr val="000000">
                      <a:alpha val="43137"/>
                    </a:srgbClr>
                  </a:outerShdw>
                </a:effectLst>
              </a:rPr>
              <a:t>特征子集选择 </a:t>
            </a:r>
            <a:r>
              <a:rPr lang="en-US" altLang="zh-CN" sz="3100" b="1" dirty="0">
                <a:effectLst>
                  <a:outerShdw blurRad="38100" dist="38100" dir="2700000" algn="tl">
                    <a:srgbClr val="000000">
                      <a:alpha val="43137"/>
                    </a:srgbClr>
                  </a:outerShdw>
                </a:effectLst>
                <a:ea typeface="SimSun" pitchFamily="2" charset="-122"/>
              </a:rPr>
              <a:t>Feature Subset Selection</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p:txBody>
          <a:bodyPr>
            <a:normAutofit/>
          </a:bodyPr>
          <a:lstStyle/>
          <a:p>
            <a:pPr>
              <a:lnSpc>
                <a:spcPct val="90000"/>
              </a:lnSpc>
            </a:pPr>
            <a:r>
              <a:rPr lang="zh-CN" altLang="en-US" b="1" dirty="0" smtClean="0">
                <a:effectLst>
                  <a:outerShdw blurRad="38100" dist="38100" dir="2700000" algn="tl">
                    <a:srgbClr val="000000">
                      <a:alpha val="43137"/>
                    </a:srgbClr>
                  </a:outerShdw>
                </a:effectLst>
                <a:ea typeface="SimSun" pitchFamily="2" charset="-122"/>
              </a:rPr>
              <a:t>用于降维</a:t>
            </a:r>
            <a:r>
              <a:rPr lang="en-US" altLang="zh-CN" b="1" dirty="0" smtClean="0">
                <a:effectLst>
                  <a:outerShdw blurRad="38100" dist="38100" dir="2700000" algn="tl">
                    <a:srgbClr val="000000">
                      <a:alpha val="43137"/>
                    </a:srgbClr>
                  </a:outerShdw>
                </a:effectLst>
                <a:ea typeface="SimSun" pitchFamily="2" charset="-122"/>
              </a:rPr>
              <a:t>,</a:t>
            </a:r>
            <a:r>
              <a:rPr lang="zh-CN" altLang="en-US" b="1" dirty="0" smtClean="0">
                <a:effectLst>
                  <a:outerShdw blurRad="38100" dist="38100" dir="2700000" algn="tl">
                    <a:srgbClr val="000000">
                      <a:alpha val="43137"/>
                    </a:srgbClr>
                  </a:outerShdw>
                </a:effectLst>
                <a:ea typeface="SimSun" pitchFamily="2" charset="-122"/>
              </a:rPr>
              <a:t>使用特征的子集</a:t>
            </a:r>
            <a:endParaRPr lang="en-US" altLang="zh-CN" b="1" dirty="0">
              <a:effectLst>
                <a:outerShdw blurRad="38100" dist="38100" dir="2700000" algn="tl">
                  <a:srgbClr val="000000">
                    <a:alpha val="43137"/>
                  </a:srgbClr>
                </a:outerShdw>
              </a:effectLst>
              <a:ea typeface="SimSun" pitchFamily="2" charset="-122"/>
            </a:endParaRPr>
          </a:p>
          <a:p>
            <a:pPr lvl="4">
              <a:lnSpc>
                <a:spcPct val="90000"/>
              </a:lnSpc>
            </a:pPr>
            <a:endParaRPr lang="en-US" altLang="zh-CN" b="1" dirty="0">
              <a:effectLst>
                <a:outerShdw blurRad="38100" dist="38100" dir="2700000" algn="tl">
                  <a:srgbClr val="000000">
                    <a:alpha val="43137"/>
                  </a:srgbClr>
                </a:outerShdw>
              </a:effectLst>
              <a:ea typeface="SimSun" pitchFamily="2" charset="-122"/>
            </a:endParaRPr>
          </a:p>
          <a:p>
            <a:pPr>
              <a:lnSpc>
                <a:spcPct val="90000"/>
              </a:lnSpc>
            </a:pPr>
            <a:r>
              <a:rPr lang="zh-CN" altLang="en-US" b="1" dirty="0" smtClean="0">
                <a:effectLst>
                  <a:outerShdw blurRad="38100" dist="38100" dir="2700000" algn="tl">
                    <a:srgbClr val="000000">
                      <a:alpha val="43137"/>
                    </a:srgbClr>
                  </a:outerShdw>
                </a:effectLst>
                <a:ea typeface="SimSun" pitchFamily="2" charset="-122"/>
              </a:rPr>
              <a:t>冗余特征 </a:t>
            </a:r>
            <a:r>
              <a:rPr lang="en-US" altLang="zh-CN" b="1" dirty="0" smtClean="0">
                <a:effectLst>
                  <a:outerShdw blurRad="38100" dist="38100" dir="2700000" algn="tl">
                    <a:srgbClr val="000000">
                      <a:alpha val="43137"/>
                    </a:srgbClr>
                  </a:outerShdw>
                </a:effectLst>
                <a:ea typeface="SimSun" pitchFamily="2" charset="-122"/>
              </a:rPr>
              <a:t>Redundant </a:t>
            </a:r>
            <a:r>
              <a:rPr lang="en-US" altLang="zh-CN" b="1" dirty="0">
                <a:effectLst>
                  <a:outerShdw blurRad="38100" dist="38100" dir="2700000" algn="tl">
                    <a:srgbClr val="000000">
                      <a:alpha val="43137"/>
                    </a:srgbClr>
                  </a:outerShdw>
                </a:effectLst>
                <a:ea typeface="SimSun" pitchFamily="2" charset="-122"/>
              </a:rPr>
              <a:t>features </a:t>
            </a:r>
          </a:p>
          <a:p>
            <a:pPr lvl="1">
              <a:lnSpc>
                <a:spcPct val="90000"/>
              </a:lnSpc>
            </a:pPr>
            <a:r>
              <a:rPr lang="zh-CN" altLang="en-US" b="1" dirty="0" smtClean="0">
                <a:effectLst>
                  <a:outerShdw blurRad="38100" dist="38100" dir="2700000" algn="tl">
                    <a:srgbClr val="000000">
                      <a:alpha val="43137"/>
                    </a:srgbClr>
                  </a:outerShdw>
                </a:effectLst>
                <a:ea typeface="SimSun" pitchFamily="2" charset="-122"/>
              </a:rPr>
              <a:t>例如两个特征可以互相计算出</a:t>
            </a:r>
            <a:endParaRPr lang="en-US" altLang="zh-CN" b="1" dirty="0">
              <a:effectLst>
                <a:outerShdw blurRad="38100" dist="38100" dir="2700000" algn="tl">
                  <a:srgbClr val="000000">
                    <a:alpha val="43137"/>
                  </a:srgbClr>
                </a:outerShdw>
              </a:effectLst>
              <a:ea typeface="SimSun" pitchFamily="2" charset="-122"/>
            </a:endParaRPr>
          </a:p>
          <a:p>
            <a:pPr lvl="4">
              <a:lnSpc>
                <a:spcPct val="90000"/>
              </a:lnSpc>
            </a:pPr>
            <a:endParaRPr lang="en-US" altLang="zh-CN" b="1" dirty="0">
              <a:effectLst>
                <a:outerShdw blurRad="38100" dist="38100" dir="2700000" algn="tl">
                  <a:srgbClr val="000000">
                    <a:alpha val="43137"/>
                  </a:srgbClr>
                </a:outerShdw>
              </a:effectLst>
              <a:ea typeface="SimSun" pitchFamily="2" charset="-122"/>
            </a:endParaRPr>
          </a:p>
          <a:p>
            <a:pPr>
              <a:lnSpc>
                <a:spcPct val="90000"/>
              </a:lnSpc>
            </a:pPr>
            <a:r>
              <a:rPr lang="zh-CN" altLang="en-US" b="1" dirty="0" smtClean="0">
                <a:effectLst>
                  <a:outerShdw blurRad="38100" dist="38100" dir="2700000" algn="tl">
                    <a:srgbClr val="000000">
                      <a:alpha val="43137"/>
                    </a:srgbClr>
                  </a:outerShdw>
                </a:effectLst>
                <a:ea typeface="SimSun" pitchFamily="2" charset="-122"/>
              </a:rPr>
              <a:t>不相关特征 </a:t>
            </a:r>
            <a:r>
              <a:rPr lang="en-US" altLang="zh-CN" b="1" dirty="0" smtClean="0">
                <a:effectLst>
                  <a:outerShdw blurRad="38100" dist="38100" dir="2700000" algn="tl">
                    <a:srgbClr val="000000">
                      <a:alpha val="43137"/>
                    </a:srgbClr>
                  </a:outerShdw>
                </a:effectLst>
                <a:ea typeface="SimSun" pitchFamily="2" charset="-122"/>
              </a:rPr>
              <a:t>Irrelevant </a:t>
            </a:r>
            <a:r>
              <a:rPr lang="en-US" altLang="zh-CN" b="1" dirty="0">
                <a:effectLst>
                  <a:outerShdw blurRad="38100" dist="38100" dir="2700000" algn="tl">
                    <a:srgbClr val="000000">
                      <a:alpha val="43137"/>
                    </a:srgbClr>
                  </a:outerShdw>
                </a:effectLst>
                <a:ea typeface="SimSun" pitchFamily="2" charset="-122"/>
              </a:rPr>
              <a:t>features</a:t>
            </a:r>
          </a:p>
          <a:p>
            <a:pPr lvl="1">
              <a:lnSpc>
                <a:spcPct val="90000"/>
              </a:lnSpc>
            </a:pPr>
            <a:r>
              <a:rPr lang="zh-CN" altLang="en-US" b="1" dirty="0" smtClean="0">
                <a:effectLst>
                  <a:outerShdw blurRad="38100" dist="38100" dir="2700000" algn="tl">
                    <a:srgbClr val="000000">
                      <a:alpha val="43137"/>
                    </a:srgbClr>
                  </a:outerShdw>
                </a:effectLst>
                <a:ea typeface="SimSun" pitchFamily="2" charset="-122"/>
              </a:rPr>
              <a:t>与执行的数据挖掘任务没有关系</a:t>
            </a:r>
            <a:endParaRPr lang="en-US" altLang="zh-CN" b="1" dirty="0">
              <a:effectLst>
                <a:outerShdw blurRad="38100" dist="38100" dir="2700000" algn="tl">
                  <a:srgbClr val="000000">
                    <a:alpha val="43137"/>
                  </a:srgbClr>
                </a:outerShdw>
              </a:effectLst>
              <a:ea typeface="SimSun" pitchFamily="2" charset="-122"/>
            </a:endParaRPr>
          </a:p>
          <a:p>
            <a:pPr lvl="1">
              <a:lnSpc>
                <a:spcPct val="90000"/>
              </a:lnSpc>
            </a:pPr>
            <a:r>
              <a:rPr lang="en-US" altLang="zh-CN" b="1" dirty="0">
                <a:effectLst>
                  <a:outerShdw blurRad="38100" dist="38100" dir="2700000" algn="tl">
                    <a:srgbClr val="000000">
                      <a:alpha val="43137"/>
                    </a:srgbClr>
                  </a:outerShdw>
                </a:effectLst>
                <a:ea typeface="SimSun" pitchFamily="2" charset="-122"/>
              </a:rPr>
              <a:t>Example: </a:t>
            </a:r>
            <a:r>
              <a:rPr lang="en-US" altLang="zh-CN" b="1" dirty="0" smtClean="0">
                <a:effectLst>
                  <a:outerShdw blurRad="38100" dist="38100" dir="2700000" algn="tl">
                    <a:srgbClr val="000000">
                      <a:alpha val="43137"/>
                    </a:srgbClr>
                  </a:outerShdw>
                </a:effectLst>
                <a:ea typeface="SimSun" pitchFamily="2" charset="-122"/>
              </a:rPr>
              <a:t>students‘ </a:t>
            </a:r>
            <a:r>
              <a:rPr lang="en-US" altLang="zh-CN" b="1" dirty="0">
                <a:effectLst>
                  <a:outerShdw blurRad="38100" dist="38100" dir="2700000" algn="tl">
                    <a:srgbClr val="000000">
                      <a:alpha val="43137"/>
                    </a:srgbClr>
                  </a:outerShdw>
                </a:effectLst>
                <a:ea typeface="SimSun" pitchFamily="2" charset="-122"/>
              </a:rPr>
              <a:t>ID is often irrelevant to the task of predicting </a:t>
            </a:r>
            <a:r>
              <a:rPr lang="en-US" altLang="zh-CN" b="1" dirty="0" smtClean="0">
                <a:effectLst>
                  <a:outerShdw blurRad="38100" dist="38100" dir="2700000" algn="tl">
                    <a:srgbClr val="000000">
                      <a:alpha val="43137"/>
                    </a:srgbClr>
                  </a:outerShdw>
                </a:effectLst>
                <a:ea typeface="SimSun" pitchFamily="2" charset="-122"/>
              </a:rPr>
              <a:t>students’ GPA(</a:t>
            </a:r>
            <a:r>
              <a:rPr lang="zh-CN" altLang="en-US" b="1" dirty="0">
                <a:effectLst>
                  <a:outerShdw blurRad="38100" dist="38100" dir="2700000" algn="tl">
                    <a:srgbClr val="000000">
                      <a:alpha val="43137"/>
                    </a:srgbClr>
                  </a:outerShdw>
                </a:effectLst>
                <a:ea typeface="SimSun" pitchFamily="2" charset="-122"/>
              </a:rPr>
              <a:t>平均学分绩点</a:t>
            </a:r>
            <a:r>
              <a:rPr lang="en-US" altLang="zh-CN" b="1" dirty="0" smtClean="0">
                <a:effectLst>
                  <a:outerShdw blurRad="38100" dist="38100" dir="2700000" algn="tl">
                    <a:srgbClr val="000000">
                      <a:alpha val="43137"/>
                    </a:srgbClr>
                  </a:outerShdw>
                </a:effectLst>
                <a:ea typeface="SimSun" pitchFamily="2" charset="-122"/>
              </a:rPr>
              <a:t>)</a:t>
            </a:r>
            <a:endParaRPr lang="en-US" altLang="zh-CN" b="1" dirty="0">
              <a:effectLst>
                <a:outerShdw blurRad="38100" dist="38100" dir="2700000" algn="tl">
                  <a:srgbClr val="000000">
                    <a:alpha val="43137"/>
                  </a:srgbClr>
                </a:outerShdw>
              </a:effectLst>
              <a:ea typeface="SimSun" pitchFamily="2" charset="-122"/>
            </a:endParaRPr>
          </a:p>
          <a:p>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59977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7477" y="317524"/>
            <a:ext cx="6172200" cy="597713"/>
          </a:xfrm>
        </p:spPr>
        <p:txBody>
          <a:bodyPr>
            <a:normAutofit fontScale="90000"/>
          </a:bodyPr>
          <a:lstStyle/>
          <a:p>
            <a:r>
              <a:rPr lang="zh-CN" altLang="en-US" dirty="0"/>
              <a:t>特征选择方法</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000999069"/>
              </p:ext>
            </p:extLst>
          </p:nvPr>
        </p:nvGraphicFramePr>
        <p:xfrm>
          <a:off x="1276200" y="1537836"/>
          <a:ext cx="7076690" cy="3913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7880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684" y="0"/>
            <a:ext cx="7772400" cy="1143000"/>
          </a:xfrm>
        </p:spPr>
        <p:txBody>
          <a:bodyPr/>
          <a:lstStyle/>
          <a:p>
            <a:r>
              <a:rPr lang="zh-CN" altLang="en-US" b="1" dirty="0" smtClean="0">
                <a:effectLst>
                  <a:outerShdw blurRad="38100" dist="38100" dir="2700000" algn="tl">
                    <a:srgbClr val="000000">
                      <a:alpha val="43137"/>
                    </a:srgbClr>
                  </a:outerShdw>
                </a:effectLst>
              </a:rPr>
              <a:t>数据质量</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p:txBody>
          <a:bodyPr>
            <a:normAutofit lnSpcReduction="10000"/>
          </a:bodyPr>
          <a:lstStyle/>
          <a:p>
            <a:r>
              <a:rPr lang="zh-CN" altLang="en-US" b="1" dirty="0" smtClean="0">
                <a:effectLst>
                  <a:outerShdw blurRad="38100" dist="38100" dir="2700000" algn="tl">
                    <a:srgbClr val="000000">
                      <a:alpha val="43137"/>
                    </a:srgbClr>
                  </a:outerShdw>
                </a:effectLst>
              </a:rPr>
              <a:t>数据收集的源头决定了数据初始质量</a:t>
            </a:r>
            <a:endParaRPr lang="en-US" altLang="zh-CN" b="1" dirty="0" smtClean="0">
              <a:effectLst>
                <a:outerShdw blurRad="38100" dist="38100" dir="2700000" algn="tl">
                  <a:srgbClr val="000000">
                    <a:alpha val="43137"/>
                  </a:srgbClr>
                </a:outerShdw>
              </a:effectLst>
            </a:endParaRPr>
          </a:p>
          <a:p>
            <a:r>
              <a:rPr lang="zh-CN" altLang="en-US" b="1" dirty="0" smtClean="0">
                <a:effectLst>
                  <a:outerShdw blurRad="38100" dist="38100" dir="2700000" algn="tl">
                    <a:srgbClr val="000000">
                      <a:alpha val="43137"/>
                    </a:srgbClr>
                  </a:outerShdw>
                </a:effectLst>
              </a:rPr>
              <a:t>人的错误，测量设备限制，数据收集过程中的漏洞</a:t>
            </a: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effectLst>
                  <a:outerShdw blurRad="38100" dist="38100" dir="2700000" algn="tl">
                    <a:srgbClr val="000000">
                      <a:alpha val="43137"/>
                    </a:srgbClr>
                  </a:outerShdw>
                </a:effectLst>
                <a:sym typeface="Wingdings" pitchFamily="2" charset="2"/>
              </a:rPr>
              <a:t>导致问题</a:t>
            </a:r>
            <a:endParaRPr lang="en-US" altLang="zh-CN" b="1" dirty="0" smtClean="0">
              <a:effectLst>
                <a:outerShdw blurRad="38100" dist="38100" dir="2700000" algn="tl">
                  <a:srgbClr val="000000">
                    <a:alpha val="43137"/>
                  </a:srgbClr>
                </a:outerShdw>
              </a:effectLst>
              <a:sym typeface="Wingdings" pitchFamily="2" charset="2"/>
            </a:endParaRPr>
          </a:p>
          <a:p>
            <a:endParaRPr lang="en-US" altLang="zh-CN" b="1" dirty="0" smtClean="0">
              <a:effectLst>
                <a:outerShdw blurRad="38100" dist="38100" dir="2700000" algn="tl">
                  <a:srgbClr val="000000">
                    <a:alpha val="43137"/>
                  </a:srgbClr>
                </a:outerShdw>
              </a:effectLst>
              <a:sym typeface="Wingdings" pitchFamily="2" charset="2"/>
            </a:endParaRPr>
          </a:p>
          <a:p>
            <a:r>
              <a:rPr lang="zh-CN" altLang="en-US" b="1" dirty="0" smtClean="0">
                <a:effectLst>
                  <a:outerShdw blurRad="38100" dist="38100" dir="2700000" algn="tl">
                    <a:srgbClr val="000000">
                      <a:alpha val="43137"/>
                    </a:srgbClr>
                  </a:outerShdw>
                </a:effectLst>
                <a:sym typeface="Wingdings" pitchFamily="2" charset="2"/>
              </a:rPr>
              <a:t>时效性</a:t>
            </a:r>
            <a:endParaRPr lang="en-US" altLang="zh-CN" b="1" dirty="0" smtClean="0">
              <a:effectLst>
                <a:outerShdw blurRad="38100" dist="38100" dir="2700000" algn="tl">
                  <a:srgbClr val="000000">
                    <a:alpha val="43137"/>
                  </a:srgbClr>
                </a:outerShdw>
              </a:effectLst>
              <a:sym typeface="Wingdings" pitchFamily="2" charset="2"/>
            </a:endParaRPr>
          </a:p>
          <a:p>
            <a:r>
              <a:rPr lang="zh-CN" altLang="en-US" b="1" dirty="0" smtClean="0">
                <a:effectLst>
                  <a:outerShdw blurRad="38100" dist="38100" dir="2700000" algn="tl">
                    <a:srgbClr val="000000">
                      <a:alpha val="43137"/>
                    </a:srgbClr>
                  </a:outerShdw>
                </a:effectLst>
                <a:sym typeface="Wingdings" pitchFamily="2" charset="2"/>
              </a:rPr>
              <a:t>相关性</a:t>
            </a:r>
            <a:endParaRPr lang="en-US" altLang="zh-CN" b="1" dirty="0" smtClean="0">
              <a:effectLst>
                <a:outerShdw blurRad="38100" dist="38100" dir="2700000" algn="tl">
                  <a:srgbClr val="000000">
                    <a:alpha val="43137"/>
                  </a:srgbClr>
                </a:outerShdw>
              </a:effectLst>
              <a:sym typeface="Wingdings" pitchFamily="2" charset="2"/>
            </a:endParaRPr>
          </a:p>
          <a:p>
            <a:r>
              <a:rPr lang="zh-CN" altLang="en-US" b="1" dirty="0" smtClean="0">
                <a:effectLst>
                  <a:outerShdw blurRad="38100" dist="38100" dir="2700000" algn="tl">
                    <a:srgbClr val="000000">
                      <a:alpha val="43137"/>
                    </a:srgbClr>
                  </a:outerShdw>
                </a:effectLst>
                <a:sym typeface="Wingdings" pitchFamily="2" charset="2"/>
              </a:rPr>
              <a:t>数据的本体（知识图谱）</a:t>
            </a:r>
            <a:endParaRPr lang="en-US" altLang="zh-CN" b="1" dirty="0" smtClean="0">
              <a:effectLst>
                <a:outerShdw blurRad="38100" dist="38100" dir="2700000" algn="tl">
                  <a:srgbClr val="000000">
                    <a:alpha val="43137"/>
                  </a:srgbClr>
                </a:outerShdw>
              </a:effectLst>
              <a:sym typeface="Wingdings" pitchFamily="2" charset="2"/>
            </a:endParaRPr>
          </a:p>
          <a:p>
            <a:endParaRPr lang="en-US" altLang="zh-CN" b="1" dirty="0" smtClean="0">
              <a:effectLst>
                <a:outerShdw blurRad="38100" dist="38100" dir="2700000" algn="tl">
                  <a:srgbClr val="000000">
                    <a:alpha val="43137"/>
                  </a:srgbClr>
                </a:outerShdw>
              </a:effectLst>
              <a:sym typeface="Wingdings" pitchFamily="2" charset="2"/>
            </a:endParaRPr>
          </a:p>
          <a:p>
            <a:r>
              <a:rPr lang="zh-CN" altLang="en-US" b="1" dirty="0" smtClean="0">
                <a:effectLst>
                  <a:outerShdw blurRad="38100" dist="38100" dir="2700000" algn="tl">
                    <a:srgbClr val="000000">
                      <a:alpha val="43137"/>
                    </a:srgbClr>
                  </a:outerShdw>
                </a:effectLst>
                <a:sym typeface="Wingdings" pitchFamily="2" charset="2"/>
              </a:rPr>
              <a:t>测量误差（</a:t>
            </a:r>
            <a:r>
              <a:rPr lang="zh-CN" altLang="en-US" b="1" dirty="0" smtClean="0">
                <a:solidFill>
                  <a:srgbClr val="FF0000"/>
                </a:solidFill>
                <a:effectLst>
                  <a:outerShdw blurRad="38100" dist="38100" dir="2700000" algn="tl">
                    <a:srgbClr val="000000">
                      <a:alpha val="43137"/>
                    </a:srgbClr>
                  </a:outerShdw>
                </a:effectLst>
                <a:sym typeface="Wingdings" pitchFamily="2" charset="2"/>
              </a:rPr>
              <a:t>噪声、伪像、偏倚、精度、准确率</a:t>
            </a:r>
            <a:r>
              <a:rPr lang="zh-CN" altLang="en-US" b="1" dirty="0" smtClean="0">
                <a:effectLst>
                  <a:outerShdw blurRad="38100" dist="38100" dir="2700000" algn="tl">
                    <a:srgbClr val="000000">
                      <a:alpha val="43137"/>
                    </a:srgbClr>
                  </a:outerShdw>
                </a:effectLst>
                <a:sym typeface="Wingdings" pitchFamily="2" charset="2"/>
              </a:rPr>
              <a:t>）</a:t>
            </a:r>
            <a:endParaRPr lang="en-US" altLang="zh-CN" b="1" dirty="0" smtClean="0">
              <a:effectLst>
                <a:outerShdw blurRad="38100" dist="38100" dir="2700000" algn="tl">
                  <a:srgbClr val="000000">
                    <a:alpha val="43137"/>
                  </a:srgbClr>
                </a:outerShdw>
              </a:effectLst>
              <a:sym typeface="Wingdings" pitchFamily="2" charset="2"/>
            </a:endParaRPr>
          </a:p>
          <a:p>
            <a:r>
              <a:rPr lang="zh-CN" altLang="en-US" b="1" dirty="0" smtClean="0">
                <a:effectLst>
                  <a:outerShdw blurRad="38100" dist="38100" dir="2700000" algn="tl">
                    <a:srgbClr val="000000">
                      <a:alpha val="43137"/>
                    </a:srgbClr>
                  </a:outerShdw>
                </a:effectLst>
                <a:sym typeface="Wingdings" pitchFamily="2" charset="2"/>
              </a:rPr>
              <a:t>数据收集错误（</a:t>
            </a:r>
            <a:r>
              <a:rPr lang="zh-CN" altLang="en-US" b="1" dirty="0" smtClean="0">
                <a:solidFill>
                  <a:srgbClr val="FF0000"/>
                </a:solidFill>
                <a:effectLst>
                  <a:outerShdw blurRad="38100" dist="38100" dir="2700000" algn="tl">
                    <a:srgbClr val="000000">
                      <a:alpha val="43137"/>
                    </a:srgbClr>
                  </a:outerShdw>
                </a:effectLst>
                <a:sym typeface="Wingdings" pitchFamily="2" charset="2"/>
              </a:rPr>
              <a:t>离群点、遗漏、不一致、重复</a:t>
            </a:r>
            <a:r>
              <a:rPr lang="zh-CN" altLang="en-US" b="1" dirty="0" smtClean="0">
                <a:effectLst>
                  <a:outerShdw blurRad="38100" dist="38100" dir="2700000" algn="tl">
                    <a:srgbClr val="000000">
                      <a:alpha val="43137"/>
                    </a:srgbClr>
                  </a:outerShdw>
                </a:effectLst>
                <a:sym typeface="Wingdings" pitchFamily="2" charset="2"/>
              </a:rPr>
              <a:t>）</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5308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1000" y="541130"/>
            <a:ext cx="6172200" cy="597713"/>
          </a:xfrm>
        </p:spPr>
        <p:txBody>
          <a:bodyPr>
            <a:normAutofit fontScale="90000"/>
          </a:bodyPr>
          <a:lstStyle/>
          <a:p>
            <a:r>
              <a:rPr lang="zh-CN" altLang="en-US" dirty="0"/>
              <a:t>基于搜索策略的特征选择</a:t>
            </a:r>
          </a:p>
        </p:txBody>
      </p:sp>
      <p:sp>
        <p:nvSpPr>
          <p:cNvPr id="3" name="内容占位符 2"/>
          <p:cNvSpPr>
            <a:spLocks noGrp="1"/>
          </p:cNvSpPr>
          <p:nvPr>
            <p:ph idx="1"/>
          </p:nvPr>
        </p:nvSpPr>
        <p:spPr>
          <a:xfrm>
            <a:off x="661000" y="1496512"/>
            <a:ext cx="7989912" cy="4390579"/>
          </a:xfrm>
        </p:spPr>
        <p:txBody>
          <a:bodyPr>
            <a:noAutofit/>
          </a:bodyPr>
          <a:lstStyle/>
          <a:p>
            <a:pPr>
              <a:spcBef>
                <a:spcPts val="1200"/>
              </a:spcBef>
            </a:pPr>
            <a:r>
              <a:rPr lang="zh-CN" altLang="en-US" sz="2400" dirty="0">
                <a:solidFill>
                  <a:srgbClr val="0000CC"/>
                </a:solidFill>
                <a:latin typeface="+mn-ea"/>
              </a:rPr>
              <a:t>基于全局最优搜索策略的特征选择</a:t>
            </a:r>
            <a:endParaRPr lang="en-US" altLang="zh-CN" sz="2400" dirty="0">
              <a:solidFill>
                <a:srgbClr val="0000CC"/>
              </a:solidFill>
              <a:latin typeface="+mn-ea"/>
            </a:endParaRPr>
          </a:p>
          <a:p>
            <a:pPr marL="0" indent="342900">
              <a:spcBef>
                <a:spcPts val="1200"/>
              </a:spcBef>
              <a:buNone/>
            </a:pPr>
            <a:r>
              <a:rPr lang="zh-CN" altLang="en-US" sz="2000" dirty="0">
                <a:latin typeface="+mn-ea"/>
              </a:rPr>
              <a:t>从整个样本空间出发，通过穷举搜索的方式找到整个样本空间中的最优特征子集。</a:t>
            </a:r>
            <a:endParaRPr lang="en-US" altLang="zh-CN" sz="2000" dirty="0">
              <a:latin typeface="+mn-ea"/>
            </a:endParaRPr>
          </a:p>
          <a:p>
            <a:pPr>
              <a:spcBef>
                <a:spcPts val="2400"/>
              </a:spcBef>
            </a:pPr>
            <a:r>
              <a:rPr lang="zh-CN" altLang="zh-CN" sz="2400" dirty="0">
                <a:solidFill>
                  <a:srgbClr val="0000CC"/>
                </a:solidFill>
                <a:latin typeface="+mn-ea"/>
              </a:rPr>
              <a:t>基于随机搜索策略的特征选择</a:t>
            </a:r>
            <a:endParaRPr lang="en-US" altLang="zh-CN" sz="2400" dirty="0">
              <a:solidFill>
                <a:srgbClr val="0000CC"/>
              </a:solidFill>
              <a:latin typeface="+mn-ea"/>
            </a:endParaRPr>
          </a:p>
          <a:p>
            <a:pPr marL="0" indent="342900">
              <a:spcBef>
                <a:spcPts val="1200"/>
              </a:spcBef>
              <a:buNone/>
            </a:pPr>
            <a:r>
              <a:rPr lang="zh-CN" altLang="en-US" sz="2000" dirty="0">
                <a:latin typeface="+mn-ea"/>
              </a:rPr>
              <a:t>将候选特征子集生成过程与常见的智能优化算法结合起来，如模拟退火法、遗传算法等，或者仅仅以概率推理和采样过程作为算法的基础，对每个特征赋予一定的权重。</a:t>
            </a:r>
            <a:endParaRPr lang="en-US" altLang="zh-CN" sz="2000" dirty="0">
              <a:latin typeface="+mn-ea"/>
            </a:endParaRPr>
          </a:p>
          <a:p>
            <a:pPr>
              <a:spcBef>
                <a:spcPts val="2400"/>
              </a:spcBef>
            </a:pPr>
            <a:r>
              <a:rPr lang="zh-CN" altLang="zh-CN" sz="2400" dirty="0">
                <a:solidFill>
                  <a:srgbClr val="0000CC"/>
                </a:solidFill>
                <a:latin typeface="+mn-ea"/>
              </a:rPr>
              <a:t>基于</a:t>
            </a:r>
            <a:r>
              <a:rPr lang="zh-CN" altLang="zh-CN" sz="2400" dirty="0">
                <a:solidFill>
                  <a:srgbClr val="C00000"/>
                </a:solidFill>
                <a:latin typeface="+mn-ea"/>
              </a:rPr>
              <a:t>启发式</a:t>
            </a:r>
            <a:r>
              <a:rPr lang="zh-CN" altLang="zh-CN" sz="2400" dirty="0">
                <a:solidFill>
                  <a:srgbClr val="0000CC"/>
                </a:solidFill>
                <a:latin typeface="+mn-ea"/>
              </a:rPr>
              <a:t>搜索策略的特征选择</a:t>
            </a:r>
            <a:endParaRPr lang="en-US" altLang="zh-CN" sz="2400" dirty="0">
              <a:solidFill>
                <a:srgbClr val="0000CC"/>
              </a:solidFill>
              <a:latin typeface="+mn-ea"/>
            </a:endParaRPr>
          </a:p>
          <a:p>
            <a:pPr marL="0" indent="342900">
              <a:spcBef>
                <a:spcPts val="1200"/>
              </a:spcBef>
              <a:buNone/>
            </a:pPr>
            <a:r>
              <a:rPr lang="zh-CN" altLang="zh-CN" sz="2000" dirty="0">
                <a:latin typeface="+mn-ea"/>
              </a:rPr>
              <a:t>通过增加关于所要解决问题的解的特性，来指导候选特征子集的搜索空间朝有利的方向进行</a:t>
            </a:r>
            <a:r>
              <a:rPr lang="zh-CN" altLang="en-US" sz="2000" dirty="0">
                <a:latin typeface="+mn-ea"/>
              </a:rPr>
              <a:t>。</a:t>
            </a:r>
          </a:p>
        </p:txBody>
      </p:sp>
    </p:spTree>
    <p:extLst>
      <p:ext uri="{BB962C8B-B14F-4D97-AF65-F5344CB8AC3E}">
        <p14:creationId xmlns:p14="http://schemas.microsoft.com/office/powerpoint/2010/main" val="4335540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777240" y="0"/>
            <a:ext cx="7772400" cy="1143000"/>
          </a:xfrm>
          <a:noFill/>
          <a:ln/>
        </p:spPr>
        <p:txBody>
          <a:bodyPr/>
          <a:lstStyle/>
          <a:p>
            <a:r>
              <a:rPr lang="zh-CN" altLang="en-US" sz="3600" b="1" dirty="0" smtClean="0"/>
              <a:t>属性子集选择</a:t>
            </a:r>
            <a:r>
              <a:rPr lang="en-US" altLang="zh-CN" sz="3600" b="1" dirty="0" smtClean="0"/>
              <a:t>-</a:t>
            </a:r>
            <a:r>
              <a:rPr lang="zh-CN" altLang="en-US" sz="3600" b="1" dirty="0" smtClean="0"/>
              <a:t>搜索策略</a:t>
            </a:r>
          </a:p>
        </p:txBody>
      </p:sp>
      <p:sp>
        <p:nvSpPr>
          <p:cNvPr id="58371" name="Rectangle 3"/>
          <p:cNvSpPr>
            <a:spLocks noGrp="1" noChangeArrowheads="1"/>
          </p:cNvSpPr>
          <p:nvPr>
            <p:ph type="body" idx="1"/>
          </p:nvPr>
        </p:nvSpPr>
        <p:spPr>
          <a:xfrm>
            <a:off x="929640" y="1325880"/>
            <a:ext cx="7772400" cy="4572000"/>
          </a:xfrm>
        </p:spPr>
        <p:txBody>
          <a:bodyPr>
            <a:normAutofit/>
          </a:bodyPr>
          <a:lstStyle/>
          <a:p>
            <a:pPr>
              <a:lnSpc>
                <a:spcPct val="120000"/>
              </a:lnSpc>
            </a:pPr>
            <a:r>
              <a:rPr lang="en-US" altLang="zh-CN" sz="2800" b="1" dirty="0">
                <a:sym typeface="Symbol" panose="05050102010706020507" pitchFamily="18" charset="2"/>
              </a:rPr>
              <a:t>d</a:t>
            </a:r>
            <a:r>
              <a:rPr lang="zh-CN" altLang="en-US" sz="2800" b="1" dirty="0">
                <a:sym typeface="Symbol" panose="05050102010706020507" pitchFamily="18" charset="2"/>
              </a:rPr>
              <a:t>个属性，有</a:t>
            </a:r>
            <a:r>
              <a:rPr lang="en-US" altLang="zh-CN" sz="2800" b="1" i="1" dirty="0"/>
              <a:t>2</a:t>
            </a:r>
            <a:r>
              <a:rPr lang="en-US" altLang="zh-CN" sz="2800" b="1" i="1" baseline="30000" dirty="0"/>
              <a:t>d</a:t>
            </a:r>
            <a:r>
              <a:rPr lang="en-US" altLang="zh-CN" sz="2800" b="1" baseline="30000" dirty="0"/>
              <a:t> </a:t>
            </a:r>
            <a:r>
              <a:rPr lang="zh-CN" altLang="en-US" sz="2800" b="1" dirty="0"/>
              <a:t>个可能的属性</a:t>
            </a:r>
            <a:r>
              <a:rPr lang="zh-CN" altLang="en-US" sz="2800" b="1" dirty="0" smtClean="0"/>
              <a:t>子集</a:t>
            </a:r>
            <a:endParaRPr lang="en-US" altLang="zh-CN" sz="2800" dirty="0" smtClean="0">
              <a:latin typeface="宋体" charset="-122"/>
            </a:endParaRPr>
          </a:p>
          <a:p>
            <a:pPr>
              <a:lnSpc>
                <a:spcPct val="120000"/>
              </a:lnSpc>
            </a:pPr>
            <a:r>
              <a:rPr lang="zh-CN" altLang="en-US" sz="2800" dirty="0" smtClean="0">
                <a:latin typeface="宋体" charset="-122"/>
              </a:rPr>
              <a:t>通过穷举搜索找出有属性的最佳子集是不现实的。通常采用压缩搜索空间的</a:t>
            </a:r>
            <a:r>
              <a:rPr lang="zh-CN" altLang="en-US" sz="2800" b="1" dirty="0" smtClean="0">
                <a:solidFill>
                  <a:srgbClr val="FF0000"/>
                </a:solidFill>
                <a:latin typeface="宋体" charset="-122"/>
              </a:rPr>
              <a:t>启发式</a:t>
            </a:r>
            <a:r>
              <a:rPr lang="zh-CN" altLang="en-US" sz="2800" b="1" dirty="0" smtClean="0">
                <a:latin typeface="宋体" charset="-122"/>
              </a:rPr>
              <a:t>算法</a:t>
            </a:r>
            <a:r>
              <a:rPr lang="zh-CN" altLang="en-US" sz="2800" dirty="0" smtClean="0">
                <a:latin typeface="宋体" charset="-122"/>
              </a:rPr>
              <a:t>。如贪心算法：从局部最优到全局最优。</a:t>
            </a:r>
          </a:p>
          <a:p>
            <a:pPr lvl="1">
              <a:lnSpc>
                <a:spcPct val="120000"/>
              </a:lnSpc>
            </a:pPr>
            <a:r>
              <a:rPr lang="zh-CN" altLang="en-US" sz="2600" b="1" dirty="0" smtClean="0">
                <a:latin typeface="宋体" charset="-122"/>
              </a:rPr>
              <a:t>逐步向前选择</a:t>
            </a:r>
          </a:p>
          <a:p>
            <a:pPr lvl="1">
              <a:lnSpc>
                <a:spcPct val="120000"/>
              </a:lnSpc>
            </a:pPr>
            <a:r>
              <a:rPr lang="zh-CN" altLang="en-US" sz="2600" b="1" dirty="0" smtClean="0">
                <a:latin typeface="宋体" charset="-122"/>
              </a:rPr>
              <a:t>逐步向后删除</a:t>
            </a:r>
          </a:p>
          <a:p>
            <a:pPr lvl="1">
              <a:lnSpc>
                <a:spcPct val="120000"/>
              </a:lnSpc>
            </a:pPr>
            <a:r>
              <a:rPr lang="zh-CN" altLang="en-US" sz="2600" b="1" dirty="0" smtClean="0">
                <a:latin typeface="宋体" charset="-122"/>
              </a:rPr>
              <a:t>向前选择和向后删除的结合</a:t>
            </a:r>
          </a:p>
          <a:p>
            <a:pPr lvl="1">
              <a:lnSpc>
                <a:spcPct val="120000"/>
              </a:lnSpc>
            </a:pPr>
            <a:r>
              <a:rPr lang="zh-CN" altLang="en-US" sz="2600" b="1" dirty="0" smtClean="0">
                <a:latin typeface="宋体" charset="-122"/>
              </a:rPr>
              <a:t>决策树归纳</a:t>
            </a:r>
          </a:p>
          <a:p>
            <a:pPr>
              <a:lnSpc>
                <a:spcPct val="120000"/>
              </a:lnSpc>
              <a:buFont typeface="Wingdings" pitchFamily="2" charset="2"/>
              <a:buNone/>
            </a:pPr>
            <a:endParaRPr lang="zh-CN" altLang="en-US" dirty="0" smtClean="0">
              <a:latin typeface="宋体" charset="-122"/>
            </a:endParaRPr>
          </a:p>
        </p:txBody>
      </p:sp>
    </p:spTree>
    <p:extLst>
      <p:ext uri="{BB962C8B-B14F-4D97-AF65-F5344CB8AC3E}">
        <p14:creationId xmlns:p14="http://schemas.microsoft.com/office/powerpoint/2010/main" val="42259289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日期占位符 1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fld id="{3BBBE225-88A9-43E7-BE5A-052761FBD6D7}" type="datetime1">
              <a:rPr lang="zh-CN" altLang="en-US" sz="1200" smtClean="0">
                <a:solidFill>
                  <a:schemeClr val="tx2"/>
                </a:solidFill>
                <a:ea typeface="宋体" charset="-122"/>
              </a:rPr>
              <a:pPr/>
              <a:t>2020/3/18</a:t>
            </a:fld>
            <a:endParaRPr lang="en-US" altLang="zh-CN" sz="1200" dirty="0" smtClean="0">
              <a:solidFill>
                <a:schemeClr val="tx2"/>
              </a:solidFill>
              <a:ea typeface="宋体" charset="-122"/>
            </a:endParaRPr>
          </a:p>
        </p:txBody>
      </p:sp>
      <p:sp>
        <p:nvSpPr>
          <p:cNvPr id="112643" name="灯片编号占位符 7"/>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D12BBE7-7649-4C97-93A6-DF4D90B8F102}" type="slidenum">
              <a:rPr lang="en-US" altLang="zh-CN" smtClean="0">
                <a:solidFill>
                  <a:srgbClr val="FFFFFF"/>
                </a:solidFill>
                <a:ea typeface="宋体" charset="-122"/>
              </a:rPr>
              <a:pPr/>
              <a:t>62</a:t>
            </a:fld>
            <a:endParaRPr lang="en-US" altLang="zh-CN" dirty="0" smtClean="0">
              <a:solidFill>
                <a:srgbClr val="FFFFFF"/>
              </a:solidFill>
              <a:ea typeface="宋体" charset="-122"/>
            </a:endParaRPr>
          </a:p>
        </p:txBody>
      </p:sp>
      <p:sp>
        <p:nvSpPr>
          <p:cNvPr id="112644" name="内容占位符 2"/>
          <p:cNvSpPr>
            <a:spLocks noGrp="1"/>
          </p:cNvSpPr>
          <p:nvPr>
            <p:ph sz="quarter" idx="4294967295"/>
          </p:nvPr>
        </p:nvSpPr>
        <p:spPr>
          <a:xfrm>
            <a:off x="0" y="1104892"/>
            <a:ext cx="8432800" cy="5056834"/>
          </a:xfrm>
        </p:spPr>
        <p:txBody>
          <a:bodyPr/>
          <a:lstStyle/>
          <a:p>
            <a:pPr eaLnBrk="1" hangingPunct="1">
              <a:lnSpc>
                <a:spcPct val="150000"/>
              </a:lnSpc>
              <a:buFont typeface="Wingdings" pitchFamily="2" charset="2"/>
              <a:buNone/>
            </a:pPr>
            <a:r>
              <a:rPr lang="zh-CN" altLang="en-US" sz="2800" b="1" dirty="0" smtClean="0">
                <a:solidFill>
                  <a:srgbClr val="0000CC"/>
                </a:solidFill>
                <a:effectLst>
                  <a:outerShdw blurRad="38100" dist="38100" dir="2700000" algn="tl">
                    <a:srgbClr val="000000">
                      <a:alpha val="43137"/>
                    </a:srgbClr>
                  </a:outerShdw>
                </a:effectLst>
              </a:rPr>
              <a:t>  </a:t>
            </a:r>
            <a:r>
              <a:rPr lang="en-US" altLang="zh-CN" sz="2800" b="1" dirty="0" smtClean="0">
                <a:solidFill>
                  <a:srgbClr val="0000CC"/>
                </a:solidFill>
                <a:effectLst>
                  <a:outerShdw blurRad="38100" dist="38100" dir="2700000" algn="tl">
                    <a:srgbClr val="000000">
                      <a:alpha val="43137"/>
                    </a:srgbClr>
                  </a:outerShdw>
                </a:effectLst>
              </a:rPr>
              <a:t>1</a:t>
            </a:r>
            <a:r>
              <a:rPr lang="zh-CN" altLang="en-US" sz="2800" b="1" dirty="0" smtClean="0">
                <a:solidFill>
                  <a:srgbClr val="0000CC"/>
                </a:solidFill>
                <a:effectLst>
                  <a:outerShdw blurRad="38100" dist="38100" dir="2700000" algn="tl">
                    <a:srgbClr val="000000">
                      <a:alpha val="43137"/>
                    </a:srgbClr>
                  </a:outerShdw>
                </a:effectLst>
              </a:rPr>
              <a:t>）逐步向前选择</a:t>
            </a:r>
            <a:endParaRPr lang="en-US" altLang="zh-CN" sz="2800" b="1" dirty="0" smtClean="0">
              <a:solidFill>
                <a:srgbClr val="0000CC"/>
              </a:solidFill>
              <a:effectLst>
                <a:outerShdw blurRad="38100" dist="38100" dir="2700000" algn="tl">
                  <a:srgbClr val="000000">
                    <a:alpha val="43137"/>
                  </a:srgbClr>
                </a:outerShdw>
              </a:effectLst>
            </a:endParaRPr>
          </a:p>
          <a:p>
            <a:pPr eaLnBrk="1" hangingPunct="1">
              <a:lnSpc>
                <a:spcPct val="150000"/>
              </a:lnSpc>
            </a:pPr>
            <a:r>
              <a:rPr lang="zh-CN" altLang="en-US" sz="2600" dirty="0" smtClean="0"/>
              <a:t>逐步向前选择方法是一种自下而上的搜索方法，它是由空属性集开始，依次</a:t>
            </a:r>
            <a:r>
              <a:rPr lang="zh-CN" altLang="en-US" sz="2600" b="1" dirty="0" smtClean="0"/>
              <a:t>从未入选的属性中选择一个属性</a:t>
            </a:r>
            <a:r>
              <a:rPr lang="zh-CN" altLang="en-US" sz="2600" dirty="0" smtClean="0"/>
              <a:t>，使它与</a:t>
            </a:r>
            <a:r>
              <a:rPr lang="zh-CN" altLang="en-US" sz="2600" b="1" dirty="0" smtClean="0"/>
              <a:t>已入选</a:t>
            </a:r>
            <a:r>
              <a:rPr lang="zh-CN" altLang="en-US" sz="2600" dirty="0" smtClean="0"/>
              <a:t>的属性组合在一起时所得的评价函数达到最大值（或最小值，依评价函数选取的不同，取最大或最小值），直到</a:t>
            </a:r>
            <a:r>
              <a:rPr lang="zh-CN" altLang="en-US" sz="2600" b="1" dirty="0" smtClean="0"/>
              <a:t>评价函数的值</a:t>
            </a:r>
            <a:r>
              <a:rPr lang="zh-CN" altLang="en-US" sz="2600" dirty="0" smtClean="0"/>
              <a:t>不再增加（或减小）时为止，亦或者达到指定的属性数为止。</a:t>
            </a:r>
            <a:endParaRPr lang="en-US" altLang="zh-CN" sz="2600" dirty="0" smtClean="0"/>
          </a:p>
        </p:txBody>
      </p:sp>
      <p:sp>
        <p:nvSpPr>
          <p:cNvPr id="112646" name="灯片编号占位符 4"/>
          <p:cNvSpPr txBox="1">
            <a:spLocks noGrp="1"/>
          </p:cNvSpPr>
          <p:nvPr/>
        </p:nvSpPr>
        <p:spPr bwMode="auto">
          <a:xfrm>
            <a:off x="8128800" y="5733931"/>
            <a:ext cx="609120" cy="520730"/>
          </a:xfrm>
          <a:prstGeom prst="rect">
            <a:avLst/>
          </a:prstGeom>
          <a:noFill/>
          <a:ln w="9525">
            <a:noFill/>
            <a:miter lim="800000"/>
            <a:headEnd/>
            <a:tailEnd/>
          </a:ln>
        </p:spPr>
        <p:txBody>
          <a:bodyPr lIns="91429" tIns="45715" rIns="91429" bIns="45715" anchor="ctr"/>
          <a:lstStyle/>
          <a:p>
            <a:pPr algn="ctr"/>
            <a:fld id="{0E1AAD12-7A6F-43E0-A37E-984E976844A2}" type="slidenum">
              <a:rPr lang="en-US" altLang="zh-CN" sz="1400" b="1">
                <a:solidFill>
                  <a:srgbClr val="FFFFFF"/>
                </a:solidFill>
              </a:rPr>
              <a:pPr algn="ctr"/>
              <a:t>62</a:t>
            </a:fld>
            <a:endParaRPr lang="en-US" altLang="zh-CN" sz="1400" b="1" dirty="0">
              <a:solidFill>
                <a:srgbClr val="FFFFFF"/>
              </a:solidFill>
            </a:endParaRPr>
          </a:p>
        </p:txBody>
      </p:sp>
      <p:sp>
        <p:nvSpPr>
          <p:cNvPr id="7" name="线形标注 1 6"/>
          <p:cNvSpPr/>
          <p:nvPr/>
        </p:nvSpPr>
        <p:spPr>
          <a:xfrm>
            <a:off x="3405601" y="374690"/>
            <a:ext cx="5054400" cy="1194876"/>
          </a:xfrm>
          <a:prstGeom prst="borderCallout1">
            <a:avLst>
              <a:gd name="adj1" fmla="val 100801"/>
              <a:gd name="adj2" fmla="val 50179"/>
              <a:gd name="adj3" fmla="val 272499"/>
              <a:gd name="adj4" fmla="val -8069"/>
            </a:avLst>
          </a:prstGeom>
          <a:solidFill>
            <a:srgbClr val="CCFF99"/>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83796" tIns="41898" rIns="83796" bIns="41898" anchor="ctr"/>
          <a:lstStyle/>
          <a:p>
            <a:pPr>
              <a:defRPr/>
            </a:pPr>
            <a:r>
              <a:rPr lang="zh-CN" altLang="en-US" sz="2200" b="1" dirty="0">
                <a:solidFill>
                  <a:schemeClr val="tx1"/>
                </a:solidFill>
              </a:rPr>
              <a:t>能够衡量哪组属性子集的分类效果最好，最能够代表全部的属性集合对样本的划分。</a:t>
            </a:r>
            <a:endParaRPr lang="zh-CN" altLang="en-US" b="1" dirty="0">
              <a:solidFill>
                <a:schemeClr val="tx1"/>
              </a:solidFill>
            </a:endParaRPr>
          </a:p>
        </p:txBody>
      </p:sp>
      <p:sp>
        <p:nvSpPr>
          <p:cNvPr id="8" name="矩形 7"/>
          <p:cNvSpPr/>
          <p:nvPr/>
        </p:nvSpPr>
        <p:spPr>
          <a:xfrm>
            <a:off x="374904" y="3633309"/>
            <a:ext cx="4082400" cy="5310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83796" tIns="41898" rIns="83796" bIns="41898" anchor="ctr"/>
          <a:lstStyle/>
          <a:p>
            <a:pPr algn="ctr">
              <a:defRPr/>
            </a:pPr>
            <a:endParaRPr lang="zh-CN" altLang="en-US"/>
          </a:p>
        </p:txBody>
      </p:sp>
    </p:spTree>
    <p:extLst>
      <p:ext uri="{BB962C8B-B14F-4D97-AF65-F5344CB8AC3E}">
        <p14:creationId xmlns:p14="http://schemas.microsoft.com/office/powerpoint/2010/main" val="1451957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内容占位符 2"/>
          <p:cNvSpPr>
            <a:spLocks noGrp="1"/>
          </p:cNvSpPr>
          <p:nvPr>
            <p:ph idx="1"/>
          </p:nvPr>
        </p:nvSpPr>
        <p:spPr>
          <a:xfrm>
            <a:off x="254918" y="2534568"/>
            <a:ext cx="8208963" cy="2550161"/>
          </a:xfrm>
        </p:spPr>
        <p:txBody>
          <a:bodyPr/>
          <a:lstStyle/>
          <a:p>
            <a:pPr eaLnBrk="1" hangingPunct="1">
              <a:lnSpc>
                <a:spcPct val="150000"/>
              </a:lnSpc>
            </a:pPr>
            <a:r>
              <a:rPr lang="zh-CN" altLang="en-US" sz="2600" dirty="0" smtClean="0"/>
              <a:t>这种算法的不足是：在算法中</a:t>
            </a:r>
            <a:r>
              <a:rPr lang="zh-CN" altLang="en-US" sz="2600" b="1" dirty="0" smtClean="0"/>
              <a:t>虽然考虑了所选属性与已入选属性之间的相关性</a:t>
            </a:r>
            <a:r>
              <a:rPr lang="zh-CN" altLang="en-US" sz="2600" dirty="0" smtClean="0"/>
              <a:t>，但却</a:t>
            </a:r>
            <a:r>
              <a:rPr lang="zh-CN" altLang="en-US" sz="2600" b="1" dirty="0" smtClean="0"/>
              <a:t>未考虑未入选属性之间的统计相关性</a:t>
            </a:r>
            <a:r>
              <a:rPr lang="zh-CN" altLang="en-US" sz="2600" dirty="0" smtClean="0"/>
              <a:t>，并且一旦某个属性已入选，即使由于后加入的属性使它变为多余，也无法再剔除。</a:t>
            </a:r>
          </a:p>
        </p:txBody>
      </p:sp>
      <p:sp>
        <p:nvSpPr>
          <p:cNvPr id="113669" name="灯片编号占位符 4"/>
          <p:cNvSpPr>
            <a:spLocks noGrp="1"/>
          </p:cNvSpPr>
          <p:nvPr>
            <p:ph type="sldNum" sz="quarter" idx="4294967295"/>
          </p:nvPr>
        </p:nvSpPr>
        <p:spPr bwMode="auto">
          <a:xfrm>
            <a:off x="7042150" y="6243638"/>
            <a:ext cx="1905000" cy="457200"/>
          </a:xfrm>
          <a:noFill/>
          <a:ln>
            <a:miter lim="800000"/>
            <a:headEnd/>
            <a:tailEnd/>
          </a:ln>
        </p:spPr>
        <p:txBody>
          <a:bodyPr wrap="square" numCol="1" anchorCtr="0" compatLnSpc="1">
            <a:prstTxWarp prst="textNoShape">
              <a:avLst/>
            </a:prstTxWarp>
          </a:bodyPr>
          <a:lstStyle/>
          <a:p>
            <a:fld id="{93BE3A00-CB54-4D71-880C-FE095285474D}" type="slidenum">
              <a:rPr lang="en-US" altLang="zh-CN" smtClean="0">
                <a:solidFill>
                  <a:srgbClr val="FFFFFF"/>
                </a:solidFill>
                <a:ea typeface="宋体" charset="-122"/>
              </a:rPr>
              <a:pPr/>
              <a:t>63</a:t>
            </a:fld>
            <a:endParaRPr lang="en-US" altLang="zh-CN" dirty="0" smtClean="0">
              <a:solidFill>
                <a:srgbClr val="FFFFFF"/>
              </a:solidFill>
              <a:ea typeface="宋体" charset="-122"/>
            </a:endParaRPr>
          </a:p>
        </p:txBody>
      </p:sp>
      <p:sp>
        <p:nvSpPr>
          <p:cNvPr id="5" name="内容占位符 2"/>
          <p:cNvSpPr txBox="1">
            <a:spLocks/>
          </p:cNvSpPr>
          <p:nvPr/>
        </p:nvSpPr>
        <p:spPr bwMode="auto">
          <a:xfrm>
            <a:off x="254919" y="888648"/>
            <a:ext cx="8208963" cy="25501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50000"/>
              </a:lnSpc>
              <a:spcBef>
                <a:spcPct val="20000"/>
              </a:spcBef>
              <a:spcAft>
                <a:spcPct val="0"/>
              </a:spcAft>
              <a:buClr>
                <a:schemeClr val="folHlink"/>
              </a:buClr>
              <a:buSzPct val="60000"/>
              <a:buFont typeface="Wingdings" pitchFamily="2" charset="2"/>
              <a:buChar char="n"/>
              <a:tabLst/>
              <a:defRPr/>
            </a:pP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如：</a:t>
            </a:r>
            <a:r>
              <a:rPr kumimoji="0" lang="zh-CN" altLang="en-US" sz="2600" b="1" i="0" u="none" strike="noStrike" kern="0" cap="none" spc="0" normalizeH="0" baseline="0" noProof="0" dirty="0" smtClean="0">
                <a:ln>
                  <a:noFill/>
                </a:ln>
                <a:solidFill>
                  <a:srgbClr val="C00000"/>
                </a:solidFill>
                <a:effectLst/>
                <a:uLnTx/>
                <a:uFillTx/>
                <a:latin typeface="+mn-lt"/>
                <a:ea typeface="+mn-ea"/>
                <a:cs typeface="+mn-cs"/>
              </a:rPr>
              <a:t>遗传算法</a:t>
            </a: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是一种基于生物进化论和分子遗传学的全局随机搜索算法。</a:t>
            </a:r>
          </a:p>
        </p:txBody>
      </p:sp>
    </p:spTree>
    <p:extLst>
      <p:ext uri="{BB962C8B-B14F-4D97-AF65-F5344CB8AC3E}">
        <p14:creationId xmlns:p14="http://schemas.microsoft.com/office/powerpoint/2010/main" val="174559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灯片编号占位符 6"/>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0A97A98B-BC98-49FD-8BA1-8300DD2070E0}" type="slidenum">
              <a:rPr lang="en-US" altLang="zh-CN" smtClean="0">
                <a:solidFill>
                  <a:srgbClr val="FFFFFF"/>
                </a:solidFill>
                <a:ea typeface="宋体" charset="-122"/>
              </a:rPr>
              <a:pPr/>
              <a:t>64</a:t>
            </a:fld>
            <a:endParaRPr lang="en-US" altLang="zh-CN" dirty="0" smtClean="0">
              <a:solidFill>
                <a:srgbClr val="FFFFFF"/>
              </a:solidFill>
              <a:ea typeface="宋体" charset="-122"/>
            </a:endParaRPr>
          </a:p>
        </p:txBody>
      </p:sp>
      <p:sp>
        <p:nvSpPr>
          <p:cNvPr id="114692" name="内容占位符 2"/>
          <p:cNvSpPr>
            <a:spLocks noGrp="1"/>
          </p:cNvSpPr>
          <p:nvPr>
            <p:ph sz="quarter" idx="4294967295"/>
          </p:nvPr>
        </p:nvSpPr>
        <p:spPr>
          <a:xfrm>
            <a:off x="193360" y="494275"/>
            <a:ext cx="8544560" cy="5303186"/>
          </a:xfrm>
        </p:spPr>
        <p:txBody>
          <a:bodyPr/>
          <a:lstStyle/>
          <a:p>
            <a:pPr eaLnBrk="1" hangingPunct="1">
              <a:lnSpc>
                <a:spcPct val="150000"/>
              </a:lnSpc>
              <a:buFont typeface="Wingdings" pitchFamily="2" charset="2"/>
              <a:buNone/>
            </a:pPr>
            <a:r>
              <a:rPr lang="zh-CN" altLang="en-US" sz="3000" b="1" dirty="0" smtClean="0">
                <a:solidFill>
                  <a:srgbClr val="0000CC"/>
                </a:solidFill>
              </a:rPr>
              <a:t>  </a:t>
            </a:r>
            <a:r>
              <a:rPr lang="en-US" altLang="zh-CN" sz="3000" b="1" dirty="0" smtClean="0">
                <a:solidFill>
                  <a:srgbClr val="0000CC"/>
                </a:solidFill>
              </a:rPr>
              <a:t>2</a:t>
            </a:r>
            <a:r>
              <a:rPr lang="zh-CN" altLang="en-US" sz="3000" b="1" dirty="0" smtClean="0">
                <a:solidFill>
                  <a:srgbClr val="0000CC"/>
                </a:solidFill>
              </a:rPr>
              <a:t>）逐步向后删除</a:t>
            </a:r>
            <a:endParaRPr lang="en-US" altLang="zh-CN" sz="3000" b="1" dirty="0" smtClean="0">
              <a:solidFill>
                <a:srgbClr val="0000CC"/>
              </a:solidFill>
            </a:endParaRPr>
          </a:p>
          <a:p>
            <a:pPr eaLnBrk="1" hangingPunct="1">
              <a:lnSpc>
                <a:spcPct val="150000"/>
              </a:lnSpc>
            </a:pPr>
            <a:r>
              <a:rPr lang="zh-CN" altLang="en-US" sz="2400" dirty="0" smtClean="0"/>
              <a:t>逐步向后删除是一种自上而下搜索的方法，它由</a:t>
            </a:r>
            <a:r>
              <a:rPr lang="zh-CN" altLang="en-US" sz="2400" b="1" dirty="0" smtClean="0"/>
              <a:t>整个属性集开始</a:t>
            </a:r>
            <a:r>
              <a:rPr lang="zh-CN" altLang="en-US" sz="2400" dirty="0" smtClean="0"/>
              <a:t>，在</a:t>
            </a:r>
            <a:r>
              <a:rPr lang="zh-CN" altLang="en-US" sz="2400" b="1" dirty="0" smtClean="0"/>
              <a:t>每一步删除掉在属性集中最坏的属性</a:t>
            </a:r>
            <a:r>
              <a:rPr lang="zh-CN" altLang="en-US" sz="2400" dirty="0" smtClean="0"/>
              <a:t>，评判属性好坏的准则是，如果剔除该属性后，属性集的评价函数达到最大（或最小）值，那么这个属性是最坏的。</a:t>
            </a:r>
            <a:endParaRPr lang="en-US" altLang="zh-CN" sz="2400" dirty="0" smtClean="0"/>
          </a:p>
          <a:p>
            <a:pPr eaLnBrk="1" hangingPunct="1">
              <a:lnSpc>
                <a:spcPct val="150000"/>
              </a:lnSpc>
            </a:pPr>
            <a:r>
              <a:rPr lang="zh-CN" altLang="en-US" sz="2200" dirty="0" smtClean="0"/>
              <a:t>如：</a:t>
            </a:r>
            <a:r>
              <a:rPr lang="zh-CN" altLang="en-US" sz="2200" b="1" dirty="0" smtClean="0">
                <a:solidFill>
                  <a:srgbClr val="C00000"/>
                </a:solidFill>
              </a:rPr>
              <a:t>粗糙集理论</a:t>
            </a:r>
            <a:r>
              <a:rPr lang="zh-CN" altLang="en-US" sz="2200" dirty="0" smtClean="0"/>
              <a:t>，利用定义的数据集合</a:t>
            </a:r>
            <a:r>
              <a:rPr lang="en-US" altLang="zh-CN" sz="2200" dirty="0" smtClean="0"/>
              <a:t>U</a:t>
            </a:r>
            <a:r>
              <a:rPr lang="zh-CN" altLang="en-US" sz="2200" dirty="0" smtClean="0"/>
              <a:t>上的等价关系对</a:t>
            </a:r>
            <a:r>
              <a:rPr lang="en-US" altLang="zh-CN" sz="2200" dirty="0" smtClean="0"/>
              <a:t>U</a:t>
            </a:r>
            <a:r>
              <a:rPr lang="zh-CN" altLang="en-US" sz="2200" dirty="0" smtClean="0"/>
              <a:t>进行划分，对于数据表来说，这种等价关系可以是某个属性，或者是几个属性的集合。因此，按照不同属性的组合就把数据表划分成不同的基本类，在这些基本类的基础上进一步求得最小约简集。</a:t>
            </a:r>
            <a:endParaRPr lang="en-US" altLang="zh-CN" sz="2200" dirty="0" smtClean="0"/>
          </a:p>
        </p:txBody>
      </p:sp>
      <p:sp>
        <p:nvSpPr>
          <p:cNvPr id="114694" name="灯片编号占位符 4"/>
          <p:cNvSpPr txBox="1">
            <a:spLocks noGrp="1"/>
          </p:cNvSpPr>
          <p:nvPr/>
        </p:nvSpPr>
        <p:spPr bwMode="auto">
          <a:xfrm>
            <a:off x="8128800" y="5733931"/>
            <a:ext cx="609120" cy="520730"/>
          </a:xfrm>
          <a:prstGeom prst="rect">
            <a:avLst/>
          </a:prstGeom>
          <a:noFill/>
          <a:ln w="9525">
            <a:noFill/>
            <a:miter lim="800000"/>
            <a:headEnd/>
            <a:tailEnd/>
          </a:ln>
        </p:spPr>
        <p:txBody>
          <a:bodyPr lIns="91429" tIns="45715" rIns="91429" bIns="45715" anchor="ctr"/>
          <a:lstStyle/>
          <a:p>
            <a:pPr algn="ctr"/>
            <a:fld id="{471B2CC1-403C-4847-B43D-1C2BDAD84F8B}" type="slidenum">
              <a:rPr lang="en-US" altLang="zh-CN" sz="1400" b="1">
                <a:solidFill>
                  <a:srgbClr val="FFFFFF"/>
                </a:solidFill>
              </a:rPr>
              <a:pPr algn="ctr"/>
              <a:t>64</a:t>
            </a:fld>
            <a:endParaRPr lang="en-US" altLang="zh-CN" sz="1400" b="1" dirty="0">
              <a:solidFill>
                <a:srgbClr val="FFFFFF"/>
              </a:solidFill>
            </a:endParaRPr>
          </a:p>
        </p:txBody>
      </p:sp>
    </p:spTree>
    <p:extLst>
      <p:ext uri="{BB962C8B-B14F-4D97-AF65-F5344CB8AC3E}">
        <p14:creationId xmlns:p14="http://schemas.microsoft.com/office/powerpoint/2010/main" val="23467769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内容占位符 2"/>
          <p:cNvSpPr>
            <a:spLocks noGrp="1"/>
          </p:cNvSpPr>
          <p:nvPr>
            <p:ph idx="1"/>
          </p:nvPr>
        </p:nvSpPr>
        <p:spPr>
          <a:xfrm>
            <a:off x="526810" y="481078"/>
            <a:ext cx="8312390" cy="5170422"/>
          </a:xfrm>
        </p:spPr>
        <p:txBody>
          <a:bodyPr>
            <a:normAutofit/>
          </a:bodyPr>
          <a:lstStyle/>
          <a:p>
            <a:pPr eaLnBrk="1" hangingPunct="1">
              <a:lnSpc>
                <a:spcPct val="150000"/>
              </a:lnSpc>
              <a:buFont typeface="Wingdings" pitchFamily="2" charset="2"/>
              <a:buNone/>
            </a:pPr>
            <a:r>
              <a:rPr lang="zh-CN" altLang="en-US" sz="3200" b="1" dirty="0" smtClean="0">
                <a:solidFill>
                  <a:srgbClr val="0000CC"/>
                </a:solidFill>
              </a:rPr>
              <a:t> </a:t>
            </a:r>
            <a:r>
              <a:rPr lang="en-US" altLang="zh-CN" sz="3200" b="1" dirty="0" smtClean="0">
                <a:solidFill>
                  <a:srgbClr val="0000CC"/>
                </a:solidFill>
              </a:rPr>
              <a:t>3</a:t>
            </a:r>
            <a:r>
              <a:rPr lang="zh-CN" altLang="en-US" sz="3200" b="1" dirty="0" smtClean="0">
                <a:solidFill>
                  <a:srgbClr val="0000CC"/>
                </a:solidFill>
              </a:rPr>
              <a:t>）逐步向前选择和逐步向后删除相结合</a:t>
            </a:r>
            <a:endParaRPr lang="en-US" altLang="zh-CN" sz="3200" b="1" dirty="0" smtClean="0">
              <a:solidFill>
                <a:srgbClr val="0000CC"/>
              </a:solidFill>
            </a:endParaRPr>
          </a:p>
          <a:p>
            <a:pPr eaLnBrk="1" hangingPunct="1">
              <a:lnSpc>
                <a:spcPct val="150000"/>
              </a:lnSpc>
            </a:pPr>
            <a:r>
              <a:rPr lang="zh-CN" altLang="en-US" sz="2600" dirty="0" smtClean="0"/>
              <a:t>向前选择和向后删除结合的方法则是将向前选择和向后删除方法结合在一起，</a:t>
            </a:r>
            <a:r>
              <a:rPr lang="zh-CN" altLang="en-US" sz="2600" b="1" dirty="0" smtClean="0"/>
              <a:t>每一步选择一个最好的属性</a:t>
            </a:r>
            <a:r>
              <a:rPr lang="zh-CN" altLang="en-US" sz="2600" dirty="0" smtClean="0"/>
              <a:t>，</a:t>
            </a:r>
            <a:r>
              <a:rPr lang="zh-CN" altLang="en-US" sz="2600" b="1" dirty="0" smtClean="0"/>
              <a:t>并在其剩余的属性中删除掉一个最坏的属性</a:t>
            </a:r>
            <a:r>
              <a:rPr lang="zh-CN" altLang="en-US" sz="2600" dirty="0" smtClean="0"/>
              <a:t>。</a:t>
            </a:r>
            <a:endParaRPr lang="en-US" altLang="zh-CN" sz="2600" dirty="0" smtClean="0"/>
          </a:p>
          <a:p>
            <a:pPr eaLnBrk="1" hangingPunct="1">
              <a:lnSpc>
                <a:spcPct val="150000"/>
              </a:lnSpc>
              <a:buFont typeface="Wingdings" pitchFamily="2" charset="2"/>
              <a:buChar char="p"/>
            </a:pPr>
            <a:r>
              <a:rPr lang="zh-CN" altLang="en-US" sz="2600" dirty="0" smtClean="0"/>
              <a:t>这两种方法也存在着与逐步向前选择方法相同的缺点。</a:t>
            </a:r>
          </a:p>
        </p:txBody>
      </p:sp>
      <p:sp>
        <p:nvSpPr>
          <p:cNvPr id="115715" name="日期占位符 3"/>
          <p:cNvSpPr>
            <a:spLocks noGrp="1"/>
          </p:cNvSpPr>
          <p:nvPr>
            <p:ph type="dt" sz="quarter" idx="4294967295"/>
          </p:nvPr>
        </p:nvSpPr>
        <p:spPr bwMode="auto">
          <a:xfrm>
            <a:off x="1162050" y="6243638"/>
            <a:ext cx="1905000" cy="457200"/>
          </a:xfrm>
          <a:noFill/>
          <a:ln>
            <a:miter lim="800000"/>
            <a:headEnd/>
            <a:tailEnd/>
          </a:ln>
        </p:spPr>
        <p:txBody>
          <a:bodyPr wrap="square" numCol="1" anchorCtr="0" compatLnSpc="1">
            <a:prstTxWarp prst="textNoShape">
              <a:avLst/>
            </a:prstTxWarp>
          </a:bodyPr>
          <a:lstStyle/>
          <a:p>
            <a:fld id="{D18239AD-3AB8-4656-BFDE-A870655D700B}" type="datetime1">
              <a:rPr lang="zh-CN" altLang="en-US" sz="1200" smtClean="0">
                <a:solidFill>
                  <a:schemeClr val="tx2"/>
                </a:solidFill>
                <a:ea typeface="宋体" charset="-122"/>
              </a:rPr>
              <a:pPr/>
              <a:t>2020/3/18</a:t>
            </a:fld>
            <a:endParaRPr lang="en-US" altLang="zh-CN" sz="1200" dirty="0" smtClean="0">
              <a:solidFill>
                <a:schemeClr val="tx2"/>
              </a:solidFill>
              <a:ea typeface="宋体" charset="-122"/>
            </a:endParaRPr>
          </a:p>
        </p:txBody>
      </p:sp>
      <p:sp>
        <p:nvSpPr>
          <p:cNvPr id="115716" name="灯片编号占位符 4"/>
          <p:cNvSpPr>
            <a:spLocks noGrp="1"/>
          </p:cNvSpPr>
          <p:nvPr>
            <p:ph type="sldNum" sz="quarter" idx="4294967295"/>
          </p:nvPr>
        </p:nvSpPr>
        <p:spPr bwMode="auto">
          <a:xfrm>
            <a:off x="7042150" y="6243638"/>
            <a:ext cx="1905000" cy="457200"/>
          </a:xfrm>
          <a:noFill/>
          <a:ln>
            <a:miter lim="800000"/>
            <a:headEnd/>
            <a:tailEnd/>
          </a:ln>
        </p:spPr>
        <p:txBody>
          <a:bodyPr wrap="square" numCol="1" anchorCtr="0" compatLnSpc="1">
            <a:prstTxWarp prst="textNoShape">
              <a:avLst/>
            </a:prstTxWarp>
          </a:bodyPr>
          <a:lstStyle/>
          <a:p>
            <a:fld id="{6E07898D-25FD-413B-A1E2-71F63D3C30DF}" type="slidenum">
              <a:rPr lang="en-US" altLang="zh-CN" smtClean="0">
                <a:solidFill>
                  <a:srgbClr val="FFFFFF"/>
                </a:solidFill>
                <a:ea typeface="宋体" charset="-122"/>
              </a:rPr>
              <a:pPr/>
              <a:t>65</a:t>
            </a:fld>
            <a:endParaRPr lang="en-US" altLang="zh-CN" dirty="0" smtClean="0">
              <a:solidFill>
                <a:srgbClr val="FFFFFF"/>
              </a:solidFill>
              <a:ea typeface="宋体" charset="-122"/>
            </a:endParaRPr>
          </a:p>
        </p:txBody>
      </p:sp>
    </p:spTree>
    <p:extLst>
      <p:ext uri="{BB962C8B-B14F-4D97-AF65-F5344CB8AC3E}">
        <p14:creationId xmlns:p14="http://schemas.microsoft.com/office/powerpoint/2010/main" val="14309083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2"/>
          </p:nvPr>
        </p:nvSpPr>
        <p:spPr>
          <a:noFill/>
          <a:ln>
            <a:miter lim="800000"/>
            <a:headEnd/>
            <a:tailEnd/>
          </a:ln>
        </p:spPr>
        <p:txBody>
          <a:bodyPr/>
          <a:lstStyle/>
          <a:p>
            <a:fld id="{43285404-0963-4E4D-AD0F-96F19588C260}" type="slidenum">
              <a:rPr lang="zh-CN" altLang="en-US">
                <a:ea typeface="宋体" charset="-122"/>
              </a:rPr>
              <a:pPr/>
              <a:t>66</a:t>
            </a:fld>
            <a:endParaRPr lang="en-US" altLang="zh-CN">
              <a:ea typeface="宋体" charset="-122"/>
            </a:endParaRPr>
          </a:p>
        </p:txBody>
      </p:sp>
      <p:sp>
        <p:nvSpPr>
          <p:cNvPr id="40988" name="Rectangle 29"/>
          <p:cNvSpPr>
            <a:spLocks noGrp="1" noChangeArrowheads="1"/>
          </p:cNvSpPr>
          <p:nvPr>
            <p:ph type="title" idx="4294967295"/>
          </p:nvPr>
        </p:nvSpPr>
        <p:spPr>
          <a:xfrm>
            <a:off x="374904" y="224481"/>
            <a:ext cx="7488238" cy="865188"/>
          </a:xfrm>
        </p:spPr>
        <p:txBody>
          <a:bodyPr>
            <a:normAutofit/>
          </a:bodyPr>
          <a:lstStyle/>
          <a:p>
            <a:pPr eaLnBrk="1" hangingPunct="1"/>
            <a:r>
              <a:rPr lang="en-US" altLang="zh-CN" sz="3200" b="1" dirty="0" smtClean="0">
                <a:solidFill>
                  <a:srgbClr val="0000CC"/>
                </a:solidFill>
                <a:ea typeface="宋体" charset="-122"/>
              </a:rPr>
              <a:t>4</a:t>
            </a:r>
            <a:r>
              <a:rPr lang="zh-CN" altLang="en-US" sz="3200" b="1" dirty="0" smtClean="0">
                <a:solidFill>
                  <a:srgbClr val="0000CC"/>
                </a:solidFill>
                <a:ea typeface="宋体" charset="-122"/>
              </a:rPr>
              <a:t>）决策树规约</a:t>
            </a:r>
          </a:p>
        </p:txBody>
      </p:sp>
      <p:sp>
        <p:nvSpPr>
          <p:cNvPr id="31" name="内容占位符 2"/>
          <p:cNvSpPr txBox="1">
            <a:spLocks/>
          </p:cNvSpPr>
          <p:nvPr/>
        </p:nvSpPr>
        <p:spPr bwMode="auto">
          <a:xfrm>
            <a:off x="374904" y="1561310"/>
            <a:ext cx="8208963" cy="35593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50000"/>
              </a:lnSpc>
              <a:spcBef>
                <a:spcPct val="20000"/>
              </a:spcBef>
              <a:spcAft>
                <a:spcPct val="0"/>
              </a:spcAft>
              <a:buClr>
                <a:schemeClr val="folHlink"/>
              </a:buClr>
              <a:buSzPct val="60000"/>
              <a:buFont typeface="Wingdings" pitchFamily="2" charset="2"/>
              <a:buChar char="n"/>
              <a:tabLst/>
              <a:defRPr/>
            </a:pP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在判定树的每个节点，算法选择“</a:t>
            </a:r>
            <a:r>
              <a:rPr kumimoji="0" lang="zh-CN" altLang="en-US" sz="2600" b="1" i="0" u="none" strike="noStrike" kern="0" cap="none" spc="0" normalizeH="0" baseline="0" noProof="0" dirty="0" smtClean="0">
                <a:ln>
                  <a:noFill/>
                </a:ln>
                <a:solidFill>
                  <a:schemeClr val="tx1"/>
                </a:solidFill>
                <a:effectLst/>
                <a:uLnTx/>
                <a:uFillTx/>
                <a:latin typeface="+mn-lt"/>
                <a:ea typeface="+mn-ea"/>
                <a:cs typeface="+mn-cs"/>
              </a:rPr>
              <a:t>最好</a:t>
            </a: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”的属性，将数据划分成类。</a:t>
            </a:r>
            <a:endParaRPr kumimoji="0" lang="en-US" altLang="zh-CN" sz="2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
                <a:schemeClr val="folHlink"/>
              </a:buClr>
              <a:buSzPct val="60000"/>
              <a:buFont typeface="Wingdings" pitchFamily="2" charset="2"/>
              <a:buChar char="n"/>
              <a:tabLst/>
              <a:defRPr/>
            </a:pPr>
            <a:r>
              <a:rPr kumimoji="0" lang="zh-CN" altLang="en-US" sz="2600" b="0" i="0" u="none" strike="noStrike" kern="0" cap="none" spc="0" normalizeH="0" baseline="0" noProof="0" dirty="0" smtClean="0">
                <a:ln>
                  <a:noFill/>
                </a:ln>
                <a:solidFill>
                  <a:schemeClr val="tx1"/>
                </a:solidFill>
                <a:effectLst/>
                <a:uLnTx/>
                <a:uFillTx/>
                <a:latin typeface="+mn-lt"/>
                <a:ea typeface="+mn-ea"/>
                <a:cs typeface="+mn-cs"/>
              </a:rPr>
              <a:t>当判定树归纳用于属性子集选择时，不出现在树中的所有属性假定是不相关的</a:t>
            </a:r>
            <a:endParaRPr kumimoji="0" lang="en-US" altLang="zh-CN" sz="2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
                <a:schemeClr val="folHlink"/>
              </a:buClr>
              <a:buSzPct val="60000"/>
              <a:buFont typeface="Wingdings" pitchFamily="2" charset="2"/>
              <a:buChar char="n"/>
              <a:tabLst/>
              <a:defRPr/>
            </a:pPr>
            <a:r>
              <a:rPr lang="zh-CN" altLang="en-US" sz="2600" b="1" kern="0" dirty="0" smtClean="0"/>
              <a:t>出现在判定树中的属性形成归约后的属性子集</a:t>
            </a:r>
            <a:endParaRPr kumimoji="0" lang="zh-CN" altLang="en-US" sz="2600" b="1" i="0" u="none" strike="noStrike" kern="0" cap="none" spc="0" normalizeH="0" baseline="0" noProof="0" dirty="0" smtClean="0">
              <a:ln>
                <a:noFill/>
              </a:ln>
              <a:solidFill>
                <a:schemeClr val="tx1"/>
              </a:solidFill>
              <a:effectLst/>
              <a:uLnTx/>
              <a:uFillTx/>
            </a:endParaRPr>
          </a:p>
        </p:txBody>
      </p:sp>
    </p:spTree>
    <p:extLst>
      <p:ext uri="{BB962C8B-B14F-4D97-AF65-F5344CB8AC3E}">
        <p14:creationId xmlns:p14="http://schemas.microsoft.com/office/powerpoint/2010/main" val="2692602157"/>
      </p:ext>
    </p:extLst>
  </p:cSld>
  <p:clrMapOvr>
    <a:masterClrMapping/>
  </p:clrMapOvr>
  <p:transition>
    <p:checke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2"/>
          </p:nvPr>
        </p:nvSpPr>
        <p:spPr>
          <a:noFill/>
          <a:ln>
            <a:miter lim="800000"/>
            <a:headEnd/>
            <a:tailEnd/>
          </a:ln>
        </p:spPr>
        <p:txBody>
          <a:bodyPr/>
          <a:lstStyle/>
          <a:p>
            <a:fld id="{43285404-0963-4E4D-AD0F-96F19588C260}" type="slidenum">
              <a:rPr lang="zh-CN" altLang="en-US">
                <a:ea typeface="宋体" charset="-122"/>
              </a:rPr>
              <a:pPr/>
              <a:t>67</a:t>
            </a:fld>
            <a:endParaRPr lang="en-US" altLang="zh-CN">
              <a:ea typeface="宋体" charset="-122"/>
            </a:endParaRPr>
          </a:p>
        </p:txBody>
      </p:sp>
      <p:sp>
        <p:nvSpPr>
          <p:cNvPr id="40963" name="Text Box 2"/>
          <p:cNvSpPr txBox="1">
            <a:spLocks noChangeArrowheads="1"/>
          </p:cNvSpPr>
          <p:nvPr/>
        </p:nvSpPr>
        <p:spPr bwMode="auto">
          <a:xfrm>
            <a:off x="4572000" y="1700213"/>
            <a:ext cx="4321175" cy="946150"/>
          </a:xfrm>
          <a:prstGeom prst="rect">
            <a:avLst/>
          </a:prstGeom>
          <a:noFill/>
          <a:ln w="9525">
            <a:noFill/>
            <a:miter lim="800000"/>
            <a:headEnd/>
            <a:tailEnd/>
          </a:ln>
          <a:effectLst/>
        </p:spPr>
        <p:txBody>
          <a:bodyPr>
            <a:spAutoFit/>
          </a:bodyPr>
          <a:lstStyle/>
          <a:p>
            <a:pPr eaLnBrk="0" hangingPunct="0">
              <a:spcBef>
                <a:spcPct val="0"/>
              </a:spcBef>
              <a:buClrTx/>
              <a:buSzTx/>
              <a:buFontTx/>
              <a:buNone/>
            </a:pPr>
            <a:r>
              <a:rPr lang="zh-CN" altLang="en-US" sz="2800" b="1" dirty="0"/>
              <a:t>出现在决策树中的属性构成最后的属性子集</a:t>
            </a:r>
          </a:p>
        </p:txBody>
      </p:sp>
      <p:sp>
        <p:nvSpPr>
          <p:cNvPr id="40964" name="Text Box 3"/>
          <p:cNvSpPr txBox="1">
            <a:spLocks noChangeArrowheads="1"/>
          </p:cNvSpPr>
          <p:nvPr/>
        </p:nvSpPr>
        <p:spPr bwMode="auto">
          <a:xfrm>
            <a:off x="531813" y="1271271"/>
            <a:ext cx="2954655" cy="738664"/>
          </a:xfrm>
          <a:prstGeom prst="rect">
            <a:avLst/>
          </a:prstGeom>
          <a:noFill/>
          <a:ln w="9525">
            <a:noFill/>
            <a:miter lim="800000"/>
            <a:headEnd/>
            <a:tailEnd/>
          </a:ln>
          <a:effectLst/>
        </p:spPr>
        <p:txBody>
          <a:bodyPr wrap="none">
            <a:spAutoFit/>
          </a:bodyPr>
          <a:lstStyle/>
          <a:p>
            <a:pPr eaLnBrk="0" hangingPunct="0">
              <a:spcBef>
                <a:spcPct val="0"/>
              </a:spcBef>
              <a:buClrTx/>
              <a:buSzTx/>
              <a:buFontTx/>
              <a:buNone/>
            </a:pPr>
            <a:r>
              <a:rPr lang="zh-CN" altLang="en-US" sz="2400" dirty="0"/>
              <a:t>最初的属性集合</a:t>
            </a:r>
            <a:r>
              <a:rPr lang="en-US" altLang="zh-CN" sz="2400" dirty="0"/>
              <a:t>:</a:t>
            </a:r>
          </a:p>
          <a:p>
            <a:pPr eaLnBrk="0" hangingPunct="0">
              <a:spcBef>
                <a:spcPct val="0"/>
              </a:spcBef>
              <a:buClrTx/>
              <a:buSzTx/>
              <a:buFontTx/>
              <a:buNone/>
            </a:pPr>
            <a:r>
              <a:rPr lang="en-US" altLang="zh-CN" dirty="0"/>
              <a:t>{A1, A2, A3, A4, A5, A6}</a:t>
            </a:r>
          </a:p>
        </p:txBody>
      </p:sp>
      <p:sp>
        <p:nvSpPr>
          <p:cNvPr id="40965" name="Rectangle 4"/>
          <p:cNvSpPr>
            <a:spLocks noChangeArrowheads="1"/>
          </p:cNvSpPr>
          <p:nvPr/>
        </p:nvSpPr>
        <p:spPr bwMode="auto">
          <a:xfrm>
            <a:off x="3200400" y="2598738"/>
            <a:ext cx="865188" cy="519112"/>
          </a:xfrm>
          <a:prstGeom prst="rect">
            <a:avLst/>
          </a:prstGeom>
          <a:noFill/>
          <a:ln w="9525">
            <a:solidFill>
              <a:schemeClr val="tx1"/>
            </a:solidFill>
            <a:miter lim="800000"/>
            <a:headEnd/>
            <a:tailEnd/>
          </a:ln>
          <a:effectLst/>
        </p:spPr>
        <p:txBody>
          <a:bodyPr wrap="none" anchor="ctr"/>
          <a:lstStyle/>
          <a:p>
            <a:endParaRPr lang="zh-CN" altLang="en-US"/>
          </a:p>
        </p:txBody>
      </p:sp>
      <p:sp>
        <p:nvSpPr>
          <p:cNvPr id="40966" name="Text Box 5"/>
          <p:cNvSpPr txBox="1">
            <a:spLocks noChangeArrowheads="1"/>
          </p:cNvSpPr>
          <p:nvPr/>
        </p:nvSpPr>
        <p:spPr bwMode="auto">
          <a:xfrm>
            <a:off x="3282950" y="2619375"/>
            <a:ext cx="882650" cy="457200"/>
          </a:xfrm>
          <a:prstGeom prst="rect">
            <a:avLst/>
          </a:prstGeom>
          <a:noFill/>
          <a:ln w="9525">
            <a:noFill/>
            <a:miter lim="800000"/>
            <a:headEnd/>
            <a:tailEnd/>
          </a:ln>
          <a:effectLst/>
        </p:spPr>
        <p:txBody>
          <a:bodyPr>
            <a:spAutoFit/>
          </a:bodyPr>
          <a:lstStyle/>
          <a:p>
            <a:pPr eaLnBrk="0" hangingPunct="0">
              <a:spcBef>
                <a:spcPct val="0"/>
              </a:spcBef>
              <a:buClrTx/>
              <a:buSzTx/>
              <a:buFontTx/>
              <a:buNone/>
            </a:pPr>
            <a:r>
              <a:rPr lang="en-US" altLang="zh-CN"/>
              <a:t>A4 ?</a:t>
            </a:r>
          </a:p>
        </p:txBody>
      </p:sp>
      <p:sp>
        <p:nvSpPr>
          <p:cNvPr id="40967" name="Rectangle 6"/>
          <p:cNvSpPr>
            <a:spLocks noChangeArrowheads="1"/>
          </p:cNvSpPr>
          <p:nvPr/>
        </p:nvSpPr>
        <p:spPr bwMode="auto">
          <a:xfrm>
            <a:off x="1781175" y="3616325"/>
            <a:ext cx="777875" cy="519113"/>
          </a:xfrm>
          <a:prstGeom prst="rect">
            <a:avLst/>
          </a:prstGeom>
          <a:noFill/>
          <a:ln w="9525">
            <a:solidFill>
              <a:schemeClr val="tx1"/>
            </a:solidFill>
            <a:miter lim="800000"/>
            <a:headEnd/>
            <a:tailEnd/>
          </a:ln>
          <a:effectLst/>
        </p:spPr>
        <p:txBody>
          <a:bodyPr wrap="none" anchor="ctr"/>
          <a:lstStyle/>
          <a:p>
            <a:endParaRPr lang="zh-CN" altLang="en-US"/>
          </a:p>
        </p:txBody>
      </p:sp>
      <p:sp>
        <p:nvSpPr>
          <p:cNvPr id="40968" name="Rectangle 7"/>
          <p:cNvSpPr>
            <a:spLocks noChangeArrowheads="1"/>
          </p:cNvSpPr>
          <p:nvPr/>
        </p:nvSpPr>
        <p:spPr bwMode="auto">
          <a:xfrm>
            <a:off x="4600575" y="3551238"/>
            <a:ext cx="808038" cy="547687"/>
          </a:xfrm>
          <a:prstGeom prst="rect">
            <a:avLst/>
          </a:prstGeom>
          <a:noFill/>
          <a:ln w="9525">
            <a:solidFill>
              <a:schemeClr val="tx1"/>
            </a:solidFill>
            <a:miter lim="800000"/>
            <a:headEnd/>
            <a:tailEnd/>
          </a:ln>
          <a:effectLst/>
        </p:spPr>
        <p:txBody>
          <a:bodyPr wrap="none" anchor="ctr"/>
          <a:lstStyle/>
          <a:p>
            <a:endParaRPr lang="zh-CN" altLang="en-US"/>
          </a:p>
        </p:txBody>
      </p:sp>
      <p:sp>
        <p:nvSpPr>
          <p:cNvPr id="40969" name="Text Box 8"/>
          <p:cNvSpPr txBox="1">
            <a:spLocks noChangeArrowheads="1"/>
          </p:cNvSpPr>
          <p:nvPr/>
        </p:nvSpPr>
        <p:spPr bwMode="auto">
          <a:xfrm>
            <a:off x="1779588" y="3643313"/>
            <a:ext cx="692150" cy="457200"/>
          </a:xfrm>
          <a:prstGeom prst="rect">
            <a:avLst/>
          </a:prstGeom>
          <a:noFill/>
          <a:ln w="9525">
            <a:noFill/>
            <a:miter lim="800000"/>
            <a:headEnd/>
            <a:tailEnd/>
          </a:ln>
          <a:effectLst/>
        </p:spPr>
        <p:txBody>
          <a:bodyPr wrap="none">
            <a:spAutoFit/>
          </a:bodyPr>
          <a:lstStyle/>
          <a:p>
            <a:pPr eaLnBrk="0" hangingPunct="0">
              <a:spcBef>
                <a:spcPct val="0"/>
              </a:spcBef>
              <a:buClrTx/>
              <a:buSzTx/>
              <a:buFontTx/>
              <a:buNone/>
            </a:pPr>
            <a:r>
              <a:rPr lang="en-US" altLang="zh-CN"/>
              <a:t>A1?</a:t>
            </a:r>
          </a:p>
        </p:txBody>
      </p:sp>
      <p:sp>
        <p:nvSpPr>
          <p:cNvPr id="40970" name="Text Box 9"/>
          <p:cNvSpPr txBox="1">
            <a:spLocks noChangeArrowheads="1"/>
          </p:cNvSpPr>
          <p:nvPr/>
        </p:nvSpPr>
        <p:spPr bwMode="auto">
          <a:xfrm>
            <a:off x="4624388" y="3614738"/>
            <a:ext cx="692150" cy="457200"/>
          </a:xfrm>
          <a:prstGeom prst="rect">
            <a:avLst/>
          </a:prstGeom>
          <a:noFill/>
          <a:ln w="9525">
            <a:noFill/>
            <a:miter lim="800000"/>
            <a:headEnd/>
            <a:tailEnd/>
          </a:ln>
          <a:effectLst/>
        </p:spPr>
        <p:txBody>
          <a:bodyPr wrap="none">
            <a:spAutoFit/>
          </a:bodyPr>
          <a:lstStyle/>
          <a:p>
            <a:pPr eaLnBrk="0" hangingPunct="0">
              <a:spcBef>
                <a:spcPct val="0"/>
              </a:spcBef>
              <a:buClrTx/>
              <a:buSzTx/>
              <a:buFontTx/>
              <a:buNone/>
            </a:pPr>
            <a:r>
              <a:rPr lang="en-US" altLang="zh-CN"/>
              <a:t>A6?</a:t>
            </a:r>
          </a:p>
        </p:txBody>
      </p:sp>
      <p:sp>
        <p:nvSpPr>
          <p:cNvPr id="40971" name="Oval 10"/>
          <p:cNvSpPr>
            <a:spLocks noChangeArrowheads="1"/>
          </p:cNvSpPr>
          <p:nvPr/>
        </p:nvSpPr>
        <p:spPr bwMode="auto">
          <a:xfrm>
            <a:off x="762000" y="4935538"/>
            <a:ext cx="1139825" cy="606425"/>
          </a:xfrm>
          <a:prstGeom prst="ellipse">
            <a:avLst/>
          </a:prstGeom>
          <a:noFill/>
          <a:ln w="9525">
            <a:solidFill>
              <a:schemeClr val="accent1"/>
            </a:solidFill>
            <a:round/>
            <a:headEnd/>
            <a:tailEnd/>
          </a:ln>
          <a:effectLst/>
        </p:spPr>
        <p:txBody>
          <a:bodyPr wrap="none" anchor="ctr"/>
          <a:lstStyle/>
          <a:p>
            <a:endParaRPr lang="zh-CN" altLang="en-US"/>
          </a:p>
        </p:txBody>
      </p:sp>
      <p:sp>
        <p:nvSpPr>
          <p:cNvPr id="40972" name="Text Box 11"/>
          <p:cNvSpPr txBox="1">
            <a:spLocks noChangeArrowheads="1"/>
          </p:cNvSpPr>
          <p:nvPr/>
        </p:nvSpPr>
        <p:spPr bwMode="auto">
          <a:xfrm>
            <a:off x="828675" y="5030788"/>
            <a:ext cx="1073150" cy="457200"/>
          </a:xfrm>
          <a:prstGeom prst="rect">
            <a:avLst/>
          </a:prstGeom>
          <a:noFill/>
          <a:ln w="9525">
            <a:noFill/>
            <a:miter lim="800000"/>
            <a:headEnd/>
            <a:tailEnd/>
          </a:ln>
          <a:effectLst/>
        </p:spPr>
        <p:txBody>
          <a:bodyPr wrap="none">
            <a:spAutoFit/>
          </a:bodyPr>
          <a:lstStyle/>
          <a:p>
            <a:pPr eaLnBrk="0" hangingPunct="0">
              <a:spcBef>
                <a:spcPct val="0"/>
              </a:spcBef>
              <a:buClrTx/>
              <a:buSzTx/>
              <a:buFontTx/>
              <a:buNone/>
            </a:pPr>
            <a:r>
              <a:rPr lang="en-US" altLang="zh-CN"/>
              <a:t>Class 1</a:t>
            </a:r>
          </a:p>
        </p:txBody>
      </p:sp>
      <p:sp>
        <p:nvSpPr>
          <p:cNvPr id="40973" name="Rectangle 12"/>
          <p:cNvSpPr>
            <a:spLocks noChangeArrowheads="1"/>
          </p:cNvSpPr>
          <p:nvPr/>
        </p:nvSpPr>
        <p:spPr bwMode="auto">
          <a:xfrm>
            <a:off x="2446338" y="4983163"/>
            <a:ext cx="1073150" cy="457200"/>
          </a:xfrm>
          <a:prstGeom prst="rect">
            <a:avLst/>
          </a:prstGeom>
          <a:noFill/>
          <a:ln w="9525">
            <a:noFill/>
            <a:miter lim="800000"/>
            <a:headEnd/>
            <a:tailEnd/>
          </a:ln>
          <a:effectLst/>
        </p:spPr>
        <p:txBody>
          <a:bodyPr wrap="none">
            <a:spAutoFit/>
          </a:bodyPr>
          <a:lstStyle/>
          <a:p>
            <a:pPr eaLnBrk="0" hangingPunct="0">
              <a:spcBef>
                <a:spcPct val="0"/>
              </a:spcBef>
              <a:buClrTx/>
              <a:buSzTx/>
              <a:buFontTx/>
              <a:buNone/>
            </a:pPr>
            <a:r>
              <a:rPr lang="en-US" altLang="zh-CN"/>
              <a:t>Class 2</a:t>
            </a:r>
          </a:p>
        </p:txBody>
      </p:sp>
      <p:sp>
        <p:nvSpPr>
          <p:cNvPr id="40974" name="Rectangle 13"/>
          <p:cNvSpPr>
            <a:spLocks noChangeArrowheads="1"/>
          </p:cNvSpPr>
          <p:nvPr/>
        </p:nvSpPr>
        <p:spPr bwMode="auto">
          <a:xfrm>
            <a:off x="3973513" y="5024438"/>
            <a:ext cx="1073150" cy="457200"/>
          </a:xfrm>
          <a:prstGeom prst="rect">
            <a:avLst/>
          </a:prstGeom>
          <a:noFill/>
          <a:ln w="9525">
            <a:noFill/>
            <a:miter lim="800000"/>
            <a:headEnd/>
            <a:tailEnd/>
          </a:ln>
          <a:effectLst/>
        </p:spPr>
        <p:txBody>
          <a:bodyPr wrap="none">
            <a:spAutoFit/>
          </a:bodyPr>
          <a:lstStyle/>
          <a:p>
            <a:pPr eaLnBrk="0" hangingPunct="0">
              <a:spcBef>
                <a:spcPct val="0"/>
              </a:spcBef>
              <a:buClrTx/>
              <a:buSzTx/>
              <a:buFontTx/>
              <a:buNone/>
            </a:pPr>
            <a:r>
              <a:rPr lang="en-US" altLang="zh-CN"/>
              <a:t>Class 1</a:t>
            </a:r>
          </a:p>
        </p:txBody>
      </p:sp>
      <p:sp>
        <p:nvSpPr>
          <p:cNvPr id="40975" name="Rectangle 14"/>
          <p:cNvSpPr>
            <a:spLocks noChangeArrowheads="1"/>
          </p:cNvSpPr>
          <p:nvPr/>
        </p:nvSpPr>
        <p:spPr bwMode="auto">
          <a:xfrm>
            <a:off x="5375275" y="4954588"/>
            <a:ext cx="1073150" cy="457200"/>
          </a:xfrm>
          <a:prstGeom prst="rect">
            <a:avLst/>
          </a:prstGeom>
          <a:noFill/>
          <a:ln w="9525">
            <a:noFill/>
            <a:miter lim="800000"/>
            <a:headEnd/>
            <a:tailEnd/>
          </a:ln>
          <a:effectLst/>
        </p:spPr>
        <p:txBody>
          <a:bodyPr wrap="none">
            <a:spAutoFit/>
          </a:bodyPr>
          <a:lstStyle/>
          <a:p>
            <a:pPr eaLnBrk="0" hangingPunct="0">
              <a:spcBef>
                <a:spcPct val="0"/>
              </a:spcBef>
              <a:buClrTx/>
              <a:buSzTx/>
              <a:buFontTx/>
              <a:buNone/>
            </a:pPr>
            <a:r>
              <a:rPr lang="en-US" altLang="zh-CN"/>
              <a:t>Class 2</a:t>
            </a:r>
          </a:p>
        </p:txBody>
      </p:sp>
      <p:sp>
        <p:nvSpPr>
          <p:cNvPr id="40976" name="Oval 15"/>
          <p:cNvSpPr>
            <a:spLocks noChangeArrowheads="1"/>
          </p:cNvSpPr>
          <p:nvPr/>
        </p:nvSpPr>
        <p:spPr bwMode="auto">
          <a:xfrm>
            <a:off x="2371725" y="4929188"/>
            <a:ext cx="1139825" cy="606425"/>
          </a:xfrm>
          <a:prstGeom prst="ellipse">
            <a:avLst/>
          </a:prstGeom>
          <a:noFill/>
          <a:ln w="9525">
            <a:solidFill>
              <a:schemeClr val="tx2"/>
            </a:solidFill>
            <a:round/>
            <a:headEnd/>
            <a:tailEnd/>
          </a:ln>
          <a:effectLst/>
        </p:spPr>
        <p:txBody>
          <a:bodyPr wrap="none" anchor="ctr"/>
          <a:lstStyle/>
          <a:p>
            <a:endParaRPr lang="zh-CN" altLang="en-US"/>
          </a:p>
        </p:txBody>
      </p:sp>
      <p:sp>
        <p:nvSpPr>
          <p:cNvPr id="40977" name="Oval 16"/>
          <p:cNvSpPr>
            <a:spLocks noChangeArrowheads="1"/>
          </p:cNvSpPr>
          <p:nvPr/>
        </p:nvSpPr>
        <p:spPr bwMode="auto">
          <a:xfrm>
            <a:off x="3944938" y="4943475"/>
            <a:ext cx="1139825" cy="606425"/>
          </a:xfrm>
          <a:prstGeom prst="ellipse">
            <a:avLst/>
          </a:prstGeom>
          <a:noFill/>
          <a:ln w="9525">
            <a:solidFill>
              <a:schemeClr val="accent1"/>
            </a:solidFill>
            <a:round/>
            <a:headEnd/>
            <a:tailEnd/>
          </a:ln>
          <a:effectLst/>
        </p:spPr>
        <p:txBody>
          <a:bodyPr wrap="none" anchor="ctr"/>
          <a:lstStyle/>
          <a:p>
            <a:endParaRPr lang="zh-CN" altLang="en-US"/>
          </a:p>
        </p:txBody>
      </p:sp>
      <p:sp>
        <p:nvSpPr>
          <p:cNvPr id="40978" name="Oval 17"/>
          <p:cNvSpPr>
            <a:spLocks noChangeArrowheads="1"/>
          </p:cNvSpPr>
          <p:nvPr/>
        </p:nvSpPr>
        <p:spPr bwMode="auto">
          <a:xfrm>
            <a:off x="5272088" y="4899025"/>
            <a:ext cx="1139825" cy="606425"/>
          </a:xfrm>
          <a:prstGeom prst="ellipse">
            <a:avLst/>
          </a:prstGeom>
          <a:noFill/>
          <a:ln w="9525">
            <a:solidFill>
              <a:schemeClr val="tx2"/>
            </a:solidFill>
            <a:round/>
            <a:headEnd/>
            <a:tailEnd/>
          </a:ln>
          <a:effectLst/>
        </p:spPr>
        <p:txBody>
          <a:bodyPr wrap="none" anchor="ctr"/>
          <a:lstStyle/>
          <a:p>
            <a:endParaRPr lang="zh-CN" altLang="en-US"/>
          </a:p>
        </p:txBody>
      </p:sp>
      <p:sp>
        <p:nvSpPr>
          <p:cNvPr id="40979" name="Line 18"/>
          <p:cNvSpPr>
            <a:spLocks noChangeShapeType="1"/>
          </p:cNvSpPr>
          <p:nvPr/>
        </p:nvSpPr>
        <p:spPr bwMode="auto">
          <a:xfrm flipH="1">
            <a:off x="2162175" y="3132138"/>
            <a:ext cx="1414463" cy="476250"/>
          </a:xfrm>
          <a:prstGeom prst="line">
            <a:avLst/>
          </a:prstGeom>
          <a:noFill/>
          <a:ln w="9525">
            <a:solidFill>
              <a:schemeClr val="tx1"/>
            </a:solidFill>
            <a:round/>
            <a:headEnd/>
            <a:tailEnd/>
          </a:ln>
          <a:effectLst/>
        </p:spPr>
        <p:txBody>
          <a:bodyPr wrap="none" anchor="ctr"/>
          <a:lstStyle/>
          <a:p>
            <a:endParaRPr lang="zh-CN" altLang="en-US"/>
          </a:p>
        </p:txBody>
      </p:sp>
      <p:sp>
        <p:nvSpPr>
          <p:cNvPr id="40980" name="Line 19"/>
          <p:cNvSpPr>
            <a:spLocks noChangeShapeType="1"/>
          </p:cNvSpPr>
          <p:nvPr/>
        </p:nvSpPr>
        <p:spPr bwMode="auto">
          <a:xfrm>
            <a:off x="3590925" y="3132138"/>
            <a:ext cx="1355725" cy="403225"/>
          </a:xfrm>
          <a:prstGeom prst="line">
            <a:avLst/>
          </a:prstGeom>
          <a:noFill/>
          <a:ln w="9525">
            <a:solidFill>
              <a:schemeClr val="tx1"/>
            </a:solidFill>
            <a:round/>
            <a:headEnd/>
            <a:tailEnd/>
          </a:ln>
          <a:effectLst/>
        </p:spPr>
        <p:txBody>
          <a:bodyPr wrap="none" anchor="ctr"/>
          <a:lstStyle/>
          <a:p>
            <a:endParaRPr lang="zh-CN" altLang="en-US"/>
          </a:p>
        </p:txBody>
      </p:sp>
      <p:sp>
        <p:nvSpPr>
          <p:cNvPr id="40981" name="Line 20"/>
          <p:cNvSpPr>
            <a:spLocks noChangeShapeType="1"/>
          </p:cNvSpPr>
          <p:nvPr/>
        </p:nvSpPr>
        <p:spPr bwMode="auto">
          <a:xfrm flipH="1">
            <a:off x="1339850" y="4141788"/>
            <a:ext cx="808038" cy="779462"/>
          </a:xfrm>
          <a:prstGeom prst="line">
            <a:avLst/>
          </a:prstGeom>
          <a:noFill/>
          <a:ln w="9525">
            <a:solidFill>
              <a:schemeClr val="tx1"/>
            </a:solidFill>
            <a:round/>
            <a:headEnd/>
            <a:tailEnd/>
          </a:ln>
          <a:effectLst/>
        </p:spPr>
        <p:txBody>
          <a:bodyPr wrap="none" anchor="ctr"/>
          <a:lstStyle/>
          <a:p>
            <a:endParaRPr lang="zh-CN" altLang="en-US"/>
          </a:p>
        </p:txBody>
      </p:sp>
      <p:sp>
        <p:nvSpPr>
          <p:cNvPr id="40982" name="Line 21"/>
          <p:cNvSpPr>
            <a:spLocks noChangeShapeType="1"/>
          </p:cNvSpPr>
          <p:nvPr/>
        </p:nvSpPr>
        <p:spPr bwMode="auto">
          <a:xfrm>
            <a:off x="2147888" y="4141788"/>
            <a:ext cx="763587" cy="793750"/>
          </a:xfrm>
          <a:prstGeom prst="line">
            <a:avLst/>
          </a:prstGeom>
          <a:noFill/>
          <a:ln w="9525">
            <a:solidFill>
              <a:schemeClr val="tx1"/>
            </a:solidFill>
            <a:round/>
            <a:headEnd/>
            <a:tailEnd/>
          </a:ln>
          <a:effectLst/>
        </p:spPr>
        <p:txBody>
          <a:bodyPr wrap="none" anchor="ctr"/>
          <a:lstStyle/>
          <a:p>
            <a:endParaRPr lang="zh-CN" altLang="en-US"/>
          </a:p>
        </p:txBody>
      </p:sp>
      <p:sp>
        <p:nvSpPr>
          <p:cNvPr id="40983" name="Line 22"/>
          <p:cNvSpPr>
            <a:spLocks noChangeShapeType="1"/>
          </p:cNvSpPr>
          <p:nvPr/>
        </p:nvSpPr>
        <p:spPr bwMode="auto">
          <a:xfrm flipH="1">
            <a:off x="4498975" y="4113213"/>
            <a:ext cx="504825" cy="836612"/>
          </a:xfrm>
          <a:prstGeom prst="line">
            <a:avLst/>
          </a:prstGeom>
          <a:noFill/>
          <a:ln w="9525">
            <a:solidFill>
              <a:schemeClr val="tx1"/>
            </a:solidFill>
            <a:round/>
            <a:headEnd/>
            <a:tailEnd/>
          </a:ln>
          <a:effectLst/>
        </p:spPr>
        <p:txBody>
          <a:bodyPr wrap="none" anchor="ctr"/>
          <a:lstStyle/>
          <a:p>
            <a:endParaRPr lang="zh-CN" altLang="en-US"/>
          </a:p>
        </p:txBody>
      </p:sp>
      <p:sp>
        <p:nvSpPr>
          <p:cNvPr id="40984" name="Line 23"/>
          <p:cNvSpPr>
            <a:spLocks noChangeShapeType="1"/>
          </p:cNvSpPr>
          <p:nvPr/>
        </p:nvSpPr>
        <p:spPr bwMode="auto">
          <a:xfrm>
            <a:off x="5033963" y="4098925"/>
            <a:ext cx="808037" cy="793750"/>
          </a:xfrm>
          <a:prstGeom prst="line">
            <a:avLst/>
          </a:prstGeom>
          <a:noFill/>
          <a:ln w="9525">
            <a:solidFill>
              <a:schemeClr val="tx1"/>
            </a:solidFill>
            <a:round/>
            <a:headEnd/>
            <a:tailEnd/>
          </a:ln>
          <a:effectLst/>
        </p:spPr>
        <p:txBody>
          <a:bodyPr wrap="none" anchor="ctr"/>
          <a:lstStyle/>
          <a:p>
            <a:endParaRPr lang="zh-CN" altLang="en-US"/>
          </a:p>
        </p:txBody>
      </p:sp>
      <p:sp>
        <p:nvSpPr>
          <p:cNvPr id="40985" name="Text Box 24"/>
          <p:cNvSpPr txBox="1">
            <a:spLocks noChangeArrowheads="1"/>
          </p:cNvSpPr>
          <p:nvPr/>
        </p:nvSpPr>
        <p:spPr bwMode="auto">
          <a:xfrm>
            <a:off x="34925" y="5678488"/>
            <a:ext cx="184150" cy="457200"/>
          </a:xfrm>
          <a:prstGeom prst="rect">
            <a:avLst/>
          </a:prstGeom>
          <a:noFill/>
          <a:ln w="9525">
            <a:noFill/>
            <a:miter lim="800000"/>
            <a:headEnd/>
            <a:tailEnd/>
          </a:ln>
          <a:effectLst/>
        </p:spPr>
        <p:txBody>
          <a:bodyPr wrap="none">
            <a:spAutoFit/>
          </a:bodyPr>
          <a:lstStyle/>
          <a:p>
            <a:pPr eaLnBrk="0" hangingPunct="0">
              <a:spcBef>
                <a:spcPct val="0"/>
              </a:spcBef>
              <a:buClrTx/>
              <a:buSzTx/>
              <a:buFontTx/>
              <a:buNone/>
            </a:pPr>
            <a:endParaRPr lang="zh-CN" altLang="en-US"/>
          </a:p>
        </p:txBody>
      </p:sp>
      <p:grpSp>
        <p:nvGrpSpPr>
          <p:cNvPr id="2" name="Group 25"/>
          <p:cNvGrpSpPr>
            <a:grpSpLocks/>
          </p:cNvGrpSpPr>
          <p:nvPr/>
        </p:nvGrpSpPr>
        <p:grpSpPr bwMode="auto">
          <a:xfrm>
            <a:off x="98425" y="5810250"/>
            <a:ext cx="652463" cy="366713"/>
            <a:chOff x="491" y="3660"/>
            <a:chExt cx="411" cy="231"/>
          </a:xfrm>
        </p:grpSpPr>
        <p:sp>
          <p:nvSpPr>
            <p:cNvPr id="40989" name="Line 26"/>
            <p:cNvSpPr>
              <a:spLocks noChangeShapeType="1"/>
            </p:cNvSpPr>
            <p:nvPr/>
          </p:nvSpPr>
          <p:spPr bwMode="auto">
            <a:xfrm>
              <a:off x="491" y="3773"/>
              <a:ext cx="273"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40990" name="Text Box 27"/>
            <p:cNvSpPr txBox="1">
              <a:spLocks noChangeArrowheads="1"/>
            </p:cNvSpPr>
            <p:nvPr/>
          </p:nvSpPr>
          <p:spPr bwMode="auto">
            <a:xfrm>
              <a:off x="705" y="3660"/>
              <a:ext cx="197" cy="231"/>
            </a:xfrm>
            <a:prstGeom prst="rect">
              <a:avLst/>
            </a:prstGeom>
            <a:noFill/>
            <a:ln w="9525">
              <a:noFill/>
              <a:miter lim="800000"/>
              <a:headEnd/>
              <a:tailEnd/>
            </a:ln>
            <a:effectLst/>
          </p:spPr>
          <p:txBody>
            <a:bodyPr wrap="none">
              <a:spAutoFit/>
            </a:bodyPr>
            <a:lstStyle/>
            <a:p>
              <a:pPr eaLnBrk="0" hangingPunct="0">
                <a:spcBef>
                  <a:spcPct val="0"/>
                </a:spcBef>
                <a:buClrTx/>
                <a:buSzTx/>
                <a:buFontTx/>
                <a:buNone/>
              </a:pPr>
              <a:r>
                <a:rPr lang="zh-CN" altLang="en-US" sz="1800"/>
                <a:t>&gt;</a:t>
              </a:r>
              <a:endParaRPr lang="zh-CN" altLang="en-US"/>
            </a:p>
          </p:txBody>
        </p:sp>
      </p:grpSp>
      <p:sp>
        <p:nvSpPr>
          <p:cNvPr id="40987" name="Text Box 28"/>
          <p:cNvSpPr txBox="1">
            <a:spLocks noChangeArrowheads="1"/>
          </p:cNvSpPr>
          <p:nvPr/>
        </p:nvSpPr>
        <p:spPr bwMode="auto">
          <a:xfrm>
            <a:off x="750888" y="5765800"/>
            <a:ext cx="3390672" cy="400110"/>
          </a:xfrm>
          <a:prstGeom prst="rect">
            <a:avLst/>
          </a:prstGeom>
          <a:noFill/>
          <a:ln w="9525">
            <a:noFill/>
            <a:miter lim="800000"/>
            <a:headEnd/>
            <a:tailEnd/>
          </a:ln>
          <a:effectLst/>
        </p:spPr>
        <p:txBody>
          <a:bodyPr wrap="none">
            <a:spAutoFit/>
          </a:bodyPr>
          <a:lstStyle/>
          <a:p>
            <a:pPr eaLnBrk="0" hangingPunct="0">
              <a:spcBef>
                <a:spcPct val="0"/>
              </a:spcBef>
              <a:buClrTx/>
              <a:buSzTx/>
              <a:buFontTx/>
              <a:buNone/>
            </a:pPr>
            <a:r>
              <a:rPr lang="zh-CN" altLang="en-US" sz="2000" b="1" dirty="0"/>
              <a:t>最后的集合</a:t>
            </a:r>
            <a:r>
              <a:rPr lang="en-US" altLang="zh-CN" sz="2000" b="1" dirty="0"/>
              <a:t>:  {A1, A4, A6}</a:t>
            </a:r>
          </a:p>
        </p:txBody>
      </p:sp>
      <p:sp>
        <p:nvSpPr>
          <p:cNvPr id="40988" name="Rectangle 29"/>
          <p:cNvSpPr>
            <a:spLocks noGrp="1" noChangeArrowheads="1"/>
          </p:cNvSpPr>
          <p:nvPr>
            <p:ph type="title" idx="4294967295"/>
          </p:nvPr>
        </p:nvSpPr>
        <p:spPr>
          <a:xfrm>
            <a:off x="421481" y="141288"/>
            <a:ext cx="7488238" cy="865188"/>
          </a:xfrm>
        </p:spPr>
        <p:txBody>
          <a:bodyPr>
            <a:normAutofit/>
          </a:bodyPr>
          <a:lstStyle/>
          <a:p>
            <a:pPr eaLnBrk="1" hangingPunct="1"/>
            <a:r>
              <a:rPr lang="en-US" altLang="zh-CN" sz="3200" b="1" dirty="0" smtClean="0">
                <a:solidFill>
                  <a:srgbClr val="0000CC"/>
                </a:solidFill>
                <a:ea typeface="宋体" charset="-122"/>
              </a:rPr>
              <a:t>4</a:t>
            </a:r>
            <a:r>
              <a:rPr lang="zh-CN" altLang="en-US" sz="3200" b="1" dirty="0" smtClean="0">
                <a:solidFill>
                  <a:srgbClr val="0000CC"/>
                </a:solidFill>
                <a:ea typeface="宋体" charset="-122"/>
              </a:rPr>
              <a:t>）决策树规约</a:t>
            </a:r>
          </a:p>
        </p:txBody>
      </p:sp>
    </p:spTree>
    <p:extLst>
      <p:ext uri="{BB962C8B-B14F-4D97-AF65-F5344CB8AC3E}">
        <p14:creationId xmlns:p14="http://schemas.microsoft.com/office/powerpoint/2010/main" val="80039164"/>
      </p:ext>
    </p:extLst>
  </p:cSld>
  <p:clrMapOvr>
    <a:masterClrMapping/>
  </p:clrMapOvr>
  <p:transition>
    <p:checke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2"/>
          </p:nvPr>
        </p:nvSpPr>
        <p:spPr>
          <a:noFill/>
          <a:ln>
            <a:miter lim="800000"/>
            <a:headEnd/>
            <a:tailEnd/>
          </a:ln>
        </p:spPr>
        <p:txBody>
          <a:bodyPr/>
          <a:lstStyle/>
          <a:p>
            <a:fld id="{43285404-0963-4E4D-AD0F-96F19588C260}" type="slidenum">
              <a:rPr lang="zh-CN" altLang="en-US">
                <a:ea typeface="宋体" charset="-122"/>
              </a:rPr>
              <a:pPr/>
              <a:t>68</a:t>
            </a:fld>
            <a:endParaRPr lang="en-US" altLang="zh-CN">
              <a:ea typeface="宋体" charset="-122"/>
            </a:endParaRPr>
          </a:p>
        </p:txBody>
      </p:sp>
      <p:pic>
        <p:nvPicPr>
          <p:cNvPr id="466945" name="Picture 1" descr="C:\Users\wdls\AppData\Roaming\Tencent\Users\654879317\QQ\WinTemp\RichOle\E_V[$M7Z56[6LY(~@]02([S.png"/>
          <p:cNvPicPr>
            <a:picLocks noChangeAspect="1" noChangeArrowheads="1"/>
          </p:cNvPicPr>
          <p:nvPr/>
        </p:nvPicPr>
        <p:blipFill>
          <a:blip r:embed="rId2"/>
          <a:srcRect/>
          <a:stretch>
            <a:fillRect/>
          </a:stretch>
        </p:blipFill>
        <p:spPr bwMode="auto">
          <a:xfrm>
            <a:off x="374904" y="720125"/>
            <a:ext cx="8418576" cy="5947375"/>
          </a:xfrm>
          <a:prstGeom prst="rect">
            <a:avLst/>
          </a:prstGeom>
          <a:noFill/>
        </p:spPr>
      </p:pic>
    </p:spTree>
    <p:extLst>
      <p:ext uri="{BB962C8B-B14F-4D97-AF65-F5344CB8AC3E}">
        <p14:creationId xmlns:p14="http://schemas.microsoft.com/office/powerpoint/2010/main" val="3396049380"/>
      </p:ext>
    </p:extLst>
  </p:cSld>
  <p:clrMapOvr>
    <a:masterClrMapping/>
  </p:clrMapOvr>
  <p:transition>
    <p:checker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4462" y="360066"/>
            <a:ext cx="6779916" cy="597713"/>
          </a:xfrm>
        </p:spPr>
        <p:txBody>
          <a:bodyPr>
            <a:normAutofit fontScale="90000"/>
          </a:bodyPr>
          <a:lstStyle/>
          <a:p>
            <a:r>
              <a:rPr lang="zh-CN" altLang="en-US" dirty="0"/>
              <a:t>基于评价规则</a:t>
            </a:r>
            <a:r>
              <a:rPr lang="en-US" altLang="zh-CN" dirty="0"/>
              <a:t>-</a:t>
            </a:r>
            <a:r>
              <a:rPr lang="zh-CN" altLang="en-US" dirty="0"/>
              <a:t>过滤式（</a:t>
            </a:r>
            <a:r>
              <a:rPr lang="en-US" altLang="zh-CN" dirty="0"/>
              <a:t>filter</a:t>
            </a:r>
            <a:r>
              <a:rPr lang="zh-CN" altLang="en-US" dirty="0"/>
              <a:t>）</a:t>
            </a:r>
          </a:p>
        </p:txBody>
      </p:sp>
      <p:sp>
        <p:nvSpPr>
          <p:cNvPr id="3" name="内容占位符 2"/>
          <p:cNvSpPr>
            <a:spLocks noGrp="1"/>
          </p:cNvSpPr>
          <p:nvPr>
            <p:ph idx="1"/>
          </p:nvPr>
        </p:nvSpPr>
        <p:spPr>
          <a:xfrm>
            <a:off x="1042538" y="4814147"/>
            <a:ext cx="7542662" cy="1102435"/>
          </a:xfrm>
        </p:spPr>
        <p:txBody>
          <a:bodyPr>
            <a:noAutofit/>
          </a:bodyPr>
          <a:lstStyle/>
          <a:p>
            <a:r>
              <a:rPr lang="zh-CN" altLang="en-US" sz="2000" dirty="0">
                <a:latin typeface="+mn-ea"/>
              </a:rPr>
              <a:t>优点：</a:t>
            </a:r>
            <a:r>
              <a:rPr lang="zh-CN" altLang="zh-CN" sz="2000" dirty="0">
                <a:latin typeface="+mn-ea"/>
              </a:rPr>
              <a:t>计算速度快，独立于模型的学习算法，具有简单有效的特点。</a:t>
            </a:r>
            <a:endParaRPr lang="en-US" altLang="zh-CN" sz="2000" dirty="0">
              <a:latin typeface="+mn-ea"/>
            </a:endParaRPr>
          </a:p>
          <a:p>
            <a:r>
              <a:rPr lang="zh-CN" altLang="en-US" sz="2000" dirty="0">
                <a:latin typeface="+mn-ea"/>
              </a:rPr>
              <a:t>缺点：</a:t>
            </a:r>
            <a:r>
              <a:rPr lang="zh-CN" altLang="zh-CN" sz="2000" dirty="0">
                <a:latin typeface="+mn-ea"/>
              </a:rPr>
              <a:t>独立于学习算法，使得它有时会与模型的学习算法产生较大的偏差，鲁棒性和适应性有待提高</a:t>
            </a:r>
            <a:r>
              <a:rPr lang="zh-CN" altLang="en-US" sz="2000" dirty="0">
                <a:latin typeface="+mn-ea"/>
              </a:rPr>
              <a:t>。</a:t>
            </a:r>
          </a:p>
        </p:txBody>
      </p:sp>
      <p:sp>
        <p:nvSpPr>
          <p:cNvPr id="6" name="Rectangle 4"/>
          <p:cNvSpPr>
            <a:spLocks noChangeArrowheads="1"/>
          </p:cNvSpPr>
          <p:nvPr/>
        </p:nvSpPr>
        <p:spPr bwMode="auto">
          <a:xfrm>
            <a:off x="1640971" y="349797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graphicFrame>
        <p:nvGraphicFramePr>
          <p:cNvPr id="7" name="对象 6"/>
          <p:cNvGraphicFramePr>
            <a:graphicFrameLocks noChangeAspect="1"/>
          </p:cNvGraphicFramePr>
          <p:nvPr>
            <p:extLst>
              <p:ext uri="{D42A27DB-BD31-4B8C-83A1-F6EECF244321}">
                <p14:modId xmlns:p14="http://schemas.microsoft.com/office/powerpoint/2010/main" val="3587580800"/>
              </p:ext>
            </p:extLst>
          </p:nvPr>
        </p:nvGraphicFramePr>
        <p:xfrm>
          <a:off x="1177295" y="2233169"/>
          <a:ext cx="5930940" cy="1452674"/>
        </p:xfrm>
        <a:graphic>
          <a:graphicData uri="http://schemas.openxmlformats.org/presentationml/2006/ole">
            <mc:AlternateContent xmlns:mc="http://schemas.openxmlformats.org/markup-compatibility/2006">
              <mc:Choice xmlns:v="urn:schemas-microsoft-com:vml" Requires="v">
                <p:oleObj spid="_x0000_s365595" name="Visio" r:id="rId4" imgW="6858174" imgH="1695617" progId="Visio.Drawing.15">
                  <p:embed/>
                </p:oleObj>
              </mc:Choice>
              <mc:Fallback>
                <p:oleObj name="Visio" r:id="rId4" imgW="6858174" imgH="1695617" progId="Visio.Drawing.15">
                  <p:embed/>
                  <p:pic>
                    <p:nvPicPr>
                      <p:cNvPr id="0" name=""/>
                      <p:cNvPicPr>
                        <a:picLocks noChangeAspect="1" noChangeArrowheads="1"/>
                      </p:cNvPicPr>
                      <p:nvPr/>
                    </p:nvPicPr>
                    <p:blipFill>
                      <a:blip r:embed="rId5"/>
                      <a:srcRect/>
                      <a:stretch>
                        <a:fillRect/>
                      </a:stretch>
                    </p:blipFill>
                    <p:spPr bwMode="auto">
                      <a:xfrm>
                        <a:off x="1177295" y="2233169"/>
                        <a:ext cx="5930940" cy="1452674"/>
                      </a:xfrm>
                      <a:prstGeom prst="rect">
                        <a:avLst/>
                      </a:prstGeom>
                      <a:noFill/>
                    </p:spPr>
                  </p:pic>
                </p:oleObj>
              </mc:Fallback>
            </mc:AlternateContent>
          </a:graphicData>
        </a:graphic>
      </p:graphicFrame>
      <p:sp>
        <p:nvSpPr>
          <p:cNvPr id="8" name="内容占位符 2"/>
          <p:cNvSpPr txBox="1"/>
          <p:nvPr/>
        </p:nvSpPr>
        <p:spPr>
          <a:xfrm>
            <a:off x="747688" y="1169674"/>
            <a:ext cx="7837512" cy="648071"/>
          </a:xfrm>
          <a:prstGeom prst="rect">
            <a:avLst/>
          </a:prstGeom>
        </p:spPr>
        <p:txBody>
          <a:bodyPr vert="horz" lIns="68580" tIns="34290" rIns="68580" bIns="34290" rtlCol="0">
            <a:noAutofit/>
          </a:bodyPr>
          <a:lstStyle>
            <a:lvl1pPr marL="457200" indent="-457200" algn="l" defTabSz="0" rtl="0" eaLnBrk="0" fontAlgn="base" latinLnBrk="1" hangingPunct="0">
              <a:spcBef>
                <a:spcPct val="20000"/>
              </a:spcBef>
              <a:spcAft>
                <a:spcPct val="0"/>
              </a:spcAft>
              <a:buFontTx/>
              <a:buBlip>
                <a:blip r:embed="rId6"/>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zh-CN" altLang="en-US" sz="2000" dirty="0">
                <a:latin typeface="+mn-ea"/>
                <a:ea typeface="+mn-ea"/>
              </a:rPr>
              <a:t>过滤式特征选择方法的评价标准不依赖于具体的学习模型，而直接从分析数据的特性来给出判据准则。</a:t>
            </a:r>
          </a:p>
        </p:txBody>
      </p:sp>
      <p:sp>
        <p:nvSpPr>
          <p:cNvPr id="11" name="上箭头标注 10"/>
          <p:cNvSpPr/>
          <p:nvPr/>
        </p:nvSpPr>
        <p:spPr>
          <a:xfrm>
            <a:off x="4233257" y="3258429"/>
            <a:ext cx="1922454" cy="972108"/>
          </a:xfrm>
          <a:prstGeom prst="upArrowCallout">
            <a:avLst>
              <a:gd name="adj1" fmla="val 10035"/>
              <a:gd name="adj2" fmla="val 15023"/>
              <a:gd name="adj3" fmla="val 19655"/>
              <a:gd name="adj4" fmla="val 3504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tx1"/>
                </a:solidFill>
              </a:rPr>
              <a:t>评价特征子集的好坏</a:t>
            </a:r>
          </a:p>
        </p:txBody>
      </p:sp>
    </p:spTree>
    <p:extLst>
      <p:ext uri="{BB962C8B-B14F-4D97-AF65-F5344CB8AC3E}">
        <p14:creationId xmlns:p14="http://schemas.microsoft.com/office/powerpoint/2010/main" val="17019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02720"/>
            <a:ext cx="7772400" cy="1143000"/>
          </a:xfrm>
        </p:spPr>
        <p:txBody>
          <a:bodyPr/>
          <a:lstStyle/>
          <a:p>
            <a:r>
              <a:rPr lang="zh-CN" altLang="en-US" b="1" dirty="0">
                <a:effectLst>
                  <a:outerShdw blurRad="38100" dist="38100" dir="2700000" algn="tl">
                    <a:srgbClr val="000000">
                      <a:alpha val="43137"/>
                    </a:srgbClr>
                  </a:outerShdw>
                </a:effectLst>
                <a:sym typeface="Wingdings" pitchFamily="2" charset="2"/>
              </a:rPr>
              <a:t>测量误</a:t>
            </a:r>
            <a:r>
              <a:rPr lang="zh-CN" altLang="en-US" b="1" dirty="0" smtClean="0">
                <a:effectLst>
                  <a:outerShdw blurRad="38100" dist="38100" dir="2700000" algn="tl">
                    <a:srgbClr val="000000">
                      <a:alpha val="43137"/>
                    </a:srgbClr>
                  </a:outerShdw>
                </a:effectLst>
                <a:sym typeface="Wingdings" pitchFamily="2" charset="2"/>
              </a:rPr>
              <a:t>差</a:t>
            </a: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solidFill>
                  <a:srgbClr val="FF0000"/>
                </a:solidFill>
                <a:effectLst>
                  <a:outerShdw blurRad="38100" dist="38100" dir="2700000" algn="tl">
                    <a:srgbClr val="000000">
                      <a:alpha val="43137"/>
                    </a:srgbClr>
                  </a:outerShdw>
                </a:effectLst>
              </a:rPr>
              <a:t>噪声和伪像</a:t>
            </a:r>
            <a:endParaRPr lang="zh-CN" altLang="en-US" b="1" dirty="0">
              <a:solidFill>
                <a:srgbClr val="FF0000"/>
              </a:solidFill>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a:xfrm>
            <a:off x="914399" y="1447799"/>
            <a:ext cx="8065213" cy="1728019"/>
          </a:xfrm>
        </p:spPr>
        <p:txBody>
          <a:bodyPr>
            <a:normAutofit fontScale="85000" lnSpcReduction="10000"/>
          </a:bodyPr>
          <a:lstStyle/>
          <a:p>
            <a:r>
              <a:rPr lang="zh-CN" altLang="en-US" b="1" dirty="0" smtClean="0">
                <a:effectLst>
                  <a:outerShdw blurRad="38100" dist="38100" dir="2700000" algn="tl">
                    <a:srgbClr val="000000">
                      <a:alpha val="43137"/>
                    </a:srgbClr>
                  </a:outerShdw>
                </a:effectLst>
              </a:rPr>
              <a:t>噪声：</a:t>
            </a:r>
            <a:r>
              <a:rPr lang="en-US" altLang="zh-CN" b="1" dirty="0" smtClean="0">
                <a:effectLst>
                  <a:outerShdw blurRad="38100" dist="38100" dir="2700000" algn="tl">
                    <a:srgbClr val="000000">
                      <a:alpha val="43137"/>
                    </a:srgbClr>
                  </a:outerShdw>
                </a:effectLst>
              </a:rPr>
              <a:t>Noise,</a:t>
            </a:r>
            <a:r>
              <a:rPr lang="zh-CN" altLang="en-US" b="1" dirty="0" smtClean="0">
                <a:effectLst>
                  <a:outerShdw blurRad="38100" dist="38100" dir="2700000" algn="tl">
                    <a:srgbClr val="000000">
                      <a:alpha val="43137"/>
                    </a:srgbClr>
                  </a:outerShdw>
                </a:effectLst>
              </a:rPr>
              <a:t>测量误差的</a:t>
            </a:r>
            <a:r>
              <a:rPr lang="zh-CN" altLang="en-US" b="1" dirty="0" smtClean="0">
                <a:solidFill>
                  <a:srgbClr val="FF0000"/>
                </a:solidFill>
                <a:effectLst>
                  <a:outerShdw blurRad="38100" dist="38100" dir="2700000" algn="tl">
                    <a:srgbClr val="000000">
                      <a:alpha val="43137"/>
                    </a:srgbClr>
                  </a:outerShdw>
                </a:effectLst>
              </a:rPr>
              <a:t>随机</a:t>
            </a:r>
            <a:r>
              <a:rPr lang="zh-CN" altLang="en-US" b="1" dirty="0" smtClean="0">
                <a:effectLst>
                  <a:outerShdw blurRad="38100" dist="38100" dir="2700000" algn="tl">
                    <a:srgbClr val="000000">
                      <a:alpha val="43137"/>
                    </a:srgbClr>
                  </a:outerShdw>
                </a:effectLst>
              </a:rPr>
              <a:t>部分，包括时空分量的数据</a:t>
            </a:r>
            <a:endParaRPr lang="en-US" altLang="zh-CN" b="1" dirty="0" smtClean="0">
              <a:effectLst>
                <a:outerShdw blurRad="38100" dist="38100" dir="2700000" algn="tl">
                  <a:srgbClr val="000000">
                    <a:alpha val="43137"/>
                  </a:srgbClr>
                </a:outerShdw>
              </a:effectLst>
            </a:endParaRPr>
          </a:p>
          <a:p>
            <a:pPr lvl="1">
              <a:lnSpc>
                <a:spcPct val="90000"/>
              </a:lnSpc>
              <a:spcBef>
                <a:spcPts val="1200"/>
              </a:spcBef>
              <a:buFont typeface="Wingdings" panose="05000000000000000000" pitchFamily="2" charset="2"/>
              <a:buChar char="ü"/>
            </a:pPr>
            <a:r>
              <a:rPr lang="zh-CN" altLang="en-US" sz="2600" b="1" dirty="0"/>
              <a:t>有噪声</a:t>
            </a:r>
            <a:r>
              <a:rPr lang="en-US" altLang="zh-CN" sz="2600" dirty="0"/>
              <a:t>: </a:t>
            </a:r>
            <a:r>
              <a:rPr lang="zh-CN" altLang="en-US" sz="2600" dirty="0"/>
              <a:t>包含错误的数据或异常值</a:t>
            </a:r>
            <a:endParaRPr lang="en-US" altLang="zh-CN" sz="2600" dirty="0"/>
          </a:p>
          <a:p>
            <a:pPr lvl="2">
              <a:lnSpc>
                <a:spcPct val="90000"/>
              </a:lnSpc>
            </a:pPr>
            <a:r>
              <a:rPr lang="en-US" altLang="zh-CN" sz="2600" dirty="0"/>
              <a:t>e.g., Salary=“-10</a:t>
            </a:r>
            <a:r>
              <a:rPr lang="en-US" altLang="zh-CN" sz="2600" dirty="0" smtClean="0"/>
              <a:t>”</a:t>
            </a:r>
            <a:endParaRPr lang="en-US" altLang="zh-CN" b="1" dirty="0" smtClean="0">
              <a:effectLst>
                <a:outerShdw blurRad="38100" dist="38100" dir="2700000" algn="tl">
                  <a:srgbClr val="000000">
                    <a:alpha val="43137"/>
                  </a:srgbClr>
                </a:outerShdw>
              </a:effectLst>
            </a:endParaRPr>
          </a:p>
          <a:p>
            <a:r>
              <a:rPr lang="zh-CN" altLang="en-US" b="1" dirty="0">
                <a:effectLst>
                  <a:outerShdw blurRad="38100" dist="38100" dir="2700000" algn="tl">
                    <a:srgbClr val="000000">
                      <a:alpha val="43137"/>
                    </a:srgbClr>
                  </a:outerShdw>
                </a:effectLst>
              </a:rPr>
              <a:t>伪</a:t>
            </a:r>
            <a:r>
              <a:rPr lang="zh-CN" altLang="en-US" b="1" dirty="0" smtClean="0">
                <a:effectLst>
                  <a:outerShdw blurRad="38100" dist="38100" dir="2700000" algn="tl">
                    <a:srgbClr val="000000">
                      <a:alpha val="43137"/>
                    </a:srgbClr>
                  </a:outerShdw>
                </a:effectLst>
              </a:rPr>
              <a:t>像：数据</a:t>
            </a:r>
            <a:r>
              <a:rPr lang="zh-CN" altLang="en-US" b="1" dirty="0" smtClean="0">
                <a:solidFill>
                  <a:srgbClr val="FF0000"/>
                </a:solidFill>
                <a:effectLst>
                  <a:outerShdw blurRad="38100" dist="38100" dir="2700000" algn="tl">
                    <a:srgbClr val="000000">
                      <a:alpha val="43137"/>
                    </a:srgbClr>
                  </a:outerShdw>
                </a:effectLst>
              </a:rPr>
              <a:t>确定性</a:t>
            </a:r>
            <a:r>
              <a:rPr lang="zh-CN" altLang="en-US" b="1" dirty="0" smtClean="0">
                <a:effectLst>
                  <a:outerShdw blurRad="38100" dist="38100" dir="2700000" algn="tl">
                    <a:srgbClr val="000000">
                      <a:alpha val="43137"/>
                    </a:srgbClr>
                  </a:outerShdw>
                </a:effectLst>
              </a:rPr>
              <a:t>的失常</a:t>
            </a:r>
            <a:endParaRPr lang="zh-CN" altLang="en-US" b="1" dirty="0">
              <a:effectLst>
                <a:outerShdw blurRad="38100" dist="38100" dir="2700000" algn="tl">
                  <a:srgbClr val="000000">
                    <a:alpha val="43137"/>
                  </a:srgbClr>
                </a:outerShdw>
              </a:effectLst>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6250"/>
          <a:stretch>
            <a:fillRect/>
          </a:stretch>
        </p:blipFill>
        <p:spPr bwMode="auto">
          <a:xfrm>
            <a:off x="1078118" y="3177407"/>
            <a:ext cx="3077766"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l="8392" r="6250"/>
          <a:stretch>
            <a:fillRect/>
          </a:stretch>
        </p:blipFill>
        <p:spPr bwMode="auto">
          <a:xfrm>
            <a:off x="4555907" y="3175819"/>
            <a:ext cx="2803922" cy="328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7394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410" y="479409"/>
            <a:ext cx="6675064" cy="597713"/>
          </a:xfrm>
        </p:spPr>
        <p:txBody>
          <a:bodyPr>
            <a:normAutofit fontScale="90000"/>
          </a:bodyPr>
          <a:lstStyle/>
          <a:p>
            <a:r>
              <a:rPr lang="zh-CN" altLang="en-US" dirty="0"/>
              <a:t>基于评价规则</a:t>
            </a:r>
            <a:r>
              <a:rPr lang="en-US" altLang="zh-CN" dirty="0"/>
              <a:t>-</a:t>
            </a:r>
            <a:r>
              <a:rPr lang="zh-CN" altLang="en-US" dirty="0"/>
              <a:t>封装式（</a:t>
            </a:r>
            <a:r>
              <a:rPr lang="en-US" altLang="zh-CN" dirty="0"/>
              <a:t>wrapper</a:t>
            </a:r>
            <a:r>
              <a:rPr lang="zh-CN" altLang="en-US" dirty="0"/>
              <a:t>）</a:t>
            </a:r>
          </a:p>
        </p:txBody>
      </p:sp>
      <p:sp>
        <p:nvSpPr>
          <p:cNvPr id="3" name="内容占位符 2"/>
          <p:cNvSpPr>
            <a:spLocks noGrp="1"/>
          </p:cNvSpPr>
          <p:nvPr>
            <p:ph idx="1"/>
          </p:nvPr>
        </p:nvSpPr>
        <p:spPr>
          <a:xfrm>
            <a:off x="1072531" y="4509958"/>
            <a:ext cx="7444746" cy="827179"/>
          </a:xfrm>
        </p:spPr>
        <p:txBody>
          <a:bodyPr>
            <a:noAutofit/>
          </a:bodyPr>
          <a:lstStyle/>
          <a:p>
            <a:r>
              <a:rPr lang="zh-CN" altLang="en-US" sz="2000" dirty="0">
                <a:latin typeface="+mn-ea"/>
              </a:rPr>
              <a:t>优点：</a:t>
            </a:r>
            <a:r>
              <a:rPr lang="zh-CN" altLang="zh-CN" sz="2000" dirty="0">
                <a:latin typeface="+mn-ea"/>
              </a:rPr>
              <a:t>特征子集的规模相对较小，非常有利于关键特征的识别</a:t>
            </a:r>
            <a:r>
              <a:rPr lang="zh-CN" altLang="en-US" sz="2000" dirty="0">
                <a:latin typeface="+mn-ea"/>
              </a:rPr>
              <a:t>。</a:t>
            </a:r>
            <a:endParaRPr lang="en-US" altLang="zh-CN" sz="2000" dirty="0">
              <a:latin typeface="+mn-ea"/>
            </a:endParaRPr>
          </a:p>
          <a:p>
            <a:r>
              <a:rPr lang="zh-CN" altLang="en-US" sz="2000" dirty="0">
                <a:latin typeface="+mn-ea"/>
              </a:rPr>
              <a:t>缺点：</a:t>
            </a:r>
            <a:r>
              <a:rPr lang="zh-CN" altLang="zh-CN" sz="2000" dirty="0">
                <a:latin typeface="+mn-ea"/>
              </a:rPr>
              <a:t>在速度上比过滤式特征选择方法慢，不适合数据量较大的情况</a:t>
            </a:r>
            <a:r>
              <a:rPr lang="zh-CN" altLang="en-US" sz="2000" dirty="0">
                <a:latin typeface="+mn-ea"/>
              </a:rPr>
              <a:t>。</a:t>
            </a:r>
          </a:p>
        </p:txBody>
      </p:sp>
      <p:sp>
        <p:nvSpPr>
          <p:cNvPr id="6" name="Rectangle 4"/>
          <p:cNvSpPr>
            <a:spLocks noChangeArrowheads="1"/>
          </p:cNvSpPr>
          <p:nvPr/>
        </p:nvSpPr>
        <p:spPr bwMode="auto">
          <a:xfrm>
            <a:off x="1763689" y="3398513"/>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zh-CN" altLang="en-US" sz="1350"/>
          </a:p>
        </p:txBody>
      </p:sp>
      <p:sp>
        <p:nvSpPr>
          <p:cNvPr id="8" name="内容占位符 2"/>
          <p:cNvSpPr txBox="1"/>
          <p:nvPr/>
        </p:nvSpPr>
        <p:spPr>
          <a:xfrm>
            <a:off x="650410" y="1210058"/>
            <a:ext cx="7938812" cy="663419"/>
          </a:xfrm>
          <a:prstGeom prst="rect">
            <a:avLst/>
          </a:prstGeom>
        </p:spPr>
        <p:txBody>
          <a:bodyPr vert="horz" lIns="68580" tIns="34290" rIns="68580" bIns="34290" rtlCol="0">
            <a:noAutofit/>
          </a:bodyPr>
          <a:lstStyle>
            <a:lvl1pPr marL="457200" indent="-457200" algn="l" defTabSz="0" rtl="0" eaLnBrk="0" fontAlgn="base" latinLnBrk="1" hangingPunct="0">
              <a:spcBef>
                <a:spcPct val="20000"/>
              </a:spcBef>
              <a:spcAft>
                <a:spcPct val="0"/>
              </a:spcAft>
              <a:buFontTx/>
              <a:buBlip>
                <a:blip r:embed="rId4"/>
              </a:buBlip>
              <a:defRPr lang="zh-CN" altLang="en-US" sz="2800" kern="1200" dirty="0" smtClean="0">
                <a:solidFill>
                  <a:schemeClr val="tx1"/>
                </a:solidFill>
                <a:latin typeface="华文新魏" panose="02010800040101010101" pitchFamily="2" charset="-122"/>
                <a:ea typeface="华文新魏" panose="02010800040101010101" pitchFamily="2" charset="-122"/>
                <a:cs typeface="+mn-cs"/>
                <a:sym typeface="仿宋_GB2312" pitchFamily="1" charset="-122"/>
              </a:defRPr>
            </a:lvl1pPr>
            <a:lvl2pPr marL="457200" indent="-4572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zh-CN" altLang="en-US" sz="2000" dirty="0">
                <a:latin typeface="+mn-ea"/>
                <a:ea typeface="+mn-ea"/>
              </a:rPr>
              <a:t>封装式特征选择方法需要预设学习算法，并在训练过程中以此学习模型作为判据进行，直接使用模型的预测性能来评价特征子集的好坏。</a:t>
            </a:r>
          </a:p>
        </p:txBody>
      </p:sp>
      <p:graphicFrame>
        <p:nvGraphicFramePr>
          <p:cNvPr id="5" name="对象 4"/>
          <p:cNvGraphicFramePr>
            <a:graphicFrameLocks noChangeAspect="1"/>
          </p:cNvGraphicFramePr>
          <p:nvPr>
            <p:extLst/>
          </p:nvPr>
        </p:nvGraphicFramePr>
        <p:xfrm>
          <a:off x="1257465" y="2669833"/>
          <a:ext cx="5910614" cy="1457359"/>
        </p:xfrm>
        <a:graphic>
          <a:graphicData uri="http://schemas.openxmlformats.org/presentationml/2006/ole">
            <mc:AlternateContent xmlns:mc="http://schemas.openxmlformats.org/markup-compatibility/2006">
              <mc:Choice xmlns:v="urn:schemas-microsoft-com:vml" Requires="v">
                <p:oleObj spid="_x0000_s366619" name="Visio" r:id="rId5" imgW="7165975" imgH="1779270" progId="Visio.Drawing.15">
                  <p:embed/>
                </p:oleObj>
              </mc:Choice>
              <mc:Fallback>
                <p:oleObj name="Visio" r:id="rId5" imgW="7165975" imgH="1779270"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7465" y="2669833"/>
                        <a:ext cx="5910614" cy="1457359"/>
                      </a:xfrm>
                      <a:prstGeom prst="rect">
                        <a:avLst/>
                      </a:prstGeom>
                      <a:noFill/>
                    </p:spPr>
                  </p:pic>
                </p:oleObj>
              </mc:Fallback>
            </mc:AlternateContent>
          </a:graphicData>
        </a:graphic>
      </p:graphicFrame>
    </p:spTree>
    <p:extLst>
      <p:ext uri="{BB962C8B-B14F-4D97-AF65-F5344CB8AC3E}">
        <p14:creationId xmlns:p14="http://schemas.microsoft.com/office/powerpoint/2010/main" val="421248443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内容占位符 2"/>
          <p:cNvSpPr>
            <a:spLocks noGrp="1"/>
          </p:cNvSpPr>
          <p:nvPr>
            <p:ph idx="1"/>
          </p:nvPr>
        </p:nvSpPr>
        <p:spPr>
          <a:xfrm>
            <a:off x="397865" y="1339207"/>
            <a:ext cx="7938720" cy="5170422"/>
          </a:xfrm>
        </p:spPr>
        <p:txBody>
          <a:bodyPr/>
          <a:lstStyle/>
          <a:p>
            <a:pPr>
              <a:lnSpc>
                <a:spcPct val="150000"/>
              </a:lnSpc>
            </a:pPr>
            <a:r>
              <a:rPr lang="zh-CN" altLang="en-US" sz="2600" dirty="0" smtClean="0"/>
              <a:t>在属性子集选择中，找出最具代表性的属性子集需要一个子集优劣的</a:t>
            </a:r>
            <a:r>
              <a:rPr lang="zh-CN" altLang="en-US" sz="2600" dirty="0" smtClean="0">
                <a:solidFill>
                  <a:srgbClr val="FF0000"/>
                </a:solidFill>
              </a:rPr>
              <a:t>评价标准</a:t>
            </a:r>
            <a:r>
              <a:rPr lang="zh-CN" altLang="en-US" sz="2600" dirty="0" smtClean="0"/>
              <a:t>。</a:t>
            </a:r>
            <a:r>
              <a:rPr lang="zh-CN" altLang="en-US" sz="2400" b="1" dirty="0" smtClean="0"/>
              <a:t>通过该标准，使得数据类的概率分布尽可能地接近使用所有属性的原分布；如果没有类属性，则能够衡量哪组属性子集的分类效果最好，最能够代表全部的属性集合对样本的划分。</a:t>
            </a:r>
            <a:endParaRPr lang="en-US" altLang="zh-CN" sz="2400" b="1" dirty="0" smtClean="0"/>
          </a:p>
          <a:p>
            <a:pPr>
              <a:lnSpc>
                <a:spcPct val="150000"/>
              </a:lnSpc>
            </a:pPr>
            <a:r>
              <a:rPr lang="zh-CN" altLang="en-US" sz="2600" dirty="0" smtClean="0"/>
              <a:t>这种评价标准以函数的形式表示出来就是</a:t>
            </a:r>
            <a:r>
              <a:rPr lang="zh-CN" altLang="en-US" sz="2600" dirty="0" smtClean="0">
                <a:solidFill>
                  <a:srgbClr val="FF0000"/>
                </a:solidFill>
              </a:rPr>
              <a:t>评价函数</a:t>
            </a:r>
            <a:r>
              <a:rPr lang="zh-CN" altLang="en-US" sz="2600" dirty="0" smtClean="0"/>
              <a:t>。它在模式识别中，也被称为</a:t>
            </a:r>
            <a:r>
              <a:rPr lang="zh-CN" altLang="en-US" sz="2600" b="1" dirty="0" smtClean="0"/>
              <a:t>类别可分性判据</a:t>
            </a:r>
            <a:r>
              <a:rPr lang="zh-CN" altLang="en-US" sz="2600" dirty="0" smtClean="0"/>
              <a:t>。</a:t>
            </a:r>
            <a:endParaRPr lang="en-US" altLang="zh-CN" sz="2600" dirty="0" smtClean="0"/>
          </a:p>
        </p:txBody>
      </p:sp>
      <p:sp>
        <p:nvSpPr>
          <p:cNvPr id="116741" name="灯片编号占位符 6"/>
          <p:cNvSpPr>
            <a:spLocks noGrp="1"/>
          </p:cNvSpPr>
          <p:nvPr>
            <p:ph type="sldNum" sz="quarter" idx="4294967295"/>
          </p:nvPr>
        </p:nvSpPr>
        <p:spPr bwMode="auto">
          <a:xfrm>
            <a:off x="7042150" y="6243638"/>
            <a:ext cx="1905000" cy="457200"/>
          </a:xfrm>
          <a:noFill/>
          <a:ln>
            <a:miter lim="800000"/>
            <a:headEnd/>
            <a:tailEnd/>
          </a:ln>
        </p:spPr>
        <p:txBody>
          <a:bodyPr wrap="square" numCol="1" anchorCtr="0" compatLnSpc="1">
            <a:prstTxWarp prst="textNoShape">
              <a:avLst/>
            </a:prstTxWarp>
          </a:bodyPr>
          <a:lstStyle/>
          <a:p>
            <a:fld id="{5424CC85-B96E-464D-A2A0-CD31D620FE65}" type="slidenum">
              <a:rPr lang="en-US" altLang="zh-CN">
                <a:solidFill>
                  <a:srgbClr val="FFFFFF"/>
                </a:solidFill>
                <a:ea typeface="宋体" charset="-122"/>
              </a:rPr>
              <a:pPr/>
              <a:t>71</a:t>
            </a:fld>
            <a:endParaRPr lang="en-US" altLang="zh-CN" dirty="0">
              <a:solidFill>
                <a:srgbClr val="FFFFFF"/>
              </a:solidFill>
              <a:ea typeface="宋体" charset="-122"/>
            </a:endParaRPr>
          </a:p>
        </p:txBody>
      </p:sp>
      <p:sp>
        <p:nvSpPr>
          <p:cNvPr id="7" name="Rectangle 2"/>
          <p:cNvSpPr txBox="1">
            <a:spLocks noChangeArrowheads="1"/>
          </p:cNvSpPr>
          <p:nvPr/>
        </p:nvSpPr>
        <p:spPr bwMode="auto">
          <a:xfrm>
            <a:off x="506412" y="107950"/>
            <a:ext cx="7488238" cy="8651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chemeClr val="tx2"/>
                </a:solidFill>
                <a:effectLst/>
                <a:uLnTx/>
                <a:uFillTx/>
                <a:latin typeface="+mj-lt"/>
                <a:ea typeface="+mj-ea"/>
                <a:cs typeface="+mj-cs"/>
              </a:rPr>
              <a:t>属性子集选择</a:t>
            </a:r>
            <a:r>
              <a:rPr kumimoji="0" lang="en-US" altLang="zh-CN" sz="3600" b="1" i="0" u="none" strike="noStrike" kern="0" cap="none" spc="0" normalizeH="0" baseline="0" noProof="0" dirty="0" smtClean="0">
                <a:ln>
                  <a:noFill/>
                </a:ln>
                <a:solidFill>
                  <a:schemeClr val="tx2"/>
                </a:solidFill>
                <a:effectLst/>
                <a:uLnTx/>
                <a:uFillTx/>
                <a:latin typeface="+mj-lt"/>
                <a:ea typeface="+mj-ea"/>
                <a:cs typeface="+mj-cs"/>
              </a:rPr>
              <a:t>-</a:t>
            </a:r>
            <a:r>
              <a:rPr kumimoji="0" lang="zh-CN" altLang="en-US" sz="3600" b="1" i="0" u="none" strike="noStrike" kern="0" cap="none" spc="0" normalizeH="0" baseline="0" noProof="0" dirty="0" smtClean="0">
                <a:ln>
                  <a:noFill/>
                </a:ln>
                <a:solidFill>
                  <a:schemeClr val="tx2"/>
                </a:solidFill>
                <a:effectLst/>
                <a:uLnTx/>
                <a:uFillTx/>
                <a:latin typeface="+mj-lt"/>
                <a:ea typeface="+mj-ea"/>
                <a:cs typeface="+mj-cs"/>
              </a:rPr>
              <a:t>评价函数</a:t>
            </a:r>
          </a:p>
        </p:txBody>
      </p:sp>
    </p:spTree>
    <p:extLst>
      <p:ext uri="{BB962C8B-B14F-4D97-AF65-F5344CB8AC3E}">
        <p14:creationId xmlns:p14="http://schemas.microsoft.com/office/powerpoint/2010/main" val="38279637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内容占位符 2"/>
          <p:cNvSpPr>
            <a:spLocks noGrp="1"/>
          </p:cNvSpPr>
          <p:nvPr>
            <p:ph idx="1"/>
          </p:nvPr>
        </p:nvSpPr>
        <p:spPr>
          <a:xfrm>
            <a:off x="527600" y="608543"/>
            <a:ext cx="7614720" cy="5635095"/>
          </a:xfrm>
        </p:spPr>
        <p:txBody>
          <a:bodyPr/>
          <a:lstStyle/>
          <a:p>
            <a:pPr>
              <a:lnSpc>
                <a:spcPct val="150000"/>
              </a:lnSpc>
              <a:spcAft>
                <a:spcPts val="550"/>
              </a:spcAft>
            </a:pPr>
            <a:r>
              <a:rPr lang="zh-CN" altLang="en-US" sz="2600" dirty="0" smtClean="0"/>
              <a:t>评价函数在属性子集的选择中是非常关键的，不同的评价函数可能会得出不同的结果。评价函数的建立形式是多种多样的：</a:t>
            </a:r>
          </a:p>
          <a:p>
            <a:pPr>
              <a:lnSpc>
                <a:spcPct val="150000"/>
              </a:lnSpc>
              <a:spcAft>
                <a:spcPts val="550"/>
              </a:spcAft>
            </a:pPr>
            <a:r>
              <a:rPr lang="zh-CN" altLang="en-US" sz="2600" b="1" dirty="0" smtClean="0">
                <a:solidFill>
                  <a:srgbClr val="FF0000"/>
                </a:solidFill>
              </a:rPr>
              <a:t>基于距离的评价函数</a:t>
            </a:r>
            <a:r>
              <a:rPr lang="zh-CN" altLang="en-US" sz="2600" dirty="0" smtClean="0">
                <a:solidFill>
                  <a:srgbClr val="FF0000"/>
                </a:solidFill>
              </a:rPr>
              <a:t>、</a:t>
            </a:r>
            <a:r>
              <a:rPr lang="zh-CN" altLang="en-US" sz="2600" b="1" dirty="0" smtClean="0"/>
              <a:t>基于相关性的评价函数</a:t>
            </a:r>
            <a:r>
              <a:rPr lang="zh-CN" altLang="en-US" sz="2600" dirty="0" smtClean="0"/>
              <a:t>（无监督属性子集的选择方法）。</a:t>
            </a:r>
            <a:endParaRPr lang="en-US" altLang="zh-CN" sz="2600" dirty="0" smtClean="0"/>
          </a:p>
          <a:p>
            <a:pPr>
              <a:lnSpc>
                <a:spcPct val="150000"/>
              </a:lnSpc>
              <a:spcAft>
                <a:spcPts val="550"/>
              </a:spcAft>
            </a:pPr>
            <a:r>
              <a:rPr lang="zh-CN" altLang="en-US" sz="2600" b="1" dirty="0" smtClean="0"/>
              <a:t>基于一致性的评价函数</a:t>
            </a:r>
            <a:r>
              <a:rPr lang="zh-CN" altLang="en-US" sz="2600" dirty="0" smtClean="0"/>
              <a:t>、分类错误率以及</a:t>
            </a:r>
            <a:r>
              <a:rPr lang="zh-CN" altLang="en-US" sz="2600" b="1" dirty="0" smtClean="0"/>
              <a:t>基于信息熵的评价函数</a:t>
            </a:r>
            <a:r>
              <a:rPr lang="zh-CN" altLang="en-US" sz="2600" dirty="0" smtClean="0"/>
              <a:t>等</a:t>
            </a:r>
            <a:r>
              <a:rPr lang="en-US" altLang="zh-CN" sz="2600" dirty="0" smtClean="0"/>
              <a:t>(</a:t>
            </a:r>
            <a:r>
              <a:rPr lang="zh-CN" altLang="en-US" sz="2600" dirty="0" smtClean="0"/>
              <a:t>有监督属性子集选择方法</a:t>
            </a:r>
            <a:r>
              <a:rPr lang="en-US" altLang="zh-CN" sz="2600" dirty="0" smtClean="0"/>
              <a:t>)</a:t>
            </a:r>
            <a:r>
              <a:rPr lang="zh-CN" altLang="en-US" sz="2600" dirty="0" smtClean="0"/>
              <a:t>。</a:t>
            </a:r>
            <a:endParaRPr lang="en-US" altLang="zh-CN" sz="2600" dirty="0" smtClean="0"/>
          </a:p>
        </p:txBody>
      </p:sp>
      <p:sp>
        <p:nvSpPr>
          <p:cNvPr id="117764" name="灯片编号占位符 5"/>
          <p:cNvSpPr>
            <a:spLocks noGrp="1"/>
          </p:cNvSpPr>
          <p:nvPr>
            <p:ph type="sldNum" sz="quarter" idx="4294967295"/>
          </p:nvPr>
        </p:nvSpPr>
        <p:spPr bwMode="auto">
          <a:xfrm>
            <a:off x="7042150" y="6243638"/>
            <a:ext cx="1905000" cy="457200"/>
          </a:xfrm>
          <a:noFill/>
          <a:ln>
            <a:miter lim="800000"/>
            <a:headEnd/>
            <a:tailEnd/>
          </a:ln>
        </p:spPr>
        <p:txBody>
          <a:bodyPr wrap="square" numCol="1" anchorCtr="0" compatLnSpc="1">
            <a:prstTxWarp prst="textNoShape">
              <a:avLst/>
            </a:prstTxWarp>
          </a:bodyPr>
          <a:lstStyle/>
          <a:p>
            <a:fld id="{B998DA69-DE3E-4C98-AE33-9BC4D6C484D1}" type="slidenum">
              <a:rPr lang="en-US" altLang="zh-CN">
                <a:solidFill>
                  <a:srgbClr val="FFFFFF"/>
                </a:solidFill>
                <a:ea typeface="宋体" charset="-122"/>
              </a:rPr>
              <a:pPr/>
              <a:t>72</a:t>
            </a:fld>
            <a:endParaRPr lang="en-US" altLang="zh-CN" dirty="0">
              <a:solidFill>
                <a:srgbClr val="FFFFFF"/>
              </a:solidFill>
              <a:ea typeface="宋体" charset="-122"/>
            </a:endParaRPr>
          </a:p>
        </p:txBody>
      </p:sp>
    </p:spTree>
    <p:extLst>
      <p:ext uri="{BB962C8B-B14F-4D97-AF65-F5344CB8AC3E}">
        <p14:creationId xmlns:p14="http://schemas.microsoft.com/office/powerpoint/2010/main" val="15605205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a:xfrm>
            <a:off x="506412" y="275590"/>
            <a:ext cx="7488238" cy="865188"/>
          </a:xfrm>
        </p:spPr>
        <p:txBody>
          <a:bodyPr/>
          <a:lstStyle/>
          <a:p>
            <a:r>
              <a:rPr lang="zh-CN" altLang="en-US" sz="3700" dirty="0" smtClean="0"/>
              <a:t>评价函数的要求</a:t>
            </a:r>
          </a:p>
        </p:txBody>
      </p:sp>
      <p:graphicFrame>
        <p:nvGraphicFramePr>
          <p:cNvPr id="118787" name="内容占位符 7"/>
          <p:cNvGraphicFramePr>
            <a:graphicFrameLocks noGrp="1" noChangeAspect="1"/>
          </p:cNvGraphicFramePr>
          <p:nvPr>
            <p:ph idx="1"/>
            <p:extLst>
              <p:ext uri="{D42A27DB-BD31-4B8C-83A1-F6EECF244321}">
                <p14:modId xmlns:p14="http://schemas.microsoft.com/office/powerpoint/2010/main" val="1145408071"/>
              </p:ext>
            </p:extLst>
          </p:nvPr>
        </p:nvGraphicFramePr>
        <p:xfrm>
          <a:off x="820570" y="1632237"/>
          <a:ext cx="7835750" cy="3518246"/>
        </p:xfrm>
        <a:graphic>
          <a:graphicData uri="http://schemas.openxmlformats.org/presentationml/2006/ole">
            <mc:AlternateContent xmlns:mc="http://schemas.openxmlformats.org/markup-compatibility/2006">
              <mc:Choice xmlns:v="urn:schemas-microsoft-com:vml" Requires="v">
                <p:oleObj spid="_x0000_s360529" name="Equation" r:id="rId3" imgW="2679700" imgH="1282700" progId="">
                  <p:embed/>
                </p:oleObj>
              </mc:Choice>
              <mc:Fallback>
                <p:oleObj name="Equation" r:id="rId3" imgW="2679700" imgH="1282700" progId="">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570" y="1632237"/>
                        <a:ext cx="7835750" cy="3518246"/>
                      </a:xfrm>
                      <a:prstGeom prst="rect">
                        <a:avLst/>
                      </a:prstGeom>
                      <a:noFill/>
                      <a:extLst/>
                    </p:spPr>
                  </p:pic>
                </p:oleObj>
              </mc:Fallback>
            </mc:AlternateContent>
          </a:graphicData>
        </a:graphic>
      </p:graphicFrame>
      <p:sp>
        <p:nvSpPr>
          <p:cNvPr id="118789" name="灯片编号占位符 5"/>
          <p:cNvSpPr>
            <a:spLocks noGrp="1"/>
          </p:cNvSpPr>
          <p:nvPr>
            <p:ph type="sldNum" sz="quarter" idx="4294967295"/>
          </p:nvPr>
        </p:nvSpPr>
        <p:spPr bwMode="auto">
          <a:xfrm>
            <a:off x="7042150" y="6243638"/>
            <a:ext cx="1905000" cy="457200"/>
          </a:xfrm>
          <a:noFill/>
          <a:ln>
            <a:miter lim="800000"/>
            <a:headEnd/>
            <a:tailEnd/>
          </a:ln>
        </p:spPr>
        <p:txBody>
          <a:bodyPr wrap="square" numCol="1" anchorCtr="0" compatLnSpc="1">
            <a:prstTxWarp prst="textNoShape">
              <a:avLst/>
            </a:prstTxWarp>
          </a:bodyPr>
          <a:lstStyle/>
          <a:p>
            <a:fld id="{23687D2D-8DBE-4AD3-8DF3-2F2F96A4D9C2}" type="slidenum">
              <a:rPr lang="en-US" altLang="zh-CN">
                <a:solidFill>
                  <a:srgbClr val="FFFFFF"/>
                </a:solidFill>
                <a:ea typeface="宋体" charset="-122"/>
              </a:rPr>
              <a:pPr/>
              <a:t>73</a:t>
            </a:fld>
            <a:endParaRPr lang="en-US" altLang="zh-CN" dirty="0">
              <a:solidFill>
                <a:srgbClr val="FFFFFF"/>
              </a:solidFill>
              <a:ea typeface="宋体" charset="-122"/>
            </a:endParaRPr>
          </a:p>
        </p:txBody>
      </p:sp>
    </p:spTree>
    <p:extLst>
      <p:ext uri="{BB962C8B-B14F-4D97-AF65-F5344CB8AC3E}">
        <p14:creationId xmlns:p14="http://schemas.microsoft.com/office/powerpoint/2010/main" val="8024363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810" y="210907"/>
            <a:ext cx="7467840" cy="697749"/>
          </a:xfrm>
        </p:spPr>
        <p:txBody>
          <a:bodyPr rtlCol="0">
            <a:normAutofit fontScale="90000"/>
          </a:bodyPr>
          <a:lstStyle/>
          <a:p>
            <a:pPr fontAlgn="auto">
              <a:spcAft>
                <a:spcPts val="0"/>
              </a:spcAft>
              <a:defRPr/>
            </a:pPr>
            <a:r>
              <a:rPr lang="zh-CN" altLang="en-US" dirty="0" smtClean="0"/>
              <a:t>例：基于距离的评价函数</a:t>
            </a:r>
            <a:endParaRPr lang="zh-CN" altLang="en-US" dirty="0"/>
          </a:p>
        </p:txBody>
      </p:sp>
      <p:pic>
        <p:nvPicPr>
          <p:cNvPr id="119811" name="Picture 2"/>
          <p:cNvPicPr>
            <a:picLocks noGrp="1" noChangeAspect="1" noChangeArrowheads="1"/>
          </p:cNvPicPr>
          <p:nvPr>
            <p:ph idx="1"/>
          </p:nvPr>
        </p:nvPicPr>
        <p:blipFill>
          <a:blip r:embed="rId2"/>
          <a:srcRect/>
          <a:stretch>
            <a:fillRect/>
          </a:stretch>
        </p:blipFill>
        <p:spPr>
          <a:xfrm>
            <a:off x="765280" y="1063568"/>
            <a:ext cx="6946160" cy="5639520"/>
          </a:xfrm>
          <a:noFill/>
        </p:spPr>
      </p:pic>
      <p:sp>
        <p:nvSpPr>
          <p:cNvPr id="119812" name="日期占位符 6"/>
          <p:cNvSpPr>
            <a:spLocks noGrp="1"/>
          </p:cNvSpPr>
          <p:nvPr>
            <p:ph type="dt" sz="quarter" idx="4294967295"/>
          </p:nvPr>
        </p:nvSpPr>
        <p:spPr bwMode="auto">
          <a:xfrm>
            <a:off x="0" y="6400800"/>
            <a:ext cx="1905000" cy="457200"/>
          </a:xfrm>
          <a:noFill/>
          <a:ln>
            <a:miter lim="800000"/>
            <a:headEnd/>
            <a:tailEnd/>
          </a:ln>
        </p:spPr>
        <p:txBody>
          <a:bodyPr wrap="square" numCol="1" anchorCtr="0" compatLnSpc="1">
            <a:prstTxWarp prst="textNoShape">
              <a:avLst/>
            </a:prstTxWarp>
          </a:bodyPr>
          <a:lstStyle/>
          <a:p>
            <a:fld id="{E64FF12A-7F24-49CB-B24A-A8FEBB969D2E}" type="datetime1">
              <a:rPr lang="zh-CN" altLang="en-US" sz="1200">
                <a:solidFill>
                  <a:schemeClr val="tx2"/>
                </a:solidFill>
                <a:ea typeface="宋体" charset="-122"/>
              </a:rPr>
              <a:pPr/>
              <a:t>2020/3/18</a:t>
            </a:fld>
            <a:endParaRPr lang="en-US" altLang="zh-CN" sz="1200" dirty="0">
              <a:solidFill>
                <a:schemeClr val="tx2"/>
              </a:solidFill>
              <a:ea typeface="宋体" charset="-122"/>
            </a:endParaRPr>
          </a:p>
        </p:txBody>
      </p:sp>
      <p:sp>
        <p:nvSpPr>
          <p:cNvPr id="119813" name="灯片编号占位符 6"/>
          <p:cNvSpPr>
            <a:spLocks noGrp="1"/>
          </p:cNvSpPr>
          <p:nvPr>
            <p:ph type="sldNum" sz="quarter" idx="4294967295"/>
          </p:nvPr>
        </p:nvSpPr>
        <p:spPr bwMode="auto">
          <a:xfrm>
            <a:off x="7042150" y="6243638"/>
            <a:ext cx="1905000" cy="457200"/>
          </a:xfrm>
          <a:noFill/>
          <a:ln>
            <a:miter lim="800000"/>
            <a:headEnd/>
            <a:tailEnd/>
          </a:ln>
        </p:spPr>
        <p:txBody>
          <a:bodyPr wrap="square" numCol="1" anchorCtr="0" compatLnSpc="1">
            <a:prstTxWarp prst="textNoShape">
              <a:avLst/>
            </a:prstTxWarp>
          </a:bodyPr>
          <a:lstStyle/>
          <a:p>
            <a:fld id="{19F0B049-ACED-4DB1-8C9E-BE754479FAEA}" type="slidenum">
              <a:rPr lang="en-US" altLang="zh-CN">
                <a:solidFill>
                  <a:srgbClr val="FFFFFF"/>
                </a:solidFill>
                <a:ea typeface="宋体" charset="-122"/>
              </a:rPr>
              <a:pPr/>
              <a:t>74</a:t>
            </a:fld>
            <a:endParaRPr lang="en-US" altLang="zh-CN" dirty="0">
              <a:solidFill>
                <a:srgbClr val="FFFFFF"/>
              </a:solidFill>
              <a:ea typeface="宋体" charset="-122"/>
            </a:endParaRPr>
          </a:p>
        </p:txBody>
      </p:sp>
    </p:spTree>
    <p:extLst>
      <p:ext uri="{BB962C8B-B14F-4D97-AF65-F5344CB8AC3E}">
        <p14:creationId xmlns:p14="http://schemas.microsoft.com/office/powerpoint/2010/main" val="943568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灯片编号占位符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D22F968-B485-442F-B942-968B186C31A6}" type="slidenum">
              <a:rPr lang="en-US" altLang="zh-CN">
                <a:solidFill>
                  <a:srgbClr val="FFFFFF"/>
                </a:solidFill>
                <a:ea typeface="宋体" charset="-122"/>
              </a:rPr>
              <a:pPr/>
              <a:t>75</a:t>
            </a:fld>
            <a:endParaRPr lang="en-US" altLang="zh-CN" dirty="0">
              <a:solidFill>
                <a:srgbClr val="FFFFFF"/>
              </a:solidFill>
              <a:ea typeface="宋体" charset="-122"/>
            </a:endParaRPr>
          </a:p>
        </p:txBody>
      </p:sp>
      <p:pic>
        <p:nvPicPr>
          <p:cNvPr id="120837" name="Picture 2"/>
          <p:cNvPicPr>
            <a:picLocks noChangeAspect="1" noChangeArrowheads="1"/>
          </p:cNvPicPr>
          <p:nvPr/>
        </p:nvPicPr>
        <p:blipFill>
          <a:blip r:embed="rId2"/>
          <a:srcRect/>
          <a:stretch>
            <a:fillRect/>
          </a:stretch>
        </p:blipFill>
        <p:spPr bwMode="auto">
          <a:xfrm>
            <a:off x="374904" y="973301"/>
            <a:ext cx="8353984" cy="5465599"/>
          </a:xfrm>
          <a:prstGeom prst="rect">
            <a:avLst/>
          </a:prstGeom>
          <a:noFill/>
          <a:ln w="9525">
            <a:noFill/>
            <a:miter lim="800000"/>
            <a:headEnd/>
            <a:tailEnd/>
          </a:ln>
        </p:spPr>
      </p:pic>
      <p:sp>
        <p:nvSpPr>
          <p:cNvPr id="4" name="标题 1"/>
          <p:cNvSpPr txBox="1">
            <a:spLocks/>
          </p:cNvSpPr>
          <p:nvPr/>
        </p:nvSpPr>
        <p:spPr>
          <a:xfrm>
            <a:off x="526810" y="210907"/>
            <a:ext cx="7467840" cy="697749"/>
          </a:xfrm>
          <a:prstGeom prst="rect">
            <a:avLst/>
          </a:prstGeom>
        </p:spPr>
        <p:txBody>
          <a:bodyPr rtlCol="0">
            <a:normAutofit fontScale="97500"/>
          </a:bodyPr>
          <a:lstStyle>
            <a:lvl1pPr algn="l" rtl="0" eaLnBrk="1" latinLnBrk="0" hangingPunct="1">
              <a:spcBef>
                <a:spcPct val="0"/>
              </a:spcBef>
              <a:buNone/>
              <a:defRPr kumimoji="0" sz="4000" kern="1200">
                <a:solidFill>
                  <a:schemeClr val="tx2"/>
                </a:solidFill>
                <a:latin typeface="+mj-lt"/>
                <a:ea typeface="+mj-ea"/>
                <a:cs typeface="+mj-cs"/>
              </a:defRPr>
            </a:lvl1pPr>
          </a:lstStyle>
          <a:p>
            <a:pPr>
              <a:defRPr/>
            </a:pPr>
            <a:r>
              <a:rPr lang="zh-CN" altLang="en-US" smtClean="0"/>
              <a:t>例：基于距离的评价函数</a:t>
            </a:r>
            <a:endParaRPr lang="zh-CN" altLang="en-US" dirty="0"/>
          </a:p>
        </p:txBody>
      </p:sp>
    </p:spTree>
    <p:extLst>
      <p:ext uri="{BB962C8B-B14F-4D97-AF65-F5344CB8AC3E}">
        <p14:creationId xmlns:p14="http://schemas.microsoft.com/office/powerpoint/2010/main" val="3219653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065212"/>
            <a:ext cx="7488238" cy="865188"/>
          </a:xfrm>
        </p:spPr>
        <p:txBody>
          <a:bodyPr>
            <a:normAutofit fontScale="90000"/>
          </a:bodyPr>
          <a:lstStyle/>
          <a:p>
            <a:r>
              <a:rPr lang="zh-CN" altLang="en-US" b="1" dirty="0">
                <a:effectLst>
                  <a:outerShdw blurRad="38100" dist="38100" dir="2700000" algn="tl">
                    <a:srgbClr val="000000">
                      <a:alpha val="43137"/>
                    </a:srgbClr>
                  </a:outerShdw>
                </a:effectLst>
              </a:rPr>
              <a:t>维</a:t>
            </a:r>
            <a:r>
              <a:rPr lang="zh-CN" altLang="en-US" b="1" dirty="0" smtClean="0">
                <a:effectLst>
                  <a:outerShdw blurRad="38100" dist="38100" dir="2700000" algn="tl">
                    <a:srgbClr val="000000">
                      <a:alpha val="43137"/>
                    </a:srgbClr>
                  </a:outerShdw>
                </a:effectLst>
              </a:rPr>
              <a:t>灾难 </a:t>
            </a:r>
            <a:r>
              <a:rPr lang="en-US" altLang="zh-CN" b="1" dirty="0">
                <a:effectLst>
                  <a:outerShdw blurRad="38100" dist="38100" dir="2700000" algn="tl">
                    <a:srgbClr val="000000">
                      <a:alpha val="43137"/>
                    </a:srgbClr>
                  </a:outerShdw>
                </a:effectLst>
                <a:ea typeface="SimSun" pitchFamily="2" charset="-122"/>
              </a:rPr>
              <a:t>Curse of Dimensionality</a:t>
            </a:r>
            <a:endParaRPr lang="zh-CN" altLang="en-US" b="1" dirty="0">
              <a:effectLst>
                <a:outerShdw blurRad="38100" dist="38100" dir="2700000" algn="tl">
                  <a:srgbClr val="000000">
                    <a:alpha val="43137"/>
                  </a:srgbClr>
                </a:outerShdw>
              </a:effectLst>
            </a:endParaRPr>
          </a:p>
        </p:txBody>
      </p:sp>
      <p:sp>
        <p:nvSpPr>
          <p:cNvPr id="4" name="Rectangle 10"/>
          <p:cNvSpPr txBox="1">
            <a:spLocks noChangeArrowheads="1"/>
          </p:cNvSpPr>
          <p:nvPr/>
        </p:nvSpPr>
        <p:spPr>
          <a:xfrm>
            <a:off x="488950" y="2485756"/>
            <a:ext cx="4083050" cy="33909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zh-CN" altLang="en-US" sz="2400" dirty="0" smtClean="0">
                <a:effectLst>
                  <a:outerShdw blurRad="38100" dist="38100" dir="2700000" algn="tl">
                    <a:srgbClr val="000000">
                      <a:alpha val="43137"/>
                    </a:srgbClr>
                  </a:outerShdw>
                </a:effectLst>
                <a:ea typeface="SimSun" pitchFamily="2" charset="-122"/>
              </a:rPr>
              <a:t>当维数增加，空间中的数据</a:t>
            </a:r>
            <a:r>
              <a:rPr lang="en-US" altLang="zh-CN" sz="2400" dirty="0" smtClean="0">
                <a:effectLst>
                  <a:outerShdw blurRad="38100" dist="38100" dir="2700000" algn="tl">
                    <a:srgbClr val="000000">
                      <a:alpha val="43137"/>
                    </a:srgbClr>
                  </a:outerShdw>
                </a:effectLst>
                <a:ea typeface="SimSun" pitchFamily="2" charset="-122"/>
                <a:sym typeface="Wingdings" pitchFamily="2" charset="2"/>
              </a:rPr>
              <a:t></a:t>
            </a:r>
            <a:r>
              <a:rPr lang="zh-CN" altLang="en-US" sz="2400" dirty="0" smtClean="0">
                <a:effectLst>
                  <a:outerShdw blurRad="38100" dist="38100" dir="2700000" algn="tl">
                    <a:srgbClr val="000000">
                      <a:alpha val="43137"/>
                    </a:srgbClr>
                  </a:outerShdw>
                </a:effectLst>
                <a:ea typeface="SimSun" pitchFamily="2" charset="-122"/>
                <a:sym typeface="Wingdings" pitchFamily="2" charset="2"/>
              </a:rPr>
              <a:t>稀疏  </a:t>
            </a:r>
            <a:r>
              <a:rPr lang="en-US" altLang="zh-CN" sz="2400" dirty="0" smtClean="0">
                <a:effectLst>
                  <a:outerShdw blurRad="38100" dist="38100" dir="2700000" algn="tl">
                    <a:srgbClr val="000000">
                      <a:alpha val="43137"/>
                    </a:srgbClr>
                  </a:outerShdw>
                </a:effectLst>
                <a:ea typeface="SimSun" pitchFamily="2" charset="-122"/>
                <a:sym typeface="Wingdings" pitchFamily="2" charset="2"/>
              </a:rPr>
              <a:t>Sparse</a:t>
            </a:r>
          </a:p>
          <a:p>
            <a:endParaRPr lang="en-US" altLang="zh-CN" sz="2400" dirty="0" smtClean="0">
              <a:effectLst>
                <a:outerShdw blurRad="38100" dist="38100" dir="2700000" algn="tl">
                  <a:srgbClr val="000000">
                    <a:alpha val="43137"/>
                  </a:srgbClr>
                </a:outerShdw>
              </a:effectLst>
              <a:ea typeface="SimSun" pitchFamily="2" charset="-122"/>
            </a:endParaRPr>
          </a:p>
          <a:p>
            <a:r>
              <a:rPr lang="zh-CN" altLang="en-US" sz="2400" dirty="0" smtClean="0">
                <a:effectLst>
                  <a:outerShdw blurRad="38100" dist="38100" dir="2700000" algn="tl">
                    <a:srgbClr val="000000">
                      <a:alpha val="43137"/>
                    </a:srgbClr>
                  </a:outerShdw>
                </a:effectLst>
                <a:ea typeface="SimSun" pitchFamily="2" charset="-122"/>
              </a:rPr>
              <a:t>当</a:t>
            </a:r>
            <a:r>
              <a:rPr lang="zh-CN" altLang="en-US" sz="2400" dirty="0">
                <a:effectLst>
                  <a:outerShdw blurRad="38100" dist="38100" dir="2700000" algn="tl">
                    <a:srgbClr val="000000">
                      <a:alpha val="43137"/>
                    </a:srgbClr>
                  </a:outerShdw>
                </a:effectLst>
                <a:ea typeface="SimSun" pitchFamily="2" charset="-122"/>
              </a:rPr>
              <a:t>维数增加</a:t>
            </a:r>
            <a:r>
              <a:rPr lang="zh-CN" altLang="en-US" sz="2400" dirty="0" smtClean="0">
                <a:effectLst>
                  <a:outerShdw blurRad="38100" dist="38100" dir="2700000" algn="tl">
                    <a:srgbClr val="000000">
                      <a:alpha val="43137"/>
                    </a:srgbClr>
                  </a:outerShdw>
                </a:effectLst>
                <a:ea typeface="SimSun" pitchFamily="2" charset="-122"/>
              </a:rPr>
              <a:t>，对于聚类、离群点检测中点的密度和之间距离的计算，失去意义。</a:t>
            </a:r>
            <a:endParaRPr lang="en-US" altLang="zh-CN" sz="2400" dirty="0" smtClean="0">
              <a:effectLst>
                <a:outerShdw blurRad="38100" dist="38100" dir="2700000" algn="tl">
                  <a:srgbClr val="000000">
                    <a:alpha val="43137"/>
                  </a:srgbClr>
                </a:outerShdw>
              </a:effectLst>
              <a:ea typeface="SimSun" pitchFamily="2" charset="-122"/>
            </a:endParaRPr>
          </a:p>
        </p:txBody>
      </p:sp>
      <p:pic>
        <p:nvPicPr>
          <p:cNvPr id="5" name="Picture 11"/>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4572000" y="1930400"/>
            <a:ext cx="4572000" cy="3429000"/>
          </a:xfrm>
          <a:prstGeom prst="rect">
            <a:avLst/>
          </a:prstGeom>
          <a:noFill/>
        </p:spPr>
      </p:pic>
      <p:sp>
        <p:nvSpPr>
          <p:cNvPr id="6" name="Text Box 13"/>
          <p:cNvSpPr txBox="1">
            <a:spLocks noChangeArrowheads="1"/>
          </p:cNvSpPr>
          <p:nvPr/>
        </p:nvSpPr>
        <p:spPr bwMode="auto">
          <a:xfrm>
            <a:off x="4572000" y="5491563"/>
            <a:ext cx="4038600"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 indent="-114300">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buFontTx/>
              <a:buChar char="•"/>
            </a:pPr>
            <a:r>
              <a:rPr lang="en-US" altLang="zh-CN" dirty="0">
                <a:ea typeface="SimSun" pitchFamily="2" charset="-122"/>
              </a:rPr>
              <a:t>Randomly generate 500 points</a:t>
            </a:r>
          </a:p>
          <a:p>
            <a:pPr>
              <a:spcBef>
                <a:spcPct val="50000"/>
              </a:spcBef>
              <a:buFontTx/>
              <a:buChar char="•"/>
            </a:pPr>
            <a:r>
              <a:rPr lang="en-US" altLang="zh-CN" dirty="0">
                <a:ea typeface="SimSun" pitchFamily="2" charset="-122"/>
              </a:rPr>
              <a:t>Compute difference between max and min distance between any pair of points</a:t>
            </a:r>
          </a:p>
        </p:txBody>
      </p:sp>
      <p:sp>
        <p:nvSpPr>
          <p:cNvPr id="7" name="Rectangle 2"/>
          <p:cNvSpPr txBox="1">
            <a:spLocks noChangeArrowheads="1"/>
          </p:cNvSpPr>
          <p:nvPr/>
        </p:nvSpPr>
        <p:spPr bwMode="auto">
          <a:xfrm>
            <a:off x="248761" y="200024"/>
            <a:ext cx="7488238" cy="8651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ahoma" pitchFamily="34" charset="0"/>
                <a:ea typeface="宋体" pitchFamily="2" charset="-122"/>
              </a:defRPr>
            </a:lvl2pPr>
            <a:lvl3pPr algn="l" rtl="0" eaLnBrk="0" fontAlgn="base" hangingPunct="0">
              <a:spcBef>
                <a:spcPct val="0"/>
              </a:spcBef>
              <a:spcAft>
                <a:spcPct val="0"/>
              </a:spcAft>
              <a:defRPr sz="4000" b="1">
                <a:solidFill>
                  <a:schemeClr val="tx2"/>
                </a:solidFill>
                <a:latin typeface="Tahoma" pitchFamily="34" charset="0"/>
                <a:ea typeface="宋体" pitchFamily="2" charset="-122"/>
              </a:defRPr>
            </a:lvl3pPr>
            <a:lvl4pPr algn="l" rtl="0" eaLnBrk="0" fontAlgn="base" hangingPunct="0">
              <a:spcBef>
                <a:spcPct val="0"/>
              </a:spcBef>
              <a:spcAft>
                <a:spcPct val="0"/>
              </a:spcAft>
              <a:defRPr sz="4000" b="1">
                <a:solidFill>
                  <a:schemeClr val="tx2"/>
                </a:solidFill>
                <a:latin typeface="Tahoma" pitchFamily="34" charset="0"/>
                <a:ea typeface="宋体" pitchFamily="2" charset="-122"/>
              </a:defRPr>
            </a:lvl4pPr>
            <a:lvl5pPr algn="l" rtl="0" eaLnBrk="0" fontAlgn="base" hangingPunct="0">
              <a:spcBef>
                <a:spcPct val="0"/>
              </a:spcBef>
              <a:spcAft>
                <a:spcPct val="0"/>
              </a:spcAft>
              <a:defRPr sz="4000" b="1">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r>
              <a:rPr lang="en-US" altLang="zh-CN" sz="3600" kern="0" dirty="0" smtClean="0">
                <a:solidFill>
                  <a:srgbClr val="C00000"/>
                </a:solidFill>
              </a:rPr>
              <a:t>(3) </a:t>
            </a:r>
            <a:r>
              <a:rPr lang="zh-CN" altLang="en-US" sz="3600" kern="0" dirty="0" smtClean="0">
                <a:solidFill>
                  <a:srgbClr val="C00000"/>
                </a:solidFill>
              </a:rPr>
              <a:t>维度归约</a:t>
            </a:r>
          </a:p>
        </p:txBody>
      </p:sp>
    </p:spTree>
    <p:extLst>
      <p:ext uri="{BB962C8B-B14F-4D97-AF65-F5344CB8AC3E}">
        <p14:creationId xmlns:p14="http://schemas.microsoft.com/office/powerpoint/2010/main" val="3728843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0"/>
            <a:ext cx="7772400" cy="1143000"/>
          </a:xfrm>
          <a:noFill/>
          <a:ln/>
        </p:spPr>
        <p:txBody>
          <a:bodyPr/>
          <a:lstStyle/>
          <a:p>
            <a:r>
              <a:rPr lang="zh-CN" altLang="en-US" sz="3600" b="1" dirty="0" smtClean="0"/>
              <a:t>维度归约方法</a:t>
            </a:r>
          </a:p>
        </p:txBody>
      </p:sp>
      <p:sp>
        <p:nvSpPr>
          <p:cNvPr id="59395" name="Rectangle 3"/>
          <p:cNvSpPr>
            <a:spLocks noGrp="1" noChangeArrowheads="1"/>
          </p:cNvSpPr>
          <p:nvPr>
            <p:ph type="body" idx="1"/>
          </p:nvPr>
        </p:nvSpPr>
        <p:spPr>
          <a:xfrm>
            <a:off x="579120" y="1341120"/>
            <a:ext cx="7772400" cy="4572000"/>
          </a:xfrm>
        </p:spPr>
        <p:txBody>
          <a:bodyPr/>
          <a:lstStyle/>
          <a:p>
            <a:r>
              <a:rPr lang="zh-CN" altLang="en-US" sz="3200" dirty="0" smtClean="0"/>
              <a:t>维度归约使用数据编码或变换，以便得到原数据的归约或“压缩”表示。分为无损和有损两种。</a:t>
            </a:r>
          </a:p>
          <a:p>
            <a:r>
              <a:rPr lang="zh-CN" altLang="en-US" sz="3200" dirty="0" smtClean="0"/>
              <a:t>主要方法：</a:t>
            </a:r>
          </a:p>
          <a:p>
            <a:pPr lvl="1"/>
            <a:r>
              <a:rPr lang="zh-CN" altLang="en-US" sz="2800" dirty="0" smtClean="0"/>
              <a:t>串压缩：无损，但只允许有限的数据操作。</a:t>
            </a:r>
          </a:p>
          <a:p>
            <a:pPr lvl="1"/>
            <a:r>
              <a:rPr lang="zh-CN" altLang="en-US" sz="2800" dirty="0" smtClean="0"/>
              <a:t>小波变换（</a:t>
            </a:r>
            <a:r>
              <a:rPr lang="en-US" altLang="zh-CN" sz="2800" dirty="0" smtClean="0"/>
              <a:t>DWT</a:t>
            </a:r>
            <a:r>
              <a:rPr lang="zh-CN" altLang="en-US" sz="2800" dirty="0" smtClean="0"/>
              <a:t>）：有损，适合高维数据。</a:t>
            </a:r>
          </a:p>
          <a:p>
            <a:pPr lvl="1"/>
            <a:r>
              <a:rPr lang="zh-CN" altLang="en-US" sz="2800" dirty="0" smtClean="0"/>
              <a:t>主成分分析（</a:t>
            </a:r>
            <a:r>
              <a:rPr lang="en-US" altLang="zh-CN" sz="2800" dirty="0" smtClean="0"/>
              <a:t>PCA</a:t>
            </a:r>
            <a:r>
              <a:rPr lang="zh-CN" altLang="en-US" sz="2800" dirty="0" smtClean="0"/>
              <a:t>）：有损，能更好地处理稀疏数据。</a:t>
            </a:r>
            <a:endParaRPr lang="en-US" altLang="zh-CN" sz="2800" dirty="0" smtClean="0"/>
          </a:p>
          <a:p>
            <a:pPr lvl="1"/>
            <a:r>
              <a:rPr lang="zh-CN" altLang="en-US" sz="2800" dirty="0"/>
              <a:t>奇异值分解 </a:t>
            </a:r>
            <a:r>
              <a:rPr lang="en-US" altLang="zh-CN" sz="2800" dirty="0"/>
              <a:t>Singular Value Decomposition</a:t>
            </a:r>
          </a:p>
          <a:p>
            <a:pPr lvl="1"/>
            <a:endParaRPr lang="zh-CN" altLang="en-US" sz="2800" dirty="0" smtClean="0"/>
          </a:p>
        </p:txBody>
      </p:sp>
    </p:spTree>
    <p:extLst>
      <p:ext uri="{BB962C8B-B14F-4D97-AF65-F5344CB8AC3E}">
        <p14:creationId xmlns:p14="http://schemas.microsoft.com/office/powerpoint/2010/main" val="400470723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487680" y="0"/>
            <a:ext cx="7772400" cy="1143000"/>
          </a:xfrm>
        </p:spPr>
        <p:txBody>
          <a:bodyPr/>
          <a:lstStyle/>
          <a:p>
            <a:pPr eaLnBrk="1" hangingPunct="1"/>
            <a:r>
              <a:rPr lang="zh-CN" altLang="en-US" b="1" dirty="0" smtClean="0"/>
              <a:t>维度规约</a:t>
            </a:r>
            <a:r>
              <a:rPr lang="en-US" altLang="zh-CN" b="1" dirty="0" smtClean="0"/>
              <a:t>--</a:t>
            </a:r>
            <a:r>
              <a:rPr lang="zh-CN" altLang="en-US" b="1" dirty="0" smtClean="0"/>
              <a:t>小波变换（</a:t>
            </a:r>
            <a:r>
              <a:rPr lang="en-US" altLang="zh-CN" b="1" dirty="0" smtClean="0"/>
              <a:t>DWT</a:t>
            </a:r>
            <a:r>
              <a:rPr lang="zh-CN" altLang="en-US" b="1" dirty="0" smtClean="0"/>
              <a:t>）</a:t>
            </a:r>
          </a:p>
        </p:txBody>
      </p:sp>
      <p:sp>
        <p:nvSpPr>
          <p:cNvPr id="81924" name="内容占位符 2"/>
          <p:cNvSpPr>
            <a:spLocks noGrp="1"/>
          </p:cNvSpPr>
          <p:nvPr>
            <p:ph idx="1"/>
          </p:nvPr>
        </p:nvSpPr>
        <p:spPr>
          <a:xfrm>
            <a:off x="914400" y="1544956"/>
            <a:ext cx="7772400" cy="4572000"/>
          </a:xfrm>
        </p:spPr>
        <p:txBody>
          <a:bodyPr/>
          <a:lstStyle/>
          <a:p>
            <a:pPr eaLnBrk="1" hangingPunct="1">
              <a:lnSpc>
                <a:spcPct val="120000"/>
              </a:lnSpc>
              <a:buFont typeface="Wingdings" pitchFamily="2" charset="2"/>
              <a:buChar char="n"/>
            </a:pPr>
            <a:r>
              <a:rPr lang="zh-CN" altLang="en-US" sz="2600" b="1" dirty="0" smtClean="0"/>
              <a:t>离散小波变换是一种线性信号处理技术，用于数据向量</a:t>
            </a:r>
            <a:r>
              <a:rPr lang="en-US" altLang="zh-CN" sz="2600" b="1" dirty="0" smtClean="0"/>
              <a:t>X</a:t>
            </a:r>
            <a:r>
              <a:rPr lang="zh-CN" altLang="en-US" sz="2600" b="1" dirty="0" smtClean="0"/>
              <a:t>时，将它变换成不同的数值小波系数向量</a:t>
            </a:r>
            <a:r>
              <a:rPr lang="en-US" altLang="zh-CN" sz="2600" b="1" dirty="0" smtClean="0"/>
              <a:t>X’</a:t>
            </a:r>
            <a:r>
              <a:rPr lang="zh-CN" altLang="en-US" sz="2600" b="1" dirty="0" smtClean="0"/>
              <a:t>，两个向量具有相同的长度。</a:t>
            </a:r>
            <a:endParaRPr lang="en-US" altLang="zh-CN" sz="2600" b="1" dirty="0" smtClean="0"/>
          </a:p>
          <a:p>
            <a:pPr eaLnBrk="1" hangingPunct="1">
              <a:lnSpc>
                <a:spcPct val="120000"/>
              </a:lnSpc>
              <a:buFont typeface="Wingdings" pitchFamily="2" charset="2"/>
              <a:buChar char="n"/>
            </a:pPr>
            <a:r>
              <a:rPr lang="zh-CN" altLang="en-US" sz="2600" b="1" dirty="0" smtClean="0"/>
              <a:t>小波变换后的数据可以截短，仅存放一小部分最强的小波系数，就能保留近似的压缩数据。</a:t>
            </a:r>
            <a:endParaRPr lang="en-US" altLang="zh-CN" sz="2600" b="1" dirty="0" smtClean="0"/>
          </a:p>
        </p:txBody>
      </p:sp>
      <p:sp>
        <p:nvSpPr>
          <p:cNvPr id="104453" name="灯片编号占位符 6"/>
          <p:cNvSpPr>
            <a:spLocks noGrp="1"/>
          </p:cNvSpPr>
          <p:nvPr>
            <p:ph type="sldNum" sz="quarter" idx="4294967295"/>
          </p:nvPr>
        </p:nvSpPr>
        <p:spPr bwMode="auto">
          <a:xfrm>
            <a:off x="7042150" y="6243638"/>
            <a:ext cx="1905000" cy="457200"/>
          </a:xfrm>
          <a:noFill/>
          <a:ln>
            <a:miter lim="800000"/>
            <a:headEnd/>
            <a:tailEnd/>
          </a:ln>
        </p:spPr>
        <p:txBody>
          <a:bodyPr wrap="square" numCol="1" anchorCtr="0" compatLnSpc="1">
            <a:prstTxWarp prst="textNoShape">
              <a:avLst/>
            </a:prstTxWarp>
          </a:bodyPr>
          <a:lstStyle/>
          <a:p>
            <a:fld id="{0345B648-2DF2-4BA1-8758-063FC7DF7F0F}" type="slidenum">
              <a:rPr lang="en-US" altLang="zh-CN" smtClean="0">
                <a:solidFill>
                  <a:srgbClr val="FFFFFF"/>
                </a:solidFill>
                <a:ea typeface="宋体" charset="-122"/>
              </a:rPr>
              <a:pPr/>
              <a:t>78</a:t>
            </a:fld>
            <a:endParaRPr lang="en-US" altLang="zh-CN" dirty="0" smtClean="0">
              <a:solidFill>
                <a:srgbClr val="FFFFFF"/>
              </a:solidFill>
              <a:ea typeface="宋体" charset="-122"/>
            </a:endParaRPr>
          </a:p>
        </p:txBody>
      </p:sp>
    </p:spTree>
    <p:extLst>
      <p:ext uri="{BB962C8B-B14F-4D97-AF65-F5344CB8AC3E}">
        <p14:creationId xmlns:p14="http://schemas.microsoft.com/office/powerpoint/2010/main" val="946890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24">
                                            <p:txEl>
                                              <p:pRg st="0" end="0"/>
                                            </p:txEl>
                                          </p:spTgt>
                                        </p:tgtEl>
                                        <p:attrNameLst>
                                          <p:attrName>style.visibility</p:attrName>
                                        </p:attrNameLst>
                                      </p:cBhvr>
                                      <p:to>
                                        <p:strVal val="visible"/>
                                      </p:to>
                                    </p:set>
                                    <p:animEffect transition="in" filter="blinds(horizontal)">
                                      <p:cBhvr>
                                        <p:cTn id="7" dur="500"/>
                                        <p:tgtEl>
                                          <p:spTgt spid="819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24">
                                            <p:txEl>
                                              <p:pRg st="1" end="1"/>
                                            </p:txEl>
                                          </p:spTgt>
                                        </p:tgtEl>
                                        <p:attrNameLst>
                                          <p:attrName>style.visibility</p:attrName>
                                        </p:attrNameLst>
                                      </p:cBhvr>
                                      <p:to>
                                        <p:strVal val="visible"/>
                                      </p:to>
                                    </p:set>
                                    <p:animEffect transition="in" filter="blinds(horizontal)">
                                      <p:cBhvr>
                                        <p:cTn id="12" dur="500"/>
                                        <p:tgtEl>
                                          <p:spTgt spid="819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594360" y="0"/>
            <a:ext cx="7772400" cy="1143000"/>
          </a:xfrm>
        </p:spPr>
        <p:txBody>
          <a:bodyPr/>
          <a:lstStyle/>
          <a:p>
            <a:pPr eaLnBrk="1" hangingPunct="1"/>
            <a:r>
              <a:rPr lang="zh-CN" altLang="en-US" dirty="0" smtClean="0"/>
              <a:t>维度规约</a:t>
            </a:r>
            <a:r>
              <a:rPr lang="en-US" altLang="zh-CN" dirty="0" smtClean="0"/>
              <a:t>--</a:t>
            </a:r>
            <a:r>
              <a:rPr lang="zh-CN" altLang="en-US" dirty="0" smtClean="0"/>
              <a:t>主成分分析</a:t>
            </a:r>
          </a:p>
        </p:txBody>
      </p:sp>
      <p:sp>
        <p:nvSpPr>
          <p:cNvPr id="81924" name="内容占位符 2"/>
          <p:cNvSpPr>
            <a:spLocks noGrp="1"/>
          </p:cNvSpPr>
          <p:nvPr>
            <p:ph idx="1"/>
          </p:nvPr>
        </p:nvSpPr>
        <p:spPr/>
        <p:txBody>
          <a:bodyPr/>
          <a:lstStyle/>
          <a:p>
            <a:pPr eaLnBrk="1" hangingPunct="1">
              <a:lnSpc>
                <a:spcPct val="120000"/>
              </a:lnSpc>
              <a:buFont typeface="Wingdings" pitchFamily="2" charset="2"/>
              <a:buChar char="n"/>
            </a:pPr>
            <a:r>
              <a:rPr lang="zh-CN" altLang="en-US" sz="2900" dirty="0" smtClean="0"/>
              <a:t>主成分分析的基本思想：</a:t>
            </a:r>
            <a:endParaRPr lang="en-US" altLang="zh-CN" sz="2900" dirty="0" smtClean="0"/>
          </a:p>
          <a:p>
            <a:pPr eaLnBrk="1" hangingPunct="1">
              <a:lnSpc>
                <a:spcPct val="120000"/>
              </a:lnSpc>
            </a:pPr>
            <a:r>
              <a:rPr lang="zh-CN" altLang="en-US" sz="2600" dirty="0" smtClean="0"/>
              <a:t>设法将原始属性重新组合成一组新的互相无关的几个</a:t>
            </a:r>
            <a:r>
              <a:rPr lang="zh-CN" altLang="en-US" sz="2600" b="1" dirty="0" smtClean="0"/>
              <a:t>综合属性</a:t>
            </a:r>
            <a:r>
              <a:rPr lang="zh-CN" altLang="en-US" sz="2600" dirty="0" smtClean="0"/>
              <a:t>，同时根据需要从中</a:t>
            </a:r>
            <a:r>
              <a:rPr lang="zh-CN" altLang="en-US" sz="2600" b="1" dirty="0" smtClean="0"/>
              <a:t>选取少数几个综合属性</a:t>
            </a:r>
            <a:r>
              <a:rPr lang="zh-CN" altLang="en-US" sz="2600" dirty="0" smtClean="0"/>
              <a:t>来尽可能多地反映原来指标的信息。</a:t>
            </a:r>
            <a:endParaRPr lang="en-US" altLang="zh-CN" sz="2600" dirty="0" smtClean="0"/>
          </a:p>
          <a:p>
            <a:pPr eaLnBrk="1" hangingPunct="1">
              <a:lnSpc>
                <a:spcPct val="120000"/>
              </a:lnSpc>
            </a:pPr>
            <a:r>
              <a:rPr lang="zh-CN" altLang="en-US" sz="2600" dirty="0" smtClean="0"/>
              <a:t>综合指标的选取使用的是方差最大法。</a:t>
            </a:r>
            <a:endParaRPr lang="en-US" altLang="zh-CN" sz="2600" dirty="0" smtClean="0"/>
          </a:p>
        </p:txBody>
      </p:sp>
      <p:sp>
        <p:nvSpPr>
          <p:cNvPr id="104453" name="灯片编号占位符 6"/>
          <p:cNvSpPr>
            <a:spLocks noGrp="1"/>
          </p:cNvSpPr>
          <p:nvPr>
            <p:ph type="sldNum" sz="quarter" idx="4294967295"/>
          </p:nvPr>
        </p:nvSpPr>
        <p:spPr bwMode="auto">
          <a:xfrm>
            <a:off x="7042150" y="6243638"/>
            <a:ext cx="1905000" cy="457200"/>
          </a:xfrm>
          <a:noFill/>
          <a:ln>
            <a:miter lim="800000"/>
            <a:headEnd/>
            <a:tailEnd/>
          </a:ln>
        </p:spPr>
        <p:txBody>
          <a:bodyPr wrap="square" numCol="1" anchorCtr="0" compatLnSpc="1">
            <a:prstTxWarp prst="textNoShape">
              <a:avLst/>
            </a:prstTxWarp>
          </a:bodyPr>
          <a:lstStyle/>
          <a:p>
            <a:fld id="{0345B648-2DF2-4BA1-8758-063FC7DF7F0F}" type="slidenum">
              <a:rPr lang="en-US" altLang="zh-CN" smtClean="0">
                <a:solidFill>
                  <a:srgbClr val="FFFFFF"/>
                </a:solidFill>
                <a:ea typeface="宋体" charset="-122"/>
              </a:rPr>
              <a:pPr/>
              <a:t>79</a:t>
            </a:fld>
            <a:endParaRPr lang="en-US" altLang="zh-CN" dirty="0" smtClean="0">
              <a:solidFill>
                <a:srgbClr val="FFFFFF"/>
              </a:solidFill>
              <a:ea typeface="宋体" charset="-122"/>
            </a:endParaRPr>
          </a:p>
        </p:txBody>
      </p:sp>
    </p:spTree>
    <p:extLst>
      <p:ext uri="{BB962C8B-B14F-4D97-AF65-F5344CB8AC3E}">
        <p14:creationId xmlns:p14="http://schemas.microsoft.com/office/powerpoint/2010/main" val="440763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24">
                                            <p:txEl>
                                              <p:pRg st="0" end="0"/>
                                            </p:txEl>
                                          </p:spTgt>
                                        </p:tgtEl>
                                        <p:attrNameLst>
                                          <p:attrName>style.visibility</p:attrName>
                                        </p:attrNameLst>
                                      </p:cBhvr>
                                      <p:to>
                                        <p:strVal val="visible"/>
                                      </p:to>
                                    </p:set>
                                    <p:animEffect transition="in" filter="blinds(horizontal)">
                                      <p:cBhvr>
                                        <p:cTn id="7" dur="500"/>
                                        <p:tgtEl>
                                          <p:spTgt spid="8192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1924">
                                            <p:txEl>
                                              <p:pRg st="1" end="1"/>
                                            </p:txEl>
                                          </p:spTgt>
                                        </p:tgtEl>
                                        <p:attrNameLst>
                                          <p:attrName>style.visibility</p:attrName>
                                        </p:attrNameLst>
                                      </p:cBhvr>
                                      <p:to>
                                        <p:strVal val="visible"/>
                                      </p:to>
                                    </p:set>
                                    <p:animEffect transition="in" filter="blinds(horizontal)">
                                      <p:cBhvr>
                                        <p:cTn id="10" dur="500"/>
                                        <p:tgtEl>
                                          <p:spTgt spid="8192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1924">
                                            <p:txEl>
                                              <p:pRg st="2" end="2"/>
                                            </p:txEl>
                                          </p:spTgt>
                                        </p:tgtEl>
                                        <p:attrNameLst>
                                          <p:attrName>style.visibility</p:attrName>
                                        </p:attrNameLst>
                                      </p:cBhvr>
                                      <p:to>
                                        <p:strVal val="visible"/>
                                      </p:to>
                                    </p:set>
                                    <p:animEffect transition="in" filter="blinds(horizontal)">
                                      <p:cBhvr>
                                        <p:cTn id="13" dur="500"/>
                                        <p:tgtEl>
                                          <p:spTgt spid="819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sym typeface="Wingdings" pitchFamily="2" charset="2"/>
              </a:rPr>
              <a:t>测量误</a:t>
            </a:r>
            <a:r>
              <a:rPr lang="zh-CN" altLang="en-US" b="1" dirty="0" smtClean="0">
                <a:effectLst>
                  <a:outerShdw blurRad="38100" dist="38100" dir="2700000" algn="tl">
                    <a:srgbClr val="000000">
                      <a:alpha val="43137"/>
                    </a:srgbClr>
                  </a:outerShdw>
                </a:effectLst>
                <a:sym typeface="Wingdings" pitchFamily="2" charset="2"/>
              </a:rPr>
              <a:t>差</a:t>
            </a: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solidFill>
                  <a:srgbClr val="FF0000"/>
                </a:solidFill>
                <a:effectLst>
                  <a:outerShdw blurRad="38100" dist="38100" dir="2700000" algn="tl">
                    <a:srgbClr val="000000">
                      <a:alpha val="43137"/>
                    </a:srgbClr>
                  </a:outerShdw>
                </a:effectLst>
              </a:rPr>
              <a:t>精度、偏倚、准确率</a:t>
            </a:r>
            <a:endParaRPr lang="zh-CN" altLang="en-US" b="1" dirty="0">
              <a:solidFill>
                <a:srgbClr val="FF0000"/>
              </a:solidFill>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p:txBody>
          <a:bodyPr/>
          <a:lstStyle/>
          <a:p>
            <a:r>
              <a:rPr lang="zh-CN" altLang="en-US" b="1" dirty="0" smtClean="0">
                <a:effectLst>
                  <a:outerShdw blurRad="38100" dist="38100" dir="2700000" algn="tl">
                    <a:srgbClr val="000000">
                      <a:alpha val="43137"/>
                    </a:srgbClr>
                  </a:outerShdw>
                </a:effectLst>
              </a:rPr>
              <a:t>精度：</a:t>
            </a:r>
            <a:r>
              <a:rPr lang="en-US" altLang="zh-CN" b="1" dirty="0" smtClean="0">
                <a:effectLst>
                  <a:outerShdw blurRad="38100" dist="38100" dir="2700000" algn="tl">
                    <a:srgbClr val="000000">
                      <a:alpha val="43137"/>
                    </a:srgbClr>
                  </a:outerShdw>
                </a:effectLst>
              </a:rPr>
              <a:t>precision</a:t>
            </a:r>
          </a:p>
          <a:p>
            <a:pPr lvl="1"/>
            <a:r>
              <a:rPr lang="zh-CN" altLang="en-US" b="1" dirty="0" smtClean="0">
                <a:solidFill>
                  <a:srgbClr val="FF0000"/>
                </a:solidFill>
                <a:effectLst>
                  <a:outerShdw blurRad="38100" dist="38100" dir="2700000" algn="tl">
                    <a:srgbClr val="000000">
                      <a:alpha val="43137"/>
                    </a:srgbClr>
                  </a:outerShdw>
                </a:effectLst>
              </a:rPr>
              <a:t>同一个数据对象</a:t>
            </a:r>
            <a:r>
              <a:rPr lang="zh-CN" altLang="en-US" b="1" dirty="0" smtClean="0">
                <a:solidFill>
                  <a:srgbClr val="0070C0"/>
                </a:solidFill>
                <a:effectLst>
                  <a:outerShdw blurRad="38100" dist="38100" dir="2700000" algn="tl">
                    <a:srgbClr val="000000">
                      <a:alpha val="43137"/>
                    </a:srgbClr>
                  </a:outerShdw>
                </a:effectLst>
              </a:rPr>
              <a:t>重复测量值</a:t>
            </a:r>
            <a:r>
              <a:rPr lang="zh-CN" altLang="en-US" b="1" dirty="0" smtClean="0">
                <a:effectLst>
                  <a:outerShdw blurRad="38100" dist="38100" dir="2700000" algn="tl">
                    <a:srgbClr val="000000">
                      <a:alpha val="43137"/>
                    </a:srgbClr>
                  </a:outerShdw>
                </a:effectLst>
              </a:rPr>
              <a:t>之间的接近程度（标准差度量）</a:t>
            </a:r>
            <a:endParaRPr lang="en-US" altLang="zh-CN" b="1" dirty="0" smtClean="0">
              <a:effectLst>
                <a:outerShdw blurRad="38100" dist="38100" dir="2700000" algn="tl">
                  <a:srgbClr val="000000">
                    <a:alpha val="43137"/>
                  </a:srgbClr>
                </a:outerShdw>
              </a:effectLst>
            </a:endParaRPr>
          </a:p>
          <a:p>
            <a:r>
              <a:rPr lang="zh-CN" altLang="en-US" b="1" dirty="0" smtClean="0">
                <a:effectLst>
                  <a:outerShdw blurRad="38100" dist="38100" dir="2700000" algn="tl">
                    <a:srgbClr val="000000">
                      <a:alpha val="43137"/>
                    </a:srgbClr>
                  </a:outerShdw>
                </a:effectLst>
              </a:rPr>
              <a:t>偏倚：</a:t>
            </a:r>
            <a:r>
              <a:rPr lang="en-US" altLang="zh-CN" b="1" dirty="0" smtClean="0">
                <a:effectLst>
                  <a:outerShdw blurRad="38100" dist="38100" dir="2700000" algn="tl">
                    <a:srgbClr val="000000">
                      <a:alpha val="43137"/>
                    </a:srgbClr>
                  </a:outerShdw>
                </a:effectLst>
              </a:rPr>
              <a:t>bias</a:t>
            </a:r>
          </a:p>
          <a:p>
            <a:pPr lvl="1"/>
            <a:r>
              <a:rPr lang="zh-CN" altLang="en-US" b="1" dirty="0">
                <a:effectLst>
                  <a:outerShdw blurRad="38100" dist="38100" dir="2700000" algn="tl">
                    <a:srgbClr val="000000">
                      <a:alpha val="43137"/>
                    </a:srgbClr>
                  </a:outerShdw>
                </a:effectLst>
              </a:rPr>
              <a:t>测量</a:t>
            </a:r>
            <a:r>
              <a:rPr lang="zh-CN" altLang="en-US" b="1" dirty="0" smtClean="0">
                <a:effectLst>
                  <a:outerShdw blurRad="38100" dist="38100" dir="2700000" algn="tl">
                    <a:srgbClr val="000000">
                      <a:alpha val="43137"/>
                    </a:srgbClr>
                  </a:outerShdw>
                </a:effectLst>
              </a:rPr>
              <a:t>值与被测量之间的系统变差（均值</a:t>
            </a:r>
            <a:r>
              <a:rPr lang="en-US" altLang="zh-CN" b="1" dirty="0" smtClean="0">
                <a:effectLst>
                  <a:outerShdw blurRad="38100" dist="38100" dir="2700000" algn="tl">
                    <a:srgbClr val="000000">
                      <a:alpha val="43137"/>
                    </a:srgbClr>
                  </a:outerShdw>
                </a:effectLst>
              </a:rPr>
              <a:t>-</a:t>
            </a:r>
            <a:r>
              <a:rPr lang="zh-CN" altLang="en-US" b="1" dirty="0" smtClean="0">
                <a:effectLst>
                  <a:outerShdw blurRad="38100" dist="38100" dir="2700000" algn="tl">
                    <a:srgbClr val="000000">
                      <a:alpha val="43137"/>
                    </a:srgbClr>
                  </a:outerShdw>
                </a:effectLst>
              </a:rPr>
              <a:t>标准）</a:t>
            </a:r>
            <a:endParaRPr lang="en-US" altLang="zh-CN" b="1" dirty="0" smtClean="0">
              <a:effectLst>
                <a:outerShdw blurRad="38100" dist="38100" dir="2700000" algn="tl">
                  <a:srgbClr val="000000">
                    <a:alpha val="43137"/>
                  </a:srgbClr>
                </a:outerShdw>
              </a:effectLst>
            </a:endParaRPr>
          </a:p>
          <a:p>
            <a:r>
              <a:rPr lang="zh-CN" altLang="en-US" b="1" dirty="0" smtClean="0">
                <a:effectLst>
                  <a:outerShdw blurRad="38100" dist="38100" dir="2700000" algn="tl">
                    <a:srgbClr val="000000">
                      <a:alpha val="43137"/>
                    </a:srgbClr>
                  </a:outerShdw>
                </a:effectLst>
              </a:rPr>
              <a:t>准确率：</a:t>
            </a:r>
            <a:r>
              <a:rPr lang="en-US" altLang="zh-CN" b="1" dirty="0" smtClean="0">
                <a:effectLst>
                  <a:outerShdw blurRad="38100" dist="38100" dir="2700000" algn="tl">
                    <a:srgbClr val="000000">
                      <a:alpha val="43137"/>
                    </a:srgbClr>
                  </a:outerShdw>
                </a:effectLst>
              </a:rPr>
              <a:t>accuracy</a:t>
            </a:r>
          </a:p>
          <a:p>
            <a:pPr lvl="1"/>
            <a:r>
              <a:rPr lang="zh-CN" altLang="en-US" b="1" dirty="0">
                <a:effectLst>
                  <a:outerShdw blurRad="38100" dist="38100" dir="2700000" algn="tl">
                    <a:srgbClr val="000000">
                      <a:alpha val="43137"/>
                    </a:srgbClr>
                  </a:outerShdw>
                </a:effectLst>
              </a:rPr>
              <a:t>被</a:t>
            </a:r>
            <a:r>
              <a:rPr lang="zh-CN" altLang="en-US" b="1" dirty="0" smtClean="0">
                <a:effectLst>
                  <a:outerShdw blurRad="38100" dist="38100" dir="2700000" algn="tl">
                    <a:srgbClr val="000000">
                      <a:alpha val="43137"/>
                    </a:srgbClr>
                  </a:outerShdw>
                </a:effectLst>
              </a:rPr>
              <a:t>测量的测量值与实际值之间的接近度</a:t>
            </a:r>
            <a:endParaRPr lang="en-US" altLang="zh-CN" b="1" dirty="0" smtClean="0">
              <a:effectLst>
                <a:outerShdw blurRad="38100" dist="38100" dir="2700000" algn="tl">
                  <a:srgbClr val="000000">
                    <a:alpha val="43137"/>
                  </a:srgbClr>
                </a:outerShdw>
              </a:effectLst>
            </a:endParaRPr>
          </a:p>
          <a:p>
            <a:pPr lvl="1"/>
            <a:endParaRPr lang="en-US" altLang="zh-CN" b="1" dirty="0" smtClean="0">
              <a:effectLst>
                <a:outerShdw blurRad="38100" dist="38100" dir="2700000" algn="tl">
                  <a:srgbClr val="000000">
                    <a:alpha val="43137"/>
                  </a:srgbClr>
                </a:outerShdw>
              </a:effectLst>
            </a:endParaRPr>
          </a:p>
          <a:p>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84916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3"/>
          <p:cNvSpPr txBox="1">
            <a:spLocks noChangeArrowheads="1"/>
          </p:cNvSpPr>
          <p:nvPr/>
        </p:nvSpPr>
        <p:spPr>
          <a:xfrm>
            <a:off x="357346" y="968376"/>
            <a:ext cx="8318500" cy="4826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zh-CN" altLang="en-US" b="1" dirty="0" smtClean="0">
                <a:effectLst>
                  <a:outerShdw blurRad="38100" dist="38100" dir="2700000" algn="tl">
                    <a:srgbClr val="000000">
                      <a:alpha val="43137"/>
                    </a:srgbClr>
                  </a:outerShdw>
                </a:effectLst>
                <a:ea typeface="SimSun" pitchFamily="2" charset="-122"/>
              </a:rPr>
              <a:t>目的：捕获到数据集中最大变化方向上的投射</a:t>
            </a:r>
            <a:endParaRPr lang="en-US" altLang="zh-CN" b="1" dirty="0" smtClean="0">
              <a:effectLst>
                <a:outerShdw blurRad="38100" dist="38100" dir="2700000" algn="tl">
                  <a:srgbClr val="000000">
                    <a:alpha val="43137"/>
                  </a:srgbClr>
                </a:outerShdw>
              </a:effectLst>
              <a:ea typeface="SimSun" pitchFamily="2" charset="-122"/>
            </a:endParaRPr>
          </a:p>
          <a:p>
            <a:r>
              <a:rPr lang="zh-CN" altLang="en-US" b="1" dirty="0">
                <a:effectLst>
                  <a:outerShdw blurRad="38100" dist="38100" dir="2700000" algn="tl">
                    <a:srgbClr val="000000">
                      <a:alpha val="43137"/>
                    </a:srgbClr>
                  </a:outerShdw>
                </a:effectLst>
                <a:ea typeface="SimSun" pitchFamily="2" charset="-122"/>
              </a:rPr>
              <a:t>事物的主要</a:t>
            </a:r>
            <a:r>
              <a:rPr lang="zh-CN" altLang="en-US" b="1" dirty="0" smtClean="0">
                <a:effectLst>
                  <a:outerShdw blurRad="38100" dist="38100" dir="2700000" algn="tl">
                    <a:srgbClr val="000000">
                      <a:alpha val="43137"/>
                    </a:srgbClr>
                  </a:outerShdw>
                </a:effectLst>
                <a:ea typeface="SimSun" pitchFamily="2" charset="-122"/>
              </a:rPr>
              <a:t>方面，主要路径，主要矛盾</a:t>
            </a:r>
            <a:endParaRPr lang="en-US" altLang="zh-CN" b="1" dirty="0" smtClean="0">
              <a:effectLst>
                <a:outerShdw blurRad="38100" dist="38100" dir="2700000" algn="tl">
                  <a:srgbClr val="000000">
                    <a:alpha val="43137"/>
                  </a:srgbClr>
                </a:outerShdw>
              </a:effectLst>
              <a:ea typeface="SimSun" pitchFamily="2" charset="-122"/>
            </a:endParaRPr>
          </a:p>
          <a:p>
            <a:pPr>
              <a:lnSpc>
                <a:spcPct val="110000"/>
              </a:lnSpc>
            </a:pPr>
            <a:r>
              <a:rPr lang="zh-CN" altLang="en-US" dirty="0"/>
              <a:t>原始数据投影到一个更小的空间中，导致维度减少</a:t>
            </a:r>
            <a:r>
              <a:rPr lang="en-US" altLang="zh-CN" dirty="0"/>
              <a:t>. </a:t>
            </a:r>
          </a:p>
          <a:p>
            <a:pPr lvl="1">
              <a:lnSpc>
                <a:spcPct val="110000"/>
              </a:lnSpc>
            </a:pPr>
            <a:r>
              <a:rPr lang="zh-CN" altLang="en-US" dirty="0"/>
              <a:t>发现的协方差矩阵的特征向量，用这些特征向量定义新的</a:t>
            </a:r>
            <a:r>
              <a:rPr lang="zh-CN" altLang="en-US" dirty="0" smtClean="0"/>
              <a:t>空间</a:t>
            </a:r>
            <a:endParaRPr lang="en-US" altLang="zh-CN" b="1" dirty="0" smtClean="0">
              <a:effectLst>
                <a:outerShdw blurRad="38100" dist="38100" dir="2700000" algn="tl">
                  <a:srgbClr val="000000">
                    <a:alpha val="43137"/>
                  </a:srgbClr>
                </a:outerShdw>
              </a:effectLst>
              <a:ea typeface="SimSun" pitchFamily="2" charset="-122"/>
            </a:endParaRPr>
          </a:p>
          <a:p>
            <a:r>
              <a:rPr lang="zh-CN" altLang="en-US" b="1" dirty="0">
                <a:solidFill>
                  <a:srgbClr val="FF0000"/>
                </a:solidFill>
                <a:effectLst>
                  <a:outerShdw blurRad="38100" dist="38100" dir="2700000" algn="tl">
                    <a:srgbClr val="000000">
                      <a:alpha val="43137"/>
                    </a:srgbClr>
                  </a:outerShdw>
                </a:effectLst>
              </a:rPr>
              <a:t>方差大的方向是信号的方向，方差小的方向是噪声的方向</a:t>
            </a:r>
            <a:endParaRPr lang="en-US" altLang="zh-CN" b="1" dirty="0" smtClean="0">
              <a:solidFill>
                <a:srgbClr val="FF0000"/>
              </a:solidFill>
              <a:effectLst>
                <a:outerShdw blurRad="38100" dist="38100" dir="2700000" algn="tl">
                  <a:srgbClr val="000000">
                    <a:alpha val="43137"/>
                  </a:srgbClr>
                </a:outerShdw>
              </a:effectLst>
              <a:ea typeface="SimSun" pitchFamily="2" charset="-122"/>
            </a:endParaRPr>
          </a:p>
          <a:p>
            <a:endParaRPr lang="en-US" altLang="zh-CN" b="1" dirty="0" smtClean="0">
              <a:effectLst>
                <a:outerShdw blurRad="38100" dist="38100" dir="2700000" algn="tl">
                  <a:srgbClr val="000000">
                    <a:alpha val="43137"/>
                  </a:srgbClr>
                </a:outerShdw>
              </a:effectLst>
              <a:ea typeface="SimSun" pitchFamily="2" charset="-122"/>
            </a:endParaRPr>
          </a:p>
        </p:txBody>
      </p:sp>
      <p:grpSp>
        <p:nvGrpSpPr>
          <p:cNvPr id="2" name="组合 1"/>
          <p:cNvGrpSpPr/>
          <p:nvPr/>
        </p:nvGrpSpPr>
        <p:grpSpPr>
          <a:xfrm>
            <a:off x="3856355" y="3657600"/>
            <a:ext cx="3546475" cy="3200400"/>
            <a:chOff x="2378075" y="3566160"/>
            <a:chExt cx="3546475" cy="3200400"/>
          </a:xfrm>
        </p:grpSpPr>
        <p:sp>
          <p:nvSpPr>
            <p:cNvPr id="6" name="Line 35"/>
            <p:cNvSpPr>
              <a:spLocks noChangeShapeType="1"/>
            </p:cNvSpPr>
            <p:nvPr/>
          </p:nvSpPr>
          <p:spPr bwMode="auto">
            <a:xfrm flipV="1">
              <a:off x="2889250" y="3616960"/>
              <a:ext cx="0" cy="26289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36"/>
            <p:cNvSpPr>
              <a:spLocks noChangeShapeType="1"/>
            </p:cNvSpPr>
            <p:nvPr/>
          </p:nvSpPr>
          <p:spPr bwMode="auto">
            <a:xfrm>
              <a:off x="2889250" y="6245860"/>
              <a:ext cx="27178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37"/>
            <p:cNvSpPr>
              <a:spLocks noChangeShapeType="1"/>
            </p:cNvSpPr>
            <p:nvPr/>
          </p:nvSpPr>
          <p:spPr bwMode="auto">
            <a:xfrm flipV="1">
              <a:off x="2901950" y="4831398"/>
              <a:ext cx="2590800" cy="1400175"/>
            </a:xfrm>
            <a:prstGeom prst="line">
              <a:avLst/>
            </a:prstGeom>
            <a:noFill/>
            <a:ln w="2857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39"/>
            <p:cNvSpPr>
              <a:spLocks noChangeArrowheads="1"/>
            </p:cNvSpPr>
            <p:nvPr/>
          </p:nvSpPr>
          <p:spPr bwMode="auto">
            <a:xfrm>
              <a:off x="3435350" y="5652135"/>
              <a:ext cx="74613" cy="777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SimSun" pitchFamily="2" charset="-122"/>
              </a:endParaRPr>
            </a:p>
          </p:txBody>
        </p:sp>
        <p:sp>
          <p:nvSpPr>
            <p:cNvPr id="10" name="Oval 40"/>
            <p:cNvSpPr>
              <a:spLocks noChangeArrowheads="1"/>
            </p:cNvSpPr>
            <p:nvPr/>
          </p:nvSpPr>
          <p:spPr bwMode="auto">
            <a:xfrm>
              <a:off x="3699511" y="5781675"/>
              <a:ext cx="74613" cy="7778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SimSun" pitchFamily="2" charset="-122"/>
              </a:endParaRPr>
            </a:p>
          </p:txBody>
        </p:sp>
        <p:sp>
          <p:nvSpPr>
            <p:cNvPr id="11" name="Oval 41"/>
            <p:cNvSpPr>
              <a:spLocks noChangeArrowheads="1"/>
            </p:cNvSpPr>
            <p:nvPr/>
          </p:nvSpPr>
          <p:spPr bwMode="auto">
            <a:xfrm>
              <a:off x="3244850" y="5942648"/>
              <a:ext cx="74613" cy="7778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SimSun" pitchFamily="2" charset="-122"/>
              </a:endParaRPr>
            </a:p>
          </p:txBody>
        </p:sp>
        <p:sp>
          <p:nvSpPr>
            <p:cNvPr id="12" name="Oval 42"/>
            <p:cNvSpPr>
              <a:spLocks noChangeArrowheads="1"/>
            </p:cNvSpPr>
            <p:nvPr/>
          </p:nvSpPr>
          <p:spPr bwMode="auto">
            <a:xfrm>
              <a:off x="3854450" y="5534660"/>
              <a:ext cx="74613"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SimSun" pitchFamily="2" charset="-122"/>
              </a:endParaRPr>
            </a:p>
          </p:txBody>
        </p:sp>
        <p:sp>
          <p:nvSpPr>
            <p:cNvPr id="13" name="Oval 43"/>
            <p:cNvSpPr>
              <a:spLocks noChangeArrowheads="1"/>
            </p:cNvSpPr>
            <p:nvPr/>
          </p:nvSpPr>
          <p:spPr bwMode="auto">
            <a:xfrm>
              <a:off x="3702050" y="5639435"/>
              <a:ext cx="74613" cy="777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SimSun" pitchFamily="2" charset="-122"/>
              </a:endParaRPr>
            </a:p>
          </p:txBody>
        </p:sp>
        <p:sp>
          <p:nvSpPr>
            <p:cNvPr id="14" name="Oval 44"/>
            <p:cNvSpPr>
              <a:spLocks noChangeArrowheads="1"/>
            </p:cNvSpPr>
            <p:nvPr/>
          </p:nvSpPr>
          <p:spPr bwMode="auto">
            <a:xfrm>
              <a:off x="4273550" y="5626735"/>
              <a:ext cx="74613" cy="777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SimSun" pitchFamily="2" charset="-122"/>
              </a:endParaRPr>
            </a:p>
          </p:txBody>
        </p:sp>
        <p:sp>
          <p:nvSpPr>
            <p:cNvPr id="15" name="Oval 45"/>
            <p:cNvSpPr>
              <a:spLocks noChangeArrowheads="1"/>
            </p:cNvSpPr>
            <p:nvPr/>
          </p:nvSpPr>
          <p:spPr bwMode="auto">
            <a:xfrm>
              <a:off x="4146550" y="5956935"/>
              <a:ext cx="74613" cy="777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SimSun" pitchFamily="2" charset="-122"/>
              </a:endParaRPr>
            </a:p>
          </p:txBody>
        </p:sp>
        <p:sp>
          <p:nvSpPr>
            <p:cNvPr id="16" name="Oval 46"/>
            <p:cNvSpPr>
              <a:spLocks noChangeArrowheads="1"/>
            </p:cNvSpPr>
            <p:nvPr/>
          </p:nvSpPr>
          <p:spPr bwMode="auto">
            <a:xfrm>
              <a:off x="3917950" y="5850573"/>
              <a:ext cx="74613" cy="7778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SimSun" pitchFamily="2" charset="-122"/>
              </a:endParaRPr>
            </a:p>
          </p:txBody>
        </p:sp>
        <p:sp>
          <p:nvSpPr>
            <p:cNvPr id="17" name="Oval 47"/>
            <p:cNvSpPr>
              <a:spLocks noChangeArrowheads="1"/>
            </p:cNvSpPr>
            <p:nvPr/>
          </p:nvSpPr>
          <p:spPr bwMode="auto">
            <a:xfrm>
              <a:off x="4108450" y="5309235"/>
              <a:ext cx="74613" cy="777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SimSun" pitchFamily="2" charset="-122"/>
              </a:endParaRPr>
            </a:p>
          </p:txBody>
        </p:sp>
        <p:sp>
          <p:nvSpPr>
            <p:cNvPr id="18" name="Oval 48"/>
            <p:cNvSpPr>
              <a:spLocks noChangeArrowheads="1"/>
            </p:cNvSpPr>
            <p:nvPr/>
          </p:nvSpPr>
          <p:spPr bwMode="auto">
            <a:xfrm>
              <a:off x="4705350" y="5428298"/>
              <a:ext cx="74613" cy="7778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SimSun" pitchFamily="2" charset="-122"/>
              </a:endParaRPr>
            </a:p>
          </p:txBody>
        </p:sp>
        <p:sp>
          <p:nvSpPr>
            <p:cNvPr id="19" name="Oval 49"/>
            <p:cNvSpPr>
              <a:spLocks noChangeArrowheads="1"/>
            </p:cNvSpPr>
            <p:nvPr/>
          </p:nvSpPr>
          <p:spPr bwMode="auto">
            <a:xfrm>
              <a:off x="5086350" y="4912360"/>
              <a:ext cx="74613" cy="777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SimSun" pitchFamily="2" charset="-122"/>
              </a:endParaRPr>
            </a:p>
          </p:txBody>
        </p:sp>
        <p:sp>
          <p:nvSpPr>
            <p:cNvPr id="20" name="Oval 50"/>
            <p:cNvSpPr>
              <a:spLocks noChangeArrowheads="1"/>
            </p:cNvSpPr>
            <p:nvPr/>
          </p:nvSpPr>
          <p:spPr bwMode="auto">
            <a:xfrm>
              <a:off x="3549650" y="5982335"/>
              <a:ext cx="74613" cy="777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SimSun" pitchFamily="2" charset="-122"/>
              </a:endParaRPr>
            </a:p>
          </p:txBody>
        </p:sp>
        <p:sp>
          <p:nvSpPr>
            <p:cNvPr id="21" name="Oval 51"/>
            <p:cNvSpPr>
              <a:spLocks noChangeArrowheads="1"/>
            </p:cNvSpPr>
            <p:nvPr/>
          </p:nvSpPr>
          <p:spPr bwMode="auto">
            <a:xfrm>
              <a:off x="4375150" y="5282248"/>
              <a:ext cx="74613" cy="7778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SimSun" pitchFamily="2" charset="-122"/>
              </a:endParaRPr>
            </a:p>
          </p:txBody>
        </p:sp>
        <p:sp>
          <p:nvSpPr>
            <p:cNvPr id="22" name="Oval 52"/>
            <p:cNvSpPr>
              <a:spLocks noChangeArrowheads="1"/>
            </p:cNvSpPr>
            <p:nvPr/>
          </p:nvSpPr>
          <p:spPr bwMode="auto">
            <a:xfrm>
              <a:off x="4654550" y="4991735"/>
              <a:ext cx="74613" cy="777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SimSun" pitchFamily="2" charset="-122"/>
              </a:endParaRPr>
            </a:p>
          </p:txBody>
        </p:sp>
        <p:sp>
          <p:nvSpPr>
            <p:cNvPr id="23" name="Oval 53"/>
            <p:cNvSpPr>
              <a:spLocks noChangeArrowheads="1"/>
            </p:cNvSpPr>
            <p:nvPr/>
          </p:nvSpPr>
          <p:spPr bwMode="auto">
            <a:xfrm>
              <a:off x="3892550" y="5321935"/>
              <a:ext cx="74613" cy="77788"/>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SimSun" pitchFamily="2" charset="-122"/>
              </a:endParaRPr>
            </a:p>
          </p:txBody>
        </p:sp>
        <p:sp>
          <p:nvSpPr>
            <p:cNvPr id="24" name="Oval 54"/>
            <p:cNvSpPr>
              <a:spLocks noChangeArrowheads="1"/>
            </p:cNvSpPr>
            <p:nvPr/>
          </p:nvSpPr>
          <p:spPr bwMode="auto">
            <a:xfrm>
              <a:off x="4502150" y="5125085"/>
              <a:ext cx="74613"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SimSun" pitchFamily="2" charset="-122"/>
              </a:endParaRPr>
            </a:p>
          </p:txBody>
        </p:sp>
        <p:sp>
          <p:nvSpPr>
            <p:cNvPr id="25" name="Oval 55"/>
            <p:cNvSpPr>
              <a:spLocks noChangeArrowheads="1"/>
            </p:cNvSpPr>
            <p:nvPr/>
          </p:nvSpPr>
          <p:spPr bwMode="auto">
            <a:xfrm>
              <a:off x="4616450" y="5666423"/>
              <a:ext cx="74613" cy="7778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SimSun" pitchFamily="2" charset="-122"/>
              </a:endParaRPr>
            </a:p>
          </p:txBody>
        </p:sp>
        <p:sp>
          <p:nvSpPr>
            <p:cNvPr id="26" name="Freeform 56"/>
            <p:cNvSpPr>
              <a:spLocks/>
            </p:cNvSpPr>
            <p:nvPr/>
          </p:nvSpPr>
          <p:spPr bwMode="auto">
            <a:xfrm>
              <a:off x="3060700" y="4799648"/>
              <a:ext cx="2312988" cy="1597025"/>
            </a:xfrm>
            <a:custGeom>
              <a:avLst/>
              <a:gdLst>
                <a:gd name="T0" fmla="*/ 6350 w 1457"/>
                <a:gd name="T1" fmla="*/ 1313256 h 968"/>
                <a:gd name="T2" fmla="*/ 336550 w 1457"/>
                <a:gd name="T3" fmla="*/ 640130 h 968"/>
                <a:gd name="T4" fmla="*/ 1136650 w 1457"/>
                <a:gd name="T5" fmla="*/ 217776 h 968"/>
                <a:gd name="T6" fmla="*/ 2152650 w 1457"/>
                <a:gd name="T7" fmla="*/ 32996 h 968"/>
                <a:gd name="T8" fmla="*/ 2101850 w 1457"/>
                <a:gd name="T9" fmla="*/ 415754 h 968"/>
                <a:gd name="T10" fmla="*/ 1492250 w 1457"/>
                <a:gd name="T11" fmla="*/ 1154873 h 968"/>
                <a:gd name="T12" fmla="*/ 298450 w 1457"/>
                <a:gd name="T13" fmla="*/ 1564029 h 968"/>
                <a:gd name="T14" fmla="*/ 6350 w 1457"/>
                <a:gd name="T15" fmla="*/ 1313256 h 9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57" h="968">
                  <a:moveTo>
                    <a:pt x="4" y="796"/>
                  </a:moveTo>
                  <a:cubicBezTo>
                    <a:pt x="8" y="703"/>
                    <a:pt x="93" y="499"/>
                    <a:pt x="212" y="388"/>
                  </a:cubicBezTo>
                  <a:cubicBezTo>
                    <a:pt x="331" y="277"/>
                    <a:pt x="525" y="193"/>
                    <a:pt x="716" y="132"/>
                  </a:cubicBezTo>
                  <a:cubicBezTo>
                    <a:pt x="907" y="71"/>
                    <a:pt x="1255" y="0"/>
                    <a:pt x="1356" y="20"/>
                  </a:cubicBezTo>
                  <a:cubicBezTo>
                    <a:pt x="1457" y="40"/>
                    <a:pt x="1393" y="139"/>
                    <a:pt x="1324" y="252"/>
                  </a:cubicBezTo>
                  <a:cubicBezTo>
                    <a:pt x="1255" y="365"/>
                    <a:pt x="1129" y="584"/>
                    <a:pt x="940" y="700"/>
                  </a:cubicBezTo>
                  <a:cubicBezTo>
                    <a:pt x="751" y="816"/>
                    <a:pt x="344" y="928"/>
                    <a:pt x="188" y="948"/>
                  </a:cubicBezTo>
                  <a:cubicBezTo>
                    <a:pt x="32" y="968"/>
                    <a:pt x="0" y="889"/>
                    <a:pt x="4" y="796"/>
                  </a:cubicBezTo>
                  <a:close/>
                </a:path>
              </a:pathLst>
            </a:custGeom>
            <a:noFill/>
            <a:ln w="19050" cap="flat" cmpd="sng">
              <a:solidFill>
                <a:srgbClr val="FF0000"/>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57"/>
            <p:cNvSpPr>
              <a:spLocks noChangeArrowheads="1"/>
            </p:cNvSpPr>
            <p:nvPr/>
          </p:nvSpPr>
          <p:spPr bwMode="auto">
            <a:xfrm>
              <a:off x="3371850" y="6168073"/>
              <a:ext cx="74613" cy="77787"/>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SimSun" pitchFamily="2" charset="-122"/>
              </a:endParaRPr>
            </a:p>
          </p:txBody>
        </p:sp>
        <p:sp>
          <p:nvSpPr>
            <p:cNvPr id="28" name="Text Box 61"/>
            <p:cNvSpPr txBox="1">
              <a:spLocks noChangeArrowheads="1"/>
            </p:cNvSpPr>
            <p:nvPr/>
          </p:nvSpPr>
          <p:spPr bwMode="auto">
            <a:xfrm>
              <a:off x="2378075" y="3566160"/>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lgn="ctr"/>
              <a:r>
                <a:rPr lang="en-US" altLang="zh-CN" sz="2400" b="0">
                  <a:latin typeface="Times New Roman" pitchFamily="18" charset="0"/>
                  <a:ea typeface="SimSun" pitchFamily="2" charset="-122"/>
                </a:rPr>
                <a:t>x</a:t>
              </a:r>
              <a:r>
                <a:rPr lang="en-US" altLang="zh-CN" sz="2400" b="0" baseline="-25000">
                  <a:latin typeface="Times New Roman" pitchFamily="18" charset="0"/>
                  <a:ea typeface="SimSun" pitchFamily="2" charset="-122"/>
                </a:rPr>
                <a:t>2</a:t>
              </a:r>
            </a:p>
          </p:txBody>
        </p:sp>
        <p:sp>
          <p:nvSpPr>
            <p:cNvPr id="29" name="Text Box 62"/>
            <p:cNvSpPr txBox="1">
              <a:spLocks noChangeArrowheads="1"/>
            </p:cNvSpPr>
            <p:nvPr/>
          </p:nvSpPr>
          <p:spPr bwMode="auto">
            <a:xfrm>
              <a:off x="5486400" y="6309360"/>
              <a:ext cx="43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lgn="ctr"/>
              <a:r>
                <a:rPr lang="en-US" altLang="zh-CN" sz="2400" b="0">
                  <a:latin typeface="Times New Roman" pitchFamily="18" charset="0"/>
                  <a:ea typeface="SimSun" pitchFamily="2" charset="-122"/>
                </a:rPr>
                <a:t>x</a:t>
              </a:r>
              <a:r>
                <a:rPr lang="en-US" altLang="zh-CN" sz="2400" b="0" baseline="-25000">
                  <a:latin typeface="Times New Roman" pitchFamily="18" charset="0"/>
                  <a:ea typeface="SimSun" pitchFamily="2" charset="-122"/>
                </a:rPr>
                <a:t>1</a:t>
              </a:r>
            </a:p>
          </p:txBody>
        </p:sp>
        <p:sp>
          <p:nvSpPr>
            <p:cNvPr id="30" name="Text Box 63"/>
            <p:cNvSpPr txBox="1">
              <a:spLocks noChangeArrowheads="1"/>
            </p:cNvSpPr>
            <p:nvPr/>
          </p:nvSpPr>
          <p:spPr bwMode="auto">
            <a:xfrm>
              <a:off x="5562600" y="4480560"/>
              <a:ext cx="319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lgn="ctr"/>
              <a:r>
                <a:rPr lang="en-US" altLang="zh-CN" sz="2400" b="0">
                  <a:latin typeface="Times New Roman" pitchFamily="18" charset="0"/>
                  <a:ea typeface="SimSun" pitchFamily="2" charset="-122"/>
                </a:rPr>
                <a:t>e</a:t>
              </a:r>
              <a:endParaRPr lang="en-US" altLang="zh-CN" sz="2400" b="0" baseline="-25000">
                <a:latin typeface="Times New Roman" pitchFamily="18" charset="0"/>
                <a:ea typeface="SimSun" pitchFamily="2" charset="-122"/>
              </a:endParaRPr>
            </a:p>
          </p:txBody>
        </p:sp>
      </p:grpSp>
      <p:sp>
        <p:nvSpPr>
          <p:cNvPr id="31" name="标题 1"/>
          <p:cNvSpPr txBox="1">
            <a:spLocks/>
          </p:cNvSpPr>
          <p:nvPr/>
        </p:nvSpPr>
        <p:spPr bwMode="auto">
          <a:xfrm>
            <a:off x="1077277" y="3969"/>
            <a:ext cx="7488238" cy="8651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ahoma" pitchFamily="34" charset="0"/>
                <a:ea typeface="宋体" pitchFamily="2" charset="-122"/>
              </a:defRPr>
            </a:lvl2pPr>
            <a:lvl3pPr algn="l" rtl="0" eaLnBrk="0" fontAlgn="base" hangingPunct="0">
              <a:spcBef>
                <a:spcPct val="0"/>
              </a:spcBef>
              <a:spcAft>
                <a:spcPct val="0"/>
              </a:spcAft>
              <a:defRPr sz="4000" b="1">
                <a:solidFill>
                  <a:schemeClr val="tx2"/>
                </a:solidFill>
                <a:latin typeface="Tahoma" pitchFamily="34" charset="0"/>
                <a:ea typeface="宋体" pitchFamily="2" charset="-122"/>
              </a:defRPr>
            </a:lvl3pPr>
            <a:lvl4pPr algn="l" rtl="0" eaLnBrk="0" fontAlgn="base" hangingPunct="0">
              <a:spcBef>
                <a:spcPct val="0"/>
              </a:spcBef>
              <a:spcAft>
                <a:spcPct val="0"/>
              </a:spcAft>
              <a:defRPr sz="4000" b="1">
                <a:solidFill>
                  <a:schemeClr val="tx2"/>
                </a:solidFill>
                <a:latin typeface="Tahoma" pitchFamily="34" charset="0"/>
                <a:ea typeface="宋体" pitchFamily="2" charset="-122"/>
              </a:defRPr>
            </a:lvl4pPr>
            <a:lvl5pPr algn="l" rtl="0" eaLnBrk="0" fontAlgn="base" hangingPunct="0">
              <a:spcBef>
                <a:spcPct val="0"/>
              </a:spcBef>
              <a:spcAft>
                <a:spcPct val="0"/>
              </a:spcAft>
              <a:defRPr sz="4000" b="1">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lang="zh-CN" altLang="en-US" kern="0" dirty="0" smtClean="0"/>
              <a:t>维度规约</a:t>
            </a:r>
            <a:r>
              <a:rPr lang="en-US" altLang="zh-CN" kern="0" dirty="0" smtClean="0"/>
              <a:t>--</a:t>
            </a:r>
            <a:r>
              <a:rPr lang="zh-CN" altLang="en-US" kern="0" dirty="0" smtClean="0"/>
              <a:t>主成分分析</a:t>
            </a:r>
          </a:p>
        </p:txBody>
      </p:sp>
    </p:spTree>
    <p:extLst>
      <p:ext uri="{BB962C8B-B14F-4D97-AF65-F5344CB8AC3E}">
        <p14:creationId xmlns:p14="http://schemas.microsoft.com/office/powerpoint/2010/main" val="274740549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7" name="Rectangle 2"/>
          <p:cNvSpPr>
            <a:spLocks noChangeArrowheads="1"/>
          </p:cNvSpPr>
          <p:nvPr/>
        </p:nvSpPr>
        <p:spPr bwMode="auto">
          <a:xfrm>
            <a:off x="1" y="-23063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800">
                <a:solidFill>
                  <a:schemeClr val="tx1"/>
                </a:solidFill>
                <a:latin typeface="Calibri" panose="020F0502020204030204" pitchFamily="34" charset="0"/>
                <a:ea typeface="宋体" panose="02010600030101010101" pitchFamily="2" charset="-122"/>
              </a:defRPr>
            </a:lvl1pPr>
            <a:lvl2pPr marL="742950" indent="-285750">
              <a:defRPr sz="4800">
                <a:solidFill>
                  <a:schemeClr val="tx1"/>
                </a:solidFill>
                <a:latin typeface="Calibri" panose="020F0502020204030204" pitchFamily="34" charset="0"/>
                <a:ea typeface="宋体" panose="02010600030101010101" pitchFamily="2" charset="-122"/>
              </a:defRPr>
            </a:lvl2pPr>
            <a:lvl3pPr marL="1143000" indent="-228600">
              <a:defRPr sz="4800">
                <a:solidFill>
                  <a:schemeClr val="tx1"/>
                </a:solidFill>
                <a:latin typeface="Calibri" panose="020F0502020204030204" pitchFamily="34" charset="0"/>
                <a:ea typeface="宋体" panose="02010600030101010101" pitchFamily="2" charset="-122"/>
              </a:defRPr>
            </a:lvl3pPr>
            <a:lvl4pPr marL="1600200" indent="-228600">
              <a:defRPr sz="4800">
                <a:solidFill>
                  <a:schemeClr val="tx1"/>
                </a:solidFill>
                <a:latin typeface="Calibri" panose="020F0502020204030204" pitchFamily="34" charset="0"/>
                <a:ea typeface="宋体" panose="02010600030101010101" pitchFamily="2" charset="-122"/>
              </a:defRPr>
            </a:lvl4pPr>
            <a:lvl5pPr marL="2057400" indent="-228600">
              <a:defRPr sz="4800">
                <a:solidFill>
                  <a:schemeClr val="tx1"/>
                </a:solidFill>
                <a:latin typeface="Calibri" panose="020F0502020204030204" pitchFamily="34" charset="0"/>
                <a:ea typeface="宋体" panose="02010600030101010101" pitchFamily="2" charset="-122"/>
              </a:defRPr>
            </a:lvl5pPr>
            <a:lvl6pPr marL="2514600" indent="-228600" defTabSz="24384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6pPr>
            <a:lvl7pPr marL="2971800" indent="-228600" defTabSz="24384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7pPr>
            <a:lvl8pPr marL="3429000" indent="-228600" defTabSz="24384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8pPr>
            <a:lvl9pPr marL="3886200" indent="-228600" defTabSz="24384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9pPr>
          </a:lstStyle>
          <a:p>
            <a:endParaRPr lang="zh-CN" altLang="en-US" sz="2400">
              <a:solidFill>
                <a:srgbClr val="000000"/>
              </a:solidFill>
            </a:endParaRPr>
          </a:p>
        </p:txBody>
      </p:sp>
      <p:sp>
        <p:nvSpPr>
          <p:cNvPr id="25612" name="Rectangle 2"/>
          <p:cNvSpPr>
            <a:spLocks noChangeArrowheads="1"/>
          </p:cNvSpPr>
          <p:nvPr/>
        </p:nvSpPr>
        <p:spPr bwMode="auto">
          <a:xfrm>
            <a:off x="1" y="-23063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800">
                <a:solidFill>
                  <a:schemeClr val="tx1"/>
                </a:solidFill>
                <a:latin typeface="Calibri" panose="020F0502020204030204" pitchFamily="34" charset="0"/>
                <a:ea typeface="宋体" panose="02010600030101010101" pitchFamily="2" charset="-122"/>
              </a:defRPr>
            </a:lvl1pPr>
            <a:lvl2pPr marL="742950" indent="-285750">
              <a:defRPr sz="4800">
                <a:solidFill>
                  <a:schemeClr val="tx1"/>
                </a:solidFill>
                <a:latin typeface="Calibri" panose="020F0502020204030204" pitchFamily="34" charset="0"/>
                <a:ea typeface="宋体" panose="02010600030101010101" pitchFamily="2" charset="-122"/>
              </a:defRPr>
            </a:lvl2pPr>
            <a:lvl3pPr marL="1143000" indent="-228600">
              <a:defRPr sz="4800">
                <a:solidFill>
                  <a:schemeClr val="tx1"/>
                </a:solidFill>
                <a:latin typeface="Calibri" panose="020F0502020204030204" pitchFamily="34" charset="0"/>
                <a:ea typeface="宋体" panose="02010600030101010101" pitchFamily="2" charset="-122"/>
              </a:defRPr>
            </a:lvl3pPr>
            <a:lvl4pPr marL="1600200" indent="-228600">
              <a:defRPr sz="4800">
                <a:solidFill>
                  <a:schemeClr val="tx1"/>
                </a:solidFill>
                <a:latin typeface="Calibri" panose="020F0502020204030204" pitchFamily="34" charset="0"/>
                <a:ea typeface="宋体" panose="02010600030101010101" pitchFamily="2" charset="-122"/>
              </a:defRPr>
            </a:lvl4pPr>
            <a:lvl5pPr marL="2057400" indent="-228600">
              <a:defRPr sz="4800">
                <a:solidFill>
                  <a:schemeClr val="tx1"/>
                </a:solidFill>
                <a:latin typeface="Calibri" panose="020F0502020204030204" pitchFamily="34" charset="0"/>
                <a:ea typeface="宋体" panose="02010600030101010101" pitchFamily="2" charset="-122"/>
              </a:defRPr>
            </a:lvl5pPr>
            <a:lvl6pPr marL="2514600" indent="-228600" defTabSz="24384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6pPr>
            <a:lvl7pPr marL="2971800" indent="-228600" defTabSz="24384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7pPr>
            <a:lvl8pPr marL="3429000" indent="-228600" defTabSz="24384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8pPr>
            <a:lvl9pPr marL="3886200" indent="-228600" defTabSz="24384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9pPr>
          </a:lstStyle>
          <a:p>
            <a:endParaRPr lang="zh-CN" altLang="en-US" sz="2400">
              <a:solidFill>
                <a:srgbClr val="000000"/>
              </a:solidFill>
            </a:endParaRPr>
          </a:p>
        </p:txBody>
      </p:sp>
      <p:sp>
        <p:nvSpPr>
          <p:cNvPr id="25613" name="Rectangle 2"/>
          <p:cNvSpPr>
            <a:spLocks noChangeArrowheads="1"/>
          </p:cNvSpPr>
          <p:nvPr/>
        </p:nvSpPr>
        <p:spPr bwMode="auto">
          <a:xfrm>
            <a:off x="1" y="-23063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4800">
                <a:solidFill>
                  <a:schemeClr val="tx1"/>
                </a:solidFill>
                <a:latin typeface="Calibri" panose="020F0502020204030204" pitchFamily="34" charset="0"/>
                <a:ea typeface="宋体" panose="02010600030101010101" pitchFamily="2" charset="-122"/>
              </a:defRPr>
            </a:lvl1pPr>
            <a:lvl2pPr marL="742950" indent="-285750">
              <a:defRPr sz="4800">
                <a:solidFill>
                  <a:schemeClr val="tx1"/>
                </a:solidFill>
                <a:latin typeface="Calibri" panose="020F0502020204030204" pitchFamily="34" charset="0"/>
                <a:ea typeface="宋体" panose="02010600030101010101" pitchFamily="2" charset="-122"/>
              </a:defRPr>
            </a:lvl2pPr>
            <a:lvl3pPr marL="1143000" indent="-228600">
              <a:defRPr sz="4800">
                <a:solidFill>
                  <a:schemeClr val="tx1"/>
                </a:solidFill>
                <a:latin typeface="Calibri" panose="020F0502020204030204" pitchFamily="34" charset="0"/>
                <a:ea typeface="宋体" panose="02010600030101010101" pitchFamily="2" charset="-122"/>
              </a:defRPr>
            </a:lvl3pPr>
            <a:lvl4pPr marL="1600200" indent="-228600">
              <a:defRPr sz="4800">
                <a:solidFill>
                  <a:schemeClr val="tx1"/>
                </a:solidFill>
                <a:latin typeface="Calibri" panose="020F0502020204030204" pitchFamily="34" charset="0"/>
                <a:ea typeface="宋体" panose="02010600030101010101" pitchFamily="2" charset="-122"/>
              </a:defRPr>
            </a:lvl4pPr>
            <a:lvl5pPr marL="2057400" indent="-228600">
              <a:defRPr sz="4800">
                <a:solidFill>
                  <a:schemeClr val="tx1"/>
                </a:solidFill>
                <a:latin typeface="Calibri" panose="020F0502020204030204" pitchFamily="34" charset="0"/>
                <a:ea typeface="宋体" panose="02010600030101010101" pitchFamily="2" charset="-122"/>
              </a:defRPr>
            </a:lvl5pPr>
            <a:lvl6pPr marL="2514600" indent="-228600" defTabSz="24384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6pPr>
            <a:lvl7pPr marL="2971800" indent="-228600" defTabSz="24384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7pPr>
            <a:lvl8pPr marL="3429000" indent="-228600" defTabSz="24384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8pPr>
            <a:lvl9pPr marL="3886200" indent="-228600" defTabSz="24384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9pPr>
          </a:lstStyle>
          <a:p>
            <a:endParaRPr lang="zh-CN" altLang="en-US" sz="2400">
              <a:solidFill>
                <a:srgbClr val="000000"/>
              </a:solidFill>
            </a:endParaRPr>
          </a:p>
        </p:txBody>
      </p:sp>
      <p:sp>
        <p:nvSpPr>
          <p:cNvPr id="22" name="矩形 21"/>
          <p:cNvSpPr/>
          <p:nvPr/>
        </p:nvSpPr>
        <p:spPr>
          <a:xfrm>
            <a:off x="486670" y="1436337"/>
            <a:ext cx="8236090" cy="3185487"/>
          </a:xfrm>
          <a:prstGeom prst="rect">
            <a:avLst/>
          </a:prstGeom>
        </p:spPr>
        <p:txBody>
          <a:bodyPr wrap="square">
            <a:spAutoFit/>
          </a:bodyPr>
          <a:lstStyle>
            <a:lvl1pPr indent="884238">
              <a:defRPr sz="4800">
                <a:solidFill>
                  <a:schemeClr val="tx1"/>
                </a:solidFill>
                <a:latin typeface="Calibri" panose="020F0502020204030204" pitchFamily="34" charset="0"/>
                <a:ea typeface="宋体" panose="02010600030101010101" pitchFamily="2" charset="-122"/>
              </a:defRPr>
            </a:lvl1pPr>
            <a:lvl2pPr marL="742950" indent="-285750">
              <a:defRPr sz="4800">
                <a:solidFill>
                  <a:schemeClr val="tx1"/>
                </a:solidFill>
                <a:latin typeface="Calibri" panose="020F0502020204030204" pitchFamily="34" charset="0"/>
                <a:ea typeface="宋体" panose="02010600030101010101" pitchFamily="2" charset="-122"/>
              </a:defRPr>
            </a:lvl2pPr>
            <a:lvl3pPr marL="1143000" indent="-228600">
              <a:defRPr sz="4800">
                <a:solidFill>
                  <a:schemeClr val="tx1"/>
                </a:solidFill>
                <a:latin typeface="Calibri" panose="020F0502020204030204" pitchFamily="34" charset="0"/>
                <a:ea typeface="宋体" panose="02010600030101010101" pitchFamily="2" charset="-122"/>
              </a:defRPr>
            </a:lvl3pPr>
            <a:lvl4pPr marL="1600200" indent="-228600">
              <a:defRPr sz="4800">
                <a:solidFill>
                  <a:schemeClr val="tx1"/>
                </a:solidFill>
                <a:latin typeface="Calibri" panose="020F0502020204030204" pitchFamily="34" charset="0"/>
                <a:ea typeface="宋体" panose="02010600030101010101" pitchFamily="2" charset="-122"/>
              </a:defRPr>
            </a:lvl4pPr>
            <a:lvl5pPr marL="2057400" indent="-228600">
              <a:defRPr sz="4800">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sz="4800">
                <a:solidFill>
                  <a:schemeClr val="tx1"/>
                </a:solidFill>
                <a:latin typeface="Calibri" panose="020F0502020204030204" pitchFamily="34" charset="0"/>
                <a:ea typeface="宋体" panose="02010600030101010101" pitchFamily="2" charset="-122"/>
              </a:defRPr>
            </a:lvl9pPr>
          </a:lstStyle>
          <a:p>
            <a:pPr defTabSz="457109" latinLnBrk="1" hangingPunct="0">
              <a:lnSpc>
                <a:spcPct val="150000"/>
              </a:lnSpc>
            </a:pPr>
            <a:r>
              <a:rPr lang="zh-CN" altLang="en-US" sz="2400" dirty="0">
                <a:latin typeface="宋体" panose="02010600030101010101" pitchFamily="2" charset="-122"/>
                <a:ea typeface="微软雅黑" panose="020B0503020204020204" pitchFamily="34" charset="-122"/>
              </a:rPr>
              <a:t>主要成分分析的基本过程如下：</a:t>
            </a:r>
            <a:endParaRPr lang="en-US" altLang="zh-CN" sz="2400" dirty="0">
              <a:latin typeface="宋体" panose="02010600030101010101" pitchFamily="2" charset="-122"/>
              <a:ea typeface="微软雅黑" panose="020B0503020204020204" pitchFamily="34" charset="-122"/>
            </a:endParaRPr>
          </a:p>
          <a:p>
            <a:pPr marL="457200" indent="-457200" defTabSz="457109" latinLnBrk="1" hangingPunct="0">
              <a:lnSpc>
                <a:spcPct val="150000"/>
              </a:lnSpc>
              <a:buFont typeface="+mj-ea"/>
              <a:buAutoNum type="circleNumDbPlain"/>
            </a:pPr>
            <a:r>
              <a:rPr lang="zh-CN" altLang="en-US" sz="2200" dirty="0">
                <a:solidFill>
                  <a:srgbClr val="000000"/>
                </a:solidFill>
                <a:latin typeface="仿宋" panose="02010609060101010101" pitchFamily="49" charset="-122"/>
                <a:ea typeface="仿宋" panose="02010609060101010101" pitchFamily="49" charset="-122"/>
              </a:rPr>
              <a:t>对输入数据规范化，使得每个属性都落入相同的区间。</a:t>
            </a:r>
          </a:p>
          <a:p>
            <a:pPr marL="457200" indent="-457200" defTabSz="457109" latinLnBrk="1" hangingPunct="0">
              <a:lnSpc>
                <a:spcPct val="150000"/>
              </a:lnSpc>
              <a:buFont typeface="+mj-ea"/>
              <a:buAutoNum type="circleNumDbPlain"/>
            </a:pPr>
            <a:r>
              <a:rPr lang="en-US" altLang="zh-CN" sz="2200" dirty="0">
                <a:solidFill>
                  <a:srgbClr val="000000"/>
                </a:solidFill>
                <a:latin typeface="仿宋" panose="02010609060101010101" pitchFamily="49" charset="-122"/>
                <a:ea typeface="仿宋" panose="02010609060101010101" pitchFamily="49" charset="-122"/>
              </a:rPr>
              <a:t>PCA </a:t>
            </a:r>
            <a:r>
              <a:rPr lang="zh-CN" altLang="en-US" sz="2200" dirty="0">
                <a:solidFill>
                  <a:srgbClr val="000000"/>
                </a:solidFill>
                <a:latin typeface="仿宋" panose="02010609060101010101" pitchFamily="49" charset="-122"/>
                <a:ea typeface="仿宋" panose="02010609060101010101" pitchFamily="49" charset="-122"/>
              </a:rPr>
              <a:t>计算 </a:t>
            </a:r>
            <a:r>
              <a:rPr lang="en-US" altLang="zh-CN" sz="2200" dirty="0">
                <a:solidFill>
                  <a:srgbClr val="000000"/>
                </a:solidFill>
                <a:latin typeface="仿宋" panose="02010609060101010101" pitchFamily="49" charset="-122"/>
                <a:ea typeface="仿宋" panose="02010609060101010101" pitchFamily="49" charset="-122"/>
              </a:rPr>
              <a:t>c </a:t>
            </a:r>
            <a:r>
              <a:rPr lang="zh-CN" altLang="en-US" sz="2200" dirty="0">
                <a:solidFill>
                  <a:srgbClr val="000000"/>
                </a:solidFill>
                <a:latin typeface="仿宋" panose="02010609060101010101" pitchFamily="49" charset="-122"/>
                <a:ea typeface="仿宋" panose="02010609060101010101" pitchFamily="49" charset="-122"/>
              </a:rPr>
              <a:t>个规范正交向量，作为规范化输入数据的基。</a:t>
            </a:r>
            <a:endParaRPr lang="en-US" altLang="zh-CN" sz="2200" dirty="0">
              <a:solidFill>
                <a:srgbClr val="000000"/>
              </a:solidFill>
              <a:latin typeface="仿宋" panose="02010609060101010101" pitchFamily="49" charset="-122"/>
              <a:ea typeface="仿宋" panose="02010609060101010101" pitchFamily="49" charset="-122"/>
            </a:endParaRPr>
          </a:p>
          <a:p>
            <a:pPr marL="457200" indent="-457200" defTabSz="457109" latinLnBrk="1" hangingPunct="0">
              <a:lnSpc>
                <a:spcPct val="150000"/>
              </a:lnSpc>
              <a:buFont typeface="+mj-ea"/>
              <a:buAutoNum type="circleNumDbPlain"/>
            </a:pPr>
            <a:r>
              <a:rPr lang="zh-CN" altLang="en-US" sz="2200" dirty="0">
                <a:solidFill>
                  <a:srgbClr val="000000"/>
                </a:solidFill>
                <a:latin typeface="仿宋" panose="02010609060101010101" pitchFamily="49" charset="-122"/>
                <a:ea typeface="仿宋" panose="02010609060101010101" pitchFamily="49" charset="-122"/>
              </a:rPr>
              <a:t>对主要成分按“意义”或强度降序排列。</a:t>
            </a:r>
            <a:endParaRPr lang="en-US" altLang="zh-CN" sz="2200" dirty="0">
              <a:solidFill>
                <a:srgbClr val="000000"/>
              </a:solidFill>
              <a:latin typeface="仿宋" panose="02010609060101010101" pitchFamily="49" charset="-122"/>
              <a:ea typeface="仿宋" panose="02010609060101010101" pitchFamily="49" charset="-122"/>
            </a:endParaRPr>
          </a:p>
          <a:p>
            <a:pPr marL="457200" indent="-457200" defTabSz="457109" latinLnBrk="1" hangingPunct="0">
              <a:lnSpc>
                <a:spcPct val="150000"/>
              </a:lnSpc>
              <a:buFont typeface="+mj-ea"/>
              <a:buAutoNum type="circleNumDbPlain"/>
            </a:pPr>
            <a:r>
              <a:rPr lang="zh-CN" altLang="en-US" sz="2200" dirty="0">
                <a:solidFill>
                  <a:srgbClr val="000000"/>
                </a:solidFill>
                <a:latin typeface="仿宋" panose="02010609060101010101" pitchFamily="49" charset="-122"/>
                <a:ea typeface="仿宋" panose="02010609060101010101" pitchFamily="49" charset="-122"/>
              </a:rPr>
              <a:t>既然主要成分根据“意义”降序排列，就可以通过去掉较弱的成分（即，方差较小的那些）来压缩数据。</a:t>
            </a:r>
          </a:p>
        </p:txBody>
      </p:sp>
      <p:sp>
        <p:nvSpPr>
          <p:cNvPr id="15" name="标题 1"/>
          <p:cNvSpPr txBox="1">
            <a:spLocks/>
          </p:cNvSpPr>
          <p:nvPr/>
        </p:nvSpPr>
        <p:spPr bwMode="auto">
          <a:xfrm>
            <a:off x="315277" y="261512"/>
            <a:ext cx="7488238" cy="8651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ahoma" pitchFamily="34" charset="0"/>
                <a:ea typeface="宋体" pitchFamily="2" charset="-122"/>
              </a:defRPr>
            </a:lvl2pPr>
            <a:lvl3pPr algn="l" rtl="0" eaLnBrk="0" fontAlgn="base" hangingPunct="0">
              <a:spcBef>
                <a:spcPct val="0"/>
              </a:spcBef>
              <a:spcAft>
                <a:spcPct val="0"/>
              </a:spcAft>
              <a:defRPr sz="4000" b="1">
                <a:solidFill>
                  <a:schemeClr val="tx2"/>
                </a:solidFill>
                <a:latin typeface="Tahoma" pitchFamily="34" charset="0"/>
                <a:ea typeface="宋体" pitchFamily="2" charset="-122"/>
              </a:defRPr>
            </a:lvl3pPr>
            <a:lvl4pPr algn="l" rtl="0" eaLnBrk="0" fontAlgn="base" hangingPunct="0">
              <a:spcBef>
                <a:spcPct val="0"/>
              </a:spcBef>
              <a:spcAft>
                <a:spcPct val="0"/>
              </a:spcAft>
              <a:defRPr sz="4000" b="1">
                <a:solidFill>
                  <a:schemeClr val="tx2"/>
                </a:solidFill>
                <a:latin typeface="Tahoma" pitchFamily="34" charset="0"/>
                <a:ea typeface="宋体" pitchFamily="2" charset="-122"/>
              </a:defRPr>
            </a:lvl4pPr>
            <a:lvl5pPr algn="l" rtl="0" eaLnBrk="0" fontAlgn="base" hangingPunct="0">
              <a:spcBef>
                <a:spcPct val="0"/>
              </a:spcBef>
              <a:spcAft>
                <a:spcPct val="0"/>
              </a:spcAft>
              <a:defRPr sz="4000" b="1">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eaLnBrk="1" hangingPunct="1"/>
            <a:r>
              <a:rPr lang="zh-CN" altLang="en-US" kern="0" dirty="0" smtClean="0"/>
              <a:t>维度规约</a:t>
            </a:r>
            <a:r>
              <a:rPr lang="en-US" altLang="zh-CN" kern="0" dirty="0" smtClean="0"/>
              <a:t>--</a:t>
            </a:r>
            <a:r>
              <a:rPr lang="zh-CN" altLang="en-US" kern="0" dirty="0" smtClean="0"/>
              <a:t>主成分分析</a:t>
            </a:r>
          </a:p>
        </p:txBody>
      </p:sp>
    </p:spTree>
    <p:extLst>
      <p:ext uri="{BB962C8B-B14F-4D97-AF65-F5344CB8AC3E}">
        <p14:creationId xmlns:p14="http://schemas.microsoft.com/office/powerpoint/2010/main" val="4120342933"/>
      </p:ext>
    </p:extLst>
  </p:cSld>
  <p:clrMapOvr>
    <a:masterClrMapping/>
  </p:clrMapOvr>
  <p:transition spd="med">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îṣļîḑé-Rectangle 4"/>
          <p:cNvSpPr/>
          <p:nvPr/>
        </p:nvSpPr>
        <p:spPr>
          <a:xfrm>
            <a:off x="914111" y="2335789"/>
            <a:ext cx="461878" cy="461878"/>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楷体" panose="02010609060101010101" pitchFamily="49" charset="-122"/>
              <a:ea typeface="楷体" panose="02010609060101010101" pitchFamily="49" charset="-122"/>
            </a:endParaRPr>
          </a:p>
        </p:txBody>
      </p:sp>
      <p:sp>
        <p:nvSpPr>
          <p:cNvPr id="4" name="îṣļîḑé-Rectangle 5"/>
          <p:cNvSpPr/>
          <p:nvPr/>
        </p:nvSpPr>
        <p:spPr>
          <a:xfrm>
            <a:off x="914111" y="3159226"/>
            <a:ext cx="461878" cy="461878"/>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楷体" panose="02010609060101010101" pitchFamily="49" charset="-122"/>
              <a:ea typeface="楷体" panose="02010609060101010101" pitchFamily="49" charset="-122"/>
            </a:endParaRPr>
          </a:p>
        </p:txBody>
      </p:sp>
      <p:sp>
        <p:nvSpPr>
          <p:cNvPr id="5" name="îṣļîḑé-Rectangle 6"/>
          <p:cNvSpPr/>
          <p:nvPr/>
        </p:nvSpPr>
        <p:spPr>
          <a:xfrm>
            <a:off x="897176" y="4131254"/>
            <a:ext cx="461878" cy="461878"/>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楷体" panose="02010609060101010101" pitchFamily="49" charset="-122"/>
              <a:ea typeface="楷体" panose="02010609060101010101" pitchFamily="49" charset="-122"/>
            </a:endParaRPr>
          </a:p>
        </p:txBody>
      </p:sp>
      <p:sp>
        <p:nvSpPr>
          <p:cNvPr id="6" name="îṣļîḑé-Rectangle 7"/>
          <p:cNvSpPr/>
          <p:nvPr/>
        </p:nvSpPr>
        <p:spPr>
          <a:xfrm>
            <a:off x="4475763" y="2358980"/>
            <a:ext cx="461878" cy="461878"/>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楷体" panose="02010609060101010101" pitchFamily="49" charset="-122"/>
              <a:ea typeface="楷体" panose="02010609060101010101" pitchFamily="49" charset="-122"/>
            </a:endParaRPr>
          </a:p>
        </p:txBody>
      </p:sp>
      <p:sp>
        <p:nvSpPr>
          <p:cNvPr id="7" name="îṣļîḑé-Rectangle 8"/>
          <p:cNvSpPr/>
          <p:nvPr/>
        </p:nvSpPr>
        <p:spPr>
          <a:xfrm>
            <a:off x="4475763" y="3182417"/>
            <a:ext cx="461878" cy="461878"/>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楷体" panose="02010609060101010101" pitchFamily="49" charset="-122"/>
              <a:ea typeface="楷体" panose="02010609060101010101" pitchFamily="49" charset="-122"/>
            </a:endParaRPr>
          </a:p>
        </p:txBody>
      </p:sp>
      <p:sp>
        <p:nvSpPr>
          <p:cNvPr id="8" name="îṣļîḑé-Rectangle 9"/>
          <p:cNvSpPr/>
          <p:nvPr/>
        </p:nvSpPr>
        <p:spPr>
          <a:xfrm>
            <a:off x="4475763" y="4131254"/>
            <a:ext cx="461878" cy="461878"/>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楷体" panose="02010609060101010101" pitchFamily="49" charset="-122"/>
              <a:ea typeface="楷体" panose="02010609060101010101" pitchFamily="49" charset="-122"/>
            </a:endParaRPr>
          </a:p>
        </p:txBody>
      </p:sp>
      <p:sp>
        <p:nvSpPr>
          <p:cNvPr id="2" name="文本框 1">
            <a:extLst>
              <a:ext uri="{FF2B5EF4-FFF2-40B4-BE49-F238E27FC236}">
                <a16:creationId xmlns:a16="http://schemas.microsoft.com/office/drawing/2014/main" xmlns="" id="{A5D648BA-E7D4-C64E-847D-0C13D8BFA9F9}"/>
              </a:ext>
            </a:extLst>
          </p:cNvPr>
          <p:cNvSpPr txBox="1"/>
          <p:nvPr/>
        </p:nvSpPr>
        <p:spPr>
          <a:xfrm>
            <a:off x="977734" y="2372612"/>
            <a:ext cx="449053" cy="369332"/>
          </a:xfrm>
          <a:prstGeom prst="rect">
            <a:avLst/>
          </a:prstGeom>
          <a:noFill/>
        </p:spPr>
        <p:txBody>
          <a:bodyPr wrap="square" rtlCol="0">
            <a:spAutoFit/>
          </a:bodyPr>
          <a:lstStyle/>
          <a:p>
            <a:r>
              <a:rPr kumimoji="1" lang="en-US" altLang="zh-CN" dirty="0">
                <a:latin typeface="楷体" panose="02010609060101010101" pitchFamily="49" charset="-122"/>
                <a:ea typeface="楷体" panose="02010609060101010101" pitchFamily="49" charset="-122"/>
              </a:rPr>
              <a:t>01</a:t>
            </a:r>
            <a:endParaRPr kumimoji="1" lang="zh-CN" altLang="en-US" dirty="0">
              <a:latin typeface="楷体" panose="02010609060101010101" pitchFamily="49" charset="-122"/>
              <a:ea typeface="楷体" panose="02010609060101010101" pitchFamily="49" charset="-122"/>
            </a:endParaRPr>
          </a:p>
        </p:txBody>
      </p:sp>
      <p:sp>
        <p:nvSpPr>
          <p:cNvPr id="9" name="文本框 8">
            <a:extLst>
              <a:ext uri="{FF2B5EF4-FFF2-40B4-BE49-F238E27FC236}">
                <a16:creationId xmlns:a16="http://schemas.microsoft.com/office/drawing/2014/main" xmlns="" id="{50A77C64-F8B7-8042-BACD-A3DBB837CE3F}"/>
              </a:ext>
            </a:extLst>
          </p:cNvPr>
          <p:cNvSpPr txBox="1"/>
          <p:nvPr/>
        </p:nvSpPr>
        <p:spPr>
          <a:xfrm>
            <a:off x="4533130" y="2414759"/>
            <a:ext cx="461877" cy="369332"/>
          </a:xfrm>
          <a:prstGeom prst="rect">
            <a:avLst/>
          </a:prstGeom>
          <a:noFill/>
        </p:spPr>
        <p:txBody>
          <a:bodyPr wrap="square" rtlCol="0">
            <a:spAutoFit/>
          </a:bodyPr>
          <a:lstStyle/>
          <a:p>
            <a:r>
              <a:rPr kumimoji="1" lang="en-US" altLang="zh-CN" dirty="0">
                <a:latin typeface="楷体" panose="02010609060101010101" pitchFamily="49" charset="-122"/>
                <a:ea typeface="楷体" panose="02010609060101010101" pitchFamily="49" charset="-122"/>
              </a:rPr>
              <a:t>02</a:t>
            </a:r>
            <a:endParaRPr kumimoji="1" lang="zh-CN" altLang="en-US" dirty="0">
              <a:latin typeface="楷体" panose="02010609060101010101" pitchFamily="49" charset="-122"/>
              <a:ea typeface="楷体" panose="02010609060101010101" pitchFamily="49" charset="-122"/>
            </a:endParaRPr>
          </a:p>
        </p:txBody>
      </p:sp>
      <p:sp>
        <p:nvSpPr>
          <p:cNvPr id="10" name="文本框 9">
            <a:extLst>
              <a:ext uri="{FF2B5EF4-FFF2-40B4-BE49-F238E27FC236}">
                <a16:creationId xmlns:a16="http://schemas.microsoft.com/office/drawing/2014/main" xmlns="" id="{5B0BB5B0-A832-5943-9B4C-3548E0B82067}"/>
              </a:ext>
            </a:extLst>
          </p:cNvPr>
          <p:cNvSpPr txBox="1"/>
          <p:nvPr/>
        </p:nvSpPr>
        <p:spPr>
          <a:xfrm>
            <a:off x="962098" y="3192551"/>
            <a:ext cx="526445" cy="369332"/>
          </a:xfrm>
          <a:prstGeom prst="rect">
            <a:avLst/>
          </a:prstGeom>
          <a:noFill/>
        </p:spPr>
        <p:txBody>
          <a:bodyPr wrap="square" rtlCol="0">
            <a:spAutoFit/>
          </a:bodyPr>
          <a:lstStyle/>
          <a:p>
            <a:r>
              <a:rPr kumimoji="1" lang="en-US" altLang="zh-CN" dirty="0">
                <a:latin typeface="楷体" panose="02010609060101010101" pitchFamily="49" charset="-122"/>
                <a:ea typeface="楷体" panose="02010609060101010101" pitchFamily="49" charset="-122"/>
              </a:rPr>
              <a:t>03</a:t>
            </a:r>
            <a:endParaRPr kumimoji="1" lang="zh-CN" altLang="en-US" dirty="0">
              <a:latin typeface="楷体" panose="02010609060101010101" pitchFamily="49" charset="-122"/>
              <a:ea typeface="楷体" panose="02010609060101010101" pitchFamily="49" charset="-122"/>
            </a:endParaRPr>
          </a:p>
        </p:txBody>
      </p:sp>
      <p:sp>
        <p:nvSpPr>
          <p:cNvPr id="11" name="文本框 10">
            <a:extLst>
              <a:ext uri="{FF2B5EF4-FFF2-40B4-BE49-F238E27FC236}">
                <a16:creationId xmlns:a16="http://schemas.microsoft.com/office/drawing/2014/main" xmlns="" id="{7F243C8E-2C97-4846-949C-7BEF0A69D23D}"/>
              </a:ext>
            </a:extLst>
          </p:cNvPr>
          <p:cNvSpPr txBox="1"/>
          <p:nvPr/>
        </p:nvSpPr>
        <p:spPr>
          <a:xfrm>
            <a:off x="4533130" y="3204364"/>
            <a:ext cx="428977" cy="369332"/>
          </a:xfrm>
          <a:prstGeom prst="rect">
            <a:avLst/>
          </a:prstGeom>
          <a:noFill/>
        </p:spPr>
        <p:txBody>
          <a:bodyPr wrap="square" rtlCol="0">
            <a:spAutoFit/>
          </a:bodyPr>
          <a:lstStyle/>
          <a:p>
            <a:r>
              <a:rPr kumimoji="1" lang="en-US" altLang="zh-CN" dirty="0">
                <a:latin typeface="楷体" panose="02010609060101010101" pitchFamily="49" charset="-122"/>
                <a:ea typeface="楷体" panose="02010609060101010101" pitchFamily="49" charset="-122"/>
              </a:rPr>
              <a:t>04</a:t>
            </a:r>
            <a:endParaRPr kumimoji="1" lang="zh-CN" altLang="en-US" dirty="0">
              <a:latin typeface="楷体" panose="02010609060101010101" pitchFamily="49" charset="-122"/>
              <a:ea typeface="楷体" panose="02010609060101010101" pitchFamily="49" charset="-122"/>
            </a:endParaRPr>
          </a:p>
        </p:txBody>
      </p:sp>
      <p:sp>
        <p:nvSpPr>
          <p:cNvPr id="12" name="文本框 11">
            <a:extLst>
              <a:ext uri="{FF2B5EF4-FFF2-40B4-BE49-F238E27FC236}">
                <a16:creationId xmlns:a16="http://schemas.microsoft.com/office/drawing/2014/main" xmlns="" id="{265696ED-EE34-354D-AF6E-88181EBCABB0}"/>
              </a:ext>
            </a:extLst>
          </p:cNvPr>
          <p:cNvSpPr txBox="1"/>
          <p:nvPr/>
        </p:nvSpPr>
        <p:spPr>
          <a:xfrm>
            <a:off x="929085" y="4189664"/>
            <a:ext cx="549607" cy="369332"/>
          </a:xfrm>
          <a:prstGeom prst="rect">
            <a:avLst/>
          </a:prstGeom>
          <a:noFill/>
        </p:spPr>
        <p:txBody>
          <a:bodyPr wrap="square" rtlCol="0">
            <a:spAutoFit/>
          </a:bodyPr>
          <a:lstStyle/>
          <a:p>
            <a:r>
              <a:rPr kumimoji="1" lang="en-US" altLang="zh-CN" dirty="0">
                <a:latin typeface="楷体" panose="02010609060101010101" pitchFamily="49" charset="-122"/>
                <a:ea typeface="楷体" panose="02010609060101010101" pitchFamily="49" charset="-122"/>
              </a:rPr>
              <a:t>05</a:t>
            </a:r>
            <a:endParaRPr kumimoji="1" lang="zh-CN" altLang="en-US" dirty="0">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xmlns="" id="{F9D7D8D6-E11D-F34A-938E-7270D6E24E78}"/>
              </a:ext>
            </a:extLst>
          </p:cNvPr>
          <p:cNvSpPr txBox="1"/>
          <p:nvPr/>
        </p:nvSpPr>
        <p:spPr>
          <a:xfrm>
            <a:off x="4517797" y="4189664"/>
            <a:ext cx="419843" cy="369332"/>
          </a:xfrm>
          <a:prstGeom prst="rect">
            <a:avLst/>
          </a:prstGeom>
          <a:noFill/>
        </p:spPr>
        <p:txBody>
          <a:bodyPr wrap="square" rtlCol="0">
            <a:spAutoFit/>
          </a:bodyPr>
          <a:lstStyle/>
          <a:p>
            <a:r>
              <a:rPr kumimoji="1" lang="en-US" altLang="zh-CN" dirty="0">
                <a:latin typeface="楷体" panose="02010609060101010101" pitchFamily="49" charset="-122"/>
                <a:ea typeface="楷体" panose="02010609060101010101" pitchFamily="49" charset="-122"/>
              </a:rPr>
              <a:t>06</a:t>
            </a:r>
            <a:endParaRPr kumimoji="1" lang="zh-CN" altLang="en-US"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xmlns="" id="{863CC364-55CA-1041-B771-20412F34B369}"/>
                  </a:ext>
                </a:extLst>
              </p:cNvPr>
              <p:cNvSpPr txBox="1"/>
              <p:nvPr/>
            </p:nvSpPr>
            <p:spPr>
              <a:xfrm>
                <a:off x="1432031" y="2260406"/>
                <a:ext cx="2797803" cy="761940"/>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对所有的样本进行中心化： </a:t>
                </a:r>
                <a:r>
                  <a:rPr lang="en" altLang="zh-CN" i="1" dirty="0">
                    <a:latin typeface="楷体" panose="02010609060101010101" pitchFamily="49" charset="-122"/>
                    <a:ea typeface="楷体" panose="02010609060101010101" pitchFamily="49" charset="-122"/>
                  </a:rPr>
                  <a:t>x</a:t>
                </a:r>
                <a:r>
                  <a:rPr lang="en" altLang="zh-CN" dirty="0">
                    <a:latin typeface="楷体" panose="02010609060101010101" pitchFamily="49" charset="-122"/>
                    <a:ea typeface="楷体" panose="02010609060101010101" pitchFamily="49" charset="-122"/>
                  </a:rPr>
                  <a:t>(</a:t>
                </a:r>
                <a:r>
                  <a:rPr lang="en" altLang="zh-CN" i="1" dirty="0" err="1">
                    <a:latin typeface="楷体" panose="02010609060101010101" pitchFamily="49" charset="-122"/>
                    <a:ea typeface="楷体" panose="02010609060101010101" pitchFamily="49" charset="-122"/>
                  </a:rPr>
                  <a:t>i</a:t>
                </a:r>
                <a:r>
                  <a:rPr lang="en" altLang="zh-CN" dirty="0">
                    <a:latin typeface="楷体" panose="02010609060101010101" pitchFamily="49" charset="-122"/>
                    <a:ea typeface="楷体" panose="02010609060101010101" pitchFamily="49" charset="-122"/>
                  </a:rPr>
                  <a:t>)=</a:t>
                </a:r>
                <a:r>
                  <a:rPr lang="en" altLang="zh-CN" i="1" dirty="0">
                    <a:latin typeface="楷体" panose="02010609060101010101" pitchFamily="49" charset="-122"/>
                    <a:ea typeface="楷体" panose="02010609060101010101" pitchFamily="49" charset="-122"/>
                  </a:rPr>
                  <a:t>x</a:t>
                </a:r>
                <a:r>
                  <a:rPr lang="en" altLang="zh-CN" dirty="0">
                    <a:latin typeface="楷体" panose="02010609060101010101" pitchFamily="49" charset="-122"/>
                    <a:ea typeface="楷体" panose="02010609060101010101" pitchFamily="49" charset="-122"/>
                  </a:rPr>
                  <a:t>(</a:t>
                </a:r>
                <a:r>
                  <a:rPr lang="en" altLang="zh-CN" i="1" dirty="0" err="1">
                    <a:latin typeface="楷体" panose="02010609060101010101" pitchFamily="49" charset="-122"/>
                    <a:ea typeface="楷体" panose="02010609060101010101" pitchFamily="49" charset="-122"/>
                  </a:rPr>
                  <a:t>i</a:t>
                </a:r>
                <a:r>
                  <a:rPr lang="en" altLang="zh-CN" dirty="0">
                    <a:latin typeface="楷体" panose="02010609060101010101" pitchFamily="49" charset="-122"/>
                    <a:ea typeface="楷体" panose="02010609060101010101" pitchFamily="49" charset="-122"/>
                  </a:rPr>
                  <a:t>)−</a:t>
                </a:r>
                <a14:m>
                  <m:oMath xmlns:m="http://schemas.openxmlformats.org/officeDocument/2006/math">
                    <m:f>
                      <m:fPr>
                        <m:ctrlPr>
                          <a:rPr lang="e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𝑚</m:t>
                        </m:r>
                      </m:den>
                    </m:f>
                    <m:nary>
                      <m:naryPr>
                        <m:chr m:val="∑"/>
                        <m:ctrlPr>
                          <a:rPr lang="en"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e>
                    </m:nary>
                  </m:oMath>
                </a14:m>
                <a:endParaRPr kumimoji="1" lang="zh-CN" altLang="en-US" dirty="0">
                  <a:latin typeface="楷体" panose="02010609060101010101" pitchFamily="49" charset="-122"/>
                  <a:ea typeface="楷体" panose="02010609060101010101" pitchFamily="49" charset="-122"/>
                </a:endParaRPr>
              </a:p>
            </p:txBody>
          </p:sp>
        </mc:Choice>
        <mc:Fallback xmlns="">
          <p:sp>
            <p:nvSpPr>
              <p:cNvPr id="14" name="文本框 13">
                <a:extLst>
                  <a:ext uri="{FF2B5EF4-FFF2-40B4-BE49-F238E27FC236}">
                    <a16:creationId xmlns:a16="http://schemas.microsoft.com/office/drawing/2014/main" xmlns:a14="http://schemas.microsoft.com/office/drawing/2010/main" xmlns="" id="{863CC364-55CA-1041-B771-20412F34B369}"/>
                  </a:ext>
                </a:extLst>
              </p:cNvPr>
              <p:cNvSpPr txBox="1">
                <a:spLocks noRot="1" noChangeAspect="1" noMove="1" noResize="1" noEditPoints="1" noAdjustHandles="1" noChangeArrowheads="1" noChangeShapeType="1" noTextEdit="1"/>
              </p:cNvSpPr>
              <p:nvPr/>
            </p:nvSpPr>
            <p:spPr>
              <a:xfrm>
                <a:off x="1432031" y="2260406"/>
                <a:ext cx="2797803" cy="761940"/>
              </a:xfrm>
              <a:prstGeom prst="rect">
                <a:avLst/>
              </a:prstGeom>
              <a:blipFill rotWithShape="0">
                <a:blip r:embed="rId4"/>
                <a:stretch>
                  <a:fillRect l="-1961" t="-14400" r="-6536" b="-824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xmlns="" id="{173140CF-6AF4-D644-B590-A460D6223611}"/>
                  </a:ext>
                </a:extLst>
              </p:cNvPr>
              <p:cNvSpPr txBox="1"/>
              <p:nvPr/>
            </p:nvSpPr>
            <p:spPr>
              <a:xfrm>
                <a:off x="4937640" y="2403853"/>
                <a:ext cx="2996167" cy="374270"/>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计算样本的协方差矩阵</a:t>
                </a:r>
                <a:r>
                  <a:rPr lang="en" altLang="zh-CN" i="1" dirty="0">
                    <a:latin typeface="楷体" panose="02010609060101010101" pitchFamily="49" charset="-122"/>
                    <a:ea typeface="楷体" panose="02010609060101010101" pitchFamily="49" charset="-122"/>
                  </a:rPr>
                  <a:t>X</a:t>
                </a:r>
                <a14:m>
                  <m:oMath xmlns:m="http://schemas.openxmlformats.org/officeDocument/2006/math">
                    <m:sSup>
                      <m:sSupPr>
                        <m:ctrlPr>
                          <a:rPr lang="en" altLang="zh-CN" i="1">
                            <a:latin typeface="Cambria Math" panose="02040503050406030204" pitchFamily="18" charset="0"/>
                          </a:rPr>
                        </m:ctrlPr>
                      </m:sSupPr>
                      <m:e>
                        <m:r>
                          <m:rPr>
                            <m:sty m:val="p"/>
                          </m:rPr>
                          <a:rPr lang="en" altLang="zh-CN" i="1">
                            <a:latin typeface="Cambria Math" panose="02040503050406030204" pitchFamily="18" charset="0"/>
                          </a:rPr>
                          <m:t>X</m:t>
                        </m:r>
                      </m:e>
                      <m:sup>
                        <m:r>
                          <m:rPr>
                            <m:sty m:val="p"/>
                          </m:rPr>
                          <a:rPr lang="en" altLang="zh-CN" i="1">
                            <a:latin typeface="Cambria Math" panose="02040503050406030204" pitchFamily="18" charset="0"/>
                          </a:rPr>
                          <m:t>T</m:t>
                        </m:r>
                      </m:sup>
                    </m:sSup>
                  </m:oMath>
                </a14:m>
                <a:endParaRPr kumimoji="1" lang="zh-CN" altLang="en-US" dirty="0">
                  <a:latin typeface="楷体" panose="02010609060101010101" pitchFamily="49" charset="-122"/>
                  <a:ea typeface="楷体" panose="02010609060101010101" pitchFamily="49" charset="-122"/>
                </a:endParaRPr>
              </a:p>
            </p:txBody>
          </p:sp>
        </mc:Choice>
        <mc:Fallback xmlns="">
          <p:sp>
            <p:nvSpPr>
              <p:cNvPr id="15" name="文本框 14">
                <a:extLst>
                  <a:ext uri="{FF2B5EF4-FFF2-40B4-BE49-F238E27FC236}">
                    <a16:creationId xmlns:a16="http://schemas.microsoft.com/office/drawing/2014/main" xmlns:a14="http://schemas.microsoft.com/office/drawing/2010/main" xmlns="" id="{173140CF-6AF4-D644-B590-A460D6223611}"/>
                  </a:ext>
                </a:extLst>
              </p:cNvPr>
              <p:cNvSpPr txBox="1">
                <a:spLocks noRot="1" noChangeAspect="1" noMove="1" noResize="1" noEditPoints="1" noAdjustHandles="1" noChangeArrowheads="1" noChangeShapeType="1" noTextEdit="1"/>
              </p:cNvSpPr>
              <p:nvPr/>
            </p:nvSpPr>
            <p:spPr>
              <a:xfrm>
                <a:off x="4937640" y="2403853"/>
                <a:ext cx="2996167" cy="374270"/>
              </a:xfrm>
              <a:prstGeom prst="rect">
                <a:avLst/>
              </a:prstGeom>
              <a:blipFill rotWithShape="0">
                <a:blip r:embed="rId5"/>
                <a:stretch>
                  <a:fillRect l="-1833" t="-9677" b="-209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xmlns="" id="{4D40DD12-9B69-C442-AA0D-5B16F1F92D3C}"/>
                  </a:ext>
                </a:extLst>
              </p:cNvPr>
              <p:cNvSpPr txBox="1"/>
              <p:nvPr/>
            </p:nvSpPr>
            <p:spPr>
              <a:xfrm>
                <a:off x="1267429" y="3199459"/>
                <a:ext cx="2962406" cy="374270"/>
              </a:xfrm>
              <a:prstGeom prst="rect">
                <a:avLst/>
              </a:prstGeom>
              <a:noFill/>
            </p:spPr>
            <p:txBody>
              <a:bodyPr wrap="square" rtlCol="0">
                <a:spAutoFit/>
              </a:bodyPr>
              <a:lstStyle/>
              <a:p>
                <a:r>
                  <a:rPr lang="en"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对矩阵</a:t>
                </a:r>
                <a:r>
                  <a:rPr lang="en" altLang="zh-CN" i="1" dirty="0">
                    <a:latin typeface="楷体" panose="02010609060101010101" pitchFamily="49" charset="-122"/>
                    <a:ea typeface="楷体" panose="02010609060101010101" pitchFamily="49" charset="-122"/>
                  </a:rPr>
                  <a:t>X</a:t>
                </a:r>
                <a14:m>
                  <m:oMath xmlns:m="http://schemas.openxmlformats.org/officeDocument/2006/math">
                    <m:sSup>
                      <m:sSupPr>
                        <m:ctrlPr>
                          <a:rPr lang="en" altLang="zh-CN" i="1">
                            <a:latin typeface="Cambria Math" panose="02040503050406030204" pitchFamily="18" charset="0"/>
                          </a:rPr>
                        </m:ctrlPr>
                      </m:sSupPr>
                      <m:e>
                        <m:r>
                          <m:rPr>
                            <m:sty m:val="p"/>
                          </m:rPr>
                          <a:rPr lang="en" altLang="zh-CN" i="1">
                            <a:latin typeface="Cambria Math" panose="02040503050406030204" pitchFamily="18" charset="0"/>
                          </a:rPr>
                          <m:t>X</m:t>
                        </m:r>
                      </m:e>
                      <m:sup>
                        <m:r>
                          <m:rPr>
                            <m:sty m:val="p"/>
                          </m:rPr>
                          <a:rPr lang="en" altLang="zh-CN" i="1">
                            <a:latin typeface="Cambria Math" panose="02040503050406030204" pitchFamily="18" charset="0"/>
                          </a:rPr>
                          <m:t>T</m:t>
                        </m:r>
                      </m:sup>
                    </m:sSup>
                  </m:oMath>
                </a14:m>
                <a:r>
                  <a:rPr lang="zh-CN" altLang="en-US" dirty="0">
                    <a:latin typeface="楷体" panose="02010609060101010101" pitchFamily="49" charset="-122"/>
                    <a:ea typeface="楷体" panose="02010609060101010101" pitchFamily="49" charset="-122"/>
                  </a:rPr>
                  <a:t>进行特征值分解</a:t>
                </a:r>
                <a:endParaRPr kumimoji="1" lang="zh-CN" altLang="en-US" dirty="0">
                  <a:latin typeface="楷体" panose="02010609060101010101" pitchFamily="49" charset="-122"/>
                  <a:ea typeface="楷体" panose="02010609060101010101" pitchFamily="49" charset="-122"/>
                </a:endParaRPr>
              </a:p>
            </p:txBody>
          </p:sp>
        </mc:Choice>
        <mc:Fallback xmlns="">
          <p:sp>
            <p:nvSpPr>
              <p:cNvPr id="16" name="文本框 15">
                <a:extLst>
                  <a:ext uri="{FF2B5EF4-FFF2-40B4-BE49-F238E27FC236}">
                    <a16:creationId xmlns:a16="http://schemas.microsoft.com/office/drawing/2014/main" xmlns:a14="http://schemas.microsoft.com/office/drawing/2010/main" xmlns="" id="{4D40DD12-9B69-C442-AA0D-5B16F1F92D3C}"/>
                  </a:ext>
                </a:extLst>
              </p:cNvPr>
              <p:cNvSpPr txBox="1">
                <a:spLocks noRot="1" noChangeAspect="1" noMove="1" noResize="1" noEditPoints="1" noAdjustHandles="1" noChangeArrowheads="1" noChangeShapeType="1" noTextEdit="1"/>
              </p:cNvSpPr>
              <p:nvPr/>
            </p:nvSpPr>
            <p:spPr>
              <a:xfrm>
                <a:off x="1267429" y="3199459"/>
                <a:ext cx="2962406" cy="374270"/>
              </a:xfrm>
              <a:prstGeom prst="rect">
                <a:avLst/>
              </a:prstGeom>
              <a:blipFill rotWithShape="0">
                <a:blip r:embed="rId6"/>
                <a:stretch>
                  <a:fillRect t="-11475" r="-1235" b="-22951"/>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xmlns="" id="{ED39EC17-6BC7-0244-A9D3-63AD9A35EEBE}"/>
              </a:ext>
            </a:extLst>
          </p:cNvPr>
          <p:cNvSpPr txBox="1"/>
          <p:nvPr/>
        </p:nvSpPr>
        <p:spPr>
          <a:xfrm>
            <a:off x="4979675" y="2951798"/>
            <a:ext cx="3871412" cy="1200329"/>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取出最大的</a:t>
            </a:r>
            <a:r>
              <a:rPr lang="en"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个特征值对应的特征向量</a:t>
            </a:r>
            <a:r>
              <a:rPr lang="en-US" altLang="zh-CN" dirty="0">
                <a:latin typeface="楷体" panose="02010609060101010101" pitchFamily="49" charset="-122"/>
                <a:ea typeface="楷体" panose="02010609060101010101" pitchFamily="49" charset="-122"/>
              </a:rPr>
              <a:t>(</a:t>
            </a:r>
            <a:r>
              <a:rPr lang="en" altLang="zh-CN" i="1" dirty="0">
                <a:latin typeface="楷体" panose="02010609060101010101" pitchFamily="49" charset="-122"/>
                <a:ea typeface="楷体" panose="02010609060101010101" pitchFamily="49" charset="-122"/>
              </a:rPr>
              <a:t>w</a:t>
            </a:r>
            <a:r>
              <a:rPr lang="en" altLang="zh-CN" dirty="0">
                <a:latin typeface="楷体" panose="02010609060101010101" pitchFamily="49" charset="-122"/>
                <a:ea typeface="楷体" panose="02010609060101010101" pitchFamily="49" charset="-122"/>
              </a:rPr>
              <a:t>1,</a:t>
            </a:r>
            <a:r>
              <a:rPr lang="en" altLang="zh-CN" i="1" dirty="0">
                <a:latin typeface="楷体" panose="02010609060101010101" pitchFamily="49" charset="-122"/>
                <a:ea typeface="楷体" panose="02010609060101010101" pitchFamily="49" charset="-122"/>
              </a:rPr>
              <a:t>w</a:t>
            </a:r>
            <a:r>
              <a:rPr lang="en" altLang="zh-CN" dirty="0">
                <a:latin typeface="楷体" panose="02010609060101010101" pitchFamily="49" charset="-122"/>
                <a:ea typeface="楷体" panose="02010609060101010101" pitchFamily="49" charset="-122"/>
              </a:rPr>
              <a:t>2,...,</a:t>
            </a:r>
            <a:r>
              <a:rPr lang="en" altLang="zh-CN" i="1" dirty="0" err="1">
                <a:latin typeface="楷体" panose="02010609060101010101" pitchFamily="49" charset="-122"/>
                <a:ea typeface="楷体" panose="02010609060101010101" pitchFamily="49" charset="-122"/>
              </a:rPr>
              <a:t>wn</a:t>
            </a:r>
            <a:r>
              <a:rPr lang="en"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将所有的特征向量标准化后，组成特征向量矩阵</a:t>
            </a:r>
            <a:r>
              <a:rPr lang="en" altLang="zh-CN" dirty="0">
                <a:latin typeface="楷体" panose="02010609060101010101" pitchFamily="49" charset="-122"/>
                <a:ea typeface="楷体" panose="02010609060101010101" pitchFamily="49" charset="-122"/>
              </a:rPr>
              <a:t>W</a:t>
            </a:r>
            <a:endParaRPr lang="zh-CN" altLang="en" dirty="0">
              <a:latin typeface="楷体" panose="02010609060101010101" pitchFamily="49" charset="-122"/>
              <a:ea typeface="楷体" panose="02010609060101010101" pitchFamily="49" charset="-122"/>
            </a:endParaRPr>
          </a:p>
          <a:p>
            <a:endParaRPr kumimoji="1" lang="zh-CN" altLang="en-US"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xmlns="" id="{B365A8AF-04EC-874D-9931-147EA52B923D}"/>
                  </a:ext>
                </a:extLst>
              </p:cNvPr>
              <p:cNvSpPr txBox="1"/>
              <p:nvPr/>
            </p:nvSpPr>
            <p:spPr>
              <a:xfrm>
                <a:off x="1350988" y="4030625"/>
                <a:ext cx="3025637" cy="1205266"/>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对样本集中的每一个样本</a:t>
                </a:r>
                <a:r>
                  <a:rPr lang="en" altLang="zh-CN" i="1" dirty="0">
                    <a:latin typeface="楷体" panose="02010609060101010101" pitchFamily="49" charset="-122"/>
                    <a:ea typeface="楷体" panose="02010609060101010101" pitchFamily="49" charset="-122"/>
                  </a:rPr>
                  <a:t>x</a:t>
                </a:r>
                <a:r>
                  <a:rPr lang="en" altLang="zh-CN" dirty="0">
                    <a:latin typeface="楷体" panose="02010609060101010101" pitchFamily="49" charset="-122"/>
                    <a:ea typeface="楷体" panose="02010609060101010101" pitchFamily="49" charset="-122"/>
                  </a:rPr>
                  <a:t>(</a:t>
                </a:r>
                <a:r>
                  <a:rPr lang="en" altLang="zh-CN" i="1" dirty="0" err="1">
                    <a:latin typeface="楷体" panose="02010609060101010101" pitchFamily="49" charset="-122"/>
                    <a:ea typeface="楷体" panose="02010609060101010101" pitchFamily="49" charset="-122"/>
                  </a:rPr>
                  <a:t>i</a:t>
                </a:r>
                <a:r>
                  <a:rPr lang="en"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转化为新的样本</a:t>
                </a:r>
                <a:r>
                  <a:rPr lang="en" altLang="zh-CN" i="1" dirty="0">
                    <a:latin typeface="楷体" panose="02010609060101010101" pitchFamily="49" charset="-122"/>
                    <a:ea typeface="楷体" panose="02010609060101010101" pitchFamily="49" charset="-122"/>
                  </a:rPr>
                  <a:t>z</a:t>
                </a:r>
                <a:r>
                  <a:rPr lang="en" altLang="zh-CN" dirty="0">
                    <a:latin typeface="楷体" panose="02010609060101010101" pitchFamily="49" charset="-122"/>
                    <a:ea typeface="楷体" panose="02010609060101010101" pitchFamily="49" charset="-122"/>
                  </a:rPr>
                  <a:t>(</a:t>
                </a:r>
                <a:r>
                  <a:rPr lang="en" altLang="zh-CN" i="1" dirty="0" err="1">
                    <a:latin typeface="楷体" panose="02010609060101010101" pitchFamily="49" charset="-122"/>
                    <a:ea typeface="楷体" panose="02010609060101010101" pitchFamily="49" charset="-122"/>
                  </a:rPr>
                  <a:t>i</a:t>
                </a:r>
                <a:r>
                  <a:rPr lang="en" altLang="zh-CN" dirty="0">
                    <a:latin typeface="楷体" panose="02010609060101010101" pitchFamily="49" charset="-122"/>
                    <a:ea typeface="楷体" panose="02010609060101010101" pitchFamily="49" charset="-122"/>
                  </a:rPr>
                  <a:t>)=</a:t>
                </a:r>
                <a14:m>
                  <m:oMath xmlns:m="http://schemas.openxmlformats.org/officeDocument/2006/math">
                    <m:sSup>
                      <m:sSupPr>
                        <m:ctrlPr>
                          <a:rPr lang="en" altLang="zh-CN" i="1">
                            <a:latin typeface="Cambria Math" panose="02040503050406030204" pitchFamily="18" charset="0"/>
                          </a:rPr>
                        </m:ctrlPr>
                      </m:sSupPr>
                      <m:e>
                        <m:r>
                          <m:rPr>
                            <m:sty m:val="p"/>
                          </m:rPr>
                          <a:rPr lang="en" altLang="zh-CN" i="1">
                            <a:latin typeface="Cambria Math" panose="02040503050406030204" pitchFamily="18" charset="0"/>
                          </a:rPr>
                          <m:t>W</m:t>
                        </m:r>
                      </m:e>
                      <m:sup>
                        <m:r>
                          <m:rPr>
                            <m:sty m:val="p"/>
                          </m:rPr>
                          <a:rPr lang="en" altLang="zh-CN" i="1">
                            <a:latin typeface="Cambria Math" panose="02040503050406030204" pitchFamily="18" charset="0"/>
                          </a:rPr>
                          <m:t>T</m:t>
                        </m:r>
                      </m:sup>
                    </m:sSup>
                  </m:oMath>
                </a14:m>
                <a:r>
                  <a:rPr lang="en" altLang="zh-CN" i="1" dirty="0">
                    <a:latin typeface="楷体" panose="02010609060101010101" pitchFamily="49" charset="-122"/>
                    <a:ea typeface="楷体" panose="02010609060101010101" pitchFamily="49" charset="-122"/>
                  </a:rPr>
                  <a:t>x</a:t>
                </a:r>
                <a:r>
                  <a:rPr lang="en" altLang="zh-CN" dirty="0">
                    <a:latin typeface="楷体" panose="02010609060101010101" pitchFamily="49" charset="-122"/>
                    <a:ea typeface="楷体" panose="02010609060101010101" pitchFamily="49" charset="-122"/>
                  </a:rPr>
                  <a:t>(</a:t>
                </a:r>
                <a:r>
                  <a:rPr lang="en" altLang="zh-CN" i="1" dirty="0" err="1">
                    <a:latin typeface="楷体" panose="02010609060101010101" pitchFamily="49" charset="-122"/>
                    <a:ea typeface="楷体" panose="02010609060101010101" pitchFamily="49" charset="-122"/>
                  </a:rPr>
                  <a:t>i</a:t>
                </a:r>
                <a:r>
                  <a:rPr lang="en" altLang="zh-CN" dirty="0">
                    <a:latin typeface="楷体" panose="02010609060101010101" pitchFamily="49" charset="-122"/>
                    <a:ea typeface="楷体" panose="02010609060101010101" pitchFamily="49" charset="-122"/>
                  </a:rPr>
                  <a:t>)</a:t>
                </a:r>
              </a:p>
              <a:p>
                <a:endParaRPr kumimoji="1" lang="zh-CN" altLang="en-US" dirty="0">
                  <a:latin typeface="楷体" panose="02010609060101010101" pitchFamily="49" charset="-122"/>
                  <a:ea typeface="楷体" panose="02010609060101010101" pitchFamily="49" charset="-122"/>
                </a:endParaRPr>
              </a:p>
            </p:txBody>
          </p:sp>
        </mc:Choice>
        <mc:Fallback xmlns="">
          <p:sp>
            <p:nvSpPr>
              <p:cNvPr id="18" name="文本框 17">
                <a:extLst>
                  <a:ext uri="{FF2B5EF4-FFF2-40B4-BE49-F238E27FC236}">
                    <a16:creationId xmlns:a16="http://schemas.microsoft.com/office/drawing/2014/main" xmlns:a14="http://schemas.microsoft.com/office/drawing/2010/main" xmlns="" id="{B365A8AF-04EC-874D-9931-147EA52B923D}"/>
                  </a:ext>
                </a:extLst>
              </p:cNvPr>
              <p:cNvSpPr txBox="1">
                <a:spLocks noRot="1" noChangeAspect="1" noMove="1" noResize="1" noEditPoints="1" noAdjustHandles="1" noChangeArrowheads="1" noChangeShapeType="1" noTextEdit="1"/>
              </p:cNvSpPr>
              <p:nvPr/>
            </p:nvSpPr>
            <p:spPr>
              <a:xfrm>
                <a:off x="1350988" y="4030625"/>
                <a:ext cx="3025637" cy="1205266"/>
              </a:xfrm>
              <a:prstGeom prst="rect">
                <a:avLst/>
              </a:prstGeom>
              <a:blipFill rotWithShape="0">
                <a:blip r:embed="rId7"/>
                <a:stretch>
                  <a:fillRect l="-1815" t="-2525"/>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xmlns="" id="{9B16119B-C06D-024B-A5E4-9E6237D09405}"/>
              </a:ext>
            </a:extLst>
          </p:cNvPr>
          <p:cNvSpPr txBox="1"/>
          <p:nvPr/>
        </p:nvSpPr>
        <p:spPr>
          <a:xfrm>
            <a:off x="4995007" y="4035530"/>
            <a:ext cx="4151283" cy="923330"/>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得到输出样本集</a:t>
            </a:r>
            <a:r>
              <a:rPr lang="en" altLang="zh-CN" i="1" dirty="0">
                <a:latin typeface="楷体" panose="02010609060101010101" pitchFamily="49" charset="-122"/>
                <a:ea typeface="楷体" panose="02010609060101010101" pitchFamily="49" charset="-122"/>
              </a:rPr>
              <a:t>D</a:t>
            </a:r>
            <a:r>
              <a:rPr lang="en" altLang="zh-CN" dirty="0">
                <a:latin typeface="楷体" panose="02010609060101010101" pitchFamily="49" charset="-122"/>
                <a:ea typeface="楷体" panose="02010609060101010101" pitchFamily="49" charset="-122"/>
              </a:rPr>
              <a:t>′=(</a:t>
            </a:r>
            <a:r>
              <a:rPr lang="en" altLang="zh-CN" i="1" dirty="0">
                <a:latin typeface="楷体" panose="02010609060101010101" pitchFamily="49" charset="-122"/>
                <a:ea typeface="楷体" panose="02010609060101010101" pitchFamily="49" charset="-122"/>
              </a:rPr>
              <a:t>z</a:t>
            </a:r>
            <a:r>
              <a:rPr lang="en" altLang="zh-CN" dirty="0">
                <a:latin typeface="楷体" panose="02010609060101010101" pitchFamily="49" charset="-122"/>
                <a:ea typeface="楷体" panose="02010609060101010101" pitchFamily="49" charset="-122"/>
              </a:rPr>
              <a:t>(1),</a:t>
            </a:r>
            <a:r>
              <a:rPr lang="en" altLang="zh-CN" i="1" dirty="0">
                <a:latin typeface="楷体" panose="02010609060101010101" pitchFamily="49" charset="-122"/>
                <a:ea typeface="楷体" panose="02010609060101010101" pitchFamily="49" charset="-122"/>
              </a:rPr>
              <a:t>z</a:t>
            </a:r>
            <a:r>
              <a:rPr lang="en" altLang="zh-CN" dirty="0">
                <a:latin typeface="楷体" panose="02010609060101010101" pitchFamily="49" charset="-122"/>
                <a:ea typeface="楷体" panose="02010609060101010101" pitchFamily="49" charset="-122"/>
              </a:rPr>
              <a:t>(2),...,</a:t>
            </a:r>
            <a:r>
              <a:rPr lang="en" altLang="zh-CN" i="1" dirty="0">
                <a:latin typeface="楷体" panose="02010609060101010101" pitchFamily="49" charset="-122"/>
                <a:ea typeface="楷体" panose="02010609060101010101" pitchFamily="49" charset="-122"/>
              </a:rPr>
              <a:t>z</a:t>
            </a:r>
            <a:r>
              <a:rPr lang="en" altLang="zh-CN" dirty="0">
                <a:latin typeface="楷体" panose="02010609060101010101" pitchFamily="49" charset="-122"/>
                <a:ea typeface="楷体" panose="02010609060101010101" pitchFamily="49" charset="-122"/>
              </a:rPr>
              <a:t>(</a:t>
            </a:r>
            <a:r>
              <a:rPr lang="en" altLang="zh-CN" i="1" dirty="0">
                <a:latin typeface="楷体" panose="02010609060101010101" pitchFamily="49" charset="-122"/>
                <a:ea typeface="楷体" panose="02010609060101010101" pitchFamily="49" charset="-122"/>
              </a:rPr>
              <a:t>m</a:t>
            </a:r>
            <a:r>
              <a:rPr lang="en" altLang="zh-CN" dirty="0">
                <a:latin typeface="楷体" panose="02010609060101010101" pitchFamily="49" charset="-122"/>
                <a:ea typeface="楷体" panose="02010609060101010101" pitchFamily="49" charset="-122"/>
              </a:rPr>
              <a:t>))</a:t>
            </a:r>
          </a:p>
          <a:p>
            <a:endParaRPr kumimoji="1" lang="zh-CN" altLang="en-US" dirty="0">
              <a:latin typeface="楷体" panose="02010609060101010101" pitchFamily="49" charset="-122"/>
              <a:ea typeface="楷体" panose="02010609060101010101" pitchFamily="49" charset="-122"/>
            </a:endParaRPr>
          </a:p>
        </p:txBody>
      </p:sp>
      <p:sp>
        <p:nvSpPr>
          <p:cNvPr id="21" name="标题 1">
            <a:extLst>
              <a:ext uri="{FF2B5EF4-FFF2-40B4-BE49-F238E27FC236}">
                <a16:creationId xmlns:a16="http://schemas.microsoft.com/office/drawing/2014/main" xmlns="" id="{36AD60DD-C507-4DB0-AC0C-BCE4222762FD}"/>
              </a:ext>
            </a:extLst>
          </p:cNvPr>
          <p:cNvSpPr txBox="1">
            <a:spLocks/>
          </p:cNvSpPr>
          <p:nvPr/>
        </p:nvSpPr>
        <p:spPr>
          <a:xfrm>
            <a:off x="783974" y="1160089"/>
            <a:ext cx="6172200" cy="597713"/>
          </a:xfrm>
          <a:prstGeom prst="rect">
            <a:avLst/>
          </a:prstGeom>
        </p:spPr>
        <p:txBody>
          <a:bodyPr>
            <a:normAutofit fontScale="97500" lnSpcReduction="10000"/>
          </a:bodyPr>
          <a:lstStyle>
            <a:lvl1pPr algn="l" defTabSz="914400" rtl="0" eaLnBrk="1" latinLnBrk="0" hangingPunct="1">
              <a:lnSpc>
                <a:spcPct val="90000"/>
              </a:lnSpc>
              <a:spcBef>
                <a:spcPct val="0"/>
              </a:spcBef>
              <a:buNone/>
              <a:defRPr sz="5400" kern="1200" cap="all" baseline="0">
                <a:blipFill>
                  <a:blip r:embed="rId8">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100000"/>
              </a:lnSpc>
            </a:pPr>
            <a:r>
              <a:rPr lang="zh-CN" altLang="en-US" sz="3600" kern="0" dirty="0"/>
              <a:t>维度规约</a:t>
            </a:r>
            <a:r>
              <a:rPr lang="en-US" altLang="zh-CN" sz="3600" kern="0" dirty="0"/>
              <a:t>--</a:t>
            </a:r>
            <a:r>
              <a:rPr lang="zh-CN" altLang="en-US" sz="3225" dirty="0">
                <a:latin typeface="KaiTi" panose="02010609060101010101" pitchFamily="49" charset="-122"/>
                <a:ea typeface="KaiTi" panose="02010609060101010101" pitchFamily="49" charset="-122"/>
              </a:rPr>
              <a:t>主成分分析</a:t>
            </a:r>
            <a:r>
              <a:rPr lang="en-US" altLang="zh-CN" sz="3225" dirty="0">
                <a:latin typeface="KaiTi" panose="02010609060101010101" pitchFamily="49" charset="-122"/>
                <a:ea typeface="KaiTi" panose="02010609060101010101" pitchFamily="49" charset="-122"/>
              </a:rPr>
              <a:t>PCA</a:t>
            </a:r>
            <a:endParaRPr lang="zh-CN" altLang="en-US" sz="3225" dirty="0">
              <a:latin typeface="KaiTi" panose="02010609060101010101" pitchFamily="49" charset="-122"/>
              <a:ea typeface="KaiTi" panose="02010609060101010101" pitchFamily="49" charset="-122"/>
            </a:endParaRPr>
          </a:p>
        </p:txBody>
      </p:sp>
    </p:spTree>
    <p:custDataLst>
      <p:tags r:id="rId1"/>
    </p:custDataLst>
    <p:extLst>
      <p:ext uri="{BB962C8B-B14F-4D97-AF65-F5344CB8AC3E}">
        <p14:creationId xmlns:p14="http://schemas.microsoft.com/office/powerpoint/2010/main" val="18020996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160" y="0"/>
            <a:ext cx="7772400" cy="1143000"/>
          </a:xfrm>
        </p:spPr>
        <p:txBody>
          <a:bodyPr>
            <a:normAutofit/>
          </a:bodyPr>
          <a:lstStyle/>
          <a:p>
            <a:r>
              <a:rPr lang="zh-CN" altLang="en-US" kern="0" dirty="0"/>
              <a:t>维度规约</a:t>
            </a:r>
            <a:r>
              <a:rPr lang="en-US" altLang="zh-CN" kern="0" dirty="0"/>
              <a:t>--</a:t>
            </a:r>
            <a:r>
              <a:rPr lang="zh-CN" altLang="en-US" kern="0" dirty="0"/>
              <a:t>奇异值分解 </a:t>
            </a:r>
            <a:r>
              <a:rPr lang="en-US" altLang="zh-CN" kern="0" dirty="0" smtClean="0"/>
              <a:t>SVD</a:t>
            </a:r>
            <a:endParaRPr lang="zh-CN" altLang="en-US" kern="0" dirty="0"/>
          </a:p>
        </p:txBody>
      </p:sp>
      <p:sp>
        <p:nvSpPr>
          <p:cNvPr id="3" name="内容占位符 2"/>
          <p:cNvSpPr>
            <a:spLocks noGrp="1"/>
          </p:cNvSpPr>
          <p:nvPr>
            <p:ph sz="quarter" idx="1"/>
          </p:nvPr>
        </p:nvSpPr>
        <p:spPr>
          <a:xfrm>
            <a:off x="518160" y="1402080"/>
            <a:ext cx="8077200" cy="4864100"/>
          </a:xfrm>
        </p:spPr>
        <p:txBody>
          <a:bodyPr>
            <a:normAutofit/>
          </a:bodyPr>
          <a:lstStyle/>
          <a:p>
            <a:r>
              <a:rPr lang="zh-CN" altLang="en-US" b="1" dirty="0">
                <a:effectLst>
                  <a:outerShdw blurRad="38100" dist="38100" dir="2700000" algn="tl">
                    <a:srgbClr val="000000">
                      <a:alpha val="43137"/>
                    </a:srgbClr>
                  </a:outerShdw>
                </a:effectLst>
              </a:rPr>
              <a:t>利用</a:t>
            </a:r>
            <a:r>
              <a:rPr lang="en-US" altLang="zh-CN" b="1" dirty="0">
                <a:effectLst>
                  <a:outerShdw blurRad="38100" dist="38100" dir="2700000" algn="tl">
                    <a:srgbClr val="000000">
                      <a:alpha val="43137"/>
                    </a:srgbClr>
                  </a:outerShdw>
                </a:effectLst>
              </a:rPr>
              <a:t>SVD</a:t>
            </a:r>
            <a:r>
              <a:rPr lang="zh-CN" altLang="en-US" b="1" dirty="0">
                <a:effectLst>
                  <a:outerShdw blurRad="38100" dist="38100" dir="2700000" algn="tl">
                    <a:srgbClr val="000000">
                      <a:alpha val="43137"/>
                    </a:srgbClr>
                  </a:outerShdw>
                </a:effectLst>
              </a:rPr>
              <a:t>实现</a:t>
            </a:r>
            <a:r>
              <a:rPr lang="zh-CN" altLang="en-US" b="1" dirty="0" smtClean="0">
                <a:effectLst>
                  <a:outerShdw blurRad="38100" dist="38100" dir="2700000" algn="tl">
                    <a:srgbClr val="000000">
                      <a:alpha val="43137"/>
                    </a:srgbClr>
                  </a:outerShdw>
                </a:effectLst>
              </a:rPr>
              <a:t>，能够</a:t>
            </a:r>
            <a:r>
              <a:rPr lang="zh-CN" altLang="en-US" b="1" dirty="0">
                <a:effectLst>
                  <a:outerShdw blurRad="38100" dist="38100" dir="2700000" algn="tl">
                    <a:srgbClr val="000000">
                      <a:alpha val="43137"/>
                    </a:srgbClr>
                  </a:outerShdw>
                </a:effectLst>
              </a:rPr>
              <a:t>用小得多的数据集来表示原始数据集</a:t>
            </a:r>
            <a:r>
              <a:rPr lang="zh-CN" altLang="en-US" b="1" dirty="0" smtClean="0">
                <a:effectLst>
                  <a:outerShdw blurRad="38100" dist="38100" dir="2700000" algn="tl">
                    <a:srgbClr val="000000">
                      <a:alpha val="43137"/>
                    </a:srgbClr>
                  </a:outerShdw>
                </a:effectLst>
              </a:rPr>
              <a:t>。</a:t>
            </a:r>
            <a:endParaRPr lang="en-US" altLang="zh-CN" b="1" dirty="0">
              <a:effectLst>
                <a:outerShdw blurRad="38100" dist="38100" dir="2700000" algn="tl">
                  <a:srgbClr val="000000">
                    <a:alpha val="43137"/>
                  </a:srgbClr>
                </a:outerShdw>
              </a:effectLst>
            </a:endParaRPr>
          </a:p>
          <a:p>
            <a:r>
              <a:rPr lang="zh-CN" altLang="en-US" b="1" dirty="0" smtClean="0">
                <a:effectLst>
                  <a:outerShdw blurRad="38100" dist="38100" dir="2700000" algn="tl">
                    <a:srgbClr val="000000">
                      <a:alpha val="43137"/>
                    </a:srgbClr>
                  </a:outerShdw>
                </a:effectLst>
              </a:rPr>
              <a:t>实际上</a:t>
            </a:r>
            <a:r>
              <a:rPr lang="zh-CN" altLang="en-US" b="1" dirty="0">
                <a:effectLst>
                  <a:outerShdw blurRad="38100" dist="38100" dir="2700000" algn="tl">
                    <a:srgbClr val="000000">
                      <a:alpha val="43137"/>
                    </a:srgbClr>
                  </a:outerShdw>
                </a:effectLst>
              </a:rPr>
              <a:t>是去除了噪声和冗余数据。</a:t>
            </a:r>
          </a:p>
          <a:p>
            <a:r>
              <a:rPr lang="zh-CN" altLang="en-US" b="1" dirty="0" smtClean="0">
                <a:effectLst>
                  <a:outerShdw blurRad="38100" dist="38100" dir="2700000" algn="tl">
                    <a:srgbClr val="000000">
                      <a:alpha val="43137"/>
                    </a:srgbClr>
                  </a:outerShdw>
                </a:effectLst>
              </a:rPr>
              <a:t>试图</a:t>
            </a:r>
            <a:r>
              <a:rPr lang="zh-CN" altLang="en-US" b="1" dirty="0">
                <a:effectLst>
                  <a:outerShdw blurRad="38100" dist="38100" dir="2700000" algn="tl">
                    <a:srgbClr val="000000">
                      <a:alpha val="43137"/>
                    </a:srgbClr>
                  </a:outerShdw>
                </a:effectLst>
              </a:rPr>
              <a:t>节省空间时，去除</a:t>
            </a:r>
            <a:r>
              <a:rPr lang="zh-CN" altLang="en-US" b="1" dirty="0" smtClean="0">
                <a:effectLst>
                  <a:outerShdw blurRad="38100" dist="38100" dir="2700000" algn="tl">
                    <a:srgbClr val="000000">
                      <a:alpha val="43137"/>
                    </a:srgbClr>
                  </a:outerShdw>
                </a:effectLst>
              </a:rPr>
              <a:t>信息很有用</a:t>
            </a:r>
            <a:endParaRPr lang="en-US" altLang="zh-CN" b="1" dirty="0" smtClean="0">
              <a:effectLst>
                <a:outerShdw blurRad="38100" dist="38100" dir="2700000" algn="tl">
                  <a:srgbClr val="000000">
                    <a:alpha val="43137"/>
                  </a:srgbClr>
                </a:outerShdw>
              </a:effectLst>
            </a:endParaRPr>
          </a:p>
          <a:p>
            <a:endParaRPr lang="en-US" altLang="zh-CN" b="1" dirty="0">
              <a:effectLst>
                <a:outerShdw blurRad="38100" dist="38100" dir="2700000" algn="tl">
                  <a:srgbClr val="000000">
                    <a:alpha val="43137"/>
                  </a:srgbClr>
                </a:outerShdw>
              </a:effectLst>
            </a:endParaRPr>
          </a:p>
          <a:p>
            <a:r>
              <a:rPr lang="en-US" altLang="zh-CN" b="1" dirty="0">
                <a:effectLst>
                  <a:outerShdw blurRad="38100" dist="38100" dir="2700000" algn="tl">
                    <a:srgbClr val="000000">
                      <a:alpha val="43137"/>
                    </a:srgbClr>
                  </a:outerShdw>
                </a:effectLst>
              </a:rPr>
              <a:t>1</a:t>
            </a:r>
            <a:r>
              <a:rPr lang="zh-CN" altLang="en-US" b="1" dirty="0">
                <a:effectLst>
                  <a:outerShdw blurRad="38100" dist="38100" dir="2700000" algn="tl">
                    <a:srgbClr val="000000">
                      <a:alpha val="43137"/>
                    </a:srgbClr>
                  </a:outerShdw>
                </a:effectLst>
              </a:rPr>
              <a:t>、在很多情况下，数据中的一小段携带了数据集中的大部分信息，其他信息则要么是噪声，要么是毫不相关的信息。</a:t>
            </a:r>
          </a:p>
          <a:p>
            <a:r>
              <a:rPr lang="en-US" altLang="zh-CN" b="1" dirty="0">
                <a:effectLst>
                  <a:outerShdw blurRad="38100" dist="38100" dir="2700000" algn="tl">
                    <a:srgbClr val="000000">
                      <a:alpha val="43137"/>
                    </a:srgbClr>
                  </a:outerShdw>
                </a:effectLst>
              </a:rPr>
              <a:t>2</a:t>
            </a:r>
            <a:r>
              <a:rPr lang="zh-CN" altLang="en-US" b="1" dirty="0">
                <a:effectLst>
                  <a:outerShdw blurRad="38100" dist="38100" dir="2700000" algn="tl">
                    <a:srgbClr val="000000">
                      <a:alpha val="43137"/>
                    </a:srgbClr>
                  </a:outerShdw>
                </a:effectLst>
              </a:rPr>
              <a:t>、</a:t>
            </a:r>
            <a:r>
              <a:rPr lang="en-US" altLang="zh-CN" b="1" dirty="0">
                <a:effectLst>
                  <a:outerShdw blurRad="38100" dist="38100" dir="2700000" algn="tl">
                    <a:srgbClr val="000000">
                      <a:alpha val="43137"/>
                    </a:srgbClr>
                  </a:outerShdw>
                </a:effectLst>
              </a:rPr>
              <a:t>SVD</a:t>
            </a:r>
            <a:r>
              <a:rPr lang="zh-CN" altLang="en-US" b="1" dirty="0">
                <a:effectLst>
                  <a:outerShdw blurRad="38100" dist="38100" dir="2700000" algn="tl">
                    <a:srgbClr val="000000">
                      <a:alpha val="43137"/>
                    </a:srgbClr>
                  </a:outerShdw>
                </a:effectLst>
              </a:rPr>
              <a:t>是一种常见的矩阵分解技术，</a:t>
            </a:r>
            <a:r>
              <a:rPr lang="en-US" altLang="zh-CN" b="1" dirty="0">
                <a:effectLst>
                  <a:outerShdw blurRad="38100" dist="38100" dir="2700000" algn="tl">
                    <a:srgbClr val="000000">
                      <a:alpha val="43137"/>
                    </a:srgbClr>
                  </a:outerShdw>
                </a:effectLst>
              </a:rPr>
              <a:t>SVD</a:t>
            </a:r>
            <a:r>
              <a:rPr lang="zh-CN" altLang="en-US" b="1" dirty="0">
                <a:effectLst>
                  <a:outerShdw blurRad="38100" dist="38100" dir="2700000" algn="tl">
                    <a:srgbClr val="000000">
                      <a:alpha val="43137"/>
                    </a:srgbClr>
                  </a:outerShdw>
                </a:effectLst>
              </a:rPr>
              <a:t>将原始的数据集矩阵</a:t>
            </a:r>
            <a:r>
              <a:rPr lang="en-US" altLang="zh-CN" b="1" dirty="0">
                <a:effectLst>
                  <a:outerShdw blurRad="38100" dist="38100" dir="2700000" algn="tl">
                    <a:srgbClr val="000000">
                      <a:alpha val="43137"/>
                    </a:srgbClr>
                  </a:outerShdw>
                </a:effectLst>
              </a:rPr>
              <a:t>Data</a:t>
            </a:r>
            <a:r>
              <a:rPr lang="zh-CN" altLang="en-US" b="1" dirty="0">
                <a:effectLst>
                  <a:outerShdw blurRad="38100" dist="38100" dir="2700000" algn="tl">
                    <a:srgbClr val="000000">
                      <a:alpha val="43137"/>
                    </a:srgbClr>
                  </a:outerShdw>
                </a:effectLst>
              </a:rPr>
              <a:t>分解成三个</a:t>
            </a:r>
            <a:r>
              <a:rPr lang="zh-CN" altLang="en-US" b="1" dirty="0" smtClean="0">
                <a:effectLst>
                  <a:outerShdw blurRad="38100" dist="38100" dir="2700000" algn="tl">
                    <a:srgbClr val="000000">
                      <a:alpha val="43137"/>
                    </a:srgbClr>
                  </a:outerShdw>
                </a:effectLst>
              </a:rPr>
              <a:t>矩阵</a:t>
            </a:r>
            <a:endParaRPr lang="zh-CN" altLang="en-US" b="1" dirty="0">
              <a:effectLst>
                <a:outerShdw blurRad="38100" dist="38100" dir="2700000" algn="tl">
                  <a:srgbClr val="000000">
                    <a:alpha val="43137"/>
                  </a:srgbClr>
                </a:outerShdw>
              </a:effectLst>
            </a:endParaRPr>
          </a:p>
          <a:p>
            <a:endParaRPr lang="en-US" altLang="zh-CN" b="1" dirty="0" smtClean="0">
              <a:effectLst>
                <a:outerShdw blurRad="38100" dist="38100" dir="2700000" algn="tl">
                  <a:srgbClr val="000000">
                    <a:alpha val="43137"/>
                  </a:srgbClr>
                </a:outerShdw>
              </a:effectLst>
            </a:endParaRPr>
          </a:p>
          <a:p>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92085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4638"/>
            <a:ext cx="7772400" cy="901019"/>
          </a:xfrm>
        </p:spPr>
        <p:txBody>
          <a:bodyPr/>
          <a:lstStyle/>
          <a:p>
            <a:r>
              <a:rPr lang="zh-CN" altLang="en-US" b="1" dirty="0">
                <a:effectLst>
                  <a:outerShdw blurRad="38100" dist="38100" dir="2700000" algn="tl">
                    <a:srgbClr val="000000">
                      <a:alpha val="43137"/>
                    </a:srgbClr>
                  </a:outerShdw>
                </a:effectLst>
              </a:rPr>
              <a:t>奇异值分解 </a:t>
            </a:r>
            <a:r>
              <a:rPr lang="en-US" altLang="zh-CN" b="1" dirty="0" smtClean="0">
                <a:effectLst>
                  <a:outerShdw blurRad="38100" dist="38100" dir="2700000" algn="tl">
                    <a:srgbClr val="000000">
                      <a:alpha val="43137"/>
                    </a:srgbClr>
                  </a:outerShdw>
                </a:effectLst>
              </a:rPr>
              <a:t>SVD – </a:t>
            </a:r>
            <a:r>
              <a:rPr lang="zh-CN" altLang="en-US" b="1" dirty="0" smtClean="0">
                <a:effectLst>
                  <a:outerShdw blurRad="38100" dist="38100" dir="2700000" algn="tl">
                    <a:srgbClr val="000000">
                      <a:alpha val="43137"/>
                    </a:srgbClr>
                  </a:outerShdw>
                </a:effectLst>
              </a:rPr>
              <a:t>例子</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914400" y="1447800"/>
                <a:ext cx="7772400" cy="2336800"/>
              </a:xfrm>
            </p:spPr>
            <p:txBody>
              <a:bodyPr>
                <a:normAutofit/>
              </a:bodyPr>
              <a:lstStyle/>
              <a:p>
                <a:r>
                  <a:rPr lang="zh-CN" altLang="en-US" dirty="0" smtClean="0"/>
                  <a:t>如果</a:t>
                </a:r>
                <a:r>
                  <a:rPr lang="zh-CN" altLang="en-US" dirty="0"/>
                  <a:t>原始矩阵</a:t>
                </a:r>
                <a:r>
                  <a:rPr lang="en-US" altLang="zh-CN" dirty="0"/>
                  <a:t>Data</a:t>
                </a:r>
                <a:r>
                  <a:rPr lang="zh-CN" altLang="en-US" dirty="0"/>
                  <a:t>是</a:t>
                </a:r>
                <a:r>
                  <a:rPr lang="en-US" altLang="zh-CN" dirty="0"/>
                  <a:t>m</a:t>
                </a:r>
                <a:r>
                  <a:rPr lang="zh-CN" altLang="en-US" dirty="0"/>
                  <a:t>行</a:t>
                </a:r>
                <a:r>
                  <a:rPr lang="en-US" altLang="zh-CN" dirty="0"/>
                  <a:t>n</a:t>
                </a:r>
                <a:r>
                  <a:rPr lang="zh-CN" altLang="en-US" dirty="0"/>
                  <a:t>列，那么分解成的三个矩阵</a:t>
                </a:r>
                <a:r>
                  <a:rPr lang="en-US" altLang="zh-CN" dirty="0" smtClean="0"/>
                  <a:t>U</a:t>
                </a:r>
                <a:r>
                  <a:rPr lang="zh-CN" altLang="en-US" dirty="0" smtClean="0"/>
                  <a:t>，</a:t>
                </a:r>
                <a14:m>
                  <m:oMath xmlns:m="http://schemas.openxmlformats.org/officeDocument/2006/math">
                    <m:r>
                      <m:rPr>
                        <m:sty m:val="p"/>
                      </m:rPr>
                      <a:rPr lang="el-GR" altLang="zh-CN" i="1" smtClean="0">
                        <a:latin typeface="Cambria Math"/>
                        <a:ea typeface="Cambria Math"/>
                      </a:rPr>
                      <m:t>Σ</m:t>
                    </m:r>
                  </m:oMath>
                </a14:m>
                <a:r>
                  <a:rPr lang="zh-CN" altLang="en-US" dirty="0" smtClean="0"/>
                  <a:t>，</a:t>
                </a:r>
                <a:r>
                  <a:rPr lang="en-US" altLang="zh-CN" dirty="0" smtClean="0"/>
                  <a:t>V</a:t>
                </a:r>
                <a:r>
                  <a:rPr lang="zh-CN" altLang="en-US" dirty="0"/>
                  <a:t>依次是</a:t>
                </a:r>
                <a:r>
                  <a:rPr lang="en-US" altLang="zh-CN" dirty="0"/>
                  <a:t>m</a:t>
                </a:r>
                <a:r>
                  <a:rPr lang="zh-CN" altLang="en-US" dirty="0"/>
                  <a:t>行</a:t>
                </a:r>
                <a:r>
                  <a:rPr lang="en-US" altLang="zh-CN" dirty="0"/>
                  <a:t>m</a:t>
                </a:r>
                <a:r>
                  <a:rPr lang="zh-CN" altLang="en-US" dirty="0"/>
                  <a:t>列，</a:t>
                </a:r>
                <a:r>
                  <a:rPr lang="en-US" altLang="zh-CN" dirty="0"/>
                  <a:t>m</a:t>
                </a:r>
                <a:r>
                  <a:rPr lang="zh-CN" altLang="en-US" dirty="0"/>
                  <a:t>行</a:t>
                </a:r>
                <a:r>
                  <a:rPr lang="en-US" altLang="zh-CN" dirty="0"/>
                  <a:t>n</a:t>
                </a:r>
                <a:r>
                  <a:rPr lang="zh-CN" altLang="en-US" dirty="0"/>
                  <a:t>列，</a:t>
                </a:r>
                <a:r>
                  <a:rPr lang="en-US" altLang="zh-CN" dirty="0"/>
                  <a:t>n</a:t>
                </a:r>
                <a:r>
                  <a:rPr lang="zh-CN" altLang="en-US" dirty="0"/>
                  <a:t>行</a:t>
                </a:r>
                <a:r>
                  <a:rPr lang="en-US" altLang="zh-CN" dirty="0"/>
                  <a:t>n</a:t>
                </a:r>
                <a:r>
                  <a:rPr lang="zh-CN" altLang="en-US" dirty="0"/>
                  <a:t>列。</a:t>
                </a:r>
              </a:p>
              <a:p>
                <a:r>
                  <a:rPr lang="zh-CN" altLang="en-US" dirty="0"/>
                  <a:t>矩阵的对角元素是从大到小排列的</a:t>
                </a:r>
                <a:r>
                  <a:rPr lang="zh-CN" altLang="en-US" dirty="0" smtClean="0"/>
                  <a:t>。</a:t>
                </a:r>
                <a:endParaRPr lang="en-US" altLang="zh-CN" dirty="0" smtClean="0"/>
              </a:p>
              <a:p>
                <a:r>
                  <a:rPr lang="zh-CN" altLang="en-US" dirty="0" smtClean="0"/>
                  <a:t>这些</a:t>
                </a:r>
                <a:r>
                  <a:rPr lang="zh-CN" altLang="en-US" dirty="0"/>
                  <a:t>对角元素成为奇异值（</a:t>
                </a:r>
                <a:r>
                  <a:rPr lang="en-US" altLang="zh-CN" dirty="0"/>
                  <a:t>Singular Value</a:t>
                </a:r>
                <a:r>
                  <a:rPr lang="zh-CN" altLang="en-US" dirty="0" smtClean="0"/>
                  <a:t>），对应</a:t>
                </a:r>
                <a:r>
                  <a:rPr lang="zh-CN" altLang="en-US" dirty="0"/>
                  <a:t>了原始数据集矩阵</a:t>
                </a:r>
                <a:r>
                  <a:rPr lang="en-US" altLang="zh-CN" dirty="0"/>
                  <a:t>Data</a:t>
                </a:r>
                <a:r>
                  <a:rPr lang="zh-CN" altLang="en-US" dirty="0"/>
                  <a:t>的奇异值</a:t>
                </a:r>
                <a:r>
                  <a:rPr lang="zh-CN" altLang="en-US" dirty="0" smtClean="0"/>
                  <a:t>。</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914400" y="1447800"/>
                <a:ext cx="7772400" cy="2336800"/>
              </a:xfrm>
              <a:blipFill rotWithShape="0">
                <a:blip r:embed="rId3"/>
                <a:stretch>
                  <a:fillRect l="-784" t="-2350" r="-706" b="-2089"/>
                </a:stretch>
              </a:blipFill>
            </p:spPr>
            <p:txBody>
              <a:bodyPr/>
              <a:lstStyle/>
              <a:p>
                <a:r>
                  <a:rPr lang="zh-CN" altLang="en-US">
                    <a:noFill/>
                  </a:rPr>
                  <a:t> </a:t>
                </a:r>
              </a:p>
            </p:txBody>
          </p:sp>
        </mc:Fallback>
      </mc:AlternateContent>
      <p:pic>
        <p:nvPicPr>
          <p:cNvPr id="296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213" y="3771900"/>
            <a:ext cx="56673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097" y="5232400"/>
            <a:ext cx="826960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3637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6860" y="101600"/>
            <a:ext cx="7772400" cy="1143000"/>
          </a:xfrm>
        </p:spPr>
        <p:txBody>
          <a:bodyPr>
            <a:normAutofit/>
          </a:bodyPr>
          <a:lstStyle/>
          <a:p>
            <a:r>
              <a:rPr lang="zh-CN" altLang="en-US" b="1" dirty="0" smtClean="0">
                <a:effectLst>
                  <a:outerShdw blurRad="38100" dist="38100" dir="2700000" algn="tl">
                    <a:srgbClr val="000000">
                      <a:alpha val="43137"/>
                    </a:srgbClr>
                  </a:outerShdw>
                </a:effectLst>
                <a:ea typeface="SimSun" pitchFamily="2" charset="-122"/>
              </a:rPr>
              <a:t>维规约</a:t>
            </a:r>
            <a:r>
              <a:rPr lang="en-US" altLang="zh-CN" b="1" dirty="0" smtClean="0">
                <a:effectLst>
                  <a:outerShdw blurRad="38100" dist="38100" dir="2700000" algn="tl">
                    <a:srgbClr val="000000">
                      <a:alpha val="43137"/>
                    </a:srgbClr>
                  </a:outerShdw>
                </a:effectLst>
                <a:ea typeface="SimSun" pitchFamily="2" charset="-122"/>
              </a:rPr>
              <a:t>——</a:t>
            </a:r>
            <a:r>
              <a:rPr lang="en-CA" altLang="zh-CN" b="1" dirty="0" smtClean="0">
                <a:effectLst>
                  <a:outerShdw blurRad="38100" dist="38100" dir="2700000" algn="tl">
                    <a:srgbClr val="000000">
                      <a:alpha val="43137"/>
                    </a:srgbClr>
                  </a:outerShdw>
                </a:effectLst>
                <a:ea typeface="SimSun" pitchFamily="2" charset="-122"/>
              </a:rPr>
              <a:t>ISOMAP</a:t>
            </a:r>
            <a:endParaRPr lang="zh-CN" altLang="en-US" b="1" dirty="0">
              <a:effectLst>
                <a:outerShdw blurRad="38100" dist="38100" dir="2700000" algn="tl">
                  <a:srgbClr val="000000">
                    <a:alpha val="43137"/>
                  </a:srgbClr>
                </a:outerShdw>
              </a:effectLst>
            </a:endParaRPr>
          </a:p>
        </p:txBody>
      </p:sp>
      <p:sp>
        <p:nvSpPr>
          <p:cNvPr id="5" name="Rectangle 6"/>
          <p:cNvSpPr>
            <a:spLocks noChangeArrowheads="1"/>
          </p:cNvSpPr>
          <p:nvPr/>
        </p:nvSpPr>
        <p:spPr bwMode="auto">
          <a:xfrm>
            <a:off x="544566" y="1244600"/>
            <a:ext cx="7899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r" eaLnBrk="1" hangingPunct="1">
              <a:spcBef>
                <a:spcPct val="20000"/>
              </a:spcBef>
            </a:pPr>
            <a:r>
              <a:rPr lang="en-US" altLang="zh-CN" sz="2400" b="1" dirty="0">
                <a:effectLst>
                  <a:outerShdw blurRad="38100" dist="38100" dir="2700000" algn="tl">
                    <a:srgbClr val="000000">
                      <a:alpha val="43137"/>
                    </a:srgbClr>
                  </a:outerShdw>
                </a:effectLst>
                <a:latin typeface="Times New Roman" pitchFamily="18" charset="0"/>
                <a:ea typeface="SimSun" pitchFamily="2" charset="-122"/>
              </a:rPr>
              <a:t>By: </a:t>
            </a:r>
            <a:r>
              <a:rPr lang="en-US" altLang="zh-CN" sz="2400" b="1" dirty="0" err="1">
                <a:effectLst>
                  <a:outerShdw blurRad="38100" dist="38100" dir="2700000" algn="tl">
                    <a:srgbClr val="000000">
                      <a:alpha val="43137"/>
                    </a:srgbClr>
                  </a:outerShdw>
                </a:effectLst>
                <a:latin typeface="Times New Roman" pitchFamily="18" charset="0"/>
                <a:ea typeface="SimSun" pitchFamily="2" charset="-122"/>
              </a:rPr>
              <a:t>Tenenbaum</a:t>
            </a:r>
            <a:r>
              <a:rPr lang="en-US" altLang="zh-CN" sz="2400" b="1" dirty="0">
                <a:effectLst>
                  <a:outerShdw blurRad="38100" dist="38100" dir="2700000" algn="tl">
                    <a:srgbClr val="000000">
                      <a:alpha val="43137"/>
                    </a:srgbClr>
                  </a:outerShdw>
                </a:effectLst>
                <a:latin typeface="Times New Roman" pitchFamily="18" charset="0"/>
                <a:ea typeface="SimSun" pitchFamily="2" charset="-122"/>
              </a:rPr>
              <a:t>, de Silva, Langford (2000)</a:t>
            </a:r>
          </a:p>
        </p:txBody>
      </p:sp>
      <p:pic>
        <p:nvPicPr>
          <p:cNvPr id="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948" y="4951537"/>
            <a:ext cx="2056097" cy="1603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595902" y="1776288"/>
            <a:ext cx="8157682" cy="4247317"/>
          </a:xfrm>
          <a:prstGeom prst="rect">
            <a:avLst/>
          </a:prstGeom>
        </p:spPr>
        <p:txBody>
          <a:bodyPr wrap="square">
            <a:spAutoFit/>
          </a:bodyPr>
          <a:lstStyle/>
          <a:p>
            <a:pPr indent="1066800" latinLnBrk="1" hangingPunct="0">
              <a:lnSpc>
                <a:spcPct val="150000"/>
              </a:lnSpc>
              <a:defRPr/>
            </a:pPr>
            <a:r>
              <a:rPr lang="en-US" altLang="zh-CN" sz="2000" dirty="0" err="1">
                <a:solidFill>
                  <a:srgbClr val="000000"/>
                </a:solidFill>
                <a:latin typeface="宋体" panose="02010600030101010101" pitchFamily="2" charset="-122"/>
              </a:rPr>
              <a:t>Isomap</a:t>
            </a:r>
            <a:r>
              <a:rPr lang="zh-CN" altLang="en-US" sz="2000" dirty="0">
                <a:solidFill>
                  <a:srgbClr val="000000"/>
                </a:solidFill>
                <a:latin typeface="宋体" panose="02010600030101010101" pitchFamily="2" charset="-122"/>
              </a:rPr>
              <a:t>非线性维归约算法的步骤：</a:t>
            </a:r>
            <a:endParaRPr lang="en-US" altLang="zh-CN" sz="2000" dirty="0">
              <a:solidFill>
                <a:srgbClr val="000000"/>
              </a:solidFill>
              <a:latin typeface="宋体" panose="02010600030101010101" pitchFamily="2" charset="-122"/>
            </a:endParaRPr>
          </a:p>
          <a:p>
            <a:pPr marL="1616075" indent="-549275" latinLnBrk="1" hangingPunct="0">
              <a:lnSpc>
                <a:spcPct val="150000"/>
              </a:lnSpc>
              <a:buFont typeface="+mj-ea"/>
              <a:buAutoNum type="circleNumDbPlain"/>
              <a:defRPr/>
            </a:pPr>
            <a:r>
              <a:rPr lang="zh-CN" altLang="zh-CN" sz="2000" dirty="0">
                <a:solidFill>
                  <a:prstClr val="black"/>
                </a:solidFill>
                <a:latin typeface="仿宋" pitchFamily="49" charset="-122"/>
                <a:ea typeface="仿宋" pitchFamily="49" charset="-122"/>
              </a:rPr>
              <a:t>第一步是计算每个输入样本的</a:t>
            </a:r>
            <a:r>
              <a:rPr lang="en-US" altLang="zh-CN" sz="2000" dirty="0">
                <a:solidFill>
                  <a:prstClr val="black"/>
                </a:solidFill>
                <a:latin typeface="仿宋" pitchFamily="49" charset="-122"/>
                <a:ea typeface="仿宋" pitchFamily="49" charset="-122"/>
              </a:rPr>
              <a:t>k</a:t>
            </a:r>
            <a:r>
              <a:rPr lang="zh-CN" altLang="zh-CN" sz="2000" dirty="0">
                <a:solidFill>
                  <a:prstClr val="black"/>
                </a:solidFill>
                <a:latin typeface="仿宋" pitchFamily="49" charset="-122"/>
                <a:ea typeface="仿宋" pitchFamily="49" charset="-122"/>
              </a:rPr>
              <a:t>个距离最近的邻近点，再绘制一个图形，其顶点表示输入样本，用无方向的线条连接</a:t>
            </a:r>
            <a:r>
              <a:rPr lang="en-US" altLang="zh-CN" sz="2000" dirty="0">
                <a:solidFill>
                  <a:prstClr val="black"/>
                </a:solidFill>
                <a:latin typeface="仿宋" pitchFamily="49" charset="-122"/>
                <a:ea typeface="仿宋" pitchFamily="49" charset="-122"/>
              </a:rPr>
              <a:t>k</a:t>
            </a:r>
            <a:r>
              <a:rPr lang="zh-CN" altLang="zh-CN" sz="2000" dirty="0">
                <a:solidFill>
                  <a:prstClr val="black"/>
                </a:solidFill>
                <a:latin typeface="仿宋" pitchFamily="49" charset="-122"/>
                <a:ea typeface="仿宋" pitchFamily="49" charset="-122"/>
              </a:rPr>
              <a:t>个距离最近的邻近点。再根据距离最近的邻近点之间的欧式距离，给这些线条指定加权值。</a:t>
            </a:r>
            <a:endParaRPr lang="en-US" altLang="zh-CN" sz="2000" dirty="0">
              <a:solidFill>
                <a:prstClr val="black"/>
              </a:solidFill>
              <a:latin typeface="仿宋" pitchFamily="49" charset="-122"/>
              <a:ea typeface="仿宋" pitchFamily="49" charset="-122"/>
            </a:endParaRPr>
          </a:p>
          <a:p>
            <a:pPr marL="1616075" indent="-549275" latinLnBrk="1" hangingPunct="0">
              <a:lnSpc>
                <a:spcPct val="150000"/>
              </a:lnSpc>
              <a:buFont typeface="+mj-ea"/>
              <a:buAutoNum type="circleNumDbPlain"/>
              <a:defRPr/>
            </a:pPr>
            <a:r>
              <a:rPr lang="zh-CN" altLang="zh-CN" sz="2000" dirty="0">
                <a:solidFill>
                  <a:prstClr val="black"/>
                </a:solidFill>
                <a:latin typeface="仿宋" pitchFamily="49" charset="-122"/>
                <a:ea typeface="仿宋" pitchFamily="49" charset="-122"/>
              </a:rPr>
              <a:t>第二步是根据图中的最短路径，计算所有节点对（</a:t>
            </a:r>
            <a:r>
              <a:rPr lang="en-US" altLang="zh-CN" sz="2000" dirty="0" err="1">
                <a:solidFill>
                  <a:prstClr val="black"/>
                </a:solidFill>
                <a:latin typeface="仿宋" pitchFamily="49" charset="-122"/>
                <a:ea typeface="仿宋" pitchFamily="49" charset="-122"/>
              </a:rPr>
              <a:t>I,j</a:t>
            </a:r>
            <a:r>
              <a:rPr lang="zh-CN" altLang="zh-CN" sz="2000" dirty="0">
                <a:solidFill>
                  <a:prstClr val="black"/>
                </a:solidFill>
                <a:latin typeface="仿宋" pitchFamily="49" charset="-122"/>
                <a:ea typeface="仿宋" pitchFamily="49" charset="-122"/>
              </a:rPr>
              <a:t>）之间的距离。这可以使用著名的</a:t>
            </a:r>
            <a:r>
              <a:rPr lang="en-US" altLang="zh-CN" sz="2000" dirty="0" err="1">
                <a:solidFill>
                  <a:prstClr val="black"/>
                </a:solidFill>
                <a:latin typeface="仿宋" pitchFamily="49" charset="-122"/>
                <a:ea typeface="仿宋" pitchFamily="49" charset="-122"/>
              </a:rPr>
              <a:t>Djikstra</a:t>
            </a:r>
            <a:r>
              <a:rPr lang="zh-CN" altLang="zh-CN" sz="2000" dirty="0">
                <a:solidFill>
                  <a:prstClr val="black"/>
                </a:solidFill>
                <a:latin typeface="仿宋" pitchFamily="49" charset="-122"/>
                <a:ea typeface="仿宋" pitchFamily="49" charset="-122"/>
              </a:rPr>
              <a:t>算法来完成。</a:t>
            </a:r>
            <a:endParaRPr lang="en-US" altLang="zh-CN" sz="2000" dirty="0">
              <a:solidFill>
                <a:prstClr val="black"/>
              </a:solidFill>
              <a:latin typeface="仿宋" pitchFamily="49" charset="-122"/>
              <a:ea typeface="仿宋" pitchFamily="49" charset="-122"/>
            </a:endParaRPr>
          </a:p>
          <a:p>
            <a:pPr marL="1616075" indent="-549275" latinLnBrk="1" hangingPunct="0">
              <a:lnSpc>
                <a:spcPct val="150000"/>
              </a:lnSpc>
              <a:buFont typeface="+mj-ea"/>
              <a:buAutoNum type="circleNumDbPlain"/>
              <a:defRPr/>
            </a:pPr>
            <a:r>
              <a:rPr lang="zh-CN" altLang="zh-CN" sz="2000" dirty="0">
                <a:solidFill>
                  <a:prstClr val="black"/>
                </a:solidFill>
                <a:latin typeface="仿宋" pitchFamily="49" charset="-122"/>
                <a:ea typeface="仿宋" pitchFamily="49" charset="-122"/>
              </a:rPr>
              <a:t>最后的第三步，把节点对的距离值作为</a:t>
            </a:r>
            <a:r>
              <a:rPr lang="en-US" altLang="zh-CN" sz="2000" dirty="0">
                <a:solidFill>
                  <a:prstClr val="black"/>
                </a:solidFill>
                <a:latin typeface="仿宋" pitchFamily="49" charset="-122"/>
                <a:ea typeface="仿宋" pitchFamily="49" charset="-122"/>
              </a:rPr>
              <a:t>MDS</a:t>
            </a:r>
            <a:r>
              <a:rPr lang="zh-CN" altLang="zh-CN" sz="2000" dirty="0">
                <a:solidFill>
                  <a:prstClr val="black"/>
                </a:solidFill>
                <a:latin typeface="仿宋" pitchFamily="49" charset="-122"/>
                <a:ea typeface="仿宋" pitchFamily="49" charset="-122"/>
              </a:rPr>
              <a:t>的输入，确定一个新的归约特征集。</a:t>
            </a:r>
            <a:endParaRPr lang="zh-CN" altLang="en-US" sz="2000" dirty="0">
              <a:solidFill>
                <a:srgbClr val="000000"/>
              </a:solidFill>
              <a:latin typeface="仿宋" pitchFamily="49" charset="-122"/>
              <a:ea typeface="仿宋" pitchFamily="49" charset="-122"/>
            </a:endParaRPr>
          </a:p>
        </p:txBody>
      </p:sp>
    </p:spTree>
    <p:extLst>
      <p:ext uri="{BB962C8B-B14F-4D97-AF65-F5344CB8AC3E}">
        <p14:creationId xmlns:p14="http://schemas.microsoft.com/office/powerpoint/2010/main" val="74762234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24589" y="-24063"/>
            <a:ext cx="7772400" cy="1143000"/>
          </a:xfrm>
          <a:noFill/>
          <a:ln/>
        </p:spPr>
        <p:txBody>
          <a:bodyPr>
            <a:normAutofit/>
          </a:bodyPr>
          <a:lstStyle/>
          <a:p>
            <a:r>
              <a:rPr lang="en-US" altLang="zh-CN" dirty="0">
                <a:solidFill>
                  <a:srgbClr val="C00000"/>
                </a:solidFill>
              </a:rPr>
              <a:t>(4)</a:t>
            </a:r>
            <a:r>
              <a:rPr lang="zh-CN" altLang="en-US" b="1" dirty="0" smtClean="0">
                <a:solidFill>
                  <a:srgbClr val="C00000"/>
                </a:solidFill>
              </a:rPr>
              <a:t>数值归约</a:t>
            </a:r>
          </a:p>
        </p:txBody>
      </p:sp>
      <p:sp>
        <p:nvSpPr>
          <p:cNvPr id="60419" name="Rectangle 3"/>
          <p:cNvSpPr>
            <a:spLocks noGrp="1" noChangeArrowheads="1"/>
          </p:cNvSpPr>
          <p:nvPr>
            <p:ph type="body" idx="1"/>
          </p:nvPr>
        </p:nvSpPr>
        <p:spPr>
          <a:xfrm>
            <a:off x="487680" y="1214387"/>
            <a:ext cx="7772400" cy="5394960"/>
          </a:xfrm>
        </p:spPr>
        <p:txBody>
          <a:bodyPr>
            <a:normAutofit fontScale="92500" lnSpcReduction="20000"/>
          </a:bodyPr>
          <a:lstStyle/>
          <a:p>
            <a:pPr>
              <a:lnSpc>
                <a:spcPct val="130000"/>
              </a:lnSpc>
            </a:pPr>
            <a:r>
              <a:rPr lang="zh-CN" altLang="en-US" sz="3600" dirty="0" smtClean="0"/>
              <a:t>通过选择替代的、“较小的”数据表示形式来减少数据量。</a:t>
            </a:r>
          </a:p>
          <a:p>
            <a:pPr>
              <a:lnSpc>
                <a:spcPct val="130000"/>
              </a:lnSpc>
            </a:pPr>
            <a:r>
              <a:rPr lang="zh-CN" altLang="en-US" sz="3600" dirty="0" smtClean="0"/>
              <a:t>可以分为参数方法和非参数方法。</a:t>
            </a:r>
          </a:p>
          <a:p>
            <a:pPr lvl="1">
              <a:lnSpc>
                <a:spcPct val="130000"/>
              </a:lnSpc>
            </a:pPr>
            <a:r>
              <a:rPr lang="zh-CN" altLang="en-US" sz="3200" dirty="0" smtClean="0"/>
              <a:t>参数方法：</a:t>
            </a:r>
            <a:endParaRPr lang="en-US" altLang="zh-CN" sz="3200" dirty="0" smtClean="0"/>
          </a:p>
          <a:p>
            <a:pPr lvl="2">
              <a:lnSpc>
                <a:spcPct val="130000"/>
              </a:lnSpc>
            </a:pPr>
            <a:r>
              <a:rPr lang="zh-CN" altLang="en-US" sz="2800" dirty="0"/>
              <a:t>假设数据适合某个模型，估计模型参数，仅存储的参数，并丢弃数据（孤立点</a:t>
            </a:r>
            <a:r>
              <a:rPr lang="zh-CN" altLang="en-US" sz="2800" dirty="0" smtClean="0"/>
              <a:t>除外</a:t>
            </a:r>
            <a:r>
              <a:rPr lang="en-US" altLang="zh-CN" sz="2800" dirty="0" smtClean="0"/>
              <a:t>)</a:t>
            </a:r>
            <a:endParaRPr lang="en-US" altLang="zh-CN" sz="2800" dirty="0"/>
          </a:p>
          <a:p>
            <a:pPr lvl="2">
              <a:lnSpc>
                <a:spcPct val="130000"/>
              </a:lnSpc>
            </a:pPr>
            <a:r>
              <a:rPr lang="zh-CN" altLang="en-US" sz="2800" dirty="0" smtClean="0"/>
              <a:t>回归（</a:t>
            </a:r>
            <a:r>
              <a:rPr lang="en-US" altLang="zh-CN" sz="2800" dirty="0" smtClean="0"/>
              <a:t>regression </a:t>
            </a:r>
            <a:r>
              <a:rPr lang="zh-CN" altLang="en-US" sz="2800" dirty="0" smtClean="0"/>
              <a:t>）和对数线性模型</a:t>
            </a:r>
          </a:p>
          <a:p>
            <a:pPr lvl="1">
              <a:lnSpc>
                <a:spcPct val="130000"/>
              </a:lnSpc>
            </a:pPr>
            <a:r>
              <a:rPr lang="zh-CN" altLang="en-US" sz="3200" dirty="0" smtClean="0"/>
              <a:t>非参数方法</a:t>
            </a:r>
            <a:endParaRPr lang="en-US" altLang="zh-CN" sz="3200" dirty="0" smtClean="0"/>
          </a:p>
          <a:p>
            <a:pPr lvl="2">
              <a:lnSpc>
                <a:spcPct val="130000"/>
              </a:lnSpc>
            </a:pPr>
            <a:r>
              <a:rPr lang="zh-CN" altLang="en-US" sz="2800" dirty="0">
                <a:sym typeface="Symbol" panose="05050102010706020507" pitchFamily="18" charset="2"/>
              </a:rPr>
              <a:t>不假定模型</a:t>
            </a:r>
            <a:endParaRPr lang="en-US" altLang="zh-CN" sz="2800" dirty="0">
              <a:sym typeface="Symbol" panose="05050102010706020507" pitchFamily="18" charset="2"/>
            </a:endParaRPr>
          </a:p>
          <a:p>
            <a:pPr lvl="2">
              <a:lnSpc>
                <a:spcPct val="130000"/>
              </a:lnSpc>
            </a:pPr>
            <a:r>
              <a:rPr lang="zh-CN" altLang="en-US" sz="2800" dirty="0" smtClean="0"/>
              <a:t>直方图、聚类、抽样</a:t>
            </a:r>
          </a:p>
        </p:txBody>
      </p:sp>
    </p:spTree>
    <p:extLst>
      <p:ext uri="{BB962C8B-B14F-4D97-AF65-F5344CB8AC3E}">
        <p14:creationId xmlns:p14="http://schemas.microsoft.com/office/powerpoint/2010/main" val="228633419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miter lim="800000"/>
            <a:headEnd/>
            <a:tailEnd/>
          </a:ln>
        </p:spPr>
        <p:txBody>
          <a:bodyPr/>
          <a:lstStyle/>
          <a:p>
            <a:fld id="{F285EF5E-0B3D-4A82-B625-8B5814C5171E}" type="slidenum">
              <a:rPr lang="zh-CN" altLang="en-US">
                <a:ea typeface="宋体" charset="-122"/>
              </a:rPr>
              <a:pPr/>
              <a:t>87</a:t>
            </a:fld>
            <a:endParaRPr lang="en-US" altLang="zh-CN">
              <a:ea typeface="宋体" charset="-122"/>
            </a:endParaRPr>
          </a:p>
        </p:txBody>
      </p:sp>
      <p:sp>
        <p:nvSpPr>
          <p:cNvPr id="47107" name="Rectangle 2"/>
          <p:cNvSpPr>
            <a:spLocks noGrp="1" noChangeArrowheads="1"/>
          </p:cNvSpPr>
          <p:nvPr>
            <p:ph type="title"/>
          </p:nvPr>
        </p:nvSpPr>
        <p:spPr>
          <a:xfrm>
            <a:off x="603504" y="198120"/>
            <a:ext cx="7391400" cy="838200"/>
          </a:xfrm>
        </p:spPr>
        <p:txBody>
          <a:bodyPr>
            <a:normAutofit fontScale="90000"/>
          </a:bodyPr>
          <a:lstStyle/>
          <a:p>
            <a:pPr eaLnBrk="1" hangingPunct="1"/>
            <a:r>
              <a:rPr lang="zh-CN" altLang="en-US" dirty="0" smtClean="0">
                <a:latin typeface="宋体" panose="02010600030101010101" pitchFamily="2" charset="-122"/>
                <a:ea typeface="宋体" panose="02010600030101010101" pitchFamily="2" charset="-122"/>
              </a:rPr>
              <a:t>①</a:t>
            </a:r>
            <a:r>
              <a:rPr lang="zh-CN" altLang="en-US" dirty="0" smtClean="0"/>
              <a:t>参</a:t>
            </a:r>
            <a:r>
              <a:rPr lang="zh-CN" altLang="en-US" dirty="0"/>
              <a:t>数方</a:t>
            </a:r>
            <a:r>
              <a:rPr lang="zh-CN" altLang="en-US" dirty="0" smtClean="0"/>
              <a:t>法</a:t>
            </a:r>
            <a:r>
              <a:rPr lang="en-US" altLang="zh-CN" dirty="0" smtClean="0"/>
              <a:t>--</a:t>
            </a:r>
            <a:r>
              <a:rPr lang="zh-CN" altLang="en-US" dirty="0" smtClean="0">
                <a:ea typeface="宋体" charset="-122"/>
              </a:rPr>
              <a:t>回归和对数线性模型 </a:t>
            </a:r>
            <a:endParaRPr lang="en-US" altLang="zh-CN" dirty="0" smtClean="0">
              <a:ea typeface="宋体" charset="-122"/>
            </a:endParaRPr>
          </a:p>
        </p:txBody>
      </p:sp>
      <p:sp>
        <p:nvSpPr>
          <p:cNvPr id="47108" name="Rectangle 3"/>
          <p:cNvSpPr>
            <a:spLocks noGrp="1" noChangeArrowheads="1"/>
          </p:cNvSpPr>
          <p:nvPr>
            <p:ph type="body" idx="1"/>
          </p:nvPr>
        </p:nvSpPr>
        <p:spPr>
          <a:xfrm>
            <a:off x="603504" y="1341438"/>
            <a:ext cx="8229600" cy="4705350"/>
          </a:xfrm>
        </p:spPr>
        <p:txBody>
          <a:bodyPr/>
          <a:lstStyle/>
          <a:p>
            <a:pPr eaLnBrk="1" hangingPunct="1">
              <a:lnSpc>
                <a:spcPct val="160000"/>
              </a:lnSpc>
            </a:pPr>
            <a:r>
              <a:rPr lang="zh-CN" altLang="en-US" sz="2800" dirty="0" smtClean="0">
                <a:ea typeface="宋体" charset="-122"/>
              </a:rPr>
              <a:t>线性回归</a:t>
            </a:r>
            <a:r>
              <a:rPr lang="en-US" altLang="zh-CN" sz="2800" dirty="0" smtClean="0">
                <a:ea typeface="宋体" charset="-122"/>
              </a:rPr>
              <a:t>: </a:t>
            </a:r>
            <a:r>
              <a:rPr lang="zh-CN" altLang="en-US" sz="2800" dirty="0" smtClean="0">
                <a:ea typeface="宋体" charset="-122"/>
              </a:rPr>
              <a:t>数据拟合到一条直线上</a:t>
            </a:r>
          </a:p>
          <a:p>
            <a:pPr lvl="1" eaLnBrk="1" hangingPunct="1">
              <a:lnSpc>
                <a:spcPct val="160000"/>
              </a:lnSpc>
            </a:pPr>
            <a:r>
              <a:rPr lang="zh-CN" altLang="en-US" sz="2800" dirty="0" smtClean="0">
                <a:ea typeface="宋体" charset="-122"/>
              </a:rPr>
              <a:t>通常使用最小二乘法拟合</a:t>
            </a:r>
            <a:endParaRPr lang="en-US" altLang="zh-CN" sz="2800" dirty="0" smtClean="0">
              <a:ea typeface="宋体" charset="-122"/>
            </a:endParaRPr>
          </a:p>
          <a:p>
            <a:pPr eaLnBrk="1" hangingPunct="1">
              <a:lnSpc>
                <a:spcPct val="160000"/>
              </a:lnSpc>
            </a:pPr>
            <a:r>
              <a:rPr lang="zh-CN" altLang="en-US" sz="2800" dirty="0" smtClean="0">
                <a:ea typeface="宋体" charset="-122"/>
                <a:sym typeface="Symbol" pitchFamily="18" charset="2"/>
              </a:rPr>
              <a:t>多元线性回归</a:t>
            </a:r>
          </a:p>
          <a:p>
            <a:pPr lvl="1" eaLnBrk="1" hangingPunct="1">
              <a:lnSpc>
                <a:spcPct val="160000"/>
              </a:lnSpc>
            </a:pPr>
            <a:r>
              <a:rPr lang="zh-CN" altLang="en-US" sz="2800" dirty="0" smtClean="0">
                <a:ea typeface="宋体" charset="-122"/>
                <a:sym typeface="Symbol" pitchFamily="18" charset="2"/>
              </a:rPr>
              <a:t>允许响应变量</a:t>
            </a:r>
            <a:r>
              <a:rPr lang="en-US" altLang="zh-CN" sz="2800" dirty="0" smtClean="0">
                <a:ea typeface="宋体" charset="-122"/>
                <a:sym typeface="Symbol" pitchFamily="18" charset="2"/>
              </a:rPr>
              <a:t>Y</a:t>
            </a:r>
            <a:r>
              <a:rPr lang="zh-CN" altLang="en-US" sz="2800" dirty="0" smtClean="0">
                <a:ea typeface="宋体" charset="-122"/>
                <a:sym typeface="Symbol" pitchFamily="18" charset="2"/>
              </a:rPr>
              <a:t>表示为多个预测变量的函数</a:t>
            </a:r>
            <a:endParaRPr lang="en-US" altLang="zh-CN" sz="2800" dirty="0" smtClean="0">
              <a:ea typeface="宋体" charset="-122"/>
              <a:sym typeface="Symbol" pitchFamily="18" charset="2"/>
            </a:endParaRPr>
          </a:p>
          <a:p>
            <a:pPr eaLnBrk="1" hangingPunct="1">
              <a:lnSpc>
                <a:spcPct val="160000"/>
              </a:lnSpc>
            </a:pPr>
            <a:r>
              <a:rPr lang="zh-CN" altLang="en-US" sz="2800" dirty="0" smtClean="0">
                <a:ea typeface="宋体" charset="-122"/>
                <a:sym typeface="Symbol" pitchFamily="18" charset="2"/>
              </a:rPr>
              <a:t>对数线性模型</a:t>
            </a:r>
            <a:r>
              <a:rPr lang="en-US" altLang="zh-CN" sz="2800" dirty="0" smtClean="0">
                <a:ea typeface="宋体" charset="-122"/>
                <a:sym typeface="Symbol" pitchFamily="18" charset="2"/>
              </a:rPr>
              <a:t>: </a:t>
            </a:r>
          </a:p>
          <a:p>
            <a:pPr lvl="1" eaLnBrk="1" hangingPunct="1">
              <a:lnSpc>
                <a:spcPct val="160000"/>
              </a:lnSpc>
            </a:pPr>
            <a:r>
              <a:rPr lang="zh-CN" altLang="en-US" sz="2800" dirty="0" smtClean="0">
                <a:ea typeface="宋体" charset="-122"/>
                <a:sym typeface="Symbol" pitchFamily="18" charset="2"/>
              </a:rPr>
              <a:t>近似离散的多维概率分布</a:t>
            </a:r>
            <a:endParaRPr lang="en-US" altLang="zh-CN" sz="2800" dirty="0" smtClean="0">
              <a:ea typeface="宋体" charset="-122"/>
              <a:sym typeface="Symbol" pitchFamily="18" charset="2"/>
            </a:endParaRPr>
          </a:p>
        </p:txBody>
      </p:sp>
    </p:spTree>
    <p:extLst>
      <p:ext uri="{BB962C8B-B14F-4D97-AF65-F5344CB8AC3E}">
        <p14:creationId xmlns:p14="http://schemas.microsoft.com/office/powerpoint/2010/main" val="3890996988"/>
      </p:ext>
    </p:extLst>
  </p:cSld>
  <p:clrMapOvr>
    <a:masterClrMapping/>
  </p:clrMapOvr>
  <p:transition>
    <p:checker dir="ver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2"/>
          </p:nvPr>
        </p:nvSpPr>
        <p:spPr>
          <a:noFill/>
          <a:ln>
            <a:miter lim="800000"/>
            <a:headEnd/>
            <a:tailEnd/>
          </a:ln>
        </p:spPr>
        <p:txBody>
          <a:bodyPr/>
          <a:lstStyle/>
          <a:p>
            <a:fld id="{1E5EB093-74AF-4C9D-9740-4970779563E1}" type="slidenum">
              <a:rPr lang="zh-CN" altLang="en-US">
                <a:ea typeface="宋体" charset="-122"/>
              </a:rPr>
              <a:pPr/>
              <a:t>88</a:t>
            </a:fld>
            <a:endParaRPr lang="en-US" altLang="zh-CN">
              <a:ea typeface="宋体" charset="-122"/>
            </a:endParaRPr>
          </a:p>
        </p:txBody>
      </p:sp>
      <p:sp>
        <p:nvSpPr>
          <p:cNvPr id="48131" name="Rectangle 2061"/>
          <p:cNvSpPr txBox="1">
            <a:spLocks noGrp="1" noChangeArrowheads="1"/>
          </p:cNvSpPr>
          <p:nvPr/>
        </p:nvSpPr>
        <p:spPr bwMode="auto">
          <a:xfrm>
            <a:off x="7239000" y="6477000"/>
            <a:ext cx="1905000" cy="381000"/>
          </a:xfrm>
          <a:prstGeom prst="rect">
            <a:avLst/>
          </a:prstGeom>
          <a:noFill/>
          <a:ln w="9525">
            <a:noFill/>
            <a:miter lim="800000"/>
            <a:headEnd/>
            <a:tailEnd/>
          </a:ln>
        </p:spPr>
        <p:txBody>
          <a:bodyPr anchor="b"/>
          <a:lstStyle/>
          <a:p>
            <a:pPr algn="r">
              <a:spcBef>
                <a:spcPct val="0"/>
              </a:spcBef>
              <a:buClrTx/>
              <a:buSzTx/>
              <a:buFontTx/>
              <a:buNone/>
            </a:pPr>
            <a:fld id="{0C7FF93B-A31C-4932-B818-7F6BAB8E0522}" type="slidenum">
              <a:rPr lang="zh-CN" altLang="en-US" sz="1200">
                <a:latin typeface="Tahoma" pitchFamily="34" charset="0"/>
              </a:rPr>
              <a:pPr algn="r">
                <a:spcBef>
                  <a:spcPct val="0"/>
                </a:spcBef>
                <a:buClrTx/>
                <a:buSzTx/>
                <a:buFontTx/>
                <a:buNone/>
              </a:pPr>
              <a:t>88</a:t>
            </a:fld>
            <a:endParaRPr lang="en-US" altLang="zh-CN" sz="1200">
              <a:latin typeface="Tahoma" pitchFamily="34" charset="0"/>
            </a:endParaRPr>
          </a:p>
        </p:txBody>
      </p:sp>
      <p:sp>
        <p:nvSpPr>
          <p:cNvPr id="48132" name="Rectangle 2"/>
          <p:cNvSpPr>
            <a:spLocks noGrp="1" noChangeArrowheads="1"/>
          </p:cNvSpPr>
          <p:nvPr>
            <p:ph type="title" idx="4294967295"/>
          </p:nvPr>
        </p:nvSpPr>
        <p:spPr>
          <a:xfrm>
            <a:off x="603504" y="15718"/>
            <a:ext cx="5556250" cy="762000"/>
          </a:xfrm>
        </p:spPr>
        <p:txBody>
          <a:bodyPr/>
          <a:lstStyle/>
          <a:p>
            <a:pPr eaLnBrk="1" hangingPunct="1"/>
            <a:r>
              <a:rPr lang="zh-CN" altLang="en-US" b="1" dirty="0" smtClean="0">
                <a:ea typeface="宋体" charset="-122"/>
              </a:rPr>
              <a:t>回归分析</a:t>
            </a:r>
          </a:p>
        </p:txBody>
      </p:sp>
      <p:sp>
        <p:nvSpPr>
          <p:cNvPr id="48133" name="Rectangle 28"/>
          <p:cNvSpPr>
            <a:spLocks noGrp="1" noChangeArrowheads="1"/>
          </p:cNvSpPr>
          <p:nvPr>
            <p:ph type="body" sz="half" idx="4294967295"/>
          </p:nvPr>
        </p:nvSpPr>
        <p:spPr>
          <a:xfrm>
            <a:off x="127794" y="875669"/>
            <a:ext cx="5360988" cy="5688013"/>
          </a:xfrm>
        </p:spPr>
        <p:txBody>
          <a:bodyPr>
            <a:normAutofit lnSpcReduction="10000"/>
          </a:bodyPr>
          <a:lstStyle/>
          <a:p>
            <a:pPr eaLnBrk="1" hangingPunct="1">
              <a:lnSpc>
                <a:spcPct val="130000"/>
              </a:lnSpc>
            </a:pPr>
            <a:r>
              <a:rPr lang="zh-CN" altLang="zh-CN" b="0" dirty="0" smtClean="0">
                <a:ea typeface="宋体" charset="-122"/>
              </a:rPr>
              <a:t>研究</a:t>
            </a:r>
            <a:r>
              <a:rPr lang="zh-CN" altLang="zh-CN" dirty="0" smtClean="0">
                <a:ea typeface="宋体" charset="-122"/>
              </a:rPr>
              <a:t>因变量</a:t>
            </a:r>
            <a:r>
              <a:rPr lang="zh-CN" altLang="en-US" dirty="0" smtClean="0">
                <a:ea typeface="宋体" charset="-122"/>
              </a:rPr>
              <a:t>/</a:t>
            </a:r>
            <a:r>
              <a:rPr lang="zh-CN" altLang="zh-CN" dirty="0" smtClean="0">
                <a:ea typeface="宋体" charset="-122"/>
              </a:rPr>
              <a:t>响应变量Y(dependent variable</a:t>
            </a:r>
            <a:r>
              <a:rPr lang="zh-CN" altLang="en-US" dirty="0" smtClean="0">
                <a:ea typeface="宋体" charset="-122"/>
              </a:rPr>
              <a:t>/</a:t>
            </a:r>
            <a:r>
              <a:rPr lang="zh-CN" altLang="zh-CN" dirty="0" smtClean="0">
                <a:ea typeface="宋体" charset="-122"/>
              </a:rPr>
              <a:t>response variable) </a:t>
            </a:r>
            <a:r>
              <a:rPr lang="zh-CN" altLang="zh-CN" b="0" dirty="0" smtClean="0">
                <a:ea typeface="宋体" charset="-122"/>
              </a:rPr>
              <a:t>对</a:t>
            </a:r>
            <a:r>
              <a:rPr lang="zh-CN" altLang="en-US" b="0" dirty="0" smtClean="0">
                <a:ea typeface="宋体" charset="-122"/>
              </a:rPr>
              <a:t>个或多个</a:t>
            </a:r>
            <a:r>
              <a:rPr lang="zh-CN" altLang="en-US" dirty="0" smtClean="0">
                <a:ea typeface="宋体" charset="-122"/>
              </a:rPr>
              <a:t>自变量</a:t>
            </a:r>
            <a:r>
              <a:rPr lang="en-US" altLang="zh-CN" dirty="0" smtClean="0">
                <a:ea typeface="宋体" charset="-122"/>
              </a:rPr>
              <a:t>/</a:t>
            </a:r>
            <a:r>
              <a:rPr lang="en-US" altLang="en-US" dirty="0" err="1" smtClean="0"/>
              <a:t>解释变量</a:t>
            </a:r>
            <a:r>
              <a:rPr lang="en-US" altLang="zh-CN" dirty="0" smtClean="0">
                <a:ea typeface="宋体" charset="-122"/>
              </a:rPr>
              <a:t>(</a:t>
            </a:r>
            <a:r>
              <a:rPr lang="en-US" altLang="zh-CN" i="1" dirty="0" smtClean="0">
                <a:ea typeface="宋体" charset="-122"/>
              </a:rPr>
              <a:t>independent variable</a:t>
            </a:r>
            <a:r>
              <a:rPr lang="en-US" altLang="zh-CN" dirty="0" smtClean="0">
                <a:ea typeface="宋体" charset="-122"/>
              </a:rPr>
              <a:t> / </a:t>
            </a:r>
            <a:r>
              <a:rPr lang="en-US" altLang="zh-CN" i="1" dirty="0" smtClean="0">
                <a:ea typeface="宋体" charset="-122"/>
              </a:rPr>
              <a:t>explanatory variable</a:t>
            </a:r>
            <a:r>
              <a:rPr lang="en-US" altLang="zh-CN" dirty="0" smtClean="0">
                <a:ea typeface="宋体" charset="-122"/>
              </a:rPr>
              <a:t>)</a:t>
            </a:r>
            <a:r>
              <a:rPr lang="zh-CN" altLang="zh-CN" b="0" dirty="0" smtClean="0">
                <a:ea typeface="宋体" charset="-122"/>
              </a:rPr>
              <a:t>的相依关系的方法的统称</a:t>
            </a:r>
            <a:endParaRPr lang="zh-CN" altLang="en-US" b="0" dirty="0" smtClean="0">
              <a:ea typeface="宋体" charset="-122"/>
            </a:endParaRPr>
          </a:p>
          <a:p>
            <a:pPr lvl="1" eaLnBrk="1" hangingPunct="1">
              <a:lnSpc>
                <a:spcPct val="130000"/>
              </a:lnSpc>
            </a:pPr>
            <a:r>
              <a:rPr lang="zh-CN" altLang="en-US" sz="2400" dirty="0" smtClean="0">
                <a:ea typeface="宋体" charset="-122"/>
              </a:rPr>
              <a:t>参数需要估计以最好的拟合给定的数据</a:t>
            </a:r>
            <a:endParaRPr lang="en-US" altLang="zh-CN" sz="2400" dirty="0" smtClean="0">
              <a:ea typeface="宋体" charset="-122"/>
            </a:endParaRPr>
          </a:p>
          <a:p>
            <a:pPr eaLnBrk="1" hangingPunct="1">
              <a:lnSpc>
                <a:spcPct val="130000"/>
              </a:lnSpc>
            </a:pPr>
            <a:r>
              <a:rPr lang="zh-CN" altLang="en-US" dirty="0" smtClean="0">
                <a:ea typeface="宋体" charset="-122"/>
              </a:rPr>
              <a:t>绝大多数情况“最好的拟合”是由</a:t>
            </a:r>
            <a:r>
              <a:rPr lang="zh-CN" altLang="en-US" dirty="0" smtClean="0">
                <a:solidFill>
                  <a:srgbClr val="0000CC"/>
                </a:solidFill>
                <a:ea typeface="宋体" charset="-122"/>
              </a:rPr>
              <a:t>最小二乘法</a:t>
            </a:r>
            <a:r>
              <a:rPr lang="en-US" altLang="zh-CN" dirty="0" smtClean="0">
                <a:ea typeface="宋体" charset="-122"/>
              </a:rPr>
              <a:t>(</a:t>
            </a:r>
            <a:r>
              <a:rPr lang="en-US" altLang="zh-CN" b="0" i="1" dirty="0" smtClean="0">
                <a:ea typeface="宋体" charset="-122"/>
              </a:rPr>
              <a:t>least squares method</a:t>
            </a:r>
            <a:r>
              <a:rPr lang="en-US" altLang="zh-CN" dirty="0" smtClean="0">
                <a:ea typeface="宋体" charset="-122"/>
              </a:rPr>
              <a:t>)</a:t>
            </a:r>
            <a:r>
              <a:rPr lang="zh-CN" altLang="en-US" dirty="0" smtClean="0">
                <a:ea typeface="宋体" charset="-122"/>
              </a:rPr>
              <a:t>实现</a:t>
            </a:r>
            <a:r>
              <a:rPr lang="en-US" altLang="zh-CN" dirty="0" smtClean="0">
                <a:ea typeface="宋体" charset="-122"/>
              </a:rPr>
              <a:t>, </a:t>
            </a:r>
            <a:r>
              <a:rPr lang="zh-CN" altLang="en-US" dirty="0" smtClean="0">
                <a:ea typeface="宋体" charset="-122"/>
              </a:rPr>
              <a:t>其他的方法也有</a:t>
            </a:r>
          </a:p>
        </p:txBody>
      </p:sp>
      <p:sp>
        <p:nvSpPr>
          <p:cNvPr id="1080325" name="Rectangle 31"/>
          <p:cNvSpPr>
            <a:spLocks noGrp="1" noChangeArrowheads="1"/>
          </p:cNvSpPr>
          <p:nvPr>
            <p:ph type="body" sz="half" idx="4294967295"/>
          </p:nvPr>
        </p:nvSpPr>
        <p:spPr>
          <a:xfrm>
            <a:off x="5745163" y="3951287"/>
            <a:ext cx="3275012" cy="2286000"/>
          </a:xfrm>
        </p:spPr>
        <p:txBody>
          <a:bodyPr/>
          <a:lstStyle/>
          <a:p>
            <a:pPr eaLnBrk="1" hangingPunct="1">
              <a:lnSpc>
                <a:spcPct val="110000"/>
              </a:lnSpc>
            </a:pPr>
            <a:r>
              <a:rPr lang="zh-CN" altLang="en-US" dirty="0" smtClean="0">
                <a:ea typeface="宋体" charset="-122"/>
              </a:rPr>
              <a:t>用于预测（包括时间序列数据的预测），推断，假设检验和因果关系的建模</a:t>
            </a:r>
            <a:endParaRPr lang="en-US" altLang="zh-CN" dirty="0" smtClean="0">
              <a:ea typeface="宋体" charset="-122"/>
            </a:endParaRPr>
          </a:p>
        </p:txBody>
      </p:sp>
      <p:sp>
        <p:nvSpPr>
          <p:cNvPr id="48135" name="Text Box 20"/>
          <p:cNvSpPr txBox="1">
            <a:spLocks noChangeArrowheads="1"/>
          </p:cNvSpPr>
          <p:nvPr/>
        </p:nvSpPr>
        <p:spPr bwMode="auto">
          <a:xfrm>
            <a:off x="5791200" y="0"/>
            <a:ext cx="336550" cy="45720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altLang="zh-CN"/>
              <a:t>y</a:t>
            </a:r>
          </a:p>
        </p:txBody>
      </p:sp>
      <p:grpSp>
        <p:nvGrpSpPr>
          <p:cNvPr id="2" name="Group 30"/>
          <p:cNvGrpSpPr>
            <a:grpSpLocks/>
          </p:cNvGrpSpPr>
          <p:nvPr/>
        </p:nvGrpSpPr>
        <p:grpSpPr bwMode="auto">
          <a:xfrm>
            <a:off x="5486400" y="254000"/>
            <a:ext cx="3363913" cy="3175000"/>
            <a:chOff x="3456" y="64"/>
            <a:chExt cx="2119" cy="2000"/>
          </a:xfrm>
        </p:grpSpPr>
        <p:sp>
          <p:nvSpPr>
            <p:cNvPr id="48137" name="Line 3"/>
            <p:cNvSpPr>
              <a:spLocks noChangeShapeType="1"/>
            </p:cNvSpPr>
            <p:nvPr/>
          </p:nvSpPr>
          <p:spPr bwMode="auto">
            <a:xfrm flipV="1">
              <a:off x="3456" y="1776"/>
              <a:ext cx="2064" cy="0"/>
            </a:xfrm>
            <a:prstGeom prst="line">
              <a:avLst/>
            </a:prstGeom>
            <a:noFill/>
            <a:ln w="9525">
              <a:solidFill>
                <a:schemeClr val="tx1"/>
              </a:solidFill>
              <a:round/>
              <a:headEnd/>
              <a:tailEnd type="triangle" w="med" len="med"/>
            </a:ln>
          </p:spPr>
          <p:txBody>
            <a:bodyPr/>
            <a:lstStyle/>
            <a:p>
              <a:endParaRPr lang="zh-CN" altLang="en-US"/>
            </a:p>
          </p:txBody>
        </p:sp>
        <p:sp>
          <p:nvSpPr>
            <p:cNvPr id="48138" name="Line 4"/>
            <p:cNvSpPr>
              <a:spLocks noChangeShapeType="1"/>
            </p:cNvSpPr>
            <p:nvPr/>
          </p:nvSpPr>
          <p:spPr bwMode="auto">
            <a:xfrm flipV="1">
              <a:off x="3648" y="64"/>
              <a:ext cx="1" cy="2000"/>
            </a:xfrm>
            <a:prstGeom prst="line">
              <a:avLst/>
            </a:prstGeom>
            <a:noFill/>
            <a:ln w="9525">
              <a:solidFill>
                <a:schemeClr val="tx1"/>
              </a:solidFill>
              <a:round/>
              <a:headEnd/>
              <a:tailEnd type="triangle" w="med" len="med"/>
            </a:ln>
          </p:spPr>
          <p:txBody>
            <a:bodyPr/>
            <a:lstStyle/>
            <a:p>
              <a:endParaRPr lang="zh-CN" altLang="en-US"/>
            </a:p>
          </p:txBody>
        </p:sp>
        <p:sp>
          <p:nvSpPr>
            <p:cNvPr id="48139" name="Oval 5"/>
            <p:cNvSpPr>
              <a:spLocks noChangeArrowheads="1"/>
            </p:cNvSpPr>
            <p:nvPr/>
          </p:nvSpPr>
          <p:spPr bwMode="auto">
            <a:xfrm flipV="1">
              <a:off x="4522" y="1116"/>
              <a:ext cx="27" cy="27"/>
            </a:xfrm>
            <a:prstGeom prst="ellipse">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48140" name="Oval 6"/>
            <p:cNvSpPr>
              <a:spLocks noChangeArrowheads="1"/>
            </p:cNvSpPr>
            <p:nvPr/>
          </p:nvSpPr>
          <p:spPr bwMode="auto">
            <a:xfrm flipV="1">
              <a:off x="4259" y="1182"/>
              <a:ext cx="27" cy="27"/>
            </a:xfrm>
            <a:prstGeom prst="ellipse">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48141" name="Oval 7"/>
            <p:cNvSpPr>
              <a:spLocks noChangeArrowheads="1"/>
            </p:cNvSpPr>
            <p:nvPr/>
          </p:nvSpPr>
          <p:spPr bwMode="auto">
            <a:xfrm flipV="1">
              <a:off x="4149" y="600"/>
              <a:ext cx="27" cy="27"/>
            </a:xfrm>
            <a:prstGeom prst="ellipse">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48142" name="Oval 8"/>
            <p:cNvSpPr>
              <a:spLocks noChangeArrowheads="1"/>
            </p:cNvSpPr>
            <p:nvPr/>
          </p:nvSpPr>
          <p:spPr bwMode="auto">
            <a:xfrm flipV="1">
              <a:off x="4039" y="1477"/>
              <a:ext cx="27" cy="27"/>
            </a:xfrm>
            <a:prstGeom prst="ellipse">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48143" name="Oval 9"/>
            <p:cNvSpPr>
              <a:spLocks noChangeArrowheads="1"/>
            </p:cNvSpPr>
            <p:nvPr/>
          </p:nvSpPr>
          <p:spPr bwMode="auto">
            <a:xfrm flipV="1">
              <a:off x="4588" y="894"/>
              <a:ext cx="27" cy="27"/>
            </a:xfrm>
            <a:prstGeom prst="ellipse">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48144" name="Oval 10"/>
            <p:cNvSpPr>
              <a:spLocks noChangeArrowheads="1"/>
            </p:cNvSpPr>
            <p:nvPr/>
          </p:nvSpPr>
          <p:spPr bwMode="auto">
            <a:xfrm flipV="1">
              <a:off x="4715" y="722"/>
              <a:ext cx="27" cy="27"/>
            </a:xfrm>
            <a:prstGeom prst="ellipse">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48145" name="Oval 11"/>
            <p:cNvSpPr>
              <a:spLocks noChangeArrowheads="1"/>
            </p:cNvSpPr>
            <p:nvPr/>
          </p:nvSpPr>
          <p:spPr bwMode="auto">
            <a:xfrm flipV="1">
              <a:off x="3813" y="1538"/>
              <a:ext cx="27" cy="27"/>
            </a:xfrm>
            <a:prstGeom prst="ellipse">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48146" name="Oval 12"/>
            <p:cNvSpPr>
              <a:spLocks noChangeArrowheads="1"/>
            </p:cNvSpPr>
            <p:nvPr/>
          </p:nvSpPr>
          <p:spPr bwMode="auto">
            <a:xfrm flipV="1">
              <a:off x="4917" y="719"/>
              <a:ext cx="27" cy="27"/>
            </a:xfrm>
            <a:prstGeom prst="ellipse">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48147" name="Oval 13"/>
            <p:cNvSpPr>
              <a:spLocks noChangeArrowheads="1"/>
            </p:cNvSpPr>
            <p:nvPr/>
          </p:nvSpPr>
          <p:spPr bwMode="auto">
            <a:xfrm flipV="1">
              <a:off x="4930" y="568"/>
              <a:ext cx="27" cy="27"/>
            </a:xfrm>
            <a:prstGeom prst="ellipse">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48148" name="Oval 14"/>
            <p:cNvSpPr>
              <a:spLocks noChangeArrowheads="1"/>
            </p:cNvSpPr>
            <p:nvPr/>
          </p:nvSpPr>
          <p:spPr bwMode="auto">
            <a:xfrm flipV="1">
              <a:off x="5191" y="551"/>
              <a:ext cx="27" cy="27"/>
            </a:xfrm>
            <a:prstGeom prst="ellipse">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48149" name="Oval 15"/>
            <p:cNvSpPr>
              <a:spLocks noChangeArrowheads="1"/>
            </p:cNvSpPr>
            <p:nvPr/>
          </p:nvSpPr>
          <p:spPr bwMode="auto">
            <a:xfrm flipV="1">
              <a:off x="3785" y="1706"/>
              <a:ext cx="27" cy="27"/>
            </a:xfrm>
            <a:prstGeom prst="ellipse">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48150" name="Oval 16"/>
            <p:cNvSpPr>
              <a:spLocks noChangeArrowheads="1"/>
            </p:cNvSpPr>
            <p:nvPr/>
          </p:nvSpPr>
          <p:spPr bwMode="auto">
            <a:xfrm flipV="1">
              <a:off x="5178" y="393"/>
              <a:ext cx="27" cy="27"/>
            </a:xfrm>
            <a:prstGeom prst="ellipse">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48151" name="Oval 17"/>
            <p:cNvSpPr>
              <a:spLocks noChangeArrowheads="1"/>
            </p:cNvSpPr>
            <p:nvPr/>
          </p:nvSpPr>
          <p:spPr bwMode="auto">
            <a:xfrm flipV="1">
              <a:off x="5386" y="314"/>
              <a:ext cx="27" cy="27"/>
            </a:xfrm>
            <a:prstGeom prst="ellipse">
              <a:avLst/>
            </a:prstGeom>
            <a:solidFill>
              <a:schemeClr val="accent1"/>
            </a:solidFill>
            <a:ln w="9525">
              <a:solidFill>
                <a:schemeClr val="tx1"/>
              </a:solidFill>
              <a:round/>
              <a:headEnd/>
              <a:tailEnd/>
            </a:ln>
          </p:spPr>
          <p:txBody>
            <a:bodyPr wrap="none" anchor="ctr"/>
            <a:lstStyle/>
            <a:p>
              <a:pPr>
                <a:spcBef>
                  <a:spcPct val="0"/>
                </a:spcBef>
                <a:buClrTx/>
                <a:buSzTx/>
                <a:buFontTx/>
                <a:buNone/>
              </a:pPr>
              <a:endParaRPr lang="zh-CN" altLang="en-US">
                <a:latin typeface="Tahoma" pitchFamily="34" charset="0"/>
              </a:endParaRPr>
            </a:p>
          </p:txBody>
        </p:sp>
        <p:sp>
          <p:nvSpPr>
            <p:cNvPr id="48152" name="Line 18"/>
            <p:cNvSpPr>
              <a:spLocks noChangeShapeType="1"/>
            </p:cNvSpPr>
            <p:nvPr/>
          </p:nvSpPr>
          <p:spPr bwMode="auto">
            <a:xfrm flipV="1">
              <a:off x="3638" y="259"/>
              <a:ext cx="1831" cy="1430"/>
            </a:xfrm>
            <a:prstGeom prst="line">
              <a:avLst/>
            </a:prstGeom>
            <a:noFill/>
            <a:ln w="9525">
              <a:solidFill>
                <a:schemeClr val="tx2"/>
              </a:solidFill>
              <a:round/>
              <a:headEnd/>
              <a:tailEnd/>
            </a:ln>
          </p:spPr>
          <p:txBody>
            <a:bodyPr/>
            <a:lstStyle/>
            <a:p>
              <a:endParaRPr lang="zh-CN" altLang="en-US"/>
            </a:p>
          </p:txBody>
        </p:sp>
        <p:sp>
          <p:nvSpPr>
            <p:cNvPr id="48153" name="Text Box 19"/>
            <p:cNvSpPr txBox="1">
              <a:spLocks noChangeArrowheads="1"/>
            </p:cNvSpPr>
            <p:nvPr/>
          </p:nvSpPr>
          <p:spPr bwMode="auto">
            <a:xfrm>
              <a:off x="5328" y="1728"/>
              <a:ext cx="212"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altLang="zh-CN"/>
                <a:t>x</a:t>
              </a:r>
            </a:p>
          </p:txBody>
        </p:sp>
        <p:sp>
          <p:nvSpPr>
            <p:cNvPr id="48154" name="Text Box 21"/>
            <p:cNvSpPr txBox="1">
              <a:spLocks noChangeArrowheads="1"/>
            </p:cNvSpPr>
            <p:nvPr/>
          </p:nvSpPr>
          <p:spPr bwMode="auto">
            <a:xfrm>
              <a:off x="4763" y="1063"/>
              <a:ext cx="812" cy="288"/>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altLang="zh-CN"/>
                <a:t>y = x + 1</a:t>
              </a:r>
            </a:p>
          </p:txBody>
        </p:sp>
        <p:sp>
          <p:nvSpPr>
            <p:cNvPr id="48155" name="Line 22"/>
            <p:cNvSpPr>
              <a:spLocks noChangeShapeType="1"/>
            </p:cNvSpPr>
            <p:nvPr/>
          </p:nvSpPr>
          <p:spPr bwMode="auto">
            <a:xfrm>
              <a:off x="4163" y="609"/>
              <a:ext cx="0" cy="1203"/>
            </a:xfrm>
            <a:prstGeom prst="line">
              <a:avLst/>
            </a:prstGeom>
            <a:noFill/>
            <a:ln w="9525">
              <a:solidFill>
                <a:srgbClr val="006666"/>
              </a:solidFill>
              <a:prstDash val="dash"/>
              <a:round/>
              <a:headEnd/>
              <a:tailEnd/>
            </a:ln>
          </p:spPr>
          <p:txBody>
            <a:bodyPr/>
            <a:lstStyle/>
            <a:p>
              <a:endParaRPr lang="zh-CN" altLang="en-US"/>
            </a:p>
          </p:txBody>
        </p:sp>
        <p:sp>
          <p:nvSpPr>
            <p:cNvPr id="48156" name="Line 23"/>
            <p:cNvSpPr>
              <a:spLocks noChangeShapeType="1"/>
            </p:cNvSpPr>
            <p:nvPr/>
          </p:nvSpPr>
          <p:spPr bwMode="auto">
            <a:xfrm flipH="1">
              <a:off x="3649" y="619"/>
              <a:ext cx="504" cy="0"/>
            </a:xfrm>
            <a:prstGeom prst="line">
              <a:avLst/>
            </a:prstGeom>
            <a:noFill/>
            <a:ln w="9525">
              <a:solidFill>
                <a:srgbClr val="006666"/>
              </a:solidFill>
              <a:prstDash val="dash"/>
              <a:round/>
              <a:headEnd/>
              <a:tailEnd/>
            </a:ln>
          </p:spPr>
          <p:txBody>
            <a:bodyPr/>
            <a:lstStyle/>
            <a:p>
              <a:endParaRPr lang="zh-CN" altLang="en-US"/>
            </a:p>
          </p:txBody>
        </p:sp>
        <p:sp>
          <p:nvSpPr>
            <p:cNvPr id="48157" name="Line 24"/>
            <p:cNvSpPr>
              <a:spLocks noChangeShapeType="1"/>
            </p:cNvSpPr>
            <p:nvPr/>
          </p:nvSpPr>
          <p:spPr bwMode="auto">
            <a:xfrm flipH="1">
              <a:off x="3639" y="1256"/>
              <a:ext cx="514" cy="0"/>
            </a:xfrm>
            <a:prstGeom prst="line">
              <a:avLst/>
            </a:prstGeom>
            <a:noFill/>
            <a:ln w="9525">
              <a:solidFill>
                <a:srgbClr val="006666"/>
              </a:solidFill>
              <a:prstDash val="dash"/>
              <a:round/>
              <a:headEnd/>
              <a:tailEnd/>
            </a:ln>
          </p:spPr>
          <p:txBody>
            <a:bodyPr/>
            <a:lstStyle/>
            <a:p>
              <a:endParaRPr lang="zh-CN" altLang="en-US"/>
            </a:p>
          </p:txBody>
        </p:sp>
        <p:sp>
          <p:nvSpPr>
            <p:cNvPr id="48158" name="Text Box 25"/>
            <p:cNvSpPr txBox="1">
              <a:spLocks noChangeArrowheads="1"/>
            </p:cNvSpPr>
            <p:nvPr/>
          </p:nvSpPr>
          <p:spPr bwMode="auto">
            <a:xfrm>
              <a:off x="4115" y="1814"/>
              <a:ext cx="312" cy="25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altLang="zh-CN" sz="2000"/>
                <a:t>X1</a:t>
              </a:r>
            </a:p>
          </p:txBody>
        </p:sp>
        <p:sp>
          <p:nvSpPr>
            <p:cNvPr id="48159" name="Text Box 26"/>
            <p:cNvSpPr txBox="1">
              <a:spLocks noChangeArrowheads="1"/>
            </p:cNvSpPr>
            <p:nvPr/>
          </p:nvSpPr>
          <p:spPr bwMode="auto">
            <a:xfrm>
              <a:off x="3600" y="432"/>
              <a:ext cx="312" cy="25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altLang="zh-CN" sz="2000"/>
                <a:t>Y1</a:t>
              </a:r>
            </a:p>
          </p:txBody>
        </p:sp>
        <p:sp>
          <p:nvSpPr>
            <p:cNvPr id="48160" name="Text Box 27"/>
            <p:cNvSpPr txBox="1">
              <a:spLocks noChangeArrowheads="1"/>
            </p:cNvSpPr>
            <p:nvPr/>
          </p:nvSpPr>
          <p:spPr bwMode="auto">
            <a:xfrm>
              <a:off x="3619" y="1008"/>
              <a:ext cx="365" cy="250"/>
            </a:xfrm>
            <a:prstGeom prst="rect">
              <a:avLst/>
            </a:prstGeom>
            <a:noFill/>
            <a:ln w="9525">
              <a:noFill/>
              <a:miter lim="800000"/>
              <a:headEnd/>
              <a:tailEnd/>
            </a:ln>
          </p:spPr>
          <p:txBody>
            <a:bodyPr wrap="none">
              <a:spAutoFit/>
            </a:bodyPr>
            <a:lstStyle/>
            <a:p>
              <a:pPr eaLnBrk="0" hangingPunct="0">
                <a:spcBef>
                  <a:spcPct val="0"/>
                </a:spcBef>
                <a:buClrTx/>
                <a:buSzTx/>
                <a:buFontTx/>
                <a:buNone/>
              </a:pPr>
              <a:r>
                <a:rPr lang="en-US" altLang="zh-CN" sz="2000"/>
                <a:t>Y1’</a:t>
              </a:r>
            </a:p>
          </p:txBody>
        </p:sp>
      </p:grpSp>
    </p:spTree>
    <p:extLst>
      <p:ext uri="{BB962C8B-B14F-4D97-AF65-F5344CB8AC3E}">
        <p14:creationId xmlns:p14="http://schemas.microsoft.com/office/powerpoint/2010/main" val="24474627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miter lim="800000"/>
            <a:headEnd/>
            <a:tailEnd/>
          </a:ln>
        </p:spPr>
        <p:txBody>
          <a:bodyPr/>
          <a:lstStyle/>
          <a:p>
            <a:fld id="{33D287B4-F81F-44DB-9417-A1E3909C4E89}" type="slidenum">
              <a:rPr lang="zh-CN" altLang="en-US">
                <a:ea typeface="宋体" charset="-122"/>
              </a:rPr>
              <a:pPr/>
              <a:t>89</a:t>
            </a:fld>
            <a:endParaRPr lang="en-US" altLang="zh-CN">
              <a:ea typeface="宋体" charset="-122"/>
            </a:endParaRPr>
          </a:p>
        </p:txBody>
      </p:sp>
      <p:sp>
        <p:nvSpPr>
          <p:cNvPr id="49155" name="Rectangle 2"/>
          <p:cNvSpPr>
            <a:spLocks noGrp="1" noChangeArrowheads="1"/>
          </p:cNvSpPr>
          <p:nvPr>
            <p:ph type="title"/>
          </p:nvPr>
        </p:nvSpPr>
        <p:spPr>
          <a:xfrm>
            <a:off x="374904" y="137160"/>
            <a:ext cx="6046787" cy="738188"/>
          </a:xfrm>
        </p:spPr>
        <p:txBody>
          <a:bodyPr>
            <a:normAutofit fontScale="90000"/>
          </a:bodyPr>
          <a:lstStyle/>
          <a:p>
            <a:pPr eaLnBrk="1" hangingPunct="1"/>
            <a:r>
              <a:rPr lang="zh-CN" altLang="en-US" dirty="0" smtClean="0">
                <a:ea typeface="宋体" charset="-122"/>
              </a:rPr>
              <a:t>线性回归</a:t>
            </a:r>
            <a:r>
              <a:rPr lang="en-US" altLang="zh-CN" dirty="0" smtClean="0">
                <a:ea typeface="宋体" charset="-122"/>
              </a:rPr>
              <a:t>-</a:t>
            </a:r>
            <a:r>
              <a:rPr lang="zh-CN" altLang="en-US" dirty="0" smtClean="0">
                <a:ea typeface="宋体" charset="-122"/>
              </a:rPr>
              <a:t>用于预测</a:t>
            </a:r>
          </a:p>
        </p:txBody>
      </p:sp>
      <p:pic>
        <p:nvPicPr>
          <p:cNvPr id="49156" name="Picture 3" descr="figure_ordinary"/>
          <p:cNvPicPr>
            <a:picLocks noChangeAspect="1" noChangeArrowheads="1"/>
          </p:cNvPicPr>
          <p:nvPr/>
        </p:nvPicPr>
        <p:blipFill>
          <a:blip r:embed="rId2"/>
          <a:srcRect/>
          <a:stretch>
            <a:fillRect/>
          </a:stretch>
        </p:blipFill>
        <p:spPr bwMode="auto">
          <a:xfrm>
            <a:off x="611188" y="3357563"/>
            <a:ext cx="3816350" cy="3060700"/>
          </a:xfrm>
          <a:prstGeom prst="rect">
            <a:avLst/>
          </a:prstGeom>
          <a:noFill/>
          <a:ln w="9525">
            <a:noFill/>
            <a:miter lim="800000"/>
            <a:headEnd/>
            <a:tailEnd/>
          </a:ln>
        </p:spPr>
      </p:pic>
      <p:pic>
        <p:nvPicPr>
          <p:cNvPr id="49157" name="Picture 4" descr="oak"/>
          <p:cNvPicPr>
            <a:picLocks noChangeAspect="1" noChangeArrowheads="1"/>
          </p:cNvPicPr>
          <p:nvPr/>
        </p:nvPicPr>
        <p:blipFill>
          <a:blip r:embed="rId3"/>
          <a:srcRect/>
          <a:stretch>
            <a:fillRect/>
          </a:stretch>
        </p:blipFill>
        <p:spPr bwMode="auto">
          <a:xfrm>
            <a:off x="4427538" y="3357563"/>
            <a:ext cx="3743325" cy="3005137"/>
          </a:xfrm>
          <a:prstGeom prst="rect">
            <a:avLst/>
          </a:prstGeom>
          <a:noFill/>
          <a:ln w="9525">
            <a:noFill/>
            <a:miter lim="800000"/>
            <a:headEnd/>
            <a:tailEnd/>
          </a:ln>
        </p:spPr>
      </p:pic>
      <p:sp>
        <p:nvSpPr>
          <p:cNvPr id="49158" name="Text Box 5"/>
          <p:cNvSpPr txBox="1">
            <a:spLocks noChangeArrowheads="1"/>
          </p:cNvSpPr>
          <p:nvPr/>
        </p:nvSpPr>
        <p:spPr bwMode="auto">
          <a:xfrm>
            <a:off x="603504" y="1079818"/>
            <a:ext cx="8997696" cy="352742"/>
          </a:xfrm>
          <a:prstGeom prst="rect">
            <a:avLst/>
          </a:prstGeom>
          <a:noFill/>
          <a:ln w="9525">
            <a:noFill/>
            <a:miter lim="800000"/>
            <a:headEnd/>
            <a:tailEnd/>
          </a:ln>
          <a:effectLst/>
        </p:spPr>
        <p:txBody>
          <a:bodyPr lIns="0" tIns="0" rIns="0" bIns="0"/>
          <a:lstStyle/>
          <a:p>
            <a:pPr>
              <a:spcBef>
                <a:spcPct val="50000"/>
              </a:spcBef>
              <a:buClrTx/>
              <a:buSzTx/>
              <a:buFontTx/>
              <a:buNone/>
            </a:pPr>
            <a:r>
              <a:rPr kumimoji="1" lang="en-US" altLang="zh-CN" sz="2800" dirty="0">
                <a:latin typeface="Times New Roman" panose="02020603050405020304" pitchFamily="18" charset="0"/>
                <a:cs typeface="Times New Roman" panose="02020603050405020304" pitchFamily="18" charset="0"/>
              </a:rPr>
              <a:t>Y:</a:t>
            </a:r>
            <a:r>
              <a:rPr kumimoji="1" lang="en-US" altLang="zh-CN" sz="2800" i="1" dirty="0">
                <a:latin typeface="Times New Roman" panose="02020603050405020304" pitchFamily="18" charset="0"/>
                <a:cs typeface="Times New Roman" panose="02020603050405020304" pitchFamily="18" charset="0"/>
              </a:rPr>
              <a:t> </a:t>
            </a:r>
            <a:r>
              <a:rPr kumimoji="1" lang="en-US" altLang="zh-CN" sz="2800" dirty="0">
                <a:latin typeface="Times New Roman" panose="02020603050405020304" pitchFamily="18" charset="0"/>
                <a:cs typeface="Times New Roman" panose="02020603050405020304" pitchFamily="18" charset="0"/>
              </a:rPr>
              <a:t>--diameter at breast height(</a:t>
            </a:r>
            <a:r>
              <a:rPr kumimoji="1" lang="en-US" altLang="zh-CN" sz="2800" i="1" dirty="0">
                <a:latin typeface="Times New Roman" panose="02020603050405020304" pitchFamily="18" charset="0"/>
                <a:cs typeface="Times New Roman" panose="02020603050405020304" pitchFamily="18" charset="0"/>
              </a:rPr>
              <a:t>DBH</a:t>
            </a:r>
            <a:r>
              <a:rPr kumimoji="1" lang="en-US" altLang="zh-CN" sz="2800" dirty="0" smtClean="0">
                <a:latin typeface="Times New Roman" panose="02020603050405020304" pitchFamily="18" charset="0"/>
                <a:cs typeface="Times New Roman" panose="02020603050405020304" pitchFamily="18" charset="0"/>
              </a:rPr>
              <a:t>)   </a:t>
            </a:r>
            <a:r>
              <a:rPr kumimoji="1" lang="en-US" altLang="zh-CN" sz="2800" dirty="0" smtClean="0">
                <a:latin typeface="Times New Roman" panose="02020603050405020304" pitchFamily="18" charset="0"/>
                <a:cs typeface="Times New Roman" panose="02020603050405020304" pitchFamily="18" charset="0"/>
                <a:sym typeface="Wingdings" pitchFamily="2" charset="2"/>
              </a:rPr>
              <a:t></a:t>
            </a:r>
            <a:r>
              <a:rPr kumimoji="1" lang="en-US" altLang="zh-CN" sz="2800" dirty="0" smtClean="0">
                <a:latin typeface="Times New Roman" panose="02020603050405020304" pitchFamily="18" charset="0"/>
                <a:cs typeface="Times New Roman" panose="02020603050405020304" pitchFamily="18" charset="0"/>
              </a:rPr>
              <a:t>   X</a:t>
            </a:r>
            <a:r>
              <a:rPr kumimoji="1" lang="en-US" altLang="zh-CN" sz="2800" dirty="0">
                <a:latin typeface="Times New Roman" panose="02020603050405020304" pitchFamily="18" charset="0"/>
                <a:cs typeface="Times New Roman" panose="02020603050405020304" pitchFamily="18" charset="0"/>
              </a:rPr>
              <a:t>: -- Age</a:t>
            </a:r>
          </a:p>
        </p:txBody>
      </p:sp>
      <p:graphicFrame>
        <p:nvGraphicFramePr>
          <p:cNvPr id="1082457" name="Group 89"/>
          <p:cNvGraphicFramePr>
            <a:graphicFrameLocks noGrp="1"/>
          </p:cNvGraphicFramePr>
          <p:nvPr/>
        </p:nvGraphicFramePr>
        <p:xfrm>
          <a:off x="468313" y="1916113"/>
          <a:ext cx="8064500" cy="1101725"/>
        </p:xfrm>
        <a:graphic>
          <a:graphicData uri="http://schemas.openxmlformats.org/drawingml/2006/table">
            <a:tbl>
              <a:tblPr/>
              <a:tblGrid>
                <a:gridCol w="527050"/>
                <a:gridCol w="481012"/>
                <a:gridCol w="719138"/>
                <a:gridCol w="577850"/>
                <a:gridCol w="574675"/>
                <a:gridCol w="577850"/>
                <a:gridCol w="576262"/>
                <a:gridCol w="573088"/>
                <a:gridCol w="577850"/>
                <a:gridCol w="574675"/>
                <a:gridCol w="577850"/>
                <a:gridCol w="574675"/>
                <a:gridCol w="576262"/>
                <a:gridCol w="576263"/>
              </a:tblGrid>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dirty="0" smtClean="0">
                        <a:ln>
                          <a:noFill/>
                        </a:ln>
                        <a:solidFill>
                          <a:schemeClr val="tx1"/>
                        </a:solidFill>
                        <a:effectLst/>
                        <a:latin typeface="Times New Roman" pitchFamily="18" charset="0"/>
                        <a:ea typeface="宋体" charset="-122"/>
                      </a:endParaRPr>
                    </a:p>
                  </a:txBody>
                  <a:tcPr marL="9525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0</a:t>
                      </a:r>
                    </a:p>
                  </a:txBody>
                  <a:tcPr marL="9525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1</a:t>
                      </a:r>
                    </a:p>
                  </a:txBody>
                  <a:tcPr marL="9525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2</a:t>
                      </a:r>
                    </a:p>
                  </a:txBody>
                  <a:tcPr marL="9525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3</a:t>
                      </a:r>
                    </a:p>
                  </a:txBody>
                  <a:tcPr marL="9525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4</a:t>
                      </a:r>
                    </a:p>
                  </a:txBody>
                  <a:tcPr marL="9525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5</a:t>
                      </a:r>
                    </a:p>
                  </a:txBody>
                  <a:tcPr marL="9525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6</a:t>
                      </a:r>
                    </a:p>
                  </a:txBody>
                  <a:tcPr marL="9525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7</a:t>
                      </a:r>
                    </a:p>
                  </a:txBody>
                  <a:tcPr marL="9525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8</a:t>
                      </a:r>
                    </a:p>
                  </a:txBody>
                  <a:tcPr marL="9525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9</a:t>
                      </a:r>
                    </a:p>
                  </a:txBody>
                  <a:tcPr marL="9525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10</a:t>
                      </a:r>
                    </a:p>
                  </a:txBody>
                  <a:tcPr marL="9525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11</a:t>
                      </a:r>
                    </a:p>
                  </a:txBody>
                  <a:tcPr marL="9525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12</a:t>
                      </a:r>
                    </a:p>
                  </a:txBody>
                  <a:tcPr marL="9525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Y</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1.0</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1.0</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1.5</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6.0</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9.0</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10.5</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11</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16.5</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9.5</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8.0</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12.5</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12.5</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solid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X</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34</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11</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12</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15</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28</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45</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charset="-122"/>
                        </a:rPr>
                        <a:t>52</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57</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75</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81</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88</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93</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charset="-122"/>
                        </a:rPr>
                        <a:t>97</a:t>
                      </a:r>
                    </a:p>
                  </a:txBody>
                  <a:tcPr marL="9525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Tree>
    <p:extLst>
      <p:ext uri="{BB962C8B-B14F-4D97-AF65-F5344CB8AC3E}">
        <p14:creationId xmlns:p14="http://schemas.microsoft.com/office/powerpoint/2010/main" val="679108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sym typeface="Wingdings" pitchFamily="2" charset="2"/>
              </a:rPr>
              <a:t>数据收集错</a:t>
            </a:r>
            <a:r>
              <a:rPr lang="zh-CN" altLang="en-US" b="1" dirty="0" smtClean="0">
                <a:effectLst>
                  <a:outerShdw blurRad="38100" dist="38100" dir="2700000" algn="tl">
                    <a:srgbClr val="000000">
                      <a:alpha val="43137"/>
                    </a:srgbClr>
                  </a:outerShdw>
                </a:effectLst>
                <a:sym typeface="Wingdings" pitchFamily="2" charset="2"/>
              </a:rPr>
              <a:t>误</a:t>
            </a:r>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solidFill>
                  <a:srgbClr val="FF0000"/>
                </a:solidFill>
                <a:effectLst>
                  <a:outerShdw blurRad="38100" dist="38100" dir="2700000" algn="tl">
                    <a:srgbClr val="000000">
                      <a:alpha val="43137"/>
                    </a:srgbClr>
                  </a:outerShdw>
                </a:effectLst>
              </a:rPr>
              <a:t>离群点 </a:t>
            </a:r>
            <a:r>
              <a:rPr lang="en-US" altLang="zh-CN" b="1" dirty="0" smtClean="0">
                <a:solidFill>
                  <a:srgbClr val="FF0000"/>
                </a:solidFill>
                <a:effectLst>
                  <a:outerShdw blurRad="38100" dist="38100" dir="2700000" algn="tl">
                    <a:srgbClr val="000000">
                      <a:alpha val="43137"/>
                    </a:srgbClr>
                  </a:outerShdw>
                </a:effectLst>
              </a:rPr>
              <a:t>outlier</a:t>
            </a:r>
            <a:endParaRPr lang="zh-CN" altLang="en-US" b="1" dirty="0">
              <a:solidFill>
                <a:srgbClr val="FF0000"/>
              </a:solidFill>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p:txBody>
          <a:bodyPr>
            <a:normAutofit/>
          </a:bodyPr>
          <a:lstStyle/>
          <a:p>
            <a:r>
              <a:rPr lang="zh-CN" altLang="en-US" b="1" dirty="0" smtClean="0">
                <a:effectLst>
                  <a:outerShdw blurRad="38100" dist="38100" dir="2700000" algn="tl">
                    <a:srgbClr val="000000">
                      <a:alpha val="43137"/>
                    </a:srgbClr>
                  </a:outerShdw>
                </a:effectLst>
              </a:rPr>
              <a:t>与数据集中其他大多数的数据对象特征不同</a:t>
            </a:r>
            <a:endParaRPr lang="en-US" altLang="zh-CN" b="1" dirty="0" smtClean="0">
              <a:effectLst>
                <a:outerShdw blurRad="38100" dist="38100" dir="2700000" algn="tl">
                  <a:srgbClr val="000000">
                    <a:alpha val="43137"/>
                  </a:srgbClr>
                </a:outerShdw>
              </a:effectLst>
            </a:endParaRPr>
          </a:p>
          <a:p>
            <a:r>
              <a:rPr lang="zh-CN" altLang="en-US" b="1" dirty="0" smtClean="0">
                <a:effectLst>
                  <a:outerShdw blurRad="38100" dist="38100" dir="2700000" algn="tl">
                    <a:srgbClr val="000000">
                      <a:alpha val="43137"/>
                    </a:srgbClr>
                  </a:outerShdw>
                </a:effectLst>
              </a:rPr>
              <a:t>数据对象的某一属性与典型值严重不同</a:t>
            </a:r>
            <a:endParaRPr lang="en-US" altLang="zh-CN" b="1" dirty="0" smtClean="0">
              <a:effectLst>
                <a:outerShdw blurRad="38100" dist="38100" dir="2700000" algn="tl">
                  <a:srgbClr val="000000">
                    <a:alpha val="43137"/>
                  </a:srgbClr>
                </a:outerShdw>
              </a:effectLst>
            </a:endParaRPr>
          </a:p>
          <a:p>
            <a:r>
              <a:rPr lang="en-US" altLang="zh-CN" b="1" dirty="0" smtClean="0">
                <a:effectLst>
                  <a:outerShdw blurRad="38100" dist="38100" dir="2700000" algn="tl">
                    <a:srgbClr val="000000">
                      <a:alpha val="43137"/>
                    </a:srgbClr>
                  </a:outerShdw>
                </a:effectLst>
                <a:sym typeface="Wingdings" pitchFamily="2" charset="2"/>
              </a:rPr>
              <a:t></a:t>
            </a:r>
            <a:r>
              <a:rPr lang="zh-CN" altLang="en-US" b="1" dirty="0" smtClean="0">
                <a:effectLst>
                  <a:outerShdw blurRad="38100" dist="38100" dir="2700000" algn="tl">
                    <a:srgbClr val="000000">
                      <a:alpha val="43137"/>
                    </a:srgbClr>
                  </a:outerShdw>
                </a:effectLst>
                <a:sym typeface="Wingdings" pitchFamily="2" charset="2"/>
              </a:rPr>
              <a:t>异常 </a:t>
            </a:r>
            <a:r>
              <a:rPr lang="en-US" altLang="zh-CN" b="1" dirty="0" smtClean="0">
                <a:effectLst>
                  <a:outerShdw blurRad="38100" dist="38100" dir="2700000" algn="tl">
                    <a:srgbClr val="000000">
                      <a:alpha val="43137"/>
                    </a:srgbClr>
                  </a:outerShdw>
                </a:effectLst>
                <a:sym typeface="Wingdings" pitchFamily="2" charset="2"/>
              </a:rPr>
              <a:t>anomalous</a:t>
            </a:r>
            <a:r>
              <a:rPr lang="zh-CN" altLang="en-US" b="1" dirty="0">
                <a:effectLst>
                  <a:outerShdw blurRad="38100" dist="38100" dir="2700000" algn="tl">
                    <a:srgbClr val="000000">
                      <a:alpha val="43137"/>
                    </a:srgbClr>
                  </a:outerShdw>
                </a:effectLst>
                <a:sym typeface="Wingdings" pitchFamily="2" charset="2"/>
              </a:rPr>
              <a:t> </a:t>
            </a:r>
            <a:r>
              <a:rPr lang="zh-CN" altLang="en-US" b="1" dirty="0" smtClean="0">
                <a:effectLst>
                  <a:outerShdw blurRad="38100" dist="38100" dir="2700000" algn="tl">
                    <a:srgbClr val="000000">
                      <a:alpha val="43137"/>
                    </a:srgbClr>
                  </a:outerShdw>
                </a:effectLst>
                <a:sym typeface="Wingdings" pitchFamily="2" charset="2"/>
              </a:rPr>
              <a:t>异常对象 异常值</a:t>
            </a:r>
            <a:endParaRPr lang="en-US" altLang="zh-CN" b="1" dirty="0" smtClean="0">
              <a:effectLst>
                <a:outerShdw blurRad="38100" dist="38100" dir="2700000" algn="tl">
                  <a:srgbClr val="000000">
                    <a:alpha val="43137"/>
                  </a:srgbClr>
                </a:outerShdw>
              </a:effectLst>
              <a:sym typeface="Wingdings" pitchFamily="2" charset="2"/>
            </a:endParaRPr>
          </a:p>
          <a:p>
            <a:endParaRPr lang="en-US" altLang="zh-CN" b="1" dirty="0" smtClean="0">
              <a:effectLst>
                <a:outerShdw blurRad="38100" dist="38100" dir="2700000" algn="tl">
                  <a:srgbClr val="000000">
                    <a:alpha val="43137"/>
                  </a:srgbClr>
                </a:outerShdw>
              </a:effectLst>
              <a:sym typeface="Wingdings" pitchFamily="2" charset="2"/>
            </a:endParaRPr>
          </a:p>
          <a:p>
            <a:endParaRPr lang="en-US" altLang="zh-CN" b="1" dirty="0">
              <a:effectLst>
                <a:outerShdw blurRad="38100" dist="38100" dir="2700000" algn="tl">
                  <a:srgbClr val="000000">
                    <a:alpha val="43137"/>
                  </a:srgbClr>
                </a:outerShdw>
              </a:effectLst>
              <a:sym typeface="Wingdings" pitchFamily="2" charset="2"/>
            </a:endParaRPr>
          </a:p>
          <a:p>
            <a:endParaRPr lang="en-US" altLang="zh-CN" b="1" dirty="0">
              <a:effectLst>
                <a:outerShdw blurRad="38100" dist="38100" dir="2700000" algn="tl">
                  <a:srgbClr val="000000">
                    <a:alpha val="43137"/>
                  </a:srgbClr>
                </a:outerShdw>
              </a:effectLst>
              <a:sym typeface="Wingdings" pitchFamily="2" charset="2"/>
            </a:endParaRPr>
          </a:p>
          <a:p>
            <a:r>
              <a:rPr lang="zh-CN" altLang="en-US" b="1" dirty="0" smtClean="0">
                <a:effectLst>
                  <a:outerShdw blurRad="38100" dist="38100" dir="2700000" algn="tl">
                    <a:srgbClr val="000000">
                      <a:alpha val="43137"/>
                    </a:srgbClr>
                  </a:outerShdw>
                </a:effectLst>
                <a:sym typeface="Wingdings" pitchFamily="2" charset="2"/>
              </a:rPr>
              <a:t>噪声和离群点</a:t>
            </a:r>
            <a:endParaRPr lang="en-US" altLang="zh-CN" b="1" dirty="0" smtClean="0">
              <a:effectLst>
                <a:outerShdw blurRad="38100" dist="38100" dir="2700000" algn="tl">
                  <a:srgbClr val="000000">
                    <a:alpha val="43137"/>
                  </a:srgbClr>
                </a:outerShdw>
              </a:effectLst>
              <a:sym typeface="Wingdings" pitchFamily="2" charset="2"/>
            </a:endParaRPr>
          </a:p>
          <a:p>
            <a:pPr lvl="1"/>
            <a:r>
              <a:rPr lang="zh-CN" altLang="en-US" b="1" dirty="0" smtClean="0">
                <a:effectLst>
                  <a:outerShdw blurRad="38100" dist="38100" dir="2700000" algn="tl">
                    <a:srgbClr val="000000">
                      <a:alpha val="43137"/>
                    </a:srgbClr>
                  </a:outerShdw>
                </a:effectLst>
                <a:sym typeface="Wingdings" pitchFamily="2" charset="2"/>
              </a:rPr>
              <a:t>噪声有随机性，干扰</a:t>
            </a:r>
            <a:endParaRPr lang="en-US" altLang="zh-CN" b="1" dirty="0" smtClean="0">
              <a:effectLst>
                <a:outerShdw blurRad="38100" dist="38100" dir="2700000" algn="tl">
                  <a:srgbClr val="000000">
                    <a:alpha val="43137"/>
                  </a:srgbClr>
                </a:outerShdw>
              </a:effectLst>
              <a:sym typeface="Wingdings" pitchFamily="2" charset="2"/>
            </a:endParaRPr>
          </a:p>
          <a:p>
            <a:pPr lvl="1"/>
            <a:r>
              <a:rPr lang="zh-CN" altLang="en-US" b="1" dirty="0">
                <a:effectLst>
                  <a:outerShdw blurRad="38100" dist="38100" dir="2700000" algn="tl">
                    <a:srgbClr val="000000">
                      <a:alpha val="43137"/>
                    </a:srgbClr>
                  </a:outerShdw>
                </a:effectLst>
                <a:sym typeface="Wingdings" pitchFamily="2" charset="2"/>
              </a:rPr>
              <a:t>离群</a:t>
            </a:r>
            <a:r>
              <a:rPr lang="zh-CN" altLang="en-US" b="1" dirty="0" smtClean="0">
                <a:effectLst>
                  <a:outerShdw blurRad="38100" dist="38100" dir="2700000" algn="tl">
                    <a:srgbClr val="000000">
                      <a:alpha val="43137"/>
                    </a:srgbClr>
                  </a:outerShdw>
                </a:effectLst>
                <a:sym typeface="Wingdings" pitchFamily="2" charset="2"/>
              </a:rPr>
              <a:t>点可以是合法的数据对象或值，值得重点关注</a:t>
            </a:r>
            <a:endParaRPr lang="en-US" altLang="zh-CN" b="1" dirty="0" smtClean="0">
              <a:effectLst>
                <a:outerShdw blurRad="38100" dist="38100" dir="2700000" algn="tl">
                  <a:srgbClr val="000000">
                    <a:alpha val="43137"/>
                  </a:srgbClr>
                </a:outerShdw>
              </a:effectLst>
              <a:sym typeface="Wingdings" pitchFamily="2" charset="2"/>
            </a:endParaRPr>
          </a:p>
          <a:p>
            <a:endParaRPr lang="en-US" altLang="zh-CN" b="1" dirty="0" smtClean="0">
              <a:effectLst>
                <a:outerShdw blurRad="38100" dist="38100" dir="2700000" algn="tl">
                  <a:srgbClr val="000000">
                    <a:alpha val="43137"/>
                  </a:srgbClr>
                </a:outerShdw>
              </a:effectLst>
              <a:sym typeface="Wingdings" pitchFamily="2" charset="2"/>
            </a:endParaRPr>
          </a:p>
          <a:p>
            <a:endParaRPr lang="en-US" altLang="zh-CN" b="1" dirty="0">
              <a:effectLst>
                <a:outerShdw blurRad="38100" dist="38100" dir="2700000" algn="tl">
                  <a:srgbClr val="000000">
                    <a:alpha val="43137"/>
                  </a:srgbClr>
                </a:outerShdw>
              </a:effectLst>
              <a:sym typeface="Wingdings" pitchFamily="2" charset="2"/>
            </a:endParaRPr>
          </a:p>
          <a:p>
            <a:endParaRPr lang="zh-CN" altLang="en-US" b="1" dirty="0">
              <a:effectLst>
                <a:outerShdw blurRad="38100" dist="38100" dir="2700000" algn="tl">
                  <a:srgbClr val="000000">
                    <a:alpha val="43137"/>
                  </a:srgbClr>
                </a:outerShdw>
              </a:effectLst>
            </a:endParaRPr>
          </a:p>
        </p:txBody>
      </p:sp>
      <p:grpSp>
        <p:nvGrpSpPr>
          <p:cNvPr id="4" name="Group 4"/>
          <p:cNvGrpSpPr>
            <a:grpSpLocks/>
          </p:cNvGrpSpPr>
          <p:nvPr/>
        </p:nvGrpSpPr>
        <p:grpSpPr bwMode="auto">
          <a:xfrm>
            <a:off x="4807397" y="2879970"/>
            <a:ext cx="1817924" cy="2216970"/>
            <a:chOff x="3648" y="2448"/>
            <a:chExt cx="2112" cy="1872"/>
          </a:xfrm>
        </p:grpSpPr>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 y="2448"/>
              <a:ext cx="2112"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6"/>
            <p:cNvSpPr>
              <a:spLocks noChangeArrowheads="1"/>
            </p:cNvSpPr>
            <p:nvPr/>
          </p:nvSpPr>
          <p:spPr bwMode="auto">
            <a:xfrm>
              <a:off x="3766" y="2961"/>
              <a:ext cx="86" cy="84"/>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7"/>
            <p:cNvSpPr>
              <a:spLocks noChangeArrowheads="1"/>
            </p:cNvSpPr>
            <p:nvPr/>
          </p:nvSpPr>
          <p:spPr bwMode="auto">
            <a:xfrm>
              <a:off x="3907" y="3224"/>
              <a:ext cx="86" cy="84"/>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8"/>
            <p:cNvSpPr>
              <a:spLocks noChangeArrowheads="1"/>
            </p:cNvSpPr>
            <p:nvPr/>
          </p:nvSpPr>
          <p:spPr bwMode="auto">
            <a:xfrm>
              <a:off x="5612" y="3871"/>
              <a:ext cx="86" cy="85"/>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9"/>
            <p:cNvSpPr>
              <a:spLocks noChangeArrowheads="1"/>
            </p:cNvSpPr>
            <p:nvPr/>
          </p:nvSpPr>
          <p:spPr bwMode="auto">
            <a:xfrm>
              <a:off x="4319" y="3937"/>
              <a:ext cx="86" cy="84"/>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10"/>
            <p:cNvSpPr>
              <a:spLocks noChangeArrowheads="1"/>
            </p:cNvSpPr>
            <p:nvPr/>
          </p:nvSpPr>
          <p:spPr bwMode="auto">
            <a:xfrm>
              <a:off x="4944" y="3072"/>
              <a:ext cx="192" cy="24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11"/>
            <p:cNvSpPr>
              <a:spLocks noChangeArrowheads="1"/>
            </p:cNvSpPr>
            <p:nvPr/>
          </p:nvSpPr>
          <p:spPr bwMode="auto">
            <a:xfrm>
              <a:off x="3888" y="3120"/>
              <a:ext cx="192" cy="24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46244125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miter lim="800000"/>
            <a:headEnd/>
            <a:tailEnd/>
          </a:ln>
        </p:spPr>
        <p:txBody>
          <a:bodyPr/>
          <a:lstStyle/>
          <a:p>
            <a:fld id="{D9287A4B-675C-427B-9995-54A0D151303C}" type="slidenum">
              <a:rPr lang="zh-CN" altLang="en-US">
                <a:ea typeface="宋体" charset="-122"/>
              </a:rPr>
              <a:pPr/>
              <a:t>90</a:t>
            </a:fld>
            <a:endParaRPr lang="en-US" altLang="zh-CN">
              <a:ea typeface="宋体" charset="-122"/>
            </a:endParaRPr>
          </a:p>
        </p:txBody>
      </p:sp>
      <p:sp>
        <p:nvSpPr>
          <p:cNvPr id="50179" name="Rectangle 2"/>
          <p:cNvSpPr>
            <a:spLocks noGrp="1" noChangeArrowheads="1"/>
          </p:cNvSpPr>
          <p:nvPr>
            <p:ph type="title"/>
          </p:nvPr>
        </p:nvSpPr>
        <p:spPr>
          <a:xfrm>
            <a:off x="146304" y="-234950"/>
            <a:ext cx="7772400" cy="1143000"/>
          </a:xfrm>
        </p:spPr>
        <p:txBody>
          <a:bodyPr/>
          <a:lstStyle/>
          <a:p>
            <a:pPr eaLnBrk="1" hangingPunct="1"/>
            <a:r>
              <a:rPr lang="zh-CN" altLang="en-US" dirty="0" smtClean="0">
                <a:ea typeface="宋体" charset="-122"/>
              </a:rPr>
              <a:t>线性回归</a:t>
            </a:r>
            <a:r>
              <a:rPr lang="en-US" altLang="zh-CN" dirty="0" smtClean="0">
                <a:ea typeface="宋体" charset="-122"/>
              </a:rPr>
              <a:t>(cont.)</a:t>
            </a:r>
          </a:p>
        </p:txBody>
      </p:sp>
      <p:sp>
        <p:nvSpPr>
          <p:cNvPr id="50180" name="Rectangle 3"/>
          <p:cNvSpPr>
            <a:spLocks noGrp="1" noChangeArrowheads="1"/>
          </p:cNvSpPr>
          <p:nvPr>
            <p:ph type="body" idx="1"/>
          </p:nvPr>
        </p:nvSpPr>
        <p:spPr>
          <a:xfrm>
            <a:off x="323850" y="908050"/>
            <a:ext cx="8305800" cy="4495800"/>
          </a:xfrm>
        </p:spPr>
        <p:txBody>
          <a:bodyPr/>
          <a:lstStyle/>
          <a:p>
            <a:pPr eaLnBrk="1" hangingPunct="1"/>
            <a:r>
              <a:rPr lang="en-US" altLang="zh-CN" dirty="0" smtClean="0">
                <a:latin typeface="Times New Roman" panose="02020603050405020304" pitchFamily="18" charset="0"/>
                <a:ea typeface="宋体" charset="-122"/>
                <a:cs typeface="Times New Roman" panose="02020603050405020304" pitchFamily="18" charset="0"/>
              </a:rPr>
              <a:t>Given x, construct the linear regression model for y against x as:</a:t>
            </a:r>
          </a:p>
          <a:p>
            <a:pPr lvl="1" eaLnBrk="1" hangingPunct="1"/>
            <a:endParaRPr lang="en-US" altLang="zh-CN" dirty="0" smtClean="0">
              <a:latin typeface="Times New Roman" panose="02020603050405020304" pitchFamily="18" charset="0"/>
              <a:ea typeface="宋体" charset="-122"/>
              <a:cs typeface="Times New Roman" panose="02020603050405020304" pitchFamily="18" charset="0"/>
            </a:endParaRPr>
          </a:p>
          <a:p>
            <a:pPr eaLnBrk="1" hangingPunct="1"/>
            <a:endParaRPr lang="en-US" altLang="zh-CN" dirty="0" smtClean="0">
              <a:latin typeface="Times New Roman" panose="02020603050405020304" pitchFamily="18" charset="0"/>
              <a:ea typeface="宋体" charset="-122"/>
              <a:cs typeface="Times New Roman" panose="02020603050405020304" pitchFamily="18" charset="0"/>
            </a:endParaRPr>
          </a:p>
          <a:p>
            <a:pPr eaLnBrk="1" hangingPunct="1"/>
            <a:endParaRPr lang="en-US" altLang="zh-CN" dirty="0" smtClean="0">
              <a:latin typeface="Times New Roman" panose="02020603050405020304" pitchFamily="18" charset="0"/>
              <a:ea typeface="宋体" charset="-122"/>
              <a:cs typeface="Times New Roman" panose="02020603050405020304" pitchFamily="18" charset="0"/>
            </a:endParaRPr>
          </a:p>
          <a:p>
            <a:pPr eaLnBrk="1" hangingPunct="1"/>
            <a:r>
              <a:rPr lang="en-US" altLang="zh-CN" dirty="0" smtClean="0">
                <a:latin typeface="Times New Roman" panose="02020603050405020304" pitchFamily="18" charset="0"/>
                <a:ea typeface="宋体" charset="-122"/>
                <a:cs typeface="Times New Roman" panose="02020603050405020304" pitchFamily="18" charset="0"/>
              </a:rPr>
              <a:t>Least squares estimation of y given variable x is:</a:t>
            </a:r>
          </a:p>
          <a:p>
            <a:pPr eaLnBrk="1" hangingPunct="1"/>
            <a:endParaRPr lang="zh-CN" altLang="en-US" dirty="0" smtClean="0">
              <a:latin typeface="Times New Roman" panose="02020603050405020304" pitchFamily="18" charset="0"/>
              <a:ea typeface="宋体" charset="-122"/>
              <a:cs typeface="Times New Roman" panose="02020603050405020304" pitchFamily="18" charset="0"/>
            </a:endParaRPr>
          </a:p>
        </p:txBody>
      </p:sp>
      <p:pic>
        <p:nvPicPr>
          <p:cNvPr id="50181" name="Picture 4"/>
          <p:cNvPicPr>
            <a:picLocks noChangeAspect="1" noChangeArrowheads="1"/>
          </p:cNvPicPr>
          <p:nvPr/>
        </p:nvPicPr>
        <p:blipFill>
          <a:blip r:embed="rId2"/>
          <a:srcRect/>
          <a:stretch>
            <a:fillRect/>
          </a:stretch>
        </p:blipFill>
        <p:spPr bwMode="auto">
          <a:xfrm>
            <a:off x="603504" y="3617913"/>
            <a:ext cx="7127875" cy="3049587"/>
          </a:xfrm>
          <a:prstGeom prst="rect">
            <a:avLst/>
          </a:prstGeom>
          <a:noFill/>
          <a:ln w="9525">
            <a:solidFill>
              <a:schemeClr val="tx1"/>
            </a:solidFill>
            <a:miter lim="800000"/>
            <a:headEnd/>
            <a:tailEnd/>
          </a:ln>
          <a:effectLst/>
        </p:spPr>
      </p:pic>
      <p:pic>
        <p:nvPicPr>
          <p:cNvPr id="50182" name="Picture 5"/>
          <p:cNvPicPr>
            <a:picLocks noChangeAspect="1" noChangeArrowheads="1"/>
          </p:cNvPicPr>
          <p:nvPr/>
        </p:nvPicPr>
        <p:blipFill>
          <a:blip r:embed="rId3"/>
          <a:srcRect/>
          <a:stretch>
            <a:fillRect/>
          </a:stretch>
        </p:blipFill>
        <p:spPr bwMode="auto">
          <a:xfrm>
            <a:off x="1763713" y="1484313"/>
            <a:ext cx="2438400" cy="417512"/>
          </a:xfrm>
          <a:prstGeom prst="rect">
            <a:avLst/>
          </a:prstGeom>
          <a:noFill/>
          <a:ln w="9525">
            <a:solidFill>
              <a:schemeClr val="tx1"/>
            </a:solidFill>
            <a:miter lim="800000"/>
            <a:headEnd/>
            <a:tailEnd/>
          </a:ln>
          <a:effectLst/>
        </p:spPr>
      </p:pic>
      <p:pic>
        <p:nvPicPr>
          <p:cNvPr id="50183" name="Picture 6"/>
          <p:cNvPicPr>
            <a:picLocks noChangeAspect="1" noChangeArrowheads="1"/>
          </p:cNvPicPr>
          <p:nvPr/>
        </p:nvPicPr>
        <p:blipFill>
          <a:blip r:embed="rId4"/>
          <a:srcRect/>
          <a:stretch>
            <a:fillRect/>
          </a:stretch>
        </p:blipFill>
        <p:spPr bwMode="auto">
          <a:xfrm>
            <a:off x="5562599" y="5885061"/>
            <a:ext cx="2819400" cy="914400"/>
          </a:xfrm>
          <a:prstGeom prst="rect">
            <a:avLst/>
          </a:prstGeom>
          <a:noFill/>
          <a:ln w="9525">
            <a:solidFill>
              <a:schemeClr val="tx1"/>
            </a:solidFill>
            <a:miter lim="800000"/>
            <a:headEnd/>
            <a:tailEnd/>
          </a:ln>
          <a:effectLst/>
        </p:spPr>
      </p:pic>
      <p:sp>
        <p:nvSpPr>
          <p:cNvPr id="2" name="矩形 1"/>
          <p:cNvSpPr/>
          <p:nvPr/>
        </p:nvSpPr>
        <p:spPr>
          <a:xfrm>
            <a:off x="275526" y="2134773"/>
            <a:ext cx="7783830" cy="978729"/>
          </a:xfrm>
          <a:prstGeom prst="rect">
            <a:avLst/>
          </a:prstGeom>
          <a:solidFill>
            <a:srgbClr val="CCFF99"/>
          </a:solidFill>
        </p:spPr>
        <p:txBody>
          <a:bodyPr wrap="square">
            <a:spAutoFit/>
          </a:bodyPr>
          <a:lstStyle/>
          <a:p>
            <a:pPr lvl="2">
              <a:lnSpc>
                <a:spcPct val="120000"/>
              </a:lnSpc>
              <a:buSzPct val="100000"/>
              <a:defRPr/>
            </a:pPr>
            <a:r>
              <a:rPr lang="zh-CN" altLang="en-US" sz="2400" dirty="0" smtClean="0">
                <a:latin typeface="楷体" panose="02010609060101010101" pitchFamily="49" charset="-122"/>
                <a:ea typeface="楷体" panose="02010609060101010101" pitchFamily="49" charset="-122"/>
                <a:cs typeface="Calibri" panose="020F0502020204030204" charset="0"/>
              </a:rPr>
              <a:t>两</a:t>
            </a:r>
            <a:r>
              <a:rPr lang="zh-CN" altLang="en-US" sz="2400" dirty="0">
                <a:latin typeface="楷体" panose="02010609060101010101" pitchFamily="49" charset="-122"/>
                <a:ea typeface="楷体" panose="02010609060101010101" pitchFamily="49" charset="-122"/>
                <a:cs typeface="Calibri" panose="020F0502020204030204" charset="0"/>
              </a:rPr>
              <a:t>个回归系数</a:t>
            </a:r>
            <a:r>
              <a:rPr lang="zh-CN" altLang="en-US" sz="2400" dirty="0" smtClean="0">
                <a:latin typeface="楷体" panose="02010609060101010101" pitchFamily="49" charset="-122"/>
                <a:ea typeface="楷体" panose="02010609060101010101" pitchFamily="49" charset="-122"/>
                <a:cs typeface="Calibri" panose="020F0502020204030204" charset="0"/>
              </a:rPr>
              <a:t>，</a:t>
            </a:r>
            <a:r>
              <a:rPr lang="en-US" altLang="zh-CN" sz="2400" i="1" dirty="0" smtClean="0">
                <a:solidFill>
                  <a:srgbClr val="0000FF"/>
                </a:solidFill>
                <a:latin typeface="楷体" panose="02010609060101010101" pitchFamily="49" charset="-122"/>
                <a:ea typeface="楷体" panose="02010609060101010101" pitchFamily="49" charset="-122"/>
                <a:cs typeface="Calibri" panose="020F0502020204030204" charset="0"/>
              </a:rPr>
              <a:t>α</a:t>
            </a:r>
            <a:r>
              <a:rPr lang="zh-CN" altLang="en-US" sz="2400" dirty="0" smtClean="0">
                <a:latin typeface="楷体" panose="02010609060101010101" pitchFamily="49" charset="-122"/>
                <a:ea typeface="楷体" panose="02010609060101010101" pitchFamily="49" charset="-122"/>
                <a:cs typeface="Calibri" panose="020F0502020204030204" charset="0"/>
              </a:rPr>
              <a:t>和</a:t>
            </a:r>
            <a:r>
              <a:rPr lang="el-GR" altLang="zh-CN" sz="2400" i="1" dirty="0">
                <a:solidFill>
                  <a:srgbClr val="0000FF"/>
                </a:solidFill>
                <a:latin typeface="楷体" panose="02010609060101010101" pitchFamily="49" charset="-122"/>
                <a:ea typeface="楷体" panose="02010609060101010101" pitchFamily="49" charset="-122"/>
                <a:cs typeface="Calibri" panose="020F0502020204030204" charset="0"/>
              </a:rPr>
              <a:t>β </a:t>
            </a:r>
            <a:r>
              <a:rPr lang="zh-CN" altLang="en-US" sz="2400" dirty="0" smtClean="0">
                <a:latin typeface="楷体" panose="02010609060101010101" pitchFamily="49" charset="-122"/>
                <a:ea typeface="楷体" panose="02010609060101010101" pitchFamily="49" charset="-122"/>
                <a:cs typeface="Calibri" panose="020F0502020204030204" charset="0"/>
              </a:rPr>
              <a:t>，</a:t>
            </a:r>
            <a:r>
              <a:rPr lang="zh-CN" altLang="en-US" sz="2400" dirty="0">
                <a:latin typeface="楷体" panose="02010609060101010101" pitchFamily="49" charset="-122"/>
                <a:ea typeface="楷体" panose="02010609060101010101" pitchFamily="49" charset="-122"/>
                <a:cs typeface="Calibri" panose="020F0502020204030204" charset="0"/>
              </a:rPr>
              <a:t>由手头数据来进行估算</a:t>
            </a:r>
          </a:p>
          <a:p>
            <a:pPr lvl="2">
              <a:lnSpc>
                <a:spcPct val="120000"/>
              </a:lnSpc>
              <a:buSzPct val="100000"/>
              <a:defRPr/>
            </a:pPr>
            <a:r>
              <a:rPr lang="zh-CN" altLang="en-US" sz="2400" dirty="0">
                <a:latin typeface="楷体" panose="02010609060101010101" pitchFamily="49" charset="-122"/>
                <a:ea typeface="楷体" panose="02010609060101010101" pitchFamily="49" charset="-122"/>
                <a:cs typeface="Calibri" panose="020F0502020204030204" charset="0"/>
              </a:rPr>
              <a:t>通常适用</a:t>
            </a:r>
            <a:r>
              <a:rPr lang="zh-CN" altLang="en-US" sz="2400" dirty="0">
                <a:solidFill>
                  <a:srgbClr val="0000FF"/>
                </a:solidFill>
                <a:latin typeface="楷体" panose="02010609060101010101" pitchFamily="49" charset="-122"/>
                <a:ea typeface="楷体" panose="02010609060101010101" pitchFamily="49" charset="-122"/>
                <a:cs typeface="Calibri" panose="020F0502020204030204" charset="0"/>
              </a:rPr>
              <a:t>最小二乘法</a:t>
            </a:r>
            <a:r>
              <a:rPr lang="zh-CN" altLang="en-US" sz="2400" dirty="0">
                <a:latin typeface="楷体" panose="02010609060101010101" pitchFamily="49" charset="-122"/>
                <a:ea typeface="楷体" panose="02010609060101010101" pitchFamily="49" charset="-122"/>
                <a:cs typeface="Calibri" panose="020F0502020204030204" charset="0"/>
              </a:rPr>
              <a:t>来确定这条直线</a:t>
            </a:r>
          </a:p>
        </p:txBody>
      </p:sp>
    </p:spTree>
    <p:extLst>
      <p:ext uri="{BB962C8B-B14F-4D97-AF65-F5344CB8AC3E}">
        <p14:creationId xmlns:p14="http://schemas.microsoft.com/office/powerpoint/2010/main" val="328717226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miter lim="800000"/>
            <a:headEnd/>
            <a:tailEnd/>
          </a:ln>
        </p:spPr>
        <p:txBody>
          <a:bodyPr/>
          <a:lstStyle/>
          <a:p>
            <a:fld id="{C0B6319A-9DD2-40F7-84F7-D96FB6B5B730}" type="slidenum">
              <a:rPr lang="zh-CN" altLang="en-US">
                <a:ea typeface="宋体" charset="-122"/>
              </a:rPr>
              <a:pPr/>
              <a:t>91</a:t>
            </a:fld>
            <a:endParaRPr lang="en-US" altLang="zh-CN">
              <a:ea typeface="宋体" charset="-122"/>
            </a:endParaRPr>
          </a:p>
        </p:txBody>
      </p:sp>
      <p:sp>
        <p:nvSpPr>
          <p:cNvPr id="51203" name="Rectangle 2"/>
          <p:cNvSpPr>
            <a:spLocks noGrp="1" noChangeArrowheads="1"/>
          </p:cNvSpPr>
          <p:nvPr>
            <p:ph type="title"/>
          </p:nvPr>
        </p:nvSpPr>
        <p:spPr>
          <a:xfrm>
            <a:off x="146304" y="88106"/>
            <a:ext cx="7772400" cy="639763"/>
          </a:xfrm>
        </p:spPr>
        <p:txBody>
          <a:bodyPr/>
          <a:lstStyle/>
          <a:p>
            <a:pPr eaLnBrk="1" hangingPunct="1"/>
            <a:r>
              <a:rPr lang="zh-CN" altLang="en-US" sz="3200" dirty="0" smtClean="0">
                <a:ea typeface="宋体" charset="-122"/>
              </a:rPr>
              <a:t>多元线性回归</a:t>
            </a:r>
          </a:p>
        </p:txBody>
      </p:sp>
      <p:sp>
        <p:nvSpPr>
          <p:cNvPr id="51204" name="Rectangle 3"/>
          <p:cNvSpPr>
            <a:spLocks noGrp="1" noChangeArrowheads="1"/>
          </p:cNvSpPr>
          <p:nvPr>
            <p:ph type="body" idx="1"/>
          </p:nvPr>
        </p:nvSpPr>
        <p:spPr>
          <a:xfrm>
            <a:off x="449262" y="1096566"/>
            <a:ext cx="6199188" cy="1485900"/>
          </a:xfrm>
        </p:spPr>
        <p:txBody>
          <a:bodyPr/>
          <a:lstStyle/>
          <a:p>
            <a:pPr eaLnBrk="1" hangingPunct="1"/>
            <a:r>
              <a:rPr lang="zh-CN" altLang="en-US" sz="2800" b="1" dirty="0" smtClean="0">
                <a:latin typeface="Times New Roman" panose="02020603050405020304" pitchFamily="18" charset="0"/>
                <a:ea typeface="宋体" charset="-122"/>
                <a:cs typeface="Times New Roman" panose="02020603050405020304" pitchFamily="18" charset="0"/>
              </a:rPr>
              <a:t>响应变量</a:t>
            </a:r>
            <a:r>
              <a:rPr lang="en-US" altLang="zh-CN" sz="2800" b="1" dirty="0" smtClean="0">
                <a:latin typeface="Times New Roman" panose="02020603050405020304" pitchFamily="18" charset="0"/>
                <a:ea typeface="宋体" charset="-122"/>
                <a:cs typeface="Times New Roman" panose="02020603050405020304" pitchFamily="18" charset="0"/>
              </a:rPr>
              <a:t>: w</a:t>
            </a:r>
            <a:r>
              <a:rPr lang="zh-CN" altLang="en-US" sz="2800" b="1" dirty="0" smtClean="0">
                <a:latin typeface="Times New Roman" panose="02020603050405020304" pitchFamily="18" charset="0"/>
                <a:ea typeface="宋体" charset="-122"/>
                <a:cs typeface="Times New Roman" panose="02020603050405020304" pitchFamily="18" charset="0"/>
              </a:rPr>
              <a:t>，自变量</a:t>
            </a:r>
            <a:r>
              <a:rPr lang="en-US" altLang="zh-CN" sz="2800" b="1" dirty="0" smtClean="0">
                <a:latin typeface="Times New Roman" panose="02020603050405020304" pitchFamily="18" charset="0"/>
                <a:ea typeface="宋体" charset="-122"/>
                <a:cs typeface="Times New Roman" panose="02020603050405020304" pitchFamily="18" charset="0"/>
              </a:rPr>
              <a:t>: A1,A2,…,</a:t>
            </a:r>
            <a:r>
              <a:rPr lang="en-US" altLang="zh-CN" sz="2800" b="1" dirty="0" err="1" smtClean="0">
                <a:latin typeface="Times New Roman" panose="02020603050405020304" pitchFamily="18" charset="0"/>
                <a:ea typeface="宋体" charset="-122"/>
                <a:cs typeface="Times New Roman" panose="02020603050405020304" pitchFamily="18" charset="0"/>
              </a:rPr>
              <a:t>Ak</a:t>
            </a:r>
            <a:r>
              <a:rPr lang="en-US" altLang="zh-CN" sz="2800" b="1" dirty="0" smtClean="0">
                <a:latin typeface="Times New Roman" panose="02020603050405020304" pitchFamily="18" charset="0"/>
                <a:ea typeface="宋体" charset="-122"/>
                <a:cs typeface="Times New Roman" panose="02020603050405020304" pitchFamily="18" charset="0"/>
              </a:rPr>
              <a:t>.</a:t>
            </a:r>
          </a:p>
          <a:p>
            <a:pPr eaLnBrk="1" hangingPunct="1"/>
            <a:r>
              <a:rPr lang="en-US" altLang="zh-CN" sz="2800" b="1" dirty="0" smtClean="0">
                <a:latin typeface="Times New Roman" panose="02020603050405020304" pitchFamily="18" charset="0"/>
                <a:ea typeface="宋体" charset="-122"/>
                <a:cs typeface="Times New Roman" panose="02020603050405020304" pitchFamily="18" charset="0"/>
              </a:rPr>
              <a:t>“5” </a:t>
            </a:r>
            <a:r>
              <a:rPr lang="zh-CN" altLang="en-US" sz="2800" b="1" dirty="0" smtClean="0">
                <a:latin typeface="Times New Roman" panose="02020603050405020304" pitchFamily="18" charset="0"/>
                <a:ea typeface="宋体" charset="-122"/>
                <a:cs typeface="Times New Roman" panose="02020603050405020304" pitchFamily="18" charset="0"/>
              </a:rPr>
              <a:t>样本数目</a:t>
            </a:r>
            <a:endParaRPr lang="en-US" altLang="zh-CN" sz="2800" b="1" dirty="0" smtClean="0">
              <a:latin typeface="Times New Roman" panose="02020603050405020304" pitchFamily="18" charset="0"/>
              <a:ea typeface="宋体" charset="-122"/>
              <a:cs typeface="Times New Roman" panose="02020603050405020304" pitchFamily="18" charset="0"/>
            </a:endParaRPr>
          </a:p>
        </p:txBody>
      </p:sp>
      <p:graphicFrame>
        <p:nvGraphicFramePr>
          <p:cNvPr id="51205" name="Object 4"/>
          <p:cNvGraphicFramePr>
            <a:graphicFrameLocks noChangeAspect="1"/>
          </p:cNvGraphicFramePr>
          <p:nvPr/>
        </p:nvGraphicFramePr>
        <p:xfrm>
          <a:off x="395288" y="2349500"/>
          <a:ext cx="4675187" cy="579438"/>
        </p:xfrm>
        <a:graphic>
          <a:graphicData uri="http://schemas.openxmlformats.org/presentationml/2006/ole">
            <mc:AlternateContent xmlns:mc="http://schemas.openxmlformats.org/markup-compatibility/2006">
              <mc:Choice xmlns:v="urn:schemas-microsoft-com:vml" Requires="v">
                <p:oleObj spid="_x0000_s361543" name="公式" r:id="rId3" imgW="1434477" imgH="177723" progId="Equation.3">
                  <p:embed/>
                </p:oleObj>
              </mc:Choice>
              <mc:Fallback>
                <p:oleObj name="公式" r:id="rId3" imgW="1434477" imgH="17772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349500"/>
                        <a:ext cx="4675187"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206" name="Picture 8"/>
          <p:cNvPicPr>
            <a:picLocks noChangeAspect="1" noChangeArrowheads="1"/>
          </p:cNvPicPr>
          <p:nvPr/>
        </p:nvPicPr>
        <p:blipFill>
          <a:blip r:embed="rId5"/>
          <a:srcRect/>
          <a:stretch>
            <a:fillRect/>
          </a:stretch>
        </p:blipFill>
        <p:spPr bwMode="auto">
          <a:xfrm>
            <a:off x="5219700" y="1916113"/>
            <a:ext cx="2819400" cy="2252662"/>
          </a:xfrm>
          <a:prstGeom prst="rect">
            <a:avLst/>
          </a:prstGeom>
          <a:noFill/>
          <a:ln w="9525">
            <a:solidFill>
              <a:schemeClr val="tx1"/>
            </a:solidFill>
            <a:miter lim="800000"/>
            <a:headEnd/>
            <a:tailEnd/>
          </a:ln>
          <a:effectLst/>
        </p:spPr>
      </p:pic>
      <p:pic>
        <p:nvPicPr>
          <p:cNvPr id="51207" name="Picture 9"/>
          <p:cNvPicPr>
            <a:picLocks noChangeAspect="1" noChangeArrowheads="1"/>
          </p:cNvPicPr>
          <p:nvPr/>
        </p:nvPicPr>
        <p:blipFill>
          <a:blip r:embed="rId6"/>
          <a:srcRect/>
          <a:stretch>
            <a:fillRect/>
          </a:stretch>
        </p:blipFill>
        <p:spPr bwMode="auto">
          <a:xfrm>
            <a:off x="250825" y="3284538"/>
            <a:ext cx="3962400" cy="2908300"/>
          </a:xfrm>
          <a:prstGeom prst="rect">
            <a:avLst/>
          </a:prstGeom>
          <a:noFill/>
          <a:ln w="9525">
            <a:noFill/>
            <a:miter lim="800000"/>
            <a:headEnd/>
            <a:tailEnd/>
          </a:ln>
          <a:effectLst/>
        </p:spPr>
      </p:pic>
      <p:pic>
        <p:nvPicPr>
          <p:cNvPr id="51208" name="Picture 10"/>
          <p:cNvPicPr>
            <a:picLocks noChangeAspect="1" noChangeArrowheads="1"/>
          </p:cNvPicPr>
          <p:nvPr/>
        </p:nvPicPr>
        <p:blipFill>
          <a:blip r:embed="rId7"/>
          <a:srcRect/>
          <a:stretch>
            <a:fillRect/>
          </a:stretch>
        </p:blipFill>
        <p:spPr bwMode="auto">
          <a:xfrm>
            <a:off x="4643438" y="4437063"/>
            <a:ext cx="4010025" cy="2087562"/>
          </a:xfrm>
          <a:prstGeom prst="rect">
            <a:avLst/>
          </a:prstGeom>
          <a:noFill/>
          <a:ln w="9525">
            <a:solidFill>
              <a:schemeClr val="tx1"/>
            </a:solidFill>
            <a:miter lim="800000"/>
            <a:headEnd/>
            <a:tailEnd/>
          </a:ln>
          <a:effectLst/>
        </p:spPr>
      </p:pic>
      <p:sp>
        <p:nvSpPr>
          <p:cNvPr id="2" name="矩形 1"/>
          <p:cNvSpPr/>
          <p:nvPr/>
        </p:nvSpPr>
        <p:spPr>
          <a:xfrm>
            <a:off x="751333" y="1681996"/>
            <a:ext cx="6046342" cy="553998"/>
          </a:xfrm>
          <a:prstGeom prst="rect">
            <a:avLst/>
          </a:prstGeom>
          <a:solidFill>
            <a:srgbClr val="CCFF99"/>
          </a:solidFill>
        </p:spPr>
        <p:txBody>
          <a:bodyPr wrap="square">
            <a:spAutoFit/>
          </a:bodyPr>
          <a:lstStyle/>
          <a:p>
            <a:pPr lvl="2">
              <a:lnSpc>
                <a:spcPct val="125000"/>
              </a:lnSpc>
              <a:spcBef>
                <a:spcPts val="600"/>
              </a:spcBef>
              <a:spcAft>
                <a:spcPts val="600"/>
              </a:spcAft>
              <a:buSzPct val="100000"/>
              <a:defRPr/>
            </a:pPr>
            <a:r>
              <a:rPr lang="zh-CN" altLang="en-US" sz="2400" dirty="0">
                <a:latin typeface="楷体" panose="02010609060101010101" pitchFamily="49" charset="-122"/>
                <a:ea typeface="楷体" panose="02010609060101010101" pitchFamily="49" charset="-122"/>
                <a:cs typeface="Calibri" panose="020F0502020204030204" charset="0"/>
              </a:rPr>
              <a:t>多元回归可以拟合多种非线性</a:t>
            </a:r>
            <a:r>
              <a:rPr lang="zh-CN" altLang="en-US" sz="2400" dirty="0" smtClean="0">
                <a:latin typeface="楷体" panose="02010609060101010101" pitchFamily="49" charset="-122"/>
                <a:ea typeface="楷体" panose="02010609060101010101" pitchFamily="49" charset="-122"/>
                <a:cs typeface="Calibri" panose="020F0502020204030204" charset="0"/>
              </a:rPr>
              <a:t>函数</a:t>
            </a:r>
            <a:endParaRPr lang="zh-CN" altLang="en-US" sz="2400" dirty="0">
              <a:latin typeface="楷体" panose="02010609060101010101" pitchFamily="49" charset="-122"/>
              <a:ea typeface="楷体" panose="02010609060101010101" pitchFamily="49" charset="-122"/>
              <a:cs typeface="Calibri" panose="020F0502020204030204" charset="0"/>
            </a:endParaRPr>
          </a:p>
        </p:txBody>
      </p:sp>
    </p:spTree>
    <p:extLst>
      <p:ext uri="{BB962C8B-B14F-4D97-AF65-F5344CB8AC3E}">
        <p14:creationId xmlns:p14="http://schemas.microsoft.com/office/powerpoint/2010/main" val="107945419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069382" y="2286000"/>
            <a:ext cx="7581577" cy="3339885"/>
          </a:xfrm>
        </p:spPr>
        <p:txBody>
          <a:bodyPr/>
          <a:lstStyle/>
          <a:p>
            <a:r>
              <a:rPr lang="zh-CN" altLang="en-US" sz="2800" b="1" dirty="0" smtClean="0">
                <a:effectLst>
                  <a:outerShdw blurRad="38100" dist="38100" dir="2700000" algn="tl">
                    <a:srgbClr val="000000">
                      <a:alpha val="43137"/>
                    </a:srgbClr>
                  </a:outerShdw>
                </a:effectLst>
                <a:ea typeface="SimSun" pitchFamily="2" charset="-122"/>
              </a:rPr>
              <a:t>直方图 </a:t>
            </a:r>
            <a:r>
              <a:rPr lang="en-US" altLang="zh-CN" sz="2800" b="1" dirty="0">
                <a:effectLst>
                  <a:outerShdw blurRad="38100" dist="38100" dir="2700000" algn="tl">
                    <a:srgbClr val="000000">
                      <a:alpha val="43137"/>
                    </a:srgbClr>
                  </a:outerShdw>
                </a:effectLst>
                <a:ea typeface="SimSun" pitchFamily="2" charset="-122"/>
              </a:rPr>
              <a:t>Histograms</a:t>
            </a:r>
            <a:r>
              <a:rPr lang="zh-CN" altLang="en-US" sz="2800" b="1" dirty="0" smtClean="0">
                <a:effectLst>
                  <a:outerShdw blurRad="38100" dist="38100" dir="2700000" algn="tl">
                    <a:srgbClr val="000000">
                      <a:alpha val="43137"/>
                    </a:srgbClr>
                  </a:outerShdw>
                </a:effectLst>
                <a:ea typeface="SimSun" pitchFamily="2" charset="-122"/>
              </a:rPr>
              <a:t> </a:t>
            </a:r>
            <a:endParaRPr lang="en-US" altLang="zh-CN" sz="2800" b="1" dirty="0" smtClean="0">
              <a:effectLst>
                <a:outerShdw blurRad="38100" dist="38100" dir="2700000" algn="tl">
                  <a:srgbClr val="000000">
                    <a:alpha val="43137"/>
                  </a:srgbClr>
                </a:outerShdw>
              </a:effectLst>
              <a:ea typeface="SimSun" pitchFamily="2" charset="-122"/>
            </a:endParaRPr>
          </a:p>
          <a:p>
            <a:r>
              <a:rPr lang="zh-CN" altLang="en-US" sz="2800" b="1" dirty="0" smtClean="0">
                <a:effectLst>
                  <a:outerShdw blurRad="38100" dist="38100" dir="2700000" algn="tl">
                    <a:srgbClr val="000000">
                      <a:alpha val="43137"/>
                    </a:srgbClr>
                  </a:outerShdw>
                </a:effectLst>
                <a:ea typeface="SimSun" pitchFamily="2" charset="-122"/>
              </a:rPr>
              <a:t>聚集 </a:t>
            </a:r>
            <a:r>
              <a:rPr lang="en-US" altLang="zh-CN" sz="2800" b="1" dirty="0" smtClean="0">
                <a:effectLst>
                  <a:outerShdw blurRad="38100" dist="38100" dir="2700000" algn="tl">
                    <a:srgbClr val="000000">
                      <a:alpha val="43137"/>
                    </a:srgbClr>
                  </a:outerShdw>
                </a:effectLst>
                <a:ea typeface="SimSun" pitchFamily="2" charset="-122"/>
              </a:rPr>
              <a:t>Aggregation</a:t>
            </a:r>
            <a:endParaRPr lang="en-US" altLang="zh-CN" sz="2800" b="1" dirty="0">
              <a:effectLst>
                <a:outerShdw blurRad="38100" dist="38100" dir="2700000" algn="tl">
                  <a:srgbClr val="000000">
                    <a:alpha val="43137"/>
                  </a:srgbClr>
                </a:outerShdw>
              </a:effectLst>
              <a:ea typeface="SimSun" pitchFamily="2" charset="-122"/>
            </a:endParaRPr>
          </a:p>
          <a:p>
            <a:r>
              <a:rPr lang="zh-CN" altLang="en-US" sz="2800" b="1" dirty="0" smtClean="0">
                <a:effectLst>
                  <a:outerShdw blurRad="38100" dist="38100" dir="2700000" algn="tl">
                    <a:srgbClr val="000000">
                      <a:alpha val="43137"/>
                    </a:srgbClr>
                  </a:outerShdw>
                </a:effectLst>
                <a:ea typeface="SimSun" pitchFamily="2" charset="-122"/>
              </a:rPr>
              <a:t>抽样 </a:t>
            </a:r>
            <a:r>
              <a:rPr lang="en-US" altLang="zh-CN" sz="2800" b="1" dirty="0" smtClean="0">
                <a:effectLst>
                  <a:outerShdw blurRad="38100" dist="38100" dir="2700000" algn="tl">
                    <a:srgbClr val="000000">
                      <a:alpha val="43137"/>
                    </a:srgbClr>
                  </a:outerShdw>
                </a:effectLst>
                <a:ea typeface="SimSun" pitchFamily="2" charset="-122"/>
              </a:rPr>
              <a:t>Sampling</a:t>
            </a:r>
            <a:endParaRPr lang="en-US" altLang="zh-CN" sz="2800" b="1" dirty="0">
              <a:effectLst>
                <a:outerShdw blurRad="38100" dist="38100" dir="2700000" algn="tl">
                  <a:srgbClr val="000000">
                    <a:alpha val="43137"/>
                  </a:srgbClr>
                </a:outerShdw>
              </a:effectLst>
              <a:ea typeface="SimSun" pitchFamily="2" charset="-122"/>
            </a:endParaRPr>
          </a:p>
          <a:p>
            <a:endParaRPr lang="en-US" altLang="zh-CN" sz="2800" b="1" dirty="0">
              <a:effectLst>
                <a:outerShdw blurRad="38100" dist="38100" dir="2700000" algn="tl">
                  <a:srgbClr val="000000">
                    <a:alpha val="43137"/>
                  </a:srgbClr>
                </a:outerShdw>
              </a:effectLst>
              <a:ea typeface="SimSun" pitchFamily="2" charset="-122"/>
            </a:endParaRPr>
          </a:p>
          <a:p>
            <a:endParaRPr lang="en-US" altLang="zh-CN" sz="2800" b="1" dirty="0">
              <a:effectLst>
                <a:outerShdw blurRad="38100" dist="38100" dir="2700000" algn="tl">
                  <a:srgbClr val="000000">
                    <a:alpha val="43137"/>
                  </a:srgbClr>
                </a:outerShdw>
              </a:effectLst>
              <a:ea typeface="SimSun" pitchFamily="2" charset="-122"/>
            </a:endParaRPr>
          </a:p>
          <a:p>
            <a:endParaRPr lang="zh-CN" altLang="en-US" b="1" dirty="0">
              <a:effectLst>
                <a:outerShdw blurRad="38100" dist="38100" dir="2700000" algn="tl">
                  <a:srgbClr val="000000">
                    <a:alpha val="43137"/>
                  </a:srgbClr>
                </a:outerShdw>
              </a:effectLst>
            </a:endParaRPr>
          </a:p>
        </p:txBody>
      </p:sp>
      <p:sp>
        <p:nvSpPr>
          <p:cNvPr id="5" name="Rectangle 2"/>
          <p:cNvSpPr txBox="1">
            <a:spLocks noChangeArrowheads="1"/>
          </p:cNvSpPr>
          <p:nvPr/>
        </p:nvSpPr>
        <p:spPr bwMode="auto">
          <a:xfrm>
            <a:off x="629512" y="1125538"/>
            <a:ext cx="7391400" cy="838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itchFamily="18" charset="0"/>
              </a:defRPr>
            </a:lvl2pPr>
            <a:lvl3pPr algn="l" rtl="0" eaLnBrk="0" fontAlgn="base" hangingPunct="0">
              <a:spcBef>
                <a:spcPct val="0"/>
              </a:spcBef>
              <a:spcAft>
                <a:spcPct val="0"/>
              </a:spcAft>
              <a:defRPr sz="3600" b="1">
                <a:solidFill>
                  <a:schemeClr val="tx2"/>
                </a:solidFill>
                <a:latin typeface="Times New Roman" pitchFamily="18" charset="0"/>
              </a:defRPr>
            </a:lvl3pPr>
            <a:lvl4pPr algn="l" rtl="0" eaLnBrk="0" fontAlgn="base" hangingPunct="0">
              <a:spcBef>
                <a:spcPct val="0"/>
              </a:spcBef>
              <a:spcAft>
                <a:spcPct val="0"/>
              </a:spcAft>
              <a:defRPr sz="3600" b="1">
                <a:solidFill>
                  <a:schemeClr val="tx2"/>
                </a:solidFill>
                <a:latin typeface="Times New Roman" pitchFamily="18" charset="0"/>
              </a:defRPr>
            </a:lvl4pPr>
            <a:lvl5pPr algn="l" rtl="0" eaLnBrk="0" fontAlgn="base" hangingPunct="0">
              <a:spcBef>
                <a:spcPct val="0"/>
              </a:spcBef>
              <a:spcAft>
                <a:spcPct val="0"/>
              </a:spcAft>
              <a:defRPr sz="3600" b="1">
                <a:solidFill>
                  <a:schemeClr val="tx2"/>
                </a:solidFill>
                <a:latin typeface="Times New Roman" pitchFamily="18" charset="0"/>
              </a:defRPr>
            </a:lvl5pPr>
            <a:lvl6pPr marL="457200" algn="l" rtl="0" fontAlgn="base">
              <a:spcBef>
                <a:spcPct val="0"/>
              </a:spcBef>
              <a:spcAft>
                <a:spcPct val="0"/>
              </a:spcAft>
              <a:defRPr sz="3600" b="1">
                <a:solidFill>
                  <a:schemeClr val="tx2"/>
                </a:solidFill>
                <a:latin typeface="Times New Roman" pitchFamily="18" charset="0"/>
              </a:defRPr>
            </a:lvl6pPr>
            <a:lvl7pPr marL="914400" algn="l" rtl="0" fontAlgn="base">
              <a:spcBef>
                <a:spcPct val="0"/>
              </a:spcBef>
              <a:spcAft>
                <a:spcPct val="0"/>
              </a:spcAft>
              <a:defRPr sz="3600" b="1">
                <a:solidFill>
                  <a:schemeClr val="tx2"/>
                </a:solidFill>
                <a:latin typeface="Times New Roman" pitchFamily="18" charset="0"/>
              </a:defRPr>
            </a:lvl7pPr>
            <a:lvl8pPr marL="1371600" algn="l" rtl="0" fontAlgn="base">
              <a:spcBef>
                <a:spcPct val="0"/>
              </a:spcBef>
              <a:spcAft>
                <a:spcPct val="0"/>
              </a:spcAft>
              <a:defRPr sz="3600" b="1">
                <a:solidFill>
                  <a:schemeClr val="tx2"/>
                </a:solidFill>
                <a:latin typeface="Times New Roman" pitchFamily="18" charset="0"/>
              </a:defRPr>
            </a:lvl8pPr>
            <a:lvl9pPr marL="1828800" algn="l" rtl="0" fontAlgn="base">
              <a:spcBef>
                <a:spcPct val="0"/>
              </a:spcBef>
              <a:spcAft>
                <a:spcPct val="0"/>
              </a:spcAft>
              <a:defRPr sz="3600" b="1">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kern="0" dirty="0" smtClean="0">
                <a:solidFill>
                  <a:srgbClr val="333399"/>
                </a:solidFill>
                <a:latin typeface="宋体" panose="02010600030101010101" pitchFamily="2" charset="-122"/>
                <a:ea typeface="宋体" panose="02010600030101010101" pitchFamily="2" charset="-122"/>
              </a:rPr>
              <a:t>② </a:t>
            </a:r>
            <a:r>
              <a:rPr lang="zh-CN" altLang="en-US" kern="0" dirty="0">
                <a:solidFill>
                  <a:srgbClr val="333399"/>
                </a:solidFill>
                <a:latin typeface="宋体" panose="02010600030101010101" pitchFamily="2" charset="-122"/>
                <a:ea typeface="宋体" panose="02010600030101010101" pitchFamily="2" charset="-122"/>
              </a:rPr>
              <a:t>非</a:t>
            </a:r>
            <a:r>
              <a:rPr kumimoji="0" lang="zh-CN" altLang="en-US" sz="3600" b="1" i="0" u="none" strike="noStrike" kern="0" cap="none" spc="0" normalizeH="0" baseline="0" noProof="0" dirty="0" smtClean="0">
                <a:ln>
                  <a:noFill/>
                </a:ln>
                <a:solidFill>
                  <a:srgbClr val="333399"/>
                </a:solidFill>
                <a:effectLst/>
                <a:uLnTx/>
                <a:uFillTx/>
                <a:latin typeface="Times New Roman"/>
              </a:rPr>
              <a:t>参数方法</a:t>
            </a:r>
            <a:endParaRPr kumimoji="0" lang="en-US" altLang="zh-CN" sz="3600" b="1" i="0" u="none" strike="noStrike" kern="0" cap="none" spc="0" normalizeH="0" baseline="0" noProof="0" dirty="0" smtClean="0">
              <a:ln>
                <a:noFill/>
              </a:ln>
              <a:solidFill>
                <a:srgbClr val="333399"/>
              </a:solidFill>
              <a:effectLst/>
              <a:uLnTx/>
              <a:uFillTx/>
              <a:latin typeface="Times New Roman"/>
              <a:ea typeface="宋体" charset="-122"/>
            </a:endParaRPr>
          </a:p>
        </p:txBody>
      </p:sp>
      <p:sp>
        <p:nvSpPr>
          <p:cNvPr id="7" name="Rectangle 2"/>
          <p:cNvSpPr txBox="1">
            <a:spLocks noChangeArrowheads="1"/>
          </p:cNvSpPr>
          <p:nvPr/>
        </p:nvSpPr>
        <p:spPr bwMode="auto">
          <a:xfrm>
            <a:off x="532674" y="260350"/>
            <a:ext cx="7488238" cy="8651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ahoma" pitchFamily="34" charset="0"/>
                <a:ea typeface="宋体" pitchFamily="2" charset="-122"/>
              </a:defRPr>
            </a:lvl2pPr>
            <a:lvl3pPr algn="l" rtl="0" eaLnBrk="0" fontAlgn="base" hangingPunct="0">
              <a:spcBef>
                <a:spcPct val="0"/>
              </a:spcBef>
              <a:spcAft>
                <a:spcPct val="0"/>
              </a:spcAft>
              <a:defRPr sz="4000" b="1">
                <a:solidFill>
                  <a:schemeClr val="tx2"/>
                </a:solidFill>
                <a:latin typeface="Tahoma" pitchFamily="34" charset="0"/>
                <a:ea typeface="宋体" pitchFamily="2" charset="-122"/>
              </a:defRPr>
            </a:lvl3pPr>
            <a:lvl4pPr algn="l" rtl="0" eaLnBrk="0" fontAlgn="base" hangingPunct="0">
              <a:spcBef>
                <a:spcPct val="0"/>
              </a:spcBef>
              <a:spcAft>
                <a:spcPct val="0"/>
              </a:spcAft>
              <a:defRPr sz="4000" b="1">
                <a:solidFill>
                  <a:schemeClr val="tx2"/>
                </a:solidFill>
                <a:latin typeface="Tahoma" pitchFamily="34" charset="0"/>
                <a:ea typeface="宋体" pitchFamily="2" charset="-122"/>
              </a:defRPr>
            </a:lvl4pPr>
            <a:lvl5pPr algn="l" rtl="0" eaLnBrk="0" fontAlgn="base" hangingPunct="0">
              <a:spcBef>
                <a:spcPct val="0"/>
              </a:spcBef>
              <a:spcAft>
                <a:spcPct val="0"/>
              </a:spcAft>
              <a:defRPr sz="4000" b="1">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333399"/>
                </a:solidFill>
                <a:effectLst/>
                <a:uLnTx/>
                <a:uFillTx/>
                <a:latin typeface="Tahoma"/>
                <a:ea typeface="宋体"/>
              </a:rPr>
              <a:t>数值归约</a:t>
            </a:r>
          </a:p>
        </p:txBody>
      </p:sp>
    </p:spTree>
    <p:extLst>
      <p:ext uri="{BB962C8B-B14F-4D97-AF65-F5344CB8AC3E}">
        <p14:creationId xmlns:p14="http://schemas.microsoft.com/office/powerpoint/2010/main" val="295598243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9pPr>
          </a:lstStyle>
          <a:p>
            <a:pPr eaLnBrk="1" hangingPunct="1"/>
            <a:fld id="{AD0B617E-0993-4B09-9EC9-7967C61DC80C}" type="slidenum">
              <a:rPr lang="zh-CN" altLang="en-US" sz="1400">
                <a:latin typeface="Tahoma" panose="020B0604030504040204" pitchFamily="34" charset="0"/>
              </a:rPr>
              <a:pPr eaLnBrk="1" hangingPunct="1"/>
              <a:t>93</a:t>
            </a:fld>
            <a:endParaRPr lang="en-US" altLang="zh-CN" sz="1400">
              <a:latin typeface="Tahoma" panose="020B0604030504040204" pitchFamily="34" charset="0"/>
            </a:endParaRPr>
          </a:p>
        </p:txBody>
      </p:sp>
      <p:sp>
        <p:nvSpPr>
          <p:cNvPr id="52227" name="Rectangle 2"/>
          <p:cNvSpPr>
            <a:spLocks noGrp="1" noChangeArrowheads="1"/>
          </p:cNvSpPr>
          <p:nvPr>
            <p:ph type="title"/>
          </p:nvPr>
        </p:nvSpPr>
        <p:spPr>
          <a:xfrm>
            <a:off x="1240473" y="369570"/>
            <a:ext cx="7391400" cy="838200"/>
          </a:xfrm>
        </p:spPr>
        <p:txBody>
          <a:bodyPr/>
          <a:lstStyle/>
          <a:p>
            <a:pPr eaLnBrk="1" hangingPunct="1"/>
            <a:r>
              <a:rPr lang="zh-CN" altLang="en-US" dirty="0" smtClean="0">
                <a:ea typeface="宋体" panose="02010600030101010101" pitchFamily="2" charset="-122"/>
              </a:rPr>
              <a:t>直方图</a:t>
            </a:r>
            <a:r>
              <a:rPr lang="en-US" altLang="zh-CN" dirty="0" smtClean="0">
                <a:ea typeface="宋体" panose="02010600030101010101" pitchFamily="2" charset="-122"/>
              </a:rPr>
              <a:t>Histograms</a:t>
            </a:r>
          </a:p>
        </p:txBody>
      </p:sp>
      <p:sp>
        <p:nvSpPr>
          <p:cNvPr id="52228" name="Rectangle 3"/>
          <p:cNvSpPr>
            <a:spLocks noGrp="1" noChangeArrowheads="1"/>
          </p:cNvSpPr>
          <p:nvPr>
            <p:ph type="body" idx="1"/>
          </p:nvPr>
        </p:nvSpPr>
        <p:spPr>
          <a:xfrm>
            <a:off x="457200" y="1752600"/>
            <a:ext cx="3962400" cy="4705350"/>
          </a:xfrm>
        </p:spPr>
        <p:txBody>
          <a:bodyPr/>
          <a:lstStyle/>
          <a:p>
            <a:pPr eaLnBrk="1" hangingPunct="1"/>
            <a:r>
              <a:rPr lang="zh-CN" altLang="en-US" dirty="0" smtClean="0">
                <a:ea typeface="宋体" panose="02010600030101010101" pitchFamily="2" charset="-122"/>
              </a:rPr>
              <a:t>把数据划分成不相交的子集或桶</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一维时可用动态规划优化构建</a:t>
            </a:r>
            <a:endParaRPr lang="en-US" altLang="zh-CN" sz="2800" dirty="0" smtClean="0">
              <a:ea typeface="宋体" panose="02010600030101010101" pitchFamily="2" charset="-122"/>
            </a:endParaRPr>
          </a:p>
          <a:p>
            <a:pPr eaLnBrk="1" hangingPunct="1"/>
            <a:r>
              <a:rPr lang="zh-CN" altLang="en-US" dirty="0" smtClean="0">
                <a:ea typeface="宋体" panose="02010600030101010101" pitchFamily="2" charset="-122"/>
              </a:rPr>
              <a:t>涉及量化问题</a:t>
            </a:r>
            <a:endParaRPr lang="en-US" altLang="zh-CN" dirty="0" smtClean="0">
              <a:ea typeface="宋体" panose="02010600030101010101" pitchFamily="2" charset="-122"/>
            </a:endParaRPr>
          </a:p>
        </p:txBody>
      </p:sp>
      <p:graphicFrame>
        <p:nvGraphicFramePr>
          <p:cNvPr id="52229" name="Object 4"/>
          <p:cNvGraphicFramePr>
            <a:graphicFrameLocks/>
          </p:cNvGraphicFramePr>
          <p:nvPr/>
        </p:nvGraphicFramePr>
        <p:xfrm>
          <a:off x="3886200" y="1447800"/>
          <a:ext cx="6477000" cy="5410200"/>
        </p:xfrm>
        <a:graphic>
          <a:graphicData uri="http://schemas.openxmlformats.org/presentationml/2006/ole">
            <mc:AlternateContent xmlns:mc="http://schemas.openxmlformats.org/markup-compatibility/2006">
              <mc:Choice xmlns:v="urn:schemas-microsoft-com:vml" Requires="v">
                <p:oleObj spid="_x0000_s362566" name="Chart" r:id="rId3" imgW="9894073" imgH="4809832" progId="MSGraph.Chart.8">
                  <p:embed followColorScheme="full"/>
                </p:oleObj>
              </mc:Choice>
              <mc:Fallback>
                <p:oleObj name="Chart" r:id="rId3" imgW="9894073" imgH="4809832" progId="MSGraph.Chart.8">
                  <p:embed followColorScheme="full"/>
                  <p:pic>
                    <p:nvPicPr>
                      <p:cNvPr id="0" name=""/>
                      <p:cNvPicPr>
                        <a:picLocks noChangeArrowheads="1"/>
                      </p:cNvPicPr>
                      <p:nvPr/>
                    </p:nvPicPr>
                    <p:blipFill>
                      <a:blip r:embed="rId4"/>
                      <a:srcRect/>
                      <a:stretch>
                        <a:fillRect/>
                      </a:stretch>
                    </p:blipFill>
                    <p:spPr bwMode="auto">
                      <a:xfrm>
                        <a:off x="3886200" y="1447800"/>
                        <a:ext cx="6477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05137172"/>
      </p:ext>
    </p:extLst>
  </p:cSld>
  <p:clrMapOvr>
    <a:masterClrMapping/>
  </p:clrMapOvr>
  <p:transition>
    <p:checker dir="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effectLst>
                  <a:outerShdw blurRad="38100" dist="38100" dir="2700000" algn="tl">
                    <a:srgbClr val="000000">
                      <a:alpha val="43137"/>
                    </a:srgbClr>
                  </a:outerShdw>
                </a:effectLst>
              </a:rPr>
              <a:t>聚集</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p:txBody>
          <a:bodyPr/>
          <a:lstStyle/>
          <a:p>
            <a:r>
              <a:rPr lang="zh-CN" altLang="en-US" b="1" dirty="0" smtClean="0">
                <a:effectLst>
                  <a:outerShdw blurRad="38100" dist="38100" dir="2700000" algn="tl">
                    <a:srgbClr val="000000">
                      <a:alpha val="43137"/>
                    </a:srgbClr>
                  </a:outerShdw>
                </a:effectLst>
              </a:rPr>
              <a:t>将多个数据对象合并成单个数据对象</a:t>
            </a:r>
            <a:endParaRPr lang="en-US" altLang="zh-CN" b="1" dirty="0" smtClean="0">
              <a:effectLst>
                <a:outerShdw blurRad="38100" dist="38100" dir="2700000" algn="tl">
                  <a:srgbClr val="000000">
                    <a:alpha val="43137"/>
                  </a:srgbClr>
                </a:outerShdw>
              </a:effectLst>
            </a:endParaRPr>
          </a:p>
          <a:p>
            <a:endParaRPr lang="en-US" altLang="zh-CN" b="1" dirty="0" smtClean="0">
              <a:effectLst>
                <a:outerShdw blurRad="38100" dist="38100" dir="2700000" algn="tl">
                  <a:srgbClr val="000000">
                    <a:alpha val="43137"/>
                  </a:srgbClr>
                </a:outerShdw>
              </a:effectLst>
              <a:ea typeface="SimSun" pitchFamily="2" charset="-122"/>
            </a:endParaRPr>
          </a:p>
          <a:p>
            <a:r>
              <a:rPr lang="zh-CN" altLang="en-US" b="1" dirty="0" smtClean="0">
                <a:effectLst>
                  <a:outerShdw blurRad="38100" dist="38100" dir="2700000" algn="tl">
                    <a:srgbClr val="000000">
                      <a:alpha val="43137"/>
                    </a:srgbClr>
                  </a:outerShdw>
                </a:effectLst>
                <a:ea typeface="SimSun" pitchFamily="2" charset="-122"/>
              </a:rPr>
              <a:t>目的</a:t>
            </a:r>
            <a:endParaRPr lang="en-US" altLang="zh-CN" b="1" dirty="0">
              <a:effectLst>
                <a:outerShdw blurRad="38100" dist="38100" dir="2700000" algn="tl">
                  <a:srgbClr val="000000">
                    <a:alpha val="43137"/>
                  </a:srgbClr>
                </a:outerShdw>
              </a:effectLst>
              <a:ea typeface="SimSun" pitchFamily="2" charset="-122"/>
            </a:endParaRPr>
          </a:p>
          <a:p>
            <a:pPr lvl="1"/>
            <a:r>
              <a:rPr lang="zh-CN" altLang="en-US" b="1" dirty="0" smtClean="0">
                <a:effectLst>
                  <a:outerShdw blurRad="38100" dist="38100" dir="2700000" algn="tl">
                    <a:srgbClr val="000000">
                      <a:alpha val="43137"/>
                    </a:srgbClr>
                  </a:outerShdw>
                </a:effectLst>
                <a:ea typeface="SimSun" pitchFamily="2" charset="-122"/>
              </a:rPr>
              <a:t>数据规约</a:t>
            </a:r>
            <a:endParaRPr lang="en-US" altLang="zh-CN" b="1" dirty="0">
              <a:effectLst>
                <a:outerShdw blurRad="38100" dist="38100" dir="2700000" algn="tl">
                  <a:srgbClr val="000000">
                    <a:alpha val="43137"/>
                  </a:srgbClr>
                </a:outerShdw>
              </a:effectLst>
              <a:ea typeface="SimSun" pitchFamily="2" charset="-122"/>
            </a:endParaRPr>
          </a:p>
          <a:p>
            <a:pPr lvl="2"/>
            <a:r>
              <a:rPr lang="en-US" altLang="zh-CN" b="1" dirty="0">
                <a:effectLst>
                  <a:outerShdw blurRad="38100" dist="38100" dir="2700000" algn="tl">
                    <a:srgbClr val="000000">
                      <a:alpha val="43137"/>
                    </a:srgbClr>
                  </a:outerShdw>
                </a:effectLst>
                <a:ea typeface="SimSun" pitchFamily="2" charset="-122"/>
              </a:rPr>
              <a:t> </a:t>
            </a:r>
            <a:r>
              <a:rPr lang="zh-CN" altLang="en-US" b="1" dirty="0" smtClean="0">
                <a:effectLst>
                  <a:outerShdw blurRad="38100" dist="38100" dir="2700000" algn="tl">
                    <a:srgbClr val="000000">
                      <a:alpha val="43137"/>
                    </a:srgbClr>
                  </a:outerShdw>
                </a:effectLst>
                <a:ea typeface="SimSun" pitchFamily="2" charset="-122"/>
              </a:rPr>
              <a:t>减少数据对象的个数</a:t>
            </a:r>
            <a:r>
              <a:rPr lang="en-US" altLang="zh-CN" b="1" dirty="0">
                <a:effectLst>
                  <a:outerShdw blurRad="38100" dist="38100" dir="2700000" algn="tl">
                    <a:srgbClr val="000000">
                      <a:alpha val="43137"/>
                    </a:srgbClr>
                  </a:outerShdw>
                </a:effectLst>
                <a:ea typeface="SimSun" pitchFamily="2" charset="-122"/>
              </a:rPr>
              <a:t> </a:t>
            </a:r>
            <a:r>
              <a:rPr lang="en-US" altLang="zh-CN" b="1" dirty="0" smtClean="0">
                <a:effectLst>
                  <a:outerShdw blurRad="38100" dist="38100" dir="2700000" algn="tl">
                    <a:srgbClr val="000000">
                      <a:alpha val="43137"/>
                    </a:srgbClr>
                  </a:outerShdw>
                </a:effectLst>
                <a:ea typeface="SimSun" pitchFamily="2" charset="-122"/>
                <a:sym typeface="Wingdings" pitchFamily="2" charset="2"/>
              </a:rPr>
              <a:t></a:t>
            </a:r>
            <a:r>
              <a:rPr lang="zh-CN" altLang="en-US" b="1" dirty="0" smtClean="0">
                <a:effectLst>
                  <a:outerShdw blurRad="38100" dist="38100" dir="2700000" algn="tl">
                    <a:srgbClr val="000000">
                      <a:alpha val="43137"/>
                    </a:srgbClr>
                  </a:outerShdw>
                </a:effectLst>
                <a:ea typeface="SimSun" pitchFamily="2" charset="-122"/>
                <a:sym typeface="Wingdings" pitchFamily="2" charset="2"/>
              </a:rPr>
              <a:t>较少数据集，减少内存存储，减少处理时间</a:t>
            </a:r>
            <a:endParaRPr lang="en-US" altLang="zh-CN" b="1" dirty="0">
              <a:effectLst>
                <a:outerShdw blurRad="38100" dist="38100" dir="2700000" algn="tl">
                  <a:srgbClr val="000000">
                    <a:alpha val="43137"/>
                  </a:srgbClr>
                </a:outerShdw>
              </a:effectLst>
              <a:ea typeface="SimSun" pitchFamily="2" charset="-122"/>
            </a:endParaRPr>
          </a:p>
          <a:p>
            <a:pPr lvl="1"/>
            <a:r>
              <a:rPr lang="zh-CN" altLang="en-US" b="1" dirty="0">
                <a:effectLst>
                  <a:outerShdw blurRad="38100" dist="38100" dir="2700000" algn="tl">
                    <a:srgbClr val="000000">
                      <a:alpha val="43137"/>
                    </a:srgbClr>
                  </a:outerShdw>
                </a:effectLst>
                <a:ea typeface="SimSun" pitchFamily="2" charset="-122"/>
              </a:rPr>
              <a:t>细粒度</a:t>
            </a:r>
            <a:r>
              <a:rPr lang="zh-CN" altLang="en-US" b="1" dirty="0" smtClean="0">
                <a:effectLst>
                  <a:outerShdw blurRad="38100" dist="38100" dir="2700000" algn="tl">
                    <a:srgbClr val="000000">
                      <a:alpha val="43137"/>
                    </a:srgbClr>
                  </a:outerShdw>
                </a:effectLst>
                <a:ea typeface="SimSun" pitchFamily="2" charset="-122"/>
              </a:rPr>
              <a:t>，</a:t>
            </a:r>
            <a:r>
              <a:rPr lang="zh-CN" altLang="en-US" b="1" dirty="0">
                <a:effectLst>
                  <a:outerShdw blurRad="38100" dist="38100" dir="2700000" algn="tl">
                    <a:srgbClr val="000000">
                      <a:alpha val="43137"/>
                    </a:srgbClr>
                  </a:outerShdw>
                </a:effectLst>
                <a:ea typeface="SimSun" pitchFamily="2" charset="-122"/>
              </a:rPr>
              <a:t>小</a:t>
            </a:r>
            <a:r>
              <a:rPr lang="zh-CN" altLang="en-US" b="1" dirty="0" smtClean="0">
                <a:effectLst>
                  <a:outerShdw blurRad="38100" dist="38100" dir="2700000" algn="tl">
                    <a:srgbClr val="000000">
                      <a:alpha val="43137"/>
                    </a:srgbClr>
                  </a:outerShdw>
                </a:effectLst>
                <a:ea typeface="SimSun" pitchFamily="2" charset="-122"/>
              </a:rPr>
              <a:t>尺度</a:t>
            </a:r>
            <a:r>
              <a:rPr lang="en-US" altLang="zh-CN" b="1" dirty="0" smtClean="0">
                <a:effectLst>
                  <a:outerShdw blurRad="38100" dist="38100" dir="2700000" algn="tl">
                    <a:srgbClr val="000000">
                      <a:alpha val="43137"/>
                    </a:srgbClr>
                  </a:outerShdw>
                </a:effectLst>
                <a:ea typeface="SimSun" pitchFamily="2" charset="-122"/>
                <a:sym typeface="Wingdings" pitchFamily="2" charset="2"/>
              </a:rPr>
              <a:t> </a:t>
            </a:r>
            <a:r>
              <a:rPr lang="zh-CN" altLang="en-US" b="1" dirty="0" smtClean="0">
                <a:effectLst>
                  <a:outerShdw blurRad="38100" dist="38100" dir="2700000" algn="tl">
                    <a:srgbClr val="000000">
                      <a:alpha val="43137"/>
                    </a:srgbClr>
                  </a:outerShdw>
                </a:effectLst>
                <a:ea typeface="SimSun" pitchFamily="2" charset="-122"/>
                <a:sym typeface="Wingdings" pitchFamily="2" charset="2"/>
              </a:rPr>
              <a:t>往上提升，层次较高的视图表现</a:t>
            </a:r>
            <a:endParaRPr lang="en-US" altLang="zh-CN" b="1" dirty="0">
              <a:effectLst>
                <a:outerShdw blurRad="38100" dist="38100" dir="2700000" algn="tl">
                  <a:srgbClr val="000000">
                    <a:alpha val="43137"/>
                  </a:srgbClr>
                </a:outerShdw>
              </a:effectLst>
              <a:ea typeface="SimSun" pitchFamily="2" charset="-122"/>
            </a:endParaRPr>
          </a:p>
          <a:p>
            <a:pPr lvl="1"/>
            <a:r>
              <a:rPr lang="zh-CN" altLang="en-US" b="1" dirty="0" smtClean="0">
                <a:effectLst>
                  <a:outerShdw blurRad="38100" dist="38100" dir="2700000" algn="tl">
                    <a:srgbClr val="000000">
                      <a:alpha val="43137"/>
                    </a:srgbClr>
                  </a:outerShdw>
                </a:effectLst>
                <a:ea typeface="SimSun" pitchFamily="2" charset="-122"/>
              </a:rPr>
              <a:t>数据对象更加“稳定”</a:t>
            </a:r>
            <a:r>
              <a:rPr lang="en-US" altLang="zh-CN" b="1" dirty="0" smtClean="0">
                <a:effectLst>
                  <a:outerShdw blurRad="38100" dist="38100" dir="2700000" algn="tl">
                    <a:srgbClr val="000000">
                      <a:alpha val="43137"/>
                    </a:srgbClr>
                  </a:outerShdw>
                </a:effectLst>
                <a:ea typeface="SimSun" pitchFamily="2" charset="-122"/>
              </a:rPr>
              <a:t>- </a:t>
            </a:r>
            <a:r>
              <a:rPr lang="zh-CN" altLang="en-US" b="1" dirty="0" smtClean="0">
                <a:effectLst>
                  <a:outerShdw blurRad="38100" dist="38100" dir="2700000" algn="tl">
                    <a:srgbClr val="000000">
                      <a:alpha val="43137"/>
                    </a:srgbClr>
                  </a:outerShdw>
                </a:effectLst>
                <a:ea typeface="SimSun" pitchFamily="2" charset="-122"/>
              </a:rPr>
              <a:t>较小的变异性</a:t>
            </a:r>
            <a:endParaRPr lang="en-US" altLang="zh-CN" b="1" dirty="0" smtClean="0">
              <a:effectLst>
                <a:outerShdw blurRad="38100" dist="38100" dir="2700000" algn="tl">
                  <a:srgbClr val="000000">
                    <a:alpha val="43137"/>
                  </a:srgbClr>
                </a:outerShdw>
              </a:effectLst>
              <a:ea typeface="SimSun" pitchFamily="2" charset="-122"/>
            </a:endParaRPr>
          </a:p>
          <a:p>
            <a:pPr lvl="2"/>
            <a:r>
              <a:rPr lang="zh-CN" altLang="en-US" b="1" dirty="0">
                <a:effectLst>
                  <a:outerShdw blurRad="38100" dist="38100" dir="2700000" algn="tl">
                    <a:srgbClr val="000000">
                      <a:alpha val="43137"/>
                    </a:srgbClr>
                  </a:outerShdw>
                </a:effectLst>
                <a:ea typeface="SimSun" pitchFamily="2" charset="-122"/>
              </a:rPr>
              <a:t>例</a:t>
            </a:r>
            <a:r>
              <a:rPr lang="zh-CN" altLang="en-US" b="1" dirty="0" smtClean="0">
                <a:effectLst>
                  <a:outerShdw blurRad="38100" dist="38100" dir="2700000" algn="tl">
                    <a:srgbClr val="000000">
                      <a:alpha val="43137"/>
                    </a:srgbClr>
                  </a:outerShdw>
                </a:effectLst>
                <a:ea typeface="SimSun" pitchFamily="2" charset="-122"/>
              </a:rPr>
              <a:t>：</a:t>
            </a:r>
            <a:r>
              <a:rPr lang="en-US" altLang="zh-CN" b="1" dirty="0" smtClean="0">
                <a:effectLst>
                  <a:outerShdw blurRad="38100" dist="38100" dir="2700000" algn="tl">
                    <a:srgbClr val="000000">
                      <a:alpha val="43137"/>
                    </a:srgbClr>
                  </a:outerShdw>
                </a:effectLst>
                <a:ea typeface="SimSun" pitchFamily="2" charset="-122"/>
              </a:rPr>
              <a:t>P28 </a:t>
            </a:r>
            <a:r>
              <a:rPr lang="zh-CN" altLang="en-US" b="1" dirty="0" smtClean="0">
                <a:effectLst>
                  <a:outerShdw blurRad="38100" dist="38100" dir="2700000" algn="tl">
                    <a:srgbClr val="000000">
                      <a:alpha val="43137"/>
                    </a:srgbClr>
                  </a:outerShdw>
                </a:effectLst>
                <a:ea typeface="SimSun" pitchFamily="2" charset="-122"/>
              </a:rPr>
              <a:t>澳大利亚降水量</a:t>
            </a:r>
            <a:endParaRPr lang="en-US" altLang="zh-CN" b="1" dirty="0">
              <a:effectLst>
                <a:outerShdw blurRad="38100" dist="38100" dir="2700000" algn="tl">
                  <a:srgbClr val="000000">
                    <a:alpha val="43137"/>
                  </a:srgbClr>
                </a:outerShdw>
              </a:effectLst>
              <a:ea typeface="SimSun" pitchFamily="2" charset="-122"/>
            </a:endParaRPr>
          </a:p>
          <a:p>
            <a:pPr lvl="2"/>
            <a:r>
              <a:rPr lang="en-US" altLang="zh-CN" b="1" dirty="0" smtClean="0">
                <a:effectLst>
                  <a:outerShdw blurRad="38100" dist="38100" dir="2700000" algn="tl">
                    <a:srgbClr val="000000">
                      <a:alpha val="43137"/>
                    </a:srgbClr>
                  </a:outerShdw>
                </a:effectLst>
                <a:ea typeface="SimSun" pitchFamily="2" charset="-122"/>
              </a:rPr>
              <a:t>  </a:t>
            </a:r>
            <a:endParaRPr lang="en-US" altLang="zh-CN" b="1" dirty="0">
              <a:effectLst>
                <a:outerShdw blurRad="38100" dist="38100" dir="2700000" algn="tl">
                  <a:srgbClr val="000000">
                    <a:alpha val="43137"/>
                  </a:srgbClr>
                </a:outerShdw>
              </a:effectLst>
              <a:ea typeface="SimSun" pitchFamily="2" charset="-122"/>
            </a:endParaRPr>
          </a:p>
          <a:p>
            <a:endParaRPr lang="en-US" altLang="zh-CN" b="1" dirty="0">
              <a:effectLst>
                <a:outerShdw blurRad="38100" dist="38100" dir="2700000" algn="tl">
                  <a:srgbClr val="000000">
                    <a:alpha val="43137"/>
                  </a:srgbClr>
                </a:outerShdw>
              </a:effectLst>
            </a:endParaRPr>
          </a:p>
          <a:p>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8974539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l="2975" r="18164"/>
          <a:stretch>
            <a:fillRect/>
          </a:stretch>
        </p:blipFill>
        <p:spPr bwMode="auto">
          <a:xfrm>
            <a:off x="1123950" y="1768476"/>
            <a:ext cx="3028950" cy="38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l="7861" r="5850"/>
          <a:stretch>
            <a:fillRect/>
          </a:stretch>
        </p:blipFill>
        <p:spPr bwMode="auto">
          <a:xfrm>
            <a:off x="4495800" y="1768476"/>
            <a:ext cx="3371850" cy="38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10"/>
          <p:cNvSpPr txBox="1">
            <a:spLocks noChangeArrowheads="1"/>
          </p:cNvSpPr>
          <p:nvPr/>
        </p:nvSpPr>
        <p:spPr bwMode="auto">
          <a:xfrm>
            <a:off x="400050" y="1143001"/>
            <a:ext cx="46748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altLang="zh-CN" sz="2000" dirty="0">
                <a:ea typeface="SimSun" pitchFamily="2" charset="-122"/>
              </a:rPr>
              <a:t>Variation of Precipitation in Australia</a:t>
            </a:r>
          </a:p>
        </p:txBody>
      </p:sp>
    </p:spTree>
    <p:extLst>
      <p:ext uri="{BB962C8B-B14F-4D97-AF65-F5344CB8AC3E}">
        <p14:creationId xmlns:p14="http://schemas.microsoft.com/office/powerpoint/2010/main" val="187557287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miter lim="800000"/>
            <a:headEnd/>
            <a:tailEnd/>
          </a:ln>
        </p:spPr>
        <p:txBody>
          <a:bodyPr/>
          <a:lstStyle/>
          <a:p>
            <a:fld id="{71E0EF8F-98E9-4AA4-8EC0-1861F121A3FA}" type="slidenum">
              <a:rPr lang="zh-CN" altLang="en-US">
                <a:ea typeface="宋体" charset="-122"/>
              </a:rPr>
              <a:pPr/>
              <a:t>96</a:t>
            </a:fld>
            <a:endParaRPr lang="en-US" altLang="zh-CN">
              <a:ea typeface="宋体" charset="-122"/>
            </a:endParaRPr>
          </a:p>
        </p:txBody>
      </p:sp>
      <p:sp>
        <p:nvSpPr>
          <p:cNvPr id="53251" name="Rectangle 2"/>
          <p:cNvSpPr>
            <a:spLocks noGrp="1" noChangeArrowheads="1"/>
          </p:cNvSpPr>
          <p:nvPr>
            <p:ph type="title"/>
          </p:nvPr>
        </p:nvSpPr>
        <p:spPr>
          <a:xfrm>
            <a:off x="603504" y="472241"/>
            <a:ext cx="4847821" cy="838200"/>
          </a:xfrm>
        </p:spPr>
        <p:txBody>
          <a:bodyPr/>
          <a:lstStyle/>
          <a:p>
            <a:pPr eaLnBrk="1" hangingPunct="1"/>
            <a:r>
              <a:rPr lang="zh-CN" altLang="en-US" b="1" dirty="0" smtClean="0">
                <a:ea typeface="宋体" charset="-122"/>
              </a:rPr>
              <a:t>聚类</a:t>
            </a:r>
            <a:r>
              <a:rPr lang="en-US" altLang="zh-CN" b="1" dirty="0" smtClean="0">
                <a:ea typeface="宋体" charset="-122"/>
              </a:rPr>
              <a:t>Clustering</a:t>
            </a:r>
          </a:p>
        </p:txBody>
      </p:sp>
      <p:sp>
        <p:nvSpPr>
          <p:cNvPr id="53252" name="Rectangle 3"/>
          <p:cNvSpPr>
            <a:spLocks noGrp="1" noChangeArrowheads="1"/>
          </p:cNvSpPr>
          <p:nvPr>
            <p:ph type="body" idx="1"/>
          </p:nvPr>
        </p:nvSpPr>
        <p:spPr>
          <a:xfrm>
            <a:off x="395288" y="1341438"/>
            <a:ext cx="8424862" cy="4967287"/>
          </a:xfrm>
        </p:spPr>
        <p:txBody>
          <a:bodyPr/>
          <a:lstStyle/>
          <a:p>
            <a:pPr eaLnBrk="1" hangingPunct="1">
              <a:lnSpc>
                <a:spcPct val="140000"/>
              </a:lnSpc>
            </a:pPr>
            <a:r>
              <a:rPr lang="zh-CN" altLang="en-US" dirty="0" smtClean="0">
                <a:ea typeface="宋体" charset="-122"/>
              </a:rPr>
              <a:t>将对象划分成集</a:t>
            </a:r>
            <a:r>
              <a:rPr lang="en-US" altLang="zh-CN" dirty="0" smtClean="0">
                <a:ea typeface="宋体" charset="-122"/>
              </a:rPr>
              <a:t>/</a:t>
            </a:r>
            <a:r>
              <a:rPr lang="zh-CN" altLang="en-US" dirty="0" smtClean="0">
                <a:ea typeface="宋体" charset="-122"/>
              </a:rPr>
              <a:t>簇</a:t>
            </a:r>
            <a:r>
              <a:rPr lang="en-US" altLang="zh-CN" dirty="0" smtClean="0">
                <a:ea typeface="宋体" charset="-122"/>
              </a:rPr>
              <a:t>, </a:t>
            </a:r>
            <a:r>
              <a:rPr lang="zh-CN" altLang="en-US" dirty="0" smtClean="0">
                <a:ea typeface="宋体" charset="-122"/>
              </a:rPr>
              <a:t>用簇的表示替换实际数据</a:t>
            </a:r>
            <a:endParaRPr lang="en-US" altLang="zh-CN" dirty="0" smtClean="0">
              <a:ea typeface="宋体" charset="-122"/>
            </a:endParaRPr>
          </a:p>
          <a:p>
            <a:pPr lvl="1" eaLnBrk="1" hangingPunct="1">
              <a:lnSpc>
                <a:spcPct val="140000"/>
              </a:lnSpc>
            </a:pPr>
            <a:r>
              <a:rPr lang="zh-CN" altLang="en-US" dirty="0" smtClean="0">
                <a:ea typeface="宋体" charset="-122"/>
              </a:rPr>
              <a:t>技术的有效性依赖于数据的质量</a:t>
            </a:r>
            <a:endParaRPr lang="en-US" altLang="zh-CN" dirty="0" smtClean="0">
              <a:ea typeface="宋体" charset="-122"/>
            </a:endParaRPr>
          </a:p>
          <a:p>
            <a:pPr eaLnBrk="1" hangingPunct="1">
              <a:lnSpc>
                <a:spcPct val="140000"/>
              </a:lnSpc>
            </a:pPr>
            <a:r>
              <a:rPr lang="zh-CN" altLang="en-US" dirty="0" smtClean="0">
                <a:ea typeface="宋体" charset="-122"/>
              </a:rPr>
              <a:t>使用层次聚类，并多维索引树结构存放</a:t>
            </a:r>
            <a:endParaRPr lang="en-US" altLang="zh-CN" dirty="0" smtClean="0">
              <a:ea typeface="宋体" charset="-122"/>
            </a:endParaRPr>
          </a:p>
          <a:p>
            <a:pPr eaLnBrk="1" hangingPunct="1">
              <a:lnSpc>
                <a:spcPct val="140000"/>
              </a:lnSpc>
            </a:pPr>
            <a:r>
              <a:rPr lang="zh-CN" altLang="en-US" dirty="0" smtClean="0">
                <a:ea typeface="宋体" charset="-122"/>
              </a:rPr>
              <a:t>非常多的聚类算法和定义</a:t>
            </a:r>
          </a:p>
        </p:txBody>
      </p:sp>
      <p:pic>
        <p:nvPicPr>
          <p:cNvPr id="53253" name="Picture 4"/>
          <p:cNvPicPr>
            <a:picLocks noChangeAspect="1" noChangeArrowheads="1"/>
          </p:cNvPicPr>
          <p:nvPr/>
        </p:nvPicPr>
        <p:blipFill>
          <a:blip r:embed="rId2"/>
          <a:srcRect/>
          <a:stretch>
            <a:fillRect/>
          </a:stretch>
        </p:blipFill>
        <p:spPr bwMode="auto">
          <a:xfrm>
            <a:off x="1632117" y="4157662"/>
            <a:ext cx="5113338" cy="2151063"/>
          </a:xfrm>
          <a:prstGeom prst="rect">
            <a:avLst/>
          </a:prstGeom>
          <a:noFill/>
          <a:ln w="9525">
            <a:noFill/>
            <a:miter lim="800000"/>
            <a:headEnd/>
            <a:tailEnd/>
          </a:ln>
          <a:effectLst/>
        </p:spPr>
      </p:pic>
    </p:spTree>
  </p:cSld>
  <p:clrMapOvr>
    <a:masterClrMapping/>
  </p:clrMapOvr>
  <p:transition>
    <p:checker dir="ver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抽样</a:t>
            </a:r>
          </a:p>
        </p:txBody>
      </p:sp>
      <p:sp>
        <p:nvSpPr>
          <p:cNvPr id="3" name="内容占位符 2"/>
          <p:cNvSpPr>
            <a:spLocks noGrp="1"/>
          </p:cNvSpPr>
          <p:nvPr>
            <p:ph sz="quarter" idx="1"/>
          </p:nvPr>
        </p:nvSpPr>
        <p:spPr/>
        <p:txBody>
          <a:bodyPr/>
          <a:lstStyle/>
          <a:p>
            <a:pPr>
              <a:lnSpc>
                <a:spcPct val="95000"/>
              </a:lnSpc>
            </a:pPr>
            <a:r>
              <a:rPr lang="zh-CN" altLang="en-US" b="1" dirty="0" smtClean="0">
                <a:effectLst>
                  <a:outerShdw blurRad="38100" dist="38100" dir="2700000" algn="tl">
                    <a:srgbClr val="000000">
                      <a:alpha val="43137"/>
                    </a:srgbClr>
                  </a:outerShdw>
                </a:effectLst>
              </a:rPr>
              <a:t>抽样</a:t>
            </a:r>
            <a:r>
              <a:rPr lang="en-US" altLang="zh-CN" b="1" dirty="0">
                <a:effectLst>
                  <a:outerShdw blurRad="38100" dist="38100" dir="2700000" algn="tl">
                    <a:srgbClr val="000000">
                      <a:alpha val="43137"/>
                    </a:srgbClr>
                  </a:outerShdw>
                </a:effectLst>
              </a:rPr>
              <a:t>: </a:t>
            </a:r>
            <a:r>
              <a:rPr lang="zh-CN" altLang="en-US" b="1" dirty="0">
                <a:effectLst>
                  <a:outerShdw blurRad="38100" dist="38100" dir="2700000" algn="tl">
                    <a:srgbClr val="000000">
                      <a:alpha val="43137"/>
                    </a:srgbClr>
                  </a:outerShdw>
                </a:effectLst>
              </a:rPr>
              <a:t>获得一个小的样本集</a:t>
            </a:r>
            <a:r>
              <a:rPr lang="en-US" altLang="zh-CN" b="1" dirty="0">
                <a:effectLst>
                  <a:outerShdw blurRad="38100" dist="38100" dir="2700000" algn="tl">
                    <a:srgbClr val="000000">
                      <a:alpha val="43137"/>
                    </a:srgbClr>
                  </a:outerShdw>
                </a:effectLst>
              </a:rPr>
              <a:t>s</a:t>
            </a:r>
            <a:r>
              <a:rPr lang="zh-CN" altLang="en-US" b="1" dirty="0">
                <a:effectLst>
                  <a:outerShdw blurRad="38100" dist="38100" dir="2700000" algn="tl">
                    <a:srgbClr val="000000">
                      <a:alpha val="43137"/>
                    </a:srgbClr>
                  </a:outerShdw>
                </a:effectLst>
              </a:rPr>
              <a:t>来表示整个数据集 </a:t>
            </a:r>
            <a:r>
              <a:rPr lang="en-US" altLang="zh-CN" b="1" dirty="0" smtClean="0">
                <a:effectLst>
                  <a:outerShdw blurRad="38100" dist="38100" dir="2700000" algn="tl">
                    <a:srgbClr val="000000">
                      <a:alpha val="43137"/>
                    </a:srgbClr>
                  </a:outerShdw>
                </a:effectLst>
              </a:rPr>
              <a:t>N</a:t>
            </a:r>
          </a:p>
          <a:p>
            <a:pPr lvl="1">
              <a:lnSpc>
                <a:spcPct val="95000"/>
              </a:lnSpc>
            </a:pPr>
            <a:r>
              <a:rPr lang="zh-CN" altLang="en-US" b="1" dirty="0" smtClean="0">
                <a:effectLst>
                  <a:outerShdw blurRad="38100" dist="38100" dir="2700000" algn="tl">
                    <a:srgbClr val="000000">
                      <a:alpha val="43137"/>
                    </a:srgbClr>
                  </a:outerShdw>
                </a:effectLst>
              </a:rPr>
              <a:t>是</a:t>
            </a:r>
            <a:r>
              <a:rPr lang="zh-CN" altLang="en-US" b="1" dirty="0">
                <a:effectLst>
                  <a:outerShdw blurRad="38100" dist="38100" dir="2700000" algn="tl">
                    <a:srgbClr val="000000">
                      <a:alpha val="43137"/>
                    </a:srgbClr>
                  </a:outerShdw>
                </a:effectLst>
              </a:rPr>
              <a:t>选择数据子集进行分析的常用</a:t>
            </a:r>
            <a:r>
              <a:rPr lang="zh-CN" altLang="en-US" b="1" dirty="0" smtClean="0">
                <a:effectLst>
                  <a:outerShdw blurRad="38100" dist="38100" dir="2700000" algn="tl">
                    <a:srgbClr val="000000">
                      <a:alpha val="43137"/>
                    </a:srgbClr>
                  </a:outerShdw>
                </a:effectLst>
              </a:rPr>
              <a:t>方法。</a:t>
            </a:r>
            <a:endParaRPr lang="en-US" altLang="zh-CN" b="1" dirty="0">
              <a:effectLst>
                <a:outerShdw blurRad="38100" dist="38100" dir="2700000" algn="tl">
                  <a:srgbClr val="000000">
                    <a:alpha val="43137"/>
                  </a:srgbClr>
                </a:outerShdw>
              </a:effectLst>
            </a:endParaRPr>
          </a:p>
          <a:p>
            <a:pPr marL="274320" lvl="1" indent="-274320">
              <a:lnSpc>
                <a:spcPct val="95000"/>
              </a:lnSpc>
              <a:spcBef>
                <a:spcPts val="580"/>
              </a:spcBef>
              <a:buClr>
                <a:schemeClr val="accent1"/>
              </a:buClr>
            </a:pPr>
            <a:endParaRPr lang="en-US" altLang="zh-CN" sz="2600" b="1" dirty="0">
              <a:effectLst>
                <a:outerShdw blurRad="38100" dist="38100" dir="2700000" algn="tl">
                  <a:srgbClr val="000000">
                    <a:alpha val="43137"/>
                  </a:srgbClr>
                </a:outerShdw>
              </a:effectLst>
            </a:endParaRPr>
          </a:p>
          <a:p>
            <a:pPr>
              <a:lnSpc>
                <a:spcPct val="95000"/>
              </a:lnSpc>
            </a:pPr>
            <a:r>
              <a:rPr lang="zh-CN" altLang="en-US" b="1" dirty="0">
                <a:effectLst>
                  <a:outerShdw blurRad="38100" dist="38100" dir="2700000" algn="tl">
                    <a:srgbClr val="000000">
                      <a:alpha val="43137"/>
                    </a:srgbClr>
                  </a:outerShdw>
                </a:effectLst>
              </a:rPr>
              <a:t>统计学进行抽样是因为：得到感兴趣的整个数据集费用昂贵或者处理</a:t>
            </a:r>
            <a:r>
              <a:rPr lang="zh-CN" altLang="en-US" b="1" dirty="0" smtClean="0">
                <a:effectLst>
                  <a:outerShdw blurRad="38100" dist="38100" dir="2700000" algn="tl">
                    <a:srgbClr val="000000">
                      <a:alpha val="43137"/>
                    </a:srgbClr>
                  </a:outerShdw>
                </a:effectLst>
              </a:rPr>
              <a:t>费时。</a:t>
            </a:r>
            <a:endParaRPr lang="en-US" altLang="zh-CN" b="1" dirty="0">
              <a:effectLst>
                <a:outerShdw blurRad="38100" dist="38100" dir="2700000" algn="tl">
                  <a:srgbClr val="000000">
                    <a:alpha val="43137"/>
                  </a:srgbClr>
                </a:outerShdw>
              </a:effectLst>
            </a:endParaRPr>
          </a:p>
          <a:p>
            <a:pPr>
              <a:lnSpc>
                <a:spcPct val="95000"/>
              </a:lnSpc>
            </a:pPr>
            <a:endParaRPr lang="en-US" altLang="zh-CN" b="1" dirty="0">
              <a:effectLst>
                <a:outerShdw blurRad="38100" dist="38100" dir="2700000" algn="tl">
                  <a:srgbClr val="000000">
                    <a:alpha val="43137"/>
                  </a:srgbClr>
                </a:outerShdw>
              </a:effectLst>
            </a:endParaRPr>
          </a:p>
          <a:p>
            <a:r>
              <a:rPr lang="zh-CN" altLang="en-US" b="1" dirty="0" smtClean="0">
                <a:effectLst>
                  <a:outerShdw blurRad="38100" dist="38100" dir="2700000" algn="tl">
                    <a:srgbClr val="000000">
                      <a:alpha val="43137"/>
                    </a:srgbClr>
                  </a:outerShdw>
                </a:effectLst>
              </a:rPr>
              <a:t>数据挖掘中进行抽样是因为：处理感兴趣的整个数据集费用昂贵或者处理费时。</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2267887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6760" y="79040"/>
            <a:ext cx="7772400" cy="1143000"/>
          </a:xfrm>
        </p:spPr>
        <p:txBody>
          <a:bodyPr/>
          <a:lstStyle/>
          <a:p>
            <a:r>
              <a:rPr lang="zh-CN" altLang="en-US" b="1" dirty="0" smtClean="0">
                <a:effectLst>
                  <a:outerShdw blurRad="38100" dist="38100" dir="2700000" algn="tl">
                    <a:srgbClr val="000000">
                      <a:alpha val="43137"/>
                    </a:srgbClr>
                  </a:outerShdw>
                </a:effectLst>
              </a:rPr>
              <a:t>抽样的关键点</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a:xfrm>
            <a:off x="579120" y="3124200"/>
            <a:ext cx="7772400" cy="3108960"/>
          </a:xfrm>
        </p:spPr>
        <p:txBody>
          <a:bodyPr/>
          <a:lstStyle/>
          <a:p>
            <a:r>
              <a:rPr lang="zh-CN" altLang="en-US" b="1" dirty="0" smtClean="0">
                <a:solidFill>
                  <a:srgbClr val="FF0000"/>
                </a:solidFill>
                <a:effectLst>
                  <a:outerShdw blurRad="38100" dist="38100" dir="2700000" algn="tl">
                    <a:srgbClr val="000000">
                      <a:alpha val="43137"/>
                    </a:srgbClr>
                  </a:outerShdw>
                </a:effectLst>
              </a:rPr>
              <a:t>样本有代表性</a:t>
            </a:r>
            <a:r>
              <a:rPr lang="zh-CN" altLang="en-US" b="1" dirty="0" smtClean="0">
                <a:effectLst>
                  <a:outerShdw blurRad="38100" dist="38100" dir="2700000" algn="tl">
                    <a:srgbClr val="000000">
                      <a:alpha val="43137"/>
                    </a:srgbClr>
                  </a:outerShdw>
                </a:effectLst>
              </a:rPr>
              <a:t>，效果近似</a:t>
            </a:r>
            <a:endParaRPr lang="en-US" altLang="zh-CN" b="1" dirty="0" smtClean="0">
              <a:effectLst>
                <a:outerShdw blurRad="38100" dist="38100" dir="2700000" algn="tl">
                  <a:srgbClr val="000000">
                    <a:alpha val="43137"/>
                  </a:srgbClr>
                </a:outerShdw>
              </a:effectLst>
            </a:endParaRPr>
          </a:p>
          <a:p>
            <a:pPr lvl="1"/>
            <a:r>
              <a:rPr lang="zh-CN" altLang="en-US" b="1" dirty="0" smtClean="0">
                <a:effectLst>
                  <a:outerShdw blurRad="38100" dist="38100" dir="2700000" algn="tl">
                    <a:srgbClr val="000000">
                      <a:alpha val="43137"/>
                    </a:srgbClr>
                  </a:outerShdw>
                </a:effectLst>
              </a:rPr>
              <a:t>样本与整个数据集有相同感兴趣的性质。</a:t>
            </a:r>
            <a:endParaRPr lang="en-US" altLang="zh-CN" b="1" dirty="0" smtClean="0">
              <a:effectLst>
                <a:outerShdw blurRad="38100" dist="38100" dir="2700000" algn="tl">
                  <a:srgbClr val="000000">
                    <a:alpha val="43137"/>
                  </a:srgbClr>
                </a:outerShdw>
              </a:effectLst>
            </a:endParaRPr>
          </a:p>
          <a:p>
            <a:pPr lvl="1"/>
            <a:r>
              <a:rPr lang="zh-CN" altLang="en-US" b="1" dirty="0">
                <a:effectLst>
                  <a:outerShdw blurRad="38100" dist="38100" dir="2700000" algn="tl">
                    <a:srgbClr val="000000">
                      <a:alpha val="43137"/>
                    </a:srgbClr>
                  </a:outerShdw>
                </a:effectLst>
              </a:rPr>
              <a:t>例</a:t>
            </a:r>
            <a:r>
              <a:rPr lang="zh-CN" altLang="en-US" b="1" dirty="0" smtClean="0">
                <a:effectLst>
                  <a:outerShdw blurRad="38100" dist="38100" dir="2700000" algn="tl">
                    <a:srgbClr val="000000">
                      <a:alpha val="43137"/>
                    </a:srgbClr>
                  </a:outerShdw>
                </a:effectLst>
              </a:rPr>
              <a:t>：感兴趣的是数据集的均值，若样本具有近似整个数据集的均值，则样本有代表性。</a:t>
            </a:r>
            <a:endParaRPr lang="en-US" altLang="zh-CN" b="1" dirty="0" smtClean="0">
              <a:effectLst>
                <a:outerShdw blurRad="38100" dist="38100" dir="2700000" algn="tl">
                  <a:srgbClr val="000000">
                    <a:alpha val="43137"/>
                  </a:srgbClr>
                </a:outerShdw>
              </a:effectLst>
            </a:endParaRPr>
          </a:p>
          <a:p>
            <a:pPr lvl="1"/>
            <a:endParaRPr lang="en-US" altLang="zh-CN" b="1" dirty="0">
              <a:effectLst>
                <a:outerShdw blurRad="38100" dist="38100" dir="2700000" algn="tl">
                  <a:srgbClr val="000000">
                    <a:alpha val="43137"/>
                  </a:srgbClr>
                </a:outerShdw>
              </a:effectLst>
            </a:endParaRPr>
          </a:p>
          <a:p>
            <a:r>
              <a:rPr lang="zh-CN" altLang="en-US" b="1" dirty="0" smtClean="0">
                <a:solidFill>
                  <a:srgbClr val="FF0000"/>
                </a:solidFill>
                <a:effectLst>
                  <a:outerShdw blurRad="38100" dist="38100" dir="2700000" algn="tl">
                    <a:srgbClr val="000000">
                      <a:alpha val="43137"/>
                    </a:srgbClr>
                  </a:outerShdw>
                </a:effectLst>
              </a:rPr>
              <a:t>样本的代表性会动态变化</a:t>
            </a:r>
            <a:endParaRPr lang="en-US" altLang="zh-CN" b="1" dirty="0" smtClean="0">
              <a:solidFill>
                <a:srgbClr val="FF0000"/>
              </a:solidFill>
              <a:effectLst>
                <a:outerShdw blurRad="38100" dist="38100" dir="2700000" algn="tl">
                  <a:srgbClr val="000000">
                    <a:alpha val="43137"/>
                  </a:srgbClr>
                </a:outerShdw>
              </a:effectLst>
            </a:endParaRPr>
          </a:p>
          <a:p>
            <a:pPr lvl="1"/>
            <a:r>
              <a:rPr lang="zh-CN" altLang="en-US" b="1" dirty="0" smtClean="0">
                <a:effectLst>
                  <a:outerShdw blurRad="38100" dist="38100" dir="2700000" algn="tl">
                    <a:srgbClr val="000000">
                      <a:alpha val="43137"/>
                    </a:srgbClr>
                  </a:outerShdw>
                </a:effectLst>
              </a:rPr>
              <a:t>选择一个确保以</a:t>
            </a:r>
            <a:r>
              <a:rPr lang="zh-CN" altLang="en-US" b="1" dirty="0" smtClean="0">
                <a:solidFill>
                  <a:srgbClr val="FF0000"/>
                </a:solidFill>
                <a:effectLst>
                  <a:outerShdw blurRad="38100" dist="38100" dir="2700000" algn="tl">
                    <a:srgbClr val="000000">
                      <a:alpha val="43137"/>
                    </a:srgbClr>
                  </a:outerShdw>
                </a:effectLst>
              </a:rPr>
              <a:t>很高概率</a:t>
            </a:r>
            <a:r>
              <a:rPr lang="zh-CN" altLang="en-US" b="1" dirty="0" smtClean="0">
                <a:effectLst>
                  <a:outerShdw blurRad="38100" dist="38100" dir="2700000" algn="tl">
                    <a:srgbClr val="000000">
                      <a:alpha val="43137"/>
                    </a:srgbClr>
                  </a:outerShdw>
                </a:effectLst>
              </a:rPr>
              <a:t>得到的有代表性的样本</a:t>
            </a:r>
            <a:endParaRPr lang="en-US" altLang="zh-CN" b="1" dirty="0" smtClean="0">
              <a:effectLst>
                <a:outerShdw blurRad="38100" dist="38100" dir="2700000" algn="tl">
                  <a:srgbClr val="000000">
                    <a:alpha val="43137"/>
                  </a:srgbClr>
                </a:outerShdw>
              </a:effectLst>
            </a:endParaRPr>
          </a:p>
        </p:txBody>
      </p:sp>
      <p:sp>
        <p:nvSpPr>
          <p:cNvPr id="4" name="矩形 3"/>
          <p:cNvSpPr/>
          <p:nvPr/>
        </p:nvSpPr>
        <p:spPr>
          <a:xfrm>
            <a:off x="579120" y="1285840"/>
            <a:ext cx="7604760" cy="1574855"/>
          </a:xfrm>
          <a:prstGeom prst="rect">
            <a:avLst/>
          </a:prstGeom>
        </p:spPr>
        <p:txBody>
          <a:bodyPr wrap="square">
            <a:spAutoFit/>
          </a:bodyPr>
          <a:lstStyle/>
          <a:p>
            <a:pPr>
              <a:lnSpc>
                <a:spcPct val="120000"/>
              </a:lnSpc>
            </a:pPr>
            <a:r>
              <a:rPr lang="zh-CN" altLang="en-US" sz="2800" b="1" dirty="0"/>
              <a:t>关键原则</a:t>
            </a:r>
            <a:r>
              <a:rPr lang="en-US" altLang="zh-CN" sz="2800" b="1" dirty="0"/>
              <a:t>:</a:t>
            </a:r>
            <a:r>
              <a:rPr lang="zh-CN" altLang="en-US" sz="2800" b="1" dirty="0"/>
              <a:t>选择一个有</a:t>
            </a:r>
            <a:r>
              <a:rPr lang="zh-CN" altLang="en-US" sz="2800" b="1" dirty="0">
                <a:solidFill>
                  <a:srgbClr val="FF0000"/>
                </a:solidFill>
              </a:rPr>
              <a:t>代表性</a:t>
            </a:r>
            <a:r>
              <a:rPr lang="zh-CN" altLang="en-US" sz="2800" b="1" dirty="0"/>
              <a:t>的数据</a:t>
            </a:r>
            <a:r>
              <a:rPr lang="zh-CN" altLang="en-US" sz="2800" b="1" dirty="0" smtClean="0"/>
              <a:t>子集</a:t>
            </a:r>
            <a:endParaRPr lang="en-US" altLang="zh-CN" sz="2800" b="1" dirty="0" smtClean="0"/>
          </a:p>
          <a:p>
            <a:pPr marL="914400" lvl="1" indent="-457200">
              <a:lnSpc>
                <a:spcPct val="120000"/>
              </a:lnSpc>
              <a:buClr>
                <a:schemeClr val="accent2"/>
              </a:buClr>
              <a:buFont typeface="Arial" panose="020B0604020202020204" pitchFamily="34" charset="0"/>
              <a:buChar char="•"/>
            </a:pPr>
            <a:r>
              <a:rPr lang="zh-CN" altLang="en-US" sz="2800" b="1" dirty="0" smtClean="0"/>
              <a:t>数据</a:t>
            </a:r>
            <a:r>
              <a:rPr lang="zh-CN" altLang="en-US" sz="2800" b="1" dirty="0"/>
              <a:t>偏斜时简单随机抽样的性能很</a:t>
            </a:r>
            <a:r>
              <a:rPr lang="zh-CN" altLang="en-US" sz="2800" b="1" dirty="0" smtClean="0"/>
              <a:t>差</a:t>
            </a:r>
            <a:endParaRPr lang="en-US" altLang="zh-CN" sz="2800" b="1" dirty="0" smtClean="0"/>
          </a:p>
          <a:p>
            <a:pPr marL="914400" lvl="1" indent="-457200">
              <a:lnSpc>
                <a:spcPct val="120000"/>
              </a:lnSpc>
              <a:buClr>
                <a:schemeClr val="accent2"/>
              </a:buClr>
              <a:buFont typeface="Arial" panose="020B0604020202020204" pitchFamily="34" charset="0"/>
              <a:buChar char="•"/>
            </a:pPr>
            <a:r>
              <a:rPr lang="zh-CN" altLang="en-US" sz="2800" b="1" dirty="0" smtClean="0"/>
              <a:t>发展</a:t>
            </a:r>
            <a:r>
              <a:rPr lang="zh-CN" altLang="en-US" sz="2800" b="1" dirty="0"/>
              <a:t>适应抽样方法：分层抽样</a:t>
            </a:r>
            <a:r>
              <a:rPr lang="en-US" altLang="zh-CN" sz="2800" b="1" dirty="0"/>
              <a:t> </a:t>
            </a:r>
          </a:p>
        </p:txBody>
      </p:sp>
    </p:spTree>
    <p:extLst>
      <p:ext uri="{BB962C8B-B14F-4D97-AF65-F5344CB8AC3E}">
        <p14:creationId xmlns:p14="http://schemas.microsoft.com/office/powerpoint/2010/main" val="93868827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9120" y="0"/>
            <a:ext cx="7772400" cy="1143000"/>
          </a:xfrm>
        </p:spPr>
        <p:txBody>
          <a:bodyPr/>
          <a:lstStyle/>
          <a:p>
            <a:r>
              <a:rPr lang="zh-CN" altLang="en-US" b="1" dirty="0" smtClean="0">
                <a:effectLst>
                  <a:outerShdw blurRad="38100" dist="38100" dir="2700000" algn="tl">
                    <a:srgbClr val="000000">
                      <a:alpha val="43137"/>
                    </a:srgbClr>
                  </a:outerShdw>
                </a:effectLst>
              </a:rPr>
              <a:t>抽样类型</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sz="quarter" idx="1"/>
          </p:nvPr>
        </p:nvSpPr>
        <p:spPr>
          <a:xfrm>
            <a:off x="579120" y="1310640"/>
            <a:ext cx="7818120" cy="5715000"/>
          </a:xfrm>
        </p:spPr>
        <p:txBody>
          <a:bodyPr>
            <a:normAutofit fontScale="85000" lnSpcReduction="20000"/>
          </a:bodyPr>
          <a:lstStyle/>
          <a:p>
            <a:pPr>
              <a:lnSpc>
                <a:spcPct val="110000"/>
              </a:lnSpc>
            </a:pPr>
            <a:r>
              <a:rPr lang="zh-CN" altLang="en-US" b="1" dirty="0" smtClean="0">
                <a:solidFill>
                  <a:srgbClr val="FF0000"/>
                </a:solidFill>
                <a:effectLst>
                  <a:outerShdw blurRad="38100" dist="38100" dir="2700000" algn="tl">
                    <a:srgbClr val="000000">
                      <a:alpha val="43137"/>
                    </a:srgbClr>
                  </a:outerShdw>
                </a:effectLst>
                <a:ea typeface="SimSun" pitchFamily="2" charset="-122"/>
              </a:rPr>
              <a:t>简单随机抽样</a:t>
            </a:r>
            <a:r>
              <a:rPr lang="zh-CN" altLang="en-US" b="1" dirty="0" smtClean="0">
                <a:effectLst>
                  <a:outerShdw blurRad="38100" dist="38100" dir="2700000" algn="tl">
                    <a:srgbClr val="000000">
                      <a:alpha val="43137"/>
                    </a:srgbClr>
                  </a:outerShdw>
                </a:effectLst>
                <a:ea typeface="SimSun" pitchFamily="2" charset="-122"/>
              </a:rPr>
              <a:t> </a:t>
            </a:r>
            <a:r>
              <a:rPr lang="en-US" altLang="zh-CN" b="1" dirty="0" smtClean="0">
                <a:effectLst>
                  <a:outerShdw blurRad="38100" dist="38100" dir="2700000" algn="tl">
                    <a:srgbClr val="000000">
                      <a:alpha val="43137"/>
                    </a:srgbClr>
                  </a:outerShdw>
                </a:effectLst>
                <a:ea typeface="SimSun" pitchFamily="2" charset="-122"/>
              </a:rPr>
              <a:t>Simple </a:t>
            </a:r>
            <a:r>
              <a:rPr lang="en-US" altLang="zh-CN" b="1" dirty="0">
                <a:effectLst>
                  <a:outerShdw blurRad="38100" dist="38100" dir="2700000" algn="tl">
                    <a:srgbClr val="000000">
                      <a:alpha val="43137"/>
                    </a:srgbClr>
                  </a:outerShdw>
                </a:effectLst>
                <a:ea typeface="SimSun" pitchFamily="2" charset="-122"/>
              </a:rPr>
              <a:t>Random Sampling</a:t>
            </a:r>
          </a:p>
          <a:p>
            <a:pPr lvl="1">
              <a:lnSpc>
                <a:spcPct val="110000"/>
              </a:lnSpc>
            </a:pPr>
            <a:r>
              <a:rPr lang="zh-CN" altLang="en-US" sz="2200" b="1" dirty="0">
                <a:effectLst>
                  <a:outerShdw blurRad="38100" dist="38100" dir="2700000" algn="tl">
                    <a:srgbClr val="000000">
                      <a:alpha val="43137"/>
                    </a:srgbClr>
                  </a:outerShdw>
                </a:effectLst>
                <a:ea typeface="SimSun" pitchFamily="2" charset="-122"/>
              </a:rPr>
              <a:t>相同的概率选择任何特定项目</a:t>
            </a:r>
          </a:p>
          <a:p>
            <a:pPr lvl="1">
              <a:lnSpc>
                <a:spcPct val="110000"/>
              </a:lnSpc>
            </a:pPr>
            <a:r>
              <a:rPr lang="en-US" altLang="zh-CN" sz="2200" b="1" dirty="0" smtClean="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t>There is an equal probability of selecting any particular item </a:t>
            </a:r>
            <a:r>
              <a:rPr lang="zh-CN" altLang="en-US" sz="2200" b="1" dirty="0" smtClean="0">
                <a:effectLst>
                  <a:outerShdw blurRad="38100" dist="38100" dir="2700000" algn="tl">
                    <a:srgbClr val="000000">
                      <a:alpha val="43137"/>
                    </a:srgbClr>
                  </a:outerShdw>
                </a:effectLst>
                <a:ea typeface="SimSun" pitchFamily="2" charset="-122"/>
              </a:rPr>
              <a:t>等概率</a:t>
            </a:r>
            <a:endParaRPr lang="en-US" altLang="zh-CN" sz="2200" b="1" dirty="0" smtClean="0">
              <a:effectLst>
                <a:outerShdw blurRad="38100" dist="38100" dir="2700000" algn="tl">
                  <a:srgbClr val="000000">
                    <a:alpha val="43137"/>
                  </a:srgbClr>
                </a:outerShdw>
              </a:effectLst>
              <a:ea typeface="SimSun" pitchFamily="2" charset="-122"/>
            </a:endParaRPr>
          </a:p>
          <a:p>
            <a:pPr lvl="4">
              <a:lnSpc>
                <a:spcPct val="110000"/>
              </a:lnSpc>
            </a:pPr>
            <a:endParaRPr lang="en-US" altLang="zh-CN" sz="1800" b="1" dirty="0">
              <a:effectLst>
                <a:outerShdw blurRad="38100" dist="38100" dir="2700000" algn="tl">
                  <a:srgbClr val="000000">
                    <a:alpha val="43137"/>
                  </a:srgbClr>
                </a:outerShdw>
              </a:effectLst>
              <a:ea typeface="SimSun" pitchFamily="2" charset="-122"/>
            </a:endParaRPr>
          </a:p>
          <a:p>
            <a:pPr>
              <a:lnSpc>
                <a:spcPct val="110000"/>
              </a:lnSpc>
            </a:pPr>
            <a:r>
              <a:rPr lang="zh-CN" altLang="en-US" b="1" dirty="0" smtClean="0">
                <a:solidFill>
                  <a:srgbClr val="FF0000"/>
                </a:solidFill>
                <a:effectLst>
                  <a:outerShdw blurRad="38100" dist="38100" dir="2700000" algn="tl">
                    <a:srgbClr val="000000">
                      <a:alpha val="43137"/>
                    </a:srgbClr>
                  </a:outerShdw>
                </a:effectLst>
                <a:ea typeface="SimSun" pitchFamily="2" charset="-122"/>
              </a:rPr>
              <a:t>无放回抽样</a:t>
            </a:r>
            <a:r>
              <a:rPr lang="zh-CN" altLang="en-US" b="1" dirty="0" smtClean="0">
                <a:effectLst>
                  <a:outerShdw blurRad="38100" dist="38100" dir="2700000" algn="tl">
                    <a:srgbClr val="000000">
                      <a:alpha val="43137"/>
                    </a:srgbClr>
                  </a:outerShdw>
                </a:effectLst>
                <a:ea typeface="SimSun" pitchFamily="2" charset="-122"/>
              </a:rPr>
              <a:t> </a:t>
            </a:r>
            <a:r>
              <a:rPr lang="en-US" altLang="zh-CN" b="1" dirty="0" smtClean="0">
                <a:effectLst>
                  <a:outerShdw blurRad="38100" dist="38100" dir="2700000" algn="tl">
                    <a:srgbClr val="000000">
                      <a:alpha val="43137"/>
                    </a:srgbClr>
                  </a:outerShdw>
                </a:effectLst>
                <a:ea typeface="SimSun" pitchFamily="2" charset="-122"/>
              </a:rPr>
              <a:t>Sampling </a:t>
            </a:r>
            <a:r>
              <a:rPr lang="en-US" altLang="zh-CN" b="1" dirty="0">
                <a:effectLst>
                  <a:outerShdw blurRad="38100" dist="38100" dir="2700000" algn="tl">
                    <a:srgbClr val="000000">
                      <a:alpha val="43137"/>
                    </a:srgbClr>
                  </a:outerShdw>
                </a:effectLst>
                <a:ea typeface="SimSun" pitchFamily="2" charset="-122"/>
              </a:rPr>
              <a:t>without replacement</a:t>
            </a:r>
          </a:p>
          <a:p>
            <a:pPr lvl="1">
              <a:lnSpc>
                <a:spcPct val="110000"/>
              </a:lnSpc>
            </a:pPr>
            <a:r>
              <a:rPr lang="en-US" altLang="zh-CN" sz="2200" b="1" dirty="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t>As each item is selected, it is removed from the </a:t>
            </a:r>
            <a:r>
              <a:rPr lang="en-US" altLang="zh-CN" sz="2200" b="1" dirty="0" smtClean="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t>population</a:t>
            </a:r>
          </a:p>
          <a:p>
            <a:pPr lvl="1">
              <a:lnSpc>
                <a:spcPct val="110000"/>
              </a:lnSpc>
            </a:pPr>
            <a:r>
              <a:rPr lang="zh-CN" altLang="en-US" sz="2200" dirty="0"/>
              <a:t>每次被抽到的个体不放回总体中参加下一次抽取的方法</a:t>
            </a:r>
            <a:endParaRPr lang="en-US" altLang="zh-CN" sz="2200" b="1" dirty="0">
              <a:effectLst>
                <a:outerShdw blurRad="38100" dist="38100" dir="2700000" algn="tl">
                  <a:srgbClr val="000000">
                    <a:alpha val="43137"/>
                  </a:srgbClr>
                </a:outerShdw>
              </a:effectLst>
              <a:ea typeface="SimSun" pitchFamily="2" charset="-122"/>
            </a:endParaRPr>
          </a:p>
          <a:p>
            <a:pPr lvl="4">
              <a:lnSpc>
                <a:spcPct val="110000"/>
              </a:lnSpc>
            </a:pPr>
            <a:endParaRPr lang="en-US" altLang="zh-CN" sz="1800" b="1" dirty="0">
              <a:effectLst>
                <a:outerShdw blurRad="38100" dist="38100" dir="2700000" algn="tl">
                  <a:srgbClr val="000000">
                    <a:alpha val="43137"/>
                  </a:srgbClr>
                </a:outerShdw>
              </a:effectLst>
              <a:ea typeface="SimSun" pitchFamily="2" charset="-122"/>
            </a:endParaRPr>
          </a:p>
          <a:p>
            <a:pPr>
              <a:lnSpc>
                <a:spcPct val="110000"/>
              </a:lnSpc>
            </a:pPr>
            <a:r>
              <a:rPr lang="zh-CN" altLang="en-US" b="1" dirty="0" smtClean="0">
                <a:solidFill>
                  <a:srgbClr val="FF0000"/>
                </a:solidFill>
                <a:effectLst>
                  <a:outerShdw blurRad="38100" dist="38100" dir="2700000" algn="tl">
                    <a:srgbClr val="000000">
                      <a:alpha val="43137"/>
                    </a:srgbClr>
                  </a:outerShdw>
                </a:effectLst>
                <a:ea typeface="SimSun" pitchFamily="2" charset="-122"/>
              </a:rPr>
              <a:t>有放回抽样</a:t>
            </a:r>
            <a:r>
              <a:rPr lang="zh-CN" altLang="en-US" b="1" dirty="0" smtClean="0">
                <a:effectLst>
                  <a:outerShdw blurRad="38100" dist="38100" dir="2700000" algn="tl">
                    <a:srgbClr val="000000">
                      <a:alpha val="43137"/>
                    </a:srgbClr>
                  </a:outerShdw>
                </a:effectLst>
                <a:ea typeface="SimSun" pitchFamily="2" charset="-122"/>
              </a:rPr>
              <a:t> </a:t>
            </a:r>
            <a:r>
              <a:rPr lang="en-US" altLang="zh-CN" b="1" dirty="0" smtClean="0">
                <a:effectLst>
                  <a:outerShdw blurRad="38100" dist="38100" dir="2700000" algn="tl">
                    <a:srgbClr val="000000">
                      <a:alpha val="43137"/>
                    </a:srgbClr>
                  </a:outerShdw>
                </a:effectLst>
                <a:ea typeface="SimSun" pitchFamily="2" charset="-122"/>
              </a:rPr>
              <a:t>Sampling </a:t>
            </a:r>
            <a:r>
              <a:rPr lang="en-US" altLang="zh-CN" b="1" dirty="0">
                <a:effectLst>
                  <a:outerShdw blurRad="38100" dist="38100" dir="2700000" algn="tl">
                    <a:srgbClr val="000000">
                      <a:alpha val="43137"/>
                    </a:srgbClr>
                  </a:outerShdw>
                </a:effectLst>
                <a:ea typeface="SimSun" pitchFamily="2" charset="-122"/>
              </a:rPr>
              <a:t>with replacement</a:t>
            </a:r>
          </a:p>
          <a:p>
            <a:pPr lvl="1">
              <a:lnSpc>
                <a:spcPct val="110000"/>
              </a:lnSpc>
            </a:pPr>
            <a:r>
              <a:rPr lang="zh-CN" altLang="en-US" sz="2200" b="1" dirty="0"/>
              <a:t>一个被抽中的目标不从总体中去除</a:t>
            </a:r>
            <a:endParaRPr lang="en-US" altLang="zh-CN" sz="2200" b="1" dirty="0"/>
          </a:p>
          <a:p>
            <a:pPr lvl="2">
              <a:lnSpc>
                <a:spcPct val="110000"/>
              </a:lnSpc>
            </a:pPr>
            <a:r>
              <a:rPr lang="en-US" altLang="zh-CN" sz="2200" b="1" dirty="0" smtClean="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t>  </a:t>
            </a:r>
            <a:r>
              <a:rPr lang="en-US" altLang="zh-CN" sz="2200" b="1" dirty="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t>In sampling with replacement, the same object can be picked up more than once</a:t>
            </a:r>
          </a:p>
          <a:p>
            <a:pPr lvl="4">
              <a:lnSpc>
                <a:spcPct val="110000"/>
              </a:lnSpc>
            </a:pPr>
            <a:endParaRPr lang="en-US" altLang="zh-CN" sz="1800" b="1" dirty="0">
              <a:effectLst>
                <a:outerShdw blurRad="38100" dist="38100" dir="2700000" algn="tl">
                  <a:srgbClr val="000000">
                    <a:alpha val="43137"/>
                  </a:srgbClr>
                </a:outerShdw>
              </a:effectLst>
              <a:ea typeface="SimSun" pitchFamily="2" charset="-122"/>
            </a:endParaRPr>
          </a:p>
          <a:p>
            <a:pPr>
              <a:lnSpc>
                <a:spcPct val="110000"/>
              </a:lnSpc>
            </a:pPr>
            <a:r>
              <a:rPr lang="zh-CN" altLang="en-US" b="1" dirty="0" smtClean="0">
                <a:solidFill>
                  <a:srgbClr val="FF0000"/>
                </a:solidFill>
                <a:effectLst>
                  <a:outerShdw blurRad="38100" dist="38100" dir="2700000" algn="tl">
                    <a:srgbClr val="000000">
                      <a:alpha val="43137"/>
                    </a:srgbClr>
                  </a:outerShdw>
                </a:effectLst>
                <a:ea typeface="SimSun" pitchFamily="2" charset="-122"/>
              </a:rPr>
              <a:t>分层抽样</a:t>
            </a:r>
            <a:r>
              <a:rPr lang="zh-CN" altLang="en-US" b="1" dirty="0" smtClean="0">
                <a:effectLst>
                  <a:outerShdw blurRad="38100" dist="38100" dir="2700000" algn="tl">
                    <a:srgbClr val="000000">
                      <a:alpha val="43137"/>
                    </a:srgbClr>
                  </a:outerShdw>
                </a:effectLst>
                <a:ea typeface="SimSun" pitchFamily="2" charset="-122"/>
              </a:rPr>
              <a:t> </a:t>
            </a:r>
            <a:r>
              <a:rPr lang="en-US" altLang="zh-CN" b="1" dirty="0" smtClean="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t>Stratified </a:t>
            </a:r>
            <a:r>
              <a:rPr lang="en-US" altLang="zh-CN" b="1" dirty="0">
                <a:effectLst>
                  <a:outerShdw blurRad="38100" dist="38100" dir="2700000" algn="tl">
                    <a:srgbClr val="000000">
                      <a:alpha val="43137"/>
                    </a:srgbClr>
                  </a:outerShdw>
                </a:effectLst>
                <a:latin typeface="Times New Roman" panose="02020603050405020304" pitchFamily="18" charset="0"/>
                <a:ea typeface="SimSun" pitchFamily="2" charset="-122"/>
                <a:cs typeface="Times New Roman" panose="02020603050405020304" pitchFamily="18" charset="0"/>
              </a:rPr>
              <a:t>sampling</a:t>
            </a:r>
          </a:p>
          <a:p>
            <a:pPr lvl="1">
              <a:lnSpc>
                <a:spcPct val="110000"/>
              </a:lnSpc>
            </a:pPr>
            <a:r>
              <a:rPr lang="zh-CN" altLang="en-US" sz="2200" dirty="0"/>
              <a:t>把数据分成不相交部分</a:t>
            </a:r>
            <a:r>
              <a:rPr lang="en-US" altLang="zh-CN" sz="2200" dirty="0"/>
              <a:t>(</a:t>
            </a:r>
            <a:r>
              <a:rPr lang="zh-CN" altLang="en-US" sz="2200" dirty="0"/>
              <a:t>层</a:t>
            </a:r>
            <a:r>
              <a:rPr lang="en-US" altLang="zh-CN" sz="2200" dirty="0"/>
              <a:t>), </a:t>
            </a:r>
            <a:r>
              <a:rPr lang="zh-CN" altLang="en-US" sz="2200" dirty="0"/>
              <a:t>然后从每个层抽样</a:t>
            </a:r>
            <a:r>
              <a:rPr lang="en-US" altLang="zh-CN" sz="2200" dirty="0"/>
              <a:t>(</a:t>
            </a:r>
            <a:r>
              <a:rPr lang="zh-CN" altLang="en-US" sz="2200" dirty="0"/>
              <a:t>按比例</a:t>
            </a:r>
            <a:r>
              <a:rPr lang="en-US" altLang="zh-CN" sz="2200" dirty="0"/>
              <a:t>/</a:t>
            </a:r>
            <a:r>
              <a:rPr lang="zh-CN" altLang="en-US" sz="2200" dirty="0"/>
              <a:t>大约相同比例的数据</a:t>
            </a:r>
            <a:r>
              <a:rPr lang="en-US" altLang="zh-CN" sz="2200" dirty="0"/>
              <a:t>) </a:t>
            </a:r>
          </a:p>
          <a:p>
            <a:pPr lvl="1">
              <a:lnSpc>
                <a:spcPct val="110000"/>
              </a:lnSpc>
            </a:pPr>
            <a:r>
              <a:rPr lang="zh-CN" altLang="en-US" sz="2200" dirty="0"/>
              <a:t>偏斜数据</a:t>
            </a:r>
            <a:endParaRPr lang="en-US" altLang="zh-CN" sz="2200" dirty="0"/>
          </a:p>
          <a:p>
            <a:pPr>
              <a:lnSpc>
                <a:spcPct val="110000"/>
              </a:lnSpc>
            </a:pP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767485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8c9d5d35-cb7f-44f8-bfde-3de0a11f51c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7308</TotalTime>
  <Words>10773</Words>
  <Application>Microsoft Office PowerPoint</Application>
  <PresentationFormat>全屏显示(4:3)</PresentationFormat>
  <Paragraphs>1315</Paragraphs>
  <Slides>144</Slides>
  <Notes>40</Notes>
  <HiddenSlides>1</HiddenSlides>
  <MMClips>0</MMClips>
  <ScaleCrop>false</ScaleCrop>
  <HeadingPairs>
    <vt:vector size="8" baseType="variant">
      <vt:variant>
        <vt:lpstr>已用的字体</vt:lpstr>
      </vt:variant>
      <vt:variant>
        <vt:i4>24</vt:i4>
      </vt:variant>
      <vt:variant>
        <vt:lpstr>主题</vt:lpstr>
      </vt:variant>
      <vt:variant>
        <vt:i4>2</vt:i4>
      </vt:variant>
      <vt:variant>
        <vt:lpstr>嵌入 OLE 服务器</vt:lpstr>
      </vt:variant>
      <vt:variant>
        <vt:i4>5</vt:i4>
      </vt:variant>
      <vt:variant>
        <vt:lpstr>幻灯片标题</vt:lpstr>
      </vt:variant>
      <vt:variant>
        <vt:i4>144</vt:i4>
      </vt:variant>
    </vt:vector>
  </HeadingPairs>
  <TitlesOfParts>
    <vt:vector size="175" baseType="lpstr">
      <vt:lpstr>AvenirNextCondensed-Regular</vt:lpstr>
      <vt:lpstr>Franklin Gothic Book</vt:lpstr>
      <vt:lpstr>KaiTi</vt:lpstr>
      <vt:lpstr>Monotype Sorts</vt:lpstr>
      <vt:lpstr>Perpetua</vt:lpstr>
      <vt:lpstr>仿宋</vt:lpstr>
      <vt:lpstr>仿宋_GB2312</vt:lpstr>
      <vt:lpstr>黑体</vt:lpstr>
      <vt:lpstr>楷体</vt:lpstr>
      <vt:lpstr>SimSun</vt:lpstr>
      <vt:lpstr>SimSun</vt:lpstr>
      <vt:lpstr>微软雅黑</vt:lpstr>
      <vt:lpstr>幼圆</vt:lpstr>
      <vt:lpstr>Arial</vt:lpstr>
      <vt:lpstr>Berlin Sans FB Demi</vt:lpstr>
      <vt:lpstr>Calibri</vt:lpstr>
      <vt:lpstr>Cambria</vt:lpstr>
      <vt:lpstr>Cambria Math</vt:lpstr>
      <vt:lpstr>Symbol</vt:lpstr>
      <vt:lpstr>Tahoma</vt:lpstr>
      <vt:lpstr>Times New Roman</vt:lpstr>
      <vt:lpstr>Wingdings</vt:lpstr>
      <vt:lpstr>Wingdings 2</vt:lpstr>
      <vt:lpstr>Wingdings 3</vt:lpstr>
      <vt:lpstr>平衡</vt:lpstr>
      <vt:lpstr>Retrospect</vt:lpstr>
      <vt:lpstr>公式</vt:lpstr>
      <vt:lpstr>Equation</vt:lpstr>
      <vt:lpstr>Bitmap Image</vt:lpstr>
      <vt:lpstr>Visio</vt:lpstr>
      <vt:lpstr>Chart</vt:lpstr>
      <vt:lpstr>数据预处理 </vt:lpstr>
      <vt:lpstr>PowerPoint 演示文稿</vt:lpstr>
      <vt:lpstr>为什么数据预处理?</vt:lpstr>
      <vt:lpstr>数据为什么脏?</vt:lpstr>
      <vt:lpstr>数据质量</vt:lpstr>
      <vt:lpstr>数据质量</vt:lpstr>
      <vt:lpstr>测量误差--噪声和伪像</vt:lpstr>
      <vt:lpstr>测量误差--精度、偏倚、准确率</vt:lpstr>
      <vt:lpstr>数据收集错误--离群点 outlier</vt:lpstr>
      <vt:lpstr>数据收集错误--缺失值</vt:lpstr>
      <vt:lpstr>数据收集错误--不一致的值、重复的值</vt:lpstr>
      <vt:lpstr>数据质量：一个多维视角</vt:lpstr>
      <vt:lpstr>数据错误的不可避免性</vt:lpstr>
      <vt:lpstr>数据错误的危害性</vt:lpstr>
      <vt:lpstr>数据预处理的形式</vt:lpstr>
      <vt:lpstr>数据预处理的形式</vt:lpstr>
      <vt:lpstr>PowerPoint 演示文稿</vt:lpstr>
      <vt:lpstr>数据清理</vt:lpstr>
      <vt:lpstr>PowerPoint 演示文稿</vt:lpstr>
      <vt:lpstr>PowerPoint 演示文稿</vt:lpstr>
      <vt:lpstr>例：</vt:lpstr>
      <vt:lpstr>均值填补：</vt:lpstr>
      <vt:lpstr>PowerPoint 演示文稿</vt:lpstr>
      <vt:lpstr>PowerPoint 演示文稿</vt:lpstr>
      <vt:lpstr>例：</vt:lpstr>
      <vt:lpstr>PowerPoint 演示文稿</vt:lpstr>
      <vt:lpstr>PowerPoint 演示文稿</vt:lpstr>
      <vt:lpstr>PowerPoint 演示文稿</vt:lpstr>
      <vt:lpstr>分箱：简单的离散化方法</vt:lpstr>
      <vt:lpstr>分箱法光滑数据</vt:lpstr>
      <vt:lpstr>PowerPoint 演示文稿</vt:lpstr>
      <vt:lpstr>回归Regression</vt:lpstr>
      <vt:lpstr>聚类Cluster Analysis</vt:lpstr>
      <vt:lpstr>(3) 数据清理作为一个过程</vt:lpstr>
      <vt:lpstr>PowerPoint 演示文稿</vt:lpstr>
      <vt:lpstr>数据集成</vt:lpstr>
      <vt:lpstr>数据集成</vt:lpstr>
      <vt:lpstr>PowerPoint 演示文稿</vt:lpstr>
      <vt:lpstr>PowerPoint 演示文稿</vt:lpstr>
      <vt:lpstr>数据集成中冗余数据处理</vt:lpstr>
      <vt:lpstr>PowerPoint 演示文稿</vt:lpstr>
      <vt:lpstr>PowerPoint 演示文稿</vt:lpstr>
      <vt:lpstr>Chi-Square 卡方值计算: 例子</vt:lpstr>
      <vt:lpstr>PowerPoint 演示文稿</vt:lpstr>
      <vt:lpstr>PowerPoint 演示文稿</vt:lpstr>
      <vt:lpstr>Visualizing Changes of Correlation Coefficient</vt:lpstr>
      <vt:lpstr>PowerPoint 演示文稿</vt:lpstr>
      <vt:lpstr>PowerPoint 演示文稿</vt:lpstr>
      <vt:lpstr>PowerPoint 演示文稿</vt:lpstr>
      <vt:lpstr>元组重复（去重处理）</vt:lpstr>
      <vt:lpstr>PowerPoint 演示文稿</vt:lpstr>
      <vt:lpstr>PowerPoint 演示文稿</vt:lpstr>
      <vt:lpstr>数据归约 Data Reduction</vt:lpstr>
      <vt:lpstr>数据归约</vt:lpstr>
      <vt:lpstr>(1)数据立方体聚集</vt:lpstr>
      <vt:lpstr>数据立方体聚集</vt:lpstr>
      <vt:lpstr>(2) 属性子集选择</vt:lpstr>
      <vt:lpstr>特征子集选择 Feature Subset Selection</vt:lpstr>
      <vt:lpstr>特征选择方法</vt:lpstr>
      <vt:lpstr>基于搜索策略的特征选择</vt:lpstr>
      <vt:lpstr>属性子集选择-搜索策略</vt:lpstr>
      <vt:lpstr>PowerPoint 演示文稿</vt:lpstr>
      <vt:lpstr>PowerPoint 演示文稿</vt:lpstr>
      <vt:lpstr>PowerPoint 演示文稿</vt:lpstr>
      <vt:lpstr>PowerPoint 演示文稿</vt:lpstr>
      <vt:lpstr>4）决策树规约</vt:lpstr>
      <vt:lpstr>4）决策树规约</vt:lpstr>
      <vt:lpstr>PowerPoint 演示文稿</vt:lpstr>
      <vt:lpstr>基于评价规则-过滤式（filter）</vt:lpstr>
      <vt:lpstr>基于评价规则-封装式（wrapper）</vt:lpstr>
      <vt:lpstr>PowerPoint 演示文稿</vt:lpstr>
      <vt:lpstr>PowerPoint 演示文稿</vt:lpstr>
      <vt:lpstr>评价函数的要求</vt:lpstr>
      <vt:lpstr>例：基于距离的评价函数</vt:lpstr>
      <vt:lpstr>PowerPoint 演示文稿</vt:lpstr>
      <vt:lpstr>维灾难 Curse of Dimensionality</vt:lpstr>
      <vt:lpstr>维度归约方法</vt:lpstr>
      <vt:lpstr>维度规约--小波变换（DWT）</vt:lpstr>
      <vt:lpstr>维度规约--主成分分析</vt:lpstr>
      <vt:lpstr>PowerPoint 演示文稿</vt:lpstr>
      <vt:lpstr>PowerPoint 演示文稿</vt:lpstr>
      <vt:lpstr>PowerPoint 演示文稿</vt:lpstr>
      <vt:lpstr>维度规约--奇异值分解 SVD</vt:lpstr>
      <vt:lpstr>奇异值分解 SVD – 例子</vt:lpstr>
      <vt:lpstr>维规约——ISOMAP</vt:lpstr>
      <vt:lpstr>(4)数值归约</vt:lpstr>
      <vt:lpstr>①参数方法--回归和对数线性模型 </vt:lpstr>
      <vt:lpstr>回归分析</vt:lpstr>
      <vt:lpstr>线性回归-用于预测</vt:lpstr>
      <vt:lpstr>线性回归(cont.)</vt:lpstr>
      <vt:lpstr>多元线性回归</vt:lpstr>
      <vt:lpstr>PowerPoint 演示文稿</vt:lpstr>
      <vt:lpstr>直方图Histograms</vt:lpstr>
      <vt:lpstr>聚集</vt:lpstr>
      <vt:lpstr>PowerPoint 演示文稿</vt:lpstr>
      <vt:lpstr>聚类Clustering</vt:lpstr>
      <vt:lpstr>抽样</vt:lpstr>
      <vt:lpstr>抽样的关键点</vt:lpstr>
      <vt:lpstr>抽样类型</vt:lpstr>
      <vt:lpstr>PowerPoint 演示文稿</vt:lpstr>
      <vt:lpstr>Sampling: Cluster or Stratified Sampling</vt:lpstr>
      <vt:lpstr>Sampling: Cluster or Stratified Sampling</vt:lpstr>
      <vt:lpstr>Sampling</vt:lpstr>
      <vt:lpstr>抽样与信息损失</vt:lpstr>
      <vt:lpstr>合适的样本容量</vt:lpstr>
      <vt:lpstr>PowerPoint 演示文稿</vt:lpstr>
      <vt:lpstr>PowerPoint 演示文稿</vt:lpstr>
      <vt:lpstr>1、变量变换  Attribute Transformation</vt:lpstr>
      <vt:lpstr>为什么要进行标准化？</vt:lpstr>
      <vt:lpstr>规范化</vt:lpstr>
      <vt:lpstr>PowerPoint 演示文稿</vt:lpstr>
      <vt:lpstr>规范化</vt:lpstr>
      <vt:lpstr>2、离散化和二元化</vt:lpstr>
      <vt:lpstr>离散化和二元化</vt:lpstr>
      <vt:lpstr>离散属性二元化</vt:lpstr>
      <vt:lpstr>典型离散化的过程</vt:lpstr>
      <vt:lpstr>离散化方法的评价</vt:lpstr>
      <vt:lpstr>连续属性离散化</vt:lpstr>
      <vt:lpstr>非监督离散化</vt:lpstr>
      <vt:lpstr>具体的离散化方法</vt:lpstr>
      <vt:lpstr>PowerPoint 演示文稿</vt:lpstr>
      <vt:lpstr>PowerPoint 演示文稿</vt:lpstr>
      <vt:lpstr>PowerPoint 演示文稿</vt:lpstr>
      <vt:lpstr>PowerPoint 演示文稿</vt:lpstr>
      <vt:lpstr>PowerPoint 演示文稿</vt:lpstr>
      <vt:lpstr>PowerPoint 演示文稿</vt:lpstr>
      <vt:lpstr>进行重新分组：使得每个区间的频数大于12</vt:lpstr>
      <vt:lpstr>（2）非监督离散化-聚类</vt:lpstr>
      <vt:lpstr>PowerPoint 演示文稿</vt:lpstr>
      <vt:lpstr>PowerPoint 演示文稿</vt:lpstr>
      <vt:lpstr>3、特征创建—Feature Creation</vt:lpstr>
      <vt:lpstr>（1）特征提取 feature extraction</vt:lpstr>
      <vt:lpstr>（2）映射数据到新的空间</vt:lpstr>
      <vt:lpstr>（3）特征构造</vt:lpstr>
      <vt:lpstr>（3）特征构造(续)</vt:lpstr>
      <vt:lpstr>4、数据离散化和概念分层产生</vt:lpstr>
      <vt:lpstr>为什么要进行数据概化？</vt:lpstr>
      <vt:lpstr>PowerPoint 演示文稿</vt:lpstr>
      <vt:lpstr>概念分层</vt:lpstr>
      <vt:lpstr>概念分层</vt:lpstr>
      <vt:lpstr>PowerPoint 演示文稿</vt:lpstr>
      <vt:lpstr>Summary</vt:lpstr>
      <vt:lpstr>Data Reduction, Transformation, Integration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数据挖掘导论——数据 ——第二次课 </dc:title>
  <dc:creator>admin</dc:creator>
  <cp:lastModifiedBy>Windows 用户</cp:lastModifiedBy>
  <cp:revision>375</cp:revision>
  <dcterms:created xsi:type="dcterms:W3CDTF">2015-05-05T08:02:14Z</dcterms:created>
  <dcterms:modified xsi:type="dcterms:W3CDTF">2020-03-18T12:18:02Z</dcterms:modified>
</cp:coreProperties>
</file>