
<file path=[Content_Types].xml><?xml version="1.0" encoding="utf-8"?>
<Types xmlns="http://schemas.openxmlformats.org/package/2006/content-types">
  <Default Extension="docx" ContentType="application/vnd.openxmlformats-officedocument.wordprocessingml.documen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0" r:id="rId3"/>
    <p:sldId id="276" r:id="rId4"/>
    <p:sldId id="331" r:id="rId5"/>
    <p:sldId id="285" r:id="rId6"/>
    <p:sldId id="275" r:id="rId7"/>
    <p:sldId id="278" r:id="rId8"/>
    <p:sldId id="280" r:id="rId9"/>
    <p:sldId id="288" r:id="rId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96600"/>
    <a:srgbClr val="A50021"/>
    <a:srgbClr val="660066"/>
    <a:srgbClr val="34A5DA"/>
    <a:srgbClr val="FFFFFF"/>
    <a:srgbClr val="838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8" autoAdjust="0"/>
    <p:restoredTop sz="93826" autoAdjust="0"/>
  </p:normalViewPr>
  <p:slideViewPr>
    <p:cSldViewPr snapToGrid="0" snapToObjects="1">
      <p:cViewPr>
        <p:scale>
          <a:sx n="50" d="100"/>
          <a:sy n="50" d="100"/>
        </p:scale>
        <p:origin x="444"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3414906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各位老师，下午好！我是计算机</a:t>
            </a:r>
            <a:r>
              <a:rPr lang="en-US" altLang="zh-CN" dirty="0"/>
              <a:t>174</a:t>
            </a:r>
            <a:r>
              <a:rPr lang="zh-CN" altLang="en-US" dirty="0"/>
              <a:t>班的褚灵强，我的论文题目是基于多帧的视频质量增强技术与实现。下面开始我的开题答辩</a:t>
            </a:r>
          </a:p>
        </p:txBody>
      </p:sp>
    </p:spTree>
    <p:extLst>
      <p:ext uri="{BB962C8B-B14F-4D97-AF65-F5344CB8AC3E}">
        <p14:creationId xmlns:p14="http://schemas.microsoft.com/office/powerpoint/2010/main" val="302666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我主要从以下三个方面来介绍，超分辨率介绍，我的实现思路和时间安排。</a:t>
            </a:r>
          </a:p>
        </p:txBody>
      </p:sp>
    </p:spTree>
    <p:extLst>
      <p:ext uri="{BB962C8B-B14F-4D97-AF65-F5344CB8AC3E}">
        <p14:creationId xmlns:p14="http://schemas.microsoft.com/office/powerpoint/2010/main" val="3845936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8310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这种超分辨率的两个例子，可以看到上方图像经过各种倍数的放大没有明显失真，下方是对低分辨率图像进行超分辨率处理，可以看到有较为明显的提高的图像质量，左上角的文字也有所清晰</a:t>
            </a:r>
          </a:p>
        </p:txBody>
      </p:sp>
    </p:spTree>
    <p:extLst>
      <p:ext uri="{BB962C8B-B14F-4D97-AF65-F5344CB8AC3E}">
        <p14:creationId xmlns:p14="http://schemas.microsoft.com/office/powerpoint/2010/main" val="391368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zh-CN" altLang="en-US" sz="2400" b="0" i="0" kern="1200" dirty="0">
                <a:solidFill>
                  <a:schemeClr val="tx1"/>
                </a:solidFill>
                <a:effectLst/>
                <a:latin typeface="Helvetica Neue"/>
                <a:ea typeface="Helvetica Neue"/>
                <a:cs typeface="Helvetica Neue"/>
                <a:sym typeface="Helvetica Neue"/>
              </a:rPr>
              <a:t>数字视频压缩的目标是在尽可能保证视觉效果的前提下减少视频数据量。视频压缩比是压缩后的数据量与压缩前的数据量之比。</a:t>
            </a:r>
            <a:endParaRPr lang="zh-CN" altLang="en-US" dirty="0"/>
          </a:p>
          <a:p>
            <a:r>
              <a:rPr lang="zh-CN" altLang="en-US" sz="2200" b="0" i="0" dirty="0">
                <a:effectLst/>
                <a:latin typeface="Helvetica Neue"/>
                <a:ea typeface="Helvetica Neue"/>
                <a:cs typeface="Helvetica Neue"/>
                <a:sym typeface="Helvetica Neue"/>
              </a:rPr>
              <a:t>预测编码是利用图像信号在局部空间和时间范围内的高度相关性</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用已经编码的近邻像素值作为参考预测当前像素值</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然后对预测误差变换量化、编码、传输</a:t>
            </a:r>
            <a:r>
              <a:rPr lang="en-US" altLang="zh-CN" sz="2200" b="0" i="0" dirty="0">
                <a:effectLst/>
                <a:latin typeface="Helvetica Neue"/>
                <a:ea typeface="Helvetica Neue"/>
                <a:cs typeface="Helvetica Neue"/>
                <a:sym typeface="Helvetica Neue"/>
              </a:rPr>
              <a:t>,</a:t>
            </a:r>
            <a:r>
              <a:rPr lang="zh-CN" altLang="en-US" sz="2200" b="0" i="0" dirty="0">
                <a:effectLst/>
                <a:latin typeface="Helvetica Neue"/>
                <a:ea typeface="Helvetica Neue"/>
                <a:cs typeface="Helvetica Neue"/>
                <a:sym typeface="Helvetica Neue"/>
              </a:rPr>
              <a:t>最后在接收端把解出的残差值与预测值相加就恢复了原始值。</a:t>
            </a:r>
            <a:endParaRPr lang="en-US" altLang="zh-CN" sz="2200" b="0" i="0" dirty="0">
              <a:effectLst/>
              <a:latin typeface="Helvetica Neue"/>
              <a:ea typeface="Helvetica Neue"/>
              <a:cs typeface="Helvetica Neue"/>
              <a:sym typeface="Helvetica Neue"/>
            </a:endParaRPr>
          </a:p>
          <a:p>
            <a:endParaRPr lang="zh-CN" altLang="en-US" dirty="0"/>
          </a:p>
        </p:txBody>
      </p:sp>
    </p:spTree>
    <p:extLst>
      <p:ext uri="{BB962C8B-B14F-4D97-AF65-F5344CB8AC3E}">
        <p14:creationId xmlns:p14="http://schemas.microsoft.com/office/powerpoint/2010/main" val="3701245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200" b="0" i="0" dirty="0">
                <a:effectLst/>
                <a:latin typeface="Helvetica Neue"/>
                <a:ea typeface="Helvetica Neue"/>
                <a:cs typeface="Helvetica Neue"/>
                <a:sym typeface="Helvetica Neue"/>
              </a:rPr>
              <a:t>H.265/ AV1</a:t>
            </a:r>
            <a:r>
              <a:rPr lang="zh-CN" altLang="en-US" sz="2200" b="0" i="0" dirty="0">
                <a:effectLst/>
                <a:latin typeface="Helvetica Neue"/>
                <a:ea typeface="Helvetica Neue"/>
                <a:cs typeface="Helvetica Neue"/>
                <a:sym typeface="Helvetica Neue"/>
              </a:rPr>
              <a:t>的基本预测技术都是基于块的。</a:t>
            </a:r>
            <a:endParaRPr lang="en-US" altLang="zh-CN" dirty="0"/>
          </a:p>
          <a:p>
            <a:r>
              <a:rPr lang="zh-CN" altLang="en-US" dirty="0"/>
              <a:t>下面讲一下</a:t>
            </a:r>
            <a:r>
              <a:rPr lang="en-US" altLang="zh-CN" dirty="0"/>
              <a:t>CTU</a:t>
            </a:r>
            <a:r>
              <a:rPr lang="zh-CN" altLang="en-US" dirty="0"/>
              <a:t>的划分，首先从</a:t>
            </a:r>
            <a:r>
              <a:rPr lang="en-US" altLang="zh-CN" dirty="0"/>
              <a:t>CTU</a:t>
            </a:r>
            <a:r>
              <a:rPr lang="zh-CN" altLang="en-US" dirty="0"/>
              <a:t>开始。</a:t>
            </a:r>
            <a:endParaRPr lang="en-US" altLang="zh-CN" dirty="0"/>
          </a:p>
          <a:p>
            <a:r>
              <a:rPr lang="zh-CN" altLang="en-US" sz="2200" b="0" i="0" dirty="0">
                <a:effectLst/>
                <a:latin typeface="Helvetica Neue"/>
                <a:ea typeface="Helvetica Neue"/>
                <a:cs typeface="Helvetica Neue"/>
                <a:sym typeface="Helvetica Neue"/>
              </a:rPr>
              <a:t>大的</a:t>
            </a:r>
            <a:r>
              <a:rPr lang="en-US" altLang="zh-CN" sz="2200" b="0" i="0" dirty="0">
                <a:effectLst/>
                <a:latin typeface="Helvetica Neue"/>
                <a:ea typeface="Helvetica Neue"/>
                <a:cs typeface="Helvetica Neue"/>
                <a:sym typeface="Helvetica Neue"/>
              </a:rPr>
              <a:t>CU</a:t>
            </a:r>
            <a:r>
              <a:rPr lang="zh-CN" altLang="en-US" sz="2200" b="0" i="0" dirty="0">
                <a:effectLst/>
                <a:latin typeface="Helvetica Neue"/>
                <a:ea typeface="Helvetica Neue"/>
                <a:cs typeface="Helvetica Neue"/>
                <a:sym typeface="Helvetica Neue"/>
              </a:rPr>
              <a:t>适用于图像中比较平滑部分，而小的部分则适用于边缘和纹理较丰富的区域。</a:t>
            </a:r>
            <a:endParaRPr lang="en-US" altLang="zh-CN" sz="2200" b="0" i="0" dirty="0">
              <a:effectLst/>
              <a:latin typeface="Helvetica Neue"/>
              <a:ea typeface="Helvetica Neue"/>
              <a:cs typeface="Helvetica Neue"/>
              <a:sym typeface="Helvetica Neue"/>
            </a:endParaRPr>
          </a:p>
          <a:p>
            <a:r>
              <a:rPr lang="zh-CN" altLang="en-US" sz="2200" b="0" i="0" dirty="0">
                <a:effectLst/>
                <a:latin typeface="Helvetica Neue"/>
                <a:sym typeface="Helvetica Neue"/>
              </a:rPr>
              <a:t>名词解释以</a:t>
            </a:r>
            <a:r>
              <a:rPr lang="en-US" altLang="zh-CN" sz="2200" b="0" i="0" dirty="0">
                <a:effectLst/>
                <a:latin typeface="Helvetica Neue"/>
                <a:sym typeface="Helvetica Neue"/>
              </a:rPr>
              <a:t>HEVC</a:t>
            </a:r>
            <a:r>
              <a:rPr lang="zh-CN" altLang="en-US" sz="2200" b="0" i="0" dirty="0">
                <a:effectLst/>
                <a:latin typeface="Helvetica Neue"/>
                <a:sym typeface="Helvetica Neue"/>
              </a:rPr>
              <a:t>为例，</a:t>
            </a:r>
            <a:r>
              <a:rPr lang="en-US" altLang="zh-CN" sz="2200" b="0" i="0" dirty="0">
                <a:effectLst/>
                <a:latin typeface="Helvetica Neue"/>
                <a:sym typeface="Helvetica Neue"/>
              </a:rPr>
              <a:t>AV1</a:t>
            </a:r>
            <a:r>
              <a:rPr lang="zh-CN" altLang="en-US" sz="2200" b="0" i="0" dirty="0">
                <a:effectLst/>
                <a:latin typeface="Helvetica Neue"/>
                <a:sym typeface="Helvetica Neue"/>
              </a:rPr>
              <a:t>的编码块划分如下：</a:t>
            </a:r>
            <a:endParaRPr lang="en-US" altLang="zh-CN" dirty="0"/>
          </a:p>
        </p:txBody>
      </p:sp>
    </p:spTree>
    <p:extLst>
      <p:ext uri="{BB962C8B-B14F-4D97-AF65-F5344CB8AC3E}">
        <p14:creationId xmlns:p14="http://schemas.microsoft.com/office/powerpoint/2010/main" val="2030271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与副标题">
    <p:bg>
      <p:bgPr>
        <a:solidFill>
          <a:srgbClr val="222222"/>
        </a:solidFill>
        <a:effectLst/>
      </p:bgPr>
    </p:bg>
    <p:spTree>
      <p:nvGrpSpPr>
        <p:cNvPr id="1" name=""/>
        <p:cNvGrpSpPr/>
        <p:nvPr/>
      </p:nvGrpSpPr>
      <p:grpSpPr>
        <a:xfrm>
          <a:off x="0" y="0"/>
          <a:ext cx="0" cy="0"/>
          <a:chOff x="0" y="0"/>
          <a:chExt cx="0" cy="0"/>
        </a:xfrm>
      </p:grpSpPr>
      <p:sp>
        <p:nvSpPr>
          <p:cNvPr id="12" name="Shape 12"/>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13" name="Shape 13"/>
          <p:cNvSpPr>
            <a:spLocks noGrp="1"/>
          </p:cNvSpPr>
          <p:nvPr>
            <p:ph type="title"/>
          </p:nvPr>
        </p:nvSpPr>
        <p:spPr>
          <a:xfrm>
            <a:off x="406400" y="6426200"/>
            <a:ext cx="12192000" cy="2705100"/>
          </a:xfrm>
          <a:prstGeom prst="rect">
            <a:avLst/>
          </a:prstGeom>
        </p:spPr>
        <p:txBody>
          <a:bodyPr/>
          <a:lstStyle>
            <a:lvl1pPr>
              <a:spcBef>
                <a:spcPts val="0"/>
              </a:spcBef>
              <a:defRPr sz="17000"/>
            </a:lvl1pPr>
          </a:lstStyle>
          <a:p>
            <a:r>
              <a:t>标题文本</a:t>
            </a:r>
          </a:p>
        </p:txBody>
      </p:sp>
      <p:sp>
        <p:nvSpPr>
          <p:cNvPr id="14" name="Shape 14"/>
          <p:cNvSpPr>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mn-lt"/>
                <a:ea typeface="+mn-ea"/>
                <a:cs typeface="+mn-cs"/>
                <a:sym typeface="Baskerville"/>
              </a:defRPr>
            </a:lvl1pPr>
            <a:lvl2pPr marL="0" indent="228600">
              <a:lnSpc>
                <a:spcPct val="80000"/>
              </a:lnSpc>
              <a:spcBef>
                <a:spcPts val="2300"/>
              </a:spcBef>
              <a:buClrTx/>
              <a:buSzTx/>
              <a:buFontTx/>
              <a:buNone/>
              <a:defRPr sz="5400" cap="all">
                <a:solidFill>
                  <a:srgbClr val="A6AAA9"/>
                </a:solidFill>
                <a:latin typeface="+mn-lt"/>
                <a:ea typeface="+mn-ea"/>
                <a:cs typeface="+mn-cs"/>
                <a:sym typeface="Baskerville"/>
              </a:defRPr>
            </a:lvl2pPr>
            <a:lvl3pPr marL="0" indent="457200">
              <a:lnSpc>
                <a:spcPct val="80000"/>
              </a:lnSpc>
              <a:spcBef>
                <a:spcPts val="2300"/>
              </a:spcBef>
              <a:buClrTx/>
              <a:buSzTx/>
              <a:buFontTx/>
              <a:buNone/>
              <a:defRPr sz="5400" cap="all">
                <a:solidFill>
                  <a:srgbClr val="A6AAA9"/>
                </a:solidFill>
                <a:latin typeface="+mn-lt"/>
                <a:ea typeface="+mn-ea"/>
                <a:cs typeface="+mn-cs"/>
                <a:sym typeface="Baskerville"/>
              </a:defRPr>
            </a:lvl3pPr>
            <a:lvl4pPr marL="0" indent="685800">
              <a:lnSpc>
                <a:spcPct val="80000"/>
              </a:lnSpc>
              <a:spcBef>
                <a:spcPts val="2300"/>
              </a:spcBef>
              <a:buClrTx/>
              <a:buSzTx/>
              <a:buFontTx/>
              <a:buNone/>
              <a:defRPr sz="5400" cap="all">
                <a:solidFill>
                  <a:srgbClr val="A6AAA9"/>
                </a:solidFill>
                <a:latin typeface="+mn-lt"/>
                <a:ea typeface="+mn-ea"/>
                <a:cs typeface="+mn-cs"/>
                <a:sym typeface="Baskerville"/>
              </a:defRPr>
            </a:lvl4pPr>
            <a:lvl5pPr marL="0" indent="914400">
              <a:lnSpc>
                <a:spcPct val="80000"/>
              </a:lnSpc>
              <a:spcBef>
                <a:spcPts val="2300"/>
              </a:spcBef>
              <a:buClrTx/>
              <a:buSzTx/>
              <a:buFontTx/>
              <a:buNone/>
              <a:defRPr sz="54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15" name="Shape 15"/>
          <p:cNvSpPr>
            <a:spLocks noGrp="1"/>
          </p:cNvSpPr>
          <p:nvPr>
            <p:ph type="sldNum" sz="quarter" idx="2"/>
          </p:nvPr>
        </p:nvSpPr>
        <p:spPr>
          <a:xfrm>
            <a:off x="12182237" y="431800"/>
            <a:ext cx="419101"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50240" y="9040143"/>
            <a:ext cx="3034453" cy="519289"/>
          </a:xfrm>
          <a:prstGeom prst="rect">
            <a:avLst/>
          </a:prstGeom>
        </p:spPr>
        <p:txBody>
          <a:bodyPr/>
          <a:lstStyle/>
          <a:p>
            <a:fld id="{3A4F78E9-EC03-4518-A558-ED2683D81CEA}" type="datetimeFigureOut">
              <a:rPr lang="zh-CN" altLang="en-US" smtClean="0"/>
              <a:pPr/>
              <a:t>2021/3/8</a:t>
            </a:fld>
            <a:endParaRPr lang="zh-CN" altLang="en-US"/>
          </a:p>
        </p:txBody>
      </p:sp>
      <p:sp>
        <p:nvSpPr>
          <p:cNvPr id="5" name="页脚占位符 4"/>
          <p:cNvSpPr>
            <a:spLocks noGrp="1"/>
          </p:cNvSpPr>
          <p:nvPr>
            <p:ph type="ftr" sz="quarter" idx="11"/>
          </p:nvPr>
        </p:nvSpPr>
        <p:spPr>
          <a:xfrm>
            <a:off x="4443307" y="9040143"/>
            <a:ext cx="4118187" cy="51928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12029262" y="431800"/>
            <a:ext cx="564257" cy="398058"/>
          </a:xfrm>
        </p:spPr>
        <p:txBody>
          <a:bodyPr/>
          <a:lstStyle/>
          <a:p>
            <a:fld id="{A98C3CF2-3BD7-4F27-BBC4-427B8F475821}" type="slidenum">
              <a:rPr lang="zh-CN" altLang="en-US" smtClean="0"/>
              <a:pPr/>
              <a:t>‹#›</a:t>
            </a:fld>
            <a:endParaRPr lang="zh-CN" altLang="en-US"/>
          </a:p>
        </p:txBody>
      </p:sp>
    </p:spTree>
    <p:extLst>
      <p:ext uri="{BB962C8B-B14F-4D97-AF65-F5344CB8AC3E}">
        <p14:creationId xmlns:p14="http://schemas.microsoft.com/office/powerpoint/2010/main" val="4182370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照片 - 水平">
    <p:bg>
      <p:bgPr>
        <a:solidFill>
          <a:srgbClr val="222222"/>
        </a:solidFill>
        <a:effectLst/>
      </p:bgPr>
    </p:bg>
    <p:spTree>
      <p:nvGrpSpPr>
        <p:cNvPr id="1" name=""/>
        <p:cNvGrpSpPr/>
        <p:nvPr/>
      </p:nvGrpSpPr>
      <p:grpSpPr>
        <a:xfrm>
          <a:off x="0" y="0"/>
          <a:ext cx="0" cy="0"/>
          <a:chOff x="0" y="0"/>
          <a:chExt cx="0" cy="0"/>
        </a:xfrm>
      </p:grpSpPr>
      <p:sp>
        <p:nvSpPr>
          <p:cNvPr id="22" name="Shape 22"/>
          <p:cNvSpPr>
            <a:spLocks noGrp="1"/>
          </p:cNvSpPr>
          <p:nvPr>
            <p:ph type="pic" idx="13"/>
          </p:nvPr>
        </p:nvSpPr>
        <p:spPr>
          <a:xfrm>
            <a:off x="0" y="0"/>
            <a:ext cx="13004800" cy="9753600"/>
          </a:xfrm>
          <a:prstGeom prst="rect">
            <a:avLst/>
          </a:prstGeom>
        </p:spPr>
        <p:txBody>
          <a:bodyPr lIns="91439" tIns="45719" rIns="91439" bIns="45719">
            <a:noAutofit/>
          </a:bodyPr>
          <a:lstStyle/>
          <a:p>
            <a:endParaRPr/>
          </a:p>
        </p:txBody>
      </p:sp>
      <p:sp>
        <p:nvSpPr>
          <p:cNvPr id="23" name="Shape 23"/>
          <p:cNvSpPr>
            <a:spLocks noGrp="1"/>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endParaRPr/>
          </a:p>
        </p:txBody>
      </p:sp>
      <p:sp>
        <p:nvSpPr>
          <p:cNvPr id="24" name="Shape 24"/>
          <p:cNvSpPr>
            <a:spLocks noGrp="1"/>
          </p:cNvSpPr>
          <p:nvPr>
            <p:ph type="title"/>
          </p:nvPr>
        </p:nvSpPr>
        <p:spPr>
          <a:xfrm>
            <a:off x="406400" y="6426200"/>
            <a:ext cx="12192000" cy="2705100"/>
          </a:xfrm>
          <a:prstGeom prst="rect">
            <a:avLst/>
          </a:prstGeom>
        </p:spPr>
        <p:txBody>
          <a:bodyPr/>
          <a:lstStyle>
            <a:lvl1pPr>
              <a:spcBef>
                <a:spcPts val="0"/>
              </a:spcBef>
              <a:defRPr sz="17000"/>
            </a:lvl1pPr>
          </a:lstStyle>
          <a:p>
            <a:r>
              <a:t>标题文本</a:t>
            </a:r>
          </a:p>
        </p:txBody>
      </p:sp>
      <p:sp>
        <p:nvSpPr>
          <p:cNvPr id="25" name="Shape 25"/>
          <p:cNvSpPr>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mn-lt"/>
                <a:ea typeface="+mn-ea"/>
                <a:cs typeface="+mn-cs"/>
                <a:sym typeface="Baskerville"/>
              </a:defRPr>
            </a:lvl1pPr>
            <a:lvl2pPr marL="0" indent="228600">
              <a:lnSpc>
                <a:spcPct val="80000"/>
              </a:lnSpc>
              <a:spcBef>
                <a:spcPts val="2300"/>
              </a:spcBef>
              <a:buClrTx/>
              <a:buSzTx/>
              <a:buFontTx/>
              <a:buNone/>
              <a:defRPr sz="5400" cap="all">
                <a:solidFill>
                  <a:srgbClr val="A6AAA9"/>
                </a:solidFill>
                <a:latin typeface="+mn-lt"/>
                <a:ea typeface="+mn-ea"/>
                <a:cs typeface="+mn-cs"/>
                <a:sym typeface="Baskerville"/>
              </a:defRPr>
            </a:lvl2pPr>
            <a:lvl3pPr marL="0" indent="457200">
              <a:lnSpc>
                <a:spcPct val="80000"/>
              </a:lnSpc>
              <a:spcBef>
                <a:spcPts val="2300"/>
              </a:spcBef>
              <a:buClrTx/>
              <a:buSzTx/>
              <a:buFontTx/>
              <a:buNone/>
              <a:defRPr sz="5400" cap="all">
                <a:solidFill>
                  <a:srgbClr val="A6AAA9"/>
                </a:solidFill>
                <a:latin typeface="+mn-lt"/>
                <a:ea typeface="+mn-ea"/>
                <a:cs typeface="+mn-cs"/>
                <a:sym typeface="Baskerville"/>
              </a:defRPr>
            </a:lvl3pPr>
            <a:lvl4pPr marL="0" indent="685800">
              <a:lnSpc>
                <a:spcPct val="80000"/>
              </a:lnSpc>
              <a:spcBef>
                <a:spcPts val="2300"/>
              </a:spcBef>
              <a:buClrTx/>
              <a:buSzTx/>
              <a:buFontTx/>
              <a:buNone/>
              <a:defRPr sz="5400" cap="all">
                <a:solidFill>
                  <a:srgbClr val="A6AAA9"/>
                </a:solidFill>
                <a:latin typeface="+mn-lt"/>
                <a:ea typeface="+mn-ea"/>
                <a:cs typeface="+mn-cs"/>
                <a:sym typeface="Baskerville"/>
              </a:defRPr>
            </a:lvl4pPr>
            <a:lvl5pPr marL="0" indent="914400">
              <a:lnSpc>
                <a:spcPct val="80000"/>
              </a:lnSpc>
              <a:spcBef>
                <a:spcPts val="2300"/>
              </a:spcBef>
              <a:buClrTx/>
              <a:buSzTx/>
              <a:buFontTx/>
              <a:buNone/>
              <a:defRPr sz="54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26" name="Shape 26"/>
          <p:cNvSpPr>
            <a:spLocks noGrp="1"/>
          </p:cNvSpPr>
          <p:nvPr>
            <p:ph type="sldNum" sz="quarter" idx="2"/>
          </p:nvPr>
        </p:nvSpPr>
        <p:spPr>
          <a:xfrm>
            <a:off x="12182237" y="431800"/>
            <a:ext cx="419101"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标题与副标题（备选）">
    <p:spTree>
      <p:nvGrpSpPr>
        <p:cNvPr id="1" name=""/>
        <p:cNvGrpSpPr/>
        <p:nvPr/>
      </p:nvGrpSpPr>
      <p:grpSpPr>
        <a:xfrm>
          <a:off x="0" y="0"/>
          <a:ext cx="0" cy="0"/>
          <a:chOff x="0" y="0"/>
          <a:chExt cx="0" cy="0"/>
        </a:xfrm>
      </p:grpSpPr>
      <p:sp>
        <p:nvSpPr>
          <p:cNvPr id="33" name="Shape 33"/>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4" name="Shape 34"/>
          <p:cNvSpPr>
            <a:spLocks noGrp="1"/>
          </p:cNvSpPr>
          <p:nvPr>
            <p:ph type="title"/>
          </p:nvPr>
        </p:nvSpPr>
        <p:spPr>
          <a:xfrm>
            <a:off x="406400" y="6426200"/>
            <a:ext cx="12192000" cy="2705100"/>
          </a:xfrm>
          <a:prstGeom prst="rect">
            <a:avLst/>
          </a:prstGeom>
        </p:spPr>
        <p:txBody>
          <a:bodyPr/>
          <a:lstStyle>
            <a:lvl1pPr>
              <a:spcBef>
                <a:spcPts val="0"/>
              </a:spcBef>
              <a:defRPr sz="17000"/>
            </a:lvl1pPr>
          </a:lstStyle>
          <a:p>
            <a:r>
              <a:t>标题文本</a:t>
            </a:r>
          </a:p>
        </p:txBody>
      </p:sp>
      <p:sp>
        <p:nvSpPr>
          <p:cNvPr id="35" name="Shape 35"/>
          <p:cNvSpPr>
            <a:spLocks noGrp="1"/>
          </p:cNvSpPr>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mn-lt"/>
                <a:ea typeface="+mn-ea"/>
                <a:cs typeface="+mn-cs"/>
                <a:sym typeface="Baskerville"/>
              </a:defRPr>
            </a:lvl1pPr>
            <a:lvl2pPr marL="0" indent="228600">
              <a:lnSpc>
                <a:spcPct val="80000"/>
              </a:lnSpc>
              <a:spcBef>
                <a:spcPts val="2300"/>
              </a:spcBef>
              <a:buClrTx/>
              <a:buSzTx/>
              <a:buFontTx/>
              <a:buNone/>
              <a:defRPr sz="5400" cap="all">
                <a:solidFill>
                  <a:srgbClr val="A6AAA9"/>
                </a:solidFill>
                <a:latin typeface="+mn-lt"/>
                <a:ea typeface="+mn-ea"/>
                <a:cs typeface="+mn-cs"/>
                <a:sym typeface="Baskerville"/>
              </a:defRPr>
            </a:lvl2pPr>
            <a:lvl3pPr marL="0" indent="457200">
              <a:lnSpc>
                <a:spcPct val="80000"/>
              </a:lnSpc>
              <a:spcBef>
                <a:spcPts val="2300"/>
              </a:spcBef>
              <a:buClrTx/>
              <a:buSzTx/>
              <a:buFontTx/>
              <a:buNone/>
              <a:defRPr sz="5400" cap="all">
                <a:solidFill>
                  <a:srgbClr val="A6AAA9"/>
                </a:solidFill>
                <a:latin typeface="+mn-lt"/>
                <a:ea typeface="+mn-ea"/>
                <a:cs typeface="+mn-cs"/>
                <a:sym typeface="Baskerville"/>
              </a:defRPr>
            </a:lvl3pPr>
            <a:lvl4pPr marL="0" indent="685800">
              <a:lnSpc>
                <a:spcPct val="80000"/>
              </a:lnSpc>
              <a:spcBef>
                <a:spcPts val="2300"/>
              </a:spcBef>
              <a:buClrTx/>
              <a:buSzTx/>
              <a:buFontTx/>
              <a:buNone/>
              <a:defRPr sz="5400" cap="all">
                <a:solidFill>
                  <a:srgbClr val="A6AAA9"/>
                </a:solidFill>
                <a:latin typeface="+mn-lt"/>
                <a:ea typeface="+mn-ea"/>
                <a:cs typeface="+mn-cs"/>
                <a:sym typeface="Baskerville"/>
              </a:defRPr>
            </a:lvl4pPr>
            <a:lvl5pPr marL="0" indent="914400">
              <a:lnSpc>
                <a:spcPct val="80000"/>
              </a:lnSpc>
              <a:spcBef>
                <a:spcPts val="2300"/>
              </a:spcBef>
              <a:buClrTx/>
              <a:buSzTx/>
              <a:buFontTx/>
              <a:buNone/>
              <a:defRPr sz="54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36" name="Shape 36"/>
          <p:cNvSpPr>
            <a:spLocks noGrp="1"/>
          </p:cNvSpPr>
          <p:nvPr>
            <p:ph type="sldNum" sz="quarter" idx="2"/>
          </p:nvPr>
        </p:nvSpPr>
        <p:spPr>
          <a:xfrm>
            <a:off x="12149656" y="419100"/>
            <a:ext cx="419101"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照片 - 垂直">
    <p:bg>
      <p:bgPr>
        <a:solidFill>
          <a:srgbClr val="222222"/>
        </a:solidFill>
        <a:effectLst/>
      </p:bgPr>
    </p:bg>
    <p:spTree>
      <p:nvGrpSpPr>
        <p:cNvPr id="1" name=""/>
        <p:cNvGrpSpPr/>
        <p:nvPr/>
      </p:nvGrpSpPr>
      <p:grpSpPr>
        <a:xfrm>
          <a:off x="0" y="0"/>
          <a:ext cx="0" cy="0"/>
          <a:chOff x="0" y="0"/>
          <a:chExt cx="0" cy="0"/>
        </a:xfrm>
      </p:grpSpPr>
      <p:sp>
        <p:nvSpPr>
          <p:cNvPr id="51" name="Shape 51"/>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52" name="Shape 52"/>
          <p:cNvSpPr>
            <a:spLocks noGrp="1"/>
          </p:cNvSpPr>
          <p:nvPr>
            <p:ph type="pic" idx="13"/>
          </p:nvPr>
        </p:nvSpPr>
        <p:spPr>
          <a:xfrm>
            <a:off x="0" y="0"/>
            <a:ext cx="5486400" cy="9753600"/>
          </a:xfrm>
          <a:prstGeom prst="rect">
            <a:avLst/>
          </a:prstGeom>
        </p:spPr>
        <p:txBody>
          <a:bodyPr lIns="91439" tIns="45719" rIns="91439" bIns="45719">
            <a:noAutofit/>
          </a:bodyPr>
          <a:lstStyle/>
          <a:p>
            <a:endParaRPr/>
          </a:p>
        </p:txBody>
      </p:sp>
      <p:sp>
        <p:nvSpPr>
          <p:cNvPr id="53" name="Shape 53"/>
          <p:cNvSpPr>
            <a:spLocks noGrp="1"/>
          </p:cNvSpPr>
          <p:nvPr>
            <p:ph type="title"/>
          </p:nvPr>
        </p:nvSpPr>
        <p:spPr>
          <a:xfrm>
            <a:off x="5892800" y="6426200"/>
            <a:ext cx="6705600" cy="2705100"/>
          </a:xfrm>
          <a:prstGeom prst="rect">
            <a:avLst/>
          </a:prstGeom>
        </p:spPr>
        <p:txBody>
          <a:bodyPr/>
          <a:lstStyle>
            <a:lvl1pPr>
              <a:spcBef>
                <a:spcPts val="0"/>
              </a:spcBef>
              <a:defRPr sz="17000"/>
            </a:lvl1pPr>
          </a:lstStyle>
          <a:p>
            <a:r>
              <a:t>标题文本</a:t>
            </a:r>
          </a:p>
        </p:txBody>
      </p:sp>
      <p:sp>
        <p:nvSpPr>
          <p:cNvPr id="54" name="Shape 54"/>
          <p:cNvSpPr>
            <a:spLocks noGrp="1"/>
          </p:cNvSpPr>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sz="5400" cap="all">
                <a:solidFill>
                  <a:srgbClr val="A6AAA9"/>
                </a:solidFill>
                <a:latin typeface="+mn-lt"/>
                <a:ea typeface="+mn-ea"/>
                <a:cs typeface="+mn-cs"/>
                <a:sym typeface="Baskerville"/>
              </a:defRPr>
            </a:lvl1pPr>
            <a:lvl2pPr marL="0" indent="228600">
              <a:lnSpc>
                <a:spcPct val="80000"/>
              </a:lnSpc>
              <a:spcBef>
                <a:spcPts val="2300"/>
              </a:spcBef>
              <a:buClrTx/>
              <a:buSzTx/>
              <a:buFontTx/>
              <a:buNone/>
              <a:defRPr sz="5400" cap="all">
                <a:solidFill>
                  <a:srgbClr val="A6AAA9"/>
                </a:solidFill>
                <a:latin typeface="+mn-lt"/>
                <a:ea typeface="+mn-ea"/>
                <a:cs typeface="+mn-cs"/>
                <a:sym typeface="Baskerville"/>
              </a:defRPr>
            </a:lvl2pPr>
            <a:lvl3pPr marL="0" indent="457200">
              <a:lnSpc>
                <a:spcPct val="80000"/>
              </a:lnSpc>
              <a:spcBef>
                <a:spcPts val="2300"/>
              </a:spcBef>
              <a:buClrTx/>
              <a:buSzTx/>
              <a:buFontTx/>
              <a:buNone/>
              <a:defRPr sz="5400" cap="all">
                <a:solidFill>
                  <a:srgbClr val="A6AAA9"/>
                </a:solidFill>
                <a:latin typeface="+mn-lt"/>
                <a:ea typeface="+mn-ea"/>
                <a:cs typeface="+mn-cs"/>
                <a:sym typeface="Baskerville"/>
              </a:defRPr>
            </a:lvl3pPr>
            <a:lvl4pPr marL="0" indent="685800">
              <a:lnSpc>
                <a:spcPct val="80000"/>
              </a:lnSpc>
              <a:spcBef>
                <a:spcPts val="2300"/>
              </a:spcBef>
              <a:buClrTx/>
              <a:buSzTx/>
              <a:buFontTx/>
              <a:buNone/>
              <a:defRPr sz="5400" cap="all">
                <a:solidFill>
                  <a:srgbClr val="A6AAA9"/>
                </a:solidFill>
                <a:latin typeface="+mn-lt"/>
                <a:ea typeface="+mn-ea"/>
                <a:cs typeface="+mn-cs"/>
                <a:sym typeface="Baskerville"/>
              </a:defRPr>
            </a:lvl4pPr>
            <a:lvl5pPr marL="0" indent="914400">
              <a:lnSpc>
                <a:spcPct val="80000"/>
              </a:lnSpc>
              <a:spcBef>
                <a:spcPts val="2300"/>
              </a:spcBef>
              <a:buClrTx/>
              <a:buSzTx/>
              <a:buFontTx/>
              <a:buNone/>
              <a:defRPr sz="5400" cap="all">
                <a:solidFill>
                  <a:srgbClr val="A6AAA9"/>
                </a:solidFill>
                <a:latin typeface="+mn-lt"/>
                <a:ea typeface="+mn-ea"/>
                <a:cs typeface="+mn-cs"/>
                <a:sym typeface="Baskerville"/>
              </a:defRPr>
            </a:lvl5pPr>
          </a:lstStyle>
          <a:p>
            <a:r>
              <a:t>正文级别 1</a:t>
            </a:r>
          </a:p>
          <a:p>
            <a:pPr lvl="1"/>
            <a:r>
              <a:t>正文级别 2</a:t>
            </a:r>
          </a:p>
          <a:p>
            <a:pPr lvl="2"/>
            <a:r>
              <a:t>正文级别 3</a:t>
            </a:r>
          </a:p>
          <a:p>
            <a:pPr lvl="3"/>
            <a:r>
              <a:t>正文级别 4</a:t>
            </a:r>
          </a:p>
          <a:p>
            <a:pPr lvl="4"/>
            <a:r>
              <a:t>正文级别 5</a:t>
            </a:r>
          </a:p>
        </p:txBody>
      </p:sp>
      <p:sp>
        <p:nvSpPr>
          <p:cNvPr id="55" name="Shape 55"/>
          <p:cNvSpPr>
            <a:spLocks noGrp="1"/>
          </p:cNvSpPr>
          <p:nvPr>
            <p:ph type="sldNum" sz="quarter" idx="2"/>
          </p:nvPr>
        </p:nvSpPr>
        <p:spPr>
          <a:xfrm>
            <a:off x="12182237" y="431800"/>
            <a:ext cx="419101" cy="4572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项目符号（备选）">
    <p:spTree>
      <p:nvGrpSpPr>
        <p:cNvPr id="1" name=""/>
        <p:cNvGrpSpPr/>
        <p:nvPr/>
      </p:nvGrpSpPr>
      <p:grpSpPr>
        <a:xfrm>
          <a:off x="0" y="0"/>
          <a:ext cx="0" cy="0"/>
          <a:chOff x="0" y="0"/>
          <a:chExt cx="0" cy="0"/>
        </a:xfrm>
      </p:grpSpPr>
      <p:sp>
        <p:nvSpPr>
          <p:cNvPr id="81" name="Shape 81"/>
          <p:cNvSpPr>
            <a:spLocks noGrp="1"/>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sz="2400" b="1" cap="all" spc="120">
                <a:latin typeface="+mn-lt"/>
                <a:ea typeface="+mn-ea"/>
                <a:cs typeface="+mn-cs"/>
                <a:sym typeface="Baskerville"/>
              </a:defRPr>
            </a:lvl1pPr>
          </a:lstStyle>
          <a:p>
            <a:r>
              <a:t>文本</a:t>
            </a:r>
          </a:p>
        </p:txBody>
      </p:sp>
      <p:sp>
        <p:nvSpPr>
          <p:cNvPr id="82" name="Shape 82"/>
          <p:cNvSpPr>
            <a:spLocks noGrp="1"/>
          </p:cNvSpPr>
          <p:nvPr>
            <p:ph type="title"/>
          </p:nvPr>
        </p:nvSpPr>
        <p:spPr>
          <a:prstGeom prst="rect">
            <a:avLst/>
          </a:prstGeom>
        </p:spPr>
        <p:txBody>
          <a:bodyPr/>
          <a:lstStyle/>
          <a:p>
            <a:r>
              <a:t>标题文本</a:t>
            </a:r>
          </a:p>
        </p:txBody>
      </p:sp>
      <p:sp>
        <p:nvSpPr>
          <p:cNvPr id="83" name="Shape 83"/>
          <p:cNvSpPr>
            <a:spLocks noGrp="1"/>
          </p:cNvSpPr>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r>
              <a:t>正文级别 1</a:t>
            </a:r>
          </a:p>
          <a:p>
            <a:pPr lvl="1"/>
            <a:r>
              <a:t>正文级别 2</a:t>
            </a:r>
          </a:p>
          <a:p>
            <a:pPr lvl="2"/>
            <a:r>
              <a:t>正文级别 3</a:t>
            </a:r>
          </a:p>
          <a:p>
            <a:pPr lvl="3"/>
            <a:r>
              <a:t>正文级别 4</a:t>
            </a:r>
          </a:p>
          <a:p>
            <a:pPr lvl="4"/>
            <a:r>
              <a:t>正文级别 5</a:t>
            </a: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bg>
      <p:bgPr>
        <a:solidFill>
          <a:srgbClr val="222222"/>
        </a:solidFill>
        <a:effectLst/>
      </p:bgPr>
    </p:bg>
    <p:spTree>
      <p:nvGrpSpPr>
        <p:cNvPr id="1" name=""/>
        <p:cNvGrpSpPr/>
        <p:nvPr/>
      </p:nvGrpSpPr>
      <p:grpSpPr>
        <a:xfrm>
          <a:off x="0" y="0"/>
          <a:ext cx="0" cy="0"/>
          <a:chOff x="0" y="0"/>
          <a:chExt cx="0" cy="0"/>
        </a:xfrm>
      </p:grpSpPr>
      <p:sp>
        <p:nvSpPr>
          <p:cNvPr id="91" name="Shape 91"/>
          <p:cNvSpPr>
            <a:spLocks noGrp="1"/>
          </p:cNvSpPr>
          <p:nvPr>
            <p:ph type="body" sz="quarter" idx="13"/>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sz="2400" b="1" cap="all" spc="120">
                <a:latin typeface="+mn-lt"/>
                <a:ea typeface="+mn-ea"/>
                <a:cs typeface="+mn-cs"/>
                <a:sym typeface="Baskerville"/>
              </a:defRPr>
            </a:lvl1pPr>
          </a:lstStyle>
          <a:p>
            <a:r>
              <a:t>文本</a:t>
            </a:r>
          </a:p>
        </p:txBody>
      </p:sp>
      <p:sp>
        <p:nvSpPr>
          <p:cNvPr id="92" name="Shape 92"/>
          <p:cNvSpPr>
            <a:spLocks noGrp="1"/>
          </p:cNvSpPr>
          <p:nvPr>
            <p:ph type="pic" sz="half" idx="14"/>
          </p:nvPr>
        </p:nvSpPr>
        <p:spPr>
          <a:xfrm>
            <a:off x="7112000" y="1536700"/>
            <a:ext cx="5486400" cy="7797800"/>
          </a:xfrm>
          <a:prstGeom prst="rect">
            <a:avLst/>
          </a:prstGeom>
        </p:spPr>
        <p:txBody>
          <a:bodyPr lIns="91439" tIns="45719" rIns="91439" bIns="45719">
            <a:noAutofit/>
          </a:bodyPr>
          <a:lstStyle/>
          <a:p>
            <a:endParaRPr/>
          </a:p>
        </p:txBody>
      </p:sp>
      <p:sp>
        <p:nvSpPr>
          <p:cNvPr id="93" name="Shape 93"/>
          <p:cNvSpPr>
            <a:spLocks noGrp="1"/>
          </p:cNvSpPr>
          <p:nvPr>
            <p:ph type="title"/>
          </p:nvPr>
        </p:nvSpPr>
        <p:spPr>
          <a:xfrm>
            <a:off x="406400" y="1536700"/>
            <a:ext cx="6299200" cy="723900"/>
          </a:xfrm>
          <a:prstGeom prst="rect">
            <a:avLst/>
          </a:prstGeom>
        </p:spPr>
        <p:txBody>
          <a:bodyPr/>
          <a:lstStyle/>
          <a:p>
            <a:r>
              <a:t>标题文本</a:t>
            </a:r>
          </a:p>
        </p:txBody>
      </p:sp>
      <p:sp>
        <p:nvSpPr>
          <p:cNvPr id="94" name="Shape 94"/>
          <p:cNvSpPr>
            <a:spLocks noGrp="1"/>
          </p:cNvSpPr>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r>
              <a:t>正文级别 1</a:t>
            </a:r>
          </a:p>
          <a:p>
            <a:pPr lvl="1"/>
            <a:r>
              <a:t>正文级别 2</a:t>
            </a:r>
          </a:p>
          <a:p>
            <a:pPr lvl="2"/>
            <a:r>
              <a:t>正文级别 3</a:t>
            </a:r>
          </a:p>
          <a:p>
            <a:pPr lvl="3"/>
            <a:r>
              <a:t>正文级别 4</a:t>
            </a:r>
          </a:p>
          <a:p>
            <a:pPr lvl="4"/>
            <a:r>
              <a:t>正文级别 5</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照片 - 3 联">
    <p:bg>
      <p:bgPr>
        <a:solidFill>
          <a:srgbClr val="222222"/>
        </a:solidFill>
        <a:effectLst/>
      </p:bgPr>
    </p:bg>
    <p:spTree>
      <p:nvGrpSpPr>
        <p:cNvPr id="1" name=""/>
        <p:cNvGrpSpPr/>
        <p:nvPr/>
      </p:nvGrpSpPr>
      <p:grpSpPr>
        <a:xfrm>
          <a:off x="0" y="0"/>
          <a:ext cx="0" cy="0"/>
          <a:chOff x="0" y="0"/>
          <a:chExt cx="0" cy="0"/>
        </a:xfrm>
      </p:grpSpPr>
      <p:sp>
        <p:nvSpPr>
          <p:cNvPr id="111" name="Shape 111"/>
          <p:cNvSpPr>
            <a:spLocks noGrp="1"/>
          </p:cNvSpPr>
          <p:nvPr>
            <p:ph type="pic" sz="half" idx="13"/>
          </p:nvPr>
        </p:nvSpPr>
        <p:spPr>
          <a:xfrm>
            <a:off x="6503154" y="0"/>
            <a:ext cx="6502401" cy="4864100"/>
          </a:xfrm>
          <a:prstGeom prst="rect">
            <a:avLst/>
          </a:prstGeom>
        </p:spPr>
        <p:txBody>
          <a:bodyPr lIns="91439" tIns="45719" rIns="91439" bIns="45719">
            <a:noAutofit/>
          </a:bodyPr>
          <a:lstStyle/>
          <a:p>
            <a:endParaRPr/>
          </a:p>
        </p:txBody>
      </p:sp>
      <p:sp>
        <p:nvSpPr>
          <p:cNvPr id="112" name="Shape 112"/>
          <p:cNvSpPr>
            <a:spLocks noGrp="1"/>
          </p:cNvSpPr>
          <p:nvPr>
            <p:ph type="pic" sz="half" idx="14"/>
          </p:nvPr>
        </p:nvSpPr>
        <p:spPr>
          <a:xfrm>
            <a:off x="6502400" y="4902200"/>
            <a:ext cx="6502400" cy="4864100"/>
          </a:xfrm>
          <a:prstGeom prst="rect">
            <a:avLst/>
          </a:prstGeom>
        </p:spPr>
        <p:txBody>
          <a:bodyPr lIns="91439" tIns="45719" rIns="91439" bIns="45719">
            <a:noAutofit/>
          </a:bodyPr>
          <a:lstStyle/>
          <a:p>
            <a:endParaRPr/>
          </a:p>
        </p:txBody>
      </p:sp>
      <p:sp>
        <p:nvSpPr>
          <p:cNvPr id="113" name="Shape 113"/>
          <p:cNvSpPr>
            <a:spLocks noGrp="1"/>
          </p:cNvSpPr>
          <p:nvPr>
            <p:ph type="pic" idx="15"/>
          </p:nvPr>
        </p:nvSpPr>
        <p:spPr>
          <a:xfrm>
            <a:off x="0" y="0"/>
            <a:ext cx="6468534" cy="9753600"/>
          </a:xfrm>
          <a:prstGeom prst="rect">
            <a:avLst/>
          </a:prstGeom>
        </p:spPr>
        <p:txBody>
          <a:bodyPr lIns="91439" tIns="45719" rIns="91439" bIns="45719">
            <a:noAutofit/>
          </a:bodyPr>
          <a:lstStyle/>
          <a:p>
            <a:endParaRPr/>
          </a:p>
        </p:txBody>
      </p:sp>
      <p:sp>
        <p:nvSpPr>
          <p:cNvPr id="114" name="Shape 1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引文">
    <p:bg>
      <p:bgPr>
        <a:solidFill>
          <a:srgbClr val="222222"/>
        </a:solidFill>
        <a:effectLst/>
      </p:bgPr>
    </p:bg>
    <p:spTree>
      <p:nvGrpSpPr>
        <p:cNvPr id="1" name=""/>
        <p:cNvGrpSpPr/>
        <p:nvPr/>
      </p:nvGrpSpPr>
      <p:grpSpPr>
        <a:xfrm>
          <a:off x="0" y="0"/>
          <a:ext cx="0" cy="0"/>
          <a:chOff x="0" y="0"/>
          <a:chExt cx="0" cy="0"/>
        </a:xfrm>
      </p:grpSpPr>
      <p:sp>
        <p:nvSpPr>
          <p:cNvPr id="121" name="Shape 121"/>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sz="2800" b="1" cap="all">
                <a:solidFill>
                  <a:srgbClr val="FFFFFF"/>
                </a:solidFill>
                <a:latin typeface="+mn-lt"/>
                <a:ea typeface="+mn-ea"/>
                <a:cs typeface="+mn-cs"/>
                <a:sym typeface="Baskerville"/>
              </a:defRPr>
            </a:pPr>
            <a:endParaRPr/>
          </a:p>
        </p:txBody>
      </p:sp>
      <p:sp>
        <p:nvSpPr>
          <p:cNvPr id="122" name="Shape 122"/>
          <p:cNvSpPr>
            <a:spLocks noGrp="1"/>
          </p:cNvSpPr>
          <p:nvPr>
            <p:ph type="body" sz="quarter" idx="13"/>
          </p:nvPr>
        </p:nvSpPr>
        <p:spPr>
          <a:xfrm>
            <a:off x="889000" y="2908300"/>
            <a:ext cx="11226800" cy="1778000"/>
          </a:xfrm>
          <a:prstGeom prst="rect">
            <a:avLst/>
          </a:prstGeom>
        </p:spPr>
        <p:txBody>
          <a:bodyPr>
            <a:spAutoFit/>
          </a:bodyPr>
          <a:lstStyle>
            <a:lvl1pPr marL="0" indent="0">
              <a:lnSpc>
                <a:spcPct val="80000"/>
              </a:lnSpc>
              <a:spcBef>
                <a:spcPts val="0"/>
              </a:spcBef>
              <a:buClrTx/>
              <a:buSzTx/>
              <a:buFontTx/>
              <a:buNone/>
              <a:defRPr sz="9400" b="1" cap="all">
                <a:solidFill>
                  <a:srgbClr val="FFFFFF"/>
                </a:solidFill>
                <a:latin typeface="+mn-lt"/>
                <a:ea typeface="+mn-ea"/>
                <a:cs typeface="+mn-cs"/>
                <a:sym typeface="Baskerville"/>
              </a:defRPr>
            </a:lvl1pPr>
          </a:lstStyle>
          <a:p>
            <a:r>
              <a:t>在此键入引文。</a:t>
            </a:r>
          </a:p>
        </p:txBody>
      </p:sp>
      <p:sp>
        <p:nvSpPr>
          <p:cNvPr id="123" name="Shape 123"/>
          <p:cNvSpPr>
            <a:spLocks noGrp="1"/>
          </p:cNvSpPr>
          <p:nvPr>
            <p:ph type="body" sz="quarter" idx="14"/>
          </p:nvPr>
        </p:nvSpPr>
        <p:spPr>
          <a:xfrm>
            <a:off x="406400" y="7789333"/>
            <a:ext cx="12192000" cy="977901"/>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Baskerville"/>
              </a:defRPr>
            </a:lvl1pPr>
          </a:lstStyle>
          <a:p>
            <a:r>
              <a:t>Johnny Appleseed</a:t>
            </a:r>
          </a:p>
        </p:txBody>
      </p:sp>
      <p:sp>
        <p:nvSpPr>
          <p:cNvPr id="124" name="Shape 124"/>
          <p:cNvSpPr>
            <a:spLocks noGrp="1"/>
          </p:cNvSpPr>
          <p:nvPr>
            <p:ph type="body" sz="quarter" idx="15"/>
          </p:nvPr>
        </p:nvSpPr>
        <p:spPr>
          <a:xfrm>
            <a:off x="406400" y="393700"/>
            <a:ext cx="11176000" cy="520701"/>
          </a:xfrm>
          <a:prstGeom prst="rect">
            <a:avLst/>
          </a:prstGeom>
        </p:spPr>
        <p:txBody>
          <a:bodyPr anchor="b">
            <a:spAutoFit/>
          </a:bodyPr>
          <a:lstStyle>
            <a:lvl1pPr marL="0" indent="0" defTabSz="457200">
              <a:lnSpc>
                <a:spcPct val="80000"/>
              </a:lnSpc>
              <a:spcBef>
                <a:spcPts val="0"/>
              </a:spcBef>
              <a:buClrTx/>
              <a:buSzTx/>
              <a:buFontTx/>
              <a:buNone/>
              <a:defRPr sz="2400" b="1" cap="all" spc="120">
                <a:latin typeface="+mn-lt"/>
                <a:ea typeface="+mn-ea"/>
                <a:cs typeface="+mn-cs"/>
                <a:sym typeface="Baskerville"/>
              </a:defRPr>
            </a:lvl1pPr>
          </a:lstStyle>
          <a:p>
            <a:r>
              <a:t>文本</a:t>
            </a:r>
          </a:p>
        </p:txBody>
      </p:sp>
      <p:sp>
        <p:nvSpPr>
          <p:cNvPr id="125" name="Shape 1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引文（备选）">
    <p:bg>
      <p:bgPr>
        <a:solidFill>
          <a:schemeClr val="accent1"/>
        </a:solidFill>
        <a:effectLst/>
      </p:bgPr>
    </p:bg>
    <p:spTree>
      <p:nvGrpSpPr>
        <p:cNvPr id="1" name=""/>
        <p:cNvGrpSpPr/>
        <p:nvPr/>
      </p:nvGrpSpPr>
      <p:grpSpPr>
        <a:xfrm>
          <a:off x="0" y="0"/>
          <a:ext cx="0" cy="0"/>
          <a:chOff x="0" y="0"/>
          <a:chExt cx="0" cy="0"/>
        </a:xfrm>
      </p:grpSpPr>
      <p:sp>
        <p:nvSpPr>
          <p:cNvPr id="132" name="Shape 132"/>
          <p:cNvSpPr>
            <a:spLocks noGrp="1"/>
          </p:cNvSpPr>
          <p:nvPr>
            <p:ph type="body" sz="quarter" idx="13"/>
          </p:nvPr>
        </p:nvSpPr>
        <p:spPr>
          <a:xfrm>
            <a:off x="5892800" y="2641600"/>
            <a:ext cx="6705600" cy="3119121"/>
          </a:xfrm>
          <a:prstGeom prst="rect">
            <a:avLst/>
          </a:prstGeom>
        </p:spPr>
        <p:txBody>
          <a:bodyPr>
            <a:spAutoFit/>
          </a:bodyPr>
          <a:lstStyle>
            <a:lvl1pPr marL="0" indent="0">
              <a:lnSpc>
                <a:spcPct val="80000"/>
              </a:lnSpc>
              <a:spcBef>
                <a:spcPts val="0"/>
              </a:spcBef>
              <a:buClrTx/>
              <a:buSzTx/>
              <a:buFontTx/>
              <a:buNone/>
              <a:defRPr sz="9400" b="1" cap="all">
                <a:solidFill>
                  <a:srgbClr val="FFFFFF"/>
                </a:solidFill>
                <a:latin typeface="+mn-lt"/>
                <a:ea typeface="+mn-ea"/>
                <a:cs typeface="+mn-cs"/>
                <a:sym typeface="Baskerville"/>
              </a:defRPr>
            </a:lvl1pPr>
          </a:lstStyle>
          <a:p>
            <a:r>
              <a:t>在此键入引文。</a:t>
            </a:r>
          </a:p>
        </p:txBody>
      </p:sp>
      <p:sp>
        <p:nvSpPr>
          <p:cNvPr id="133" name="Shape 133"/>
          <p:cNvSpPr>
            <a:spLocks noGrp="1"/>
          </p:cNvSpPr>
          <p:nvPr>
            <p:ph type="pic" idx="14"/>
          </p:nvPr>
        </p:nvSpPr>
        <p:spPr>
          <a:xfrm>
            <a:off x="0" y="0"/>
            <a:ext cx="5486400" cy="9753600"/>
          </a:xfrm>
          <a:prstGeom prst="rect">
            <a:avLst/>
          </a:prstGeom>
        </p:spPr>
        <p:txBody>
          <a:bodyPr lIns="91439" tIns="45719" rIns="91439" bIns="45719">
            <a:noAutofit/>
          </a:bodyPr>
          <a:lstStyle/>
          <a:p>
            <a:endParaRPr/>
          </a:p>
        </p:txBody>
      </p:sp>
      <p:sp>
        <p:nvSpPr>
          <p:cNvPr id="134" name="Shape 134"/>
          <p:cNvSpPr>
            <a:spLocks noGrp="1"/>
          </p:cNvSpPr>
          <p:nvPr>
            <p:ph type="body" sz="quarter" idx="15"/>
          </p:nvPr>
        </p:nvSpPr>
        <p:spPr>
          <a:xfrm>
            <a:off x="5892800" y="7732183"/>
            <a:ext cx="6705600" cy="977901"/>
          </a:xfrm>
          <a:prstGeom prst="rect">
            <a:avLst/>
          </a:prstGeom>
        </p:spPr>
        <p:txBody>
          <a:bodyPr anchor="ctr">
            <a:spAutoFit/>
          </a:bodyPr>
          <a:lstStyle>
            <a:lvl1pPr marL="0" indent="0" defTabSz="457200">
              <a:spcBef>
                <a:spcPts val="0"/>
              </a:spcBef>
              <a:buClrTx/>
              <a:buSzTx/>
              <a:buFontTx/>
              <a:buNone/>
              <a:defRPr sz="6000" b="1">
                <a:solidFill>
                  <a:srgbClr val="232323"/>
                </a:solidFill>
                <a:latin typeface="+mn-lt"/>
                <a:ea typeface="+mn-ea"/>
                <a:cs typeface="+mn-cs"/>
                <a:sym typeface="Baskerville"/>
              </a:defRPr>
            </a:lvl1pPr>
          </a:lstStyle>
          <a:p>
            <a:r>
              <a:t>Johnny Appleseed</a:t>
            </a:r>
          </a:p>
        </p:txBody>
      </p:sp>
      <p:sp>
        <p:nvSpPr>
          <p:cNvPr id="135" name="Shape 1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endParaRPr/>
          </a:p>
        </p:txBody>
      </p:sp>
      <p:sp>
        <p:nvSpPr>
          <p:cNvPr id="3" name="Shape 3"/>
          <p:cNvSpPr>
            <a:spLocks noGrp="1"/>
          </p:cNvSpPr>
          <p:nvPr>
            <p:ph type="title"/>
          </p:nvPr>
        </p:nvSpPr>
        <p:spPr>
          <a:xfrm>
            <a:off x="406400" y="1536700"/>
            <a:ext cx="12192000" cy="7239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标题文本</a:t>
            </a:r>
          </a:p>
        </p:txBody>
      </p:sp>
      <p:sp>
        <p:nvSpPr>
          <p:cNvPr id="4" name="Shape 4"/>
          <p:cNvSpPr>
            <a:spLocks noGrp="1"/>
          </p:cNvSpPr>
          <p:nvPr>
            <p:ph type="body" idx="1"/>
          </p:nvPr>
        </p:nvSpPr>
        <p:spPr>
          <a:xfrm>
            <a:off x="406400" y="2743200"/>
            <a:ext cx="12192000" cy="61087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a:spLocks noGrp="1"/>
          </p:cNvSpPr>
          <p:nvPr>
            <p:ph type="sldNum" sz="quarter" idx="2"/>
          </p:nvPr>
        </p:nvSpPr>
        <p:spPr>
          <a:xfrm>
            <a:off x="12174418" y="431800"/>
            <a:ext cx="419101"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mn-lt"/>
                <a:ea typeface="+mn-ea"/>
                <a:cs typeface="+mn-cs"/>
                <a:sym typeface="Baskerville"/>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6" r:id="rId5"/>
    <p:sldLayoutId id="2147483657" r:id="rId6"/>
    <p:sldLayoutId id="2147483659" r:id="rId7"/>
    <p:sldLayoutId id="2147483660" r:id="rId8"/>
    <p:sldLayoutId id="2147483661" r:id="rId9"/>
    <p:sldLayoutId id="2147483662" r:id="rId10"/>
  </p:sldLayoutIdLst>
  <p:transition spd="med"/>
  <p:txStyles>
    <p:titleStyle>
      <a:lvl1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1pPr>
      <a:lvl2pPr marL="0" marR="0" indent="2286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2pPr>
      <a:lvl3pPr marL="0" marR="0" indent="4572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3pPr>
      <a:lvl4pPr marL="0" marR="0" indent="6858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4pPr>
      <a:lvl5pPr marL="0" marR="0" indent="9144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5pPr>
      <a:lvl6pPr marL="0" marR="0" indent="11430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6pPr>
      <a:lvl7pPr marL="0" marR="0" indent="13716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7pPr>
      <a:lvl8pPr marL="0" marR="0" indent="16002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8pPr>
      <a:lvl9pPr marL="0" marR="0" indent="18288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9pPr>
    </p:titleStyle>
    <p:body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1pPr>
      <a:lvl2pPr marL="0" marR="0" indent="228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2pPr>
      <a:lvl3pPr marL="0" marR="0" indent="457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3pPr>
      <a:lvl4pPr marL="0" marR="0" indent="685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4pPr>
      <a:lvl5pPr marL="0" marR="0" indent="9144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5pPr>
      <a:lvl6pPr marL="0" marR="0" indent="11430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6pPr>
      <a:lvl7pPr marL="0" marR="0" indent="13716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7pPr>
      <a:lvl8pPr marL="0" marR="0" indent="16002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8pPr>
      <a:lvl9pPr marL="0" marR="0" indent="1828800" algn="r" defTabSz="584200" latinLnBrk="0">
        <a:lnSpc>
          <a:spcPct val="8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Baskervill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p:cNvSpPr>
          <p:nvPr>
            <p:ph type="title"/>
          </p:nvPr>
        </p:nvSpPr>
        <p:spPr>
          <a:xfrm>
            <a:off x="406400" y="4648200"/>
            <a:ext cx="12192000" cy="1047750"/>
          </a:xfrm>
          <a:prstGeom prst="rect">
            <a:avLst/>
          </a:prstGeom>
        </p:spPr>
        <p:txBody>
          <a:bodyPr>
            <a:noAutofit/>
          </a:bodyPr>
          <a:lstStyle>
            <a:lvl1pPr defTabSz="362204">
              <a:defRPr sz="10540"/>
            </a:lvl1pPr>
          </a:lstStyle>
          <a:p>
            <a:pPr algn="ctr"/>
            <a:r>
              <a:rPr lang="zh-CN" altLang="en-US" sz="5400" cap="none" dirty="0">
                <a:latin typeface="等线" panose="02010600030101010101" pitchFamily="2" charset="-122"/>
                <a:ea typeface="等线" panose="02010600030101010101" pitchFamily="2" charset="-122"/>
              </a:rPr>
              <a:t>基于多帧的视频质量增强技术与实现</a:t>
            </a:r>
          </a:p>
        </p:txBody>
      </p:sp>
      <p:sp>
        <p:nvSpPr>
          <p:cNvPr id="168" name="Shape 168"/>
          <p:cNvSpPr/>
          <p:nvPr/>
        </p:nvSpPr>
        <p:spPr>
          <a:xfrm>
            <a:off x="9664700" y="8236452"/>
            <a:ext cx="5867400" cy="885699"/>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spcBef>
                <a:spcPts val="0"/>
              </a:spcBef>
            </a:lvl1pPr>
          </a:lstStyle>
          <a:p>
            <a:pPr hangingPunct="1">
              <a:lnSpc>
                <a:spcPct val="80000"/>
              </a:lnSpc>
              <a:spcBef>
                <a:spcPts val="2300"/>
              </a:spcBef>
              <a:defRPr/>
            </a:pPr>
            <a:r>
              <a:rPr lang="zh-CN" altLang="en-US" sz="2800" cap="all" dirty="0">
                <a:solidFill>
                  <a:srgbClr val="459DE1"/>
                </a:solidFill>
                <a:latin typeface="+mj-ea"/>
                <a:ea typeface="+mj-ea"/>
                <a:cs typeface="+mn-cs"/>
                <a:sym typeface="Baskerville"/>
              </a:rPr>
              <a:t> 褚灵强 计算机</a:t>
            </a:r>
            <a:r>
              <a:rPr lang="en-US" altLang="zh-CN" sz="2800" cap="all" dirty="0">
                <a:solidFill>
                  <a:srgbClr val="459DE1"/>
                </a:solidFill>
                <a:latin typeface="+mj-ea"/>
                <a:ea typeface="+mj-ea"/>
                <a:cs typeface="+mn-cs"/>
                <a:sym typeface="Baskerville"/>
              </a:rPr>
              <a:t>174</a:t>
            </a:r>
            <a:endParaRPr kumimoji="1" sz="2800" kern="1200" dirty="0">
              <a:solidFill>
                <a:srgbClr val="459DE1"/>
              </a:solidFill>
              <a:latin typeface="+mj-ea"/>
              <a:ea typeface="+mj-ea"/>
              <a:cs typeface="+mn-cs"/>
              <a:sym typeface="Baskerville"/>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9550" y="603366"/>
            <a:ext cx="8013700" cy="199963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4581062" y="3912690"/>
            <a:ext cx="2546427" cy="723900"/>
          </a:xfrm>
        </p:spPr>
        <p:txBody>
          <a:bodyPr>
            <a:noAutofit/>
          </a:bodyPr>
          <a:lstStyle/>
          <a:p>
            <a:r>
              <a:rPr lang="zh-CN" altLang="en-US" sz="4400" dirty="0">
                <a:latin typeface="等线" panose="02010600030101010101" pitchFamily="2" charset="-122"/>
                <a:ea typeface="等线" panose="02010600030101010101" pitchFamily="2" charset="-122"/>
              </a:rPr>
              <a:t>超分简介</a:t>
            </a:r>
          </a:p>
        </p:txBody>
      </p:sp>
      <p:sp>
        <p:nvSpPr>
          <p:cNvPr id="12" name="文本框 11"/>
          <p:cNvSpPr txBox="1"/>
          <p:nvPr/>
        </p:nvSpPr>
        <p:spPr>
          <a:xfrm>
            <a:off x="1003092" y="1128161"/>
            <a:ext cx="2680221"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US" altLang="zh-CN" sz="6000" b="0" i="0" u="none" strike="noStrike" cap="none" spc="0" normalizeH="0" baseline="0" dirty="0">
                <a:ln>
                  <a:noFill/>
                </a:ln>
                <a:solidFill>
                  <a:srgbClr val="838787"/>
                </a:solidFill>
                <a:effectLst/>
                <a:uFillTx/>
                <a:latin typeface="等线" panose="02010600030101010101" pitchFamily="2" charset="-122"/>
                <a:ea typeface="等线" panose="02010600030101010101" pitchFamily="2" charset="-122"/>
                <a:sym typeface="Avenir Next Medium"/>
              </a:rPr>
              <a:t>Agenda</a:t>
            </a:r>
            <a:endParaRPr kumimoji="0" lang="zh-CN" altLang="en-US" sz="6000" b="0" i="0" u="none" strike="noStrike" cap="none" spc="0" normalizeH="0" baseline="0" dirty="0">
              <a:ln>
                <a:noFill/>
              </a:ln>
              <a:solidFill>
                <a:srgbClr val="838787"/>
              </a:solidFill>
              <a:effectLst/>
              <a:uFillTx/>
              <a:latin typeface="等线" panose="02010600030101010101" pitchFamily="2" charset="-122"/>
              <a:ea typeface="等线" panose="02010600030101010101" pitchFamily="2" charset="-122"/>
              <a:sym typeface="Avenir Next Medium"/>
            </a:endParaRPr>
          </a:p>
        </p:txBody>
      </p:sp>
      <p:grpSp>
        <p:nvGrpSpPr>
          <p:cNvPr id="36" name="组合 35"/>
          <p:cNvGrpSpPr/>
          <p:nvPr/>
        </p:nvGrpSpPr>
        <p:grpSpPr>
          <a:xfrm>
            <a:off x="2697548" y="3803273"/>
            <a:ext cx="1629503" cy="3189168"/>
            <a:chOff x="2290280" y="3710272"/>
            <a:chExt cx="1629503" cy="3189168"/>
          </a:xfrm>
        </p:grpSpPr>
        <p:sp>
          <p:nvSpPr>
            <p:cNvPr id="8" name="同心圆 7"/>
            <p:cNvSpPr/>
            <p:nvPr/>
          </p:nvSpPr>
          <p:spPr>
            <a:xfrm>
              <a:off x="3014908" y="3710272"/>
              <a:ext cx="904875" cy="904875"/>
            </a:xfrm>
            <a:prstGeom prst="donut">
              <a:avLst>
                <a:gd name="adj" fmla="val 14960"/>
              </a:avLst>
            </a:prstGeom>
            <a:solidFill>
              <a:srgbClr val="62B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同心圆 13"/>
            <p:cNvSpPr/>
            <p:nvPr/>
          </p:nvSpPr>
          <p:spPr>
            <a:xfrm>
              <a:off x="2667257" y="4849449"/>
              <a:ext cx="904875" cy="904875"/>
            </a:xfrm>
            <a:prstGeom prst="donut">
              <a:avLst>
                <a:gd name="adj" fmla="val 14960"/>
              </a:avLst>
            </a:prstGeom>
            <a:solidFill>
              <a:srgbClr val="62B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同心圆 14"/>
            <p:cNvSpPr/>
            <p:nvPr/>
          </p:nvSpPr>
          <p:spPr>
            <a:xfrm>
              <a:off x="2290280" y="5994565"/>
              <a:ext cx="904875" cy="904875"/>
            </a:xfrm>
            <a:prstGeom prst="donut">
              <a:avLst>
                <a:gd name="adj" fmla="val 14960"/>
              </a:avLst>
            </a:prstGeom>
            <a:solidFill>
              <a:srgbClr val="62B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9" name="文本框 18"/>
          <p:cNvSpPr txBox="1"/>
          <p:nvPr/>
        </p:nvSpPr>
        <p:spPr>
          <a:xfrm>
            <a:off x="3769402" y="3640098"/>
            <a:ext cx="28212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US" altLang="zh-CN" sz="28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1</a:t>
            </a:r>
            <a:endParaRPr kumimoji="0" lang="zh-CN" altLang="en-US" sz="28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cxnSp>
        <p:nvCxnSpPr>
          <p:cNvPr id="21" name="直接连接符 20">
            <a:extLst>
              <a:ext uri="{FF2B5EF4-FFF2-40B4-BE49-F238E27FC236}">
                <a16:creationId xmlns:a16="http://schemas.microsoft.com/office/drawing/2014/main" id="{6757F0D1-3E59-4268-B7EA-8B55196756B7}"/>
              </a:ext>
            </a:extLst>
          </p:cNvPr>
          <p:cNvCxnSpPr/>
          <p:nvPr/>
        </p:nvCxnSpPr>
        <p:spPr bwMode="auto">
          <a:xfrm>
            <a:off x="3979400" y="4703123"/>
            <a:ext cx="4595158" cy="0"/>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cxnSp>
        <p:nvCxnSpPr>
          <p:cNvPr id="25" name="直接连接符 24">
            <a:extLst>
              <a:ext uri="{FF2B5EF4-FFF2-40B4-BE49-F238E27FC236}">
                <a16:creationId xmlns:a16="http://schemas.microsoft.com/office/drawing/2014/main" id="{6757F0D1-3E59-4268-B7EA-8B55196756B7}"/>
              </a:ext>
            </a:extLst>
          </p:cNvPr>
          <p:cNvCxnSpPr/>
          <p:nvPr/>
        </p:nvCxnSpPr>
        <p:spPr bwMode="auto">
          <a:xfrm>
            <a:off x="3602423" y="5855522"/>
            <a:ext cx="4595158" cy="0"/>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cxnSp>
        <p:nvCxnSpPr>
          <p:cNvPr id="26" name="直接连接符 25">
            <a:extLst>
              <a:ext uri="{FF2B5EF4-FFF2-40B4-BE49-F238E27FC236}">
                <a16:creationId xmlns:a16="http://schemas.microsoft.com/office/drawing/2014/main" id="{6757F0D1-3E59-4268-B7EA-8B55196756B7}"/>
              </a:ext>
            </a:extLst>
          </p:cNvPr>
          <p:cNvCxnSpPr/>
          <p:nvPr/>
        </p:nvCxnSpPr>
        <p:spPr bwMode="auto">
          <a:xfrm>
            <a:off x="3243479" y="6992441"/>
            <a:ext cx="4595158" cy="0"/>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29" name="文本框 28"/>
          <p:cNvSpPr txBox="1"/>
          <p:nvPr/>
        </p:nvSpPr>
        <p:spPr>
          <a:xfrm>
            <a:off x="3412100" y="4779451"/>
            <a:ext cx="28212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US" altLang="zh-CN" sz="28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2</a:t>
            </a:r>
            <a:endParaRPr kumimoji="0" lang="zh-CN" altLang="en-US" sz="28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30" name="文本框 18"/>
          <p:cNvSpPr txBox="1"/>
          <p:nvPr/>
        </p:nvSpPr>
        <p:spPr>
          <a:xfrm>
            <a:off x="3046931" y="5946705"/>
            <a:ext cx="282129"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lvl9pPr>
          </a:lstStyle>
          <a:p>
            <a:pPr marL="0" marR="0" indent="0" algn="l" defTabSz="584200" rtl="0" fontAlgn="auto" latinLnBrk="0" hangingPunct="0">
              <a:lnSpc>
                <a:spcPct val="100000"/>
              </a:lnSpc>
              <a:spcBef>
                <a:spcPts val="2400"/>
              </a:spcBef>
              <a:spcAft>
                <a:spcPts val="0"/>
              </a:spcAft>
              <a:buClrTx/>
              <a:buSzTx/>
              <a:buFontTx/>
              <a:buNone/>
              <a:tabLst/>
            </a:pPr>
            <a:r>
              <a:rPr kumimoji="0" lang="en-US" altLang="zh-CN" sz="2800" b="0" i="0" u="none" strike="noStrike" cap="none" spc="0" normalizeH="0" baseline="0" dirty="0">
                <a:ln>
                  <a:noFill/>
                </a:ln>
                <a:solidFill>
                  <a:srgbClr val="838787"/>
                </a:solidFill>
                <a:effectLst/>
                <a:uFillTx/>
                <a:latin typeface="Avenir Next Medium"/>
                <a:ea typeface="Avenir Next Medium"/>
                <a:cs typeface="Avenir Next Medium"/>
                <a:sym typeface="Avenir Next Medium"/>
              </a:rPr>
              <a:t>3</a:t>
            </a:r>
            <a:endParaRPr kumimoji="0" lang="zh-CN" altLang="en-US" sz="2800" b="0" i="0" u="none" strike="noStrike" cap="none" spc="0" normalizeH="0" baseline="0" dirty="0">
              <a:ln>
                <a:noFill/>
              </a:ln>
              <a:solidFill>
                <a:srgbClr val="838787"/>
              </a:solidFill>
              <a:effectLst/>
              <a:uFillTx/>
              <a:latin typeface="Avenir Next Medium"/>
              <a:ea typeface="Avenir Next Medium"/>
              <a:cs typeface="Avenir Next Medium"/>
              <a:sym typeface="Avenir Next Medium"/>
            </a:endParaRPr>
          </a:p>
        </p:txBody>
      </p:sp>
      <p:sp>
        <p:nvSpPr>
          <p:cNvPr id="32" name="íš1îdè">
            <a:extLst>
              <a:ext uri="{FF2B5EF4-FFF2-40B4-BE49-F238E27FC236}">
                <a16:creationId xmlns:a16="http://schemas.microsoft.com/office/drawing/2014/main" id="{D2E156DD-570F-4712-93C0-D5F0FEABB721}"/>
              </a:ext>
            </a:extLst>
          </p:cNvPr>
          <p:cNvSpPr/>
          <p:nvPr/>
        </p:nvSpPr>
        <p:spPr>
          <a:xfrm flipH="1" flipV="1">
            <a:off x="-5" y="3769974"/>
            <a:ext cx="2597231" cy="4362091"/>
          </a:xfrm>
          <a:custGeom>
            <a:avLst/>
            <a:gdLst>
              <a:gd name="connsiteX0" fmla="*/ 1832955 w 1832955"/>
              <a:gd name="connsiteY0" fmla="*/ 1875161 h 1875161"/>
              <a:gd name="connsiteX1" fmla="*/ 0 w 1832955"/>
              <a:gd name="connsiteY1" fmla="*/ 1875161 h 1875161"/>
              <a:gd name="connsiteX2" fmla="*/ 999671 w 1832955"/>
              <a:gd name="connsiteY2" fmla="*/ 3843 h 1875161"/>
              <a:gd name="connsiteX3" fmla="*/ 1832955 w 1832955"/>
              <a:gd name="connsiteY3" fmla="*/ 0 h 1875161"/>
            </a:gdLst>
            <a:ahLst/>
            <a:cxnLst>
              <a:cxn ang="0">
                <a:pos x="connsiteX0" y="connsiteY0"/>
              </a:cxn>
              <a:cxn ang="0">
                <a:pos x="connsiteX1" y="connsiteY1"/>
              </a:cxn>
              <a:cxn ang="0">
                <a:pos x="connsiteX2" y="connsiteY2"/>
              </a:cxn>
              <a:cxn ang="0">
                <a:pos x="connsiteX3" y="connsiteY3"/>
              </a:cxn>
            </a:cxnLst>
            <a:rect l="l" t="t" r="r" b="b"/>
            <a:pathLst>
              <a:path w="1832955" h="1875161">
                <a:moveTo>
                  <a:pt x="1832955" y="1875161"/>
                </a:moveTo>
                <a:lnTo>
                  <a:pt x="0" y="1875161"/>
                </a:lnTo>
                <a:lnTo>
                  <a:pt x="999671" y="3843"/>
                </a:lnTo>
                <a:lnTo>
                  <a:pt x="1832955" y="0"/>
                </a:lnTo>
                <a:close/>
              </a:path>
            </a:pathLst>
          </a:custGeom>
          <a:solidFill>
            <a:schemeClr val="tx2">
              <a:lumMod val="20000"/>
              <a:lumOff val="80000"/>
            </a:schemeClr>
          </a:solid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prstTxWarp prst="textNoShape">
              <a:avLst/>
            </a:prstTxWarp>
            <a:noAutofit/>
          </a:bodyPr>
          <a:lstStyle/>
          <a:p>
            <a:pPr algn="ctr"/>
            <a:endParaRPr lang="zh-CN" altLang="en-US" dirty="0"/>
          </a:p>
        </p:txBody>
      </p:sp>
      <p:sp>
        <p:nvSpPr>
          <p:cNvPr id="35" name="ïṣļíḍè">
            <a:extLst>
              <a:ext uri="{FF2B5EF4-FFF2-40B4-BE49-F238E27FC236}">
                <a16:creationId xmlns:a16="http://schemas.microsoft.com/office/drawing/2014/main" id="{E7736969-9571-42C7-9BFF-36D1AF842A6C}"/>
              </a:ext>
            </a:extLst>
          </p:cNvPr>
          <p:cNvSpPr/>
          <p:nvPr/>
        </p:nvSpPr>
        <p:spPr>
          <a:xfrm>
            <a:off x="9369758" y="3769974"/>
            <a:ext cx="3684328" cy="4362091"/>
          </a:xfrm>
          <a:custGeom>
            <a:avLst/>
            <a:gdLst>
              <a:gd name="connsiteX0" fmla="*/ 4061955 w 4734240"/>
              <a:gd name="connsiteY0" fmla="*/ 0 h 1885442"/>
              <a:gd name="connsiteX1" fmla="*/ 4734240 w 4734240"/>
              <a:gd name="connsiteY1" fmla="*/ 0 h 1885442"/>
              <a:gd name="connsiteX2" fmla="*/ 4734240 w 4734240"/>
              <a:gd name="connsiteY2" fmla="*/ 1875162 h 1885442"/>
              <a:gd name="connsiteX3" fmla="*/ 4061955 w 4734240"/>
              <a:gd name="connsiteY3" fmla="*/ 1875162 h 1885442"/>
              <a:gd name="connsiteX4" fmla="*/ 4061955 w 4734240"/>
              <a:gd name="connsiteY4" fmla="*/ 1885442 h 1885442"/>
              <a:gd name="connsiteX5" fmla="*/ 0 w 4734240"/>
              <a:gd name="connsiteY5" fmla="*/ 1885442 h 1885442"/>
              <a:gd name="connsiteX6" fmla="*/ 999671 w 4734240"/>
              <a:gd name="connsiteY6" fmla="*/ 14124 h 188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4240" h="1885442">
                <a:moveTo>
                  <a:pt x="4061955" y="0"/>
                </a:moveTo>
                <a:lnTo>
                  <a:pt x="4734240" y="0"/>
                </a:lnTo>
                <a:lnTo>
                  <a:pt x="4734240" y="1875162"/>
                </a:lnTo>
                <a:lnTo>
                  <a:pt x="4061955" y="1875162"/>
                </a:lnTo>
                <a:lnTo>
                  <a:pt x="4061955" y="1885442"/>
                </a:lnTo>
                <a:lnTo>
                  <a:pt x="0" y="1885442"/>
                </a:lnTo>
                <a:lnTo>
                  <a:pt x="999671" y="14124"/>
                </a:lnTo>
                <a:close/>
              </a:path>
            </a:pathLst>
          </a:custGeom>
          <a:blipFill>
            <a:blip r:embed="rId3"/>
            <a:srcRect/>
            <a:stretch>
              <a:fillRect t="-33925" b="-33471"/>
            </a:stretch>
          </a:blip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0000" tIns="46800" rIns="90000" bIns="46800" numCol="1" spcCol="0" rtlCol="0" fromWordArt="0" anchor="ctr" anchorCtr="0" forceAA="0" compatLnSpc="1">
            <a:prstTxWarp prst="textNoShape">
              <a:avLst/>
            </a:prstTxWarp>
            <a:noAutofit/>
          </a:bodyPr>
          <a:lstStyle/>
          <a:p>
            <a:pPr algn="ctr"/>
            <a:endParaRPr lang="zh-CN" altLang="en-US" dirty="0"/>
          </a:p>
        </p:txBody>
      </p:sp>
      <p:sp>
        <p:nvSpPr>
          <p:cNvPr id="37" name="标题 2"/>
          <p:cNvSpPr txBox="1">
            <a:spLocks/>
          </p:cNvSpPr>
          <p:nvPr/>
        </p:nvSpPr>
        <p:spPr>
          <a:xfrm>
            <a:off x="4175437" y="5074472"/>
            <a:ext cx="2393882" cy="7239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1pPr>
            <a:lvl2pPr marL="0" marR="0" indent="2286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2pPr>
            <a:lvl3pPr marL="0" marR="0" indent="4572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3pPr>
            <a:lvl4pPr marL="0" marR="0" indent="6858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4pPr>
            <a:lvl5pPr marL="0" marR="0" indent="9144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5pPr>
            <a:lvl6pPr marL="0" marR="0" indent="11430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6pPr>
            <a:lvl7pPr marL="0" marR="0" indent="13716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7pPr>
            <a:lvl8pPr marL="0" marR="0" indent="16002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8pPr>
            <a:lvl9pPr marL="0" marR="0" indent="18288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9pPr>
          </a:lstStyle>
          <a:p>
            <a:pPr hangingPunct="1"/>
            <a:r>
              <a:rPr lang="zh-CN" altLang="en-US" sz="4400" dirty="0">
                <a:latin typeface="等线" panose="02010600030101010101" pitchFamily="2" charset="-122"/>
                <a:ea typeface="等线" panose="02010600030101010101" pitchFamily="2" charset="-122"/>
              </a:rPr>
              <a:t>实现思路</a:t>
            </a:r>
          </a:p>
        </p:txBody>
      </p:sp>
      <p:sp>
        <p:nvSpPr>
          <p:cNvPr id="38" name="标题 2"/>
          <p:cNvSpPr txBox="1">
            <a:spLocks/>
          </p:cNvSpPr>
          <p:nvPr/>
        </p:nvSpPr>
        <p:spPr>
          <a:xfrm>
            <a:off x="3829252" y="6219791"/>
            <a:ext cx="3219248" cy="7239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rmAutofit/>
          </a:bodyPr>
          <a:lstStyle>
            <a:lvl1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1pPr>
            <a:lvl2pPr marL="0" marR="0" indent="2286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2pPr>
            <a:lvl3pPr marL="0" marR="0" indent="4572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3pPr>
            <a:lvl4pPr marL="0" marR="0" indent="6858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4pPr>
            <a:lvl5pPr marL="0" marR="0" indent="9144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5pPr>
            <a:lvl6pPr marL="0" marR="0" indent="11430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6pPr>
            <a:lvl7pPr marL="0" marR="0" indent="13716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7pPr>
            <a:lvl8pPr marL="0" marR="0" indent="16002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8pPr>
            <a:lvl9pPr marL="0" marR="0" indent="18288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9pPr>
          </a:lstStyle>
          <a:p>
            <a:pPr hangingPunct="1"/>
            <a:r>
              <a:rPr lang="zh-CN" altLang="en-US" sz="4400" dirty="0">
                <a:latin typeface="等线" panose="02010600030101010101" pitchFamily="2" charset="-122"/>
                <a:ea typeface="等线" panose="02010600030101010101" pitchFamily="2" charset="-122"/>
              </a:rPr>
              <a:t>时间安排</a:t>
            </a:r>
          </a:p>
        </p:txBody>
      </p:sp>
    </p:spTree>
    <p:extLst>
      <p:ext uri="{BB962C8B-B14F-4D97-AF65-F5344CB8AC3E}">
        <p14:creationId xmlns:p14="http://schemas.microsoft.com/office/powerpoint/2010/main" val="15484304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406400" y="393700"/>
            <a:ext cx="12192000" cy="723900"/>
          </a:xfrm>
        </p:spPr>
        <p:txBody>
          <a:bodyPr>
            <a:normAutofit fontScale="90000"/>
          </a:bodyPr>
          <a:lstStyle/>
          <a:p>
            <a:r>
              <a:rPr lang="en-US" altLang="zh-CN" dirty="0">
                <a:latin typeface="等线" panose="02010600030101010101" pitchFamily="2" charset="-122"/>
                <a:ea typeface="等线" panose="02010600030101010101" pitchFamily="2" charset="-122"/>
              </a:rPr>
              <a:t>1. </a:t>
            </a:r>
            <a:r>
              <a:rPr lang="zh-CN" altLang="en-US" dirty="0">
                <a:latin typeface="等线" panose="02010600030101010101" pitchFamily="2" charset="-122"/>
                <a:ea typeface="等线" panose="02010600030101010101" pitchFamily="2" charset="-122"/>
              </a:rPr>
              <a:t>超分简介</a:t>
            </a:r>
            <a:endParaRPr lang="zh-CN" altLang="en-US" dirty="0">
              <a:solidFill>
                <a:srgbClr val="34A5DA"/>
              </a:solidFill>
            </a:endParaRPr>
          </a:p>
        </p:txBody>
      </p:sp>
      <p:sp>
        <p:nvSpPr>
          <p:cNvPr id="4" name="文本占位符 3"/>
          <p:cNvSpPr>
            <a:spLocks noGrp="1"/>
          </p:cNvSpPr>
          <p:nvPr>
            <p:ph type="body" idx="1"/>
          </p:nvPr>
        </p:nvSpPr>
        <p:spPr/>
        <p:txBody>
          <a:bodyPr>
            <a:normAutofit lnSpcReduction="10000"/>
          </a:bodyPr>
          <a:lstStyle/>
          <a:p>
            <a:r>
              <a:rPr lang="zh-CN" altLang="en-US" dirty="0"/>
              <a:t>超分辨率技术（</a:t>
            </a:r>
            <a:r>
              <a:rPr lang="en-US" altLang="zh-CN" dirty="0"/>
              <a:t>Super-Resolution, SR</a:t>
            </a:r>
            <a:r>
              <a:rPr lang="zh-CN" altLang="en-US" dirty="0"/>
              <a:t>）是指从观测到的低分辨率图像重建出相应的</a:t>
            </a:r>
            <a:r>
              <a:rPr lang="zh-CN" altLang="en-US" dirty="0">
                <a:solidFill>
                  <a:srgbClr val="34A5DA"/>
                </a:solidFill>
              </a:rPr>
              <a:t>高分辨率图像</a:t>
            </a:r>
            <a:r>
              <a:rPr lang="zh-CN" altLang="en-US" dirty="0"/>
              <a:t>，在监控设备、卫星图像和医学影像等领域都有重要的应用价值。</a:t>
            </a:r>
            <a:endParaRPr lang="en-US" altLang="zh-CN" dirty="0"/>
          </a:p>
          <a:p>
            <a:r>
              <a:rPr lang="zh-CN" altLang="en-US" dirty="0"/>
              <a:t>目前， 图像超分辨率研究主要分为三个范畴： </a:t>
            </a:r>
            <a:r>
              <a:rPr lang="zh-CN" altLang="en-US" dirty="0">
                <a:solidFill>
                  <a:srgbClr val="34A5DA"/>
                </a:solidFill>
              </a:rPr>
              <a:t>基于插值</a:t>
            </a:r>
            <a:r>
              <a:rPr lang="zh-CN" altLang="en-US" dirty="0"/>
              <a:t>、 </a:t>
            </a:r>
            <a:r>
              <a:rPr lang="zh-CN" altLang="en-US" dirty="0">
                <a:solidFill>
                  <a:srgbClr val="34A5DA"/>
                </a:solidFill>
              </a:rPr>
              <a:t>基于重建</a:t>
            </a:r>
            <a:r>
              <a:rPr lang="zh-CN" altLang="en-US" dirty="0"/>
              <a:t>和</a:t>
            </a:r>
            <a:r>
              <a:rPr lang="zh-CN" altLang="en-US" dirty="0">
                <a:solidFill>
                  <a:srgbClr val="34A5DA"/>
                </a:solidFill>
              </a:rPr>
              <a:t>基于学习</a:t>
            </a:r>
            <a:r>
              <a:rPr lang="zh-CN" altLang="en-US" dirty="0"/>
              <a:t>的方法。图像超分辨率可以视为是一种图像恢复问题（</a:t>
            </a:r>
            <a:r>
              <a:rPr lang="en-US" altLang="zh-CN" dirty="0"/>
              <a:t>Image restoration</a:t>
            </a:r>
            <a:r>
              <a:rPr lang="zh-CN" altLang="en-US" dirty="0"/>
              <a:t>）。</a:t>
            </a:r>
            <a:endParaRPr lang="en-US" altLang="zh-CN" dirty="0"/>
          </a:p>
          <a:p>
            <a:r>
              <a:rPr lang="zh-CN" altLang="en-US" dirty="0">
                <a:solidFill>
                  <a:srgbClr val="34A5DA"/>
                </a:solidFill>
              </a:rPr>
              <a:t>基于学习</a:t>
            </a:r>
            <a:r>
              <a:rPr lang="zh-CN" altLang="en-US" dirty="0"/>
              <a:t>的方法是近年来超分辨率算法研究中的热点，它采用大量的高分辨率图像构造学习库产生学习模型，在对低分辨率图像进行恢复的过程中引入由学习模型获得的先验知识，以得到图像的</a:t>
            </a:r>
            <a:r>
              <a:rPr lang="zh-CN" altLang="en-US" dirty="0">
                <a:solidFill>
                  <a:srgbClr val="34A5DA"/>
                </a:solidFill>
              </a:rPr>
              <a:t>高频细节</a:t>
            </a:r>
            <a:r>
              <a:rPr lang="zh-CN" altLang="en-US" dirty="0"/>
              <a:t>，获得较好的图像恢复效果。随着深度学习的迅速发展，在图像超分辨率问题上有了很大的突破。</a:t>
            </a:r>
            <a:endParaRPr lang="en-US" altLang="zh-CN" dirty="0"/>
          </a:p>
          <a:p>
            <a:endParaRPr lang="zh-CN" altLang="en-US" dirty="0"/>
          </a:p>
          <a:p>
            <a:endParaRPr lang="zh-CN" altLang="en-US" dirty="0"/>
          </a:p>
        </p:txBody>
      </p:sp>
    </p:spTree>
    <p:extLst>
      <p:ext uri="{BB962C8B-B14F-4D97-AF65-F5344CB8AC3E}">
        <p14:creationId xmlns:p14="http://schemas.microsoft.com/office/powerpoint/2010/main" val="398333844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00F87C-034A-4194-94E5-5BABBE68E9B8}"/>
              </a:ext>
            </a:extLst>
          </p:cNvPr>
          <p:cNvSpPr>
            <a:spLocks noGrp="1"/>
          </p:cNvSpPr>
          <p:nvPr>
            <p:ph type="body" sz="quarter" idx="13"/>
          </p:nvPr>
        </p:nvSpPr>
        <p:spPr>
          <a:xfrm>
            <a:off x="406400" y="506212"/>
            <a:ext cx="11176000" cy="408189"/>
          </a:xfrm>
        </p:spPr>
        <p:txBody>
          <a:bodyPr/>
          <a:lstStyle/>
          <a:p>
            <a:r>
              <a:rPr lang="zh-CN" altLang="en-US" dirty="0"/>
              <a:t>超分简介</a:t>
            </a:r>
          </a:p>
        </p:txBody>
      </p:sp>
      <p:pic>
        <p:nvPicPr>
          <p:cNvPr id="10" name="图片 9">
            <a:extLst>
              <a:ext uri="{FF2B5EF4-FFF2-40B4-BE49-F238E27FC236}">
                <a16:creationId xmlns:a16="http://schemas.microsoft.com/office/drawing/2014/main" id="{3632FC3D-B4B8-425C-9B48-DAFE9EFE38BC}"/>
              </a:ext>
            </a:extLst>
          </p:cNvPr>
          <p:cNvPicPr>
            <a:picLocks noChangeAspect="1"/>
          </p:cNvPicPr>
          <p:nvPr/>
        </p:nvPicPr>
        <p:blipFill rotWithShape="1">
          <a:blip r:embed="rId3">
            <a:extLst>
              <a:ext uri="{28A0092B-C50C-407E-A947-70E740481C1C}">
                <a14:useLocalDpi xmlns:a14="http://schemas.microsoft.com/office/drawing/2010/main" val="0"/>
              </a:ext>
            </a:extLst>
          </a:blip>
          <a:srcRect r="1285"/>
          <a:stretch/>
        </p:blipFill>
        <p:spPr>
          <a:xfrm>
            <a:off x="1670353" y="1228612"/>
            <a:ext cx="9664093" cy="3367993"/>
          </a:xfrm>
          <a:prstGeom prst="rect">
            <a:avLst/>
          </a:prstGeom>
        </p:spPr>
      </p:pic>
      <p:pic>
        <p:nvPicPr>
          <p:cNvPr id="15" name="图片 14">
            <a:extLst>
              <a:ext uri="{FF2B5EF4-FFF2-40B4-BE49-F238E27FC236}">
                <a16:creationId xmlns:a16="http://schemas.microsoft.com/office/drawing/2014/main" id="{B354AF03-3970-45B9-8ECA-CAB9020F520F}"/>
              </a:ext>
            </a:extLst>
          </p:cNvPr>
          <p:cNvPicPr>
            <a:picLocks noChangeAspect="1"/>
          </p:cNvPicPr>
          <p:nvPr/>
        </p:nvPicPr>
        <p:blipFill>
          <a:blip r:embed="rId4"/>
          <a:stretch>
            <a:fillRect/>
          </a:stretch>
        </p:blipFill>
        <p:spPr>
          <a:xfrm>
            <a:off x="889000" y="4910816"/>
            <a:ext cx="4838700" cy="3981560"/>
          </a:xfrm>
          <a:prstGeom prst="rect">
            <a:avLst/>
          </a:prstGeom>
        </p:spPr>
      </p:pic>
      <p:pic>
        <p:nvPicPr>
          <p:cNvPr id="17" name="图片 16">
            <a:extLst>
              <a:ext uri="{FF2B5EF4-FFF2-40B4-BE49-F238E27FC236}">
                <a16:creationId xmlns:a16="http://schemas.microsoft.com/office/drawing/2014/main" id="{D5621F94-787A-46BD-A1E9-A4284C42D9E7}"/>
              </a:ext>
            </a:extLst>
          </p:cNvPr>
          <p:cNvPicPr>
            <a:picLocks noChangeAspect="1"/>
          </p:cNvPicPr>
          <p:nvPr/>
        </p:nvPicPr>
        <p:blipFill>
          <a:blip r:embed="rId5"/>
          <a:stretch>
            <a:fillRect/>
          </a:stretch>
        </p:blipFill>
        <p:spPr>
          <a:xfrm>
            <a:off x="6984999" y="4910816"/>
            <a:ext cx="4817963" cy="3981560"/>
          </a:xfrm>
          <a:prstGeom prst="rect">
            <a:avLst/>
          </a:prstGeom>
        </p:spPr>
      </p:pic>
      <p:sp>
        <p:nvSpPr>
          <p:cNvPr id="18" name="文本框 17">
            <a:extLst>
              <a:ext uri="{FF2B5EF4-FFF2-40B4-BE49-F238E27FC236}">
                <a16:creationId xmlns:a16="http://schemas.microsoft.com/office/drawing/2014/main" id="{D1508E63-A7F0-4617-9041-2E4D69055A29}"/>
              </a:ext>
            </a:extLst>
          </p:cNvPr>
          <p:cNvSpPr txBox="1"/>
          <p:nvPr/>
        </p:nvSpPr>
        <p:spPr>
          <a:xfrm>
            <a:off x="2908400" y="8736503"/>
            <a:ext cx="79989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en-US" altLang="zh-CN" b="1" dirty="0">
                <a:solidFill>
                  <a:schemeClr val="bg1"/>
                </a:solidFill>
                <a:latin typeface="微软雅黑" panose="020B0503020204020204" pitchFamily="34" charset="-122"/>
                <a:ea typeface="微软雅黑" panose="020B0503020204020204" pitchFamily="34" charset="-122"/>
              </a:rPr>
              <a:t>I</a:t>
            </a:r>
            <a:r>
              <a:rPr kumimoji="0" lang="en-US" altLang="zh-CN" sz="2000" b="1"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Avenir Next Medium"/>
              </a:rPr>
              <a:t>nput</a:t>
            </a:r>
            <a:endParaRPr kumimoji="0" lang="zh-CN" altLang="en-US" sz="2000" b="1"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Avenir Next Medium"/>
            </a:endParaRPr>
          </a:p>
        </p:txBody>
      </p:sp>
      <p:sp>
        <p:nvSpPr>
          <p:cNvPr id="19" name="文本框 18">
            <a:extLst>
              <a:ext uri="{FF2B5EF4-FFF2-40B4-BE49-F238E27FC236}">
                <a16:creationId xmlns:a16="http://schemas.microsoft.com/office/drawing/2014/main" id="{DCE8E524-125C-41E9-A4F9-0B674E8D62CB}"/>
              </a:ext>
            </a:extLst>
          </p:cNvPr>
          <p:cNvSpPr txBox="1"/>
          <p:nvPr/>
        </p:nvSpPr>
        <p:spPr>
          <a:xfrm>
            <a:off x="9394083" y="8736503"/>
            <a:ext cx="43601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US" altLang="zh-CN" sz="2000" b="1"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Avenir Next Medium"/>
              </a:rPr>
              <a:t>SR</a:t>
            </a:r>
            <a:endParaRPr kumimoji="0" lang="zh-CN" altLang="en-US" sz="2000" b="1"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sym typeface="Avenir Next Medium"/>
            </a:endParaRPr>
          </a:p>
        </p:txBody>
      </p:sp>
    </p:spTree>
    <p:extLst>
      <p:ext uri="{BB962C8B-B14F-4D97-AF65-F5344CB8AC3E}">
        <p14:creationId xmlns:p14="http://schemas.microsoft.com/office/powerpoint/2010/main" val="284201257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3"/>
          </p:nvPr>
        </p:nvSpPr>
        <p:spPr>
          <a:xfrm>
            <a:off x="406400" y="516343"/>
            <a:ext cx="11176000" cy="398058"/>
          </a:xfrm>
        </p:spPr>
        <p:txBody>
          <a:bodyPr/>
          <a:lstStyle/>
          <a:p>
            <a:r>
              <a:rPr lang="zh-CN" altLang="en-US" dirty="0"/>
              <a:t>超分简介</a:t>
            </a:r>
          </a:p>
        </p:txBody>
      </p:sp>
      <p:sp>
        <p:nvSpPr>
          <p:cNvPr id="4" name="文本占位符 3"/>
          <p:cNvSpPr>
            <a:spLocks noGrp="1"/>
          </p:cNvSpPr>
          <p:nvPr>
            <p:ph type="body" idx="1"/>
          </p:nvPr>
        </p:nvSpPr>
        <p:spPr>
          <a:xfrm>
            <a:off x="261258" y="1432767"/>
            <a:ext cx="12192000" cy="6108700"/>
          </a:xfrm>
        </p:spPr>
        <p:txBody>
          <a:bodyPr>
            <a:noAutofit/>
          </a:bodyPr>
          <a:lstStyle/>
          <a:p>
            <a:r>
              <a:rPr lang="zh-CN" altLang="en-US" dirty="0"/>
              <a:t>应用前景</a:t>
            </a:r>
            <a:endParaRPr lang="en-US" altLang="zh-CN" dirty="0"/>
          </a:p>
          <a:p>
            <a:r>
              <a:rPr lang="zh-CN" altLang="en-US" dirty="0"/>
              <a:t>目前，主流的视频压缩编码标准有</a:t>
            </a:r>
            <a:r>
              <a:rPr lang="en-US" altLang="zh-CN" dirty="0"/>
              <a:t>AV1</a:t>
            </a:r>
            <a:r>
              <a:rPr lang="zh-CN" altLang="en-US" dirty="0"/>
              <a:t>、</a:t>
            </a:r>
            <a:r>
              <a:rPr lang="en-US" altLang="zh-CN" dirty="0"/>
              <a:t>HEVC</a:t>
            </a:r>
            <a:r>
              <a:rPr lang="zh-CN" altLang="en-US" dirty="0"/>
              <a:t>等，利用视频图像在时域、空域上的冗余对视频图像进行有损压缩。经过有损压缩的视频图像必然存在失真，影响主客观质量，降低了用户的体验。因此，在保证视频、图片质量的前提下，针对视频传输速率和带宽需求，对通过后处理的手段提高视频图像质量提出了更高的要求和挑战。</a:t>
            </a:r>
            <a:endParaRPr lang="en-US" altLang="zh-CN" dirty="0"/>
          </a:p>
          <a:p>
            <a:r>
              <a:rPr lang="zh-CN" altLang="en-US" dirty="0"/>
              <a:t>从企业方面来讲，在尽可能保持图像质量的情况下，使图像大小减少，不仅能降低存储成本，同时还能减少流量成本，经济效益巨大；对用户来说，希望尽可能减少流量使用并获得足够的清晰度和流畅度。图像增强技术，有助于在用户端将所得到的较低分辨率模糊的图像重建为更清晰的图像，例如华为手机的“拍月亮”功能采用多帧融合技术，提高了月亮的细节与分辨率。</a:t>
            </a:r>
          </a:p>
        </p:txBody>
      </p:sp>
    </p:spTree>
    <p:extLst>
      <p:ext uri="{BB962C8B-B14F-4D97-AF65-F5344CB8AC3E}">
        <p14:creationId xmlns:p14="http://schemas.microsoft.com/office/powerpoint/2010/main" val="39556558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97765" y="302519"/>
            <a:ext cx="12192000" cy="723900"/>
          </a:xfrm>
        </p:spPr>
        <p:txBody>
          <a:bodyPr>
            <a:noAutofit/>
          </a:bodyPr>
          <a:lstStyle/>
          <a:p>
            <a:r>
              <a:rPr lang="en-US" altLang="zh-CN" sz="5400" dirty="0">
                <a:latin typeface="等线" panose="02010600030101010101" pitchFamily="2" charset="-122"/>
                <a:ea typeface="等线" panose="02010600030101010101" pitchFamily="2" charset="-122"/>
              </a:rPr>
              <a:t>2. </a:t>
            </a:r>
            <a:r>
              <a:rPr lang="zh-CN" altLang="en-US" sz="5400" dirty="0">
                <a:latin typeface="等线" panose="02010600030101010101" pitchFamily="2" charset="-122"/>
                <a:ea typeface="等线" panose="02010600030101010101" pitchFamily="2" charset="-122"/>
              </a:rPr>
              <a:t>实现思路</a:t>
            </a:r>
          </a:p>
        </p:txBody>
      </p:sp>
      <p:grpSp>
        <p:nvGrpSpPr>
          <p:cNvPr id="16" name="组合 15">
            <a:extLst>
              <a:ext uri="{FF2B5EF4-FFF2-40B4-BE49-F238E27FC236}">
                <a16:creationId xmlns:a16="http://schemas.microsoft.com/office/drawing/2014/main" id="{F78DD8A1-7D93-4E04-AD1A-32548BD3A42B}"/>
              </a:ext>
            </a:extLst>
          </p:cNvPr>
          <p:cNvGrpSpPr/>
          <p:nvPr/>
        </p:nvGrpSpPr>
        <p:grpSpPr>
          <a:xfrm>
            <a:off x="128917" y="2611141"/>
            <a:ext cx="2582377" cy="2265659"/>
            <a:chOff x="998975" y="3159353"/>
            <a:chExt cx="2582377" cy="2265659"/>
          </a:xfrm>
        </p:grpSpPr>
        <p:pic>
          <p:nvPicPr>
            <p:cNvPr id="17" name="图片 16">
              <a:extLst>
                <a:ext uri="{FF2B5EF4-FFF2-40B4-BE49-F238E27FC236}">
                  <a16:creationId xmlns:a16="http://schemas.microsoft.com/office/drawing/2014/main" id="{1961C111-4594-4532-A8D9-F02C72BC80B4}"/>
                </a:ext>
              </a:extLst>
            </p:cNvPr>
            <p:cNvPicPr>
              <a:picLocks noChangeAspect="1"/>
            </p:cNvPicPr>
            <p:nvPr/>
          </p:nvPicPr>
          <p:blipFill>
            <a:blip r:embed="rId3"/>
            <a:stretch>
              <a:fillRect/>
            </a:stretch>
          </p:blipFill>
          <p:spPr>
            <a:xfrm>
              <a:off x="998975" y="3159353"/>
              <a:ext cx="2222614" cy="1803493"/>
            </a:xfrm>
            <a:prstGeom prst="rect">
              <a:avLst/>
            </a:prstGeom>
          </p:spPr>
        </p:pic>
        <p:pic>
          <p:nvPicPr>
            <p:cNvPr id="18" name="图片 17">
              <a:extLst>
                <a:ext uri="{FF2B5EF4-FFF2-40B4-BE49-F238E27FC236}">
                  <a16:creationId xmlns:a16="http://schemas.microsoft.com/office/drawing/2014/main" id="{9D2D95A0-D73F-4B84-89CB-22D4552E045D}"/>
                </a:ext>
              </a:extLst>
            </p:cNvPr>
            <p:cNvPicPr>
              <a:picLocks noChangeAspect="1"/>
            </p:cNvPicPr>
            <p:nvPr/>
          </p:nvPicPr>
          <p:blipFill>
            <a:blip r:embed="rId4"/>
            <a:stretch>
              <a:fillRect/>
            </a:stretch>
          </p:blipFill>
          <p:spPr>
            <a:xfrm>
              <a:off x="1188382" y="3387261"/>
              <a:ext cx="2203563" cy="1809843"/>
            </a:xfrm>
            <a:prstGeom prst="rect">
              <a:avLst/>
            </a:prstGeom>
          </p:spPr>
        </p:pic>
        <p:pic>
          <p:nvPicPr>
            <p:cNvPr id="19" name="图片 18">
              <a:extLst>
                <a:ext uri="{FF2B5EF4-FFF2-40B4-BE49-F238E27FC236}">
                  <a16:creationId xmlns:a16="http://schemas.microsoft.com/office/drawing/2014/main" id="{DE594C1E-EBA1-49E6-86B4-54D0C3FF93EB}"/>
                </a:ext>
              </a:extLst>
            </p:cNvPr>
            <p:cNvPicPr>
              <a:picLocks noChangeAspect="1"/>
            </p:cNvPicPr>
            <p:nvPr/>
          </p:nvPicPr>
          <p:blipFill>
            <a:blip r:embed="rId5"/>
            <a:stretch>
              <a:fillRect/>
            </a:stretch>
          </p:blipFill>
          <p:spPr>
            <a:xfrm>
              <a:off x="1396840" y="3621519"/>
              <a:ext cx="2184512" cy="1803493"/>
            </a:xfrm>
            <a:prstGeom prst="rect">
              <a:avLst/>
            </a:prstGeom>
          </p:spPr>
        </p:pic>
      </p:grpSp>
      <p:sp>
        <p:nvSpPr>
          <p:cNvPr id="20" name="流程图: 过程 19">
            <a:extLst>
              <a:ext uri="{FF2B5EF4-FFF2-40B4-BE49-F238E27FC236}">
                <a16:creationId xmlns:a16="http://schemas.microsoft.com/office/drawing/2014/main" id="{648F8055-436D-4E1A-9871-EC2D39883B71}"/>
              </a:ext>
            </a:extLst>
          </p:cNvPr>
          <p:cNvSpPr/>
          <p:nvPr/>
        </p:nvSpPr>
        <p:spPr>
          <a:xfrm>
            <a:off x="6126996" y="3158875"/>
            <a:ext cx="2013704" cy="1826141"/>
          </a:xfrm>
          <a:prstGeom prst="flowChartProcess">
            <a:avLst/>
          </a:prstGeom>
          <a:solidFill>
            <a:srgbClr val="9966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US" altLang="zh-CN" sz="2800" b="1" i="0" u="none" strike="noStrike" cap="all" spc="0" normalizeH="0" baseline="0" dirty="0">
              <a:ln>
                <a:noFill/>
              </a:ln>
              <a:solidFill>
                <a:srgbClr val="FFFFFF"/>
              </a:solidFill>
              <a:effectLst/>
              <a:uFillTx/>
              <a:latin typeface="+mn-lt"/>
              <a:ea typeface="+mn-ea"/>
              <a:cs typeface="+mn-cs"/>
              <a:sym typeface="Baskerville"/>
            </a:endParaRPr>
          </a:p>
          <a:p>
            <a:pPr marL="0" marR="0" indent="0" algn="ctr" defTabSz="584200" rtl="0" fontAlgn="auto" latinLnBrk="0" hangingPunct="0">
              <a:lnSpc>
                <a:spcPct val="80000"/>
              </a:lnSpc>
              <a:spcBef>
                <a:spcPts val="0"/>
              </a:spcBef>
              <a:spcAft>
                <a:spcPts val="0"/>
              </a:spcAft>
              <a:buClrTx/>
              <a:buSzTx/>
              <a:buFontTx/>
              <a:buNone/>
              <a:tabLst/>
            </a:pPr>
            <a:r>
              <a:rPr kumimoji="0" lang="en-US" altLang="zh-CN" sz="2800" b="1" i="0" u="none" strike="noStrike" cap="all" spc="0" normalizeH="0" baseline="0" dirty="0">
                <a:ln>
                  <a:noFill/>
                </a:ln>
                <a:solidFill>
                  <a:srgbClr val="FFFFFF"/>
                </a:solidFill>
                <a:effectLst/>
                <a:uFillTx/>
                <a:latin typeface="+mn-lt"/>
                <a:ea typeface="+mn-ea"/>
                <a:cs typeface="+mn-cs"/>
                <a:sym typeface="Baskerville"/>
              </a:rPr>
              <a:t>PCD ALIGN </a:t>
            </a:r>
          </a:p>
          <a:p>
            <a:pPr marL="0" marR="0" indent="0" algn="ctr" defTabSz="584200" rtl="0" fontAlgn="auto" latinLnBrk="0" hangingPunct="0">
              <a:lnSpc>
                <a:spcPct val="80000"/>
              </a:lnSpc>
              <a:spcBef>
                <a:spcPts val="0"/>
              </a:spcBef>
              <a:spcAft>
                <a:spcPts val="0"/>
              </a:spcAft>
              <a:buClrTx/>
              <a:buSzTx/>
              <a:buFontTx/>
              <a:buNone/>
              <a:tabLst/>
            </a:pPr>
            <a:r>
              <a:rPr kumimoji="0" lang="en-US" altLang="zh-CN" sz="2800" b="1" i="0" u="none" strike="noStrike" cap="all" spc="0" normalizeH="0" baseline="0" dirty="0">
                <a:ln>
                  <a:noFill/>
                </a:ln>
                <a:solidFill>
                  <a:srgbClr val="FFFFFF"/>
                </a:solidFill>
                <a:effectLst/>
                <a:uFillTx/>
                <a:latin typeface="+mn-lt"/>
                <a:ea typeface="+mn-ea"/>
                <a:cs typeface="+mn-cs"/>
                <a:sym typeface="Baskerville"/>
              </a:rPr>
              <a:t>Module</a:t>
            </a:r>
          </a:p>
          <a:p>
            <a:pPr marL="0" marR="0" indent="0" algn="ctr" defTabSz="584200" rtl="0" fontAlgn="auto" latinLnBrk="0" hangingPunct="0">
              <a:lnSpc>
                <a:spcPct val="80000"/>
              </a:lnSpc>
              <a:spcBef>
                <a:spcPts val="0"/>
              </a:spcBef>
              <a:spcAft>
                <a:spcPts val="0"/>
              </a:spcAft>
              <a:buClrTx/>
              <a:buSzTx/>
              <a:buFontTx/>
              <a:buNone/>
              <a:tabLst/>
            </a:pPr>
            <a:endParaRPr kumimoji="0" lang="zh-CN" altLang="en-US" sz="2800" b="1" i="0" u="none" strike="noStrike" cap="all" spc="0" normalizeH="0" baseline="0" dirty="0">
              <a:ln>
                <a:noFill/>
              </a:ln>
              <a:solidFill>
                <a:srgbClr val="FFFFFF"/>
              </a:solidFill>
              <a:effectLst/>
              <a:uFillTx/>
              <a:latin typeface="+mn-lt"/>
              <a:ea typeface="+mn-ea"/>
              <a:cs typeface="+mn-cs"/>
              <a:sym typeface="Baskerville"/>
            </a:endParaRPr>
          </a:p>
        </p:txBody>
      </p:sp>
      <p:grpSp>
        <p:nvGrpSpPr>
          <p:cNvPr id="31" name="组合 30">
            <a:extLst>
              <a:ext uri="{FF2B5EF4-FFF2-40B4-BE49-F238E27FC236}">
                <a16:creationId xmlns:a16="http://schemas.microsoft.com/office/drawing/2014/main" id="{0A67BF5F-C110-46B3-AE5A-B8E10DD50F0A}"/>
              </a:ext>
            </a:extLst>
          </p:cNvPr>
          <p:cNvGrpSpPr/>
          <p:nvPr/>
        </p:nvGrpSpPr>
        <p:grpSpPr>
          <a:xfrm>
            <a:off x="3353900" y="2926406"/>
            <a:ext cx="1750869" cy="1790100"/>
            <a:chOff x="3693311" y="2839050"/>
            <a:chExt cx="1750869" cy="1790100"/>
          </a:xfrm>
          <a:solidFill>
            <a:srgbClr val="A50021"/>
          </a:solidFill>
        </p:grpSpPr>
        <p:sp>
          <p:nvSpPr>
            <p:cNvPr id="23" name="流程图: 过程 22">
              <a:extLst>
                <a:ext uri="{FF2B5EF4-FFF2-40B4-BE49-F238E27FC236}">
                  <a16:creationId xmlns:a16="http://schemas.microsoft.com/office/drawing/2014/main" id="{7002124A-DA83-4096-8E94-3C9B060DE090}"/>
                </a:ext>
              </a:extLst>
            </p:cNvPr>
            <p:cNvSpPr/>
            <p:nvPr/>
          </p:nvSpPr>
          <p:spPr>
            <a:xfrm>
              <a:off x="3693311" y="2839050"/>
              <a:ext cx="1750869" cy="1637700"/>
            </a:xfrm>
            <a:prstGeom prst="flowChartProcess">
              <a:avLst/>
            </a:prstGeom>
            <a:grpFill/>
            <a:ln w="12700" cap="flat">
              <a:noFill/>
              <a:miter lim="400000"/>
            </a:ln>
            <a:effectLst/>
            <a:scene3d>
              <a:camera prst="isometricRightUp"/>
              <a:lightRig rig="threePt" dir="t"/>
            </a:scene3d>
            <a:sp3d>
              <a:bevelT w="12700"/>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zh-CN" altLang="en-US" sz="2800" b="1" i="0" u="none" strike="noStrike" cap="all" spc="0" normalizeH="0" baseline="0" dirty="0">
                <a:ln>
                  <a:noFill/>
                </a:ln>
                <a:solidFill>
                  <a:srgbClr val="FFFFFF"/>
                </a:solidFill>
                <a:effectLst/>
                <a:uFillTx/>
                <a:latin typeface="+mn-lt"/>
                <a:ea typeface="+mn-ea"/>
                <a:cs typeface="+mn-cs"/>
                <a:sym typeface="Baskerville"/>
              </a:endParaRPr>
            </a:p>
          </p:txBody>
        </p:sp>
        <p:sp>
          <p:nvSpPr>
            <p:cNvPr id="25" name="流程图: 过程 24">
              <a:extLst>
                <a:ext uri="{FF2B5EF4-FFF2-40B4-BE49-F238E27FC236}">
                  <a16:creationId xmlns:a16="http://schemas.microsoft.com/office/drawing/2014/main" id="{10CFFBDA-8C60-463C-8B23-2D58E3F42A3C}"/>
                </a:ext>
              </a:extLst>
            </p:cNvPr>
            <p:cNvSpPr/>
            <p:nvPr/>
          </p:nvSpPr>
          <p:spPr>
            <a:xfrm>
              <a:off x="4198973" y="3617190"/>
              <a:ext cx="1081889" cy="1011960"/>
            </a:xfrm>
            <a:prstGeom prst="flowChartProcess">
              <a:avLst/>
            </a:prstGeom>
            <a:grpFill/>
            <a:ln w="12700" cap="flat">
              <a:noFill/>
              <a:miter lim="400000"/>
            </a:ln>
            <a:effectLst/>
            <a:scene3d>
              <a:camera prst="isometricRightUp"/>
              <a:lightRig rig="threePt" dir="t"/>
            </a:scene3d>
            <a:sp3d>
              <a:bevelT w="12700"/>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zh-CN" altLang="en-US" sz="2800" b="1" i="0" u="none" strike="noStrike" cap="all" spc="0" normalizeH="0" baseline="0">
                <a:ln>
                  <a:noFill/>
                </a:ln>
                <a:solidFill>
                  <a:srgbClr val="FFFFFF"/>
                </a:solidFill>
                <a:effectLst/>
                <a:uFillTx/>
                <a:latin typeface="+mn-lt"/>
                <a:ea typeface="+mn-ea"/>
                <a:cs typeface="+mn-cs"/>
                <a:sym typeface="Baskerville"/>
              </a:endParaRPr>
            </a:p>
          </p:txBody>
        </p:sp>
      </p:grpSp>
      <p:cxnSp>
        <p:nvCxnSpPr>
          <p:cNvPr id="29" name="直接箭头连接符 28">
            <a:extLst>
              <a:ext uri="{FF2B5EF4-FFF2-40B4-BE49-F238E27FC236}">
                <a16:creationId xmlns:a16="http://schemas.microsoft.com/office/drawing/2014/main" id="{733EEBDD-8415-478E-BE30-687E2471A9E5}"/>
              </a:ext>
            </a:extLst>
          </p:cNvPr>
          <p:cNvCxnSpPr>
            <a:cxnSpLocks/>
          </p:cNvCxnSpPr>
          <p:nvPr/>
        </p:nvCxnSpPr>
        <p:spPr>
          <a:xfrm flipV="1">
            <a:off x="2698594" y="3974914"/>
            <a:ext cx="872889" cy="140"/>
          </a:xfrm>
          <a:prstGeom prst="straightConnector1">
            <a:avLst/>
          </a:prstGeom>
          <a:noFill/>
          <a:ln w="25400" cap="flat">
            <a:solidFill>
              <a:schemeClr val="bg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 name="文本框 29">
            <a:extLst>
              <a:ext uri="{FF2B5EF4-FFF2-40B4-BE49-F238E27FC236}">
                <a16:creationId xmlns:a16="http://schemas.microsoft.com/office/drawing/2014/main" id="{A89CA6F5-D198-4BFE-B957-3DC648EA319F}"/>
              </a:ext>
            </a:extLst>
          </p:cNvPr>
          <p:cNvSpPr txBox="1"/>
          <p:nvPr/>
        </p:nvSpPr>
        <p:spPr>
          <a:xfrm>
            <a:off x="3278851" y="4606510"/>
            <a:ext cx="169116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US" altLang="zh-CN" sz="2000" b="1" i="0" u="none" strike="noStrike" cap="none" spc="0" normalizeH="0" baseline="0" dirty="0" err="1">
                <a:ln>
                  <a:noFill/>
                </a:ln>
                <a:solidFill>
                  <a:schemeClr val="bg1"/>
                </a:solidFill>
                <a:effectLst/>
                <a:uFillTx/>
                <a:latin typeface="Avenir Next Medium"/>
                <a:ea typeface="Avenir Next Medium"/>
                <a:cs typeface="Avenir Next Medium"/>
                <a:sym typeface="Avenir Next Medium"/>
              </a:rPr>
              <a:t>Downsampling</a:t>
            </a:r>
            <a:endParaRPr kumimoji="0" lang="zh-CN" altLang="en-US" sz="2000" b="1"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cxnSp>
        <p:nvCxnSpPr>
          <p:cNvPr id="34" name="直接箭头连接符 33">
            <a:extLst>
              <a:ext uri="{FF2B5EF4-FFF2-40B4-BE49-F238E27FC236}">
                <a16:creationId xmlns:a16="http://schemas.microsoft.com/office/drawing/2014/main" id="{A44EEB03-E54F-415A-A884-192E03E44B0A}"/>
              </a:ext>
            </a:extLst>
          </p:cNvPr>
          <p:cNvCxnSpPr>
            <a:cxnSpLocks/>
          </p:cNvCxnSpPr>
          <p:nvPr/>
        </p:nvCxnSpPr>
        <p:spPr>
          <a:xfrm>
            <a:off x="4837421" y="3969379"/>
            <a:ext cx="1265237" cy="93"/>
          </a:xfrm>
          <a:prstGeom prst="straightConnector1">
            <a:avLst/>
          </a:prstGeom>
          <a:noFill/>
          <a:ln w="25400" cap="flat">
            <a:solidFill>
              <a:schemeClr val="bg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7" name="流程图: 过程 36">
            <a:extLst>
              <a:ext uri="{FF2B5EF4-FFF2-40B4-BE49-F238E27FC236}">
                <a16:creationId xmlns:a16="http://schemas.microsoft.com/office/drawing/2014/main" id="{AD3C2835-B5B1-4889-AFD4-0966F0C1AA06}"/>
              </a:ext>
            </a:extLst>
          </p:cNvPr>
          <p:cNvSpPr/>
          <p:nvPr/>
        </p:nvSpPr>
        <p:spPr>
          <a:xfrm>
            <a:off x="9442261" y="3512171"/>
            <a:ext cx="3476846" cy="1136721"/>
          </a:xfrm>
          <a:prstGeom prst="flowChartProcess">
            <a:avLst/>
          </a:prstGeom>
          <a:solidFill>
            <a:srgbClr val="9966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en-US" altLang="zh-CN" sz="2800" b="1" i="0" u="none" strike="noStrike" cap="all" spc="0" normalizeH="0" baseline="0" dirty="0">
              <a:ln>
                <a:noFill/>
              </a:ln>
              <a:solidFill>
                <a:srgbClr val="FFFFFF"/>
              </a:solidFill>
              <a:effectLst/>
              <a:uFillTx/>
              <a:latin typeface="+mn-lt"/>
              <a:ea typeface="+mn-ea"/>
              <a:cs typeface="+mn-cs"/>
              <a:sym typeface="Baskerville"/>
            </a:endParaRPr>
          </a:p>
          <a:p>
            <a:pPr marL="0" marR="0" indent="0" algn="ctr" defTabSz="584200" rtl="0" fontAlgn="auto" latinLnBrk="0" hangingPunct="0">
              <a:lnSpc>
                <a:spcPct val="80000"/>
              </a:lnSpc>
              <a:spcBef>
                <a:spcPts val="0"/>
              </a:spcBef>
              <a:spcAft>
                <a:spcPts val="0"/>
              </a:spcAft>
              <a:buClrTx/>
              <a:buSzTx/>
              <a:buFontTx/>
              <a:buNone/>
              <a:tabLst/>
            </a:pPr>
            <a:r>
              <a:rPr kumimoji="0" lang="en-US" altLang="zh-CN" sz="2800" b="1" i="0" u="none" strike="noStrike" cap="all" spc="0" normalizeH="0" baseline="0" dirty="0">
                <a:ln>
                  <a:noFill/>
                </a:ln>
                <a:solidFill>
                  <a:srgbClr val="FFFFFF"/>
                </a:solidFill>
                <a:effectLst/>
                <a:uFillTx/>
                <a:latin typeface="+mn-lt"/>
                <a:ea typeface="+mn-ea"/>
                <a:cs typeface="+mn-cs"/>
                <a:sym typeface="Baskerville"/>
              </a:rPr>
              <a:t>Reconstruction</a:t>
            </a:r>
          </a:p>
          <a:p>
            <a:pPr marL="0" marR="0" indent="0" algn="ctr" defTabSz="584200" rtl="0" fontAlgn="auto" latinLnBrk="0" hangingPunct="0">
              <a:lnSpc>
                <a:spcPct val="80000"/>
              </a:lnSpc>
              <a:spcBef>
                <a:spcPts val="0"/>
              </a:spcBef>
              <a:spcAft>
                <a:spcPts val="0"/>
              </a:spcAft>
              <a:buClrTx/>
              <a:buSzTx/>
              <a:buFontTx/>
              <a:buNone/>
              <a:tabLst/>
            </a:pPr>
            <a:r>
              <a:rPr kumimoji="0" lang="en-US" altLang="zh-CN" sz="2800" b="1" i="0" u="none" strike="noStrike" cap="all" spc="0" normalizeH="0" baseline="0" dirty="0">
                <a:ln>
                  <a:noFill/>
                </a:ln>
                <a:solidFill>
                  <a:srgbClr val="FFFFFF"/>
                </a:solidFill>
                <a:effectLst/>
                <a:uFillTx/>
                <a:latin typeface="+mn-lt"/>
                <a:ea typeface="+mn-ea"/>
                <a:cs typeface="+mn-cs"/>
                <a:sym typeface="Baskerville"/>
              </a:rPr>
              <a:t>Module</a:t>
            </a:r>
            <a:endParaRPr kumimoji="0" lang="zh-CN" altLang="en-US" sz="2800" b="1" i="0" u="none" strike="noStrike" cap="all" spc="0" normalizeH="0" baseline="0" dirty="0">
              <a:ln>
                <a:noFill/>
              </a:ln>
              <a:solidFill>
                <a:srgbClr val="FFFFFF"/>
              </a:solidFill>
              <a:effectLst/>
              <a:uFillTx/>
              <a:latin typeface="+mn-lt"/>
              <a:ea typeface="+mn-ea"/>
              <a:cs typeface="+mn-cs"/>
              <a:sym typeface="Baskerville"/>
            </a:endParaRPr>
          </a:p>
        </p:txBody>
      </p:sp>
      <p:cxnSp>
        <p:nvCxnSpPr>
          <p:cNvPr id="38" name="直接箭头连接符 37">
            <a:extLst>
              <a:ext uri="{FF2B5EF4-FFF2-40B4-BE49-F238E27FC236}">
                <a16:creationId xmlns:a16="http://schemas.microsoft.com/office/drawing/2014/main" id="{A072C3EA-E677-4986-8B2C-894F374FFB30}"/>
              </a:ext>
            </a:extLst>
          </p:cNvPr>
          <p:cNvCxnSpPr>
            <a:cxnSpLocks/>
          </p:cNvCxnSpPr>
          <p:nvPr/>
        </p:nvCxnSpPr>
        <p:spPr>
          <a:xfrm>
            <a:off x="8140700" y="3969286"/>
            <a:ext cx="1298592" cy="93"/>
          </a:xfrm>
          <a:prstGeom prst="straightConnector1">
            <a:avLst/>
          </a:prstGeom>
          <a:noFill/>
          <a:ln w="25400" cap="flat">
            <a:solidFill>
              <a:schemeClr val="bg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9" name="流程图: 或者 48">
            <a:extLst>
              <a:ext uri="{FF2B5EF4-FFF2-40B4-BE49-F238E27FC236}">
                <a16:creationId xmlns:a16="http://schemas.microsoft.com/office/drawing/2014/main" id="{9EA1AA2D-E2D9-4DB6-BFAE-02BBA8A1B0C0}"/>
              </a:ext>
            </a:extLst>
          </p:cNvPr>
          <p:cNvSpPr/>
          <p:nvPr/>
        </p:nvSpPr>
        <p:spPr>
          <a:xfrm>
            <a:off x="10825084" y="6465102"/>
            <a:ext cx="711200" cy="711200"/>
          </a:xfrm>
          <a:prstGeom prst="flowChartOr">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zh-CN" altLang="en-US" sz="2800" b="1" i="0" u="none" strike="noStrike" cap="all" spc="0" normalizeH="0" baseline="0">
              <a:ln>
                <a:noFill/>
              </a:ln>
              <a:solidFill>
                <a:srgbClr val="FFFFFF"/>
              </a:solidFill>
              <a:effectLst/>
              <a:uFillTx/>
              <a:latin typeface="+mn-lt"/>
              <a:ea typeface="+mn-ea"/>
              <a:cs typeface="+mn-cs"/>
              <a:sym typeface="Baskerville"/>
            </a:endParaRPr>
          </a:p>
        </p:txBody>
      </p:sp>
      <p:cxnSp>
        <p:nvCxnSpPr>
          <p:cNvPr id="51" name="直接箭头连接符 50">
            <a:extLst>
              <a:ext uri="{FF2B5EF4-FFF2-40B4-BE49-F238E27FC236}">
                <a16:creationId xmlns:a16="http://schemas.microsoft.com/office/drawing/2014/main" id="{D4559A14-3CA6-4EA9-97C8-4C44A927C195}"/>
              </a:ext>
            </a:extLst>
          </p:cNvPr>
          <p:cNvCxnSpPr>
            <a:stCxn id="37" idx="2"/>
            <a:endCxn id="49" idx="0"/>
          </p:cNvCxnSpPr>
          <p:nvPr/>
        </p:nvCxnSpPr>
        <p:spPr>
          <a:xfrm>
            <a:off x="11180684" y="4648892"/>
            <a:ext cx="0" cy="1816210"/>
          </a:xfrm>
          <a:prstGeom prst="straightConnector1">
            <a:avLst/>
          </a:prstGeom>
          <a:noFill/>
          <a:ln w="25400" cap="flat">
            <a:solidFill>
              <a:schemeClr val="bg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3" name="文本框 52">
            <a:extLst>
              <a:ext uri="{FF2B5EF4-FFF2-40B4-BE49-F238E27FC236}">
                <a16:creationId xmlns:a16="http://schemas.microsoft.com/office/drawing/2014/main" id="{1B4D9CCA-08E1-460F-A17F-1E106552D84D}"/>
              </a:ext>
            </a:extLst>
          </p:cNvPr>
          <p:cNvSpPr txBox="1"/>
          <p:nvPr/>
        </p:nvSpPr>
        <p:spPr>
          <a:xfrm>
            <a:off x="11223622" y="4968843"/>
            <a:ext cx="1128514"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lang="zh-CN" altLang="en-US" b="1" dirty="0">
                <a:solidFill>
                  <a:schemeClr val="bg1"/>
                </a:solidFill>
              </a:rPr>
              <a:t>预测残差</a:t>
            </a:r>
            <a:endParaRPr kumimoji="0" lang="zh-CN" altLang="en-US" sz="2000" b="1"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grpSp>
        <p:nvGrpSpPr>
          <p:cNvPr id="57" name="组合 56">
            <a:extLst>
              <a:ext uri="{FF2B5EF4-FFF2-40B4-BE49-F238E27FC236}">
                <a16:creationId xmlns:a16="http://schemas.microsoft.com/office/drawing/2014/main" id="{31CB27BC-BBCA-4343-AED4-4E1D2885B284}"/>
              </a:ext>
            </a:extLst>
          </p:cNvPr>
          <p:cNvGrpSpPr/>
          <p:nvPr/>
        </p:nvGrpSpPr>
        <p:grpSpPr>
          <a:xfrm rot="7100378">
            <a:off x="5340865" y="5943631"/>
            <a:ext cx="1750869" cy="1790100"/>
            <a:chOff x="3693311" y="2839050"/>
            <a:chExt cx="1750869" cy="1790100"/>
          </a:xfrm>
          <a:solidFill>
            <a:srgbClr val="A50021"/>
          </a:solidFill>
        </p:grpSpPr>
        <p:sp>
          <p:nvSpPr>
            <p:cNvPr id="58" name="流程图: 过程 57">
              <a:extLst>
                <a:ext uri="{FF2B5EF4-FFF2-40B4-BE49-F238E27FC236}">
                  <a16:creationId xmlns:a16="http://schemas.microsoft.com/office/drawing/2014/main" id="{CC866880-F8CC-463C-9FCC-7CF9B3543E6D}"/>
                </a:ext>
              </a:extLst>
            </p:cNvPr>
            <p:cNvSpPr/>
            <p:nvPr/>
          </p:nvSpPr>
          <p:spPr>
            <a:xfrm>
              <a:off x="3693311" y="2839050"/>
              <a:ext cx="1750869" cy="1637700"/>
            </a:xfrm>
            <a:prstGeom prst="flowChartProcess">
              <a:avLst/>
            </a:prstGeom>
            <a:grpFill/>
            <a:ln w="12700" cap="flat">
              <a:noFill/>
              <a:miter lim="400000"/>
            </a:ln>
            <a:effectLst/>
            <a:scene3d>
              <a:camera prst="isometricRightUp"/>
              <a:lightRig rig="threePt" dir="t"/>
            </a:scene3d>
            <a:sp3d>
              <a:bevelT w="12700"/>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zh-CN" altLang="en-US" sz="2800" b="1" i="0" u="none" strike="noStrike" cap="all" spc="0" normalizeH="0" baseline="0" dirty="0">
                <a:ln>
                  <a:noFill/>
                </a:ln>
                <a:solidFill>
                  <a:srgbClr val="FFFFFF"/>
                </a:solidFill>
                <a:effectLst/>
                <a:uFillTx/>
                <a:latin typeface="+mn-lt"/>
                <a:ea typeface="+mn-ea"/>
                <a:cs typeface="+mn-cs"/>
                <a:sym typeface="Baskerville"/>
              </a:endParaRPr>
            </a:p>
          </p:txBody>
        </p:sp>
        <p:sp>
          <p:nvSpPr>
            <p:cNvPr id="59" name="流程图: 过程 58">
              <a:extLst>
                <a:ext uri="{FF2B5EF4-FFF2-40B4-BE49-F238E27FC236}">
                  <a16:creationId xmlns:a16="http://schemas.microsoft.com/office/drawing/2014/main" id="{8FBFA070-CA2F-47E6-A3D4-5D385973F256}"/>
                </a:ext>
              </a:extLst>
            </p:cNvPr>
            <p:cNvSpPr/>
            <p:nvPr/>
          </p:nvSpPr>
          <p:spPr>
            <a:xfrm>
              <a:off x="4198973" y="3617190"/>
              <a:ext cx="1081889" cy="1011960"/>
            </a:xfrm>
            <a:prstGeom prst="flowChartProcess">
              <a:avLst/>
            </a:prstGeom>
            <a:grpFill/>
            <a:ln w="12700" cap="flat">
              <a:noFill/>
              <a:miter lim="400000"/>
            </a:ln>
            <a:effectLst/>
            <a:scene3d>
              <a:camera prst="isometricRightUp"/>
              <a:lightRig rig="threePt" dir="t"/>
            </a:scene3d>
            <a:sp3d>
              <a:bevelT w="12700"/>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80000"/>
                </a:lnSpc>
                <a:spcBef>
                  <a:spcPts val="0"/>
                </a:spcBef>
                <a:spcAft>
                  <a:spcPts val="0"/>
                </a:spcAft>
                <a:buClrTx/>
                <a:buSzTx/>
                <a:buFontTx/>
                <a:buNone/>
                <a:tabLst/>
              </a:pPr>
              <a:endParaRPr kumimoji="0" lang="zh-CN" altLang="en-US" sz="2800" b="1" i="0" u="none" strike="noStrike" cap="all" spc="0" normalizeH="0" baseline="0" dirty="0">
                <a:ln>
                  <a:noFill/>
                </a:ln>
                <a:solidFill>
                  <a:srgbClr val="FFFFFF"/>
                </a:solidFill>
                <a:effectLst/>
                <a:uFillTx/>
                <a:latin typeface="+mn-lt"/>
                <a:ea typeface="+mn-ea"/>
                <a:cs typeface="+mn-cs"/>
                <a:sym typeface="Baskerville"/>
              </a:endParaRPr>
            </a:p>
          </p:txBody>
        </p:sp>
      </p:grpSp>
      <p:cxnSp>
        <p:nvCxnSpPr>
          <p:cNvPr id="60" name="连接符: 肘形 59">
            <a:extLst>
              <a:ext uri="{FF2B5EF4-FFF2-40B4-BE49-F238E27FC236}">
                <a16:creationId xmlns:a16="http://schemas.microsoft.com/office/drawing/2014/main" id="{3A96F5FE-1EA4-463E-8A2A-FDC21B923866}"/>
              </a:ext>
            </a:extLst>
          </p:cNvPr>
          <p:cNvCxnSpPr>
            <a:cxnSpLocks/>
            <a:stCxn id="19" idx="2"/>
          </p:cNvCxnSpPr>
          <p:nvPr/>
        </p:nvCxnSpPr>
        <p:spPr>
          <a:xfrm rot="16200000" flipH="1">
            <a:off x="2543737" y="3952100"/>
            <a:ext cx="1890967" cy="3740365"/>
          </a:xfrm>
          <a:prstGeom prst="bentConnector2">
            <a:avLst/>
          </a:prstGeom>
          <a:noFill/>
          <a:ln w="25400" cap="flat">
            <a:solidFill>
              <a:schemeClr val="bg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3" name="文本框 62">
            <a:extLst>
              <a:ext uri="{FF2B5EF4-FFF2-40B4-BE49-F238E27FC236}">
                <a16:creationId xmlns:a16="http://schemas.microsoft.com/office/drawing/2014/main" id="{1EEDA8E6-54A3-49DD-8B71-BA1E30AA4C35}"/>
              </a:ext>
            </a:extLst>
          </p:cNvPr>
          <p:cNvSpPr txBox="1"/>
          <p:nvPr/>
        </p:nvSpPr>
        <p:spPr>
          <a:xfrm>
            <a:off x="5599685" y="7591127"/>
            <a:ext cx="1367362"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2400"/>
              </a:spcBef>
              <a:spcAft>
                <a:spcPts val="0"/>
              </a:spcAft>
              <a:buClrTx/>
              <a:buSzTx/>
              <a:buFontTx/>
              <a:buNone/>
              <a:tabLst/>
            </a:pPr>
            <a:r>
              <a:rPr kumimoji="0" lang="en-US" altLang="zh-CN" sz="2000" b="1" i="0" u="none" strike="noStrike" cap="none" spc="0" normalizeH="0" baseline="0" dirty="0" err="1">
                <a:ln>
                  <a:noFill/>
                </a:ln>
                <a:solidFill>
                  <a:schemeClr val="bg1"/>
                </a:solidFill>
                <a:effectLst/>
                <a:uFillTx/>
                <a:latin typeface="Avenir Next Medium"/>
                <a:ea typeface="Avenir Next Medium"/>
                <a:cs typeface="Avenir Next Medium"/>
                <a:sym typeface="Avenir Next Medium"/>
              </a:rPr>
              <a:t>Upsampling</a:t>
            </a:r>
            <a:endParaRPr kumimoji="0" lang="zh-CN" altLang="en-US" sz="2000" b="1" i="0" u="none" strike="noStrike" cap="none" spc="0" normalizeH="0" baseline="0" dirty="0">
              <a:ln>
                <a:noFill/>
              </a:ln>
              <a:solidFill>
                <a:schemeClr val="bg1"/>
              </a:solidFill>
              <a:effectLst/>
              <a:uFillTx/>
              <a:latin typeface="Avenir Next Medium"/>
              <a:ea typeface="Avenir Next Medium"/>
              <a:cs typeface="Avenir Next Medium"/>
              <a:sym typeface="Avenir Next Medium"/>
            </a:endParaRPr>
          </a:p>
        </p:txBody>
      </p:sp>
      <p:cxnSp>
        <p:nvCxnSpPr>
          <p:cNvPr id="1024" name="直接箭头连接符 1023">
            <a:extLst>
              <a:ext uri="{FF2B5EF4-FFF2-40B4-BE49-F238E27FC236}">
                <a16:creationId xmlns:a16="http://schemas.microsoft.com/office/drawing/2014/main" id="{5495FF96-A558-4438-AD1D-A112BC45069C}"/>
              </a:ext>
            </a:extLst>
          </p:cNvPr>
          <p:cNvCxnSpPr>
            <a:cxnSpLocks/>
            <a:endCxn id="49" idx="2"/>
          </p:cNvCxnSpPr>
          <p:nvPr/>
        </p:nvCxnSpPr>
        <p:spPr>
          <a:xfrm>
            <a:off x="6967047" y="6820702"/>
            <a:ext cx="3858037" cy="0"/>
          </a:xfrm>
          <a:prstGeom prst="straightConnector1">
            <a:avLst/>
          </a:prstGeom>
          <a:noFill/>
          <a:ln w="25400" cap="flat">
            <a:solidFill>
              <a:schemeClr val="bg1"/>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1030" name="图片 1029">
            <a:extLst>
              <a:ext uri="{FF2B5EF4-FFF2-40B4-BE49-F238E27FC236}">
                <a16:creationId xmlns:a16="http://schemas.microsoft.com/office/drawing/2014/main" id="{CE01291F-F98D-4443-8A74-4F48500D6DB9}"/>
              </a:ext>
            </a:extLst>
          </p:cNvPr>
          <p:cNvPicPr>
            <a:picLocks noChangeAspect="1"/>
          </p:cNvPicPr>
          <p:nvPr/>
        </p:nvPicPr>
        <p:blipFill>
          <a:blip r:embed="rId6"/>
          <a:stretch>
            <a:fillRect/>
          </a:stretch>
        </p:blipFill>
        <p:spPr>
          <a:xfrm>
            <a:off x="9783803" y="7371989"/>
            <a:ext cx="2793762" cy="2300037"/>
          </a:xfrm>
          <a:prstGeom prst="rect">
            <a:avLst/>
          </a:prstGeom>
        </p:spPr>
      </p:pic>
      <p:cxnSp>
        <p:nvCxnSpPr>
          <p:cNvPr id="1032" name="直接箭头连接符 1031">
            <a:extLst>
              <a:ext uri="{FF2B5EF4-FFF2-40B4-BE49-F238E27FC236}">
                <a16:creationId xmlns:a16="http://schemas.microsoft.com/office/drawing/2014/main" id="{8500DE3F-B9B4-40F2-9C2B-E884E0F5E84F}"/>
              </a:ext>
            </a:extLst>
          </p:cNvPr>
          <p:cNvCxnSpPr>
            <a:stCxn id="49" idx="4"/>
            <a:endCxn id="1030" idx="0"/>
          </p:cNvCxnSpPr>
          <p:nvPr/>
        </p:nvCxnSpPr>
        <p:spPr>
          <a:xfrm>
            <a:off x="11180684" y="7176302"/>
            <a:ext cx="0" cy="195687"/>
          </a:xfrm>
          <a:prstGeom prst="straightConnector1">
            <a:avLst/>
          </a:prstGeom>
          <a:noFill/>
          <a:ln w="25400" cap="flat">
            <a:solidFill>
              <a:schemeClr val="bg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3412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76"/>
          <p:cNvSpPr txBox="1">
            <a:spLocks/>
          </p:cNvSpPr>
          <p:nvPr/>
        </p:nvSpPr>
        <p:spPr>
          <a:xfrm>
            <a:off x="144781" y="1863612"/>
            <a:ext cx="12860019" cy="4603976"/>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Autofit/>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hangingPunct="1">
              <a:spcBef>
                <a:spcPts val="1100"/>
              </a:spcBef>
              <a:defRPr sz="3100"/>
            </a:pPr>
            <a:r>
              <a:rPr lang="zh-CN" altLang="en-US" dirty="0"/>
              <a:t>本系统的主要工作是基于深度学习的视频图像增强技术的研究与应用：</a:t>
            </a:r>
            <a:endParaRPr lang="en-US" altLang="zh-CN" dirty="0"/>
          </a:p>
          <a:p>
            <a:pPr marL="0" indent="0" hangingPunct="1">
              <a:spcBef>
                <a:spcPts val="1100"/>
              </a:spcBef>
              <a:buNone/>
              <a:defRPr sz="3100"/>
            </a:pPr>
            <a:r>
              <a:rPr lang="en-US" altLang="zh-CN" dirty="0"/>
              <a:t>	1</a:t>
            </a:r>
            <a:r>
              <a:rPr lang="zh-CN" altLang="en-US" dirty="0"/>
              <a:t>、研究目前最新的视频图像增强技术与网络结构，吸收其有益部分。</a:t>
            </a:r>
            <a:endParaRPr lang="en-US" altLang="zh-CN" dirty="0"/>
          </a:p>
          <a:p>
            <a:pPr marL="0" indent="0" hangingPunct="1">
              <a:spcBef>
                <a:spcPts val="1100"/>
              </a:spcBef>
              <a:buNone/>
              <a:defRPr sz="3100"/>
            </a:pPr>
            <a:r>
              <a:rPr lang="en-US" altLang="zh-CN" dirty="0"/>
              <a:t>	2</a:t>
            </a:r>
            <a:r>
              <a:rPr lang="zh-CN" altLang="en-US" dirty="0"/>
              <a:t>、提出一种基于残差和</a:t>
            </a:r>
            <a:r>
              <a:rPr lang="en-US" altLang="zh-CN" dirty="0"/>
              <a:t>PCD</a:t>
            </a:r>
            <a:r>
              <a:rPr lang="zh-CN" altLang="en-US" dirty="0"/>
              <a:t>模块的图像增强算法，充分利用多帧之间的相关性，提高图像质量。</a:t>
            </a:r>
            <a:endParaRPr lang="en-US" altLang="zh-CN" dirty="0"/>
          </a:p>
          <a:p>
            <a:pPr marL="0" indent="0" hangingPunct="1">
              <a:spcBef>
                <a:spcPts val="1100"/>
              </a:spcBef>
              <a:buNone/>
              <a:defRPr sz="3100"/>
            </a:pPr>
            <a:endParaRPr lang="en-US" altLang="zh-CN" dirty="0"/>
          </a:p>
          <a:p>
            <a:pPr marL="0" indent="0" hangingPunct="1">
              <a:spcBef>
                <a:spcPts val="1100"/>
              </a:spcBef>
              <a:buNone/>
              <a:defRPr sz="3100"/>
            </a:pPr>
            <a:endParaRPr lang="zh-CN" altLang="en-US" dirty="0"/>
          </a:p>
          <a:p>
            <a:pPr hangingPunct="1">
              <a:spcBef>
                <a:spcPts val="1100"/>
              </a:spcBef>
              <a:defRPr sz="3100"/>
            </a:pPr>
            <a:r>
              <a:rPr lang="zh-CN" altLang="en-US" dirty="0"/>
              <a:t>系统总体目标及要求如下：</a:t>
            </a:r>
          </a:p>
          <a:p>
            <a:pPr marL="0" indent="0" hangingPunct="1">
              <a:spcBef>
                <a:spcPts val="1100"/>
              </a:spcBef>
              <a:buNone/>
              <a:defRPr sz="3100"/>
            </a:pPr>
            <a:r>
              <a:rPr lang="en-US" altLang="zh-CN" dirty="0"/>
              <a:t>	1</a:t>
            </a:r>
            <a:r>
              <a:rPr lang="zh-CN" altLang="en-US" dirty="0"/>
              <a:t>、</a:t>
            </a:r>
            <a:r>
              <a:rPr lang="en-US" altLang="zh-CN" dirty="0"/>
              <a:t> </a:t>
            </a:r>
            <a:r>
              <a:rPr lang="zh-CN" altLang="en-US" dirty="0"/>
              <a:t>利用</a:t>
            </a:r>
            <a:r>
              <a:rPr lang="en-US" altLang="zh-CN" dirty="0"/>
              <a:t>PCD</a:t>
            </a:r>
            <a:r>
              <a:rPr lang="zh-CN" altLang="en-US" dirty="0"/>
              <a:t>模块对齐不同帧的特征。</a:t>
            </a:r>
          </a:p>
          <a:p>
            <a:pPr marL="0" indent="0" hangingPunct="1">
              <a:spcBef>
                <a:spcPts val="1100"/>
              </a:spcBef>
              <a:buNone/>
              <a:defRPr sz="3100"/>
            </a:pPr>
            <a:r>
              <a:rPr lang="en-US" altLang="zh-CN" dirty="0"/>
              <a:t>	2</a:t>
            </a:r>
            <a:r>
              <a:rPr lang="zh-CN" altLang="en-US" dirty="0"/>
              <a:t>、可对不同尺寸的低分辨率图像进行超分，增强图像质量。</a:t>
            </a:r>
          </a:p>
        </p:txBody>
      </p:sp>
      <p:sp>
        <p:nvSpPr>
          <p:cNvPr id="9" name="Shape 180"/>
          <p:cNvSpPr txBox="1">
            <a:spLocks/>
          </p:cNvSpPr>
          <p:nvPr/>
        </p:nvSpPr>
        <p:spPr>
          <a:xfrm>
            <a:off x="406400" y="406275"/>
            <a:ext cx="11176000" cy="599848"/>
          </a:xfrm>
          <a:prstGeom prst="rect">
            <a:avLst/>
          </a:prstGeom>
        </p:spPr>
        <p:txBody>
          <a:bodyPr/>
          <a:lstStyle>
            <a:lvl1pPr marL="444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1pPr>
            <a:lvl2pPr marL="889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2pPr>
            <a:lvl3pPr marL="1333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3pPr>
            <a:lvl4pPr marL="1778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4pPr>
            <a:lvl5pPr marL="2222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5pPr>
            <a:lvl6pPr marL="2667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6pPr>
            <a:lvl7pPr marL="3111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7pPr>
            <a:lvl8pPr marL="35560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8pPr>
            <a:lvl9pPr marL="4000500" marR="0" indent="-444500" algn="l" defTabSz="584200" latinLnBrk="0">
              <a:lnSpc>
                <a:spcPct val="100000"/>
              </a:lnSpc>
              <a:spcBef>
                <a:spcPts val="2800"/>
              </a:spcBef>
              <a:spcAft>
                <a:spcPts val="0"/>
              </a:spcAft>
              <a:buClr>
                <a:schemeClr val="accent1">
                  <a:satOff val="-4060"/>
                </a:schemeClr>
              </a:buClr>
              <a:buSzPct val="104999"/>
              <a:buFont typeface="Avenir Next"/>
              <a:buChar char="‣"/>
              <a:tabLst/>
              <a:defRPr sz="3400" b="0" i="0" u="none" strike="noStrike" cap="none" spc="0" baseline="0">
                <a:ln>
                  <a:noFill/>
                </a:ln>
                <a:solidFill>
                  <a:srgbClr val="838787"/>
                </a:solidFill>
                <a:uFillTx/>
                <a:latin typeface="Avenir Next Medium"/>
                <a:ea typeface="Avenir Next Medium"/>
                <a:cs typeface="Avenir Next Medium"/>
                <a:sym typeface="Avenir Next Medium"/>
              </a:defRPr>
            </a:lvl9pPr>
          </a:lstStyle>
          <a:p>
            <a:pPr marL="0" indent="0" hangingPunct="1">
              <a:buNone/>
            </a:pPr>
            <a:r>
              <a:rPr lang="zh-CN" altLang="en-US" sz="2400" b="1" cap="all" spc="120" dirty="0">
                <a:latin typeface="等线" panose="02010600030101010101" pitchFamily="2" charset="-122"/>
                <a:ea typeface="等线" panose="02010600030101010101" pitchFamily="2" charset="-122"/>
                <a:cs typeface="+mn-cs"/>
                <a:sym typeface="Baskerville"/>
              </a:rPr>
              <a:t>实现思路</a:t>
            </a:r>
            <a:endParaRPr lang="zh-CN" altLang="en-US" sz="2400" dirty="0"/>
          </a:p>
        </p:txBody>
      </p:sp>
    </p:spTree>
    <p:extLst>
      <p:ext uri="{BB962C8B-B14F-4D97-AF65-F5344CB8AC3E}">
        <p14:creationId xmlns:p14="http://schemas.microsoft.com/office/powerpoint/2010/main" val="284809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对象 5">
            <a:extLst>
              <a:ext uri="{FF2B5EF4-FFF2-40B4-BE49-F238E27FC236}">
                <a16:creationId xmlns:a16="http://schemas.microsoft.com/office/drawing/2014/main" id="{F401522D-B175-400C-AF9C-27EACFDC282C}"/>
              </a:ext>
            </a:extLst>
          </p:cNvPr>
          <p:cNvGraphicFramePr>
            <a:graphicFrameLocks noChangeAspect="1"/>
          </p:cNvGraphicFramePr>
          <p:nvPr>
            <p:extLst>
              <p:ext uri="{D42A27DB-BD31-4B8C-83A1-F6EECF244321}">
                <p14:modId xmlns:p14="http://schemas.microsoft.com/office/powerpoint/2010/main" val="2163729848"/>
              </p:ext>
            </p:extLst>
          </p:nvPr>
        </p:nvGraphicFramePr>
        <p:xfrm>
          <a:off x="2235200" y="1096832"/>
          <a:ext cx="7988300" cy="8676671"/>
        </p:xfrm>
        <a:graphic>
          <a:graphicData uri="http://schemas.openxmlformats.org/presentationml/2006/ole">
            <mc:AlternateContent xmlns:mc="http://schemas.openxmlformats.org/markup-compatibility/2006">
              <mc:Choice xmlns:v="urn:schemas-microsoft-com:vml" Requires="v">
                <p:oleObj name="Document" r:id="rId2" imgW="5764390" imgH="6269265" progId="Word.Document.12">
                  <p:embed/>
                </p:oleObj>
              </mc:Choice>
              <mc:Fallback>
                <p:oleObj name="Document" r:id="rId2" imgW="5764390" imgH="6269265" progId="Word.Document.12">
                  <p:embed/>
                  <p:pic>
                    <p:nvPicPr>
                      <p:cNvPr id="0" name=""/>
                      <p:cNvPicPr/>
                      <p:nvPr/>
                    </p:nvPicPr>
                    <p:blipFill>
                      <a:blip r:embed="rId3"/>
                      <a:stretch>
                        <a:fillRect/>
                      </a:stretch>
                    </p:blipFill>
                    <p:spPr>
                      <a:xfrm>
                        <a:off x="2235200" y="1096832"/>
                        <a:ext cx="7988300" cy="8676671"/>
                      </a:xfrm>
                      <a:prstGeom prst="rect">
                        <a:avLst/>
                      </a:prstGeom>
                    </p:spPr>
                  </p:pic>
                </p:oleObj>
              </mc:Fallback>
            </mc:AlternateContent>
          </a:graphicData>
        </a:graphic>
      </p:graphicFrame>
      <p:sp>
        <p:nvSpPr>
          <p:cNvPr id="8" name="标题 1">
            <a:extLst>
              <a:ext uri="{FF2B5EF4-FFF2-40B4-BE49-F238E27FC236}">
                <a16:creationId xmlns:a16="http://schemas.microsoft.com/office/drawing/2014/main" id="{40B258AD-CD66-4043-AE25-F542D1D5689F}"/>
              </a:ext>
            </a:extLst>
          </p:cNvPr>
          <p:cNvSpPr txBox="1">
            <a:spLocks/>
          </p:cNvSpPr>
          <p:nvPr/>
        </p:nvSpPr>
        <p:spPr>
          <a:xfrm>
            <a:off x="297765" y="302519"/>
            <a:ext cx="12192000" cy="7239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oAutofit/>
          </a:bodyPr>
          <a:lstStyle>
            <a:lvl1pPr marL="0" marR="0" indent="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1pPr>
            <a:lvl2pPr marL="0" marR="0" indent="2286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2pPr>
            <a:lvl3pPr marL="0" marR="0" indent="4572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3pPr>
            <a:lvl4pPr marL="0" marR="0" indent="6858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4pPr>
            <a:lvl5pPr marL="0" marR="0" indent="9144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5pPr>
            <a:lvl6pPr marL="0" marR="0" indent="11430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6pPr>
            <a:lvl7pPr marL="0" marR="0" indent="13716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7pPr>
            <a:lvl8pPr marL="0" marR="0" indent="16002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8pPr>
            <a:lvl9pPr marL="0" marR="0" indent="1828800" algn="l" defTabSz="584200" rtl="0" latinLnBrk="0">
              <a:lnSpc>
                <a:spcPct val="80000"/>
              </a:lnSpc>
              <a:spcBef>
                <a:spcPts val="2800"/>
              </a:spcBef>
              <a:spcAft>
                <a:spcPts val="0"/>
              </a:spcAft>
              <a:buClrTx/>
              <a:buSzTx/>
              <a:buFontTx/>
              <a:buNone/>
              <a:tabLst/>
              <a:defRPr sz="6000" b="1" i="0" u="none" strike="noStrike" cap="all" spc="0" baseline="0">
                <a:ln>
                  <a:noFill/>
                </a:ln>
                <a:solidFill>
                  <a:schemeClr val="accent1"/>
                </a:solidFill>
                <a:uFillTx/>
                <a:latin typeface="+mn-lt"/>
                <a:ea typeface="+mn-ea"/>
                <a:cs typeface="+mn-cs"/>
                <a:sym typeface="Baskerville"/>
              </a:defRPr>
            </a:lvl9pPr>
          </a:lstStyle>
          <a:p>
            <a:pPr hangingPunct="1"/>
            <a:r>
              <a:rPr lang="en-US" altLang="zh-CN" sz="5400" dirty="0">
                <a:latin typeface="等线" panose="02010600030101010101" pitchFamily="2" charset="-122"/>
                <a:ea typeface="等线" panose="02010600030101010101" pitchFamily="2" charset="-122"/>
              </a:rPr>
              <a:t>4. </a:t>
            </a:r>
            <a:r>
              <a:rPr lang="zh-CN" altLang="en-US" sz="5400" dirty="0">
                <a:latin typeface="等线" panose="02010600030101010101" pitchFamily="2" charset="-122"/>
                <a:ea typeface="等线" panose="02010600030101010101" pitchFamily="2" charset="-122"/>
              </a:rPr>
              <a:t>时间安排</a:t>
            </a:r>
          </a:p>
        </p:txBody>
      </p:sp>
    </p:spTree>
    <p:extLst>
      <p:ext uri="{BB962C8B-B14F-4D97-AF65-F5344CB8AC3E}">
        <p14:creationId xmlns:p14="http://schemas.microsoft.com/office/powerpoint/2010/main" val="4104861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97E90E5-A6EE-4BCA-80FA-6144ACB84B42}"/>
              </a:ext>
            </a:extLst>
          </p:cNvPr>
          <p:cNvSpPr>
            <a:spLocks noGrp="1"/>
          </p:cNvSpPr>
          <p:nvPr>
            <p:ph type="title"/>
          </p:nvPr>
        </p:nvSpPr>
        <p:spPr>
          <a:xfrm>
            <a:off x="2387600" y="4152900"/>
            <a:ext cx="12192000" cy="723900"/>
          </a:xfrm>
        </p:spPr>
        <p:txBody>
          <a:bodyPr>
            <a:noAutofit/>
          </a:bodyPr>
          <a:lstStyle/>
          <a:p>
            <a:r>
              <a:rPr lang="zh-CN" altLang="en-US" sz="5400" dirty="0">
                <a:latin typeface="等线" panose="02010600030101010101" pitchFamily="2" charset="-122"/>
                <a:ea typeface="等线" panose="02010600030101010101" pitchFamily="2" charset="-122"/>
              </a:rPr>
              <a:t>感谢各位老师的耐心聆听！</a:t>
            </a:r>
          </a:p>
        </p:txBody>
      </p:sp>
    </p:spTree>
    <p:extLst>
      <p:ext uri="{BB962C8B-B14F-4D97-AF65-F5344CB8AC3E}">
        <p14:creationId xmlns:p14="http://schemas.microsoft.com/office/powerpoint/2010/main" val="3045223965"/>
      </p:ext>
    </p:extLst>
  </p:cSld>
  <p:clrMapOvr>
    <a:masterClrMapping/>
  </p:clrMapOvr>
  <p:transition spd="med"/>
</p:sld>
</file>

<file path=ppt/theme/theme1.xml><?xml version="1.0" encoding="utf-8"?>
<a:theme xmlns:a="http://schemas.openxmlformats.org/drawingml/2006/main"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1" i="0" u="none" strike="noStrike" cap="all" spc="0" normalizeH="0" baseline="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Baskerville"/>
        <a:ea typeface="Baskerville"/>
        <a:cs typeface="Baskerville"/>
      </a:majorFont>
      <a:minorFont>
        <a:latin typeface="Baskerville"/>
        <a:ea typeface="Baskerville"/>
        <a:cs typeface="Baskervill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80000"/>
          </a:lnSpc>
          <a:spcBef>
            <a:spcPts val="0"/>
          </a:spcBef>
          <a:spcAft>
            <a:spcPts val="0"/>
          </a:spcAft>
          <a:buClrTx/>
          <a:buSzTx/>
          <a:buFontTx/>
          <a:buNone/>
          <a:tabLst/>
          <a:defRPr kumimoji="0" sz="2800" b="1" i="0" u="none" strike="noStrike" cap="all" spc="0" normalizeH="0" baseline="0">
            <a:ln>
              <a:noFill/>
            </a:ln>
            <a:solidFill>
              <a:srgbClr val="FFFFFF"/>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2400"/>
          </a:spcBef>
          <a:spcAft>
            <a:spcPts val="0"/>
          </a:spcAft>
          <a:buClrTx/>
          <a:buSzTx/>
          <a:buFontTx/>
          <a:buNone/>
          <a:tabLst/>
          <a:defRPr kumimoji="0" sz="2000" b="0" i="0" u="none" strike="noStrike" cap="none" spc="0" normalizeH="0" baseline="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8192</TotalTime>
  <Words>782</Words>
  <Application>Microsoft Office PowerPoint</Application>
  <PresentationFormat>自定义</PresentationFormat>
  <Paragraphs>50</Paragraphs>
  <Slides>9</Slides>
  <Notes>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9</vt:i4>
      </vt:variant>
    </vt:vector>
  </HeadingPairs>
  <TitlesOfParts>
    <vt:vector size="19" baseType="lpstr">
      <vt:lpstr>Avenir Next</vt:lpstr>
      <vt:lpstr>Avenir Next Medium</vt:lpstr>
      <vt:lpstr>Baskerville</vt:lpstr>
      <vt:lpstr>Helvetica Neue</vt:lpstr>
      <vt:lpstr>等线</vt:lpstr>
      <vt:lpstr>微软雅黑</vt:lpstr>
      <vt:lpstr>Arial</vt:lpstr>
      <vt:lpstr>Helvetica</vt:lpstr>
      <vt:lpstr>New_Template7</vt:lpstr>
      <vt:lpstr>Microsoft Word 文档</vt:lpstr>
      <vt:lpstr>基于多帧的视频质量增强技术与实现</vt:lpstr>
      <vt:lpstr>超分简介</vt:lpstr>
      <vt:lpstr>1. 超分简介</vt:lpstr>
      <vt:lpstr>PowerPoint 演示文稿</vt:lpstr>
      <vt:lpstr>PowerPoint 演示文稿</vt:lpstr>
      <vt:lpstr>2. 实现思路</vt:lpstr>
      <vt:lpstr>PowerPoint 演示文稿</vt:lpstr>
      <vt:lpstr>PowerPoint 演示文稿</vt:lpstr>
      <vt:lpstr>感谢各位老师的耐心聆听！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帧间预测的运动估计</dc:title>
  <dc:creator>陈光耀</dc:creator>
  <cp:lastModifiedBy>褚 灵强</cp:lastModifiedBy>
  <cp:revision>278</cp:revision>
  <dcterms:modified xsi:type="dcterms:W3CDTF">2021-03-08T03:23:06Z</dcterms:modified>
</cp:coreProperties>
</file>