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7"/>
  </p:notesMasterIdLst>
  <p:sldIdLst>
    <p:sldId id="276" r:id="rId3"/>
    <p:sldId id="278" r:id="rId4"/>
    <p:sldId id="360" r:id="rId5"/>
    <p:sldId id="361" r:id="rId6"/>
    <p:sldId id="348" r:id="rId7"/>
    <p:sldId id="369" r:id="rId8"/>
    <p:sldId id="365" r:id="rId9"/>
    <p:sldId id="362" r:id="rId10"/>
    <p:sldId id="384" r:id="rId11"/>
    <p:sldId id="357" r:id="rId12"/>
    <p:sldId id="371" r:id="rId13"/>
    <p:sldId id="373" r:id="rId14"/>
    <p:sldId id="374" r:id="rId15"/>
    <p:sldId id="372" r:id="rId16"/>
    <p:sldId id="370" r:id="rId17"/>
    <p:sldId id="367" r:id="rId18"/>
    <p:sldId id="379" r:id="rId19"/>
    <p:sldId id="375" r:id="rId20"/>
    <p:sldId id="381" r:id="rId21"/>
    <p:sldId id="349" r:id="rId22"/>
    <p:sldId id="352" r:id="rId23"/>
    <p:sldId id="356" r:id="rId24"/>
    <p:sldId id="272" r:id="rId25"/>
    <p:sldId id="377" r:id="rId26"/>
    <p:sldId id="344" r:id="rId27"/>
    <p:sldId id="345" r:id="rId28"/>
    <p:sldId id="363" r:id="rId29"/>
    <p:sldId id="378" r:id="rId30"/>
    <p:sldId id="380" r:id="rId31"/>
    <p:sldId id="269" r:id="rId32"/>
    <p:sldId id="260" r:id="rId33"/>
    <p:sldId id="261" r:id="rId34"/>
    <p:sldId id="271" r:id="rId35"/>
    <p:sldId id="350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6366" autoAdjust="0"/>
  </p:normalViewPr>
  <p:slideViewPr>
    <p:cSldViewPr snapToGrid="0">
      <p:cViewPr varScale="1">
        <p:scale>
          <a:sx n="114" d="100"/>
          <a:sy n="114" d="100"/>
        </p:scale>
        <p:origin x="4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14DE0-0670-4323-B9E3-696B57F11E6F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060C7-26F1-4F6B-867B-13024E51D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475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我主要从以下四个方面来介绍，超分辨率介绍，应用前景，实现思路和效果展示。</a:t>
            </a:r>
          </a:p>
        </p:txBody>
      </p:sp>
    </p:spTree>
    <p:extLst>
      <p:ext uri="{BB962C8B-B14F-4D97-AF65-F5344CB8AC3E}">
        <p14:creationId xmlns:p14="http://schemas.microsoft.com/office/powerpoint/2010/main" val="3845936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0667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0217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060C7-26F1-4F6B-867B-13024E51DA3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94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数据并不是特别充分，比如商品只有类别 店铺 品牌 ，没有具体的商品信息，也没有明确的时间顺序信息</a:t>
            </a:r>
          </a:p>
        </p:txBody>
      </p:sp>
    </p:spTree>
    <p:extLst>
      <p:ext uri="{BB962C8B-B14F-4D97-AF65-F5344CB8AC3E}">
        <p14:creationId xmlns:p14="http://schemas.microsoft.com/office/powerpoint/2010/main" val="1482684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3103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060C7-26F1-4F6B-867B-13024E51DA3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169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060C7-26F1-4F6B-867B-13024E51DA3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8844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297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0211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9742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884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060C7-26F1-4F6B-867B-13024E51DA3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59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060C7-26F1-4F6B-867B-13024E51DA3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962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060C7-26F1-4F6B-867B-13024E51DA3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198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联邦学习性能差的原因是数据异质性，而多中心缓解了这一点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060C7-26F1-4F6B-867B-13024E51DA3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237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060C7-26F1-4F6B-867B-13024E51DA3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171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7159C-9079-4144-B57F-17636F65C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7803C1-29AE-45DA-951C-1C64EB18A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24F039-21AF-496A-9E42-CD56795C6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7370-8D87-4DB7-BAE9-189CB6550B1E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B37107-F1B3-413C-AFFD-4E9C924C4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42A6AB-520B-4AB4-953A-16DA4FB0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1866-3650-45AF-9410-B342CBBAC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178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8B8D6-1818-4EFF-902C-97955C5C3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86DDE-EABD-4D35-B9D3-08F7DB68E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A5BF89-D515-4677-8D3E-A16CAE85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7370-8D87-4DB7-BAE9-189CB6550B1E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C4E6D-D3DC-40C5-96F9-6A9774A67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6E51D5-7C9B-4CD7-97A8-0B26A385D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1866-3650-45AF-9410-B342CBBAC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43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464DA7-91FB-4CA2-A6F0-F2A4DDD83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170F77-D9E2-4A8B-AF51-3286CB900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2BDBAD-1CC8-481A-A950-175B78A1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7370-8D87-4DB7-BAE9-189CB6550B1E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FF85B8-17A0-492C-9973-C555B157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A0E82C-8FCE-4A7E-8B6F-1462BF9A1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1866-3650-45AF-9410-B342CBBAC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722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sz="quarter" idx="13"/>
          </p:nvPr>
        </p:nvSpPr>
        <p:spPr>
          <a:xfrm>
            <a:off x="381000" y="336958"/>
            <a:ext cx="10477500" cy="30598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321457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687" b="1" cap="all" spc="84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026915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4"/>
          </p:nvPr>
        </p:nvSpPr>
        <p:spPr>
          <a:xfrm flipV="1">
            <a:off x="381000" y="4317816"/>
            <a:ext cx="11430000" cy="185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>
            <a:lvl1pPr marL="0" indent="0" defTabSz="321457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cs typeface="Helvetica"/>
                <a:sym typeface="Helvetica"/>
              </a:defRPr>
            </a:lvl1pPr>
          </a:lstStyle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81000" y="4518422"/>
            <a:ext cx="11430000" cy="190202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1953"/>
            </a:lvl1pPr>
          </a:lstStyle>
          <a:p>
            <a:r>
              <a:t>标题文本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381000" y="3000375"/>
            <a:ext cx="11430000" cy="1268016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160729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321457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482186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642915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11502772" y="303609"/>
            <a:ext cx="310983" cy="31739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027122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524500" y="4317899"/>
            <a:ext cx="6286500" cy="102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9" tIns="35719" rIns="35719" bIns="35719" anchor="ctr"/>
          <a:lstStyle/>
          <a:p>
            <a:pPr defTabSz="321457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2" name="Shape 52"/>
          <p:cNvSpPr>
            <a:spLocks noGrp="1"/>
          </p:cNvSpPr>
          <p:nvPr>
            <p:ph type="pic" idx="13"/>
          </p:nvPr>
        </p:nvSpPr>
        <p:spPr>
          <a:xfrm>
            <a:off x="0" y="0"/>
            <a:ext cx="51435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524500" y="4518422"/>
            <a:ext cx="6286500" cy="190202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1953"/>
            </a:lvl1pPr>
          </a:lstStyle>
          <a:p>
            <a:r>
              <a:t>标题文本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5524500" y="3000375"/>
            <a:ext cx="6286500" cy="1268016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160729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321457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482186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642915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11502772" y="303609"/>
            <a:ext cx="310983" cy="31739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0878647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sz="quarter" idx="13"/>
          </p:nvPr>
        </p:nvSpPr>
        <p:spPr>
          <a:xfrm>
            <a:off x="381000" y="330225"/>
            <a:ext cx="10477500" cy="312714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321457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687" b="1" cap="all" spc="84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4"/>
          </p:nvPr>
        </p:nvSpPr>
        <p:spPr>
          <a:xfrm>
            <a:off x="6667500" y="1080492"/>
            <a:ext cx="5143500" cy="54828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381000" y="1080492"/>
            <a:ext cx="5905500" cy="508992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half" idx="1"/>
          </p:nvPr>
        </p:nvSpPr>
        <p:spPr>
          <a:xfrm>
            <a:off x="381000" y="1928812"/>
            <a:ext cx="5905500" cy="429518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1969"/>
            </a:lvl1pPr>
            <a:lvl2pPr>
              <a:buClr>
                <a:schemeClr val="accent1"/>
              </a:buClr>
              <a:buChar char="▸"/>
              <a:defRPr sz="1969"/>
            </a:lvl2pPr>
            <a:lvl3pPr>
              <a:buClr>
                <a:schemeClr val="accent1"/>
              </a:buClr>
              <a:buChar char="▸"/>
              <a:defRPr sz="1969"/>
            </a:lvl3pPr>
            <a:lvl4pPr>
              <a:buClr>
                <a:schemeClr val="accent1"/>
              </a:buClr>
              <a:buChar char="▸"/>
              <a:defRPr sz="1969"/>
            </a:lvl4pPr>
            <a:lvl5pPr>
              <a:buClr>
                <a:schemeClr val="accent1"/>
              </a:buClr>
              <a:buChar char="▸"/>
              <a:defRPr sz="1969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1454853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sz="half" idx="13"/>
          </p:nvPr>
        </p:nvSpPr>
        <p:spPr>
          <a:xfrm>
            <a:off x="6096707" y="0"/>
            <a:ext cx="6096001" cy="342007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sz="half" idx="14"/>
          </p:nvPr>
        </p:nvSpPr>
        <p:spPr>
          <a:xfrm>
            <a:off x="6096000" y="3446860"/>
            <a:ext cx="6096000" cy="342007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15"/>
          </p:nvPr>
        </p:nvSpPr>
        <p:spPr>
          <a:xfrm>
            <a:off x="0" y="0"/>
            <a:ext cx="6064251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7410615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40531" y="1660922"/>
            <a:ext cx="11310938" cy="3676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 sz="1969"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3"/>
          </p:nvPr>
        </p:nvSpPr>
        <p:spPr>
          <a:xfrm>
            <a:off x="833438" y="2044899"/>
            <a:ext cx="10525125" cy="92563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609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在此键入引文。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4"/>
          </p:nvPr>
        </p:nvSpPr>
        <p:spPr>
          <a:xfrm>
            <a:off x="381000" y="5476875"/>
            <a:ext cx="11430000" cy="63979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4219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5"/>
          </p:nvPr>
        </p:nvSpPr>
        <p:spPr>
          <a:xfrm>
            <a:off x="381000" y="330225"/>
            <a:ext cx="10477500" cy="312714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321457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687" b="1" cap="all" spc="84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7157090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body" sz="quarter" idx="13"/>
          </p:nvPr>
        </p:nvSpPr>
        <p:spPr>
          <a:xfrm>
            <a:off x="5524500" y="1857375"/>
            <a:ext cx="6286500" cy="92563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609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在此键入引文。</a:t>
            </a:r>
          </a:p>
        </p:txBody>
      </p:sp>
      <p:sp>
        <p:nvSpPr>
          <p:cNvPr id="133" name="Shape 133"/>
          <p:cNvSpPr>
            <a:spLocks noGrp="1"/>
          </p:cNvSpPr>
          <p:nvPr>
            <p:ph type="pic" idx="14"/>
          </p:nvPr>
        </p:nvSpPr>
        <p:spPr>
          <a:xfrm>
            <a:off x="0" y="0"/>
            <a:ext cx="51435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5"/>
          </p:nvPr>
        </p:nvSpPr>
        <p:spPr>
          <a:xfrm>
            <a:off x="5524500" y="5404549"/>
            <a:ext cx="6286500" cy="751872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321457">
              <a:spcBef>
                <a:spcPts val="0"/>
              </a:spcBef>
              <a:buClrTx/>
              <a:buSzTx/>
              <a:buFontTx/>
              <a:buNone/>
              <a:defRPr sz="4219" b="1">
                <a:solidFill>
                  <a:srgbClr val="232323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852072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4F78E9-EC03-4518-A558-ED2683D81CEA}" type="datetimeFigureOut">
              <a:rPr lang="zh-CN" altLang="en-US" smtClean="0"/>
              <a:pPr/>
              <a:t>2022/4/11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1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95442" y="303609"/>
            <a:ext cx="310983" cy="317395"/>
          </a:xfrm>
        </p:spPr>
        <p:txBody>
          <a:bodyPr/>
          <a:lstStyle/>
          <a:p>
            <a:fld id="{A98C3CF2-3BD7-4F27-BBC4-427B8F4758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2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2531B-8AF2-43F4-9B6B-CBDA97B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44178B-2D5C-4F64-B0CC-945858BE0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49DAE-08BB-427A-958D-09FFE7EE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7370-8D87-4DB7-BAE9-189CB6550B1E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B4EACF-0496-4181-8C23-E76B59F5E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3A4777-43B8-42D5-AC2E-9DD1463B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1866-3650-45AF-9410-B342CBBAC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731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7159C-9079-4144-B57F-17636F65C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7803C1-29AE-45DA-951C-1C64EB18A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24F039-21AF-496A-9E42-CD56795C6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7370-8D87-4DB7-BAE9-189CB6550B1E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B37107-F1B3-413C-AFFD-4E9C924C4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42A6AB-520B-4AB4-953A-16DA4FB0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1866-3650-45AF-9410-B342CBBAC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19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B6196-7139-442D-9EA6-1D69F6F66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414FCE-7FC3-4262-8A30-3E8CF87F5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F83634-CE82-40A9-8D75-7875E8771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7370-8D87-4DB7-BAE9-189CB6550B1E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4FB88A-EDAF-4C7C-8976-2E4B1E52E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48EA66-59FC-43AD-B544-7538085E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1866-3650-45AF-9410-B342CBBAC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34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D5894-7B92-4A86-BECC-83D25B69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B6357E-D180-4A34-B55D-8B8C7E3C6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3B530B-1A67-4BFA-9454-7676A5709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9D0995-B92B-4A35-A4B0-141CF3E17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7370-8D87-4DB7-BAE9-189CB6550B1E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B3B4CB-73F4-433A-B46A-C7AE9164C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D6FA56-A63A-4001-8BCA-2296229E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1866-3650-45AF-9410-B342CBBAC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12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86D00-48E3-473B-B661-370033E2D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8DD756-AD46-4F24-8526-0FCD1290D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9E89A5-4F21-4FBE-98F4-53687E410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851C12-25FF-49E7-BE70-F0E36AFA0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EE8C58-217A-4CA3-8A0A-E24D7937B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49C75E-3878-415E-9B92-FE6E12B52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7370-8D87-4DB7-BAE9-189CB6550B1E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8FEF16-E151-4A81-8DD9-FC21F50D4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E48FD1-E839-4791-9B7A-A65BEF70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1866-3650-45AF-9410-B342CBBAC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83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AE37F-D4C4-4587-8D1E-55D015481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480B7E-8AF3-47D4-B65A-4217014A9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7370-8D87-4DB7-BAE9-189CB6550B1E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BEBA62-69DA-431C-AD38-7A401C6C0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140761-C2E7-4D31-985E-B1152C873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1866-3650-45AF-9410-B342CBBAC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15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2E4F1C-F537-4E07-9D81-CE21D749F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7370-8D87-4DB7-BAE9-189CB6550B1E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5331EA-E5FF-4287-8238-13E11585E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BE72F7-375F-4E3A-9EBF-AC2B5F87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1866-3650-45AF-9410-B342CBBAC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03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03B3F-492E-4F8B-BBD6-53A7C9D39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C5C47B-801E-47C0-8A27-666D45DD9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E0B46D-90DF-4B7F-87ED-623685F86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E1A139-AC1A-457B-B249-13C493FE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7370-8D87-4DB7-BAE9-189CB6550B1E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40E228-7D04-4775-AD52-3BD399051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C8CA3D-449A-4B8A-A749-0C721D06F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1866-3650-45AF-9410-B342CBBAC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955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540A5-58B1-47F0-A9EA-C45B0B4E8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7E1BE4-B86C-4AC5-AFA9-7875ADCEE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159C79-4BDE-4B4A-ABCA-7A6213FB5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C76FBA-999B-42D0-92ED-8418306C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7370-8D87-4DB7-BAE9-189CB6550B1E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F52DE5-C354-4718-A2D9-2D744EB0B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AE4009-E54B-4F2D-9EC7-5D43ACE38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1866-3650-45AF-9410-B342CBBAC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17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B2B588-8753-4D9F-B9D7-D9462759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18018E-06E8-4B89-82A2-5B239B4D7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7DA38F-3BAF-49A8-9BAC-40CD9E569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F7370-8D87-4DB7-BAE9-189CB6550B1E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8887C6-F208-4A77-9F4B-4448D8469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F7CF0E-ACD3-4AC5-9DBA-2E6F155C7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31866-3650-45AF-9410-B342CBBAC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44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381000" y="698316"/>
            <a:ext cx="11430000" cy="185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35719" tIns="35719" rIns="35719" bIns="35719" anchor="ctr"/>
          <a:lstStyle/>
          <a:p>
            <a:pPr defTabSz="321457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381000" y="1080492"/>
            <a:ext cx="11430000" cy="50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381000" y="1928812"/>
            <a:ext cx="11430000" cy="4295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1495441" y="303609"/>
            <a:ext cx="310983" cy="31739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687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49903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</p:sldLayoutIdLst>
  <p:transition spd="med"/>
  <p:txStyles>
    <p:titleStyle>
      <a:lvl1pPr marL="0" marR="0" indent="0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160729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321457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482186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642915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803643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964372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125101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285829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9pPr>
    </p:titleStyle>
    <p:bodyStyle>
      <a:lvl1pPr marL="312528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625056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937584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250112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1562640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1875168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2187696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2500224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2812752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160729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321457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482186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642915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803643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964372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125101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285829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8C060EC-73E8-4CD2-994D-AE72ED096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22" y="345120"/>
            <a:ext cx="3210671" cy="77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4A05438-F300-4C3F-BDC5-F5C4A3EC351D}"/>
              </a:ext>
            </a:extLst>
          </p:cNvPr>
          <p:cNvSpPr txBox="1"/>
          <p:nvPr/>
        </p:nvSpPr>
        <p:spPr>
          <a:xfrm>
            <a:off x="9702800" y="561848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主讲人：褚灵强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30442D-A1F7-481A-9EA0-E706DB221C15}"/>
              </a:ext>
            </a:extLst>
          </p:cNvPr>
          <p:cNvSpPr txBox="1"/>
          <p:nvPr/>
        </p:nvSpPr>
        <p:spPr>
          <a:xfrm>
            <a:off x="1993726" y="2844225"/>
            <a:ext cx="8204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Multinational FEDERATED LEARNING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0882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1E6C33-B911-48C7-B291-CA0940704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目前广泛采用分裂学习，个性化预测层或特征层的方式来保留本地的特色，并且</a:t>
            </a:r>
            <a:r>
              <a:rPr lang="zh-CN" altLang="en-US" dirty="0">
                <a:solidFill>
                  <a:srgbClr val="00B0F0"/>
                </a:solidFill>
              </a:rPr>
              <a:t>对于模型权重的聚合也越来越复杂</a:t>
            </a:r>
            <a:r>
              <a:rPr lang="zh-CN" altLang="en-US" dirty="0"/>
              <a:t>，但</a:t>
            </a:r>
            <a:r>
              <a:rPr lang="zh-CN" altLang="en-US" dirty="0">
                <a:solidFill>
                  <a:srgbClr val="00B0F0"/>
                </a:solidFill>
              </a:rPr>
              <a:t>直接聚合权重是否是最佳的方法呢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我觉得</a:t>
            </a:r>
            <a:r>
              <a:rPr lang="zh-CN" altLang="en-US" dirty="0">
                <a:solidFill>
                  <a:srgbClr val="00B0F0"/>
                </a:solidFill>
              </a:rPr>
              <a:t>权重层面进行聚合可能并不能直接看作知识的聚合</a:t>
            </a:r>
            <a:r>
              <a:rPr lang="zh-CN" altLang="en-US" dirty="0"/>
              <a:t>，这并不是特别合理。我认为，各个本地模型和全局模型各自学到了不同的知识，可以相互借鉴。可以</a:t>
            </a:r>
            <a:r>
              <a:rPr lang="zh-CN" altLang="en-US" dirty="0">
                <a:solidFill>
                  <a:srgbClr val="00B0F0"/>
                </a:solidFill>
              </a:rPr>
              <a:t>将本地模型类似的看作专家网络</a:t>
            </a:r>
            <a:r>
              <a:rPr lang="zh-CN" altLang="en-US" dirty="0"/>
              <a:t>，二阶段地在其上去训练一个聚合器，</a:t>
            </a:r>
            <a:r>
              <a:rPr lang="zh-CN" altLang="en-US" dirty="0">
                <a:solidFill>
                  <a:srgbClr val="00B0F0"/>
                </a:solidFill>
              </a:rPr>
              <a:t>根据当前样本的情况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B0F0"/>
                </a:solidFill>
              </a:rPr>
              <a:t>自适应地去决定当前的知识聚合方式</a:t>
            </a:r>
            <a:r>
              <a:rPr lang="zh-CN" altLang="en-US" dirty="0"/>
              <a:t>。亦或者是可以通过蒸馏的方式，从各个本地模型中获得知识丰富的个性化模型。</a:t>
            </a:r>
            <a:endParaRPr lang="en-US" altLang="zh-CN" dirty="0"/>
          </a:p>
          <a:p>
            <a:endParaRPr lang="en-US" altLang="zh-CN" dirty="0">
              <a:solidFill>
                <a:srgbClr val="00B0F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3E058C-6710-40C9-9D52-C4FADB4FE4D2}"/>
              </a:ext>
            </a:extLst>
          </p:cNvPr>
          <p:cNvSpPr txBox="1"/>
          <p:nvPr/>
        </p:nvSpPr>
        <p:spPr>
          <a:xfrm>
            <a:off x="389299" y="325476"/>
            <a:ext cx="5089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2C3A4A"/>
                </a:solidFill>
                <a:latin typeface="Noto Sans" panose="020B0502040504020204" pitchFamily="34" charset="0"/>
              </a:rPr>
              <a:t>个性化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C3A4A"/>
              </a:solidFill>
              <a:effectLst/>
              <a:uLnTx/>
              <a:uFillTx/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592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171160A-0F66-4475-9A73-E946F3B8432B}"/>
              </a:ext>
            </a:extLst>
          </p:cNvPr>
          <p:cNvSpPr txBox="1"/>
          <p:nvPr/>
        </p:nvSpPr>
        <p:spPr>
          <a:xfrm>
            <a:off x="3551330" y="3059668"/>
            <a:ext cx="5089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C3A4A"/>
                </a:solidFill>
                <a:effectLst/>
                <a:uLnTx/>
                <a:uFillTx/>
                <a:latin typeface="Noto Sans" panose="020B0502040504020204" pitchFamily="34" charset="0"/>
              </a:rPr>
              <a:t>如何处理</a:t>
            </a:r>
            <a:r>
              <a:rPr lang="zh-CN" altLang="en-US" b="1" dirty="0">
                <a:solidFill>
                  <a:srgbClr val="2C3A4A"/>
                </a:solidFill>
                <a:latin typeface="Noto Sans" panose="020B0502040504020204" pitchFamily="34" charset="0"/>
              </a:rPr>
              <a:t>特征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2C3A4A"/>
                </a:solidFill>
                <a:effectLst/>
                <a:uLnTx/>
                <a:uFillTx/>
                <a:latin typeface="Noto Sans" panose="020B0502040504020204" pitchFamily="34" charset="0"/>
              </a:rPr>
              <a:t>Non-IID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C3A4A"/>
                </a:solidFill>
                <a:effectLst/>
                <a:uLnTx/>
                <a:uFillTx/>
                <a:latin typeface="Noto Sans" panose="020B0502040504020204" pitchFamily="34" charset="0"/>
              </a:rPr>
              <a:t>的问题</a:t>
            </a:r>
          </a:p>
        </p:txBody>
      </p:sp>
    </p:spTree>
    <p:extLst>
      <p:ext uri="{BB962C8B-B14F-4D97-AF65-F5344CB8AC3E}">
        <p14:creationId xmlns:p14="http://schemas.microsoft.com/office/powerpoint/2010/main" val="1367797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7C52A3C-4944-408F-A789-60D146DFC6DC}"/>
              </a:ext>
            </a:extLst>
          </p:cNvPr>
          <p:cNvSpPr txBox="1"/>
          <p:nvPr/>
        </p:nvSpPr>
        <p:spPr>
          <a:xfrm>
            <a:off x="389299" y="325476"/>
            <a:ext cx="5089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C3A4A"/>
                </a:solidFill>
                <a:effectLst/>
                <a:uLnTx/>
                <a:uFillTx/>
                <a:latin typeface="Noto Sans" panose="020B0502040504020204" pitchFamily="34" charset="0"/>
              </a:rPr>
              <a:t>特征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2C3A4A"/>
                </a:solidFill>
                <a:effectLst/>
                <a:uLnTx/>
                <a:uFillTx/>
                <a:latin typeface="Noto Sans" panose="020B0502040504020204" pitchFamily="34" charset="0"/>
              </a:rPr>
              <a:t>Non-IID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C3A4A"/>
              </a:solidFill>
              <a:effectLst/>
              <a:uLnTx/>
              <a:uFillTx/>
              <a:latin typeface="Noto Sans" panose="020B0502040504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3ACBC6-7358-4AFD-88E1-396D18463482}"/>
              </a:ext>
            </a:extLst>
          </p:cNvPr>
          <p:cNvSpPr txBox="1"/>
          <p:nvPr/>
        </p:nvSpPr>
        <p:spPr>
          <a:xfrm>
            <a:off x="789899" y="1075202"/>
            <a:ext cx="106122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i="0" u="none" strike="noStrike" dirty="0">
                <a:solidFill>
                  <a:srgbClr val="2C3A4A"/>
                </a:solidFill>
                <a:effectLst/>
                <a:latin typeface="Noto Sans" panose="020B0502040504020204" pitchFamily="34" charset="0"/>
              </a:rPr>
              <a:t>FEDBN: FEDERATED LEARNING ON NON-IID FEATURES VIA LOCAL BATCH NORMALIZATION</a:t>
            </a:r>
          </a:p>
          <a:p>
            <a:pPr algn="ctr"/>
            <a:r>
              <a:rPr lang="en-US" altLang="zh-CN" b="1" dirty="0">
                <a:solidFill>
                  <a:srgbClr val="2C3A4A"/>
                </a:solidFill>
                <a:latin typeface="Noto Sans" panose="020B0502040504020204" pitchFamily="34" charset="0"/>
              </a:rPr>
              <a:t>ICLR 2021</a:t>
            </a:r>
            <a:endParaRPr lang="zh-CN" altLang="en-US" b="1" dirty="0">
              <a:solidFill>
                <a:srgbClr val="2C3A4A"/>
              </a:solidFill>
              <a:latin typeface="Noto Sans" panose="020B0502040504020204" pitchFamily="34" charset="0"/>
            </a:endParaRPr>
          </a:p>
          <a:p>
            <a:endParaRPr lang="en-US" altLang="zh-CN" b="1" i="0" dirty="0">
              <a:solidFill>
                <a:srgbClr val="2C3A4A"/>
              </a:solidFill>
              <a:effectLst/>
              <a:latin typeface="Noto Sans" panose="020B0502040504020204" pitchFamily="34" charset="0"/>
            </a:endParaRPr>
          </a:p>
          <a:p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6690585-0CB4-460A-9861-937EE01AA1A2}"/>
              </a:ext>
            </a:extLst>
          </p:cNvPr>
          <p:cNvSpPr txBox="1"/>
          <p:nvPr/>
        </p:nvSpPr>
        <p:spPr>
          <a:xfrm>
            <a:off x="2781298" y="2289441"/>
            <a:ext cx="6629402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“T</a:t>
            </a:r>
            <a:r>
              <a:rPr lang="zh-CN" altLang="en-US" dirty="0">
                <a:solidFill>
                  <a:schemeClr val="bg1"/>
                </a:solidFill>
              </a:rPr>
              <a:t>he </a:t>
            </a:r>
            <a:r>
              <a:rPr lang="zh-CN" altLang="en-US" dirty="0">
                <a:solidFill>
                  <a:srgbClr val="00B0F0"/>
                </a:solidFill>
              </a:rPr>
              <a:t>average model w </a:t>
            </a:r>
            <a:r>
              <a:rPr lang="zh-CN" altLang="en-US" dirty="0">
                <a:solidFill>
                  <a:schemeClr val="bg1"/>
                </a:solidFill>
              </a:rPr>
              <a:t>with </a:t>
            </a:r>
            <a:r>
              <a:rPr lang="zh-CN" altLang="en-US" dirty="0">
                <a:solidFill>
                  <a:srgbClr val="00B0F0"/>
                </a:solidFill>
              </a:rPr>
              <a:t>local BN parameter </a:t>
            </a:r>
            <a:r>
              <a:rPr lang="zh-CN" altLang="en-US" dirty="0">
                <a:solidFill>
                  <a:schemeClr val="bg1"/>
                </a:solidFill>
              </a:rPr>
              <a:t>performs very well.</a:t>
            </a:r>
            <a:r>
              <a:rPr lang="en-US" altLang="zh-CN" dirty="0">
                <a:solidFill>
                  <a:schemeClr val="bg1"/>
                </a:solidFill>
              </a:rPr>
              <a:t>”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7C0572D-114C-49D9-B826-E6EBF60A6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3429000"/>
            <a:ext cx="104965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29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7C52A3C-4944-408F-A789-60D146DFC6DC}"/>
              </a:ext>
            </a:extLst>
          </p:cNvPr>
          <p:cNvSpPr txBox="1"/>
          <p:nvPr/>
        </p:nvSpPr>
        <p:spPr>
          <a:xfrm>
            <a:off x="389299" y="325476"/>
            <a:ext cx="5089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C3A4A"/>
                </a:solidFill>
                <a:effectLst/>
                <a:uLnTx/>
                <a:uFillTx/>
                <a:latin typeface="Noto Sans" panose="020B0502040504020204" pitchFamily="34" charset="0"/>
              </a:rPr>
              <a:t>特征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2C3A4A"/>
                </a:solidFill>
                <a:effectLst/>
                <a:uLnTx/>
                <a:uFillTx/>
                <a:latin typeface="Noto Sans" panose="020B0502040504020204" pitchFamily="34" charset="0"/>
              </a:rPr>
              <a:t>Non-IID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C3A4A"/>
              </a:solidFill>
              <a:effectLst/>
              <a:uLnTx/>
              <a:uFillTx/>
              <a:latin typeface="Noto Sans" panose="020B0502040504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3ACBC6-7358-4AFD-88E1-396D18463482}"/>
              </a:ext>
            </a:extLst>
          </p:cNvPr>
          <p:cNvSpPr txBox="1"/>
          <p:nvPr/>
        </p:nvSpPr>
        <p:spPr>
          <a:xfrm>
            <a:off x="2798461" y="1069671"/>
            <a:ext cx="65950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i="0" u="none" strike="noStrike" dirty="0">
                <a:solidFill>
                  <a:srgbClr val="2C3A4A"/>
                </a:solidFill>
                <a:effectLst/>
                <a:latin typeface="Noto Sans" panose="020B0502040504020204" pitchFamily="34" charset="0"/>
              </a:rPr>
              <a:t>Adversarial Collaborative Learning on Non-IID Features</a:t>
            </a:r>
          </a:p>
          <a:p>
            <a:pPr algn="ctr"/>
            <a:r>
              <a:rPr lang="en-US" altLang="zh-CN" b="1" dirty="0">
                <a:solidFill>
                  <a:srgbClr val="2C3A4A"/>
                </a:solidFill>
                <a:latin typeface="Noto Sans" panose="020B0502040504020204" pitchFamily="34" charset="0"/>
              </a:rPr>
              <a:t>ICLR 2022</a:t>
            </a:r>
            <a:endParaRPr lang="zh-CN" altLang="en-US" b="1" dirty="0">
              <a:solidFill>
                <a:srgbClr val="2C3A4A"/>
              </a:solidFill>
              <a:latin typeface="Noto Sans" panose="020B0502040504020204" pitchFamily="34" charset="0"/>
            </a:endParaRPr>
          </a:p>
          <a:p>
            <a:endParaRPr lang="en-US" altLang="zh-CN" b="1" i="0" dirty="0">
              <a:solidFill>
                <a:srgbClr val="2C3A4A"/>
              </a:solidFill>
              <a:effectLst/>
              <a:latin typeface="Noto Sans" panose="020B0502040504020204" pitchFamily="34" charset="0"/>
            </a:endParaRP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B7A6B0-14D4-4E14-80D5-F5656C175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535" y="2878765"/>
            <a:ext cx="4410075" cy="19812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9F8B5E2-521D-4124-B8E7-0652C0B46ED8}"/>
              </a:ext>
            </a:extLst>
          </p:cNvPr>
          <p:cNvSpPr txBox="1"/>
          <p:nvPr/>
        </p:nvSpPr>
        <p:spPr>
          <a:xfrm>
            <a:off x="1685924" y="5555521"/>
            <a:ext cx="10713221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2C3A4A"/>
                </a:solidFill>
                <a:latin typeface="Noto Sans" panose="020B0502040504020204" pitchFamily="34" charset="0"/>
              </a:rPr>
              <a:t>M</a:t>
            </a:r>
            <a:r>
              <a:rPr lang="zh-CN" altLang="en-US" sz="1600" b="1" dirty="0">
                <a:solidFill>
                  <a:srgbClr val="2C3A4A"/>
                </a:solidFill>
                <a:latin typeface="Noto Sans" panose="020B0502040504020204" pitchFamily="34" charset="0"/>
              </a:rPr>
              <a:t>aximiz</a:t>
            </a:r>
            <a:r>
              <a:rPr lang="en-US" altLang="zh-CN" sz="1600" b="1" dirty="0">
                <a:solidFill>
                  <a:srgbClr val="2C3A4A"/>
                </a:solidFill>
                <a:latin typeface="Noto Sans" panose="020B0502040504020204" pitchFamily="34" charset="0"/>
              </a:rPr>
              <a:t>e</a:t>
            </a:r>
            <a:r>
              <a:rPr lang="zh-CN" altLang="en-US" sz="1600" b="1" dirty="0">
                <a:solidFill>
                  <a:srgbClr val="2C3A4A"/>
                </a:solidFill>
                <a:latin typeface="Noto Sans" panose="020B0502040504020204" pitchFamily="34" charset="0"/>
              </a:rPr>
              <a:t> </a:t>
            </a:r>
            <a:r>
              <a:rPr lang="en-US" altLang="zh-CN" sz="1600" b="1" dirty="0">
                <a:solidFill>
                  <a:srgbClr val="2C3A4A"/>
                </a:solidFill>
                <a:latin typeface="Noto Sans" panose="020B0502040504020204" pitchFamily="34" charset="0"/>
              </a:rPr>
              <a:t>t</a:t>
            </a:r>
            <a:r>
              <a:rPr lang="zh-CN" altLang="en-US" sz="1600" b="1" dirty="0">
                <a:solidFill>
                  <a:srgbClr val="2C3A4A"/>
                </a:solidFill>
                <a:latin typeface="Noto Sans" panose="020B0502040504020204" pitchFamily="34" charset="0"/>
              </a:rPr>
              <a:t>he probability that the discriminator cannot distinguish the local representations. 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5089972-C351-4611-A1A6-793B721CF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44" y="2965556"/>
            <a:ext cx="42100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15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171160A-0F66-4475-9A73-E946F3B8432B}"/>
              </a:ext>
            </a:extLst>
          </p:cNvPr>
          <p:cNvSpPr txBox="1"/>
          <p:nvPr/>
        </p:nvSpPr>
        <p:spPr>
          <a:xfrm>
            <a:off x="3551330" y="3059668"/>
            <a:ext cx="5089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C3A4A"/>
                </a:solidFill>
                <a:effectLst/>
                <a:uLnTx/>
                <a:uFillTx/>
                <a:latin typeface="Noto Sans" panose="020B0502040504020204" pitchFamily="34" charset="0"/>
              </a:rPr>
              <a:t>多中心：如何更好地挖掘域间关系</a:t>
            </a:r>
          </a:p>
        </p:txBody>
      </p:sp>
    </p:spTree>
    <p:extLst>
      <p:ext uri="{BB962C8B-B14F-4D97-AF65-F5344CB8AC3E}">
        <p14:creationId xmlns:p14="http://schemas.microsoft.com/office/powerpoint/2010/main" val="3179380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867E86B-2B07-427F-B470-D3F891010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8354"/>
            <a:ext cx="4695825" cy="26193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D8F774E-1326-4DF8-AF71-C7B2FA2E97B3}"/>
              </a:ext>
            </a:extLst>
          </p:cNvPr>
          <p:cNvSpPr txBox="1"/>
          <p:nvPr/>
        </p:nvSpPr>
        <p:spPr>
          <a:xfrm>
            <a:off x="3047260" y="3246553"/>
            <a:ext cx="609452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endParaRPr lang="en-US" altLang="zh-CN" b="1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A1F478A-7515-4D5E-BE75-730803499A81}"/>
              </a:ext>
            </a:extLst>
          </p:cNvPr>
          <p:cNvSpPr txBox="1"/>
          <p:nvPr/>
        </p:nvSpPr>
        <p:spPr>
          <a:xfrm>
            <a:off x="1164633" y="946185"/>
            <a:ext cx="98871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b="1" i="0">
                <a:solidFill>
                  <a:srgbClr val="000000"/>
                </a:solidFill>
                <a:effectLst/>
                <a:latin typeface="Lucida Grande"/>
              </a:defRPr>
            </a:lvl1pPr>
          </a:lstStyle>
          <a:p>
            <a:r>
              <a:rPr lang="en-US" altLang="zh-CN" dirty="0">
                <a:solidFill>
                  <a:srgbClr val="2C3A4A"/>
                </a:solidFill>
                <a:latin typeface="Noto Sans" panose="020B0502040504020204" pitchFamily="34" charset="0"/>
                <a:ea typeface="等线" panose="02010600030101010101" pitchFamily="2" charset="-122"/>
              </a:rPr>
              <a:t>Multi-Center Federated Learning</a:t>
            </a:r>
          </a:p>
          <a:p>
            <a:r>
              <a:rPr lang="en-US" altLang="zh-CN" dirty="0" err="1">
                <a:solidFill>
                  <a:srgbClr val="2C3A4A"/>
                </a:solidFill>
                <a:latin typeface="Noto Sans" panose="020B0502040504020204" pitchFamily="34" charset="0"/>
                <a:ea typeface="等线" panose="02010600030101010101" pitchFamily="2" charset="-122"/>
              </a:rPr>
              <a:t>Arxiv</a:t>
            </a:r>
            <a:r>
              <a:rPr lang="en-US" altLang="zh-CN" dirty="0">
                <a:solidFill>
                  <a:srgbClr val="2C3A4A"/>
                </a:solidFill>
                <a:latin typeface="Noto Sans" panose="020B0502040504020204" pitchFamily="34" charset="0"/>
                <a:ea typeface="等线" panose="02010600030101010101" pitchFamily="2" charset="-122"/>
              </a:rPr>
              <a:t> 2021</a:t>
            </a:r>
            <a:endParaRPr lang="zh-CN" altLang="en-US" dirty="0">
              <a:solidFill>
                <a:srgbClr val="2C3A4A"/>
              </a:solidFill>
              <a:latin typeface="Noto Sans" panose="020B0502040504020204" pitchFamily="34" charset="0"/>
              <a:ea typeface="等线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A448830-54C3-4EE7-923A-CE6BEE8A6A8C}"/>
              </a:ext>
            </a:extLst>
          </p:cNvPr>
          <p:cNvSpPr txBox="1"/>
          <p:nvPr/>
        </p:nvSpPr>
        <p:spPr>
          <a:xfrm>
            <a:off x="389299" y="325476"/>
            <a:ext cx="5089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C3A4A"/>
                </a:solidFill>
                <a:effectLst/>
                <a:uLnTx/>
                <a:uFillTx/>
                <a:latin typeface="Noto Sans" panose="020B0502040504020204" pitchFamily="34" charset="0"/>
              </a:rPr>
              <a:t>多中心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68669DD-4485-4D04-8BCB-9E86A76CB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819" y="2772662"/>
            <a:ext cx="7309282" cy="285506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F270CCF-CFBB-473C-BE83-8A22529AA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168" y="5941109"/>
            <a:ext cx="1481092" cy="40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62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269BA07-41B5-4D7F-BE55-81A673562C50}"/>
              </a:ext>
            </a:extLst>
          </p:cNvPr>
          <p:cNvSpPr txBox="1"/>
          <p:nvPr/>
        </p:nvSpPr>
        <p:spPr>
          <a:xfrm>
            <a:off x="389299" y="325476"/>
            <a:ext cx="5089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C3A4A"/>
                </a:solidFill>
                <a:effectLst/>
                <a:uLnTx/>
                <a:uFillTx/>
                <a:latin typeface="Noto Sans" panose="020B0502040504020204" pitchFamily="34" charset="0"/>
              </a:rPr>
              <a:t>多中心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FD4718-8F74-48DF-811D-23C00A9C4978}"/>
              </a:ext>
            </a:extLst>
          </p:cNvPr>
          <p:cNvSpPr txBox="1"/>
          <p:nvPr/>
        </p:nvSpPr>
        <p:spPr>
          <a:xfrm>
            <a:off x="1164633" y="946185"/>
            <a:ext cx="98871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2C3A4A"/>
                </a:solidFill>
                <a:latin typeface="Noto Sans" panose="020B0502040504020204" pitchFamily="34" charset="0"/>
                <a:ea typeface="等线" panose="02010600030101010101" pitchFamily="2" charset="-122"/>
              </a:rPr>
              <a:t>MLMG: Multi-Local and Multi-Global Model Aggregation for Federated Learning</a:t>
            </a:r>
            <a:endParaRPr lang="en-US" altLang="zh-CN" b="1" dirty="0">
              <a:solidFill>
                <a:srgbClr val="2C3A4A"/>
              </a:solidFill>
              <a:latin typeface="Noto Sans" panose="020B0502040504020204" pitchFamily="34" charset="0"/>
              <a:ea typeface="等线" panose="02010600030101010101" pitchFamily="2" charset="-122"/>
            </a:endParaRPr>
          </a:p>
          <a:p>
            <a:pPr algn="ctr"/>
            <a:r>
              <a:rPr lang="en-US" altLang="zh-CN" b="1" dirty="0">
                <a:solidFill>
                  <a:srgbClr val="2C3A4A"/>
                </a:solidFill>
                <a:latin typeface="Noto Sans" panose="020B0502040504020204" pitchFamily="34" charset="0"/>
                <a:ea typeface="等线" panose="02010600030101010101" pitchFamily="2" charset="-122"/>
              </a:rPr>
              <a:t>IEEE </a:t>
            </a:r>
            <a:r>
              <a:rPr lang="en-US" altLang="zh-CN" b="1" dirty="0" err="1">
                <a:solidFill>
                  <a:srgbClr val="2C3A4A"/>
                </a:solidFill>
                <a:latin typeface="Noto Sans" panose="020B0502040504020204" pitchFamily="34" charset="0"/>
                <a:ea typeface="等线" panose="02010600030101010101" pitchFamily="2" charset="-122"/>
              </a:rPr>
              <a:t>PerCom</a:t>
            </a:r>
            <a:r>
              <a:rPr lang="en-US" altLang="zh-CN" b="1" dirty="0">
                <a:solidFill>
                  <a:srgbClr val="2C3A4A"/>
                </a:solidFill>
                <a:latin typeface="Noto Sans" panose="020B0502040504020204" pitchFamily="34" charset="0"/>
                <a:ea typeface="等线" panose="02010600030101010101" pitchFamily="2" charset="-122"/>
              </a:rPr>
              <a:t> Workshop 2021</a:t>
            </a:r>
            <a:endParaRPr lang="zh-CN" altLang="en-US" b="1" dirty="0">
              <a:solidFill>
                <a:srgbClr val="2C3A4A"/>
              </a:solidFill>
              <a:latin typeface="Noto Sans" panose="020B0502040504020204" pitchFamily="34" charset="0"/>
              <a:ea typeface="等线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F34C32-422F-4532-A19C-E530486D0E38}"/>
              </a:ext>
            </a:extLst>
          </p:cNvPr>
          <p:cNvSpPr txBox="1"/>
          <p:nvPr/>
        </p:nvSpPr>
        <p:spPr>
          <a:xfrm>
            <a:off x="1217715" y="2216635"/>
            <a:ext cx="97809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using a </a:t>
            </a:r>
            <a:r>
              <a:rPr lang="en-US" altLang="zh-CN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Multi-Local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and </a:t>
            </a:r>
            <a:r>
              <a:rPr lang="en-US" altLang="zh-CN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Multi-Global 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(MLMG) model aggregation to train the non-IID user data with clustering methods. 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63F9427-B2D2-4878-A5D5-77EC715F47F0}"/>
              </a:ext>
            </a:extLst>
          </p:cNvPr>
          <p:cNvSpPr/>
          <p:nvPr/>
        </p:nvSpPr>
        <p:spPr>
          <a:xfrm>
            <a:off x="5474524" y="3440579"/>
            <a:ext cx="363984" cy="363984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44FA02E-356F-4818-8C98-40030F4455DA}"/>
              </a:ext>
            </a:extLst>
          </p:cNvPr>
          <p:cNvSpPr/>
          <p:nvPr/>
        </p:nvSpPr>
        <p:spPr>
          <a:xfrm>
            <a:off x="6151110" y="3440579"/>
            <a:ext cx="363984" cy="363984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7BA7B60-07B5-4CAA-857B-429555290A59}"/>
              </a:ext>
            </a:extLst>
          </p:cNvPr>
          <p:cNvSpPr/>
          <p:nvPr/>
        </p:nvSpPr>
        <p:spPr>
          <a:xfrm>
            <a:off x="6827696" y="3440579"/>
            <a:ext cx="363984" cy="363984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0853828-E64D-40AF-A184-39DA677741FA}"/>
              </a:ext>
            </a:extLst>
          </p:cNvPr>
          <p:cNvSpPr/>
          <p:nvPr/>
        </p:nvSpPr>
        <p:spPr>
          <a:xfrm>
            <a:off x="3213354" y="5172630"/>
            <a:ext cx="1553592" cy="102093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AEE4251-5FD1-4B8C-AE28-F724BD10644A}"/>
              </a:ext>
            </a:extLst>
          </p:cNvPr>
          <p:cNvSpPr/>
          <p:nvPr/>
        </p:nvSpPr>
        <p:spPr>
          <a:xfrm>
            <a:off x="5556387" y="5172630"/>
            <a:ext cx="1553592" cy="102093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50FF94A-1931-4EC6-9CF0-49D57C4092D3}"/>
              </a:ext>
            </a:extLst>
          </p:cNvPr>
          <p:cNvSpPr/>
          <p:nvPr/>
        </p:nvSpPr>
        <p:spPr>
          <a:xfrm>
            <a:off x="7899420" y="5172630"/>
            <a:ext cx="1553592" cy="102093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7BF44B0-F64F-4FAF-BDB3-5DA23B7ABCD4}"/>
              </a:ext>
            </a:extLst>
          </p:cNvPr>
          <p:cNvSpPr/>
          <p:nvPr/>
        </p:nvSpPr>
        <p:spPr>
          <a:xfrm>
            <a:off x="3478527" y="5519433"/>
            <a:ext cx="363984" cy="363984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FE0AEC0-8456-4A3E-A986-607FCCA98618}"/>
              </a:ext>
            </a:extLst>
          </p:cNvPr>
          <p:cNvSpPr/>
          <p:nvPr/>
        </p:nvSpPr>
        <p:spPr>
          <a:xfrm>
            <a:off x="4155113" y="5519433"/>
            <a:ext cx="363984" cy="363984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56BCC5D-255C-42A8-B873-2262C111A9C1}"/>
              </a:ext>
            </a:extLst>
          </p:cNvPr>
          <p:cNvSpPr txBox="1"/>
          <p:nvPr/>
        </p:nvSpPr>
        <p:spPr>
          <a:xfrm>
            <a:off x="3593937" y="635569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client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B961DE6-6716-4DAE-806E-FE358569D932}"/>
              </a:ext>
            </a:extLst>
          </p:cNvPr>
          <p:cNvSpPr txBox="1"/>
          <p:nvPr/>
        </p:nvSpPr>
        <p:spPr>
          <a:xfrm>
            <a:off x="5977957" y="635569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client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85195C7-190D-40A1-B351-0D1ABAD4BB71}"/>
              </a:ext>
            </a:extLst>
          </p:cNvPr>
          <p:cNvSpPr txBox="1"/>
          <p:nvPr/>
        </p:nvSpPr>
        <p:spPr>
          <a:xfrm>
            <a:off x="8320990" y="6355699"/>
            <a:ext cx="71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client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FB8C9DF-DD94-4692-A50D-A603150A5B97}"/>
              </a:ext>
            </a:extLst>
          </p:cNvPr>
          <p:cNvSpPr/>
          <p:nvPr/>
        </p:nvSpPr>
        <p:spPr>
          <a:xfrm>
            <a:off x="5659879" y="5519433"/>
            <a:ext cx="363984" cy="363984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47DD289B-578B-4F88-BBB1-022F214864F1}"/>
              </a:ext>
            </a:extLst>
          </p:cNvPr>
          <p:cNvSpPr/>
          <p:nvPr/>
        </p:nvSpPr>
        <p:spPr>
          <a:xfrm>
            <a:off x="6162221" y="5519433"/>
            <a:ext cx="363984" cy="363984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E776499-AFCC-47E3-803B-050DFC6EBA5F}"/>
              </a:ext>
            </a:extLst>
          </p:cNvPr>
          <p:cNvSpPr/>
          <p:nvPr/>
        </p:nvSpPr>
        <p:spPr>
          <a:xfrm>
            <a:off x="6664563" y="5519433"/>
            <a:ext cx="363984" cy="363984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E6000A19-F58A-4A28-A539-A8BE16CFCC51}"/>
              </a:ext>
            </a:extLst>
          </p:cNvPr>
          <p:cNvSpPr/>
          <p:nvPr/>
        </p:nvSpPr>
        <p:spPr>
          <a:xfrm>
            <a:off x="8494223" y="5519433"/>
            <a:ext cx="363984" cy="363984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19F352E-3033-44CB-BAA0-EA8E5389AF3A}"/>
              </a:ext>
            </a:extLst>
          </p:cNvPr>
          <p:cNvSpPr txBox="1"/>
          <p:nvPr/>
        </p:nvSpPr>
        <p:spPr>
          <a:xfrm>
            <a:off x="389299" y="5529207"/>
            <a:ext cx="2566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clustering algorithm: K-Means </a:t>
            </a:r>
            <a:endParaRPr lang="zh-CN" altLang="en-US" sz="1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2124C8A-E716-4DF0-9A2C-254CA3102878}"/>
              </a:ext>
            </a:extLst>
          </p:cNvPr>
          <p:cNvSpPr txBox="1"/>
          <p:nvPr/>
        </p:nvSpPr>
        <p:spPr>
          <a:xfrm>
            <a:off x="417636" y="3448551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global Models</a:t>
            </a:r>
            <a:endParaRPr lang="zh-CN" altLang="en-US" sz="1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ED79D50-4D84-46B1-B84B-6A5F380CC7A0}"/>
              </a:ext>
            </a:extLst>
          </p:cNvPr>
          <p:cNvSpPr/>
          <p:nvPr/>
        </p:nvSpPr>
        <p:spPr>
          <a:xfrm>
            <a:off x="5157400" y="3317196"/>
            <a:ext cx="2334827" cy="646331"/>
          </a:xfrm>
          <a:prstGeom prst="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D8D1EBC-84D3-403E-91DF-F1C3B6B0AABA}"/>
              </a:ext>
            </a:extLst>
          </p:cNvPr>
          <p:cNvCxnSpPr>
            <a:stCxn id="28" idx="2"/>
            <a:endCxn id="14" idx="0"/>
          </p:cNvCxnSpPr>
          <p:nvPr/>
        </p:nvCxnSpPr>
        <p:spPr>
          <a:xfrm flipH="1">
            <a:off x="3990150" y="3963527"/>
            <a:ext cx="2334664" cy="1209103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F84B840-920B-4B5C-9EBE-3984C84C7B80}"/>
              </a:ext>
            </a:extLst>
          </p:cNvPr>
          <p:cNvCxnSpPr>
            <a:stCxn id="28" idx="2"/>
            <a:endCxn id="15" idx="0"/>
          </p:cNvCxnSpPr>
          <p:nvPr/>
        </p:nvCxnSpPr>
        <p:spPr>
          <a:xfrm>
            <a:off x="6324814" y="3963527"/>
            <a:ext cx="8369" cy="1209103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0476BA6-FB56-452B-9A24-FA81A7930448}"/>
              </a:ext>
            </a:extLst>
          </p:cNvPr>
          <p:cNvCxnSpPr>
            <a:stCxn id="28" idx="2"/>
            <a:endCxn id="16" idx="0"/>
          </p:cNvCxnSpPr>
          <p:nvPr/>
        </p:nvCxnSpPr>
        <p:spPr>
          <a:xfrm>
            <a:off x="6324814" y="3963527"/>
            <a:ext cx="2351402" cy="1209103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72045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C4F11F3-A70A-4132-A853-241B01CD24A6}"/>
              </a:ext>
            </a:extLst>
          </p:cNvPr>
          <p:cNvSpPr txBox="1"/>
          <p:nvPr/>
        </p:nvSpPr>
        <p:spPr>
          <a:xfrm>
            <a:off x="389299" y="325476"/>
            <a:ext cx="5089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C3A4A"/>
                </a:solidFill>
                <a:effectLst/>
                <a:uLnTx/>
                <a:uFillTx/>
                <a:latin typeface="Noto Sans" panose="020B0502040504020204" pitchFamily="34" charset="0"/>
              </a:rPr>
              <a:t>多中心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589E54-09D2-4F40-9210-DFD23FE20F3E}"/>
              </a:ext>
            </a:extLst>
          </p:cNvPr>
          <p:cNvSpPr txBox="1"/>
          <p:nvPr/>
        </p:nvSpPr>
        <p:spPr>
          <a:xfrm>
            <a:off x="1164633" y="946185"/>
            <a:ext cx="98871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2C3A4A"/>
                </a:solidFill>
                <a:latin typeface="Noto Sans" panose="020B0502040504020204" pitchFamily="34" charset="0"/>
                <a:ea typeface="等线" panose="02010600030101010101" pitchFamily="2" charset="-122"/>
              </a:rPr>
              <a:t>Federated Learning With </a:t>
            </a:r>
            <a:r>
              <a:rPr lang="en-US" altLang="zh-CN" b="1" dirty="0" err="1">
                <a:solidFill>
                  <a:srgbClr val="2C3A4A"/>
                </a:solidFill>
                <a:latin typeface="Noto Sans" panose="020B0502040504020204" pitchFamily="34" charset="0"/>
                <a:ea typeface="等线" panose="02010600030101010101" pitchFamily="2" charset="-122"/>
              </a:rPr>
              <a:t>Taskonomy</a:t>
            </a:r>
            <a:r>
              <a:rPr lang="en-US" altLang="zh-CN" b="1" dirty="0">
                <a:solidFill>
                  <a:srgbClr val="2C3A4A"/>
                </a:solidFill>
                <a:latin typeface="Noto Sans" panose="020B0502040504020204" pitchFamily="34" charset="0"/>
                <a:ea typeface="等线" panose="02010600030101010101" pitchFamily="2" charset="-122"/>
              </a:rPr>
              <a:t> for Non-IID Data</a:t>
            </a:r>
          </a:p>
          <a:p>
            <a:pPr algn="ctr"/>
            <a:r>
              <a:rPr lang="en-US" altLang="zh-CN" b="1" dirty="0">
                <a:solidFill>
                  <a:srgbClr val="2C3A4A"/>
                </a:solidFill>
                <a:latin typeface="Noto Sans" panose="020B0502040504020204" pitchFamily="34" charset="0"/>
                <a:ea typeface="等线" panose="02010600030101010101" pitchFamily="2" charset="-122"/>
              </a:rPr>
              <a:t>IEEE Trans Neural </a:t>
            </a:r>
            <a:r>
              <a:rPr lang="en-US" altLang="zh-CN" b="1" dirty="0" err="1">
                <a:solidFill>
                  <a:srgbClr val="2C3A4A"/>
                </a:solidFill>
                <a:latin typeface="Noto Sans" panose="020B0502040504020204" pitchFamily="34" charset="0"/>
                <a:ea typeface="等线" panose="02010600030101010101" pitchFamily="2" charset="-122"/>
              </a:rPr>
              <a:t>Netw</a:t>
            </a:r>
            <a:r>
              <a:rPr lang="en-US" altLang="zh-CN" b="1" dirty="0">
                <a:solidFill>
                  <a:srgbClr val="2C3A4A"/>
                </a:solidFill>
                <a:latin typeface="Noto Sans" panose="020B0502040504020204" pitchFamily="34" charset="0"/>
                <a:ea typeface="等线" panose="02010600030101010101" pitchFamily="2" charset="-122"/>
              </a:rPr>
              <a:t> Learn Syst 2022</a:t>
            </a:r>
            <a:endParaRPr lang="zh-CN" altLang="en-US" b="1" dirty="0">
              <a:solidFill>
                <a:srgbClr val="2C3A4A"/>
              </a:solidFill>
              <a:latin typeface="Noto Sans" panose="020B0502040504020204" pitchFamily="34" charset="0"/>
              <a:ea typeface="等线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B472B5F-34C2-4D03-A453-EFD967E82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595" y="1592516"/>
            <a:ext cx="9801225" cy="479107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61F2E5E-9D84-44AC-84C3-02570DF1B5DB}"/>
              </a:ext>
            </a:extLst>
          </p:cNvPr>
          <p:cNvSpPr txBox="1"/>
          <p:nvPr/>
        </p:nvSpPr>
        <p:spPr>
          <a:xfrm>
            <a:off x="3324225" y="5942592"/>
            <a:ext cx="92333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自编码器</a:t>
            </a:r>
          </a:p>
        </p:txBody>
      </p:sp>
    </p:spTree>
    <p:extLst>
      <p:ext uri="{BB962C8B-B14F-4D97-AF65-F5344CB8AC3E}">
        <p14:creationId xmlns:p14="http://schemas.microsoft.com/office/powerpoint/2010/main" val="421461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1E6C33-B911-48C7-B291-CA0940704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23975"/>
            <a:ext cx="11430000" cy="5534025"/>
          </a:xfrm>
        </p:spPr>
        <p:txBody>
          <a:bodyPr>
            <a:normAutofit/>
          </a:bodyPr>
          <a:lstStyle/>
          <a:p>
            <a:r>
              <a:rPr lang="zh-CN" altLang="en-US" dirty="0"/>
              <a:t>使用多中心的方式，可以</a:t>
            </a:r>
            <a:r>
              <a:rPr lang="zh-CN" altLang="en-US" dirty="0">
                <a:solidFill>
                  <a:srgbClr val="00B0F0"/>
                </a:solidFill>
              </a:rPr>
              <a:t>更好的利用域间的相似性</a:t>
            </a:r>
            <a:r>
              <a:rPr lang="zh-CN" altLang="en-US" dirty="0"/>
              <a:t>，减少数据异质性产生的不利影响，挖掘不同的特色，但在一定程度上</a:t>
            </a:r>
            <a:r>
              <a:rPr lang="zh-CN" altLang="en-US" dirty="0">
                <a:solidFill>
                  <a:srgbClr val="00B0F0"/>
                </a:solidFill>
              </a:rPr>
              <a:t>损失了对通用知识的获取</a:t>
            </a:r>
            <a:r>
              <a:rPr lang="zh-CN" altLang="en-US" dirty="0"/>
              <a:t>，使得知识</a:t>
            </a:r>
            <a:r>
              <a:rPr lang="zh-CN" altLang="en-US" dirty="0">
                <a:solidFill>
                  <a:srgbClr val="00B0F0"/>
                </a:solidFill>
              </a:rPr>
              <a:t>局限在相似域间</a:t>
            </a:r>
            <a:r>
              <a:rPr lang="zh-CN" altLang="en-US" dirty="0"/>
              <a:t>的共享。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对于数据域的划分需要很好的评价标准，简单的使用模型权重相似度、自编码器等方式是不合理的，应该</a:t>
            </a:r>
            <a:r>
              <a:rPr lang="zh-CN" altLang="en-US" dirty="0">
                <a:solidFill>
                  <a:srgbClr val="00B0F0"/>
                </a:solidFill>
              </a:rPr>
              <a:t>寻找一个合适的辅助任务</a:t>
            </a:r>
            <a:r>
              <a:rPr lang="zh-CN" altLang="en-US" dirty="0"/>
              <a:t>，获得样本的表达，进行更好的划分。例如可以预测用户历史行为序列，来比较好的编码用户特征。并且一个样本是否只能属于一个中心也是值得探讨的点。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00B0F0"/>
                </a:solidFill>
              </a:rPr>
              <a:t>一个用户的兴趣是多样的</a:t>
            </a:r>
            <a:r>
              <a:rPr lang="zh-CN" altLang="en-US" dirty="0"/>
              <a:t>，采用一个特色模型进行预测并不可靠。正如之前所说，我们可以二阶段训练一个</a:t>
            </a:r>
            <a:r>
              <a:rPr lang="zh-CN" altLang="en-US" dirty="0">
                <a:solidFill>
                  <a:srgbClr val="00B0F0"/>
                </a:solidFill>
              </a:rPr>
              <a:t>聚合器</a:t>
            </a:r>
            <a:r>
              <a:rPr lang="zh-CN" altLang="en-US" dirty="0"/>
              <a:t>，或使用</a:t>
            </a:r>
            <a:r>
              <a:rPr lang="zh-CN" altLang="en-US" dirty="0">
                <a:solidFill>
                  <a:schemeClr val="accent1"/>
                </a:solidFill>
              </a:rPr>
              <a:t>投票机制</a:t>
            </a:r>
            <a:r>
              <a:rPr lang="zh-CN" altLang="en-US" dirty="0"/>
              <a:t>，以</a:t>
            </a:r>
            <a:r>
              <a:rPr lang="zh-CN" altLang="en-US" dirty="0">
                <a:solidFill>
                  <a:srgbClr val="00B0F0"/>
                </a:solidFill>
              </a:rPr>
              <a:t>利用各个特色模型来做更准确的预测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3E058C-6710-40C9-9D52-C4FADB4FE4D2}"/>
              </a:ext>
            </a:extLst>
          </p:cNvPr>
          <p:cNvSpPr txBox="1"/>
          <p:nvPr/>
        </p:nvSpPr>
        <p:spPr>
          <a:xfrm>
            <a:off x="389299" y="325476"/>
            <a:ext cx="5089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C3A4A"/>
                </a:solidFill>
                <a:effectLst/>
                <a:uLnTx/>
                <a:uFillTx/>
                <a:latin typeface="Noto Sans" panose="020B0502040504020204" pitchFamily="34" charset="0"/>
              </a:rPr>
              <a:t>多中心</a:t>
            </a:r>
          </a:p>
        </p:txBody>
      </p:sp>
    </p:spTree>
    <p:extLst>
      <p:ext uri="{BB962C8B-B14F-4D97-AF65-F5344CB8AC3E}">
        <p14:creationId xmlns:p14="http://schemas.microsoft.com/office/powerpoint/2010/main" val="226198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171160A-0F66-4475-9A73-E946F3B8432B}"/>
              </a:ext>
            </a:extLst>
          </p:cNvPr>
          <p:cNvSpPr txBox="1"/>
          <p:nvPr/>
        </p:nvSpPr>
        <p:spPr>
          <a:xfrm>
            <a:off x="3551330" y="3059668"/>
            <a:ext cx="5089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2C3A4A"/>
                </a:solidFill>
                <a:latin typeface="Noto Sans" panose="020B0502040504020204" pitchFamily="34" charset="0"/>
              </a:rPr>
              <a:t>图神经网络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C3A4A"/>
                </a:solidFill>
                <a:effectLst/>
                <a:uLnTx/>
                <a:uFillTx/>
                <a:latin typeface="Noto Sans" panose="020B0502040504020204" pitchFamily="34" charset="0"/>
              </a:rPr>
              <a:t>：得到更好的特征表示</a:t>
            </a:r>
          </a:p>
        </p:txBody>
      </p:sp>
    </p:spTree>
    <p:extLst>
      <p:ext uri="{BB962C8B-B14F-4D97-AF65-F5344CB8AC3E}">
        <p14:creationId xmlns:p14="http://schemas.microsoft.com/office/powerpoint/2010/main" val="966573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45060" y="2751110"/>
            <a:ext cx="2590542" cy="508992"/>
          </a:xfrm>
        </p:spPr>
        <p:txBody>
          <a:bodyPr>
            <a:noAutofit/>
          </a:bodyPr>
          <a:lstStyle/>
          <a:p>
            <a:r>
              <a:rPr lang="zh-CN" altLang="en-US" sz="3094" b="1" cap="all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Baskerville"/>
              </a:rPr>
              <a:t>应用场景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229299" y="792404"/>
            <a:ext cx="1885132" cy="9394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defTabSz="410751" hangingPunct="0">
              <a:spcBef>
                <a:spcPts val="1687"/>
              </a:spcBef>
            </a:pPr>
            <a:r>
              <a:rPr lang="en-US" altLang="zh-CN" sz="4219" dirty="0">
                <a:solidFill>
                  <a:srgbClr val="838787"/>
                </a:solidFill>
                <a:latin typeface="等线" panose="02010600030101010101" pitchFamily="2" charset="-122"/>
                <a:ea typeface="等线" panose="02010600030101010101" pitchFamily="2" charset="-122"/>
                <a:sym typeface="Avenir Next Medium"/>
              </a:rPr>
              <a:t>Agenda</a:t>
            </a:r>
            <a:endParaRPr lang="zh-CN" altLang="en-US" sz="4219" dirty="0">
              <a:solidFill>
                <a:srgbClr val="838787"/>
              </a:solidFill>
              <a:latin typeface="等线" panose="02010600030101010101" pitchFamily="2" charset="-122"/>
              <a:ea typeface="等线" panose="02010600030101010101" pitchFamily="2" charset="-122"/>
              <a:sym typeface="Avenir Next Medium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3420714" y="2674176"/>
            <a:ext cx="1145744" cy="2242384"/>
            <a:chOff x="2290280" y="3710272"/>
            <a:chExt cx="1629503" cy="3189168"/>
          </a:xfrm>
        </p:grpSpPr>
        <p:sp>
          <p:nvSpPr>
            <p:cNvPr id="8" name="同心圆 7"/>
            <p:cNvSpPr/>
            <p:nvPr/>
          </p:nvSpPr>
          <p:spPr>
            <a:xfrm>
              <a:off x="3014908" y="3710272"/>
              <a:ext cx="904875" cy="904875"/>
            </a:xfrm>
            <a:prstGeom prst="donut">
              <a:avLst>
                <a:gd name="adj" fmla="val 14960"/>
              </a:avLst>
            </a:prstGeom>
            <a:solidFill>
              <a:srgbClr val="62B1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6">
                <a:solidFill>
                  <a:schemeClr val="tx1"/>
                </a:solidFill>
              </a:endParaRPr>
            </a:p>
          </p:txBody>
        </p:sp>
        <p:sp>
          <p:nvSpPr>
            <p:cNvPr id="14" name="同心圆 13"/>
            <p:cNvSpPr/>
            <p:nvPr/>
          </p:nvSpPr>
          <p:spPr>
            <a:xfrm>
              <a:off x="2667257" y="4849449"/>
              <a:ext cx="904875" cy="904875"/>
            </a:xfrm>
            <a:prstGeom prst="donut">
              <a:avLst>
                <a:gd name="adj" fmla="val 14960"/>
              </a:avLst>
            </a:prstGeom>
            <a:solidFill>
              <a:srgbClr val="62B1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6">
                <a:solidFill>
                  <a:schemeClr val="tx1"/>
                </a:solidFill>
              </a:endParaRPr>
            </a:p>
          </p:txBody>
        </p:sp>
        <p:sp>
          <p:nvSpPr>
            <p:cNvPr id="15" name="同心圆 14"/>
            <p:cNvSpPr/>
            <p:nvPr/>
          </p:nvSpPr>
          <p:spPr>
            <a:xfrm>
              <a:off x="2290280" y="5994565"/>
              <a:ext cx="904875" cy="904875"/>
            </a:xfrm>
            <a:prstGeom prst="donut">
              <a:avLst>
                <a:gd name="adj" fmla="val 14960"/>
              </a:avLst>
            </a:prstGeom>
            <a:solidFill>
              <a:srgbClr val="62B1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6">
                <a:solidFill>
                  <a:schemeClr val="tx1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4150904" y="2573233"/>
            <a:ext cx="200376" cy="5931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defTabSz="410751" hangingPunct="0">
              <a:spcBef>
                <a:spcPts val="1687"/>
              </a:spcBef>
            </a:pPr>
            <a:r>
              <a:rPr lang="en-US" altLang="zh-CN" sz="1969" dirty="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1</a:t>
            </a:r>
            <a:endParaRPr lang="zh-CN" altLang="en-US" sz="1969" dirty="0">
              <a:solidFill>
                <a:srgbClr val="838787"/>
              </a:solidFill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757F0D1-3E59-4268-B7EA-8B55196756B7}"/>
              </a:ext>
            </a:extLst>
          </p:cNvPr>
          <p:cNvCxnSpPr/>
          <p:nvPr/>
        </p:nvCxnSpPr>
        <p:spPr bwMode="auto">
          <a:xfrm>
            <a:off x="4322016" y="3310416"/>
            <a:ext cx="3230970" cy="0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757F0D1-3E59-4268-B7EA-8B55196756B7}"/>
              </a:ext>
            </a:extLst>
          </p:cNvPr>
          <p:cNvCxnSpPr/>
          <p:nvPr/>
        </p:nvCxnSpPr>
        <p:spPr bwMode="auto">
          <a:xfrm>
            <a:off x="4056954" y="4117164"/>
            <a:ext cx="3230970" cy="0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757F0D1-3E59-4268-B7EA-8B55196756B7}"/>
              </a:ext>
            </a:extLst>
          </p:cNvPr>
          <p:cNvCxnSpPr/>
          <p:nvPr/>
        </p:nvCxnSpPr>
        <p:spPr bwMode="auto">
          <a:xfrm>
            <a:off x="3804571" y="4916560"/>
            <a:ext cx="3230970" cy="0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文本框 28"/>
          <p:cNvSpPr txBox="1"/>
          <p:nvPr/>
        </p:nvSpPr>
        <p:spPr>
          <a:xfrm>
            <a:off x="3904709" y="3381734"/>
            <a:ext cx="200376" cy="5931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defTabSz="410751" hangingPunct="0">
              <a:spcBef>
                <a:spcPts val="1687"/>
              </a:spcBef>
            </a:pPr>
            <a:r>
              <a:rPr lang="en-US" altLang="zh-CN" sz="1969" dirty="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2</a:t>
            </a:r>
            <a:endParaRPr lang="zh-CN" altLang="en-US" sz="1969" dirty="0">
              <a:solidFill>
                <a:srgbClr val="838787"/>
              </a:solidFill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30" name="文本框 18"/>
          <p:cNvSpPr txBox="1"/>
          <p:nvPr/>
        </p:nvSpPr>
        <p:spPr>
          <a:xfrm>
            <a:off x="3639647" y="4195215"/>
            <a:ext cx="200376" cy="5931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none" lIns="35719" tIns="35719" rIns="35719" bIns="3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defTabSz="410751">
              <a:spcBef>
                <a:spcPts val="1687"/>
              </a:spcBef>
            </a:pPr>
            <a:r>
              <a:rPr lang="en-US" altLang="zh-CN" sz="1969" dirty="0"/>
              <a:t>3</a:t>
            </a:r>
            <a:endParaRPr lang="zh-CN" altLang="en-US" sz="1969" dirty="0"/>
          </a:p>
        </p:txBody>
      </p:sp>
      <p:sp>
        <p:nvSpPr>
          <p:cNvPr id="32" name="íš1îdè">
            <a:extLst>
              <a:ext uri="{FF2B5EF4-FFF2-40B4-BE49-F238E27FC236}">
                <a16:creationId xmlns:a16="http://schemas.microsoft.com/office/drawing/2014/main" id="{D2E156DD-570F-4712-93C0-D5F0FEABB721}"/>
              </a:ext>
            </a:extLst>
          </p:cNvPr>
          <p:cNvSpPr/>
          <p:nvPr/>
        </p:nvSpPr>
        <p:spPr>
          <a:xfrm flipH="1" flipV="1">
            <a:off x="1558670" y="2650763"/>
            <a:ext cx="1826178" cy="3067095"/>
          </a:xfrm>
          <a:custGeom>
            <a:avLst/>
            <a:gdLst>
              <a:gd name="connsiteX0" fmla="*/ 1832955 w 1832955"/>
              <a:gd name="connsiteY0" fmla="*/ 1875161 h 1875161"/>
              <a:gd name="connsiteX1" fmla="*/ 0 w 1832955"/>
              <a:gd name="connsiteY1" fmla="*/ 1875161 h 1875161"/>
              <a:gd name="connsiteX2" fmla="*/ 999671 w 1832955"/>
              <a:gd name="connsiteY2" fmla="*/ 3843 h 1875161"/>
              <a:gd name="connsiteX3" fmla="*/ 1832955 w 1832955"/>
              <a:gd name="connsiteY3" fmla="*/ 0 h 1875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2955" h="1875161">
                <a:moveTo>
                  <a:pt x="1832955" y="1875161"/>
                </a:moveTo>
                <a:lnTo>
                  <a:pt x="0" y="1875161"/>
                </a:lnTo>
                <a:lnTo>
                  <a:pt x="999671" y="3843"/>
                </a:lnTo>
                <a:lnTo>
                  <a:pt x="1832955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3281" tIns="32906" rIns="63281" bIns="329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6" dirty="0"/>
          </a:p>
        </p:txBody>
      </p:sp>
      <p:sp>
        <p:nvSpPr>
          <p:cNvPr id="35" name="ïṣļíḍè">
            <a:extLst>
              <a:ext uri="{FF2B5EF4-FFF2-40B4-BE49-F238E27FC236}">
                <a16:creationId xmlns:a16="http://schemas.microsoft.com/office/drawing/2014/main" id="{E7736969-9571-42C7-9BFF-36D1AF842A6C}"/>
              </a:ext>
            </a:extLst>
          </p:cNvPr>
          <p:cNvSpPr/>
          <p:nvPr/>
        </p:nvSpPr>
        <p:spPr>
          <a:xfrm>
            <a:off x="8112111" y="2650763"/>
            <a:ext cx="2590543" cy="3067095"/>
          </a:xfrm>
          <a:custGeom>
            <a:avLst/>
            <a:gdLst>
              <a:gd name="connsiteX0" fmla="*/ 4061955 w 4734240"/>
              <a:gd name="connsiteY0" fmla="*/ 0 h 1885442"/>
              <a:gd name="connsiteX1" fmla="*/ 4734240 w 4734240"/>
              <a:gd name="connsiteY1" fmla="*/ 0 h 1885442"/>
              <a:gd name="connsiteX2" fmla="*/ 4734240 w 4734240"/>
              <a:gd name="connsiteY2" fmla="*/ 1875162 h 1885442"/>
              <a:gd name="connsiteX3" fmla="*/ 4061955 w 4734240"/>
              <a:gd name="connsiteY3" fmla="*/ 1875162 h 1885442"/>
              <a:gd name="connsiteX4" fmla="*/ 4061955 w 4734240"/>
              <a:gd name="connsiteY4" fmla="*/ 1885442 h 1885442"/>
              <a:gd name="connsiteX5" fmla="*/ 0 w 4734240"/>
              <a:gd name="connsiteY5" fmla="*/ 1885442 h 1885442"/>
              <a:gd name="connsiteX6" fmla="*/ 999671 w 4734240"/>
              <a:gd name="connsiteY6" fmla="*/ 14124 h 188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4240" h="1885442">
                <a:moveTo>
                  <a:pt x="4061955" y="0"/>
                </a:moveTo>
                <a:lnTo>
                  <a:pt x="4734240" y="0"/>
                </a:lnTo>
                <a:lnTo>
                  <a:pt x="4734240" y="1875162"/>
                </a:lnTo>
                <a:lnTo>
                  <a:pt x="4061955" y="1875162"/>
                </a:lnTo>
                <a:lnTo>
                  <a:pt x="4061955" y="1885442"/>
                </a:lnTo>
                <a:lnTo>
                  <a:pt x="0" y="1885442"/>
                </a:lnTo>
                <a:lnTo>
                  <a:pt x="999671" y="14124"/>
                </a:lnTo>
                <a:close/>
              </a:path>
            </a:pathLst>
          </a:custGeom>
          <a:blipFill>
            <a:blip r:embed="rId3"/>
            <a:srcRect/>
            <a:stretch>
              <a:fillRect t="-33925" b="-33471"/>
            </a:stretch>
          </a:blip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3281" tIns="32906" rIns="63281" bIns="329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6" dirty="0"/>
          </a:p>
        </p:txBody>
      </p:sp>
      <p:sp>
        <p:nvSpPr>
          <p:cNvPr id="37" name="标题 2"/>
          <p:cNvSpPr txBox="1">
            <a:spLocks/>
          </p:cNvSpPr>
          <p:nvPr/>
        </p:nvSpPr>
        <p:spPr>
          <a:xfrm>
            <a:off x="4459853" y="3567988"/>
            <a:ext cx="2082989" cy="50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>
            <a:normAutofit/>
          </a:bodyPr>
          <a:lstStyle>
            <a:lvl1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1pPr>
            <a:lvl2pPr marL="0" marR="0" indent="2286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2pPr>
            <a:lvl3pPr marL="0" marR="0" indent="4572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3pPr>
            <a:lvl4pPr marL="0" marR="0" indent="6858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4pPr>
            <a:lvl5pPr marL="0" marR="0" indent="9144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5pPr>
            <a:lvl6pPr marL="0" marR="0" indent="11430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6pPr>
            <a:lvl7pPr marL="0" marR="0" indent="13716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7pPr>
            <a:lvl8pPr marL="0" marR="0" indent="16002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8pPr>
            <a:lvl9pPr marL="0" marR="0" indent="18288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9pPr>
          </a:lstStyle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3094" dirty="0">
                <a:latin typeface="等线" panose="02010600030101010101" pitchFamily="2" charset="-122"/>
                <a:ea typeface="等线" panose="02010600030101010101" pitchFamily="2" charset="-122"/>
              </a:rPr>
              <a:t>实现思路</a:t>
            </a:r>
          </a:p>
        </p:txBody>
      </p:sp>
      <p:sp>
        <p:nvSpPr>
          <p:cNvPr id="38" name="标题 2"/>
          <p:cNvSpPr txBox="1">
            <a:spLocks/>
          </p:cNvSpPr>
          <p:nvPr/>
        </p:nvSpPr>
        <p:spPr>
          <a:xfrm>
            <a:off x="4216443" y="4373291"/>
            <a:ext cx="2263534" cy="50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>
            <a:normAutofit/>
          </a:bodyPr>
          <a:lstStyle>
            <a:lvl1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1pPr>
            <a:lvl2pPr marL="0" marR="0" indent="2286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2pPr>
            <a:lvl3pPr marL="0" marR="0" indent="4572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3pPr>
            <a:lvl4pPr marL="0" marR="0" indent="6858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4pPr>
            <a:lvl5pPr marL="0" marR="0" indent="9144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5pPr>
            <a:lvl6pPr marL="0" marR="0" indent="11430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6pPr>
            <a:lvl7pPr marL="0" marR="0" indent="13716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7pPr>
            <a:lvl8pPr marL="0" marR="0" indent="16002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8pPr>
            <a:lvl9pPr marL="0" marR="0" indent="18288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9pPr>
          </a:lstStyle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3094" dirty="0">
                <a:latin typeface="等线" panose="02010600030101010101" pitchFamily="2" charset="-122"/>
                <a:ea typeface="等线" panose="02010600030101010101" pitchFamily="2" charset="-122"/>
              </a:rPr>
              <a:t>数据集介绍</a:t>
            </a:r>
          </a:p>
        </p:txBody>
      </p:sp>
      <p:sp>
        <p:nvSpPr>
          <p:cNvPr id="18" name="同心圆 14">
            <a:extLst>
              <a:ext uri="{FF2B5EF4-FFF2-40B4-BE49-F238E27FC236}">
                <a16:creationId xmlns:a16="http://schemas.microsoft.com/office/drawing/2014/main" id="{D44C38A5-E42D-4FAF-8ED6-05911034A3B2}"/>
              </a:ext>
            </a:extLst>
          </p:cNvPr>
          <p:cNvSpPr/>
          <p:nvPr/>
        </p:nvSpPr>
        <p:spPr>
          <a:xfrm>
            <a:off x="3130060" y="5119821"/>
            <a:ext cx="636240" cy="636240"/>
          </a:xfrm>
          <a:prstGeom prst="donut">
            <a:avLst>
              <a:gd name="adj" fmla="val 14960"/>
            </a:avLst>
          </a:prstGeom>
          <a:solidFill>
            <a:srgbClr val="62B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66">
              <a:solidFill>
                <a:schemeClr val="tx1"/>
              </a:solidFill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787A382-3438-4E24-B924-67C3DFFE1961}"/>
              </a:ext>
            </a:extLst>
          </p:cNvPr>
          <p:cNvCxnSpPr/>
          <p:nvPr/>
        </p:nvCxnSpPr>
        <p:spPr bwMode="auto">
          <a:xfrm>
            <a:off x="3493830" y="5766075"/>
            <a:ext cx="3230970" cy="0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文本框 18">
            <a:extLst>
              <a:ext uri="{FF2B5EF4-FFF2-40B4-BE49-F238E27FC236}">
                <a16:creationId xmlns:a16="http://schemas.microsoft.com/office/drawing/2014/main" id="{13169B50-48DC-4BC9-93CF-C085B185CECF}"/>
              </a:ext>
            </a:extLst>
          </p:cNvPr>
          <p:cNvSpPr txBox="1"/>
          <p:nvPr/>
        </p:nvSpPr>
        <p:spPr>
          <a:xfrm>
            <a:off x="3355632" y="5029958"/>
            <a:ext cx="200376" cy="5931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none" lIns="35719" tIns="35719" rIns="35719" bIns="3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defTabSz="410751">
              <a:spcBef>
                <a:spcPts val="1687"/>
              </a:spcBef>
            </a:pPr>
            <a:r>
              <a:rPr lang="en-US" altLang="zh-CN" sz="1969" dirty="0"/>
              <a:t>4</a:t>
            </a:r>
            <a:endParaRPr lang="zh-CN" altLang="en-US" sz="1969" dirty="0"/>
          </a:p>
        </p:txBody>
      </p:sp>
      <p:sp>
        <p:nvSpPr>
          <p:cNvPr id="24" name="标题 2">
            <a:extLst>
              <a:ext uri="{FF2B5EF4-FFF2-40B4-BE49-F238E27FC236}">
                <a16:creationId xmlns:a16="http://schemas.microsoft.com/office/drawing/2014/main" id="{9873386C-0C73-4BC0-87BA-24A9C4287577}"/>
              </a:ext>
            </a:extLst>
          </p:cNvPr>
          <p:cNvSpPr txBox="1">
            <a:spLocks/>
          </p:cNvSpPr>
          <p:nvPr/>
        </p:nvSpPr>
        <p:spPr>
          <a:xfrm>
            <a:off x="3905702" y="5222806"/>
            <a:ext cx="2263534" cy="50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>
            <a:normAutofit/>
          </a:bodyPr>
          <a:lstStyle>
            <a:lvl1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1pPr>
            <a:lvl2pPr marL="0" marR="0" indent="2286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2pPr>
            <a:lvl3pPr marL="0" marR="0" indent="4572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3pPr>
            <a:lvl4pPr marL="0" marR="0" indent="6858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4pPr>
            <a:lvl5pPr marL="0" marR="0" indent="9144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5pPr>
            <a:lvl6pPr marL="0" marR="0" indent="11430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6pPr>
            <a:lvl7pPr marL="0" marR="0" indent="13716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7pPr>
            <a:lvl8pPr marL="0" marR="0" indent="16002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8pPr>
            <a:lvl9pPr marL="0" marR="0" indent="18288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9pPr>
          </a:lstStyle>
          <a:p>
            <a:pPr hangingPunct="1"/>
            <a:r>
              <a:rPr lang="zh-CN" altLang="en-US" sz="3094" dirty="0">
                <a:latin typeface="等线" panose="02010600030101010101" pitchFamily="2" charset="-122"/>
                <a:ea typeface="等线" panose="02010600030101010101" pitchFamily="2" charset="-122"/>
              </a:rPr>
              <a:t>实验情况</a:t>
            </a:r>
          </a:p>
        </p:txBody>
      </p:sp>
    </p:spTree>
    <p:extLst>
      <p:ext uri="{BB962C8B-B14F-4D97-AF65-F5344CB8AC3E}">
        <p14:creationId xmlns:p14="http://schemas.microsoft.com/office/powerpoint/2010/main" val="154843040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2BDCBC1D-C9A0-4163-A47D-90C3CEE64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665839" y="4215247"/>
            <a:ext cx="21016220" cy="367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294" tIns="32147" rIns="64294" bIns="32147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60729" algn="l" defTabSz="64291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703" b="1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Avenir Next Medium"/>
              </a:rPr>
              <a:t>表</a:t>
            </a:r>
            <a:r>
              <a:rPr kumimoji="0" lang="en-US" altLang="zh-CN" sz="703" b="1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Avenir Next Medium"/>
              </a:rPr>
              <a:t>3-1 </a:t>
            </a:r>
            <a:r>
              <a:rPr kumimoji="0" lang="zh-CN" altLang="en-US" sz="703" b="1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Avenir Next Medium"/>
              </a:rPr>
              <a:t>测试数据（</a:t>
            </a:r>
            <a:r>
              <a:rPr kumimoji="0" lang="en-US" altLang="zh-CN" sz="703" b="1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Avenir Next Medium"/>
              </a:rPr>
              <a:t>PSNR/SSIM</a:t>
            </a:r>
            <a:r>
              <a:rPr kumimoji="0" lang="zh-CN" altLang="en-US" sz="703" b="1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Avenir Next Medium"/>
              </a:rPr>
              <a:t>）</a:t>
            </a:r>
            <a:endParaRPr kumimoji="0" lang="zh-CN" altLang="en-US" sz="562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Arial" panose="020B0604020202020204" pitchFamily="34" charset="0"/>
              <a:sym typeface="Avenir Next Medium"/>
            </a:endParaRPr>
          </a:p>
          <a:p>
            <a:pPr marL="0" marR="0" lvl="0" indent="160729" algn="l" defTabSz="64291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66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Arial" panose="020B0604020202020204" pitchFamily="34" charset="0"/>
              <a:sym typeface="Avenir Next Medium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F635DB4-94FF-41FC-8356-B3C304FC7C60}"/>
              </a:ext>
            </a:extLst>
          </p:cNvPr>
          <p:cNvSpPr txBox="1"/>
          <p:nvPr/>
        </p:nvSpPr>
        <p:spPr>
          <a:xfrm>
            <a:off x="389299" y="325476"/>
            <a:ext cx="5089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2C3A4A"/>
                </a:solidFill>
                <a:latin typeface="Noto Sans" panose="020B0502040504020204" pitchFamily="34" charset="0"/>
              </a:rPr>
              <a:t>图神经网络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C3A4A"/>
              </a:solidFill>
              <a:effectLst/>
              <a:uLnTx/>
              <a:uFillTx/>
              <a:latin typeface="Noto Sans" panose="020B0502040504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AC3903-8A1F-4425-A31E-671E3CAE8D3D}"/>
              </a:ext>
            </a:extLst>
          </p:cNvPr>
          <p:cNvSpPr txBox="1"/>
          <p:nvPr/>
        </p:nvSpPr>
        <p:spPr>
          <a:xfrm>
            <a:off x="2022627" y="887010"/>
            <a:ext cx="82895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2C3A4A"/>
                </a:solidFill>
                <a:latin typeface="Noto Sans" panose="020B0502040504020204" pitchFamily="34" charset="0"/>
                <a:ea typeface="等线" panose="02010600030101010101" pitchFamily="2" charset="-122"/>
              </a:rPr>
              <a:t>Dual Graph enhanced Embedding Neural Network for CTR Prediction</a:t>
            </a:r>
            <a:endParaRPr lang="en-US" altLang="zh-CN" b="1" dirty="0">
              <a:solidFill>
                <a:srgbClr val="2C3A4A"/>
              </a:solidFill>
              <a:latin typeface="Noto Sans" panose="020B0502040504020204" pitchFamily="34" charset="0"/>
              <a:ea typeface="等线" panose="02010600030101010101" pitchFamily="2" charset="-122"/>
            </a:endParaRPr>
          </a:p>
          <a:p>
            <a:pPr algn="ctr"/>
            <a:r>
              <a:rPr lang="en-US" altLang="zh-CN" b="1" dirty="0">
                <a:solidFill>
                  <a:srgbClr val="2C3A4A"/>
                </a:solidFill>
                <a:latin typeface="Noto Sans" panose="020B0502040504020204" pitchFamily="34" charset="0"/>
                <a:ea typeface="等线" panose="02010600030101010101" pitchFamily="2" charset="-122"/>
              </a:rPr>
              <a:t>KDD 2021</a:t>
            </a:r>
            <a:endParaRPr lang="zh-CN" altLang="en-US" b="1" dirty="0">
              <a:solidFill>
                <a:srgbClr val="2C3A4A"/>
              </a:solidFill>
              <a:latin typeface="Noto Sans" panose="020B0502040504020204" pitchFamily="34" charset="0"/>
              <a:ea typeface="等线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A4A803-9F0E-4086-A0DD-7E24BEA8D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51" y="2151465"/>
            <a:ext cx="118776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226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8F635DB4-94FF-41FC-8356-B3C304FC7C60}"/>
              </a:ext>
            </a:extLst>
          </p:cNvPr>
          <p:cNvSpPr txBox="1"/>
          <p:nvPr/>
        </p:nvSpPr>
        <p:spPr>
          <a:xfrm>
            <a:off x="389299" y="325476"/>
            <a:ext cx="5089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2C3A4A"/>
                </a:solidFill>
                <a:latin typeface="Noto Sans" panose="020B0502040504020204" pitchFamily="34" charset="0"/>
              </a:rPr>
              <a:t>图神经网络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C3A4A"/>
              </a:solidFill>
              <a:effectLst/>
              <a:uLnTx/>
              <a:uFillTx/>
              <a:latin typeface="Noto Sans" panose="020B0502040504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A3E85E-C75F-494C-B26B-1E1084D35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562" y="1243012"/>
            <a:ext cx="62388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72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1E6C33-B911-48C7-B291-CA0940704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这篇文章是第一篇将图神经网络用于</a:t>
            </a:r>
            <a:r>
              <a:rPr lang="en-US" altLang="zh-CN" dirty="0"/>
              <a:t>CTR</a:t>
            </a:r>
            <a:r>
              <a:rPr lang="zh-CN" altLang="en-US" dirty="0"/>
              <a:t>预估中的论文，提出了一个框架，明确了用图来做是行的通的，在多个数据集上得到了很大提升。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我们可以引入图神经网络来做特征工程，并且使用</a:t>
            </a:r>
            <a:r>
              <a:rPr lang="zh-CN" altLang="en-US" dirty="0">
                <a:solidFill>
                  <a:srgbClr val="00B0F0"/>
                </a:solidFill>
              </a:rPr>
              <a:t>锚点</a:t>
            </a:r>
            <a:r>
              <a:rPr lang="zh-CN" altLang="en-US" dirty="0"/>
              <a:t>的概念来处理缺失值，引入一些具体图神经网络的方法，比如在因子上加入</a:t>
            </a:r>
            <a:r>
              <a:rPr lang="zh-CN" altLang="en-US" dirty="0">
                <a:solidFill>
                  <a:srgbClr val="00B0F0"/>
                </a:solidFill>
              </a:rPr>
              <a:t>正交</a:t>
            </a:r>
            <a:r>
              <a:rPr lang="en-US" altLang="zh-CN" dirty="0">
                <a:solidFill>
                  <a:srgbClr val="00B0F0"/>
                </a:solidFill>
              </a:rPr>
              <a:t>loss</a:t>
            </a:r>
            <a:r>
              <a:rPr lang="zh-CN" altLang="en-US" dirty="0"/>
              <a:t>，增加</a:t>
            </a:r>
            <a:r>
              <a:rPr lang="zh-CN" altLang="en-US" dirty="0">
                <a:solidFill>
                  <a:srgbClr val="00B0F0"/>
                </a:solidFill>
              </a:rPr>
              <a:t>稀疏门控</a:t>
            </a:r>
            <a:r>
              <a:rPr lang="zh-CN" altLang="en-US" dirty="0"/>
              <a:t>，更好的</a:t>
            </a:r>
            <a:r>
              <a:rPr lang="zh-CN" altLang="en-US" dirty="0">
                <a:solidFill>
                  <a:srgbClr val="00B0F0"/>
                </a:solidFill>
              </a:rPr>
              <a:t>聚合交互方式</a:t>
            </a:r>
            <a:r>
              <a:rPr lang="zh-CN" altLang="en-US" dirty="0"/>
              <a:t>等。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FD6140-5E2B-4C06-9273-73890FD1071F}"/>
              </a:ext>
            </a:extLst>
          </p:cNvPr>
          <p:cNvSpPr txBox="1"/>
          <p:nvPr/>
        </p:nvSpPr>
        <p:spPr>
          <a:xfrm>
            <a:off x="389299" y="325476"/>
            <a:ext cx="5089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2C3A4A"/>
                </a:solidFill>
                <a:latin typeface="Noto Sans" panose="020B0502040504020204" pitchFamily="34" charset="0"/>
              </a:rPr>
              <a:t>图神经网络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C3A4A"/>
              </a:solidFill>
              <a:effectLst/>
              <a:uLnTx/>
              <a:uFillTx/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782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21E439C-1CEF-4E42-A50B-176DFC376A92}"/>
              </a:ext>
            </a:extLst>
          </p:cNvPr>
          <p:cNvSpPr txBox="1"/>
          <p:nvPr/>
        </p:nvSpPr>
        <p:spPr>
          <a:xfrm>
            <a:off x="742848" y="1797820"/>
            <a:ext cx="1072481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、采用多中心的方式，选择合适的辅助任务来划分数据域，利用相似域聚合习得代表不同个性的特色模型。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、利用不同的特色模型，二阶段训练一个聚合器而不是直接参数相加的方式，来进行知识的迁移、聚合。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、对国家内部特色进行细分，挖掘用户的多兴趣点。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、用图神经网络来挖掘用户和物品之间的复杂关系，利用锚点来填补缺失值，增加正交</a:t>
            </a:r>
            <a:r>
              <a:rPr lang="en-US" altLang="zh-CN" dirty="0"/>
              <a:t>loss</a:t>
            </a:r>
            <a:r>
              <a:rPr lang="zh-CN" altLang="en-US" dirty="0"/>
              <a:t>、稀疏门控等，以更好的构建特征。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0E8363-FF45-4EEE-BD34-5226C87C59DA}"/>
              </a:ext>
            </a:extLst>
          </p:cNvPr>
          <p:cNvSpPr txBox="1"/>
          <p:nvPr/>
        </p:nvSpPr>
        <p:spPr>
          <a:xfrm>
            <a:off x="979225" y="475918"/>
            <a:ext cx="9836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2C3A4A"/>
                </a:solidFill>
                <a:latin typeface="Noto Sans" panose="020B0502040504020204" pitchFamily="34" charset="0"/>
              </a:rPr>
              <a:t>summary</a:t>
            </a:r>
            <a:endParaRPr lang="zh-CN" altLang="en-US" b="1" dirty="0">
              <a:solidFill>
                <a:srgbClr val="2C3A4A"/>
              </a:solidFill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35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171160A-0F66-4475-9A73-E946F3B8432B}"/>
              </a:ext>
            </a:extLst>
          </p:cNvPr>
          <p:cNvSpPr txBox="1"/>
          <p:nvPr/>
        </p:nvSpPr>
        <p:spPr>
          <a:xfrm>
            <a:off x="2838270" y="3105834"/>
            <a:ext cx="65154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C3A4A"/>
                </a:solidFill>
                <a:effectLst/>
                <a:uLnTx/>
                <a:uFillTx/>
                <a:latin typeface="Noto Sans" panose="020B0502040504020204" pitchFamily="34" charset="0"/>
                <a:ea typeface="等线" panose="02010600030101010101" pitchFamily="2" charset="-122"/>
                <a:cs typeface="+mn-cs"/>
              </a:rPr>
              <a:t>数据集：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2C3A4A"/>
                </a:solidFill>
                <a:effectLst/>
                <a:uLnTx/>
                <a:uFillTx/>
                <a:latin typeface="Noto Sans" panose="020B0502040504020204" pitchFamily="34" charset="0"/>
                <a:ea typeface="等线" panose="02010600030101010101" pitchFamily="2" charset="-122"/>
                <a:cs typeface="+mn-cs"/>
              </a:rPr>
              <a:t>Ali-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2C3A4A"/>
                </a:solidFill>
                <a:effectLst/>
                <a:uLnTx/>
                <a:uFillTx/>
                <a:latin typeface="Noto Sans" panose="020B0502040504020204" pitchFamily="34" charset="0"/>
                <a:ea typeface="等线" panose="02010600030101010101" pitchFamily="2" charset="-122"/>
                <a:cs typeface="+mn-cs"/>
              </a:rPr>
              <a:t>ccp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C3A4A"/>
                </a:solidFill>
                <a:effectLst/>
                <a:uLnTx/>
                <a:uFillTx/>
                <a:latin typeface="Noto Sans" panose="020B0502040504020204" pitchFamily="34" charset="0"/>
                <a:ea typeface="等线" panose="02010600030101010101" pitchFamily="2" charset="-122"/>
                <a:cs typeface="+mn-cs"/>
              </a:rPr>
              <a:t>，</a:t>
            </a:r>
            <a:r>
              <a:rPr lang="en-US" altLang="zh-CN" b="1" dirty="0">
                <a:solidFill>
                  <a:srgbClr val="2C3A4A"/>
                </a:solidFill>
                <a:latin typeface="Noto Sans" panose="020B0502040504020204" pitchFamily="34" charset="0"/>
              </a:rPr>
              <a:t>AliExpress Searching System Dataset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2C3A4A"/>
                </a:solidFill>
                <a:effectLst/>
                <a:uLnTx/>
                <a:uFillTx/>
                <a:latin typeface="Noto Sans" panose="020B0502040504020204" pitchFamily="34" charset="0"/>
                <a:ea typeface="等线" panose="02010600030101010101" pitchFamily="2" charset="-122"/>
                <a:cs typeface="+mn-cs"/>
              </a:rPr>
              <a:t> 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C3A4A"/>
              </a:solidFill>
              <a:effectLst/>
              <a:uLnTx/>
              <a:uFillTx/>
              <a:latin typeface="Noto Sans" panose="020B0502040504020204" pitchFamily="34" charset="0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005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8F635DB4-94FF-41FC-8356-B3C304FC7C60}"/>
              </a:ext>
            </a:extLst>
          </p:cNvPr>
          <p:cNvSpPr txBox="1"/>
          <p:nvPr/>
        </p:nvSpPr>
        <p:spPr>
          <a:xfrm>
            <a:off x="389299" y="325476"/>
            <a:ext cx="5089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2C3A4A"/>
                </a:solidFill>
                <a:latin typeface="Noto Sans" panose="020B0502040504020204" pitchFamily="34" charset="0"/>
              </a:rPr>
              <a:t>Ali-CCP Dataset</a:t>
            </a:r>
            <a:endParaRPr lang="zh-CN" altLang="en-US" b="1" dirty="0">
              <a:solidFill>
                <a:srgbClr val="2C3A4A"/>
              </a:solidFill>
              <a:latin typeface="Noto Sans" panose="020B0502040504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367E882-DCCC-4183-97D1-BFBDB0679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326389"/>
              </p:ext>
            </p:extLst>
          </p:nvPr>
        </p:nvGraphicFramePr>
        <p:xfrm>
          <a:off x="1646357" y="1700124"/>
          <a:ext cx="8747122" cy="4162425"/>
        </p:xfrm>
        <a:graphic>
          <a:graphicData uri="http://schemas.openxmlformats.org/drawingml/2006/table">
            <a:tbl>
              <a:tblPr/>
              <a:tblGrid>
                <a:gridCol w="190500">
                  <a:extLst>
                    <a:ext uri="{9D8B030D-6E8A-4147-A177-3AD203B41FA5}">
                      <a16:colId xmlns:a16="http://schemas.microsoft.com/office/drawing/2014/main" val="82415354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128440835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3965064501"/>
                    </a:ext>
                  </a:extLst>
                </a:gridCol>
                <a:gridCol w="629816">
                  <a:extLst>
                    <a:ext uri="{9D8B030D-6E8A-4147-A177-3AD203B41FA5}">
                      <a16:colId xmlns:a16="http://schemas.microsoft.com/office/drawing/2014/main" val="2098570401"/>
                    </a:ext>
                  </a:extLst>
                </a:gridCol>
                <a:gridCol w="1280308">
                  <a:extLst>
                    <a:ext uri="{9D8B030D-6E8A-4147-A177-3AD203B41FA5}">
                      <a16:colId xmlns:a16="http://schemas.microsoft.com/office/drawing/2014/main" val="1224269600"/>
                    </a:ext>
                  </a:extLst>
                </a:gridCol>
                <a:gridCol w="1280308">
                  <a:extLst>
                    <a:ext uri="{9D8B030D-6E8A-4147-A177-3AD203B41FA5}">
                      <a16:colId xmlns:a16="http://schemas.microsoft.com/office/drawing/2014/main" val="3618232695"/>
                    </a:ext>
                  </a:extLst>
                </a:gridCol>
                <a:gridCol w="1280308">
                  <a:extLst>
                    <a:ext uri="{9D8B030D-6E8A-4147-A177-3AD203B41FA5}">
                      <a16:colId xmlns:a16="http://schemas.microsoft.com/office/drawing/2014/main" val="59699267"/>
                    </a:ext>
                  </a:extLst>
                </a:gridCol>
                <a:gridCol w="1080916">
                  <a:extLst>
                    <a:ext uri="{9D8B030D-6E8A-4147-A177-3AD203B41FA5}">
                      <a16:colId xmlns:a16="http://schemas.microsoft.com/office/drawing/2014/main" val="3232526783"/>
                    </a:ext>
                  </a:extLst>
                </a:gridCol>
                <a:gridCol w="1080916">
                  <a:extLst>
                    <a:ext uri="{9D8B030D-6E8A-4147-A177-3AD203B41FA5}">
                      <a16:colId xmlns:a16="http://schemas.microsoft.com/office/drawing/2014/main" val="103612902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数据统计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total:38070370)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13819329(36.2%)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10926145(28.7%)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6002562(15.7%)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2638815(6.9%)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6002562(15.7%)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49209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属性名称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属性编号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未知地区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地区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地区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地区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地区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4955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点击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click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3.905%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3.939%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4.800%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3.936%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4.800%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71417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购买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purchase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0.021%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0.020%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0.020%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0.023%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0.020%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53135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缺失比例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缺失比例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缺失比例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缺失比例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缺失比例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0173605"/>
                  </a:ext>
                </a:extLst>
              </a:tr>
              <a:tr h="180975">
                <a:tc rowSpan="9"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户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属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性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1.073%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0.782%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0.685%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0.880%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0.736%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749112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用户的一种分类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ID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35.778%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619835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pPr algn="l" fontAlgn="b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用户的一种分类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35.778%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419265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pPr algn="l" fontAlgn="b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用户性别分类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35.778%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0715433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pPr algn="l" fontAlgn="b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用户年龄分类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35.778%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5593114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pPr algn="l" fontAlgn="b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用户消费水平分类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82.126%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45.406%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45.064%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45.312%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43.466%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838446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用户消费水平分类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II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35.778%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5027888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用户是否就业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35.778%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787949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pPr algn="l" fontAlgn="b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用户地理信息分类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6869763"/>
                  </a:ext>
                </a:extLst>
              </a:tr>
              <a:tr h="180975">
                <a:tc rowSpan="4"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商品属性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商品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15.735%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17.338%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16.110%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18.731%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15.376%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081525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pPr algn="l" fontAlgn="b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商品所属类目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0.020%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0.016%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0.014%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0.020%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0.019%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229223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pPr algn="l" fontAlgn="b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商品所属店铺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3.180%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3.015%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2.911%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3.269%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2.983%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656880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商品的品牌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29.903%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29.339%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30.008%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28.816%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30.698%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130040"/>
                  </a:ext>
                </a:extLst>
              </a:tr>
              <a:tr h="180975">
                <a:tc rowSpan="4"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组合特征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109_14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和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206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域的组合特征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32.240%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29.265%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28.468%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31.846%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29.140%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293028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110_14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和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207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域的组合特征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81.662%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78.960%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79.267%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79.371%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80.264%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9923533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127_14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和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216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域的组合特征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79.809%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77.074%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77.735%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77.161%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79.114%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556429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150_14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和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210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域的组合特征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58.954%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60.243%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58.106%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63.271%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57.621%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40546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业务场景信息的一种分类表示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950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0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2BDCBC1D-C9A0-4163-A47D-90C3CEE64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665839" y="4215247"/>
            <a:ext cx="21016220" cy="367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294" tIns="32147" rIns="64294" bIns="32147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160729" defTabSz="642915" hangingPunct="0"/>
            <a:r>
              <a:rPr lang="zh-CN" altLang="zh-CN" sz="703" b="1" kern="0">
                <a:solidFill>
                  <a:srgbClr val="838787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Avenir Next Medium"/>
              </a:rPr>
              <a:t>表</a:t>
            </a:r>
            <a:r>
              <a:rPr lang="en-US" altLang="zh-CN" sz="703" b="1" kern="0">
                <a:solidFill>
                  <a:srgbClr val="838787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Avenir Next Medium"/>
              </a:rPr>
              <a:t>3-1 </a:t>
            </a:r>
            <a:r>
              <a:rPr lang="zh-CN" altLang="en-US" sz="703" b="1" kern="0">
                <a:solidFill>
                  <a:srgbClr val="838787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Avenir Next Medium"/>
              </a:rPr>
              <a:t>测试数据（</a:t>
            </a:r>
            <a:r>
              <a:rPr lang="en-US" altLang="zh-CN" sz="703" b="1" kern="0">
                <a:solidFill>
                  <a:srgbClr val="838787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Avenir Next Medium"/>
              </a:rPr>
              <a:t>PSNR/SSIM</a:t>
            </a:r>
            <a:r>
              <a:rPr lang="zh-CN" altLang="en-US" sz="703" b="1" kern="0">
                <a:solidFill>
                  <a:srgbClr val="838787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Avenir Next Medium"/>
              </a:rPr>
              <a:t>）</a:t>
            </a:r>
            <a:endParaRPr lang="zh-CN" altLang="en-US" sz="562" kern="0">
              <a:solidFill>
                <a:srgbClr val="838787"/>
              </a:solidFill>
              <a:sym typeface="Avenir Next Medium"/>
            </a:endParaRPr>
          </a:p>
          <a:p>
            <a:pPr indent="160729" defTabSz="642915" hangingPunct="0"/>
            <a:endParaRPr lang="zh-CN" altLang="en-US" sz="1266" kern="0">
              <a:solidFill>
                <a:srgbClr val="838787"/>
              </a:solidFill>
              <a:sym typeface="Avenir Next Medium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8B28B55-9DDA-4756-AE43-F2FABFCFC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112" y="1052062"/>
            <a:ext cx="4878448" cy="214269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174C0AC-F645-4B83-B017-FC2A229B5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113136"/>
            <a:ext cx="7159608" cy="410582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1CAA979-6CE3-4A0C-A68D-AFD6D0CE01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112" y="3935072"/>
            <a:ext cx="4791075" cy="3905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77A24DC-EE61-4FC4-8C49-B8E12BADF7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9112" y="5323456"/>
            <a:ext cx="4810125" cy="3429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9316118-7298-4079-B9D6-C99CD0295E35}"/>
              </a:ext>
            </a:extLst>
          </p:cNvPr>
          <p:cNvSpPr txBox="1"/>
          <p:nvPr/>
        </p:nvSpPr>
        <p:spPr>
          <a:xfrm>
            <a:off x="7199684" y="3606553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HMoE</a:t>
            </a:r>
            <a:r>
              <a:rPr lang="en-US" altLang="zh-CN" sz="1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NL</a:t>
            </a:r>
            <a:endParaRPr lang="zh-CN" altLang="en-US" sz="1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F574BE8-1870-476A-A1CE-372476635A27}"/>
              </a:ext>
            </a:extLst>
          </p:cNvPr>
          <p:cNvSpPr txBox="1"/>
          <p:nvPr/>
        </p:nvSpPr>
        <p:spPr>
          <a:xfrm>
            <a:off x="7159609" y="4954124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MMoE</a:t>
            </a:r>
            <a:r>
              <a:rPr lang="en-US" altLang="zh-CN" sz="1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NL</a:t>
            </a:r>
            <a:endParaRPr lang="zh-CN" altLang="en-US" sz="1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4A80512-11F3-4263-A1B1-647000CFAB69}"/>
              </a:ext>
            </a:extLst>
          </p:cNvPr>
          <p:cNvSpPr txBox="1"/>
          <p:nvPr/>
        </p:nvSpPr>
        <p:spPr>
          <a:xfrm>
            <a:off x="362139" y="325476"/>
            <a:ext cx="5116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2C3A4A"/>
                </a:solidFill>
                <a:latin typeface="Noto Sans" panose="020B0502040504020204" pitchFamily="34" charset="0"/>
              </a:rPr>
              <a:t>AliExpress Searching System Dataset</a:t>
            </a:r>
          </a:p>
        </p:txBody>
      </p:sp>
    </p:spTree>
    <p:extLst>
      <p:ext uri="{BB962C8B-B14F-4D97-AF65-F5344CB8AC3E}">
        <p14:creationId xmlns:p14="http://schemas.microsoft.com/office/powerpoint/2010/main" val="1751784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4441577-866B-419C-89C2-505B12B8A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890719"/>
              </p:ext>
            </p:extLst>
          </p:nvPr>
        </p:nvGraphicFramePr>
        <p:xfrm>
          <a:off x="761203" y="1440444"/>
          <a:ext cx="7506934" cy="49362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10634">
                  <a:extLst>
                    <a:ext uri="{9D8B030D-6E8A-4147-A177-3AD203B41FA5}">
                      <a16:colId xmlns:a16="http://schemas.microsoft.com/office/drawing/2014/main" val="1038629467"/>
                    </a:ext>
                  </a:extLst>
                </a:gridCol>
                <a:gridCol w="899075">
                  <a:extLst>
                    <a:ext uri="{9D8B030D-6E8A-4147-A177-3AD203B41FA5}">
                      <a16:colId xmlns:a16="http://schemas.microsoft.com/office/drawing/2014/main" val="1692424595"/>
                    </a:ext>
                  </a:extLst>
                </a:gridCol>
                <a:gridCol w="899075">
                  <a:extLst>
                    <a:ext uri="{9D8B030D-6E8A-4147-A177-3AD203B41FA5}">
                      <a16:colId xmlns:a16="http://schemas.microsoft.com/office/drawing/2014/main" val="1611388963"/>
                    </a:ext>
                  </a:extLst>
                </a:gridCol>
                <a:gridCol w="899075">
                  <a:extLst>
                    <a:ext uri="{9D8B030D-6E8A-4147-A177-3AD203B41FA5}">
                      <a16:colId xmlns:a16="http://schemas.microsoft.com/office/drawing/2014/main" val="2789079249"/>
                    </a:ext>
                  </a:extLst>
                </a:gridCol>
                <a:gridCol w="899075">
                  <a:extLst>
                    <a:ext uri="{9D8B030D-6E8A-4147-A177-3AD203B41FA5}">
                      <a16:colId xmlns:a16="http://schemas.microsoft.com/office/drawing/2014/main" val="749000150"/>
                    </a:ext>
                  </a:extLst>
                </a:gridCol>
              </a:tblGrid>
              <a:tr h="3092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HMoE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652" marR="12652" marT="126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main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16" marR="7516" marT="75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Fed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16" marR="7516" marT="75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44293221"/>
                  </a:ext>
                </a:extLst>
              </a:tr>
              <a:tr h="48875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652" marR="12652" marT="126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ctr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652" marR="12652" marT="126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cvr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652" marR="12652" marT="126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ctr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652" marR="12652" marT="126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cvr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652" marR="12652" marT="1265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3761294"/>
                  </a:ext>
                </a:extLst>
              </a:tr>
              <a:tr h="3092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paper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652" marR="12652" marT="126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61.96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652" marR="12652" marT="126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zh-CN" altLang="en-US" sz="16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652" marR="12652" marT="126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652" marR="12652" marT="126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652" marR="12652" marT="1265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9728301"/>
                  </a:ext>
                </a:extLst>
              </a:tr>
              <a:tr h="30927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复现</a:t>
                      </a:r>
                      <a:r>
                        <a:rPr lang="en-US" altLang="zh-C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HMoE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652" marR="12652" marT="126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61.81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652" marR="12652" marT="126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63.41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652" marR="12652" marT="12652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59.45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652" marR="12652" marT="126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59.44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652" marR="12652" marT="1265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5373552"/>
                  </a:ext>
                </a:extLst>
              </a:tr>
              <a:tr h="30927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分别只使用本地数据训练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652" marR="12652" marT="126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</a:p>
                  </a:txBody>
                  <a:tcPr marL="12652" marR="12652" marT="126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</a:p>
                  </a:txBody>
                  <a:tcPr marL="12652" marR="12652" marT="12652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59.18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652" marR="12652" marT="126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58.47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652" marR="12652" marT="1265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0627922"/>
                  </a:ext>
                </a:extLst>
              </a:tr>
              <a:tr h="71993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分裂学习</a:t>
                      </a:r>
                      <a:endParaRPr lang="en-US" altLang="zh-CN" sz="1600" u="none" strike="noStrike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本地</a:t>
                      </a:r>
                      <a:r>
                        <a:rPr lang="en-US" altLang="zh-CN" sz="16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embedding+</a:t>
                      </a:r>
                      <a:r>
                        <a:rPr lang="zh-CN" altLang="en-US" sz="16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全局预测层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652" marR="12652" marT="126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</a:p>
                  </a:txBody>
                  <a:tcPr marL="12652" marR="12652" marT="126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</a:p>
                  </a:txBody>
                  <a:tcPr marL="12652" marR="12652" marT="12652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solidFill>
                            <a:srgbClr val="C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61.51</a:t>
                      </a:r>
                      <a:endParaRPr lang="en-US" altLang="zh-CN" sz="1600" b="1" i="0" u="none" strike="noStrike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652" marR="12652" marT="126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solidFill>
                            <a:srgbClr val="C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61.76</a:t>
                      </a:r>
                      <a:endParaRPr lang="en-US" altLang="zh-CN" sz="1600" b="1" i="0" u="none" strike="noStrike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652" marR="12652" marT="1265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7170329"/>
                  </a:ext>
                </a:extLst>
              </a:tr>
              <a:tr h="48875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分因子</a:t>
                      </a:r>
                      <a:r>
                        <a:rPr lang="en-US" altLang="zh-CN" sz="16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+MLP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652" marR="12652" marT="126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61.81</a:t>
                      </a:r>
                    </a:p>
                  </a:txBody>
                  <a:tcPr marL="12652" marR="12652" marT="126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64.62</a:t>
                      </a:r>
                    </a:p>
                  </a:txBody>
                  <a:tcPr marL="12652" marR="12652" marT="126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61.45</a:t>
                      </a:r>
                    </a:p>
                  </a:txBody>
                  <a:tcPr marL="12652" marR="12652" marT="126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59.66</a:t>
                      </a:r>
                    </a:p>
                  </a:txBody>
                  <a:tcPr marL="12652" marR="12652" marT="1265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0363565"/>
                  </a:ext>
                </a:extLst>
              </a:tr>
              <a:tr h="48875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分因子</a:t>
                      </a:r>
                      <a:r>
                        <a:rPr lang="en-US" altLang="zh-CN" sz="16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+attention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652" marR="12652" marT="126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solidFill>
                            <a:srgbClr val="C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61.92</a:t>
                      </a:r>
                      <a:endParaRPr lang="en-US" altLang="zh-CN" sz="1600" b="1" i="0" u="none" strike="noStrike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652" marR="12652" marT="126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64.08</a:t>
                      </a:r>
                    </a:p>
                  </a:txBody>
                  <a:tcPr marL="12652" marR="12652" marT="126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61.26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652" marR="12652" marT="126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59.38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652" marR="12652" marT="1265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62727533"/>
                  </a:ext>
                </a:extLst>
              </a:tr>
              <a:tr h="51119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分因子</a:t>
                      </a:r>
                      <a:r>
                        <a:rPr lang="en-US" altLang="zh-CN" sz="16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</a:t>
                      </a:r>
                      <a:r>
                        <a:rPr lang="zh-CN" altLang="en-US" sz="16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正交</a:t>
                      </a:r>
                      <a:r>
                        <a:rPr lang="en-US" altLang="zh-CN" sz="1600" u="none" strike="noStrike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loss+MLP</a:t>
                      </a:r>
                      <a:endParaRPr lang="en-US" altLang="zh-CN" sz="1600" u="none" strike="noStrike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652" marR="12652" marT="126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61.69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652" marR="12652" marT="126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57.21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12652" marR="12652" marT="126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59.64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12652" marR="12652" marT="126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54.11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12652" marR="12652" marT="1265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52852186"/>
                  </a:ext>
                </a:extLst>
              </a:tr>
              <a:tr h="48875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分因子</a:t>
                      </a:r>
                      <a:r>
                        <a:rPr lang="en-US" altLang="zh-CN" sz="16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</a:t>
                      </a:r>
                      <a:r>
                        <a:rPr lang="zh-CN" altLang="en-US" sz="16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正交</a:t>
                      </a:r>
                      <a:r>
                        <a:rPr lang="en-US" altLang="zh-CN" sz="1600" u="none" strike="noStrike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loss+attention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652" marR="12652" marT="126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60.61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652" marR="12652" marT="126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55.33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652" marR="12652" marT="126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59.82</a:t>
                      </a:r>
                    </a:p>
                  </a:txBody>
                  <a:tcPr marL="12652" marR="12652" marT="126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53.74</a:t>
                      </a:r>
                    </a:p>
                  </a:txBody>
                  <a:tcPr marL="12652" marR="12652" marT="1265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43459459"/>
                  </a:ext>
                </a:extLst>
              </a:tr>
              <a:tr h="48875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分因子</a:t>
                      </a:r>
                      <a:r>
                        <a:rPr lang="en-US" altLang="zh-CN" sz="16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</a:t>
                      </a:r>
                      <a:r>
                        <a:rPr lang="zh-CN" altLang="en-US" sz="16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稀疏门控</a:t>
                      </a:r>
                      <a:r>
                        <a:rPr lang="en-US" altLang="zh-CN" sz="16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+attention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652" marR="12652" marT="126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61.78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652" marR="12652" marT="126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58.84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652" marR="12652" marT="1265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59.03</a:t>
                      </a:r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652" marR="12652" marT="126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56.01</a:t>
                      </a:r>
                      <a:r>
                        <a:rPr lang="zh-CN" altLang="en-US" sz="1600" u="none" strike="noStrike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652" marR="12652" marT="1265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83832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1A594AA-DE5A-456A-A77D-13FF313CB295}"/>
                  </a:ext>
                </a:extLst>
              </p:cNvPr>
              <p:cNvSpPr txBox="1"/>
              <p:nvPr/>
            </p:nvSpPr>
            <p:spPr>
              <a:xfrm>
                <a:off x="9261562" y="5707776"/>
                <a:ext cx="2253822" cy="6659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稀疏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loss: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zh-CN" altLang="en-US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zh-CN" altLang="en-US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zh-CN" altLang="en-US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−8</m:t>
                        </m:r>
                      </m:den>
                    </m:f>
                  </m:oMath>
                </a14:m>
                <a:endParaRPr lang="en-US" altLang="zh-CN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zh-CN" altLang="en-US" sz="1600" dirty="0">
                    <a:solidFill>
                      <a:schemeClr val="bg1"/>
                    </a:solidFill>
                  </a:rPr>
                  <a:t>使得权重尽可能趋于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0</a:t>
                </a:r>
                <a:r>
                  <a:rPr lang="zh-CN" altLang="en-US" sz="1600" dirty="0">
                    <a:solidFill>
                      <a:schemeClr val="bg1"/>
                    </a:solidFill>
                  </a:rPr>
                  <a:t>和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1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1A594AA-DE5A-456A-A77D-13FF313CB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562" y="5707776"/>
                <a:ext cx="2253822" cy="665952"/>
              </a:xfrm>
              <a:prstGeom prst="rect">
                <a:avLst/>
              </a:prstGeom>
              <a:blipFill>
                <a:blip r:embed="rId3"/>
                <a:stretch>
                  <a:fillRect l="-5405" r="-3514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ACD1178-FE3C-45E8-99C5-AE48441EC589}"/>
                  </a:ext>
                </a:extLst>
              </p:cNvPr>
              <p:cNvSpPr txBox="1"/>
              <p:nvPr/>
            </p:nvSpPr>
            <p:spPr>
              <a:xfrm>
                <a:off x="9130563" y="4941749"/>
                <a:ext cx="2226572" cy="495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6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正交</m:t>
                          </m:r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loss</m:t>
                          </m:r>
                          <m:r>
                            <a:rPr lang="en-US" altLang="zh-CN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1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zh-CN" alt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6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sz="16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1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1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  <m:sub>
                          <m:r>
                            <a:rPr lang="zh-CN" alt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1600" dirty="0">
                  <a:solidFill>
                    <a:schemeClr val="bg1"/>
                  </a:solidFill>
                </a:endParaRPr>
              </a:p>
              <a:p>
                <a:r>
                  <a:rPr lang="zh-CN" altLang="en-US" sz="1600" dirty="0">
                    <a:solidFill>
                      <a:schemeClr val="bg1"/>
                    </a:solidFill>
                  </a:rPr>
                  <a:t>  使得因子尽可能正交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ACD1178-FE3C-45E8-99C5-AE48441EC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563" y="4941749"/>
                <a:ext cx="2226572" cy="495777"/>
              </a:xfrm>
              <a:prstGeom prst="rect">
                <a:avLst/>
              </a:prstGeom>
              <a:blipFill>
                <a:blip r:embed="rId4"/>
                <a:stretch>
                  <a:fillRect l="-1096" t="-3704" b="-20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53EEE070-382B-45B4-8A41-9D7679CC298C}"/>
              </a:ext>
            </a:extLst>
          </p:cNvPr>
          <p:cNvGrpSpPr/>
          <p:nvPr/>
        </p:nvGrpSpPr>
        <p:grpSpPr>
          <a:xfrm>
            <a:off x="9333102" y="4131000"/>
            <a:ext cx="576076" cy="540499"/>
            <a:chOff x="10062409" y="3222689"/>
            <a:chExt cx="576076" cy="540499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F911455-2829-4E2E-B2AC-20F8947DCC24}"/>
                </a:ext>
              </a:extLst>
            </p:cNvPr>
            <p:cNvSpPr/>
            <p:nvPr/>
          </p:nvSpPr>
          <p:spPr>
            <a:xfrm>
              <a:off x="10536504" y="3222689"/>
              <a:ext cx="101981" cy="101981"/>
            </a:xfrm>
            <a:prstGeom prst="ellipse">
              <a:avLst/>
            </a:prstGeom>
            <a:solidFill>
              <a:srgbClr val="70AD47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3A6305B5-6DD0-4C77-BA77-96DEA218DFF7}"/>
                </a:ext>
              </a:extLst>
            </p:cNvPr>
            <p:cNvSpPr/>
            <p:nvPr/>
          </p:nvSpPr>
          <p:spPr>
            <a:xfrm>
              <a:off x="10536504" y="3441948"/>
              <a:ext cx="101981" cy="101981"/>
            </a:xfrm>
            <a:prstGeom prst="ellipse">
              <a:avLst/>
            </a:prstGeom>
            <a:solidFill>
              <a:srgbClr val="70AD47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0D3FA38-9F7A-42CA-BCC3-395116818A93}"/>
                </a:ext>
              </a:extLst>
            </p:cNvPr>
            <p:cNvSpPr/>
            <p:nvPr/>
          </p:nvSpPr>
          <p:spPr>
            <a:xfrm>
              <a:off x="10536504" y="3661207"/>
              <a:ext cx="101981" cy="101981"/>
            </a:xfrm>
            <a:prstGeom prst="ellipse">
              <a:avLst/>
            </a:prstGeom>
            <a:solidFill>
              <a:srgbClr val="70AD47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D1A73C8-45EF-4504-A0A2-BC95599494A3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10245858" y="3273679"/>
              <a:ext cx="290646" cy="21925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B043DC8-F01D-4046-BEDF-46CF42833AF8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10245858" y="3492939"/>
              <a:ext cx="290646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BC98788-7F5B-464D-8766-22F558A3E32E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10245858" y="3492938"/>
              <a:ext cx="290646" cy="21925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C59292A1-78A6-4CB8-848A-F26313BD1D86}"/>
                </a:ext>
              </a:extLst>
            </p:cNvPr>
            <p:cNvSpPr/>
            <p:nvPr/>
          </p:nvSpPr>
          <p:spPr>
            <a:xfrm>
              <a:off x="10062409" y="3397866"/>
              <a:ext cx="183566" cy="183566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8" name="椭圆 17">
            <a:extLst>
              <a:ext uri="{FF2B5EF4-FFF2-40B4-BE49-F238E27FC236}">
                <a16:creationId xmlns:a16="http://schemas.microsoft.com/office/drawing/2014/main" id="{883AAF9F-C398-40D5-834F-740CD4871406}"/>
              </a:ext>
            </a:extLst>
          </p:cNvPr>
          <p:cNvSpPr/>
          <p:nvPr/>
        </p:nvSpPr>
        <p:spPr>
          <a:xfrm>
            <a:off x="10113554" y="4328822"/>
            <a:ext cx="168395" cy="168396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右大括号 18">
            <a:extLst>
              <a:ext uri="{FF2B5EF4-FFF2-40B4-BE49-F238E27FC236}">
                <a16:creationId xmlns:a16="http://schemas.microsoft.com/office/drawing/2014/main" id="{45E941CC-B1A2-432B-AB77-A20A6CE4A54F}"/>
              </a:ext>
            </a:extLst>
          </p:cNvPr>
          <p:cNvSpPr/>
          <p:nvPr/>
        </p:nvSpPr>
        <p:spPr>
          <a:xfrm>
            <a:off x="9909178" y="4181990"/>
            <a:ext cx="168395" cy="4385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6BEA3C1-FD7F-4D0C-B031-5A4AADAC5CF6}"/>
              </a:ext>
            </a:extLst>
          </p:cNvPr>
          <p:cNvSpPr txBox="1"/>
          <p:nvPr/>
        </p:nvSpPr>
        <p:spPr>
          <a:xfrm>
            <a:off x="362139" y="325476"/>
            <a:ext cx="5116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2C3A4A"/>
                </a:solidFill>
                <a:latin typeface="Noto Sans" panose="020B0502040504020204" pitchFamily="34" charset="0"/>
              </a:rPr>
              <a:t>实验情况</a:t>
            </a:r>
            <a:endParaRPr lang="en-US" altLang="zh-CN" b="1" dirty="0">
              <a:solidFill>
                <a:srgbClr val="2C3A4A"/>
              </a:solidFill>
              <a:latin typeface="Noto Sans" panose="020B0502040504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532622D-6FB0-4E76-A803-EFA0815707F7}"/>
              </a:ext>
            </a:extLst>
          </p:cNvPr>
          <p:cNvSpPr txBox="1"/>
          <p:nvPr/>
        </p:nvSpPr>
        <p:spPr>
          <a:xfrm>
            <a:off x="8530488" y="1077548"/>
            <a:ext cx="3705225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简单尝试联邦分裂学习、分因子、稀疏门控的效果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18ABA5B-F297-4A27-B58A-68AB35748D27}"/>
              </a:ext>
            </a:extLst>
          </p:cNvPr>
          <p:cNvSpPr txBox="1"/>
          <p:nvPr/>
        </p:nvSpPr>
        <p:spPr>
          <a:xfrm>
            <a:off x="8530487" y="2045161"/>
            <a:ext cx="3705225" cy="18569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结论：</a:t>
            </a: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、</a:t>
            </a: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联邦分裂学习具有很好的效果</a:t>
            </a: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、分因子等效果有限，有待改进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296998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BEBE2-1064-4D7F-9FEB-AED328AC3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426" y="2512707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感谢各位老师的耐心聆听</a:t>
            </a:r>
          </a:p>
        </p:txBody>
      </p:sp>
    </p:spTree>
    <p:extLst>
      <p:ext uri="{BB962C8B-B14F-4D97-AF65-F5344CB8AC3E}">
        <p14:creationId xmlns:p14="http://schemas.microsoft.com/office/powerpoint/2010/main" val="2314061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625842A5-FEB8-4337-AE5B-97CBF315F9A1}"/>
              </a:ext>
            </a:extLst>
          </p:cNvPr>
          <p:cNvGrpSpPr/>
          <p:nvPr/>
        </p:nvGrpSpPr>
        <p:grpSpPr>
          <a:xfrm>
            <a:off x="3553255" y="2364381"/>
            <a:ext cx="3228545" cy="2760070"/>
            <a:chOff x="3553255" y="1900237"/>
            <a:chExt cx="3771469" cy="322421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F2CFEDC-E3DF-4103-B371-8505B31DFC7E}"/>
                </a:ext>
              </a:extLst>
            </p:cNvPr>
            <p:cNvSpPr/>
            <p:nvPr/>
          </p:nvSpPr>
          <p:spPr>
            <a:xfrm>
              <a:off x="4533898" y="4029075"/>
              <a:ext cx="2790825" cy="1095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图神经网络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A5DD1A4-2106-4799-A7BE-3B5F1B2AB7AD}"/>
                </a:ext>
              </a:extLst>
            </p:cNvPr>
            <p:cNvSpPr/>
            <p:nvPr/>
          </p:nvSpPr>
          <p:spPr>
            <a:xfrm>
              <a:off x="4533899" y="1900237"/>
              <a:ext cx="2790825" cy="1095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多任务框架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1AD5C8C-C42F-4308-A87C-1F58A0922A7F}"/>
                </a:ext>
              </a:extLst>
            </p:cNvPr>
            <p:cNvSpPr txBox="1"/>
            <p:nvPr/>
          </p:nvSpPr>
          <p:spPr>
            <a:xfrm>
              <a:off x="3553255" y="228123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服务器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CD15DA1-E33C-432F-81B2-BF69F40A44B0}"/>
                </a:ext>
              </a:extLst>
            </p:cNvPr>
            <p:cNvSpPr txBox="1"/>
            <p:nvPr/>
          </p:nvSpPr>
          <p:spPr>
            <a:xfrm>
              <a:off x="3553256" y="439209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客户机</a:t>
              </a:r>
            </a:p>
          </p:txBody>
        </p:sp>
        <p:sp>
          <p:nvSpPr>
            <p:cNvPr id="10" name="箭头: 下 9">
              <a:extLst>
                <a:ext uri="{FF2B5EF4-FFF2-40B4-BE49-F238E27FC236}">
                  <a16:creationId xmlns:a16="http://schemas.microsoft.com/office/drawing/2014/main" id="{DD4ADE9B-3C01-471C-A6EC-F0CD6DFED97D}"/>
                </a:ext>
              </a:extLst>
            </p:cNvPr>
            <p:cNvSpPr/>
            <p:nvPr/>
          </p:nvSpPr>
          <p:spPr>
            <a:xfrm>
              <a:off x="5210175" y="3076575"/>
              <a:ext cx="523875" cy="838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梯度</a:t>
              </a:r>
            </a:p>
          </p:txBody>
        </p:sp>
        <p:sp>
          <p:nvSpPr>
            <p:cNvPr id="15" name="箭头: 右 14">
              <a:extLst>
                <a:ext uri="{FF2B5EF4-FFF2-40B4-BE49-F238E27FC236}">
                  <a16:creationId xmlns:a16="http://schemas.microsoft.com/office/drawing/2014/main" id="{4A5AD687-A18A-4591-BAEC-44A6F810B372}"/>
                </a:ext>
              </a:extLst>
            </p:cNvPr>
            <p:cNvSpPr/>
            <p:nvPr/>
          </p:nvSpPr>
          <p:spPr>
            <a:xfrm rot="16200000">
              <a:off x="6019802" y="3233736"/>
              <a:ext cx="838201" cy="5238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zh-CN" altLang="en-US" dirty="0"/>
                <a:t>特征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272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2BDCBC1D-C9A0-4163-A47D-90C3CEE64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665839" y="4215247"/>
            <a:ext cx="21016220" cy="367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294" tIns="32147" rIns="64294" bIns="32147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60729" algn="l" defTabSz="64291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703" b="1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Avenir Next Medium"/>
              </a:rPr>
              <a:t>表</a:t>
            </a:r>
            <a:r>
              <a:rPr kumimoji="0" lang="en-US" altLang="zh-CN" sz="703" b="1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Avenir Next Medium"/>
              </a:rPr>
              <a:t>3-1 </a:t>
            </a:r>
            <a:r>
              <a:rPr kumimoji="0" lang="zh-CN" altLang="en-US" sz="703" b="1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Avenir Next Medium"/>
              </a:rPr>
              <a:t>测试数据（</a:t>
            </a:r>
            <a:r>
              <a:rPr kumimoji="0" lang="en-US" altLang="zh-CN" sz="703" b="1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Avenir Next Medium"/>
              </a:rPr>
              <a:t>PSNR/SSIM</a:t>
            </a:r>
            <a:r>
              <a:rPr kumimoji="0" lang="zh-CN" altLang="en-US" sz="703" b="1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Avenir Next Medium"/>
              </a:rPr>
              <a:t>）</a:t>
            </a:r>
            <a:endParaRPr kumimoji="0" lang="zh-CN" altLang="en-US" sz="562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Arial" panose="020B0604020202020204" pitchFamily="34" charset="0"/>
              <a:sym typeface="Avenir Next Medium"/>
            </a:endParaRPr>
          </a:p>
          <a:p>
            <a:pPr marL="0" marR="0" lvl="0" indent="160729" algn="l" defTabSz="64291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66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Arial" panose="020B0604020202020204" pitchFamily="34" charset="0"/>
              <a:sym typeface="Avenir Next Medium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F635DB4-94FF-41FC-8356-B3C304FC7C60}"/>
              </a:ext>
            </a:extLst>
          </p:cNvPr>
          <p:cNvSpPr txBox="1"/>
          <p:nvPr/>
        </p:nvSpPr>
        <p:spPr>
          <a:xfrm>
            <a:off x="389299" y="325476"/>
            <a:ext cx="5089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C3A4A"/>
                </a:solidFill>
                <a:effectLst/>
                <a:uLnTx/>
                <a:uFillTx/>
                <a:latin typeface="Noto Sans" panose="020B0502040504020204" pitchFamily="34" charset="0"/>
              </a:rPr>
              <a:t>应用场景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6AA20D6-E75C-4AD2-BF92-384CB5883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928812"/>
            <a:ext cx="11430000" cy="4295180"/>
          </a:xfrm>
        </p:spPr>
        <p:txBody>
          <a:bodyPr/>
          <a:lstStyle/>
          <a:p>
            <a:r>
              <a:rPr lang="zh-CN" altLang="en-US" dirty="0"/>
              <a:t>由于目前各国</a:t>
            </a:r>
            <a:r>
              <a:rPr lang="zh-CN" altLang="en-US" dirty="0">
                <a:solidFill>
                  <a:srgbClr val="00B0F0"/>
                </a:solidFill>
              </a:rPr>
              <a:t>隐私保护</a:t>
            </a:r>
            <a:r>
              <a:rPr lang="zh-CN" altLang="en-US" dirty="0"/>
              <a:t>政策缩紧，无法将各国数据进行集中训练，而</a:t>
            </a:r>
            <a:r>
              <a:rPr lang="zh-CN" altLang="en-US" dirty="0">
                <a:solidFill>
                  <a:srgbClr val="00B0F0"/>
                </a:solidFill>
              </a:rPr>
              <a:t>单独进行本地训练往往模型泛化能力较差</a:t>
            </a:r>
            <a:r>
              <a:rPr lang="zh-CN" altLang="en-US" dirty="0"/>
              <a:t>，不能取得很好的性能。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联邦学习能在</a:t>
            </a:r>
            <a:r>
              <a:rPr lang="zh-CN" altLang="en-US" dirty="0">
                <a:solidFill>
                  <a:srgbClr val="00B0F0"/>
                </a:solidFill>
              </a:rPr>
              <a:t>满足用户隐私保护、数据安全和政府法规</a:t>
            </a:r>
            <a:r>
              <a:rPr lang="zh-CN" altLang="en-US" dirty="0"/>
              <a:t>的要求下，进行数据使用和机器学习建模 ，可以有效解决数据孤岛问题，让参与方在不共享数据的基础上联合建模</a:t>
            </a:r>
            <a:r>
              <a:rPr lang="en-US" altLang="zh-CN" dirty="0"/>
              <a:t>,</a:t>
            </a:r>
            <a:r>
              <a:rPr lang="zh-CN" altLang="en-US" dirty="0"/>
              <a:t>能从技术上</a:t>
            </a:r>
            <a:r>
              <a:rPr lang="zh-CN" altLang="en-US" dirty="0">
                <a:solidFill>
                  <a:srgbClr val="00B0F0"/>
                </a:solidFill>
              </a:rPr>
              <a:t>打破数据孤岛</a:t>
            </a:r>
            <a:r>
              <a:rPr lang="en-US" altLang="zh-CN" dirty="0"/>
              <a:t>,</a:t>
            </a:r>
            <a:r>
              <a:rPr lang="zh-CN" altLang="en-US" dirty="0"/>
              <a:t>实现</a:t>
            </a:r>
            <a:r>
              <a:rPr lang="en-US" altLang="zh-CN" dirty="0"/>
              <a:t>AI</a:t>
            </a:r>
            <a:r>
              <a:rPr lang="zh-CN" altLang="en-US" dirty="0"/>
              <a:t>协作。</a:t>
            </a:r>
          </a:p>
        </p:txBody>
      </p:sp>
    </p:spTree>
    <p:extLst>
      <p:ext uri="{BB962C8B-B14F-4D97-AF65-F5344CB8AC3E}">
        <p14:creationId xmlns:p14="http://schemas.microsoft.com/office/powerpoint/2010/main" val="2298257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592F0D6-6B59-44CB-9BDE-847603B4B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892696"/>
              </p:ext>
            </p:extLst>
          </p:nvPr>
        </p:nvGraphicFramePr>
        <p:xfrm>
          <a:off x="623842" y="1336199"/>
          <a:ext cx="10944313" cy="31318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7201">
                  <a:extLst>
                    <a:ext uri="{9D8B030D-6E8A-4147-A177-3AD203B41FA5}">
                      <a16:colId xmlns:a16="http://schemas.microsoft.com/office/drawing/2014/main" val="1038629467"/>
                    </a:ext>
                  </a:extLst>
                </a:gridCol>
                <a:gridCol w="687201">
                  <a:extLst>
                    <a:ext uri="{9D8B030D-6E8A-4147-A177-3AD203B41FA5}">
                      <a16:colId xmlns:a16="http://schemas.microsoft.com/office/drawing/2014/main" val="2921347752"/>
                    </a:ext>
                  </a:extLst>
                </a:gridCol>
                <a:gridCol w="687201">
                  <a:extLst>
                    <a:ext uri="{9D8B030D-6E8A-4147-A177-3AD203B41FA5}">
                      <a16:colId xmlns:a16="http://schemas.microsoft.com/office/drawing/2014/main" val="4259329740"/>
                    </a:ext>
                  </a:extLst>
                </a:gridCol>
                <a:gridCol w="687201">
                  <a:extLst>
                    <a:ext uri="{9D8B030D-6E8A-4147-A177-3AD203B41FA5}">
                      <a16:colId xmlns:a16="http://schemas.microsoft.com/office/drawing/2014/main" val="2589067833"/>
                    </a:ext>
                  </a:extLst>
                </a:gridCol>
                <a:gridCol w="687201">
                  <a:extLst>
                    <a:ext uri="{9D8B030D-6E8A-4147-A177-3AD203B41FA5}">
                      <a16:colId xmlns:a16="http://schemas.microsoft.com/office/drawing/2014/main" val="2720684259"/>
                    </a:ext>
                  </a:extLst>
                </a:gridCol>
                <a:gridCol w="687201">
                  <a:extLst>
                    <a:ext uri="{9D8B030D-6E8A-4147-A177-3AD203B41FA5}">
                      <a16:colId xmlns:a16="http://schemas.microsoft.com/office/drawing/2014/main" val="150216383"/>
                    </a:ext>
                  </a:extLst>
                </a:gridCol>
                <a:gridCol w="687201">
                  <a:extLst>
                    <a:ext uri="{9D8B030D-6E8A-4147-A177-3AD203B41FA5}">
                      <a16:colId xmlns:a16="http://schemas.microsoft.com/office/drawing/2014/main" val="3298146369"/>
                    </a:ext>
                  </a:extLst>
                </a:gridCol>
                <a:gridCol w="878090">
                  <a:extLst>
                    <a:ext uri="{9D8B030D-6E8A-4147-A177-3AD203B41FA5}">
                      <a16:colId xmlns:a16="http://schemas.microsoft.com/office/drawing/2014/main" val="1352150530"/>
                    </a:ext>
                  </a:extLst>
                </a:gridCol>
                <a:gridCol w="687201">
                  <a:extLst>
                    <a:ext uri="{9D8B030D-6E8A-4147-A177-3AD203B41FA5}">
                      <a16:colId xmlns:a16="http://schemas.microsoft.com/office/drawing/2014/main" val="4176692331"/>
                    </a:ext>
                  </a:extLst>
                </a:gridCol>
                <a:gridCol w="687201">
                  <a:extLst>
                    <a:ext uri="{9D8B030D-6E8A-4147-A177-3AD203B41FA5}">
                      <a16:colId xmlns:a16="http://schemas.microsoft.com/office/drawing/2014/main" val="1692424595"/>
                    </a:ext>
                  </a:extLst>
                </a:gridCol>
                <a:gridCol w="687201">
                  <a:extLst>
                    <a:ext uri="{9D8B030D-6E8A-4147-A177-3AD203B41FA5}">
                      <a16:colId xmlns:a16="http://schemas.microsoft.com/office/drawing/2014/main" val="1611388963"/>
                    </a:ext>
                  </a:extLst>
                </a:gridCol>
                <a:gridCol w="3194213">
                  <a:extLst>
                    <a:ext uri="{9D8B030D-6E8A-4147-A177-3AD203B41FA5}">
                      <a16:colId xmlns:a16="http://schemas.microsoft.com/office/drawing/2014/main" val="3153531150"/>
                    </a:ext>
                  </a:extLst>
                </a:gridCol>
              </a:tblGrid>
              <a:tr h="2237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HMoE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44293221"/>
                  </a:ext>
                </a:extLst>
              </a:tr>
              <a:tr h="22370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epoch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lr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frac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local_ep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factor_nums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ctr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cvr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note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3761294"/>
                  </a:ext>
                </a:extLst>
              </a:tr>
              <a:tr h="2237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61.96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/</a:t>
                      </a:r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9728301"/>
                  </a:ext>
                </a:extLst>
              </a:tr>
              <a:tr h="2237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0.001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61.81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63.41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复现</a:t>
                      </a:r>
                      <a:r>
                        <a:rPr lang="en-US" altLang="zh-C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HMoE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marL="9171" marR="9171" marT="91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5373552"/>
                  </a:ext>
                </a:extLst>
              </a:tr>
              <a:tr h="2237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0.001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61.92</a:t>
                      </a:r>
                      <a:endParaRPr lang="en-US" altLang="zh-CN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64.08</a:t>
                      </a:r>
                      <a:endParaRPr lang="en-US" altLang="zh-CN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分因子</a:t>
                      </a:r>
                      <a:r>
                        <a:rPr lang="en-US" altLang="zh-CN" sz="1100" u="none" strike="noStrike" dirty="0">
                          <a:effectLst/>
                        </a:rPr>
                        <a:t>+</a:t>
                      </a:r>
                      <a:r>
                        <a:rPr lang="en-US" sz="1100" u="none" strike="noStrike" dirty="0">
                          <a:effectLst/>
                        </a:rPr>
                        <a:t>attention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62727533"/>
                  </a:ext>
                </a:extLst>
              </a:tr>
              <a:tr h="2237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0.001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61.69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57.21</a:t>
                      </a:r>
                      <a:endParaRPr lang="zh-CN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71" marR="9171" marT="9171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分因子</a:t>
                      </a:r>
                      <a:r>
                        <a:rPr lang="en-US" altLang="zh-CN" sz="1100" u="none" strike="noStrike" dirty="0">
                          <a:effectLst/>
                        </a:rPr>
                        <a:t>+</a:t>
                      </a:r>
                      <a:r>
                        <a:rPr lang="zh-CN" altLang="en-US" sz="1100" u="none" strike="noStrike" dirty="0">
                          <a:effectLst/>
                        </a:rPr>
                        <a:t>正交</a:t>
                      </a:r>
                      <a:r>
                        <a:rPr lang="en-US" sz="1100" u="none" strike="noStrike" dirty="0" err="1">
                          <a:effectLst/>
                        </a:rPr>
                        <a:t>loss+</a:t>
                      </a:r>
                      <a:r>
                        <a:rPr lang="en-US" altLang="zh-CN" sz="1100" u="none" strike="noStrike" dirty="0" err="1">
                          <a:effectLst/>
                        </a:rPr>
                        <a:t>MLP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52852186"/>
                  </a:ext>
                </a:extLst>
              </a:tr>
              <a:tr h="2237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0.001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60.61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55.33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分因子</a:t>
                      </a:r>
                      <a:r>
                        <a:rPr lang="en-US" altLang="zh-CN" sz="1100" u="none" strike="noStrike" dirty="0">
                          <a:effectLst/>
                        </a:rPr>
                        <a:t>+</a:t>
                      </a:r>
                      <a:r>
                        <a:rPr lang="zh-CN" altLang="en-US" sz="1100" u="none" strike="noStrike" dirty="0">
                          <a:effectLst/>
                        </a:rPr>
                        <a:t>正交</a:t>
                      </a:r>
                      <a:r>
                        <a:rPr lang="en-US" sz="1100" u="none" strike="noStrike" dirty="0" err="1">
                          <a:effectLst/>
                        </a:rPr>
                        <a:t>loss+</a:t>
                      </a:r>
                      <a:r>
                        <a:rPr lang="en-US" altLang="zh-CN" sz="1100" u="none" strike="noStrike" dirty="0" err="1">
                          <a:effectLst/>
                        </a:rPr>
                        <a:t>attention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43459459"/>
                  </a:ext>
                </a:extLst>
              </a:tr>
              <a:tr h="2237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0.001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1.00E-06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61.78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58.84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分因子</a:t>
                      </a:r>
                      <a:r>
                        <a:rPr lang="en-US" altLang="zh-CN" sz="1100" u="none" strike="noStrike" dirty="0">
                          <a:effectLst/>
                        </a:rPr>
                        <a:t>+</a:t>
                      </a:r>
                      <a:r>
                        <a:rPr lang="zh-CN" altLang="en-US" sz="1100" u="none" strike="noStrike" dirty="0">
                          <a:effectLst/>
                        </a:rPr>
                        <a:t>稀疏门控</a:t>
                      </a:r>
                      <a:r>
                        <a:rPr lang="en-US" altLang="zh-CN" sz="1100" u="none" strike="noStrike" dirty="0">
                          <a:effectLst/>
                        </a:rPr>
                        <a:t>+</a:t>
                      </a:r>
                      <a:r>
                        <a:rPr lang="en-US" sz="1100" u="none" strike="noStrike" dirty="0">
                          <a:effectLst/>
                        </a:rPr>
                        <a:t>attention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838329"/>
                  </a:ext>
                </a:extLst>
              </a:tr>
              <a:tr h="2237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local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0.001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1.00E-06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59.18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58.47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分别只使用本地数据训练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273402"/>
                  </a:ext>
                </a:extLst>
              </a:tr>
              <a:tr h="2237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fed_avg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0.001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1.00E-06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59.45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59.44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Fed_avg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 Baseline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marL="9171" marR="9171" marT="91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215694"/>
                  </a:ext>
                </a:extLst>
              </a:tr>
              <a:tr h="2237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fed_avg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10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0.001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1.00E-06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0.6</a:t>
                      </a:r>
                      <a:endParaRPr lang="en-US" altLang="zh-CN" sz="1100" b="0" i="0" u="none" strike="noStrike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59.88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58.2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Fed_avg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Baseline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53987375"/>
                  </a:ext>
                </a:extLst>
              </a:tr>
              <a:tr h="2237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0.001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61.51</a:t>
                      </a:r>
                      <a:endParaRPr lang="en-US" altLang="zh-CN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61.76</a:t>
                      </a:r>
                      <a:endParaRPr lang="en-US" altLang="zh-CN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本地</a:t>
                      </a:r>
                      <a:r>
                        <a:rPr lang="en-US" sz="1100" u="none" strike="noStrike" dirty="0">
                          <a:effectLst/>
                        </a:rPr>
                        <a:t>embedding </a:t>
                      </a:r>
                      <a:r>
                        <a:rPr lang="zh-CN" altLang="en-US" sz="1100" u="none" strike="noStrike" dirty="0">
                          <a:effectLst/>
                        </a:rPr>
                        <a:t>全局预测层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795407"/>
                  </a:ext>
                </a:extLst>
              </a:tr>
              <a:tr h="2237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0.001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0.6</a:t>
                      </a:r>
                      <a:endParaRPr lang="en-US" altLang="zh-CN" sz="1100" b="0" i="0" u="none" strike="noStrike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61.26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59.38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本地分因子</a:t>
                      </a:r>
                      <a:r>
                        <a:rPr lang="en-US" altLang="zh-CN" sz="1100" u="none" strike="noStrike" dirty="0">
                          <a:effectLst/>
                        </a:rPr>
                        <a:t>+</a:t>
                      </a:r>
                      <a:r>
                        <a:rPr lang="en-US" sz="1100" u="none" strike="noStrike" dirty="0">
                          <a:effectLst/>
                        </a:rPr>
                        <a:t>attention </a:t>
                      </a:r>
                      <a:r>
                        <a:rPr lang="zh-CN" altLang="en-US" sz="1100" u="none" strike="noStrike" dirty="0">
                          <a:effectLst/>
                        </a:rPr>
                        <a:t>全局预测层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60651639"/>
                  </a:ext>
                </a:extLst>
              </a:tr>
              <a:tr h="2237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0.001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59.03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56.01</a:t>
                      </a:r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本地分因子</a:t>
                      </a:r>
                      <a:r>
                        <a:rPr lang="en-US" altLang="zh-CN" sz="1100" u="none" strike="noStrike" dirty="0">
                          <a:effectLst/>
                        </a:rPr>
                        <a:t>+</a:t>
                      </a:r>
                      <a:r>
                        <a:rPr lang="zh-CN" altLang="en-US" sz="1100" u="none" strike="noStrike" dirty="0">
                          <a:effectLst/>
                        </a:rPr>
                        <a:t>稀疏门控</a:t>
                      </a:r>
                      <a:r>
                        <a:rPr lang="en-US" altLang="zh-CN" sz="1100" u="none" strike="noStrike" dirty="0">
                          <a:effectLst/>
                        </a:rPr>
                        <a:t>+</a:t>
                      </a:r>
                      <a:r>
                        <a:rPr lang="en-US" sz="1100" u="none" strike="noStrike" dirty="0">
                          <a:effectLst/>
                        </a:rPr>
                        <a:t>attention  </a:t>
                      </a:r>
                      <a:r>
                        <a:rPr lang="zh-CN" altLang="en-US" sz="1100" u="none" strike="noStrike" dirty="0">
                          <a:effectLst/>
                        </a:rPr>
                        <a:t>全局预测层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171" marR="9171" marT="91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51430470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35D8C723-EEA1-49CF-BE17-6CC68C008851}"/>
              </a:ext>
            </a:extLst>
          </p:cNvPr>
          <p:cNvSpPr txBox="1"/>
          <p:nvPr/>
        </p:nvSpPr>
        <p:spPr>
          <a:xfrm>
            <a:off x="1951237" y="524653"/>
            <a:ext cx="8289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2C3A4A"/>
                </a:solidFill>
                <a:latin typeface="Noto Sans" panose="020B0502040504020204" pitchFamily="34" charset="0"/>
              </a:rPr>
              <a:t>RESULT</a:t>
            </a:r>
            <a:endParaRPr lang="zh-CN" altLang="en-US" b="1" dirty="0">
              <a:solidFill>
                <a:srgbClr val="2C3A4A"/>
              </a:solidFill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707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85831D2-3D0F-4F8C-A1F6-5F677429414A}"/>
              </a:ext>
            </a:extLst>
          </p:cNvPr>
          <p:cNvSpPr txBox="1"/>
          <p:nvPr/>
        </p:nvSpPr>
        <p:spPr>
          <a:xfrm>
            <a:off x="1331650" y="409243"/>
            <a:ext cx="9836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>
                <a:solidFill>
                  <a:srgbClr val="2C3A4A"/>
                </a:solidFill>
                <a:latin typeface="Noto Sans" panose="020B0502040504020204" pitchFamily="34" charset="0"/>
              </a:rPr>
              <a:t>FedCTR</a:t>
            </a:r>
            <a:r>
              <a:rPr lang="en-US" altLang="zh-CN" b="1" dirty="0">
                <a:solidFill>
                  <a:srgbClr val="2C3A4A"/>
                </a:solidFill>
                <a:latin typeface="Noto Sans" panose="020B0502040504020204" pitchFamily="34" charset="0"/>
              </a:rPr>
              <a:t>: Federated Native Ad CTR Prediction with Cross Platform User Behavior Data</a:t>
            </a:r>
          </a:p>
          <a:p>
            <a:pPr algn="ctr"/>
            <a:r>
              <a:rPr lang="en-US" altLang="zh-CN" b="1" dirty="0">
                <a:solidFill>
                  <a:srgbClr val="2C3A4A"/>
                </a:solidFill>
                <a:latin typeface="Noto Sans" panose="020B0502040504020204" pitchFamily="34" charset="0"/>
              </a:rPr>
              <a:t>ACM Trans. </a:t>
            </a:r>
            <a:r>
              <a:rPr lang="en-US" altLang="zh-CN" b="1" dirty="0" err="1">
                <a:solidFill>
                  <a:srgbClr val="2C3A4A"/>
                </a:solidFill>
                <a:latin typeface="Noto Sans" panose="020B0502040504020204" pitchFamily="34" charset="0"/>
              </a:rPr>
              <a:t>Intell</a:t>
            </a:r>
            <a:r>
              <a:rPr lang="en-US" altLang="zh-CN" b="1" dirty="0">
                <a:solidFill>
                  <a:srgbClr val="2C3A4A"/>
                </a:solidFill>
                <a:latin typeface="Noto Sans" panose="020B0502040504020204" pitchFamily="34" charset="0"/>
              </a:rPr>
              <a:t>. Syst. Technol. 2022</a:t>
            </a:r>
            <a:endParaRPr lang="zh-CN" altLang="en-US" b="1" dirty="0">
              <a:solidFill>
                <a:srgbClr val="2C3A4A"/>
              </a:solidFill>
              <a:latin typeface="Noto Sans" panose="020B0502040504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0467181-A9E3-4B19-BB1A-1B4CBFC52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42" y="1419225"/>
            <a:ext cx="117252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551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EABFAF8-0282-44A7-A932-40FE2834F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081087"/>
            <a:ext cx="100774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686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3DB14B0-3648-462B-9E0B-6B3C1FBD1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776797"/>
            <a:ext cx="57912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656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8F635DB4-94FF-41FC-8356-B3C304FC7C60}"/>
              </a:ext>
            </a:extLst>
          </p:cNvPr>
          <p:cNvSpPr txBox="1"/>
          <p:nvPr/>
        </p:nvSpPr>
        <p:spPr>
          <a:xfrm>
            <a:off x="389299" y="325476"/>
            <a:ext cx="5089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2C3A4A"/>
                </a:solidFill>
                <a:latin typeface="Noto Sans" panose="020B0502040504020204" pitchFamily="34" charset="0"/>
              </a:rPr>
              <a:t>图神经网络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C3A4A"/>
              </a:solidFill>
              <a:effectLst/>
              <a:uLnTx/>
              <a:uFillTx/>
              <a:latin typeface="Noto Sans" panose="020B0502040504020204" pitchFamily="34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791290D-33C1-4313-BA3E-B0A9DCD83956}"/>
              </a:ext>
            </a:extLst>
          </p:cNvPr>
          <p:cNvSpPr txBox="1"/>
          <p:nvPr/>
        </p:nvSpPr>
        <p:spPr>
          <a:xfrm>
            <a:off x="389299" y="2065039"/>
            <a:ext cx="609452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Field-wise Information Propagation</a:t>
            </a:r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Cross-field Information Integration</a:t>
            </a:r>
          </a:p>
          <a:p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Information Propagation within Users/Items</a:t>
            </a:r>
          </a:p>
          <a:p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Behavior Expanding Across Users and Items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77" name="图片 76">
            <a:extLst>
              <a:ext uri="{FF2B5EF4-FFF2-40B4-BE49-F238E27FC236}">
                <a16:creationId xmlns:a16="http://schemas.microsoft.com/office/drawing/2014/main" id="{A20EC3B5-8849-4644-A24E-F490703543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09"/>
          <a:stretch/>
        </p:blipFill>
        <p:spPr>
          <a:xfrm>
            <a:off x="6471821" y="1950414"/>
            <a:ext cx="1892053" cy="476250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E0F8D48B-5A29-4420-90BA-31A9A04022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81" t="-545"/>
          <a:stretch/>
        </p:blipFill>
        <p:spPr>
          <a:xfrm>
            <a:off x="6471821" y="3117750"/>
            <a:ext cx="981352" cy="622500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3FFF1475-9A41-4A24-8769-61E4BB3DDD0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39" t="-8604" b="-1"/>
          <a:stretch/>
        </p:blipFill>
        <p:spPr>
          <a:xfrm>
            <a:off x="6471821" y="4631238"/>
            <a:ext cx="2228296" cy="425681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66C531DE-D4B1-47DD-B6DF-DBAACBF2B2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1821" y="6127503"/>
            <a:ext cx="2136190" cy="347226"/>
          </a:xfrm>
          <a:prstGeom prst="rect">
            <a:avLst/>
          </a:prstGeom>
        </p:spPr>
      </p:pic>
      <p:grpSp>
        <p:nvGrpSpPr>
          <p:cNvPr id="81" name="组合 80">
            <a:extLst>
              <a:ext uri="{FF2B5EF4-FFF2-40B4-BE49-F238E27FC236}">
                <a16:creationId xmlns:a16="http://schemas.microsoft.com/office/drawing/2014/main" id="{BC104EF0-B088-4B81-AF55-89A0D307E0C8}"/>
              </a:ext>
            </a:extLst>
          </p:cNvPr>
          <p:cNvGrpSpPr/>
          <p:nvPr/>
        </p:nvGrpSpPr>
        <p:grpSpPr>
          <a:xfrm>
            <a:off x="10062409" y="1460437"/>
            <a:ext cx="434037" cy="1440673"/>
            <a:chOff x="5753100" y="1885950"/>
            <a:chExt cx="1089025" cy="3614738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201BC685-FAAC-49E2-9151-70CF44A9757A}"/>
                </a:ext>
              </a:extLst>
            </p:cNvPr>
            <p:cNvSpPr/>
            <p:nvPr/>
          </p:nvSpPr>
          <p:spPr>
            <a:xfrm>
              <a:off x="5753100" y="2219325"/>
              <a:ext cx="342900" cy="342900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4E425A2B-6347-4EAA-B0EB-023E24FAA34F}"/>
                </a:ext>
              </a:extLst>
            </p:cNvPr>
            <p:cNvSpPr/>
            <p:nvPr/>
          </p:nvSpPr>
          <p:spPr>
            <a:xfrm>
              <a:off x="6638925" y="1885950"/>
              <a:ext cx="190500" cy="190500"/>
            </a:xfrm>
            <a:prstGeom prst="ellipse">
              <a:avLst/>
            </a:prstGeom>
            <a:solidFill>
              <a:srgbClr val="70AD47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7C16EF59-92D6-47A3-AE95-1AD2AEE7481C}"/>
                </a:ext>
              </a:extLst>
            </p:cNvPr>
            <p:cNvSpPr/>
            <p:nvPr/>
          </p:nvSpPr>
          <p:spPr>
            <a:xfrm>
              <a:off x="6638925" y="2295525"/>
              <a:ext cx="190500" cy="190500"/>
            </a:xfrm>
            <a:prstGeom prst="ellipse">
              <a:avLst/>
            </a:prstGeom>
            <a:solidFill>
              <a:srgbClr val="70AD47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501590B4-0203-4D94-836B-DCE7D256C465}"/>
                </a:ext>
              </a:extLst>
            </p:cNvPr>
            <p:cNvSpPr/>
            <p:nvPr/>
          </p:nvSpPr>
          <p:spPr>
            <a:xfrm>
              <a:off x="6638925" y="2705100"/>
              <a:ext cx="190500" cy="190500"/>
            </a:xfrm>
            <a:prstGeom prst="ellipse">
              <a:avLst/>
            </a:prstGeom>
            <a:solidFill>
              <a:srgbClr val="70AD47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A7ADE2EE-00AF-4B52-A99F-39B0B9BF05F5}"/>
                </a:ext>
              </a:extLst>
            </p:cNvPr>
            <p:cNvCxnSpPr>
              <a:stCxn id="82" idx="6"/>
              <a:endCxn id="83" idx="2"/>
            </p:cNvCxnSpPr>
            <p:nvPr/>
          </p:nvCxnSpPr>
          <p:spPr>
            <a:xfrm flipV="1">
              <a:off x="6096000" y="1981200"/>
              <a:ext cx="542925" cy="409575"/>
            </a:xfrm>
            <a:prstGeom prst="line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E94E7210-9826-4878-B630-70571AFBE44C}"/>
                </a:ext>
              </a:extLst>
            </p:cNvPr>
            <p:cNvCxnSpPr>
              <a:stCxn id="82" idx="6"/>
              <a:endCxn id="84" idx="2"/>
            </p:cNvCxnSpPr>
            <p:nvPr/>
          </p:nvCxnSpPr>
          <p:spPr>
            <a:xfrm>
              <a:off x="6096000" y="2390775"/>
              <a:ext cx="542925" cy="0"/>
            </a:xfrm>
            <a:prstGeom prst="line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C8C62290-A040-4DD4-BE58-86B1A053BD53}"/>
                </a:ext>
              </a:extLst>
            </p:cNvPr>
            <p:cNvCxnSpPr>
              <a:stCxn id="82" idx="6"/>
              <a:endCxn id="85" idx="2"/>
            </p:cNvCxnSpPr>
            <p:nvPr/>
          </p:nvCxnSpPr>
          <p:spPr>
            <a:xfrm>
              <a:off x="6096000" y="2390775"/>
              <a:ext cx="542925" cy="409575"/>
            </a:xfrm>
            <a:prstGeom prst="line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C8D258B1-D86E-4D62-A11E-3CBBA4D9E268}"/>
                </a:ext>
              </a:extLst>
            </p:cNvPr>
            <p:cNvSpPr/>
            <p:nvPr/>
          </p:nvSpPr>
          <p:spPr>
            <a:xfrm>
              <a:off x="5753100" y="3600450"/>
              <a:ext cx="342900" cy="342900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6619E2C2-D046-47AF-AC5B-5305DB518CA8}"/>
                </a:ext>
              </a:extLst>
            </p:cNvPr>
            <p:cNvSpPr/>
            <p:nvPr/>
          </p:nvSpPr>
          <p:spPr>
            <a:xfrm>
              <a:off x="6638925" y="3267075"/>
              <a:ext cx="190500" cy="190500"/>
            </a:xfrm>
            <a:prstGeom prst="ellipse">
              <a:avLst/>
            </a:prstGeom>
            <a:solidFill>
              <a:srgbClr val="70AD47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AF49D7D2-913E-46C7-9B0B-1A050077E8EE}"/>
                </a:ext>
              </a:extLst>
            </p:cNvPr>
            <p:cNvSpPr/>
            <p:nvPr/>
          </p:nvSpPr>
          <p:spPr>
            <a:xfrm>
              <a:off x="6638925" y="3676650"/>
              <a:ext cx="190500" cy="190500"/>
            </a:xfrm>
            <a:prstGeom prst="ellipse">
              <a:avLst/>
            </a:prstGeom>
            <a:solidFill>
              <a:srgbClr val="70AD47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CFA9FC83-7597-4739-908C-82F9F212A7FF}"/>
                </a:ext>
              </a:extLst>
            </p:cNvPr>
            <p:cNvSpPr/>
            <p:nvPr/>
          </p:nvSpPr>
          <p:spPr>
            <a:xfrm>
              <a:off x="6638925" y="4086225"/>
              <a:ext cx="190500" cy="190500"/>
            </a:xfrm>
            <a:prstGeom prst="ellipse">
              <a:avLst/>
            </a:prstGeom>
            <a:solidFill>
              <a:srgbClr val="70AD47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98758DF8-7004-4391-A838-AE09CD536CFA}"/>
                </a:ext>
              </a:extLst>
            </p:cNvPr>
            <p:cNvCxnSpPr>
              <a:stCxn id="89" idx="6"/>
              <a:endCxn id="90" idx="2"/>
            </p:cNvCxnSpPr>
            <p:nvPr/>
          </p:nvCxnSpPr>
          <p:spPr>
            <a:xfrm flipV="1">
              <a:off x="6096000" y="3362325"/>
              <a:ext cx="542925" cy="409575"/>
            </a:xfrm>
            <a:prstGeom prst="line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CB36C6D2-3C17-4089-95AF-3B82B6FA0729}"/>
                </a:ext>
              </a:extLst>
            </p:cNvPr>
            <p:cNvCxnSpPr>
              <a:stCxn id="89" idx="6"/>
              <a:endCxn id="91" idx="2"/>
            </p:cNvCxnSpPr>
            <p:nvPr/>
          </p:nvCxnSpPr>
          <p:spPr>
            <a:xfrm>
              <a:off x="6096000" y="3771900"/>
              <a:ext cx="542925" cy="0"/>
            </a:xfrm>
            <a:prstGeom prst="line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D5662418-3195-4B1A-B7E2-F4465DFE7D42}"/>
                </a:ext>
              </a:extLst>
            </p:cNvPr>
            <p:cNvCxnSpPr>
              <a:stCxn id="89" idx="6"/>
              <a:endCxn id="92" idx="2"/>
            </p:cNvCxnSpPr>
            <p:nvPr/>
          </p:nvCxnSpPr>
          <p:spPr>
            <a:xfrm>
              <a:off x="6096000" y="3771900"/>
              <a:ext cx="542925" cy="409575"/>
            </a:xfrm>
            <a:prstGeom prst="line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90D127CB-CD35-4693-8651-10865F1E8665}"/>
                </a:ext>
              </a:extLst>
            </p:cNvPr>
            <p:cNvSpPr/>
            <p:nvPr/>
          </p:nvSpPr>
          <p:spPr>
            <a:xfrm>
              <a:off x="5753100" y="4824413"/>
              <a:ext cx="342900" cy="342900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1DD7970E-41F6-4008-9BDC-FAE320B5D4DF}"/>
                </a:ext>
              </a:extLst>
            </p:cNvPr>
            <p:cNvSpPr/>
            <p:nvPr/>
          </p:nvSpPr>
          <p:spPr>
            <a:xfrm>
              <a:off x="6638925" y="4491038"/>
              <a:ext cx="190500" cy="190500"/>
            </a:xfrm>
            <a:prstGeom prst="ellipse">
              <a:avLst/>
            </a:prstGeom>
            <a:solidFill>
              <a:srgbClr val="70AD47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0BA7CF0F-836E-47A0-956A-AFDE1331B893}"/>
                </a:ext>
              </a:extLst>
            </p:cNvPr>
            <p:cNvSpPr/>
            <p:nvPr/>
          </p:nvSpPr>
          <p:spPr>
            <a:xfrm>
              <a:off x="6638925" y="4900613"/>
              <a:ext cx="190500" cy="190500"/>
            </a:xfrm>
            <a:prstGeom prst="ellipse">
              <a:avLst/>
            </a:prstGeom>
            <a:solidFill>
              <a:srgbClr val="70AD47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36283083-89E3-4FFE-96FE-99C4AF30DAD6}"/>
                </a:ext>
              </a:extLst>
            </p:cNvPr>
            <p:cNvSpPr/>
            <p:nvPr/>
          </p:nvSpPr>
          <p:spPr>
            <a:xfrm>
              <a:off x="6638925" y="5310188"/>
              <a:ext cx="190500" cy="190500"/>
            </a:xfrm>
            <a:prstGeom prst="ellipse">
              <a:avLst/>
            </a:prstGeom>
            <a:solidFill>
              <a:srgbClr val="70AD47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458C1B58-A00A-4662-A79A-E501CA65A04E}"/>
                </a:ext>
              </a:extLst>
            </p:cNvPr>
            <p:cNvCxnSpPr>
              <a:stCxn id="96" idx="6"/>
              <a:endCxn id="97" idx="2"/>
            </p:cNvCxnSpPr>
            <p:nvPr/>
          </p:nvCxnSpPr>
          <p:spPr>
            <a:xfrm flipV="1">
              <a:off x="6096000" y="4586288"/>
              <a:ext cx="542925" cy="409575"/>
            </a:xfrm>
            <a:prstGeom prst="line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FC2E8860-DFAA-40D9-894C-6BECD505E374}"/>
                </a:ext>
              </a:extLst>
            </p:cNvPr>
            <p:cNvCxnSpPr>
              <a:stCxn id="96" idx="6"/>
              <a:endCxn id="98" idx="2"/>
            </p:cNvCxnSpPr>
            <p:nvPr/>
          </p:nvCxnSpPr>
          <p:spPr>
            <a:xfrm>
              <a:off x="6096000" y="4995863"/>
              <a:ext cx="542925" cy="0"/>
            </a:xfrm>
            <a:prstGeom prst="line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8E7B8A74-59EC-4DD8-8937-4168C352A842}"/>
                </a:ext>
              </a:extLst>
            </p:cNvPr>
            <p:cNvCxnSpPr>
              <a:stCxn id="96" idx="6"/>
              <a:endCxn id="99" idx="2"/>
            </p:cNvCxnSpPr>
            <p:nvPr/>
          </p:nvCxnSpPr>
          <p:spPr>
            <a:xfrm>
              <a:off x="6096000" y="4995863"/>
              <a:ext cx="542925" cy="409575"/>
            </a:xfrm>
            <a:prstGeom prst="line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  <p:cxnSp>
          <p:nvCxnSpPr>
            <p:cNvPr id="103" name="连接符: 肘形 102">
              <a:extLst>
                <a:ext uri="{FF2B5EF4-FFF2-40B4-BE49-F238E27FC236}">
                  <a16:creationId xmlns:a16="http://schemas.microsoft.com/office/drawing/2014/main" id="{803DB2AA-7B98-40B9-AC77-946D89CC6B3A}"/>
                </a:ext>
              </a:extLst>
            </p:cNvPr>
            <p:cNvCxnSpPr>
              <a:stCxn id="85" idx="6"/>
              <a:endCxn id="92" idx="6"/>
            </p:cNvCxnSpPr>
            <p:nvPr/>
          </p:nvCxnSpPr>
          <p:spPr>
            <a:xfrm>
              <a:off x="6829425" y="2800350"/>
              <a:ext cx="12700" cy="1381125"/>
            </a:xfrm>
            <a:prstGeom prst="bentConnector3">
              <a:avLst>
                <a:gd name="adj1" fmla="val 1800000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  <p:cxnSp>
          <p:nvCxnSpPr>
            <p:cNvPr id="104" name="连接符: 肘形 103">
              <a:extLst>
                <a:ext uri="{FF2B5EF4-FFF2-40B4-BE49-F238E27FC236}">
                  <a16:creationId xmlns:a16="http://schemas.microsoft.com/office/drawing/2014/main" id="{7CA28005-DC92-4301-B35C-1AE2F736EAA5}"/>
                </a:ext>
              </a:extLst>
            </p:cNvPr>
            <p:cNvCxnSpPr>
              <a:stCxn id="92" idx="6"/>
              <a:endCxn id="99" idx="6"/>
            </p:cNvCxnSpPr>
            <p:nvPr/>
          </p:nvCxnSpPr>
          <p:spPr>
            <a:xfrm>
              <a:off x="6829425" y="4181475"/>
              <a:ext cx="12700" cy="1223963"/>
            </a:xfrm>
            <a:prstGeom prst="bentConnector3">
              <a:avLst>
                <a:gd name="adj1" fmla="val 1800000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  <p:cxnSp>
          <p:nvCxnSpPr>
            <p:cNvPr id="105" name="连接符: 肘形 104">
              <a:extLst>
                <a:ext uri="{FF2B5EF4-FFF2-40B4-BE49-F238E27FC236}">
                  <a16:creationId xmlns:a16="http://schemas.microsoft.com/office/drawing/2014/main" id="{CDC3C932-5135-41AF-95BF-6A0F5E147CB2}"/>
                </a:ext>
              </a:extLst>
            </p:cNvPr>
            <p:cNvCxnSpPr>
              <a:stCxn id="84" idx="6"/>
              <a:endCxn id="91" idx="6"/>
            </p:cNvCxnSpPr>
            <p:nvPr/>
          </p:nvCxnSpPr>
          <p:spPr>
            <a:xfrm>
              <a:off x="6829425" y="2390775"/>
              <a:ext cx="12700" cy="1381125"/>
            </a:xfrm>
            <a:prstGeom prst="bentConnector3">
              <a:avLst>
                <a:gd name="adj1" fmla="val 3675000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  <p:cxnSp>
          <p:nvCxnSpPr>
            <p:cNvPr id="106" name="连接符: 肘形 105">
              <a:extLst>
                <a:ext uri="{FF2B5EF4-FFF2-40B4-BE49-F238E27FC236}">
                  <a16:creationId xmlns:a16="http://schemas.microsoft.com/office/drawing/2014/main" id="{4A5205BF-3558-40A9-99AE-14636166C022}"/>
                </a:ext>
              </a:extLst>
            </p:cNvPr>
            <p:cNvCxnSpPr>
              <a:stCxn id="91" idx="6"/>
              <a:endCxn id="98" idx="6"/>
            </p:cNvCxnSpPr>
            <p:nvPr/>
          </p:nvCxnSpPr>
          <p:spPr>
            <a:xfrm>
              <a:off x="6829425" y="3771900"/>
              <a:ext cx="12700" cy="1223963"/>
            </a:xfrm>
            <a:prstGeom prst="bentConnector3">
              <a:avLst>
                <a:gd name="adj1" fmla="val 3675000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  <p:cxnSp>
          <p:nvCxnSpPr>
            <p:cNvPr id="107" name="连接符: 肘形 106">
              <a:extLst>
                <a:ext uri="{FF2B5EF4-FFF2-40B4-BE49-F238E27FC236}">
                  <a16:creationId xmlns:a16="http://schemas.microsoft.com/office/drawing/2014/main" id="{548D9DB3-B455-4645-81DC-DB331B70EB2F}"/>
                </a:ext>
              </a:extLst>
            </p:cNvPr>
            <p:cNvCxnSpPr>
              <a:stCxn id="83" idx="6"/>
              <a:endCxn id="90" idx="6"/>
            </p:cNvCxnSpPr>
            <p:nvPr/>
          </p:nvCxnSpPr>
          <p:spPr>
            <a:xfrm>
              <a:off x="6829425" y="1981200"/>
              <a:ext cx="12700" cy="1381125"/>
            </a:xfrm>
            <a:prstGeom prst="bentConnector3">
              <a:avLst>
                <a:gd name="adj1" fmla="val 5625000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  <p:cxnSp>
          <p:nvCxnSpPr>
            <p:cNvPr id="108" name="连接符: 肘形 107">
              <a:extLst>
                <a:ext uri="{FF2B5EF4-FFF2-40B4-BE49-F238E27FC236}">
                  <a16:creationId xmlns:a16="http://schemas.microsoft.com/office/drawing/2014/main" id="{4C1D9FE2-3996-4446-B0AA-2840D4CCB7D3}"/>
                </a:ext>
              </a:extLst>
            </p:cNvPr>
            <p:cNvCxnSpPr>
              <a:stCxn id="90" idx="6"/>
              <a:endCxn id="97" idx="6"/>
            </p:cNvCxnSpPr>
            <p:nvPr/>
          </p:nvCxnSpPr>
          <p:spPr>
            <a:xfrm>
              <a:off x="6829425" y="3362325"/>
              <a:ext cx="12700" cy="1223963"/>
            </a:xfrm>
            <a:prstGeom prst="bentConnector3">
              <a:avLst>
                <a:gd name="adj1" fmla="val 5625000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C7968252-9072-4EB4-AB8B-8113DE928C0F}"/>
              </a:ext>
            </a:extLst>
          </p:cNvPr>
          <p:cNvGrpSpPr/>
          <p:nvPr/>
        </p:nvGrpSpPr>
        <p:grpSpPr>
          <a:xfrm>
            <a:off x="10062409" y="3214300"/>
            <a:ext cx="827746" cy="540499"/>
            <a:chOff x="9049676" y="3625046"/>
            <a:chExt cx="1546225" cy="1009650"/>
          </a:xfrm>
        </p:grpSpPr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634E9EE0-2C01-46D1-B484-FF184228B412}"/>
                </a:ext>
              </a:extLst>
            </p:cNvPr>
            <p:cNvSpPr/>
            <p:nvPr/>
          </p:nvSpPr>
          <p:spPr>
            <a:xfrm>
              <a:off x="10405401" y="3625046"/>
              <a:ext cx="190500" cy="190500"/>
            </a:xfrm>
            <a:prstGeom prst="ellipse">
              <a:avLst/>
            </a:prstGeom>
            <a:solidFill>
              <a:srgbClr val="70AD47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D9755EEB-7670-4FAB-B107-52F7CF2B37C6}"/>
                </a:ext>
              </a:extLst>
            </p:cNvPr>
            <p:cNvSpPr/>
            <p:nvPr/>
          </p:nvSpPr>
          <p:spPr>
            <a:xfrm>
              <a:off x="10405401" y="4034621"/>
              <a:ext cx="190500" cy="190500"/>
            </a:xfrm>
            <a:prstGeom prst="ellipse">
              <a:avLst/>
            </a:prstGeom>
            <a:solidFill>
              <a:srgbClr val="70AD47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BFB4345B-7C70-4F94-9105-C18601D1CD55}"/>
                </a:ext>
              </a:extLst>
            </p:cNvPr>
            <p:cNvSpPr/>
            <p:nvPr/>
          </p:nvSpPr>
          <p:spPr>
            <a:xfrm>
              <a:off x="10405401" y="4444196"/>
              <a:ext cx="190500" cy="190500"/>
            </a:xfrm>
            <a:prstGeom prst="ellipse">
              <a:avLst/>
            </a:prstGeom>
            <a:solidFill>
              <a:srgbClr val="70AD47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C20B35C3-14E8-4A43-9EBF-CBE633BCEAAB}"/>
                </a:ext>
              </a:extLst>
            </p:cNvPr>
            <p:cNvCxnSpPr>
              <a:cxnSpLocks/>
              <a:endCxn id="110" idx="2"/>
            </p:cNvCxnSpPr>
            <p:nvPr/>
          </p:nvCxnSpPr>
          <p:spPr>
            <a:xfrm flipV="1">
              <a:off x="9862476" y="3720296"/>
              <a:ext cx="542925" cy="409575"/>
            </a:xfrm>
            <a:prstGeom prst="line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B1CFE971-CC34-4683-8434-AE32D73CF656}"/>
                </a:ext>
              </a:extLst>
            </p:cNvPr>
            <p:cNvCxnSpPr>
              <a:cxnSpLocks/>
              <a:endCxn id="111" idx="2"/>
            </p:cNvCxnSpPr>
            <p:nvPr/>
          </p:nvCxnSpPr>
          <p:spPr>
            <a:xfrm>
              <a:off x="9862476" y="4129871"/>
              <a:ext cx="542925" cy="0"/>
            </a:xfrm>
            <a:prstGeom prst="line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EE8B94E0-43F3-4748-974B-5BA9657B3073}"/>
                </a:ext>
              </a:extLst>
            </p:cNvPr>
            <p:cNvCxnSpPr>
              <a:cxnSpLocks/>
              <a:endCxn id="112" idx="2"/>
            </p:cNvCxnSpPr>
            <p:nvPr/>
          </p:nvCxnSpPr>
          <p:spPr>
            <a:xfrm>
              <a:off x="9862476" y="4129871"/>
              <a:ext cx="542925" cy="409575"/>
            </a:xfrm>
            <a:prstGeom prst="line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  <p:sp>
          <p:nvSpPr>
            <p:cNvPr id="116" name="流程图: 或者 115">
              <a:extLst>
                <a:ext uri="{FF2B5EF4-FFF2-40B4-BE49-F238E27FC236}">
                  <a16:creationId xmlns:a16="http://schemas.microsoft.com/office/drawing/2014/main" id="{EF1A637B-1A22-41D1-9638-670EA192FE8A}"/>
                </a:ext>
              </a:extLst>
            </p:cNvPr>
            <p:cNvSpPr/>
            <p:nvPr/>
          </p:nvSpPr>
          <p:spPr>
            <a:xfrm>
              <a:off x="9659276" y="4039384"/>
              <a:ext cx="190500" cy="190500"/>
            </a:xfrm>
            <a:prstGeom prst="flowChartOr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1F9148AA-724C-4F03-9CD5-6FE734441B66}"/>
                </a:ext>
              </a:extLst>
            </p:cNvPr>
            <p:cNvSpPr/>
            <p:nvPr/>
          </p:nvSpPr>
          <p:spPr>
            <a:xfrm>
              <a:off x="9049676" y="3967946"/>
              <a:ext cx="342900" cy="342900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87738D53-452E-437E-9F5F-8D7F09B5FB8E}"/>
                </a:ext>
              </a:extLst>
            </p:cNvPr>
            <p:cNvCxnSpPr>
              <a:stCxn id="116" idx="2"/>
              <a:endCxn id="117" idx="6"/>
            </p:cNvCxnSpPr>
            <p:nvPr/>
          </p:nvCxnSpPr>
          <p:spPr>
            <a:xfrm flipH="1">
              <a:off x="9392576" y="4134634"/>
              <a:ext cx="266700" cy="4762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EF1E8EAC-EE64-42DE-9B97-339FA8998050}"/>
              </a:ext>
            </a:extLst>
          </p:cNvPr>
          <p:cNvGrpSpPr/>
          <p:nvPr/>
        </p:nvGrpSpPr>
        <p:grpSpPr>
          <a:xfrm>
            <a:off x="10062409" y="4327197"/>
            <a:ext cx="174632" cy="1033762"/>
            <a:chOff x="10027624" y="4288338"/>
            <a:chExt cx="355600" cy="2105025"/>
          </a:xfrm>
        </p:grpSpPr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4241079E-8731-4FE2-9D34-0C3C8B15DCC8}"/>
                </a:ext>
              </a:extLst>
            </p:cNvPr>
            <p:cNvSpPr/>
            <p:nvPr/>
          </p:nvSpPr>
          <p:spPr>
            <a:xfrm>
              <a:off x="10027624" y="4288338"/>
              <a:ext cx="342900" cy="342900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43992ECF-750A-4FD2-8911-71B4FEF06F28}"/>
                </a:ext>
              </a:extLst>
            </p:cNvPr>
            <p:cNvSpPr/>
            <p:nvPr/>
          </p:nvSpPr>
          <p:spPr>
            <a:xfrm>
              <a:off x="10027624" y="6050463"/>
              <a:ext cx="342900" cy="342900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ADCF0ECF-5E75-4AE2-8FF4-44CD45A3C813}"/>
                </a:ext>
              </a:extLst>
            </p:cNvPr>
            <p:cNvSpPr/>
            <p:nvPr/>
          </p:nvSpPr>
          <p:spPr>
            <a:xfrm>
              <a:off x="10027624" y="5186069"/>
              <a:ext cx="342900" cy="342900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23" name="连接符: 肘形 122">
              <a:extLst>
                <a:ext uri="{FF2B5EF4-FFF2-40B4-BE49-F238E27FC236}">
                  <a16:creationId xmlns:a16="http://schemas.microsoft.com/office/drawing/2014/main" id="{9BF904E3-635F-464D-B72D-AD73066E7CDC}"/>
                </a:ext>
              </a:extLst>
            </p:cNvPr>
            <p:cNvCxnSpPr>
              <a:stCxn id="120" idx="6"/>
              <a:endCxn id="122" idx="6"/>
            </p:cNvCxnSpPr>
            <p:nvPr/>
          </p:nvCxnSpPr>
          <p:spPr>
            <a:xfrm>
              <a:off x="10370524" y="4459788"/>
              <a:ext cx="12700" cy="897731"/>
            </a:xfrm>
            <a:prstGeom prst="bentConnector3">
              <a:avLst>
                <a:gd name="adj1" fmla="val 1800000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  <p:cxnSp>
          <p:nvCxnSpPr>
            <p:cNvPr id="124" name="连接符: 肘形 123">
              <a:extLst>
                <a:ext uri="{FF2B5EF4-FFF2-40B4-BE49-F238E27FC236}">
                  <a16:creationId xmlns:a16="http://schemas.microsoft.com/office/drawing/2014/main" id="{EB75AEEF-CB86-4EF0-99C3-35BDE98A90EE}"/>
                </a:ext>
              </a:extLst>
            </p:cNvPr>
            <p:cNvCxnSpPr>
              <a:stCxn id="122" idx="6"/>
              <a:endCxn id="121" idx="6"/>
            </p:cNvCxnSpPr>
            <p:nvPr/>
          </p:nvCxnSpPr>
          <p:spPr>
            <a:xfrm>
              <a:off x="10370524" y="5357519"/>
              <a:ext cx="12700" cy="864394"/>
            </a:xfrm>
            <a:prstGeom prst="bentConnector3">
              <a:avLst>
                <a:gd name="adj1" fmla="val 1800000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20C60527-7F97-4CA9-BAF4-9C797A2094B8}"/>
              </a:ext>
            </a:extLst>
          </p:cNvPr>
          <p:cNvGrpSpPr/>
          <p:nvPr/>
        </p:nvGrpSpPr>
        <p:grpSpPr>
          <a:xfrm rot="10800000" flipH="1">
            <a:off x="10062409" y="5905934"/>
            <a:ext cx="706320" cy="790363"/>
            <a:chOff x="1571625" y="1743075"/>
            <a:chExt cx="1881187" cy="2105025"/>
          </a:xfrm>
        </p:grpSpPr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8811E5C7-4AD2-44E1-9C65-7441520E7C8B}"/>
                </a:ext>
              </a:extLst>
            </p:cNvPr>
            <p:cNvSpPr/>
            <p:nvPr/>
          </p:nvSpPr>
          <p:spPr>
            <a:xfrm>
              <a:off x="1571625" y="2609850"/>
              <a:ext cx="342900" cy="342900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AF9151D2-3A96-4A30-9276-78F7B57EC112}"/>
                </a:ext>
              </a:extLst>
            </p:cNvPr>
            <p:cNvSpPr/>
            <p:nvPr/>
          </p:nvSpPr>
          <p:spPr>
            <a:xfrm>
              <a:off x="1571625" y="1743075"/>
              <a:ext cx="342900" cy="342900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CF205A2A-56CA-4E47-B7F4-0D34897A383D}"/>
                </a:ext>
              </a:extLst>
            </p:cNvPr>
            <p:cNvSpPr/>
            <p:nvPr/>
          </p:nvSpPr>
          <p:spPr>
            <a:xfrm>
              <a:off x="1571625" y="3505200"/>
              <a:ext cx="342900" cy="342900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9AC6E28B-3037-4FD3-A6E5-B216FEA46C42}"/>
                </a:ext>
              </a:extLst>
            </p:cNvPr>
            <p:cNvSpPr/>
            <p:nvPr/>
          </p:nvSpPr>
          <p:spPr>
            <a:xfrm>
              <a:off x="3109912" y="1743075"/>
              <a:ext cx="342900" cy="342900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74D6DF6C-93D1-4D81-8AF8-C1F6E9E5CAE1}"/>
                </a:ext>
              </a:extLst>
            </p:cNvPr>
            <p:cNvSpPr/>
            <p:nvPr/>
          </p:nvSpPr>
          <p:spPr>
            <a:xfrm>
              <a:off x="3109912" y="3505200"/>
              <a:ext cx="342900" cy="342900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113AB9F1-1A8C-4B74-9F4F-1314A796CABF}"/>
                </a:ext>
              </a:extLst>
            </p:cNvPr>
            <p:cNvSpPr/>
            <p:nvPr/>
          </p:nvSpPr>
          <p:spPr>
            <a:xfrm>
              <a:off x="3109912" y="2640806"/>
              <a:ext cx="342900" cy="342900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4B4F42FA-7875-4E07-B755-23B63710DB43}"/>
                </a:ext>
              </a:extLst>
            </p:cNvPr>
            <p:cNvCxnSpPr>
              <a:stCxn id="127" idx="6"/>
              <a:endCxn id="131" idx="2"/>
            </p:cNvCxnSpPr>
            <p:nvPr/>
          </p:nvCxnSpPr>
          <p:spPr>
            <a:xfrm>
              <a:off x="1914525" y="1914525"/>
              <a:ext cx="1195387" cy="897731"/>
            </a:xfrm>
            <a:prstGeom prst="line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0E08DFDE-E7ED-4BB4-AF01-8147195C7DA5}"/>
                </a:ext>
              </a:extLst>
            </p:cNvPr>
            <p:cNvCxnSpPr>
              <a:stCxn id="126" idx="6"/>
              <a:endCxn id="130" idx="2"/>
            </p:cNvCxnSpPr>
            <p:nvPr/>
          </p:nvCxnSpPr>
          <p:spPr>
            <a:xfrm>
              <a:off x="1914525" y="2781300"/>
              <a:ext cx="1195387" cy="895350"/>
            </a:xfrm>
            <a:prstGeom prst="line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8D7112F7-176E-4599-9ECB-F4BC000976B6}"/>
                </a:ext>
              </a:extLst>
            </p:cNvPr>
            <p:cNvCxnSpPr>
              <a:stCxn id="126" idx="6"/>
              <a:endCxn id="129" idx="2"/>
            </p:cNvCxnSpPr>
            <p:nvPr/>
          </p:nvCxnSpPr>
          <p:spPr>
            <a:xfrm flipV="1">
              <a:off x="1914525" y="1914525"/>
              <a:ext cx="1195387" cy="866775"/>
            </a:xfrm>
            <a:prstGeom prst="line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2F90B8B4-0B64-456C-AB0C-7AFDC7FCEA57}"/>
                </a:ext>
              </a:extLst>
            </p:cNvPr>
            <p:cNvCxnSpPr>
              <a:stCxn id="128" idx="6"/>
              <a:endCxn id="130" idx="2"/>
            </p:cNvCxnSpPr>
            <p:nvPr/>
          </p:nvCxnSpPr>
          <p:spPr>
            <a:xfrm>
              <a:off x="1914525" y="3676650"/>
              <a:ext cx="1195387" cy="0"/>
            </a:xfrm>
            <a:prstGeom prst="line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61672FBF-5831-4094-81B8-A3777E2E7126}"/>
              </a:ext>
            </a:extLst>
          </p:cNvPr>
          <p:cNvGrpSpPr/>
          <p:nvPr/>
        </p:nvGrpSpPr>
        <p:grpSpPr>
          <a:xfrm>
            <a:off x="10637743" y="4336546"/>
            <a:ext cx="174632" cy="1033762"/>
            <a:chOff x="10027624" y="4288338"/>
            <a:chExt cx="355600" cy="2105025"/>
          </a:xfrm>
        </p:grpSpPr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3C23991D-1D5D-4D35-B3B6-3C9B6A3042AC}"/>
                </a:ext>
              </a:extLst>
            </p:cNvPr>
            <p:cNvSpPr/>
            <p:nvPr/>
          </p:nvSpPr>
          <p:spPr>
            <a:xfrm>
              <a:off x="10027624" y="4288338"/>
              <a:ext cx="342900" cy="342900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E4BC0613-4B4B-48EB-A47B-CEDEABB80901}"/>
                </a:ext>
              </a:extLst>
            </p:cNvPr>
            <p:cNvSpPr/>
            <p:nvPr/>
          </p:nvSpPr>
          <p:spPr>
            <a:xfrm>
              <a:off x="10027624" y="6050463"/>
              <a:ext cx="342900" cy="342900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9" name="椭圆 138">
              <a:extLst>
                <a:ext uri="{FF2B5EF4-FFF2-40B4-BE49-F238E27FC236}">
                  <a16:creationId xmlns:a16="http://schemas.microsoft.com/office/drawing/2014/main" id="{1C07925A-880A-4405-B45F-6D8782990AB0}"/>
                </a:ext>
              </a:extLst>
            </p:cNvPr>
            <p:cNvSpPr/>
            <p:nvPr/>
          </p:nvSpPr>
          <p:spPr>
            <a:xfrm>
              <a:off x="10027624" y="5186069"/>
              <a:ext cx="342900" cy="342900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40" name="连接符: 肘形 139">
              <a:extLst>
                <a:ext uri="{FF2B5EF4-FFF2-40B4-BE49-F238E27FC236}">
                  <a16:creationId xmlns:a16="http://schemas.microsoft.com/office/drawing/2014/main" id="{998EA883-4534-4594-AE6D-01FA033457DB}"/>
                </a:ext>
              </a:extLst>
            </p:cNvPr>
            <p:cNvCxnSpPr>
              <a:stCxn id="137" idx="6"/>
              <a:endCxn id="139" idx="6"/>
            </p:cNvCxnSpPr>
            <p:nvPr/>
          </p:nvCxnSpPr>
          <p:spPr>
            <a:xfrm>
              <a:off x="10370524" y="4459788"/>
              <a:ext cx="12700" cy="897731"/>
            </a:xfrm>
            <a:prstGeom prst="bentConnector3">
              <a:avLst>
                <a:gd name="adj1" fmla="val 1800000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  <p:cxnSp>
          <p:nvCxnSpPr>
            <p:cNvPr id="141" name="连接符: 肘形 140">
              <a:extLst>
                <a:ext uri="{FF2B5EF4-FFF2-40B4-BE49-F238E27FC236}">
                  <a16:creationId xmlns:a16="http://schemas.microsoft.com/office/drawing/2014/main" id="{CA612EC8-0E0E-4A77-B89E-0C9E5E7DAEBA}"/>
                </a:ext>
              </a:extLst>
            </p:cNvPr>
            <p:cNvCxnSpPr>
              <a:stCxn id="139" idx="6"/>
              <a:endCxn id="138" idx="6"/>
            </p:cNvCxnSpPr>
            <p:nvPr/>
          </p:nvCxnSpPr>
          <p:spPr>
            <a:xfrm>
              <a:off x="10370524" y="5357519"/>
              <a:ext cx="12700" cy="864394"/>
            </a:xfrm>
            <a:prstGeom prst="bentConnector3">
              <a:avLst>
                <a:gd name="adj1" fmla="val 1800000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</p:grpSp>
      <p:pic>
        <p:nvPicPr>
          <p:cNvPr id="142" name="图片 141">
            <a:extLst>
              <a:ext uri="{FF2B5EF4-FFF2-40B4-BE49-F238E27FC236}">
                <a16:creationId xmlns:a16="http://schemas.microsoft.com/office/drawing/2014/main" id="{B1EAB50F-4ADA-4691-93C8-9C9C074D38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5181" y="1276634"/>
            <a:ext cx="1890818" cy="187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2BDCBC1D-C9A0-4163-A47D-90C3CEE64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665839" y="4215247"/>
            <a:ext cx="21016220" cy="367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294" tIns="32147" rIns="64294" bIns="32147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60729" algn="l" defTabSz="64291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703" b="1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Avenir Next Medium"/>
              </a:rPr>
              <a:t>表</a:t>
            </a:r>
            <a:r>
              <a:rPr kumimoji="0" lang="en-US" altLang="zh-CN" sz="703" b="1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Avenir Next Medium"/>
              </a:rPr>
              <a:t>3-1 </a:t>
            </a:r>
            <a:r>
              <a:rPr kumimoji="0" lang="zh-CN" altLang="en-US" sz="703" b="1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Avenir Next Medium"/>
              </a:rPr>
              <a:t>测试数据（</a:t>
            </a:r>
            <a:r>
              <a:rPr kumimoji="0" lang="en-US" altLang="zh-CN" sz="703" b="1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Avenir Next Medium"/>
              </a:rPr>
              <a:t>PSNR/SSIM</a:t>
            </a:r>
            <a:r>
              <a:rPr kumimoji="0" lang="zh-CN" altLang="en-US" sz="703" b="1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Avenir Next Medium"/>
              </a:rPr>
              <a:t>）</a:t>
            </a:r>
            <a:endParaRPr kumimoji="0" lang="zh-CN" altLang="en-US" sz="562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Arial" panose="020B0604020202020204" pitchFamily="34" charset="0"/>
              <a:sym typeface="Avenir Next Medium"/>
            </a:endParaRPr>
          </a:p>
          <a:p>
            <a:pPr marL="0" marR="0" lvl="0" indent="160729" algn="l" defTabSz="64291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66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Arial" panose="020B0604020202020204" pitchFamily="34" charset="0"/>
              <a:sym typeface="Avenir Next Medium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F635DB4-94FF-41FC-8356-B3C304FC7C60}"/>
              </a:ext>
            </a:extLst>
          </p:cNvPr>
          <p:cNvSpPr txBox="1"/>
          <p:nvPr/>
        </p:nvSpPr>
        <p:spPr>
          <a:xfrm>
            <a:off x="389299" y="325476"/>
            <a:ext cx="5089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C3A4A"/>
                </a:solidFill>
                <a:effectLst/>
                <a:uLnTx/>
                <a:uFillTx/>
                <a:latin typeface="Noto Sans" panose="020B0502040504020204" pitchFamily="34" charset="0"/>
              </a:rPr>
              <a:t>存在的难点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6AA20D6-E75C-4AD2-BF92-384CB5883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95437"/>
            <a:ext cx="11639550" cy="429518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如何使得本地模型能够在不影响</a:t>
            </a:r>
            <a:r>
              <a:rPr lang="zh-CN" altLang="en-US" dirty="0">
                <a:solidFill>
                  <a:srgbClr val="00B0F0"/>
                </a:solidFill>
              </a:rPr>
              <a:t>本地个性化</a:t>
            </a:r>
            <a:r>
              <a:rPr lang="zh-CN" altLang="en-US" dirty="0"/>
              <a:t>的前提下，获得全局的通用知识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在全局学习过程中，如何应对各客户端的</a:t>
            </a:r>
            <a:r>
              <a:rPr lang="zh-CN" altLang="en-US" dirty="0">
                <a:solidFill>
                  <a:srgbClr val="00B0F0"/>
                </a:solidFill>
              </a:rPr>
              <a:t>数据</a:t>
            </a:r>
            <a:r>
              <a:rPr lang="en-US" altLang="zh-CN" dirty="0">
                <a:solidFill>
                  <a:srgbClr val="00B0F0"/>
                </a:solidFill>
              </a:rPr>
              <a:t>non-IID</a:t>
            </a:r>
            <a:r>
              <a:rPr lang="zh-CN" altLang="en-US" dirty="0"/>
              <a:t>的问题。直观上来看，在各个国家销售的物品本身，以及用户购买兴趣都有很大的不同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如何应对</a:t>
            </a:r>
            <a:r>
              <a:rPr lang="en-US" altLang="zh-CN" dirty="0"/>
              <a:t>CTR</a:t>
            </a:r>
            <a:r>
              <a:rPr lang="zh-CN" altLang="en-US" dirty="0"/>
              <a:t>预估任务中</a:t>
            </a:r>
            <a:r>
              <a:rPr lang="zh-CN" altLang="en-US" dirty="0">
                <a:solidFill>
                  <a:srgbClr val="00B0F0"/>
                </a:solidFill>
              </a:rPr>
              <a:t>数据稀疏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B0F0"/>
                </a:solidFill>
              </a:rPr>
              <a:t>数据缺失</a:t>
            </a:r>
            <a:r>
              <a:rPr lang="zh-CN" altLang="en-US" dirty="0"/>
              <a:t>的情况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082553-329F-42CF-8920-7B7336C27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1075" y="4152304"/>
            <a:ext cx="3209925" cy="17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2BDCBC1D-C9A0-4163-A47D-90C3CEE64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665839" y="4215247"/>
            <a:ext cx="21016220" cy="367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294" tIns="32147" rIns="64294" bIns="32147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60729" algn="l" defTabSz="64291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703" b="1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Avenir Next Medium"/>
              </a:rPr>
              <a:t>表</a:t>
            </a:r>
            <a:r>
              <a:rPr kumimoji="0" lang="en-US" altLang="zh-CN" sz="703" b="1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Avenir Next Medium"/>
              </a:rPr>
              <a:t>3-1 </a:t>
            </a:r>
            <a:r>
              <a:rPr kumimoji="0" lang="zh-CN" altLang="en-US" sz="703" b="1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Avenir Next Medium"/>
              </a:rPr>
              <a:t>测试数据（</a:t>
            </a:r>
            <a:r>
              <a:rPr kumimoji="0" lang="en-US" altLang="zh-CN" sz="703" b="1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Avenir Next Medium"/>
              </a:rPr>
              <a:t>PSNR/SSIM</a:t>
            </a:r>
            <a:r>
              <a:rPr kumimoji="0" lang="zh-CN" altLang="en-US" sz="703" b="1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Avenir Next Medium"/>
              </a:rPr>
              <a:t>）</a:t>
            </a:r>
            <a:endParaRPr kumimoji="0" lang="zh-CN" altLang="en-US" sz="562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Arial" panose="020B0604020202020204" pitchFamily="34" charset="0"/>
              <a:sym typeface="Avenir Next Medium"/>
            </a:endParaRPr>
          </a:p>
          <a:p>
            <a:pPr marL="0" marR="0" lvl="0" indent="160729" algn="l" defTabSz="64291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66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Arial" panose="020B0604020202020204" pitchFamily="34" charset="0"/>
              <a:sym typeface="Avenir Next Medium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F635DB4-94FF-41FC-8356-B3C304FC7C60}"/>
              </a:ext>
            </a:extLst>
          </p:cNvPr>
          <p:cNvSpPr txBox="1"/>
          <p:nvPr/>
        </p:nvSpPr>
        <p:spPr>
          <a:xfrm>
            <a:off x="389299" y="325476"/>
            <a:ext cx="5089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C3A4A"/>
                </a:solidFill>
                <a:effectLst/>
                <a:uLnTx/>
                <a:uFillTx/>
                <a:latin typeface="Noto Sans" panose="020B0502040504020204" pitchFamily="34" charset="0"/>
              </a:rPr>
              <a:t>实现思路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6AA20D6-E75C-4AD2-BF92-384CB5883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11430000" cy="500479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1800" dirty="0"/>
              <a:t>使用单个全局模型来捕获各个国家的个性化知识，是较为困难的。应该利用本地模型和全局模型的结合，使用</a:t>
            </a:r>
            <a:r>
              <a:rPr lang="zh-CN" altLang="en-US" sz="1800" dirty="0">
                <a:solidFill>
                  <a:srgbClr val="00B0F0"/>
                </a:solidFill>
              </a:rPr>
              <a:t>自适应的个性化模型</a:t>
            </a:r>
            <a:r>
              <a:rPr lang="zh-CN" altLang="en-US" sz="1800" dirty="0"/>
              <a:t>，在保留本地个性化的同时，引入全局知识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直观上来讲，各个国家内部一定存在不同的人群，各个国家之间也会存在相似的人群，我们可以使用聚类、按属性划分等方式</a:t>
            </a:r>
            <a:r>
              <a:rPr lang="zh-CN" altLang="en-US" sz="1800" dirty="0">
                <a:solidFill>
                  <a:srgbClr val="00B0F0"/>
                </a:solidFill>
              </a:rPr>
              <a:t>对国家数据域进行细分、分群</a:t>
            </a:r>
            <a:r>
              <a:rPr lang="zh-CN" altLang="en-US" sz="1800" dirty="0"/>
              <a:t>，</a:t>
            </a:r>
            <a:r>
              <a:rPr lang="zh-CN" altLang="en-US" sz="1800" dirty="0">
                <a:solidFill>
                  <a:srgbClr val="00B0F0"/>
                </a:solidFill>
              </a:rPr>
              <a:t>加强相似域之间的协作</a:t>
            </a:r>
            <a:r>
              <a:rPr lang="zh-CN" altLang="en-US" sz="1800" dirty="0"/>
              <a:t>，以更好的捕获多样的内部特色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目前</a:t>
            </a:r>
            <a:r>
              <a:rPr lang="en-US" altLang="zh-CN" sz="1800" dirty="0"/>
              <a:t>CTR</a:t>
            </a:r>
            <a:r>
              <a:rPr lang="zh-CN" altLang="en-US" sz="1800" dirty="0"/>
              <a:t>预估任务中，大部分还是使用专家系统进行特征提取，没有很好的对</a:t>
            </a:r>
            <a:r>
              <a:rPr lang="en-US" altLang="zh-CN" sz="1800" dirty="0"/>
              <a:t>user/item</a:t>
            </a:r>
            <a:r>
              <a:rPr lang="zh-CN" altLang="en-US" sz="1800" dirty="0"/>
              <a:t>属性的复杂关系进行建模，对缺失值采用置</a:t>
            </a:r>
            <a:r>
              <a:rPr lang="en-US" altLang="zh-CN" sz="1800" dirty="0"/>
              <a:t>0</a:t>
            </a:r>
            <a:r>
              <a:rPr lang="zh-CN" altLang="en-US" sz="1800" dirty="0"/>
              <a:t>的方式，我们可以使用</a:t>
            </a:r>
            <a:r>
              <a:rPr lang="zh-CN" altLang="en-US" sz="1800" dirty="0">
                <a:solidFill>
                  <a:srgbClr val="00B0F0"/>
                </a:solidFill>
              </a:rPr>
              <a:t>图神经网络，锚点等技术</a:t>
            </a:r>
            <a:r>
              <a:rPr lang="zh-CN" altLang="en-US" sz="1800" dirty="0"/>
              <a:t>，来得到</a:t>
            </a:r>
            <a:r>
              <a:rPr lang="zh-CN" altLang="en-US" sz="1800" dirty="0">
                <a:solidFill>
                  <a:srgbClr val="00B0F0"/>
                </a:solidFill>
              </a:rPr>
              <a:t>更好的特征表达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endParaRPr lang="zh-CN" altLang="en-US" sz="1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D698C3-1B23-4DD9-961C-540E50566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533" y="1639197"/>
            <a:ext cx="3326215" cy="158977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C4FD1ED-BFC2-494C-8BAB-3AC96F43B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8130" y="2947122"/>
            <a:ext cx="1004887" cy="18475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8497A6C-2133-4686-83BC-4B1A147698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0030" y="1730950"/>
            <a:ext cx="788558" cy="2299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22AF88F-8083-4F5C-B389-8DB4808CDC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7533" y="4048125"/>
            <a:ext cx="2636043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88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171160A-0F66-4475-9A73-E946F3B8432B}"/>
              </a:ext>
            </a:extLst>
          </p:cNvPr>
          <p:cNvSpPr txBox="1"/>
          <p:nvPr/>
        </p:nvSpPr>
        <p:spPr>
          <a:xfrm>
            <a:off x="2917925" y="3059668"/>
            <a:ext cx="6356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C3A4A"/>
                </a:solidFill>
                <a:effectLst/>
                <a:uLnTx/>
                <a:uFillTx/>
                <a:latin typeface="Noto Sans" panose="020B0502040504020204" pitchFamily="34" charset="0"/>
              </a:rPr>
              <a:t>个性化：如何聚合本地和全局模型，并保留本地个性化</a:t>
            </a:r>
          </a:p>
        </p:txBody>
      </p:sp>
    </p:spTree>
    <p:extLst>
      <p:ext uri="{BB962C8B-B14F-4D97-AF65-F5344CB8AC3E}">
        <p14:creationId xmlns:p14="http://schemas.microsoft.com/office/powerpoint/2010/main" val="4049304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7C52A3C-4944-408F-A789-60D146DFC6DC}"/>
              </a:ext>
            </a:extLst>
          </p:cNvPr>
          <p:cNvSpPr txBox="1"/>
          <p:nvPr/>
        </p:nvSpPr>
        <p:spPr>
          <a:xfrm>
            <a:off x="389299" y="325476"/>
            <a:ext cx="5089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C3A4A"/>
                </a:solidFill>
                <a:effectLst/>
                <a:uLnTx/>
                <a:uFillTx/>
                <a:latin typeface="Noto Sans" panose="020B0502040504020204" pitchFamily="34" charset="0"/>
              </a:rPr>
              <a:t>个性化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DA2E3B-F9AD-4D2C-9563-112B610A5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99" y="2539662"/>
            <a:ext cx="5333540" cy="359652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7F6E16F-7CD3-4546-8213-BEE10A8174F0}"/>
              </a:ext>
            </a:extLst>
          </p:cNvPr>
          <p:cNvSpPr txBox="1"/>
          <p:nvPr/>
        </p:nvSpPr>
        <p:spPr>
          <a:xfrm>
            <a:off x="1887155" y="1319749"/>
            <a:ext cx="8417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i="0" u="none" strike="noStrike" dirty="0">
                <a:solidFill>
                  <a:srgbClr val="2C3A4A"/>
                </a:solidFill>
                <a:effectLst/>
                <a:latin typeface="Noto Sans" panose="020B0502040504020204" pitchFamily="34" charset="0"/>
              </a:rPr>
              <a:t>Exploiting Shared Representations for Personalized Federated Learning</a:t>
            </a:r>
          </a:p>
          <a:p>
            <a:pPr algn="ctr"/>
            <a:r>
              <a:rPr lang="en-US" altLang="zh-CN" b="1" dirty="0">
                <a:solidFill>
                  <a:srgbClr val="2C3A4A"/>
                </a:solidFill>
                <a:latin typeface="Noto Sans" panose="020B0502040504020204" pitchFamily="34" charset="0"/>
              </a:rPr>
              <a:t>PMLR 2021 </a:t>
            </a:r>
            <a:endParaRPr lang="zh-CN" altLang="en-US" b="1" dirty="0">
              <a:solidFill>
                <a:srgbClr val="2C3A4A"/>
              </a:solidFill>
              <a:latin typeface="Noto Sans" panose="020B0502040504020204" pitchFamily="34" charset="0"/>
            </a:endParaRPr>
          </a:p>
          <a:p>
            <a:endParaRPr lang="en-US" altLang="zh-CN" b="1" i="0" dirty="0">
              <a:solidFill>
                <a:srgbClr val="2C3A4A"/>
              </a:solidFill>
              <a:effectLst/>
              <a:latin typeface="Noto Sans" panose="020B0502040504020204" pitchFamily="34" charset="0"/>
            </a:endParaRPr>
          </a:p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070195E-8EA1-474A-8228-43FEC3684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5229" y="2923991"/>
            <a:ext cx="6491672" cy="282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86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7C52A3C-4944-408F-A789-60D146DFC6DC}"/>
              </a:ext>
            </a:extLst>
          </p:cNvPr>
          <p:cNvSpPr txBox="1"/>
          <p:nvPr/>
        </p:nvSpPr>
        <p:spPr>
          <a:xfrm>
            <a:off x="389299" y="325476"/>
            <a:ext cx="5089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C3A4A"/>
                </a:solidFill>
                <a:effectLst/>
                <a:uLnTx/>
                <a:uFillTx/>
                <a:latin typeface="Noto Sans" panose="020B0502040504020204" pitchFamily="34" charset="0"/>
              </a:rPr>
              <a:t>个性化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3555F1-81D0-48D4-916A-CCC0C6ED4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1" y="3528358"/>
            <a:ext cx="10544175" cy="28670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B56D7E7-DCE7-462E-B096-9095DE315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699" y="2328029"/>
            <a:ext cx="2514600" cy="5810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63ACBC6-7358-4AFD-88E1-396D18463482}"/>
              </a:ext>
            </a:extLst>
          </p:cNvPr>
          <p:cNvSpPr txBox="1"/>
          <p:nvPr/>
        </p:nvSpPr>
        <p:spPr>
          <a:xfrm>
            <a:off x="3844031" y="1301994"/>
            <a:ext cx="50642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0" u="none" strike="noStrike" dirty="0">
                <a:solidFill>
                  <a:srgbClr val="2C3A4A"/>
                </a:solidFill>
                <a:effectLst/>
                <a:latin typeface="Noto Sans" panose="020B0502040504020204" pitchFamily="34" charset="0"/>
              </a:rPr>
              <a:t>Adaptive </a:t>
            </a:r>
            <a:r>
              <a:rPr lang="en-US" altLang="zh-CN" b="1" dirty="0">
                <a:solidFill>
                  <a:srgbClr val="2C3A4A"/>
                </a:solidFill>
                <a:latin typeface="Noto Sans" panose="020B0502040504020204" pitchFamily="34" charset="0"/>
              </a:rPr>
              <a:t>Personalized Federated Learning</a:t>
            </a:r>
          </a:p>
          <a:p>
            <a:pPr algn="ctr"/>
            <a:r>
              <a:rPr lang="en-US" altLang="zh-CN" b="1" dirty="0">
                <a:solidFill>
                  <a:srgbClr val="2C3A4A"/>
                </a:solidFill>
                <a:latin typeface="Noto Sans" panose="020B0502040504020204" pitchFamily="34" charset="0"/>
              </a:rPr>
              <a:t>ICLR 2021 </a:t>
            </a:r>
            <a:endParaRPr lang="zh-CN" altLang="en-US" b="1" dirty="0">
              <a:solidFill>
                <a:srgbClr val="2C3A4A"/>
              </a:solidFill>
              <a:latin typeface="Noto Sans" panose="020B0502040504020204" pitchFamily="34" charset="0"/>
            </a:endParaRPr>
          </a:p>
          <a:p>
            <a:endParaRPr lang="en-US" altLang="zh-CN" b="1" i="0" dirty="0">
              <a:solidFill>
                <a:srgbClr val="2C3A4A"/>
              </a:solidFill>
              <a:effectLst/>
              <a:latin typeface="Noto Sans" panose="020B0502040504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16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7C52A3C-4944-408F-A789-60D146DFC6DC}"/>
              </a:ext>
            </a:extLst>
          </p:cNvPr>
          <p:cNvSpPr txBox="1"/>
          <p:nvPr/>
        </p:nvSpPr>
        <p:spPr>
          <a:xfrm>
            <a:off x="389299" y="325476"/>
            <a:ext cx="5089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C3A4A"/>
                </a:solidFill>
                <a:effectLst/>
                <a:uLnTx/>
                <a:uFillTx/>
                <a:latin typeface="Noto Sans" panose="020B0502040504020204" pitchFamily="34" charset="0"/>
              </a:rPr>
              <a:t>个性化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3ACBC6-7358-4AFD-88E1-396D18463482}"/>
              </a:ext>
            </a:extLst>
          </p:cNvPr>
          <p:cNvSpPr txBox="1"/>
          <p:nvPr/>
        </p:nvSpPr>
        <p:spPr>
          <a:xfrm>
            <a:off x="2125199" y="1127700"/>
            <a:ext cx="79415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0" u="none" strike="noStrike" dirty="0">
                <a:solidFill>
                  <a:srgbClr val="2C3A4A"/>
                </a:solidFill>
                <a:effectLst/>
                <a:latin typeface="Noto Sans" panose="020B0502040504020204" pitchFamily="34" charset="0"/>
              </a:rPr>
              <a:t>Federated Continual Learning with Weighted Inter-client Transfer</a:t>
            </a:r>
            <a:endParaRPr lang="en-US" altLang="zh-CN" b="1" dirty="0">
              <a:solidFill>
                <a:srgbClr val="2C3A4A"/>
              </a:solidFill>
              <a:latin typeface="Noto Sans" panose="020B0502040504020204" pitchFamily="34" charset="0"/>
            </a:endParaRPr>
          </a:p>
          <a:p>
            <a:pPr algn="ctr"/>
            <a:r>
              <a:rPr lang="en-US" altLang="zh-CN" b="1" dirty="0">
                <a:solidFill>
                  <a:srgbClr val="2C3A4A"/>
                </a:solidFill>
                <a:latin typeface="Noto Sans" panose="020B0502040504020204" pitchFamily="34" charset="0"/>
              </a:rPr>
              <a:t>PMLR 2021 </a:t>
            </a:r>
            <a:endParaRPr lang="zh-CN" altLang="en-US" b="1" dirty="0">
              <a:solidFill>
                <a:srgbClr val="2C3A4A"/>
              </a:solidFill>
              <a:latin typeface="Noto Sans" panose="020B0502040504020204" pitchFamily="34" charset="0"/>
            </a:endParaRPr>
          </a:p>
          <a:p>
            <a:endParaRPr lang="en-US" altLang="zh-CN" b="1" i="0" dirty="0">
              <a:solidFill>
                <a:srgbClr val="2C3A4A"/>
              </a:solidFill>
              <a:effectLst/>
              <a:latin typeface="Noto Sans" panose="020B0502040504020204" pitchFamily="34" charset="0"/>
            </a:endParaRP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2650542-D41D-46F2-BC97-A0B644194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60" y="2576512"/>
            <a:ext cx="7534275" cy="10572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2019183-8E95-4427-A6EB-7D185D8F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897" y="4534356"/>
            <a:ext cx="5905500" cy="165735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364AF22-B0A2-445F-8BF7-6406DA35469C}"/>
              </a:ext>
            </a:extLst>
          </p:cNvPr>
          <p:cNvSpPr txBox="1"/>
          <p:nvPr/>
        </p:nvSpPr>
        <p:spPr>
          <a:xfrm>
            <a:off x="3724371" y="3477081"/>
            <a:ext cx="1538883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选择部分全局模型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B517EDC-9FED-4246-8BE0-4D0843E93FF2}"/>
              </a:ext>
            </a:extLst>
          </p:cNvPr>
          <p:cNvSpPr txBox="1"/>
          <p:nvPr/>
        </p:nvSpPr>
        <p:spPr>
          <a:xfrm>
            <a:off x="5685628" y="3477081"/>
            <a:ext cx="820738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本地模型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003640-7EE5-4E53-8052-17EA96A2393E}"/>
              </a:ext>
            </a:extLst>
          </p:cNvPr>
          <p:cNvSpPr txBox="1"/>
          <p:nvPr/>
        </p:nvSpPr>
        <p:spPr>
          <a:xfrm>
            <a:off x="7698181" y="3477081"/>
            <a:ext cx="1535677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聚合其他地区模型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87AA92E-8AEA-4C7E-B109-824FB651EACC}"/>
              </a:ext>
            </a:extLst>
          </p:cNvPr>
          <p:cNvSpPr txBox="1"/>
          <p:nvPr/>
        </p:nvSpPr>
        <p:spPr>
          <a:xfrm>
            <a:off x="9233858" y="4526044"/>
            <a:ext cx="738985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稀疏</a:t>
            </a:r>
            <a:r>
              <a:rPr lang="en-US" altLang="zh-CN" sz="1400" dirty="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loss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7F1C9CE-9F73-46BC-90D7-E11969C95B7F}"/>
              </a:ext>
            </a:extLst>
          </p:cNvPr>
          <p:cNvSpPr txBox="1"/>
          <p:nvPr/>
        </p:nvSpPr>
        <p:spPr>
          <a:xfrm>
            <a:off x="9233858" y="5363031"/>
            <a:ext cx="820738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历史信息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706379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7870</TotalTime>
  <Words>1965</Words>
  <Application>Microsoft Office PowerPoint</Application>
  <PresentationFormat>宽屏</PresentationFormat>
  <Paragraphs>527</Paragraphs>
  <Slides>34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8" baseType="lpstr">
      <vt:lpstr>Avenir Next</vt:lpstr>
      <vt:lpstr>Avenir Next Medium</vt:lpstr>
      <vt:lpstr>Baskerville</vt:lpstr>
      <vt:lpstr>Lucida Grande</vt:lpstr>
      <vt:lpstr>等线</vt:lpstr>
      <vt:lpstr>等线 Light</vt:lpstr>
      <vt:lpstr>宋体</vt:lpstr>
      <vt:lpstr>微软雅黑</vt:lpstr>
      <vt:lpstr>Arial</vt:lpstr>
      <vt:lpstr>Cambria Math</vt:lpstr>
      <vt:lpstr>Helvetica</vt:lpstr>
      <vt:lpstr>Noto Sans</vt:lpstr>
      <vt:lpstr>Office 主题​​</vt:lpstr>
      <vt:lpstr>New_Template7</vt:lpstr>
      <vt:lpstr>PowerPoint 演示文稿</vt:lpstr>
      <vt:lpstr>应用场景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感谢各位老师的耐心聆听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褚 灵强</dc:creator>
  <cp:lastModifiedBy>褚 灵强</cp:lastModifiedBy>
  <cp:revision>549</cp:revision>
  <dcterms:created xsi:type="dcterms:W3CDTF">2022-03-23T06:16:03Z</dcterms:created>
  <dcterms:modified xsi:type="dcterms:W3CDTF">2022-04-11T02:48:51Z</dcterms:modified>
</cp:coreProperties>
</file>